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VmBN9PY7ZrY66B5xJDAmuyXOW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a Raicevičiūtė" userId="4bc4f6b7-e53e-4b9f-8db3-4d808a693994" providerId="ADAL" clId="{35098C3A-4260-4DDE-8A60-46F9B34CD596}"/>
    <pc:docChg chg="custSel modSld">
      <pc:chgData name="Dalia Raicevičiūtė" userId="4bc4f6b7-e53e-4b9f-8db3-4d808a693994" providerId="ADAL" clId="{35098C3A-4260-4DDE-8A60-46F9B34CD596}" dt="2023-02-18T14:37:59.532" v="132" actId="2711"/>
      <pc:docMkLst>
        <pc:docMk/>
      </pc:docMkLst>
      <pc:sldChg chg="addSp delSp modSp">
        <pc:chgData name="Dalia Raicevičiūtė" userId="4bc4f6b7-e53e-4b9f-8db3-4d808a693994" providerId="ADAL" clId="{35098C3A-4260-4DDE-8A60-46F9B34CD596}" dt="2023-02-18T14:36:09.950" v="46" actId="478"/>
        <pc:sldMkLst>
          <pc:docMk/>
          <pc:sldMk cId="0" sldId="256"/>
        </pc:sldMkLst>
        <pc:spChg chg="add del mod">
          <ac:chgData name="Dalia Raicevičiūtė" userId="4bc4f6b7-e53e-4b9f-8db3-4d808a693994" providerId="ADAL" clId="{35098C3A-4260-4DDE-8A60-46F9B34CD596}" dt="2023-02-18T14:36:09.950" v="46" actId="478"/>
          <ac:spMkLst>
            <pc:docMk/>
            <pc:sldMk cId="0" sldId="256"/>
            <ac:spMk id="2" creationId="{CFA45214-94DF-4950-A092-A55CFF9C6133}"/>
          </ac:spMkLst>
        </pc:spChg>
        <pc:spChg chg="mod">
          <ac:chgData name="Dalia Raicevičiūtė" userId="4bc4f6b7-e53e-4b9f-8db3-4d808a693994" providerId="ADAL" clId="{35098C3A-4260-4DDE-8A60-46F9B34CD596}" dt="2023-02-18T14:36:08.977" v="45" actId="1038"/>
          <ac:spMkLst>
            <pc:docMk/>
            <pc:sldMk cId="0" sldId="256"/>
            <ac:spMk id="124" creationId="{00000000-0000-0000-0000-000000000000}"/>
          </ac:spMkLst>
        </pc:spChg>
        <pc:spChg chg="mod">
          <ac:chgData name="Dalia Raicevičiūtė" userId="4bc4f6b7-e53e-4b9f-8db3-4d808a693994" providerId="ADAL" clId="{35098C3A-4260-4DDE-8A60-46F9B34CD596}" dt="2023-02-18T14:36:02.970" v="20" actId="1037"/>
          <ac:spMkLst>
            <pc:docMk/>
            <pc:sldMk cId="0" sldId="256"/>
            <ac:spMk id="125" creationId="{00000000-0000-0000-0000-000000000000}"/>
          </ac:spMkLst>
        </pc:spChg>
      </pc:sldChg>
      <pc:sldChg chg="modSp">
        <pc:chgData name="Dalia Raicevičiūtė" userId="4bc4f6b7-e53e-4b9f-8db3-4d808a693994" providerId="ADAL" clId="{35098C3A-4260-4DDE-8A60-46F9B34CD596}" dt="2023-02-18T14:36:21.963" v="56" actId="1037"/>
        <pc:sldMkLst>
          <pc:docMk/>
          <pc:sldMk cId="0" sldId="259"/>
        </pc:sldMkLst>
        <pc:spChg chg="mod">
          <ac:chgData name="Dalia Raicevičiūtė" userId="4bc4f6b7-e53e-4b9f-8db3-4d808a693994" providerId="ADAL" clId="{35098C3A-4260-4DDE-8A60-46F9B34CD596}" dt="2023-02-18T14:36:21.963" v="56" actId="1037"/>
          <ac:spMkLst>
            <pc:docMk/>
            <pc:sldMk cId="0" sldId="259"/>
            <ac:spMk id="143" creationId="{00000000-0000-0000-0000-000000000000}"/>
          </ac:spMkLst>
        </pc:spChg>
      </pc:sldChg>
      <pc:sldChg chg="modSp">
        <pc:chgData name="Dalia Raicevičiūtė" userId="4bc4f6b7-e53e-4b9f-8db3-4d808a693994" providerId="ADAL" clId="{35098C3A-4260-4DDE-8A60-46F9B34CD596}" dt="2023-02-18T14:36:30.258" v="60" actId="1037"/>
        <pc:sldMkLst>
          <pc:docMk/>
          <pc:sldMk cId="0" sldId="261"/>
        </pc:sldMkLst>
        <pc:spChg chg="mod">
          <ac:chgData name="Dalia Raicevičiūtė" userId="4bc4f6b7-e53e-4b9f-8db3-4d808a693994" providerId="ADAL" clId="{35098C3A-4260-4DDE-8A60-46F9B34CD596}" dt="2023-02-18T14:36:30.258" v="60" actId="1037"/>
          <ac:spMkLst>
            <pc:docMk/>
            <pc:sldMk cId="0" sldId="261"/>
            <ac:spMk id="159" creationId="{00000000-0000-0000-0000-000000000000}"/>
          </ac:spMkLst>
        </pc:spChg>
      </pc:sldChg>
      <pc:sldChg chg="modSp">
        <pc:chgData name="Dalia Raicevičiūtė" userId="4bc4f6b7-e53e-4b9f-8db3-4d808a693994" providerId="ADAL" clId="{35098C3A-4260-4DDE-8A60-46F9B34CD596}" dt="2023-02-18T14:36:37.377" v="74" actId="1037"/>
        <pc:sldMkLst>
          <pc:docMk/>
          <pc:sldMk cId="0" sldId="262"/>
        </pc:sldMkLst>
        <pc:spChg chg="mod">
          <ac:chgData name="Dalia Raicevičiūtė" userId="4bc4f6b7-e53e-4b9f-8db3-4d808a693994" providerId="ADAL" clId="{35098C3A-4260-4DDE-8A60-46F9B34CD596}" dt="2023-02-18T14:36:37.377" v="74" actId="1037"/>
          <ac:spMkLst>
            <pc:docMk/>
            <pc:sldMk cId="0" sldId="262"/>
            <ac:spMk id="167" creationId="{00000000-0000-0000-0000-000000000000}"/>
          </ac:spMkLst>
        </pc:spChg>
      </pc:sldChg>
      <pc:sldChg chg="modSp">
        <pc:chgData name="Dalia Raicevičiūtė" userId="4bc4f6b7-e53e-4b9f-8db3-4d808a693994" providerId="ADAL" clId="{35098C3A-4260-4DDE-8A60-46F9B34CD596}" dt="2023-02-18T14:36:49.177" v="88" actId="1038"/>
        <pc:sldMkLst>
          <pc:docMk/>
          <pc:sldMk cId="0" sldId="264"/>
        </pc:sldMkLst>
        <pc:spChg chg="mod">
          <ac:chgData name="Dalia Raicevičiūtė" userId="4bc4f6b7-e53e-4b9f-8db3-4d808a693994" providerId="ADAL" clId="{35098C3A-4260-4DDE-8A60-46F9B34CD596}" dt="2023-02-18T14:36:49.177" v="88" actId="1038"/>
          <ac:spMkLst>
            <pc:docMk/>
            <pc:sldMk cId="0" sldId="264"/>
            <ac:spMk id="181" creationId="{00000000-0000-0000-0000-000000000000}"/>
          </ac:spMkLst>
        </pc:spChg>
      </pc:sldChg>
      <pc:sldChg chg="modSp">
        <pc:chgData name="Dalia Raicevičiūtė" userId="4bc4f6b7-e53e-4b9f-8db3-4d808a693994" providerId="ADAL" clId="{35098C3A-4260-4DDE-8A60-46F9B34CD596}" dt="2023-02-18T14:37:00.051" v="97" actId="1037"/>
        <pc:sldMkLst>
          <pc:docMk/>
          <pc:sldMk cId="0" sldId="265"/>
        </pc:sldMkLst>
        <pc:spChg chg="mod">
          <ac:chgData name="Dalia Raicevičiūtė" userId="4bc4f6b7-e53e-4b9f-8db3-4d808a693994" providerId="ADAL" clId="{35098C3A-4260-4DDE-8A60-46F9B34CD596}" dt="2023-02-18T14:37:00.051" v="97" actId="1037"/>
          <ac:spMkLst>
            <pc:docMk/>
            <pc:sldMk cId="0" sldId="265"/>
            <ac:spMk id="190" creationId="{00000000-0000-0000-0000-000000000000}"/>
          </ac:spMkLst>
        </pc:spChg>
      </pc:sldChg>
      <pc:sldChg chg="modSp">
        <pc:chgData name="Dalia Raicevičiūtė" userId="4bc4f6b7-e53e-4b9f-8db3-4d808a693994" providerId="ADAL" clId="{35098C3A-4260-4DDE-8A60-46F9B34CD596}" dt="2023-02-18T14:37:23.564" v="110" actId="1038"/>
        <pc:sldMkLst>
          <pc:docMk/>
          <pc:sldMk cId="0" sldId="271"/>
        </pc:sldMkLst>
        <pc:spChg chg="mod">
          <ac:chgData name="Dalia Raicevičiūtė" userId="4bc4f6b7-e53e-4b9f-8db3-4d808a693994" providerId="ADAL" clId="{35098C3A-4260-4DDE-8A60-46F9B34CD596}" dt="2023-02-18T14:37:23.564" v="110" actId="1038"/>
          <ac:spMkLst>
            <pc:docMk/>
            <pc:sldMk cId="0" sldId="271"/>
            <ac:spMk id="232" creationId="{00000000-0000-0000-0000-000000000000}"/>
          </ac:spMkLst>
        </pc:spChg>
      </pc:sldChg>
      <pc:sldChg chg="modSp">
        <pc:chgData name="Dalia Raicevičiūtė" userId="4bc4f6b7-e53e-4b9f-8db3-4d808a693994" providerId="ADAL" clId="{35098C3A-4260-4DDE-8A60-46F9B34CD596}" dt="2023-02-18T14:37:39.529" v="131" actId="1035"/>
        <pc:sldMkLst>
          <pc:docMk/>
          <pc:sldMk cId="0" sldId="273"/>
        </pc:sldMkLst>
        <pc:spChg chg="mod">
          <ac:chgData name="Dalia Raicevičiūtė" userId="4bc4f6b7-e53e-4b9f-8db3-4d808a693994" providerId="ADAL" clId="{35098C3A-4260-4DDE-8A60-46F9B34CD596}" dt="2023-02-18T14:37:30.814" v="119" actId="1035"/>
          <ac:spMkLst>
            <pc:docMk/>
            <pc:sldMk cId="0" sldId="273"/>
            <ac:spMk id="249" creationId="{00000000-0000-0000-0000-000000000000}"/>
          </ac:spMkLst>
        </pc:spChg>
        <pc:picChg chg="mod">
          <ac:chgData name="Dalia Raicevičiūtė" userId="4bc4f6b7-e53e-4b9f-8db3-4d808a693994" providerId="ADAL" clId="{35098C3A-4260-4DDE-8A60-46F9B34CD596}" dt="2023-02-18T14:37:39.529" v="131" actId="1035"/>
          <ac:picMkLst>
            <pc:docMk/>
            <pc:sldMk cId="0" sldId="273"/>
            <ac:picMk id="250" creationId="{00000000-0000-0000-0000-000000000000}"/>
          </ac:picMkLst>
        </pc:picChg>
        <pc:picChg chg="mod">
          <ac:chgData name="Dalia Raicevičiūtė" userId="4bc4f6b7-e53e-4b9f-8db3-4d808a693994" providerId="ADAL" clId="{35098C3A-4260-4DDE-8A60-46F9B34CD596}" dt="2023-02-18T14:37:39.529" v="131" actId="1035"/>
          <ac:picMkLst>
            <pc:docMk/>
            <pc:sldMk cId="0" sldId="273"/>
            <ac:picMk id="251" creationId="{00000000-0000-0000-0000-000000000000}"/>
          </ac:picMkLst>
        </pc:picChg>
        <pc:picChg chg="mod">
          <ac:chgData name="Dalia Raicevičiūtė" userId="4bc4f6b7-e53e-4b9f-8db3-4d808a693994" providerId="ADAL" clId="{35098C3A-4260-4DDE-8A60-46F9B34CD596}" dt="2023-02-18T14:37:39.529" v="131" actId="1035"/>
          <ac:picMkLst>
            <pc:docMk/>
            <pc:sldMk cId="0" sldId="273"/>
            <ac:picMk id="252" creationId="{00000000-0000-0000-0000-000000000000}"/>
          </ac:picMkLst>
        </pc:picChg>
      </pc:sldChg>
      <pc:sldChg chg="modSp">
        <pc:chgData name="Dalia Raicevičiūtė" userId="4bc4f6b7-e53e-4b9f-8db3-4d808a693994" providerId="ADAL" clId="{35098C3A-4260-4DDE-8A60-46F9B34CD596}" dt="2023-02-18T14:37:59.532" v="132" actId="2711"/>
        <pc:sldMkLst>
          <pc:docMk/>
          <pc:sldMk cId="0" sldId="276"/>
        </pc:sldMkLst>
        <pc:spChg chg="mod">
          <ac:chgData name="Dalia Raicevičiūtė" userId="4bc4f6b7-e53e-4b9f-8db3-4d808a693994" providerId="ADAL" clId="{35098C3A-4260-4DDE-8A60-46F9B34CD596}" dt="2023-02-18T14:37:59.532" v="132" actId="2711"/>
          <ac:spMkLst>
            <pc:docMk/>
            <pc:sldMk cId="0" sldId="276"/>
            <ac:spMk id="2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789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1200">
                <a:solidFill>
                  <a:schemeClr val="dk1"/>
                </a:solidFill>
                <a:latin typeface="Calibri"/>
                <a:ea typeface="Calibri"/>
                <a:cs typeface="Calibri"/>
                <a:sym typeface="Calibri"/>
              </a:rPr>
              <a:t>Šia tema siekiama supažindinti su duomenų apie mūsų veiklą internete rinkimą ir suskirstymą į aido kambarius skaitmeninėse medijose. </a:t>
            </a:r>
            <a:endParaRPr/>
          </a:p>
          <a:p>
            <a:pPr marL="0" lvl="0" indent="0" algn="l" rtl="0">
              <a:spcBef>
                <a:spcPts val="0"/>
              </a:spcBef>
              <a:spcAft>
                <a:spcPts val="0"/>
              </a:spcAft>
              <a:buNone/>
            </a:pPr>
            <a:endParaRPr/>
          </a:p>
          <a:p>
            <a:pPr marL="0" lvl="0" indent="0" algn="l" rtl="0">
              <a:spcBef>
                <a:spcPts val="0"/>
              </a:spcBef>
              <a:spcAft>
                <a:spcPts val="0"/>
              </a:spcAft>
              <a:buNone/>
            </a:pPr>
            <a:r>
              <a:rPr lang="lt-LT"/>
              <a:t>Susipažinsime su naršymo internete duomenų rinkimo ypatumais.</a:t>
            </a:r>
            <a:endParaRPr/>
          </a:p>
          <a:p>
            <a:pPr marL="0" lvl="0" indent="0" algn="l" rtl="0">
              <a:spcBef>
                <a:spcPts val="0"/>
              </a:spcBef>
              <a:spcAft>
                <a:spcPts val="0"/>
              </a:spcAft>
              <a:buNone/>
            </a:pPr>
            <a:r>
              <a:rPr lang="lt-LT"/>
              <a:t>Susipažinsime su aido kambarių koncepcija. </a:t>
            </a:r>
            <a:endParaRPr/>
          </a:p>
          <a:p>
            <a:pPr marL="0" lvl="0" indent="0" algn="l" rtl="0">
              <a:spcBef>
                <a:spcPts val="0"/>
              </a:spcBef>
              <a:spcAft>
                <a:spcPts val="0"/>
              </a:spcAft>
              <a:buNone/>
            </a:pPr>
            <a:r>
              <a:rPr lang="lt-LT"/>
              <a:t>Aptarsime naršymo internete duomenų rinkimo pasekmes ir kodėl esame suskirstomi į aido kambarius bei to pasekmes.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lt-LT"/>
              <a:t>Trumpai pristatysiu kertinius temos aspektus, tada pereisime prie darbo komandose. Pakviesiu kiekvieną Jūsų įsitraukti į diskusiją. Šiame užsiėmime itin svarbi Jūsų nuomonė, patirtis, įžvalgos. Pasidalindami savo žiniomis praturtinsime vieni kitus.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a:t>
            </a:fld>
            <a:endParaRPr/>
          </a:p>
        </p:txBody>
      </p:sp>
    </p:spTree>
    <p:extLst>
      <p:ext uri="{BB962C8B-B14F-4D97-AF65-F5344CB8AC3E}">
        <p14:creationId xmlns:p14="http://schemas.microsoft.com/office/powerpoint/2010/main" val="93432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Kiek internetas atspindi tikrovę? Sudėtingas klausimas. Atsakymą į jį ypač apsunkina internete vyraujantis reiškinys, kuris įvardijamas kaip filtro burbulai. Atsitraukimas nuo tradicinės žiniasklaidos kaip pagrindinio naujienų ir politinių diskusijų šaltinio, perėjimas prie interneto su begaliniais naujienų šaltiniais ir skirtingomis įvykių perspektyvomis, kelia vadinamojo selektyvaus poveikio pavojų, kai informacijos šaltiniai parenkami remiantis tuo, kad jie atitinka besidominčiojo  įsitikinimus ir polinkius. Turėdami didžiulį pasirinkimą internete, žmonės gali pasirinktinai pasirinkti siaurą informacijos ir idėjų spektrą, pasirinktą remiantis tuo, kad jie patvirtina arba sustiprina esamus išankstinius nusistatymus ar įsitikinimus. Šis reiškinys įvardijamas kaip aido kambarys. Taigi, užuot sukūręs visuomenę, internetas gali padėti sukurti daug visuomenių, kurios mažai bendradarbiauja ar susiduria viena su kita. Filtrai šį dalyką tik sustiprina. „Google“ ir socialiniai tinklai pasitelkdami algoritmus siūlo (rodo) suasmenintą ir filtruotą tikrovės versiją, kurioje pateikiama tam tikra informacija, sustiprinanti naršančiųjų jau egzistuojančias vertybes ir požiūrį į pasaulį. </a:t>
            </a:r>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extLst>
      <p:ext uri="{BB962C8B-B14F-4D97-AF65-F5344CB8AC3E}">
        <p14:creationId xmlns:p14="http://schemas.microsoft.com/office/powerpoint/2010/main" val="301069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Terminą „filtro burbulas“ apie 2010 m. sugalvojo interneto aktyvistas Elis Pariseris. Šį terminą jis aptarė 2011 m. to paties pavadinimo savo parengtoje knygoje. Kurį laiką manyta, kad susirūpinimas aido kambariais ir filtro burbulais yra perdėtas. Tačiau 2016 m. JAV prezidento rinkimų rezultatai buvo siejami su socialinių tinklų, tokių kaip „Twitter“ ir „Facebook“, neigiama įtaka. Po šių rinkimų iš naujo kilo susidomėjimo šiuo reiškiniu banga, nes pradėta manyti, kad reiškinys kenkia demokratijai ir stiprina dezinformaciją. Kaip tai pasireiškia?</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lt-LT" sz="1200">
                <a:solidFill>
                  <a:schemeClr val="dk1"/>
                </a:solidFill>
                <a:latin typeface="Calibri"/>
                <a:ea typeface="Calibri"/>
                <a:cs typeface="Calibri"/>
                <a:sym typeface="Calibri"/>
              </a:rPr>
              <a:t>Socialinės tikrovės gūglizacija sukelia daug problemų, iš kurių viena yra ta, kad dalykai, kuriuos laikome tiesa, retai ginčijami, o tai sumažina mūsų potraukį ir norą suprasti kitus ir pasidomėti alternatyviais mąstymo ir matymo būdais. Vadinamasis atsitiktinio radimo džiaugsmas čia nebeveikia. </a:t>
            </a:r>
            <a:endParaRPr/>
          </a:p>
          <a:p>
            <a:pPr marL="0" lvl="0" indent="0" algn="l" rtl="0">
              <a:spcBef>
                <a:spcPts val="0"/>
              </a:spcBef>
              <a:spcAft>
                <a:spcPts val="0"/>
              </a:spcAft>
              <a:buNone/>
            </a:pPr>
            <a:endParaRPr/>
          </a:p>
        </p:txBody>
      </p:sp>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11</a:t>
            </a:fld>
            <a:endParaRPr/>
          </a:p>
        </p:txBody>
      </p:sp>
    </p:spTree>
    <p:extLst>
      <p:ext uri="{BB962C8B-B14F-4D97-AF65-F5344CB8AC3E}">
        <p14:creationId xmlns:p14="http://schemas.microsoft.com/office/powerpoint/2010/main" val="81172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Tokį selektyvaus poveikio procesą skatina naujos personalizavimo technologijos, kai socialinių tinklų svetainės ir naujienų portalai naudoja algoritminius procesus, kad sukurtų pritaikytą patirtį ir turinį mūsų patogumui, remiantis mūsų ankstesne domėjimosi patirtimi. Rezultatas yra tai, kad personalizavimo algoritmai sukuria filtravimo burbulus, kurie rodomi mūsų paieškos rezultatuose ir naujienų kanalo turinyje, kuris laikomas panašiu į tai, kam, algoritmų nuomone, teikiame pirmenybę. Praktiškai tai reiškia, kad mano „Facebook“ sklaidos kanalas man rodys naujienas ir įvykius iš draugų ir kitų šaltinių, su kuriais dažniausiai bendradarbiavau praeityje ir kurie gali būti panašūs į mane savo požiūriu Tokie procesai sustiprina aido kambario efektą, išfiltruodami turinio įvairovę (arba informaciją, kuri mums nepriimtina), ir pakartotinai siunčia mums turinį, kuris mums įprastai patinka. Kyla pavojus, kad mūsų informacinio pasaulio įvairovės trūkumas tik sustiprins, o gal net radikalins mūsų požiūrius, sukeldamas vis labiau poliarizuotą ir fragmentišką pasaulėvaizdį. </a:t>
            </a:r>
            <a:endParaRPr/>
          </a:p>
        </p:txBody>
      </p:sp>
      <p:sp>
        <p:nvSpPr>
          <p:cNvPr id="197" name="Google Shape;1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12</a:t>
            </a:fld>
            <a:endParaRPr/>
          </a:p>
        </p:txBody>
      </p:sp>
    </p:spTree>
    <p:extLst>
      <p:ext uri="{BB962C8B-B14F-4D97-AF65-F5344CB8AC3E}">
        <p14:creationId xmlns:p14="http://schemas.microsoft.com/office/powerpoint/2010/main" val="331846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Galimybė išlikti anonimišku naršant internete čia vertinama kaip prisidedants prie kultūros sumenkinimo, nes nelieka asmeninio prisidėjimo prie kultūros internete plėtotės. O kritikuojantieji filtrų burbulus sako, kad tapsime paviršutiniškais ir vartotojiškais naršytojais, būsime paverčiami tik pasyviais informacijos vartotojais. Yra teigiančių, kad mūsų smegenis neigiamai veikia internete taikomi veikimo metodai ir palaipsniui nebegalėsime išlaikyti dėmesio ilgesnį laiką, būsime labiau išsiblaškę, mažiau patirsime tikrus dalykus, tokius kaip meilė, neapykanta, užuojauta, malonumas.  </a:t>
            </a:r>
            <a:endParaRPr/>
          </a:p>
          <a:p>
            <a:pPr marL="0" lvl="0" indent="0" algn="l" rtl="0">
              <a:spcBef>
                <a:spcPts val="0"/>
              </a:spcBef>
              <a:spcAft>
                <a:spcPts val="0"/>
              </a:spcAft>
              <a:buNone/>
            </a:pPr>
            <a:r>
              <a:rPr lang="lt-LT"/>
              <a:t>Ar yra būdų sumažinti filtro burbulų ar aido kambarių daromą įtaką? Vieno paprasto būdo nėra. Pakeitus savo elgseną ir įgalinus tam tikrus įrankius, yra galimybė kažkiek stipriau atsispirti paieškos sistemos ar socialinių tinklų mums primygtinai siūlomam pasaulio vaizdui. </a:t>
            </a:r>
            <a:endParaRPr/>
          </a:p>
          <a:p>
            <a:pPr marL="0" lvl="0" indent="0" algn="l" rtl="0">
              <a:spcBef>
                <a:spcPts val="0"/>
              </a:spcBef>
              <a:spcAft>
                <a:spcPts val="0"/>
              </a:spcAft>
              <a:buNone/>
            </a:pPr>
            <a:endParaRPr/>
          </a:p>
        </p:txBody>
      </p:sp>
      <p:sp>
        <p:nvSpPr>
          <p:cNvPr id="204" name="Google Shape;2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13</a:t>
            </a:fld>
            <a:endParaRPr/>
          </a:p>
        </p:txBody>
      </p:sp>
    </p:spTree>
    <p:extLst>
      <p:ext uri="{BB962C8B-B14F-4D97-AF65-F5344CB8AC3E}">
        <p14:creationId xmlns:p14="http://schemas.microsoft.com/office/powerpoint/2010/main" val="266426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Vienas paprasčiausių metodų yra reklamas blokuojančių įskiepių naudojimas. Šie įskiepiai neleidžia rodyti reklamų svetainėse. Jų naudojimas ne visuomet naudingas mums ir mūsų pamėgtoms interneto svetainėms. Nemokama žiniasklaida renka mokestį už rodomas pajamas ir taip gali kurti mums įdomų turinį be papildomo mokesčio. Kai kurie naujienų portalai reikalauja, kad vartotojai prieš peržiūrėdami puslapį išjungtų reklamų blokatorius. </a:t>
            </a:r>
            <a:endParaRPr/>
          </a:p>
          <a:p>
            <a:pPr marL="0" lvl="0" indent="0" algn="l" rtl="0">
              <a:spcBef>
                <a:spcPts val="0"/>
              </a:spcBef>
              <a:spcAft>
                <a:spcPts val="0"/>
              </a:spcAft>
              <a:buNone/>
            </a:pPr>
            <a:r>
              <a:rPr lang="lt-LT"/>
              <a:t>Panašaus tipo priemonė yra naršyklės slapukų ištrynimas arba blokavimas. Kaip aptarta anksčiau, daugelis svetainių įkelia slapukus į mūsų kompiuterį kiekvieną kartą, kai jose lankomės. Po to tie slapukai naudojami siekiant nustatyti, kokį turinį mums rodyti.</a:t>
            </a:r>
            <a:endParaRPr/>
          </a:p>
          <a:p>
            <a:pPr marL="0" lvl="0" indent="0" algn="l" rtl="0">
              <a:spcBef>
                <a:spcPts val="0"/>
              </a:spcBef>
              <a:spcAft>
                <a:spcPts val="0"/>
              </a:spcAft>
              <a:buNone/>
            </a:pPr>
            <a:r>
              <a:rPr lang="lt-LT"/>
              <a:t>Slapukus galima ištrinti rankiniu būdu arba juos pašalina naršyklės plėtiniai. Kai kuriais atvejais slapukai yra naudingi tinkamai naršti internete, todėl juos reikia pašalinti atsargiai. Pavyzdžiui, ištrynus visus slapukus reikės iš naujo prisijungti prie svetainių, prie kurių profilių prisijungėte ir norėjote likti prisijungę, užuot kiekvieną kartą suvedinėję prisijungimo duomenis iš naujo. </a:t>
            </a:r>
            <a:endParaRPr/>
          </a:p>
          <a:p>
            <a:pPr marL="0" lvl="0" indent="0" algn="l" rtl="0">
              <a:spcBef>
                <a:spcPts val="0"/>
              </a:spcBef>
              <a:spcAft>
                <a:spcPts val="0"/>
              </a:spcAft>
              <a:buNone/>
            </a:pPr>
            <a:r>
              <a:rPr lang="lt-LT"/>
              <a:t>Taip pat galima naršyti internete naudojantis privataus naršymo galimybe, kurią suteikia naršyklės. </a:t>
            </a:r>
            <a:endParaRPr/>
          </a:p>
          <a:p>
            <a:pPr marL="0" lvl="0" indent="0" algn="l" rtl="0">
              <a:spcBef>
                <a:spcPts val="0"/>
              </a:spcBef>
              <a:spcAft>
                <a:spcPts val="0"/>
              </a:spcAft>
              <a:buNone/>
            </a:pPr>
            <a:endParaRPr/>
          </a:p>
        </p:txBody>
      </p:sp>
      <p:sp>
        <p:nvSpPr>
          <p:cNvPr id="211" name="Google Shape;2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14</a:t>
            </a:fld>
            <a:endParaRPr/>
          </a:p>
        </p:txBody>
      </p:sp>
    </p:spTree>
    <p:extLst>
      <p:ext uri="{BB962C8B-B14F-4D97-AF65-F5344CB8AC3E}">
        <p14:creationId xmlns:p14="http://schemas.microsoft.com/office/powerpoint/2010/main" val="185544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1200">
                <a:solidFill>
                  <a:schemeClr val="dk1"/>
                </a:solidFill>
                <a:latin typeface="Calibri"/>
                <a:ea typeface="Calibri"/>
                <a:cs typeface="Calibri"/>
                <a:sym typeface="Calibri"/>
              </a:rPr>
              <a:t>Kitas būdas, reikalaujantis aktyvesnio pasirinkimo ir disciplinos, yra skaityti naujienų portalus, kurie siekia publikuoti įvairius požiūrius ir neperkonstruoja turinio priklausomai nuo mūsų naršymo istorijos. Pamatyti, koks yra skirtumas, galime palyginę du naujienų kanalus: </a:t>
            </a:r>
            <a:r>
              <a:rPr lang="lt-LT" sz="1200" i="1">
                <a:solidFill>
                  <a:schemeClr val="dk1"/>
                </a:solidFill>
                <a:latin typeface="Calibri"/>
                <a:ea typeface="Calibri"/>
                <a:cs typeface="Calibri"/>
                <a:sym typeface="Calibri"/>
              </a:rPr>
              <a:t>lrt.lt</a:t>
            </a:r>
            <a:r>
              <a:rPr lang="lt-LT" sz="1200">
                <a:solidFill>
                  <a:schemeClr val="dk1"/>
                </a:solidFill>
                <a:latin typeface="Calibri"/>
                <a:ea typeface="Calibri"/>
                <a:cs typeface="Calibri"/>
                <a:sym typeface="Calibri"/>
              </a:rPr>
              <a:t> ir „Google“ Naujienos. </a:t>
            </a:r>
            <a:r>
              <a:rPr lang="lt-LT" sz="1200" i="1">
                <a:solidFill>
                  <a:schemeClr val="dk1"/>
                </a:solidFill>
                <a:latin typeface="Calibri"/>
                <a:ea typeface="Calibri"/>
                <a:cs typeface="Calibri"/>
                <a:sym typeface="Calibri"/>
              </a:rPr>
              <a:t>Lrt.lt</a:t>
            </a:r>
            <a:r>
              <a:rPr lang="lt-LT" sz="1200">
                <a:solidFill>
                  <a:schemeClr val="dk1"/>
                </a:solidFill>
                <a:latin typeface="Calibri"/>
                <a:ea typeface="Calibri"/>
                <a:cs typeface="Calibri"/>
                <a:sym typeface="Calibri"/>
              </a:rPr>
              <a:t> neperdėlioja naujienų srauto pagal mūsų ankstesnį susidomėjimą, o „Google“ Naujienos perdėlioja. Tiesa, „Google“ Naujienos siūlo galimybę valdyti, kokiu principu naujienos yra perdėliojamos.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Mažiau laiko skirkite naujienoms skaityti. Verta daugiau dėmesio skirti išsamesniems, apžvalgų tipo straipsniams skaityti, kurie padeda pamatyti platesnį pasaulio vaizdą, kontekstą. Pavienių smulkių naujienų skaitymas atima daug laiko, tėra realybės nuotrupos ir retas turime laiko nuodugniai gilintis ir jungti nuotrupas į visumą.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Tobulėjant technologijoms algoritmai moka tą pačią istoriją  skirtingiems žmonėms parodyti dešimtimis skirtingų būdų. Mes netenkame galimybės matyti, kas liko už filtro, ir tuo džiaugiamės, nes gauname informaciją, kuri sutampa su mūsų nuostatomis. </a:t>
            </a:r>
            <a:endParaRPr/>
          </a:p>
        </p:txBody>
      </p:sp>
      <p:sp>
        <p:nvSpPr>
          <p:cNvPr id="218" name="Google Shape;2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15</a:t>
            </a:fld>
            <a:endParaRPr/>
          </a:p>
        </p:txBody>
      </p:sp>
    </p:spTree>
    <p:extLst>
      <p:ext uri="{BB962C8B-B14F-4D97-AF65-F5344CB8AC3E}">
        <p14:creationId xmlns:p14="http://schemas.microsoft.com/office/powerpoint/2010/main" val="196281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12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1200">
                <a:solidFill>
                  <a:schemeClr val="dk1"/>
                </a:solidFill>
                <a:latin typeface="Calibri"/>
                <a:ea typeface="Calibri"/>
                <a:cs typeface="Calibri"/>
                <a:sym typeface="Calibri"/>
              </a:rPr>
              <a:t>Pakvieskite dalyvius įvertinti, kiek skiriasi ar panašūs naujienų kanalai. Tai būdas įvertinti kiekvieno jų skirtumus ir panašumus. Visi naujienų portalai yra saviti aido kambariai, tik skiriasi jų informacijos apteikimo būdas, kuris daugiau ar mažiau atitinka mūsų požiūrius. Paprašykite peržiūrėti nurodytas skiltis šiuose kanaluose:</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15min.lt skiltis Naujienos.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Lrt.lt Aktualijos Lietuvoje.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Alfa.lt Aktualijos.</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Ekspertai.eu Politika.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Bukimvieningi.lt Politika.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Visi portalai siekia „objektyviai“ informuoti apie tai, kas vyksta Lietuvoje. Palyginkite, kiek skiriasi pavadinimų turinys, nuotraukų turinys. Kuriuose daugiau dėmesio skandalingoms antraštėms, kuriuose informacija pateikiama nuosaikiau, nuotraukos ne tokios išraiškingos, emociškai paveikios. </a:t>
            </a:r>
            <a:endParaRPr/>
          </a:p>
          <a:p>
            <a:pPr marL="0" lvl="0" indent="0" algn="l" rtl="0">
              <a:spcBef>
                <a:spcPts val="0"/>
              </a:spcBef>
              <a:spcAft>
                <a:spcPts val="0"/>
              </a:spcAft>
              <a:buNone/>
            </a:pPr>
            <a:endParaRPr/>
          </a:p>
        </p:txBody>
      </p:sp>
      <p:sp>
        <p:nvSpPr>
          <p:cNvPr id="230" name="Google Shape;2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17</a:t>
            </a:fld>
            <a:endParaRPr/>
          </a:p>
        </p:txBody>
      </p:sp>
    </p:spTree>
    <p:extLst>
      <p:ext uri="{BB962C8B-B14F-4D97-AF65-F5344CB8AC3E}">
        <p14:creationId xmlns:p14="http://schemas.microsoft.com/office/powerpoint/2010/main" val="505133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sz="1200">
                <a:solidFill>
                  <a:schemeClr val="dk1"/>
                </a:solidFill>
                <a:latin typeface="Calibri"/>
                <a:ea typeface="Calibri"/>
                <a:cs typeface="Calibri"/>
                <a:sym typeface="Calibri"/>
              </a:rPr>
              <a:t>Pakvieskite dalyvius įvertinti, kiek skiriasi ar panašūs naujienų kanalai. Tai būdas įvertinti kiekvieno jų skirtumus ir panašumus. Visi naujienų portalai yra saviti aido kambariai, tik skiriasi jų informacijos apteikimo būdas, kuris daugiau ar mažiau atitinka mūsų požiūrius. Paprašykite peržiūrėti nurodytas skiltis šiuose kanaluose:</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15min.lt skiltis Naujienos.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Lrt.lt Aktualijos Lietuvoje.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Alfa.lt Aktualijos.</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Ekspertai.eu Politika. </a:t>
            </a: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Bukimvieningi.lt Politika.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Visi portalai siekia „objektyviai“ informuoti apie tai, kas vyksta Lietuvoje. Palyginkite, kiek skiriasi pavadinimų turinys, nuotraukų turinys. Kuriuose daugiau dėmesio skandalingoms antraštėms, kuriuose informacija pateikiama nuosaikiau, nuotraukos ne tokios išraiškingos, emociškai paveikios. </a:t>
            </a:r>
            <a:endParaRPr/>
          </a:p>
          <a:p>
            <a:pPr marL="0" lvl="0" indent="0" algn="l" rtl="0">
              <a:spcBef>
                <a:spcPts val="0"/>
              </a:spcBef>
              <a:spcAft>
                <a:spcPts val="0"/>
              </a:spcAft>
              <a:buNone/>
            </a:pPr>
            <a:endParaRPr/>
          </a:p>
        </p:txBody>
      </p:sp>
      <p:sp>
        <p:nvSpPr>
          <p:cNvPr id="239" name="Google Shape;2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lt-LT"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022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Kaip nors iš dalies apsaugoti save nuo per didelės algoritmų įtakos? </a:t>
            </a:r>
            <a:endParaRPr/>
          </a:p>
          <a:p>
            <a:pPr marL="0" lvl="0" indent="0" algn="l" rtl="0">
              <a:spcBef>
                <a:spcPts val="0"/>
              </a:spcBef>
              <a:spcAft>
                <a:spcPts val="0"/>
              </a:spcAft>
              <a:buNone/>
            </a:pPr>
            <a:r>
              <a:rPr lang="lt-LT"/>
              <a:t>Vienas iš būdų yra mažinti apie mus surenkamos informacijos apimtis. </a:t>
            </a:r>
            <a:endParaRPr/>
          </a:p>
          <a:p>
            <a:pPr marL="0" lvl="0" indent="0" algn="l" rtl="0">
              <a:spcBef>
                <a:spcPts val="0"/>
              </a:spcBef>
              <a:spcAft>
                <a:spcPts val="0"/>
              </a:spcAft>
              <a:buNone/>
            </a:pPr>
            <a:endParaRPr/>
          </a:p>
          <a:p>
            <a:pPr marL="0" lvl="0" indent="0" algn="l" rtl="0">
              <a:spcBef>
                <a:spcPts val="0"/>
              </a:spcBef>
              <a:spcAft>
                <a:spcPts val="0"/>
              </a:spcAft>
              <a:buNone/>
            </a:pPr>
            <a:r>
              <a:rPr lang="lt-LT"/>
              <a:t>Pavyzdys su „Android“ telefonais.</a:t>
            </a:r>
            <a:endParaRPr/>
          </a:p>
          <a:p>
            <a:pPr marL="0" lvl="0" indent="0" algn="l" rtl="0">
              <a:spcBef>
                <a:spcPts val="0"/>
              </a:spcBef>
              <a:spcAft>
                <a:spcPts val="0"/>
              </a:spcAft>
              <a:buNone/>
            </a:pPr>
            <a:r>
              <a:rPr lang="lt-LT"/>
              <a:t>Išvalius „Android“ telefono talpyklą ir slapukus, gali būti pašalinti pertekliniai duomenys ir kai kurios stebėjimo priemonės, kurios galėjo susikaupti naudojant žiniatinklio naršyklę. Nesvarbu, ar jūsų „Android“ telefonas naudoja „Google Chrome“, ar „Firefox“, jis renka ir saugo duomenis kiekvieną kartą naršant internete. Ši informacija padeda jūsų telefonui greitai prisijungti prie jūsų paskyrų ir įkelti dažnai lankomas svetaines. Tačiau šie duomenys ilgainiui kaupiasi, užimdami vietą jūsų telefone ir tikriausiai įtraukdami slapukus, kurie seka jūsų naršymo istoriją, kad galėtų teikti suasmenintą reklamą. </a:t>
            </a:r>
            <a:endParaRPr/>
          </a:p>
          <a:p>
            <a:pPr marL="0" lvl="0" indent="0" algn="l" rtl="0">
              <a:spcBef>
                <a:spcPts val="0"/>
              </a:spcBef>
              <a:spcAft>
                <a:spcPts val="0"/>
              </a:spcAft>
              <a:buNone/>
            </a:pPr>
            <a:endParaRPr/>
          </a:p>
          <a:p>
            <a:pPr marL="0" lvl="0" indent="0" algn="l" rtl="0">
              <a:spcBef>
                <a:spcPts val="0"/>
              </a:spcBef>
              <a:spcAft>
                <a:spcPts val="0"/>
              </a:spcAft>
              <a:buNone/>
            </a:pPr>
            <a:r>
              <a:rPr lang="lt-LT"/>
              <a:t>Veiksmai šiek tiek skiriasi, atsižvelgiant į naudojamo telefono tipą ir žiniatinklio naršyklės programą, todėl toliau apžvelgsime, kaip išvalyti šiuos duomenis „Google Chrome“ naršyklėje (dažnai numatytoji daugelyje „Android“ telefonų, pvz., „Google Pixel“). „Samsung“ interneto naršyklė (dažnai numatytoji „Galaxy“ telefonų serijoje) ir „Mozilla“ naršyklė „Firefox“. </a:t>
            </a:r>
            <a:endParaRPr/>
          </a:p>
          <a:p>
            <a:pPr marL="0" lvl="0" indent="0" algn="l" rtl="0">
              <a:spcBef>
                <a:spcPts val="0"/>
              </a:spcBef>
              <a:spcAft>
                <a:spcPts val="0"/>
              </a:spcAft>
              <a:buNone/>
            </a:pPr>
            <a:endParaRPr/>
          </a:p>
          <a:p>
            <a:pPr marL="0" lvl="0" indent="0" algn="l" rtl="0">
              <a:spcBef>
                <a:spcPts val="0"/>
              </a:spcBef>
              <a:spcAft>
                <a:spcPts val="0"/>
              </a:spcAft>
              <a:buNone/>
            </a:pPr>
            <a:r>
              <a:rPr lang="lt-LT"/>
              <a:t>Išbandykime kartu. </a:t>
            </a:r>
            <a:endParaRPr/>
          </a:p>
          <a:p>
            <a:pPr marL="0" lvl="0" indent="0" algn="l" rtl="0">
              <a:spcBef>
                <a:spcPts val="0"/>
              </a:spcBef>
              <a:spcAft>
                <a:spcPts val="0"/>
              </a:spcAft>
              <a:buNone/>
            </a:pPr>
            <a:endParaRPr/>
          </a:p>
          <a:p>
            <a:pPr marL="0" lvl="0" indent="0" algn="l" rtl="0">
              <a:spcBef>
                <a:spcPts val="0"/>
              </a:spcBef>
              <a:spcAft>
                <a:spcPts val="0"/>
              </a:spcAft>
              <a:buNone/>
            </a:pPr>
            <a:r>
              <a:rPr lang="lt-LT"/>
              <a:t>Kaip mažinti sekimą „Androidu“ telefonuose? Ištrink naršymo istoriją.</a:t>
            </a:r>
            <a:endParaRPr/>
          </a:p>
          <a:p>
            <a:pPr marL="0" lvl="0" indent="0" algn="l" rtl="0">
              <a:spcBef>
                <a:spcPts val="0"/>
              </a:spcBef>
              <a:spcAft>
                <a:spcPts val="0"/>
              </a:spcAft>
              <a:buNone/>
            </a:pPr>
            <a:r>
              <a:rPr lang="lt-LT"/>
              <a:t>Bakstelėkite „Daugiau“ viršutiniame dešiniajame naršyklės kampe, pažymėtą trijų taškų stulpeliu.</a:t>
            </a:r>
            <a:endParaRPr/>
          </a:p>
          <a:p>
            <a:pPr marL="0" lvl="0" indent="0" algn="l" rtl="0">
              <a:spcBef>
                <a:spcPts val="0"/>
              </a:spcBef>
              <a:spcAft>
                <a:spcPts val="0"/>
              </a:spcAft>
              <a:buNone/>
            </a:pPr>
            <a:r>
              <a:rPr lang="lt-LT"/>
              <a:t>Bakstelėkite „Istorija“, tada „Išvalyti naršymo duomenis“. </a:t>
            </a:r>
            <a:endParaRPr/>
          </a:p>
          <a:p>
            <a:pPr marL="0" lvl="0" indent="0" algn="l" rtl="0">
              <a:spcBef>
                <a:spcPts val="0"/>
              </a:spcBef>
              <a:spcAft>
                <a:spcPts val="0"/>
              </a:spcAft>
              <a:buNone/>
            </a:pPr>
            <a:r>
              <a:rPr lang="lt-LT"/>
              <a:t>Tai taip pat galite pasiekti iš „Chrome“ meniu „Nustatymai“ bakstelėdami „Privatumas ir sauga“, tada – „Išvalyti naršymo duomenis“. </a:t>
            </a:r>
            <a:endParaRPr/>
          </a:p>
          <a:p>
            <a:pPr marL="0" lvl="0" indent="0" algn="l" rtl="0">
              <a:spcBef>
                <a:spcPts val="0"/>
              </a:spcBef>
              <a:spcAft>
                <a:spcPts val="0"/>
              </a:spcAft>
              <a:buNone/>
            </a:pPr>
            <a:r>
              <a:rPr lang="lt-LT"/>
              <a:t>„Chrome“ taip pat siūlo pagrindinius ir išplėstinius nustatymus, skirtus išvalyti naršymo istoriją, slapukus ir svetainės duomenis bei talpykloje saugomus vaizdus ir failus. </a:t>
            </a:r>
            <a:endParaRPr/>
          </a:p>
          <a:p>
            <a:pPr marL="0" lvl="0" indent="0" algn="l" rtl="0">
              <a:spcBef>
                <a:spcPts val="0"/>
              </a:spcBef>
              <a:spcAft>
                <a:spcPts val="0"/>
              </a:spcAft>
              <a:buNone/>
            </a:pPr>
            <a:r>
              <a:rPr lang="lt-LT"/>
              <a:t>Galite naudoti išskleidžiamąjį meniu „Laiko diapazonas“, kad pasirinktumėte, ar norite ištrinti visą istoriją, ar bet kurią dalį nuo pastarųjų 24 valandų iki pastarųjų keturių savaičių. </a:t>
            </a:r>
            <a:endParaRPr/>
          </a:p>
          <a:p>
            <a:pPr marL="0" lvl="0" indent="0" algn="l" rtl="0">
              <a:spcBef>
                <a:spcPts val="0"/>
              </a:spcBef>
              <a:spcAft>
                <a:spcPts val="0"/>
              </a:spcAft>
              <a:buNone/>
            </a:pPr>
            <a:r>
              <a:rPr lang="lt-LT"/>
              <a:t>Bakstelėję „Išplėstiniai“ galėsite ištrinti išsaugotus slaptažodžius, automatinio užpildymo formos duomenis ir svetainės nustatymus. </a:t>
            </a:r>
            <a:endParaRPr/>
          </a:p>
          <a:p>
            <a:pPr marL="0" lvl="0" indent="0" algn="l" rtl="0">
              <a:spcBef>
                <a:spcPts val="0"/>
              </a:spcBef>
              <a:spcAft>
                <a:spcPts val="0"/>
              </a:spcAft>
              <a:buNone/>
            </a:pPr>
            <a:r>
              <a:rPr lang="lt-LT"/>
              <a:t>Pasirinkę, ką norite ištrinti, bakstelėkite mėlyną mygtuką „Išvalyti duomenis“. Galite gauti papildomą raginimą, jei „Chrome“ manys, kad tam tikros svetainės jums yra „svarbios“, ir jei taip, turėsite galimybę patvirtinti prieš išvalydami. Priešingu atveju, jei to raginimo negausite, „Chrome“ iš karto pradės išvalyti, kaip nurodėte.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6" name="Google Shape;2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19</a:t>
            </a:fld>
            <a:endParaRPr/>
          </a:p>
        </p:txBody>
      </p:sp>
    </p:spTree>
    <p:extLst>
      <p:ext uri="{BB962C8B-B14F-4D97-AF65-F5344CB8AC3E}">
        <p14:creationId xmlns:p14="http://schemas.microsoft.com/office/powerpoint/2010/main" val="95099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Prieš nagrinėjant šią temą svarbu aptarti kertinius skaitmeninės kultūros ypatumus. </a:t>
            </a:r>
          </a:p>
        </p:txBody>
      </p:sp>
      <p:sp>
        <p:nvSpPr>
          <p:cNvPr id="4" name="Slide Number Placeholder 3"/>
          <p:cNvSpPr>
            <a:spLocks noGrp="1"/>
          </p:cNvSpPr>
          <p:nvPr>
            <p:ph type="sldNum" sz="quarter" idx="5"/>
          </p:nvPr>
        </p:nvSpPr>
        <p:spPr/>
        <p:txBody>
          <a:bodyPr/>
          <a:lstStyle/>
          <a:p>
            <a:fld id="{DBE004AD-646E-4D66-B5D7-1D7618FB30C8}" type="slidenum">
              <a:rPr lang="lt-LT" smtClean="0"/>
              <a:t>2</a:t>
            </a:fld>
            <a:endParaRPr lang="lt-LT"/>
          </a:p>
        </p:txBody>
      </p:sp>
    </p:spTree>
    <p:extLst>
      <p:ext uri="{BB962C8B-B14F-4D97-AF65-F5344CB8AC3E}">
        <p14:creationId xmlns:p14="http://schemas.microsoft.com/office/powerpoint/2010/main" val="1038671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Yra du skirtingi būdai, kaip išvalyti „Samsung“ interneto naršyklės talpyklą ir slapukų duomenis. Galite išvalyti iš pačios naršyklės arba galite pereiti per telefono nustatymų programą. </a:t>
            </a:r>
            <a:endParaRPr/>
          </a:p>
          <a:p>
            <a:pPr marL="0" lvl="0" indent="0" algn="l" rtl="0">
              <a:spcBef>
                <a:spcPts val="0"/>
              </a:spcBef>
              <a:spcAft>
                <a:spcPts val="0"/>
              </a:spcAft>
              <a:buNone/>
            </a:pPr>
            <a:endParaRPr/>
          </a:p>
          <a:p>
            <a:pPr marL="0" lvl="0" indent="0" algn="l" rtl="0">
              <a:spcBef>
                <a:spcPts val="0"/>
              </a:spcBef>
              <a:spcAft>
                <a:spcPts val="0"/>
              </a:spcAft>
              <a:buNone/>
            </a:pPr>
            <a:r>
              <a:rPr lang="lt-LT"/>
              <a:t>Norėdami išvalyti „Samsung“ interneto naršyklės programėlę, pirmiausia bakstelėkite mygtuką „Parinktys“ apatiniame dešiniajame kampe, pavaizduotą trimis horizontaliomis linijomis, tada – „Nustatymai“. Slinkite žemyn iki ir bakstelėkite „Asmeniniai duomenys“, tada bakstelėkite „Ištrinti naršymo duomenis“, kad pamatytumėte ištrintinų parinkčių meniu. </a:t>
            </a:r>
            <a:endParaRPr/>
          </a:p>
          <a:p>
            <a:pPr marL="0" lvl="0" indent="0" algn="l" rtl="0">
              <a:spcBef>
                <a:spcPts val="0"/>
              </a:spcBef>
              <a:spcAft>
                <a:spcPts val="0"/>
              </a:spcAft>
              <a:buNone/>
            </a:pPr>
            <a:endParaRPr/>
          </a:p>
          <a:p>
            <a:pPr marL="0" lvl="0" indent="0" algn="l" rtl="0">
              <a:spcBef>
                <a:spcPts val="0"/>
              </a:spcBef>
              <a:spcAft>
                <a:spcPts val="0"/>
              </a:spcAft>
              <a:buNone/>
            </a:pPr>
            <a:r>
              <a:rPr lang="lt-LT"/>
              <a:t>Galite išvalyti naršymo istoriją, slapukus ir svetainės duomenis, talpykloje saugomus vaizdus ir failus, slaptažodžius ir automatinio pildymo formas bet kokiu deriniu. Bakstelėję „Ištrinti duomenis“ gausite raginimą, kad prieš ištrindami patvirtintumėte savo pasirinkimus. Naršyklės programa leidžia labiausiai tinkinti tai, ką norite ištrinti. Tačiau, jei norite pasiekti panašias parinktis iš savo telefono nustatymų meniu, atidarykite programą „Nustatymai“ ir bakstelėkite „Programos“, tada slinkite žemyn ir bakstelėkite „Samsung Internet“, tada „Saugykla“. </a:t>
            </a:r>
            <a:endParaRPr/>
          </a:p>
          <a:p>
            <a:pPr marL="0" lvl="0" indent="0" algn="l" rtl="0">
              <a:spcBef>
                <a:spcPts val="0"/>
              </a:spcBef>
              <a:spcAft>
                <a:spcPts val="0"/>
              </a:spcAft>
              <a:buNone/>
            </a:pPr>
            <a:endParaRPr/>
          </a:p>
          <a:p>
            <a:pPr marL="0" lvl="0" indent="0" algn="l" rtl="0">
              <a:spcBef>
                <a:spcPts val="0"/>
              </a:spcBef>
              <a:spcAft>
                <a:spcPts val="0"/>
              </a:spcAft>
              <a:buNone/>
            </a:pPr>
            <a:r>
              <a:rPr lang="lt-LT"/>
              <a:t>Saugyklos apačioje rasite atskiras parinktis „Išvalyti talpyklą“ ir „Išvalyti duomenis“. Bakstelėjus „Išvalyti talpyklą“, talpykla iš karto bus ištrinta, tačiau pasirodys raginimas, įspėjantis, kad visi programos duomenys bus ištrinti visam laikui, įskaitant failus, nustatymus, paskyras ir duomenų bazes. Nors slapukai nenurodomi, šis metodas turėtų sunaikinti visus likusius duomenis, kad galėtumėte iš naujo paleisti „Samsung“ interneto naršyklę taip, lyg ji būtų visiškai nauja.</a:t>
            </a:r>
            <a:endParaRPr/>
          </a:p>
        </p:txBody>
      </p:sp>
      <p:sp>
        <p:nvSpPr>
          <p:cNvPr id="256" name="Google Shape;2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20</a:t>
            </a:fld>
            <a:endParaRPr/>
          </a:p>
        </p:txBody>
      </p:sp>
    </p:spTree>
    <p:extLst>
      <p:ext uri="{BB962C8B-B14F-4D97-AF65-F5344CB8AC3E}">
        <p14:creationId xmlns:p14="http://schemas.microsoft.com/office/powerpoint/2010/main" val="42473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Kaip ir „Google Chrome“, galite išvalyti slapukus ir talpyklą naudodami „Mozilla Firefox“. Norėdami pasiekti šią funkciją, bakstelėkite mygtuką „Daugiau“ adreso juostos dešinėje, simbolizuojamą trimis vertikaliai išlygiuotais taškais. Tada bakstelėkite „Nustatymai“ ir slinkite žemyn iki „Ištrinti naršymo“ duomenis. </a:t>
            </a:r>
            <a:endParaRPr/>
          </a:p>
          <a:p>
            <a:pPr marL="0" lvl="0" indent="0" algn="l" rtl="0">
              <a:spcBef>
                <a:spcPts val="0"/>
              </a:spcBef>
              <a:spcAft>
                <a:spcPts val="0"/>
              </a:spcAft>
              <a:buNone/>
            </a:pPr>
            <a:endParaRPr/>
          </a:p>
          <a:p>
            <a:pPr marL="0" lvl="0" indent="0" algn="l" rtl="0">
              <a:spcBef>
                <a:spcPts val="0"/>
              </a:spcBef>
              <a:spcAft>
                <a:spcPts val="0"/>
              </a:spcAft>
              <a:buNone/>
            </a:pPr>
            <a:r>
              <a:rPr lang="lt-LT"/>
              <a:t>Iš trijų čia aptartų naršyklių „Firefox“ suteikia daugiausiai parinkčių meniu „Ištrinti naršymo duomenis“, todėl galite ištrinti visus esamus atidarytus skirtukus, naršymo istoriją ir svetainės duomenis, svetainės leidimus ir net aplanką „Atsisiuntimai“ kartu su slapukais ir „Talpykloje saugomi vaizdai ir failai“. Nors negalite pasirinkti „Chrome“ taikomo laiko intervalo, galite tiksliau nurodyti, kokio tipo duomenis norite pašalinti. </a:t>
            </a:r>
            <a:endParaRPr/>
          </a:p>
          <a:p>
            <a:pPr marL="0" lvl="0" indent="0" algn="l" rtl="0">
              <a:spcBef>
                <a:spcPts val="0"/>
              </a:spcBef>
              <a:spcAft>
                <a:spcPts val="0"/>
              </a:spcAft>
              <a:buNone/>
            </a:pPr>
            <a:endParaRPr/>
          </a:p>
          <a:p>
            <a:pPr marL="0" lvl="0" indent="0" algn="l" rtl="0">
              <a:spcBef>
                <a:spcPts val="0"/>
              </a:spcBef>
              <a:spcAft>
                <a:spcPts val="0"/>
              </a:spcAft>
              <a:buNone/>
            </a:pPr>
            <a:r>
              <a:rPr lang="lt-LT"/>
              <a:t>Be to, „Firefox“ turi papildomą parinktį tiems, kurie niekada nenori išsaugoti naršymo duomenų, kai baigia naudotis programa. Nustatymuose yra parinktis „Ištrinti naršymo duomenis baigiant“, kuri nurodo „Firefox“ ištrinti bet kokį tų pačių nustatymų derinį kiekvieną kartą, kai uždarote programą. Tai naudinga funkcija, jei norite, kad naršyklė būtų tvarkinga ir, tarkime, netyčia neperduotų naršyklės istorijos asmeniui, kuris pavogė ar kitaip gavo prieigą prie jūsų telefono.</a:t>
            </a:r>
            <a:endParaRPr/>
          </a:p>
        </p:txBody>
      </p:sp>
      <p:sp>
        <p:nvSpPr>
          <p:cNvPr id="268" name="Google Shape;26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21</a:t>
            </a:fld>
            <a:endParaRPr/>
          </a:p>
        </p:txBody>
      </p:sp>
    </p:spTree>
    <p:extLst>
      <p:ext uri="{BB962C8B-B14F-4D97-AF65-F5344CB8AC3E}">
        <p14:creationId xmlns:p14="http://schemas.microsoft.com/office/powerpoint/2010/main" val="288338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Apibendrinime reikėtų akcentuoti, kad internete daugelio mūsų pamėgtų nemokamai gaunamų paslaugų (mokamai, beje, taip pat) yra grįsta mūsų veiklos internete duomenų rinkimu ir algoritmais bandant nuspręsti, kas mums, kaip vartotojams, yra geriau, tinkamiau. Deja, geri tikslai ilgainiui suskirstė mus į aido kambarius, tikrovę pateikia per filtro burbulus. Tad dalyvaudami teoriškai beribiame internete, iš tiesų esame užsidarę siaurame interneto gabalėlyje. Ištrūkti iš aido kambarių ir filtro burbulų sudėtinga, reikalauja pastangų ir ne visi tam turime laiko ir jėgų. Vienas iš paprastesnių būdų yra sumažinti slapukų skaičių savo įrenginiuose ir būti atviresniems kitokiai nuomonei, džiaugtis ja. </a:t>
            </a:r>
            <a:endParaRPr/>
          </a:p>
          <a:p>
            <a:pPr marL="0" lvl="0" indent="0" algn="l" rtl="0">
              <a:spcBef>
                <a:spcPts val="0"/>
              </a:spcBef>
              <a:spcAft>
                <a:spcPts val="0"/>
              </a:spcAft>
              <a:buNone/>
            </a:pPr>
            <a:endParaRPr/>
          </a:p>
          <a:p>
            <a:pPr marL="0" lvl="0" indent="0" algn="l" rtl="0">
              <a:spcBef>
                <a:spcPts val="0"/>
              </a:spcBef>
              <a:spcAft>
                <a:spcPts val="0"/>
              </a:spcAft>
              <a:buNone/>
            </a:pPr>
            <a:r>
              <a:rPr lang="lt-LT" sz="1200">
                <a:solidFill>
                  <a:schemeClr val="dk1"/>
                </a:solidFill>
                <a:latin typeface="Calibri"/>
                <a:ea typeface="Calibri"/>
                <a:cs typeface="Calibri"/>
                <a:sym typeface="Calibri"/>
              </a:rPr>
              <a:t>Pagal galimybes. Būtų idealu, kad kol dalyviai pristatinės savo temas, užsirašytumėte kertinius nugirstus dalykus kaip vieno ar dviejų žodžių frazę ir įrašytumėte į </a:t>
            </a:r>
            <a:r>
              <a:rPr lang="lt-LT" sz="1200" i="1">
                <a:solidFill>
                  <a:schemeClr val="dk1"/>
                </a:solidFill>
                <a:latin typeface="Calibri"/>
                <a:ea typeface="Calibri"/>
                <a:cs typeface="Calibri"/>
                <a:sym typeface="Calibri"/>
              </a:rPr>
              <a:t>ppt</a:t>
            </a:r>
            <a:r>
              <a:rPr lang="lt-LT" sz="1200">
                <a:solidFill>
                  <a:schemeClr val="dk1"/>
                </a:solidFill>
                <a:latin typeface="Calibri"/>
                <a:ea typeface="Calibri"/>
                <a:cs typeface="Calibri"/>
                <a:sym typeface="Calibri"/>
              </a:rPr>
              <a:t>. </a:t>
            </a:r>
            <a:endParaRPr/>
          </a:p>
        </p:txBody>
      </p:sp>
      <p:sp>
        <p:nvSpPr>
          <p:cNvPr id="277" name="Google Shape;27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22</a:t>
            </a:fld>
            <a:endParaRPr/>
          </a:p>
        </p:txBody>
      </p:sp>
    </p:spTree>
    <p:extLst>
      <p:ext uri="{BB962C8B-B14F-4D97-AF65-F5344CB8AC3E}">
        <p14:creationId xmlns:p14="http://schemas.microsoft.com/office/powerpoint/2010/main" val="2476510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03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48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Populiariausia sekimo internete forma yra slapukai (angl. </a:t>
            </a:r>
            <a:r>
              <a:rPr lang="lt-LT" i="1"/>
              <a:t>cookies</a:t>
            </a:r>
            <a:r>
              <a:rPr lang="lt-LT"/>
              <a:t>). </a:t>
            </a:r>
            <a:endParaRPr/>
          </a:p>
          <a:p>
            <a:pPr marL="0" marR="0" lvl="0" indent="0" algn="l" rtl="0">
              <a:lnSpc>
                <a:spcPct val="100000"/>
              </a:lnSpc>
              <a:spcBef>
                <a:spcPts val="0"/>
              </a:spcBef>
              <a:spcAft>
                <a:spcPts val="0"/>
              </a:spcAft>
              <a:buClr>
                <a:schemeClr val="dk1"/>
              </a:buClr>
              <a:buSzPts val="1200"/>
              <a:buFont typeface="Calibri"/>
              <a:buNone/>
            </a:pPr>
            <a:r>
              <a:rPr lang="lt-LT"/>
              <a:t>Gražus pavadinimas reiškiniui, kuris žymi plataus masto vartotojų stebėjimą internete. Tai viena iš populiariausių komercinių įmonių stebėjimo formų internete ir yra neatsiejama naršymo internete dalis. Slapukas yra maža teksto dalis, kuri automatiškai atsisiunčiama į kompiuterį, kai jo naršyklė apsilanko tinklalapyje. Tada jis registruoja naršytojo veiklą internete ir siunčia šią informaciją atgal į savo pagrindinę svetainę. Slapukų vaidmuo yra užtikrinti vartotojo autentifikavimą ir suderinamumą naršymo ar naršymo sesijos metu. Slapukai yra esminiai asmeniniams poreikiams pritaikytam žiniatinkliui sukurti. </a:t>
            </a:r>
            <a:endParaRPr/>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extLst>
      <p:ext uri="{BB962C8B-B14F-4D97-AF65-F5344CB8AC3E}">
        <p14:creationId xmlns:p14="http://schemas.microsoft.com/office/powerpoint/2010/main" val="44099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Žiniatinklio naršyklės paprastai turi galimybę išjungti slapukus, kad būtų išsaugotas privatumas.  Daugumoje šiuolaikinių žiniatinklio naršyklių yra privatumo nustatymų, kurie gali blokuoti trečiųjų šalių slapukus, o kai kurios dabar blokuoja visus trečiųjų šalių slapukus pagal numatytuosius nustatymus nuo 2020 m. Tai ir Lietuvoje populiarios naršyklės kaip „Apple Safari“, „Firefox“. O „Google Chrome“ leidžia pasirinkti (automatiškai neblokuoja) pagal numatytuosius nustatymus trečiųjų šalių slapukų inkognito režimu privačiam naršymui. Įprasto naršymo metu blokavimas yra neprivalomas. Blokuoti slapukus ir įprastu režimu „Google Chrome“ planuoja nuo 2024 m. pabaigos. Anksčiau „Google“ žadėjo pradėti blokuoti nuo 2022 m. Sprendimą vis atideda. </a:t>
            </a:r>
            <a:endParaRPr/>
          </a:p>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extLst>
      <p:ext uri="{BB962C8B-B14F-4D97-AF65-F5344CB8AC3E}">
        <p14:creationId xmlns:p14="http://schemas.microsoft.com/office/powerpoint/2010/main" val="72475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Duomenims rinkti naudojamos nemokamos interneto paslaugos, pvz., paieškos sistemos ir el. paštas. Interneto paieškos sistemos, tokios kaip „Google“ ar „Bing“, saugo kiekvienos jų svetainėse atliktos paieškos IP adresą ir paieškos terminus. Ši informacija naudojama siekiant padėti nukreipti tikslinę reklamą. Pastaruoju metu kilęs susirūpinimas dėl privatumo reiškia, kad šios bendrovės dabar saugo tokius duomenis trumpiau nei anksčiau. Maksimalus laikas, kiek laiko „Google“ saugo naršymo istoriją, yra 26 mėnesiai, neatsižvelgiant į nustatymus. O „Bing“ paieškos variklis naršymo istoriją saugo 28 dienas. Tiesa, prisijungus su „Microsoft“ identifikavimo duomenimis prieinama ilgesnė (nedeklaruoto laikotarpio) istorija. </a:t>
            </a:r>
            <a:endParaRPr/>
          </a:p>
          <a:p>
            <a:pPr marL="0" lvl="0" indent="0" algn="l" rtl="0">
              <a:spcBef>
                <a:spcPts val="0"/>
              </a:spcBef>
              <a:spcAft>
                <a:spcPts val="0"/>
              </a:spcAft>
              <a:buNone/>
            </a:pPr>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extLst>
      <p:ext uri="{BB962C8B-B14F-4D97-AF65-F5344CB8AC3E}">
        <p14:creationId xmlns:p14="http://schemas.microsoft.com/office/powerpoint/2010/main" val="254046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Vienas iš būdų išvengti slapukų yra naudoti alternatyvias paieškos sistemas. Viena jų „DuckDuckGo“. Šis interneto paieškos variklis pabrėžia privatumo apsaugą ir suasmenintų paieškos rezultatų filtravimo burbulo išvengimą. Dėl jo anonimiškumo neįmanoma žinoti, kiek žmonių naudojasi „DuckDuckGo“.</a:t>
            </a:r>
            <a:endParaRPr/>
          </a:p>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lt-LT"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008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Klavišų paspaudimų registravimas yra mažiau populiari, bet galbūt labiau slapta skaitmeninio stebėjimo forma. Pavyzdžiui, „Keylogger“ yra programinė įranga, kuri stebi kompiuterio klaviatūros klavišų paspaudimus. Ji gali būti naudojama įmonėse, darbuotojų kompiuteriuose stebėti darbuotojų veiklą (net žodžius, frazes ir pranešimus, kurie vėliau ištrinami). „Keylogger“ taip pat gali būti slapta įdiegti asmeniniuose ar verslo kompiuteriuose, naudojant Trojos arklius, atsisiųstus naršant internete. Tokie kenkėjiški kodai gali siųsti klaviatūros paspaudimus, susijusius su prisijungimo ir slaptažodžio duomenimis, trečiajai šaliai, sukurdami sukčiavimo, vagystės ir privatumo pažeidimo galimybes. </a:t>
            </a:r>
            <a:endParaRPr/>
          </a:p>
          <a:p>
            <a:pPr marL="0" lvl="0" indent="0" algn="l" rtl="0">
              <a:spcBef>
                <a:spcPts val="0"/>
              </a:spcBef>
              <a:spcAft>
                <a:spcPts val="0"/>
              </a:spcAft>
              <a:buNone/>
            </a:pPr>
            <a:endParaRPr/>
          </a:p>
          <a:p>
            <a:pPr marL="0" lvl="0" indent="0" algn="l" rtl="0">
              <a:spcBef>
                <a:spcPts val="0"/>
              </a:spcBef>
              <a:spcAft>
                <a:spcPts val="0"/>
              </a:spcAft>
              <a:buNone/>
            </a:pPr>
            <a:r>
              <a:rPr lang="lt-LT"/>
              <a:t>Vaizdo ir garso transliacijos paslaugos, pvz., „Netflix“, „Spotify“ ar „YouTube“, įrašo žiūrovo žiūrėjimo ir klausymo įpročius, kurie vėliau saugomi duomenų bazėje ir naudojami kuriant jų ir pomėgių profilį. Šis profilis naudojamas siekiant suasmeninti patirtį ir gauti įžvalgų, kokių papildomų programų ar muzikos asmuo norėtų klausytis ar žiūrėti. Tuo pačiu metu šis didelis asmens duomenų kiekis yra saugomas įmonių duomenų bankuose ir naudojamas rinkos profiliavimui bei tiksliniams reklamos tyrimams.</a:t>
            </a:r>
            <a:endParaRPr/>
          </a:p>
          <a:p>
            <a:pPr marL="0" lvl="0" indent="0" algn="l" rtl="0">
              <a:spcBef>
                <a:spcPts val="0"/>
              </a:spcBef>
              <a:spcAft>
                <a:spcPts val="0"/>
              </a:spcAft>
              <a:buNone/>
            </a:pPr>
            <a:endParaRPr/>
          </a:p>
        </p:txBody>
      </p:sp>
      <p:sp>
        <p:nvSpPr>
          <p:cNvPr id="165" name="Google Shape;16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extLst>
      <p:ext uri="{BB962C8B-B14F-4D97-AF65-F5344CB8AC3E}">
        <p14:creationId xmlns:p14="http://schemas.microsoft.com/office/powerpoint/2010/main" val="105758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345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1E1E1"/>
        </a:solidFill>
        <a:effectLst/>
      </p:bgPr>
    </p:bg>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980148" y="1359970"/>
            <a:ext cx="8015287" cy="13160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A551F"/>
              </a:buClr>
              <a:buSzPts val="6300"/>
              <a:buFont typeface="Century Gothic"/>
              <a:buNone/>
              <a:defRPr sz="6300" b="1">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980148" y="4057650"/>
            <a:ext cx="8445763" cy="6286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E2E2E"/>
              </a:buClr>
              <a:buSzPts val="2400"/>
              <a:buNone/>
              <a:defRPr sz="2400">
                <a:solidFill>
                  <a:srgbClr val="2E2E2E"/>
                </a:solidFill>
                <a:latin typeface="Century Gothic"/>
                <a:ea typeface="Century Gothic"/>
                <a:cs typeface="Century Gothic"/>
                <a:sym typeface="Century Gothic"/>
              </a:defRPr>
            </a:lvl1pPr>
            <a:lvl2pPr lvl="1" algn="ctr">
              <a:lnSpc>
                <a:spcPct val="90000"/>
              </a:lnSpc>
              <a:spcBef>
                <a:spcPts val="500"/>
              </a:spcBef>
              <a:spcAft>
                <a:spcPts val="0"/>
              </a:spcAft>
              <a:buClr>
                <a:srgbClr val="2E2E2E"/>
              </a:buClr>
              <a:buSzPts val="2000"/>
              <a:buNone/>
              <a:defRPr sz="2000"/>
            </a:lvl2pPr>
            <a:lvl3pPr lvl="2" algn="ctr">
              <a:lnSpc>
                <a:spcPct val="90000"/>
              </a:lnSpc>
              <a:spcBef>
                <a:spcPts val="500"/>
              </a:spcBef>
              <a:spcAft>
                <a:spcPts val="0"/>
              </a:spcAft>
              <a:buClr>
                <a:srgbClr val="2E2E2E"/>
              </a:buClr>
              <a:buSzPts val="1800"/>
              <a:buNone/>
              <a:defRPr sz="1800"/>
            </a:lvl3pPr>
            <a:lvl4pPr lvl="3" algn="ctr">
              <a:lnSpc>
                <a:spcPct val="90000"/>
              </a:lnSpc>
              <a:spcBef>
                <a:spcPts val="500"/>
              </a:spcBef>
              <a:spcAft>
                <a:spcPts val="0"/>
              </a:spcAft>
              <a:buClr>
                <a:srgbClr val="2E2E2E"/>
              </a:buClr>
              <a:buSzPts val="1600"/>
              <a:buNone/>
              <a:defRPr sz="1600"/>
            </a:lvl4pPr>
            <a:lvl5pPr lvl="4" algn="ctr">
              <a:lnSpc>
                <a:spcPct val="90000"/>
              </a:lnSpc>
              <a:spcBef>
                <a:spcPts val="500"/>
              </a:spcBef>
              <a:spcAft>
                <a:spcPts val="0"/>
              </a:spcAft>
              <a:buClr>
                <a:srgbClr val="2E2E2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p:nvPr/>
        </p:nvSpPr>
        <p:spPr>
          <a:xfrm>
            <a:off x="818409" y="5387490"/>
            <a:ext cx="9525740"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A551F"/>
              </a:buClr>
              <a:buSzPts val="3200"/>
              <a:buFont typeface="Century Gothic"/>
              <a:buNone/>
            </a:pPr>
            <a:r>
              <a:rPr lang="lt-LT" sz="3200" b="0" i="0" u="none" strike="noStrike" cap="none">
                <a:solidFill>
                  <a:srgbClr val="EA551F"/>
                </a:solidFill>
                <a:latin typeface="Century Gothic"/>
                <a:ea typeface="Century Gothic"/>
                <a:cs typeface="Century Gothic"/>
                <a:sym typeface="Century Gothic"/>
              </a:rPr>
              <a:t>Medijų ir informacinio raštingumo </a:t>
            </a:r>
            <a:endParaRPr/>
          </a:p>
          <a:p>
            <a:pPr marL="0" marR="0" lvl="0" indent="0" algn="l" rtl="0">
              <a:lnSpc>
                <a:spcPct val="100000"/>
              </a:lnSpc>
              <a:spcBef>
                <a:spcPts val="0"/>
              </a:spcBef>
              <a:spcAft>
                <a:spcPts val="0"/>
              </a:spcAft>
              <a:buClr>
                <a:srgbClr val="EA551F"/>
              </a:buClr>
              <a:buSzPts val="3200"/>
              <a:buFont typeface="Century Gothic"/>
              <a:buNone/>
            </a:pPr>
            <a:r>
              <a:rPr lang="lt-LT" sz="3200" b="0" i="0" u="none" strike="noStrike" cap="none">
                <a:solidFill>
                  <a:srgbClr val="EA551F"/>
                </a:solidFill>
                <a:latin typeface="Century Gothic"/>
                <a:ea typeface="Century Gothic"/>
                <a:cs typeface="Century Gothic"/>
                <a:sym typeface="Century Gothic"/>
              </a:rPr>
              <a:t>kompetencijų ugdymo programa</a:t>
            </a:r>
            <a:endParaRPr sz="3200" b="0" i="0" u="none" strike="noStrike" cap="none">
              <a:solidFill>
                <a:srgbClr val="EA551F"/>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19" name="Google Shape;19;p24"/>
          <p:cNvPicPr preferRelativeResize="0"/>
          <p:nvPr/>
        </p:nvPicPr>
        <p:blipFill rotWithShape="1">
          <a:blip r:embed="rId2">
            <a:alphaModFix/>
          </a:blip>
          <a:srcRect/>
          <a:stretch/>
        </p:blipFill>
        <p:spPr>
          <a:xfrm>
            <a:off x="10344149" y="4892671"/>
            <a:ext cx="1576583" cy="14766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rgbClr val="E1E1E1"/>
        </a:solidFill>
        <a:effectLst/>
      </p:bgPr>
    </p:bg>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839788" y="457200"/>
            <a:ext cx="3932237" cy="1181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A551F"/>
              </a:buClr>
              <a:buSzPts val="3200"/>
              <a:buFont typeface="Century Gothic"/>
              <a:buNone/>
              <a:defRPr sz="3200">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sz="2400">
                <a:solidFill>
                  <a:srgbClr val="2E2E2E"/>
                </a:solidFill>
              </a:defRPr>
            </a:lvl1pPr>
            <a:lvl2pPr marL="914400" lvl="1" indent="-381000" algn="l">
              <a:lnSpc>
                <a:spcPct val="90000"/>
              </a:lnSpc>
              <a:spcBef>
                <a:spcPts val="500"/>
              </a:spcBef>
              <a:spcAft>
                <a:spcPts val="0"/>
              </a:spcAft>
              <a:buClr>
                <a:srgbClr val="2E2E2E"/>
              </a:buClr>
              <a:buSzPts val="2400"/>
              <a:buChar char="•"/>
              <a:defRPr sz="2400">
                <a:solidFill>
                  <a:srgbClr val="2E2E2E"/>
                </a:solidFill>
              </a:defRPr>
            </a:lvl2pPr>
            <a:lvl3pPr marL="1371600" lvl="2" indent="-381000" algn="l">
              <a:lnSpc>
                <a:spcPct val="90000"/>
              </a:lnSpc>
              <a:spcBef>
                <a:spcPts val="500"/>
              </a:spcBef>
              <a:spcAft>
                <a:spcPts val="0"/>
              </a:spcAft>
              <a:buClr>
                <a:srgbClr val="2E2E2E"/>
              </a:buClr>
              <a:buSzPts val="2400"/>
              <a:buChar char="•"/>
              <a:defRPr sz="2400">
                <a:solidFill>
                  <a:srgbClr val="2E2E2E"/>
                </a:solidFill>
              </a:defRPr>
            </a:lvl3pPr>
            <a:lvl4pPr marL="1828800" lvl="3" indent="-381000" algn="l">
              <a:lnSpc>
                <a:spcPct val="90000"/>
              </a:lnSpc>
              <a:spcBef>
                <a:spcPts val="500"/>
              </a:spcBef>
              <a:spcAft>
                <a:spcPts val="0"/>
              </a:spcAft>
              <a:buClr>
                <a:srgbClr val="2E2E2E"/>
              </a:buClr>
              <a:buSzPts val="2400"/>
              <a:buChar char="•"/>
              <a:defRPr sz="2400">
                <a:solidFill>
                  <a:srgbClr val="2E2E2E"/>
                </a:solidFill>
              </a:defRPr>
            </a:lvl4pPr>
            <a:lvl5pPr marL="2286000" lvl="4" indent="-381000" algn="l">
              <a:lnSpc>
                <a:spcPct val="90000"/>
              </a:lnSpc>
              <a:spcBef>
                <a:spcPts val="500"/>
              </a:spcBef>
              <a:spcAft>
                <a:spcPts val="0"/>
              </a:spcAft>
              <a:buClr>
                <a:srgbClr val="2E2E2E"/>
              </a:buClr>
              <a:buSzPts val="2400"/>
              <a:buChar char="•"/>
              <a:defRPr sz="2400">
                <a:solidFill>
                  <a:srgbClr val="2E2E2E"/>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2E2E2E"/>
              </a:buClr>
              <a:buSzPts val="2400"/>
              <a:buNone/>
              <a:defRPr sz="2400">
                <a:solidFill>
                  <a:srgbClr val="2E2E2E"/>
                </a:solidFill>
              </a:defRPr>
            </a:lvl1pPr>
            <a:lvl2pPr marL="914400" lvl="1" indent="-228600" algn="l">
              <a:lnSpc>
                <a:spcPct val="90000"/>
              </a:lnSpc>
              <a:spcBef>
                <a:spcPts val="500"/>
              </a:spcBef>
              <a:spcAft>
                <a:spcPts val="0"/>
              </a:spcAft>
              <a:buClr>
                <a:srgbClr val="2E2E2E"/>
              </a:buClr>
              <a:buSzPts val="1400"/>
              <a:buNone/>
              <a:defRPr sz="1400"/>
            </a:lvl2pPr>
            <a:lvl3pPr marL="1371600" lvl="2" indent="-228600" algn="l">
              <a:lnSpc>
                <a:spcPct val="90000"/>
              </a:lnSpc>
              <a:spcBef>
                <a:spcPts val="500"/>
              </a:spcBef>
              <a:spcAft>
                <a:spcPts val="0"/>
              </a:spcAft>
              <a:buClr>
                <a:srgbClr val="2E2E2E"/>
              </a:buClr>
              <a:buSzPts val="1200"/>
              <a:buNone/>
              <a:defRPr sz="1200"/>
            </a:lvl3pPr>
            <a:lvl4pPr marL="1828800" lvl="3" indent="-228600" algn="l">
              <a:lnSpc>
                <a:spcPct val="90000"/>
              </a:lnSpc>
              <a:spcBef>
                <a:spcPts val="500"/>
              </a:spcBef>
              <a:spcAft>
                <a:spcPts val="0"/>
              </a:spcAft>
              <a:buClr>
                <a:srgbClr val="2E2E2E"/>
              </a:buClr>
              <a:buSzPts val="1000"/>
              <a:buNone/>
              <a:defRPr sz="1000"/>
            </a:lvl4pPr>
            <a:lvl5pPr marL="2286000" lvl="4" indent="-228600" algn="l">
              <a:lnSpc>
                <a:spcPct val="90000"/>
              </a:lnSpc>
              <a:spcBef>
                <a:spcPts val="500"/>
              </a:spcBef>
              <a:spcAft>
                <a:spcPts val="0"/>
              </a:spcAft>
              <a:buClr>
                <a:srgbClr val="2E2E2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rgbClr val="E1E1E1"/>
        </a:solidFill>
        <a:effectLst/>
      </p:bgPr>
    </p:bg>
    <p:spTree>
      <p:nvGrpSpPr>
        <p:cNvPr id="1" name="Shape 103"/>
        <p:cNvGrpSpPr/>
        <p:nvPr/>
      </p:nvGrpSpPr>
      <p:grpSpPr>
        <a:xfrm>
          <a:off x="0" y="0"/>
          <a:ext cx="0" cy="0"/>
          <a:chOff x="0" y="0"/>
          <a:chExt cx="0" cy="0"/>
        </a:xfrm>
      </p:grpSpPr>
      <p:sp>
        <p:nvSpPr>
          <p:cNvPr id="104" name="Google Shape;104;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EA551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4"/>
          <p:cNvSpPr>
            <a:spLocks noGrp="1"/>
          </p:cNvSpPr>
          <p:nvPr>
            <p:ph type="pic" idx="2"/>
          </p:nvPr>
        </p:nvSpPr>
        <p:spPr>
          <a:xfrm>
            <a:off x="5183188" y="987425"/>
            <a:ext cx="6172200" cy="4873625"/>
          </a:xfrm>
          <a:prstGeom prst="rect">
            <a:avLst/>
          </a:prstGeom>
          <a:noFill/>
          <a:ln>
            <a:noFill/>
          </a:ln>
        </p:spPr>
      </p:sp>
      <p:sp>
        <p:nvSpPr>
          <p:cNvPr id="106" name="Google Shape;106;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2E2E2E"/>
              </a:buClr>
              <a:buSzPts val="2400"/>
              <a:buNone/>
              <a:defRPr sz="2400">
                <a:solidFill>
                  <a:srgbClr val="2E2E2E"/>
                </a:solidFill>
              </a:defRPr>
            </a:lvl1pPr>
            <a:lvl2pPr marL="914400" lvl="1" indent="-228600" algn="l">
              <a:lnSpc>
                <a:spcPct val="90000"/>
              </a:lnSpc>
              <a:spcBef>
                <a:spcPts val="500"/>
              </a:spcBef>
              <a:spcAft>
                <a:spcPts val="0"/>
              </a:spcAft>
              <a:buClr>
                <a:srgbClr val="2E2E2E"/>
              </a:buClr>
              <a:buSzPts val="1400"/>
              <a:buNone/>
              <a:defRPr sz="1400"/>
            </a:lvl2pPr>
            <a:lvl3pPr marL="1371600" lvl="2" indent="-228600" algn="l">
              <a:lnSpc>
                <a:spcPct val="90000"/>
              </a:lnSpc>
              <a:spcBef>
                <a:spcPts val="500"/>
              </a:spcBef>
              <a:spcAft>
                <a:spcPts val="0"/>
              </a:spcAft>
              <a:buClr>
                <a:srgbClr val="2E2E2E"/>
              </a:buClr>
              <a:buSzPts val="1200"/>
              <a:buNone/>
              <a:defRPr sz="1200"/>
            </a:lvl3pPr>
            <a:lvl4pPr marL="1828800" lvl="3" indent="-228600" algn="l">
              <a:lnSpc>
                <a:spcPct val="90000"/>
              </a:lnSpc>
              <a:spcBef>
                <a:spcPts val="500"/>
              </a:spcBef>
              <a:spcAft>
                <a:spcPts val="0"/>
              </a:spcAft>
              <a:buClr>
                <a:srgbClr val="2E2E2E"/>
              </a:buClr>
              <a:buSzPts val="1000"/>
              <a:buNone/>
              <a:defRPr sz="1000"/>
            </a:lvl4pPr>
            <a:lvl5pPr marL="2286000" lvl="4" indent="-228600" algn="l">
              <a:lnSpc>
                <a:spcPct val="90000"/>
              </a:lnSpc>
              <a:spcBef>
                <a:spcPts val="500"/>
              </a:spcBef>
              <a:spcAft>
                <a:spcPts val="0"/>
              </a:spcAft>
              <a:buClr>
                <a:srgbClr val="2E2E2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cxnSp>
        <p:nvCxnSpPr>
          <p:cNvPr id="110" name="Google Shape;110;p34"/>
          <p:cNvCxnSpPr/>
          <p:nvPr/>
        </p:nvCxnSpPr>
        <p:spPr>
          <a:xfrm>
            <a:off x="10104755" y="7381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11" name="Google Shape;111;p34"/>
          <p:cNvCxnSpPr/>
          <p:nvPr/>
        </p:nvCxnSpPr>
        <p:spPr>
          <a:xfrm>
            <a:off x="10828655" y="7381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112" name="Google Shape;112;p34"/>
          <p:cNvCxnSpPr/>
          <p:nvPr/>
        </p:nvCxnSpPr>
        <p:spPr>
          <a:xfrm>
            <a:off x="11581130" y="738188"/>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rgbClr val="E1E1E1"/>
        </a:solidFill>
        <a:effectLst/>
      </p:bgPr>
    </p:bg>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a:lvl1pPr>
            <a:lvl2pPr marL="914400" lvl="1" indent="-381000" algn="l">
              <a:lnSpc>
                <a:spcPct val="90000"/>
              </a:lnSpc>
              <a:spcBef>
                <a:spcPts val="500"/>
              </a:spcBef>
              <a:spcAft>
                <a:spcPts val="0"/>
              </a:spcAft>
              <a:buClr>
                <a:srgbClr val="2E2E2E"/>
              </a:buClr>
              <a:buSzPts val="2400"/>
              <a:buChar char="•"/>
              <a:defRPr/>
            </a:lvl2pPr>
            <a:lvl3pPr marL="1371600" lvl="2" indent="-381000" algn="l">
              <a:lnSpc>
                <a:spcPct val="90000"/>
              </a:lnSpc>
              <a:spcBef>
                <a:spcPts val="500"/>
              </a:spcBef>
              <a:spcAft>
                <a:spcPts val="0"/>
              </a:spcAft>
              <a:buClr>
                <a:srgbClr val="2E2E2E"/>
              </a:buClr>
              <a:buSzPts val="2400"/>
              <a:buChar char="•"/>
              <a:defRPr/>
            </a:lvl3pPr>
            <a:lvl4pPr marL="1828800" lvl="3" indent="-381000" algn="l">
              <a:lnSpc>
                <a:spcPct val="90000"/>
              </a:lnSpc>
              <a:spcBef>
                <a:spcPts val="500"/>
              </a:spcBef>
              <a:spcAft>
                <a:spcPts val="0"/>
              </a:spcAft>
              <a:buClr>
                <a:srgbClr val="2E2E2E"/>
              </a:buClr>
              <a:buSzPts val="2400"/>
              <a:buChar char="•"/>
              <a:defRPr/>
            </a:lvl4pPr>
            <a:lvl5pPr marL="2286000" lvl="4" indent="-381000" algn="l">
              <a:lnSpc>
                <a:spcPct val="90000"/>
              </a:lnSpc>
              <a:spcBef>
                <a:spcPts val="500"/>
              </a:spcBef>
              <a:spcAft>
                <a:spcPts val="0"/>
              </a:spcAft>
              <a:buClr>
                <a:srgbClr val="2E2E2E"/>
              </a:buClr>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E1E1E1"/>
        </a:solidFill>
        <a:effectLst/>
      </p:bgPr>
    </p:bg>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2656840" y="2161453"/>
            <a:ext cx="6878320" cy="1325563"/>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EA551F"/>
              </a:buClr>
              <a:buSzPts val="4500"/>
              <a:buFont typeface="Century Gothic"/>
              <a:buNone/>
              <a:defRPr>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cxnSp>
        <p:nvCxnSpPr>
          <p:cNvPr id="25" name="Google Shape;25;p25"/>
          <p:cNvCxnSpPr/>
          <p:nvPr/>
        </p:nvCxnSpPr>
        <p:spPr>
          <a:xfrm>
            <a:off x="8610600" y="6727190"/>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6" name="Google Shape;26;p25"/>
          <p:cNvCxnSpPr/>
          <p:nvPr/>
        </p:nvCxnSpPr>
        <p:spPr>
          <a:xfrm>
            <a:off x="21844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7" name="Google Shape;27;p25"/>
          <p:cNvCxnSpPr/>
          <p:nvPr/>
        </p:nvCxnSpPr>
        <p:spPr>
          <a:xfrm>
            <a:off x="123952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8" name="Google Shape;28;p25"/>
          <p:cNvCxnSpPr/>
          <p:nvPr/>
        </p:nvCxnSpPr>
        <p:spPr>
          <a:xfrm>
            <a:off x="264160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29" name="Google Shape;29;p25"/>
          <p:cNvCxnSpPr/>
          <p:nvPr/>
        </p:nvCxnSpPr>
        <p:spPr>
          <a:xfrm>
            <a:off x="425704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0" name="Google Shape;30;p25"/>
          <p:cNvCxnSpPr/>
          <p:nvPr/>
        </p:nvCxnSpPr>
        <p:spPr>
          <a:xfrm>
            <a:off x="609600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1" name="Google Shape;31;p25"/>
          <p:cNvCxnSpPr/>
          <p:nvPr/>
        </p:nvCxnSpPr>
        <p:spPr>
          <a:xfrm>
            <a:off x="11135360" y="6735763"/>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E1E1E1"/>
        </a:solidFill>
        <a:effectLst/>
      </p:bgPr>
    </p:bg>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8200" y="1825625"/>
            <a:ext cx="10515600" cy="4927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a:solidFill>
                  <a:srgbClr val="2E2E2E"/>
                </a:solidFill>
              </a:defRPr>
            </a:lvl1pPr>
            <a:lvl2pPr marL="914400" lvl="1" indent="-381000" algn="l">
              <a:lnSpc>
                <a:spcPct val="90000"/>
              </a:lnSpc>
              <a:spcBef>
                <a:spcPts val="500"/>
              </a:spcBef>
              <a:spcAft>
                <a:spcPts val="0"/>
              </a:spcAft>
              <a:buClr>
                <a:srgbClr val="2E2E2E"/>
              </a:buClr>
              <a:buSzPts val="2400"/>
              <a:buChar char="•"/>
              <a:defRPr>
                <a:solidFill>
                  <a:srgbClr val="2E2E2E"/>
                </a:solidFill>
              </a:defRPr>
            </a:lvl2pPr>
            <a:lvl3pPr marL="1371600" lvl="2" indent="-381000" algn="l">
              <a:lnSpc>
                <a:spcPct val="90000"/>
              </a:lnSpc>
              <a:spcBef>
                <a:spcPts val="500"/>
              </a:spcBef>
              <a:spcAft>
                <a:spcPts val="0"/>
              </a:spcAft>
              <a:buClr>
                <a:srgbClr val="2E2E2E"/>
              </a:buClr>
              <a:buSzPts val="2400"/>
              <a:buChar char="•"/>
              <a:defRPr>
                <a:solidFill>
                  <a:srgbClr val="2E2E2E"/>
                </a:solidFill>
              </a:defRPr>
            </a:lvl3pPr>
            <a:lvl4pPr marL="1828800" lvl="3" indent="-381000" algn="l">
              <a:lnSpc>
                <a:spcPct val="90000"/>
              </a:lnSpc>
              <a:spcBef>
                <a:spcPts val="500"/>
              </a:spcBef>
              <a:spcAft>
                <a:spcPts val="0"/>
              </a:spcAft>
              <a:buClr>
                <a:srgbClr val="2E2E2E"/>
              </a:buClr>
              <a:buSzPts val="2400"/>
              <a:buChar char="•"/>
              <a:defRPr>
                <a:solidFill>
                  <a:srgbClr val="2E2E2E"/>
                </a:solidFill>
              </a:defRPr>
            </a:lvl4pPr>
            <a:lvl5pPr marL="2286000" lvl="4" indent="-381000" algn="l">
              <a:lnSpc>
                <a:spcPct val="90000"/>
              </a:lnSpc>
              <a:spcBef>
                <a:spcPts val="500"/>
              </a:spcBef>
              <a:spcAft>
                <a:spcPts val="0"/>
              </a:spcAft>
              <a:buClr>
                <a:srgbClr val="2E2E2E"/>
              </a:buClr>
              <a:buSzPts val="2400"/>
              <a:buChar char="•"/>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 name="Google Shape;35;p26"/>
          <p:cNvCxnSpPr/>
          <p:nvPr/>
        </p:nvCxnSpPr>
        <p:spPr>
          <a:xfrm>
            <a:off x="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6" name="Google Shape;36;p26"/>
          <p:cNvCxnSpPr/>
          <p:nvPr/>
        </p:nvCxnSpPr>
        <p:spPr>
          <a:xfrm>
            <a:off x="51816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7" name="Google Shape;37;p26"/>
          <p:cNvCxnSpPr/>
          <p:nvPr/>
        </p:nvCxnSpPr>
        <p:spPr>
          <a:xfrm>
            <a:off x="109728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8" name="Google Shape;38;p26"/>
          <p:cNvCxnSpPr/>
          <p:nvPr/>
        </p:nvCxnSpPr>
        <p:spPr>
          <a:xfrm>
            <a:off x="169672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39" name="Google Shape;39;p26"/>
          <p:cNvCxnSpPr/>
          <p:nvPr/>
        </p:nvCxnSpPr>
        <p:spPr>
          <a:xfrm>
            <a:off x="227584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0" name="Google Shape;40;p26"/>
          <p:cNvCxnSpPr/>
          <p:nvPr/>
        </p:nvCxnSpPr>
        <p:spPr>
          <a:xfrm>
            <a:off x="287528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1" name="Google Shape;41;p26"/>
          <p:cNvCxnSpPr/>
          <p:nvPr/>
        </p:nvCxnSpPr>
        <p:spPr>
          <a:xfrm>
            <a:off x="989584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2" name="Google Shape;42;p26"/>
          <p:cNvCxnSpPr/>
          <p:nvPr/>
        </p:nvCxnSpPr>
        <p:spPr>
          <a:xfrm>
            <a:off x="1052576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3" name="Google Shape;43;p26"/>
          <p:cNvCxnSpPr/>
          <p:nvPr/>
        </p:nvCxnSpPr>
        <p:spPr>
          <a:xfrm>
            <a:off x="11160760" y="16906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44" name="Google Shape;44;p26"/>
          <p:cNvCxnSpPr/>
          <p:nvPr/>
        </p:nvCxnSpPr>
        <p:spPr>
          <a:xfrm>
            <a:off x="11755120" y="1690688"/>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rgbClr val="E1E1E1"/>
        </a:solidFill>
        <a:effectLst/>
      </p:bgPr>
    </p:bg>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
        <p:nvSpPr>
          <p:cNvPr id="50" name="Google Shape;50;p27"/>
          <p:cNvSpPr txBox="1">
            <a:spLocks noGrp="1"/>
          </p:cNvSpPr>
          <p:nvPr>
            <p:ph type="body" idx="1"/>
          </p:nvPr>
        </p:nvSpPr>
        <p:spPr>
          <a:xfrm>
            <a:off x="812799" y="1825626"/>
            <a:ext cx="5181600" cy="454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10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body" idx="2"/>
          </p:nvPr>
        </p:nvSpPr>
        <p:spPr>
          <a:xfrm>
            <a:off x="6308724" y="1825626"/>
            <a:ext cx="5181600" cy="4546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10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E1E1E1"/>
        </a:solidFill>
        <a:effectLst/>
      </p:bgPr>
    </p:bg>
    <p:spTree>
      <p:nvGrpSpPr>
        <p:cNvPr id="1" name="Shape 52"/>
        <p:cNvGrpSpPr/>
        <p:nvPr/>
      </p:nvGrpSpPr>
      <p:grpSpPr>
        <a:xfrm>
          <a:off x="0" y="0"/>
          <a:ext cx="0" cy="0"/>
          <a:chOff x="0" y="0"/>
          <a:chExt cx="0" cy="0"/>
        </a:xfrm>
      </p:grpSpPr>
      <p:sp>
        <p:nvSpPr>
          <p:cNvPr id="53" name="Google Shape;53;p28"/>
          <p:cNvSpPr txBox="1"/>
          <p:nvPr/>
        </p:nvSpPr>
        <p:spPr>
          <a:xfrm>
            <a:off x="1333130" y="2074783"/>
            <a:ext cx="9525740"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A551F"/>
              </a:buClr>
              <a:buSzPts val="3200"/>
              <a:buFont typeface="Century Gothic"/>
              <a:buNone/>
            </a:pPr>
            <a:r>
              <a:rPr lang="lt-LT" sz="3200" b="1" i="0">
                <a:solidFill>
                  <a:srgbClr val="EA551F"/>
                </a:solidFill>
                <a:latin typeface="Century Gothic"/>
                <a:ea typeface="Century Gothic"/>
                <a:cs typeface="Century Gothic"/>
                <a:sym typeface="Century Gothic"/>
              </a:rPr>
              <a:t>Medijų ir informacinio raštingumo kompetencijų ugdymo programa</a:t>
            </a:r>
            <a:endParaRPr sz="3200" b="1">
              <a:solidFill>
                <a:srgbClr val="EA551F"/>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54" name="Google Shape;54;p28"/>
          <p:cNvPicPr preferRelativeResize="0"/>
          <p:nvPr/>
        </p:nvPicPr>
        <p:blipFill rotWithShape="1">
          <a:blip r:embed="rId2">
            <a:alphaModFix/>
          </a:blip>
          <a:srcRect/>
          <a:stretch/>
        </p:blipFill>
        <p:spPr>
          <a:xfrm>
            <a:off x="4906977" y="3838508"/>
            <a:ext cx="2378045" cy="2227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1E1E1"/>
        </a:solidFill>
        <a:effectLst/>
      </p:bgPr>
    </p:bg>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1850" y="915987"/>
            <a:ext cx="10515600" cy="13525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A551F"/>
              </a:buClr>
              <a:buSzPts val="6000"/>
              <a:buFont typeface="Century Gothic"/>
              <a:buNone/>
              <a:defRPr sz="6000">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838200" y="2678907"/>
            <a:ext cx="10515600" cy="6745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E2E2E"/>
              </a:buClr>
              <a:buSzPts val="3200"/>
              <a:buNone/>
              <a:defRPr sz="3200">
                <a:solidFill>
                  <a:srgbClr val="2E2E2E"/>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cxnSp>
        <p:nvCxnSpPr>
          <p:cNvPr id="61" name="Google Shape;61;p29"/>
          <p:cNvCxnSpPr/>
          <p:nvPr/>
        </p:nvCxnSpPr>
        <p:spPr>
          <a:xfrm>
            <a:off x="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2" name="Google Shape;62;p29"/>
          <p:cNvCxnSpPr/>
          <p:nvPr/>
        </p:nvCxnSpPr>
        <p:spPr>
          <a:xfrm>
            <a:off x="61976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3" name="Google Shape;63;p29"/>
          <p:cNvCxnSpPr/>
          <p:nvPr/>
        </p:nvCxnSpPr>
        <p:spPr>
          <a:xfrm>
            <a:off x="129032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4" name="Google Shape;64;p29"/>
          <p:cNvCxnSpPr/>
          <p:nvPr/>
        </p:nvCxnSpPr>
        <p:spPr>
          <a:xfrm>
            <a:off x="195072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5" name="Google Shape;65;p29"/>
          <p:cNvCxnSpPr/>
          <p:nvPr/>
        </p:nvCxnSpPr>
        <p:spPr>
          <a:xfrm>
            <a:off x="2651760" y="31908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6" name="Google Shape;66;p29"/>
          <p:cNvCxnSpPr/>
          <p:nvPr/>
        </p:nvCxnSpPr>
        <p:spPr>
          <a:xfrm>
            <a:off x="7863840" y="6721475"/>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7" name="Google Shape;67;p29"/>
          <p:cNvCxnSpPr/>
          <p:nvPr/>
        </p:nvCxnSpPr>
        <p:spPr>
          <a:xfrm>
            <a:off x="861060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8" name="Google Shape;68;p29"/>
          <p:cNvCxnSpPr/>
          <p:nvPr/>
        </p:nvCxnSpPr>
        <p:spPr>
          <a:xfrm>
            <a:off x="931672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69" name="Google Shape;69;p29"/>
          <p:cNvCxnSpPr/>
          <p:nvPr/>
        </p:nvCxnSpPr>
        <p:spPr>
          <a:xfrm>
            <a:off x="998728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0" name="Google Shape;70;p29"/>
          <p:cNvCxnSpPr/>
          <p:nvPr/>
        </p:nvCxnSpPr>
        <p:spPr>
          <a:xfrm>
            <a:off x="1058672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1" name="Google Shape;71;p29"/>
          <p:cNvCxnSpPr/>
          <p:nvPr/>
        </p:nvCxnSpPr>
        <p:spPr>
          <a:xfrm>
            <a:off x="11206480" y="673576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72" name="Google Shape;72;p29"/>
          <p:cNvCxnSpPr/>
          <p:nvPr/>
        </p:nvCxnSpPr>
        <p:spPr>
          <a:xfrm>
            <a:off x="11887200" y="6735763"/>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rgbClr val="E1E1E1"/>
        </a:solidFill>
        <a:effectLst/>
      </p:bgPr>
    </p:bg>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839788" y="34607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b="1">
                <a:solidFill>
                  <a:srgbClr val="EA55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a:off x="836612" y="1956594"/>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E2E2E"/>
              </a:buClr>
              <a:buSzPts val="3200"/>
              <a:buNone/>
              <a:defRPr sz="3200" b="1">
                <a:solidFill>
                  <a:srgbClr val="2E2E2E"/>
                </a:solidFill>
              </a:defRPr>
            </a:lvl1pPr>
            <a:lvl2pPr marL="914400" lvl="1" indent="-228600" algn="l">
              <a:lnSpc>
                <a:spcPct val="90000"/>
              </a:lnSpc>
              <a:spcBef>
                <a:spcPts val="500"/>
              </a:spcBef>
              <a:spcAft>
                <a:spcPts val="0"/>
              </a:spcAft>
              <a:buClr>
                <a:srgbClr val="2E2E2E"/>
              </a:buClr>
              <a:buSzPts val="2000"/>
              <a:buNone/>
              <a:defRPr sz="2000" b="1"/>
            </a:lvl2pPr>
            <a:lvl3pPr marL="1371600" lvl="2" indent="-228600" algn="l">
              <a:lnSpc>
                <a:spcPct val="90000"/>
              </a:lnSpc>
              <a:spcBef>
                <a:spcPts val="500"/>
              </a:spcBef>
              <a:spcAft>
                <a:spcPts val="0"/>
              </a:spcAft>
              <a:buClr>
                <a:srgbClr val="2E2E2E"/>
              </a:buClr>
              <a:buSzPts val="1800"/>
              <a:buNone/>
              <a:defRPr sz="1800" b="1"/>
            </a:lvl3pPr>
            <a:lvl4pPr marL="1828800" lvl="3" indent="-228600" algn="l">
              <a:lnSpc>
                <a:spcPct val="90000"/>
              </a:lnSpc>
              <a:spcBef>
                <a:spcPts val="500"/>
              </a:spcBef>
              <a:spcAft>
                <a:spcPts val="0"/>
              </a:spcAft>
              <a:buClr>
                <a:srgbClr val="2E2E2E"/>
              </a:buClr>
              <a:buSzPts val="1600"/>
              <a:buNone/>
              <a:defRPr sz="1600" b="1"/>
            </a:lvl4pPr>
            <a:lvl5pPr marL="2286000" lvl="4" indent="-228600" algn="l">
              <a:lnSpc>
                <a:spcPct val="90000"/>
              </a:lnSpc>
              <a:spcBef>
                <a:spcPts val="500"/>
              </a:spcBef>
              <a:spcAft>
                <a:spcPts val="0"/>
              </a:spcAft>
              <a:buClr>
                <a:srgbClr val="2E2E2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30"/>
          <p:cNvSpPr txBox="1">
            <a:spLocks noGrp="1"/>
          </p:cNvSpPr>
          <p:nvPr>
            <p:ph type="body" idx="2"/>
          </p:nvPr>
        </p:nvSpPr>
        <p:spPr>
          <a:xfrm>
            <a:off x="6286500" y="1954210"/>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2E2E2E"/>
              </a:buClr>
              <a:buSzPts val="3200"/>
              <a:buNone/>
              <a:defRPr sz="3200" b="1"/>
            </a:lvl1pPr>
            <a:lvl2pPr marL="914400" lvl="1" indent="-228600" algn="l">
              <a:lnSpc>
                <a:spcPct val="90000"/>
              </a:lnSpc>
              <a:spcBef>
                <a:spcPts val="500"/>
              </a:spcBef>
              <a:spcAft>
                <a:spcPts val="0"/>
              </a:spcAft>
              <a:buClr>
                <a:srgbClr val="2E2E2E"/>
              </a:buClr>
              <a:buSzPts val="2000"/>
              <a:buNone/>
              <a:defRPr sz="2000" b="1"/>
            </a:lvl2pPr>
            <a:lvl3pPr marL="1371600" lvl="2" indent="-228600" algn="l">
              <a:lnSpc>
                <a:spcPct val="90000"/>
              </a:lnSpc>
              <a:spcBef>
                <a:spcPts val="500"/>
              </a:spcBef>
              <a:spcAft>
                <a:spcPts val="0"/>
              </a:spcAft>
              <a:buClr>
                <a:srgbClr val="2E2E2E"/>
              </a:buClr>
              <a:buSzPts val="1800"/>
              <a:buNone/>
              <a:defRPr sz="1800" b="1"/>
            </a:lvl3pPr>
            <a:lvl4pPr marL="1828800" lvl="3" indent="-228600" algn="l">
              <a:lnSpc>
                <a:spcPct val="90000"/>
              </a:lnSpc>
              <a:spcBef>
                <a:spcPts val="500"/>
              </a:spcBef>
              <a:spcAft>
                <a:spcPts val="0"/>
              </a:spcAft>
              <a:buClr>
                <a:srgbClr val="2E2E2E"/>
              </a:buClr>
              <a:buSzPts val="1600"/>
              <a:buNone/>
              <a:defRPr sz="1600" b="1"/>
            </a:lvl4pPr>
            <a:lvl5pPr marL="2286000" lvl="4" indent="-228600" algn="l">
              <a:lnSpc>
                <a:spcPct val="90000"/>
              </a:lnSpc>
              <a:spcBef>
                <a:spcPts val="500"/>
              </a:spcBef>
              <a:spcAft>
                <a:spcPts val="0"/>
              </a:spcAft>
              <a:buClr>
                <a:srgbClr val="2E2E2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30"/>
          <p:cNvSpPr txBox="1">
            <a:spLocks noGrp="1"/>
          </p:cNvSpPr>
          <p:nvPr>
            <p:ph type="body" idx="3"/>
          </p:nvPr>
        </p:nvSpPr>
        <p:spPr>
          <a:xfrm>
            <a:off x="812799" y="3006724"/>
            <a:ext cx="5181600" cy="33655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10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0"/>
          <p:cNvSpPr txBox="1">
            <a:spLocks noGrp="1"/>
          </p:cNvSpPr>
          <p:nvPr>
            <p:ph type="body" idx="4"/>
          </p:nvPr>
        </p:nvSpPr>
        <p:spPr>
          <a:xfrm>
            <a:off x="6286500" y="3006724"/>
            <a:ext cx="5181600" cy="33655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E2E2E"/>
              </a:buClr>
              <a:buSzPts val="2400"/>
              <a:buFont typeface="Century Gothic"/>
              <a:buNone/>
              <a:defRPr>
                <a:solidFill>
                  <a:srgbClr val="2E2E2E"/>
                </a:solidFill>
              </a:defRPr>
            </a:lvl1pPr>
            <a:lvl2pPr marL="914400" lvl="1" indent="-228600" algn="l">
              <a:lnSpc>
                <a:spcPct val="90000"/>
              </a:lnSpc>
              <a:spcBef>
                <a:spcPts val="500"/>
              </a:spcBef>
              <a:spcAft>
                <a:spcPts val="0"/>
              </a:spcAft>
              <a:buClr>
                <a:srgbClr val="2E2E2E"/>
              </a:buClr>
              <a:buSzPts val="2400"/>
              <a:buFont typeface="Century Gothic"/>
              <a:buNone/>
              <a:defRPr>
                <a:solidFill>
                  <a:srgbClr val="2E2E2E"/>
                </a:solidFill>
              </a:defRPr>
            </a:lvl2pPr>
            <a:lvl3pPr marL="1371600" lvl="2" indent="-228600" algn="l">
              <a:lnSpc>
                <a:spcPct val="90000"/>
              </a:lnSpc>
              <a:spcBef>
                <a:spcPts val="500"/>
              </a:spcBef>
              <a:spcAft>
                <a:spcPts val="0"/>
              </a:spcAft>
              <a:buClr>
                <a:srgbClr val="2E2E2E"/>
              </a:buClr>
              <a:buSzPts val="2400"/>
              <a:buFont typeface="Century Gothic"/>
              <a:buNone/>
              <a:defRPr>
                <a:solidFill>
                  <a:srgbClr val="2E2E2E"/>
                </a:solidFill>
              </a:defRPr>
            </a:lvl3pPr>
            <a:lvl4pPr marL="1828800" lvl="3" indent="-228600" algn="l">
              <a:lnSpc>
                <a:spcPct val="90000"/>
              </a:lnSpc>
              <a:spcBef>
                <a:spcPts val="500"/>
              </a:spcBef>
              <a:spcAft>
                <a:spcPts val="0"/>
              </a:spcAft>
              <a:buClr>
                <a:srgbClr val="2E2E2E"/>
              </a:buClr>
              <a:buSzPts val="2400"/>
              <a:buFont typeface="Century Gothic"/>
              <a:buNone/>
              <a:defRPr>
                <a:solidFill>
                  <a:srgbClr val="2E2E2E"/>
                </a:solidFill>
              </a:defRPr>
            </a:lvl4pPr>
            <a:lvl5pPr marL="2286000" lvl="4" indent="-228600" algn="l">
              <a:lnSpc>
                <a:spcPct val="90000"/>
              </a:lnSpc>
              <a:spcBef>
                <a:spcPts val="500"/>
              </a:spcBef>
              <a:spcAft>
                <a:spcPts val="0"/>
              </a:spcAft>
              <a:buClr>
                <a:srgbClr val="2E2E2E"/>
              </a:buClr>
              <a:buSzPts val="2400"/>
              <a:buFont typeface="Century Gothic"/>
              <a:buNone/>
              <a:defRPr>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rgbClr val="E1E1E1"/>
        </a:solidFill>
        <a:effectLst/>
      </p:bgPr>
    </p:bg>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551F"/>
              </a:buClr>
              <a:buSzPts val="45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1"/>
          <p:cNvSpPr txBox="1">
            <a:spLocks noGrp="1"/>
          </p:cNvSpPr>
          <p:nvPr>
            <p:ph type="body" idx="1"/>
          </p:nvPr>
        </p:nvSpPr>
        <p:spPr>
          <a:xfrm>
            <a:off x="838199" y="1815305"/>
            <a:ext cx="10515601" cy="438546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2E2E"/>
              </a:buClr>
              <a:buSzPts val="2400"/>
              <a:buChar char="•"/>
              <a:defRPr sz="2400">
                <a:solidFill>
                  <a:srgbClr val="2E2E2E"/>
                </a:solidFill>
              </a:defRPr>
            </a:lvl1pPr>
            <a:lvl2pPr marL="914400" lvl="1" indent="-381000" algn="l">
              <a:lnSpc>
                <a:spcPct val="90000"/>
              </a:lnSpc>
              <a:spcBef>
                <a:spcPts val="500"/>
              </a:spcBef>
              <a:spcAft>
                <a:spcPts val="0"/>
              </a:spcAft>
              <a:buClr>
                <a:srgbClr val="2E2E2E"/>
              </a:buClr>
              <a:buSzPts val="2400"/>
              <a:buChar char="•"/>
              <a:defRPr sz="2400">
                <a:solidFill>
                  <a:srgbClr val="2E2E2E"/>
                </a:solidFill>
              </a:defRPr>
            </a:lvl2pPr>
            <a:lvl3pPr marL="1371600" lvl="2" indent="-381000" algn="l">
              <a:lnSpc>
                <a:spcPct val="90000"/>
              </a:lnSpc>
              <a:spcBef>
                <a:spcPts val="500"/>
              </a:spcBef>
              <a:spcAft>
                <a:spcPts val="0"/>
              </a:spcAft>
              <a:buClr>
                <a:srgbClr val="2E2E2E"/>
              </a:buClr>
              <a:buSzPts val="2400"/>
              <a:buChar char="•"/>
              <a:defRPr sz="2400">
                <a:solidFill>
                  <a:srgbClr val="2E2E2E"/>
                </a:solidFill>
              </a:defRPr>
            </a:lvl3pPr>
            <a:lvl4pPr marL="1828800" lvl="3" indent="-381000" algn="l">
              <a:lnSpc>
                <a:spcPct val="90000"/>
              </a:lnSpc>
              <a:spcBef>
                <a:spcPts val="500"/>
              </a:spcBef>
              <a:spcAft>
                <a:spcPts val="0"/>
              </a:spcAft>
              <a:buClr>
                <a:srgbClr val="2E2E2E"/>
              </a:buClr>
              <a:buSzPts val="2400"/>
              <a:buChar char="•"/>
              <a:defRPr sz="2400">
                <a:solidFill>
                  <a:srgbClr val="2E2E2E"/>
                </a:solidFill>
              </a:defRPr>
            </a:lvl4pPr>
            <a:lvl5pPr marL="2286000" lvl="4" indent="-381000" algn="l">
              <a:lnSpc>
                <a:spcPct val="90000"/>
              </a:lnSpc>
              <a:spcBef>
                <a:spcPts val="500"/>
              </a:spcBef>
              <a:spcAft>
                <a:spcPts val="0"/>
              </a:spcAft>
              <a:buClr>
                <a:srgbClr val="2E2E2E"/>
              </a:buClr>
              <a:buSzPts val="2400"/>
              <a:buChar char="•"/>
              <a:defRPr sz="2400">
                <a:solidFill>
                  <a:srgbClr val="2E2E2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E1E1E1"/>
        </a:solidFill>
        <a:effectLst/>
      </p:bgPr>
    </p:bg>
    <p:spTree>
      <p:nvGrpSpPr>
        <p:cNvPr id="1" name="Shape 85"/>
        <p:cNvGrpSpPr/>
        <p:nvPr/>
      </p:nvGrpSpPr>
      <p:grpSpPr>
        <a:xfrm>
          <a:off x="0" y="0"/>
          <a:ext cx="0" cy="0"/>
          <a:chOff x="0" y="0"/>
          <a:chExt cx="0" cy="0"/>
        </a:xfrm>
      </p:grpSpPr>
      <p:sp>
        <p:nvSpPr>
          <p:cNvPr id="86" name="Google Shape;8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cxnSp>
        <p:nvCxnSpPr>
          <p:cNvPr id="89" name="Google Shape;89;p32"/>
          <p:cNvCxnSpPr/>
          <p:nvPr/>
        </p:nvCxnSpPr>
        <p:spPr>
          <a:xfrm>
            <a:off x="0" y="583248"/>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90" name="Google Shape;90;p32"/>
          <p:cNvCxnSpPr/>
          <p:nvPr/>
        </p:nvCxnSpPr>
        <p:spPr>
          <a:xfrm>
            <a:off x="838200" y="587376"/>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91" name="Google Shape;91;p32"/>
          <p:cNvCxnSpPr/>
          <p:nvPr/>
        </p:nvCxnSpPr>
        <p:spPr>
          <a:xfrm>
            <a:off x="771652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92" name="Google Shape;92;p32"/>
          <p:cNvCxnSpPr/>
          <p:nvPr/>
        </p:nvCxnSpPr>
        <p:spPr>
          <a:xfrm>
            <a:off x="861060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93" name="Google Shape;93;p32"/>
          <p:cNvCxnSpPr/>
          <p:nvPr/>
        </p:nvCxnSpPr>
        <p:spPr>
          <a:xfrm>
            <a:off x="958088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94" name="Google Shape;94;p32"/>
          <p:cNvCxnSpPr/>
          <p:nvPr/>
        </p:nvCxnSpPr>
        <p:spPr>
          <a:xfrm>
            <a:off x="10457180" y="6739573"/>
            <a:ext cx="436880" cy="0"/>
          </a:xfrm>
          <a:prstGeom prst="straightConnector1">
            <a:avLst/>
          </a:prstGeom>
          <a:noFill/>
          <a:ln w="38100" cap="flat" cmpd="sng">
            <a:solidFill>
              <a:srgbClr val="666666"/>
            </a:solidFill>
            <a:prstDash val="solid"/>
            <a:miter lim="800000"/>
            <a:headEnd type="none" w="sm" len="sm"/>
            <a:tailEnd type="none" w="sm" len="sm"/>
          </a:ln>
        </p:spPr>
      </p:cxnSp>
      <p:cxnSp>
        <p:nvCxnSpPr>
          <p:cNvPr id="95" name="Google Shape;95;p32"/>
          <p:cNvCxnSpPr/>
          <p:nvPr/>
        </p:nvCxnSpPr>
        <p:spPr>
          <a:xfrm>
            <a:off x="11353800" y="6754813"/>
            <a:ext cx="436880" cy="0"/>
          </a:xfrm>
          <a:prstGeom prst="straightConnector1">
            <a:avLst/>
          </a:prstGeom>
          <a:noFill/>
          <a:ln w="38100" cap="flat" cmpd="sng">
            <a:solidFill>
              <a:srgbClr val="666666"/>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A551F"/>
              </a:buClr>
              <a:buSzPts val="4500"/>
              <a:buFont typeface="Century Gothic"/>
              <a:buNone/>
              <a:defRPr sz="4500" b="1" i="0" u="none" strike="noStrike" cap="none">
                <a:solidFill>
                  <a:srgbClr val="EA551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2pPr>
            <a:lvl3pPr marL="1371600" marR="0" lvl="2"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3pPr>
            <a:lvl4pPr marL="1828800" marR="0" lvl="3"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4pPr>
            <a:lvl5pPr marL="2286000" marR="0" lvl="4" indent="-381000" algn="l" rtl="0">
              <a:lnSpc>
                <a:spcPct val="90000"/>
              </a:lnSpc>
              <a:spcBef>
                <a:spcPts val="500"/>
              </a:spcBef>
              <a:spcAft>
                <a:spcPts val="0"/>
              </a:spcAft>
              <a:buClr>
                <a:srgbClr val="2E2E2E"/>
              </a:buClr>
              <a:buSzPts val="2400"/>
              <a:buFont typeface="Arial"/>
              <a:buChar char="•"/>
              <a:defRPr sz="2400" b="0" i="0" u="none" strike="noStrike" cap="none">
                <a:solidFill>
                  <a:srgbClr val="2E2E2E"/>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ctrTitle"/>
          </p:nvPr>
        </p:nvSpPr>
        <p:spPr>
          <a:xfrm>
            <a:off x="836711" y="1420729"/>
            <a:ext cx="8563963" cy="1316100"/>
          </a:xfrm>
          <a:prstGeom prst="rect">
            <a:avLst/>
          </a:prstGeom>
          <a:noFill/>
          <a:ln>
            <a:noFill/>
          </a:ln>
        </p:spPr>
        <p:txBody>
          <a:bodyPr spcFirstLastPara="1" wrap="square" lIns="91425" tIns="45700" rIns="91425" bIns="45700" anchor="b" anchorCtr="0">
            <a:noAutofit/>
          </a:bodyPr>
          <a:lstStyle/>
          <a:p>
            <a:pPr lvl="0">
              <a:buSzPts val="4500"/>
            </a:pPr>
            <a:r>
              <a:rPr lang="lt-LT" sz="5400" dirty="0"/>
              <a:t>Medijų įvairovė ir prieigos būdai</a:t>
            </a:r>
            <a:endParaRPr sz="5400" dirty="0"/>
          </a:p>
        </p:txBody>
      </p:sp>
      <p:sp>
        <p:nvSpPr>
          <p:cNvPr id="125" name="Google Shape;125;p1"/>
          <p:cNvSpPr txBox="1">
            <a:spLocks noGrp="1"/>
          </p:cNvSpPr>
          <p:nvPr>
            <p:ph type="subTitle" idx="1"/>
          </p:nvPr>
        </p:nvSpPr>
        <p:spPr>
          <a:xfrm>
            <a:off x="836711" y="4057650"/>
            <a:ext cx="8445763" cy="6286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2400"/>
              <a:buNone/>
            </a:pPr>
            <a:r>
              <a:rPr lang="lt-LT" sz="3200" dirty="0" smtClean="0">
                <a:latin typeface="+mj-lt"/>
              </a:rPr>
              <a:t>Medijų architektūra</a:t>
            </a:r>
            <a:endParaRPr sz="3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61408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dirty="0"/>
              <a:t>Kiek tikrovės?</a:t>
            </a:r>
            <a:endParaRPr dirty="0"/>
          </a:p>
        </p:txBody>
      </p:sp>
      <p:pic>
        <p:nvPicPr>
          <p:cNvPr id="182" name="Google Shape;182;p9"/>
          <p:cNvPicPr preferRelativeResize="0">
            <a:picLocks noGrp="1"/>
          </p:cNvPicPr>
          <p:nvPr>
            <p:ph type="body" idx="1"/>
          </p:nvPr>
        </p:nvPicPr>
        <p:blipFill rotWithShape="1">
          <a:blip r:embed="rId3">
            <a:alphaModFix/>
          </a:blip>
          <a:srcRect/>
          <a:stretch/>
        </p:blipFill>
        <p:spPr>
          <a:xfrm>
            <a:off x="723692" y="1690688"/>
            <a:ext cx="5159585" cy="2881170"/>
          </a:xfrm>
          <a:prstGeom prst="rect">
            <a:avLst/>
          </a:prstGeom>
          <a:noFill/>
          <a:ln>
            <a:noFill/>
          </a:ln>
        </p:spPr>
      </p:pic>
      <p:sp>
        <p:nvSpPr>
          <p:cNvPr id="183" name="Google Shape;183;p9"/>
          <p:cNvSpPr txBox="1">
            <a:spLocks noGrp="1"/>
          </p:cNvSpPr>
          <p:nvPr>
            <p:ph type="body" idx="2"/>
          </p:nvPr>
        </p:nvSpPr>
        <p:spPr>
          <a:xfrm>
            <a:off x="6096000" y="1690688"/>
            <a:ext cx="5902960" cy="4546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2E2E2E"/>
              </a:buClr>
              <a:buSzPts val="3200"/>
              <a:buFont typeface="Arial"/>
              <a:buChar char="•"/>
            </a:pPr>
            <a:r>
              <a:rPr lang="lt-LT" sz="3200">
                <a:latin typeface="Arial"/>
                <a:ea typeface="Arial"/>
                <a:cs typeface="Arial"/>
                <a:sym typeface="Arial"/>
              </a:rPr>
              <a:t>Siauras informacijos spektras patvirtina įsitikinimus. </a:t>
            </a:r>
            <a:endParaRPr/>
          </a:p>
          <a:p>
            <a:pPr marL="342900" lvl="0" indent="-3429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Tai – aido kambarys.</a:t>
            </a:r>
            <a:endParaRPr/>
          </a:p>
          <a:p>
            <a:pPr marL="342900" lvl="0" indent="-3429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Internetas gali sukurti daug visuomenių.</a:t>
            </a:r>
            <a:endParaRPr/>
          </a:p>
          <a:p>
            <a:pPr marL="342900" lvl="0" indent="-342900" algn="l" rtl="0">
              <a:lnSpc>
                <a:spcPct val="100000"/>
              </a:lnSpc>
              <a:spcBef>
                <a:spcPts val="1000"/>
              </a:spcBef>
              <a:spcAft>
                <a:spcPts val="0"/>
              </a:spcAft>
              <a:buClr>
                <a:srgbClr val="2E2E2E"/>
              </a:buClr>
              <a:buSzPts val="3200"/>
              <a:buFont typeface="Arial"/>
              <a:buChar char="•"/>
            </a:pPr>
            <a:r>
              <a:rPr lang="lt-LT" sz="3200" i="1">
                <a:latin typeface="Arial"/>
                <a:ea typeface="Arial"/>
                <a:cs typeface="Arial"/>
                <a:sym typeface="Arial"/>
              </a:rPr>
              <a:t>Google</a:t>
            </a:r>
            <a:r>
              <a:rPr lang="lt-LT" sz="3200">
                <a:latin typeface="Arial"/>
                <a:ea typeface="Arial"/>
                <a:cs typeface="Arial"/>
                <a:sym typeface="Arial"/>
              </a:rPr>
              <a:t> ir socialiniai tinklai siūlo suasmenintą ir filtruotą tikrovės versiją.</a:t>
            </a:r>
            <a:endParaRPr/>
          </a:p>
        </p:txBody>
      </p:sp>
      <p:sp>
        <p:nvSpPr>
          <p:cNvPr id="184" name="Google Shape;184;p9"/>
          <p:cNvSpPr/>
          <p:nvPr/>
        </p:nvSpPr>
        <p:spPr>
          <a:xfrm>
            <a:off x="723692" y="4571858"/>
            <a:ext cx="407619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300" dirty="0" err="1">
                <a:solidFill>
                  <a:schemeClr val="dk1"/>
                </a:solidFill>
                <a:latin typeface="Arial"/>
                <a:ea typeface="Arial"/>
                <a:cs typeface="Arial"/>
                <a:sym typeface="Arial"/>
              </a:rPr>
              <a:t>Frank</a:t>
            </a:r>
            <a:r>
              <a:rPr lang="lt-LT" sz="1300" dirty="0">
                <a:solidFill>
                  <a:schemeClr val="dk1"/>
                </a:solidFill>
                <a:latin typeface="Arial"/>
                <a:ea typeface="Arial"/>
                <a:cs typeface="Arial"/>
                <a:sym typeface="Arial"/>
              </a:rPr>
              <a:t> </a:t>
            </a:r>
            <a:r>
              <a:rPr lang="lt-LT" sz="1300" dirty="0" err="1">
                <a:solidFill>
                  <a:schemeClr val="dk1"/>
                </a:solidFill>
                <a:latin typeface="Arial"/>
                <a:ea typeface="Arial"/>
                <a:cs typeface="Arial"/>
                <a:sym typeface="Arial"/>
              </a:rPr>
              <a:t>Paynter</a:t>
            </a:r>
            <a:r>
              <a:rPr lang="lt-LT" sz="1300" dirty="0">
                <a:solidFill>
                  <a:schemeClr val="dk1"/>
                </a:solidFill>
                <a:latin typeface="Arial"/>
                <a:ea typeface="Arial"/>
                <a:cs typeface="Arial"/>
                <a:sym typeface="Arial"/>
              </a:rPr>
              <a:t>. </a:t>
            </a:r>
            <a:r>
              <a:rPr lang="lt-LT" sz="1300" dirty="0" err="1">
                <a:solidFill>
                  <a:schemeClr val="dk1"/>
                </a:solidFill>
                <a:latin typeface="Arial"/>
                <a:ea typeface="Arial"/>
                <a:cs typeface="Arial"/>
                <a:sym typeface="Arial"/>
              </a:rPr>
              <a:t>Filterbubble</a:t>
            </a:r>
            <a:r>
              <a:rPr lang="lt-LT" sz="1300" dirty="0">
                <a:solidFill>
                  <a:schemeClr val="dk1"/>
                </a:solidFill>
                <a:latin typeface="Arial"/>
                <a:ea typeface="Arial"/>
                <a:cs typeface="Arial"/>
                <a:sym typeface="Arial"/>
              </a:rPr>
              <a:t>. 2011. </a:t>
            </a:r>
            <a:r>
              <a:rPr lang="lt-LT" sz="1300" dirty="0" err="1">
                <a:solidFill>
                  <a:schemeClr val="dk1"/>
                </a:solidFill>
                <a:latin typeface="Arial"/>
                <a:ea typeface="Arial"/>
                <a:cs typeface="Arial"/>
                <a:sym typeface="Arial"/>
              </a:rPr>
              <a:t>Flickr</a:t>
            </a:r>
            <a:r>
              <a:rPr lang="lt-LT" sz="1300" dirty="0">
                <a:solidFill>
                  <a:schemeClr val="dk1"/>
                </a:solidFill>
                <a:latin typeface="Arial"/>
                <a:ea typeface="Arial"/>
                <a:cs typeface="Arial"/>
                <a:sym typeface="Arial"/>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757515"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dirty="0"/>
              <a:t>Filtro burbulas</a:t>
            </a:r>
            <a:endParaRPr dirty="0"/>
          </a:p>
        </p:txBody>
      </p:sp>
      <p:pic>
        <p:nvPicPr>
          <p:cNvPr id="191" name="Google Shape;191;p10"/>
          <p:cNvPicPr preferRelativeResize="0">
            <a:picLocks noGrp="1"/>
          </p:cNvPicPr>
          <p:nvPr>
            <p:ph type="body" idx="1"/>
          </p:nvPr>
        </p:nvPicPr>
        <p:blipFill rotWithShape="1">
          <a:blip r:embed="rId3">
            <a:alphaModFix/>
          </a:blip>
          <a:srcRect/>
          <a:stretch/>
        </p:blipFill>
        <p:spPr>
          <a:xfrm>
            <a:off x="838200" y="1690688"/>
            <a:ext cx="5181600" cy="3456561"/>
          </a:xfrm>
          <a:prstGeom prst="rect">
            <a:avLst/>
          </a:prstGeom>
          <a:noFill/>
          <a:ln>
            <a:noFill/>
          </a:ln>
        </p:spPr>
      </p:pic>
      <p:sp>
        <p:nvSpPr>
          <p:cNvPr id="192" name="Google Shape;192;p10"/>
          <p:cNvSpPr txBox="1">
            <a:spLocks noGrp="1"/>
          </p:cNvSpPr>
          <p:nvPr>
            <p:ph type="body" idx="2"/>
          </p:nvPr>
        </p:nvSpPr>
        <p:spPr>
          <a:xfrm>
            <a:off x="6308724" y="1690688"/>
            <a:ext cx="5497196" cy="454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E2E2E"/>
              </a:buClr>
              <a:buSzPts val="3200"/>
              <a:buFont typeface="Arial"/>
              <a:buNone/>
            </a:pPr>
            <a:r>
              <a:rPr lang="lt-LT" sz="3200">
                <a:latin typeface="Arial"/>
                <a:ea typeface="Arial"/>
                <a:cs typeface="Arial"/>
                <a:sym typeface="Arial"/>
              </a:rPr>
              <a:t>2010 m., Elis Pariseris. </a:t>
            </a:r>
            <a:endParaRPr/>
          </a:p>
          <a:p>
            <a:pPr marL="0" lvl="0" indent="0" algn="l" rtl="0">
              <a:lnSpc>
                <a:spcPct val="100000"/>
              </a:lnSpc>
              <a:spcBef>
                <a:spcPts val="1000"/>
              </a:spcBef>
              <a:spcAft>
                <a:spcPts val="0"/>
              </a:spcAft>
              <a:buClr>
                <a:srgbClr val="2E2E2E"/>
              </a:buClr>
              <a:buSzPts val="3200"/>
              <a:buFont typeface="Arial"/>
              <a:buNone/>
            </a:pPr>
            <a:r>
              <a:rPr lang="lt-LT" sz="3200">
                <a:latin typeface="Arial"/>
                <a:ea typeface="Arial"/>
                <a:cs typeface="Arial"/>
                <a:sym typeface="Arial"/>
              </a:rPr>
              <a:t>2016 m. JAV prezidento rinkimų rezultatai sieti su neigiama </a:t>
            </a:r>
            <a:r>
              <a:rPr lang="lt-LT" sz="3200" i="1">
                <a:latin typeface="Arial"/>
                <a:ea typeface="Arial"/>
                <a:cs typeface="Arial"/>
                <a:sym typeface="Arial"/>
              </a:rPr>
              <a:t>Twitter</a:t>
            </a:r>
            <a:r>
              <a:rPr lang="lt-LT" sz="3200">
                <a:latin typeface="Arial"/>
                <a:ea typeface="Arial"/>
                <a:cs typeface="Arial"/>
                <a:sym typeface="Arial"/>
              </a:rPr>
              <a:t> ir </a:t>
            </a:r>
            <a:r>
              <a:rPr lang="lt-LT" sz="3200" i="1">
                <a:latin typeface="Arial"/>
                <a:ea typeface="Arial"/>
                <a:cs typeface="Arial"/>
                <a:sym typeface="Arial"/>
              </a:rPr>
              <a:t>Facebook</a:t>
            </a:r>
            <a:r>
              <a:rPr lang="lt-LT" sz="3200">
                <a:latin typeface="Arial"/>
                <a:ea typeface="Arial"/>
                <a:cs typeface="Arial"/>
                <a:sym typeface="Arial"/>
              </a:rPr>
              <a:t> įtaka. </a:t>
            </a:r>
            <a:endParaRPr/>
          </a:p>
          <a:p>
            <a:pPr marL="0" lvl="0" indent="0" algn="l" rtl="0">
              <a:lnSpc>
                <a:spcPct val="100000"/>
              </a:lnSpc>
              <a:spcBef>
                <a:spcPts val="1000"/>
              </a:spcBef>
              <a:spcAft>
                <a:spcPts val="0"/>
              </a:spcAft>
              <a:buClr>
                <a:srgbClr val="2E2E2E"/>
              </a:buClr>
              <a:buSzPts val="3200"/>
              <a:buFont typeface="Arial"/>
              <a:buNone/>
            </a:pPr>
            <a:r>
              <a:rPr lang="lt-LT" sz="3200">
                <a:latin typeface="Arial"/>
                <a:ea typeface="Arial"/>
                <a:cs typeface="Arial"/>
                <a:sym typeface="Arial"/>
              </a:rPr>
              <a:t>Sava tiesa retai ginčijama.</a:t>
            </a:r>
            <a:endParaRPr/>
          </a:p>
          <a:p>
            <a:pPr marL="0" lvl="0" indent="0" algn="l" rtl="0">
              <a:lnSpc>
                <a:spcPct val="100000"/>
              </a:lnSpc>
              <a:spcBef>
                <a:spcPts val="1000"/>
              </a:spcBef>
              <a:spcAft>
                <a:spcPts val="0"/>
              </a:spcAft>
              <a:buClr>
                <a:srgbClr val="2E2E2E"/>
              </a:buClr>
              <a:buSzPts val="3200"/>
              <a:buFont typeface="Arial"/>
              <a:buNone/>
            </a:pPr>
            <a:r>
              <a:rPr lang="lt-LT" sz="3200">
                <a:latin typeface="Arial"/>
                <a:ea typeface="Arial"/>
                <a:cs typeface="Arial"/>
                <a:sym typeface="Arial"/>
              </a:rPr>
              <a:t>Mažina norą suprasti kitus ir pasidomėti alternatyvomis.</a:t>
            </a:r>
            <a:endParaRPr/>
          </a:p>
        </p:txBody>
      </p:sp>
      <p:sp>
        <p:nvSpPr>
          <p:cNvPr id="193" name="Google Shape;193;p10"/>
          <p:cNvSpPr/>
          <p:nvPr/>
        </p:nvSpPr>
        <p:spPr>
          <a:xfrm>
            <a:off x="838200" y="5147249"/>
            <a:ext cx="44958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300" dirty="0" err="1">
                <a:solidFill>
                  <a:schemeClr val="dk1"/>
                </a:solidFill>
                <a:latin typeface="Arial"/>
                <a:ea typeface="Arial"/>
                <a:cs typeface="Arial"/>
                <a:sym typeface="Arial"/>
              </a:rPr>
              <a:t>PopTech</a:t>
            </a:r>
            <a:r>
              <a:rPr lang="lt-LT" sz="1300" dirty="0">
                <a:solidFill>
                  <a:schemeClr val="dk1"/>
                </a:solidFill>
                <a:latin typeface="Arial"/>
                <a:ea typeface="Arial"/>
                <a:cs typeface="Arial"/>
                <a:sym typeface="Arial"/>
              </a:rPr>
              <a:t>. </a:t>
            </a:r>
            <a:r>
              <a:rPr lang="lt-LT" sz="1300" dirty="0" err="1">
                <a:solidFill>
                  <a:schemeClr val="dk1"/>
                </a:solidFill>
                <a:latin typeface="Arial"/>
                <a:ea typeface="Arial"/>
                <a:cs typeface="Arial"/>
                <a:sym typeface="Arial"/>
              </a:rPr>
              <a:t>Eli</a:t>
            </a:r>
            <a:r>
              <a:rPr lang="lt-LT" sz="1300" dirty="0">
                <a:solidFill>
                  <a:schemeClr val="dk1"/>
                </a:solidFill>
                <a:latin typeface="Arial"/>
                <a:ea typeface="Arial"/>
                <a:cs typeface="Arial"/>
                <a:sym typeface="Arial"/>
              </a:rPr>
              <a:t> </a:t>
            </a:r>
            <a:r>
              <a:rPr lang="lt-LT" sz="1300" dirty="0" err="1">
                <a:solidFill>
                  <a:schemeClr val="dk1"/>
                </a:solidFill>
                <a:latin typeface="Arial"/>
                <a:ea typeface="Arial"/>
                <a:cs typeface="Arial"/>
                <a:sym typeface="Arial"/>
              </a:rPr>
              <a:t>Pariser</a:t>
            </a:r>
            <a:r>
              <a:rPr lang="lt-LT" sz="1300" dirty="0">
                <a:solidFill>
                  <a:schemeClr val="dk1"/>
                </a:solidFill>
                <a:latin typeface="Arial"/>
                <a:ea typeface="Arial"/>
                <a:cs typeface="Arial"/>
                <a:sym typeface="Arial"/>
              </a:rPr>
              <a:t> - </a:t>
            </a:r>
            <a:r>
              <a:rPr lang="lt-LT" sz="1300" dirty="0" err="1">
                <a:solidFill>
                  <a:schemeClr val="dk1"/>
                </a:solidFill>
                <a:latin typeface="Arial"/>
                <a:ea typeface="Arial"/>
                <a:cs typeface="Arial"/>
                <a:sym typeface="Arial"/>
              </a:rPr>
              <a:t>PopTech</a:t>
            </a:r>
            <a:r>
              <a:rPr lang="lt-LT" sz="1300" dirty="0">
                <a:solidFill>
                  <a:schemeClr val="dk1"/>
                </a:solidFill>
                <a:latin typeface="Arial"/>
                <a:ea typeface="Arial"/>
                <a:cs typeface="Arial"/>
                <a:sym typeface="Arial"/>
              </a:rPr>
              <a:t> 2010 - </a:t>
            </a:r>
            <a:r>
              <a:rPr lang="lt-LT" sz="1300" dirty="0" err="1">
                <a:solidFill>
                  <a:schemeClr val="dk1"/>
                </a:solidFill>
                <a:latin typeface="Arial"/>
                <a:ea typeface="Arial"/>
                <a:cs typeface="Arial"/>
                <a:sym typeface="Arial"/>
              </a:rPr>
              <a:t>Camden</a:t>
            </a:r>
            <a:r>
              <a:rPr lang="lt-LT" sz="1300" dirty="0">
                <a:solidFill>
                  <a:schemeClr val="dk1"/>
                </a:solidFill>
                <a:latin typeface="Arial"/>
                <a:ea typeface="Arial"/>
                <a:cs typeface="Arial"/>
                <a:sym typeface="Arial"/>
              </a:rPr>
              <a:t>, Maine. 2010. </a:t>
            </a:r>
            <a:r>
              <a:rPr lang="lt-LT" sz="1300" dirty="0" err="1">
                <a:solidFill>
                  <a:schemeClr val="dk1"/>
                </a:solidFill>
                <a:latin typeface="Arial"/>
                <a:ea typeface="Arial"/>
                <a:cs typeface="Arial"/>
                <a:sym typeface="Arial"/>
              </a:rPr>
              <a:t>Flickr</a:t>
            </a:r>
            <a:r>
              <a:rPr lang="lt-LT" sz="1300" dirty="0">
                <a:solidFill>
                  <a:schemeClr val="dk1"/>
                </a:solidFill>
                <a:latin typeface="Arial"/>
                <a:ea typeface="Arial"/>
                <a:cs typeface="Arial"/>
                <a:sym typeface="Arial"/>
              </a:rPr>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Radikalėjame</a:t>
            </a:r>
            <a:endParaRPr/>
          </a:p>
        </p:txBody>
      </p:sp>
      <p:sp>
        <p:nvSpPr>
          <p:cNvPr id="200" name="Google Shape;200;p11"/>
          <p:cNvSpPr txBox="1">
            <a:spLocks noGrp="1"/>
          </p:cNvSpPr>
          <p:nvPr>
            <p:ph type="body" idx="1"/>
          </p:nvPr>
        </p:nvSpPr>
        <p:spPr>
          <a:xfrm>
            <a:off x="838200" y="2305049"/>
            <a:ext cx="10515600" cy="36099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Socialiniai tinklai kuria pritaikytą turinį mūsų patogumui.</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Personalizavimo algoritmai sukuria filtravimo burbulus.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Filtruojamas turinys stiprina aido kambario efektą.</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Pakartotinai siunčia turinį, kuris mums patinka.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Įvairovės trūkumas gali radikalinti mūsų požiūrius.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Kuo tapsime?</a:t>
            </a:r>
            <a:endParaRPr/>
          </a:p>
        </p:txBody>
      </p:sp>
      <p:sp>
        <p:nvSpPr>
          <p:cNvPr id="207" name="Google Shape;207;p12"/>
          <p:cNvSpPr txBox="1">
            <a:spLocks noGrp="1"/>
          </p:cNvSpPr>
          <p:nvPr>
            <p:ph type="body" idx="1"/>
          </p:nvPr>
        </p:nvSpPr>
        <p:spPr>
          <a:xfrm>
            <a:off x="838200" y="2212341"/>
            <a:ext cx="10515600" cy="29286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Nelieka asmeninio prisidėjimo prie kultūros internete.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Galime tapti paviršutiniškais ir vartotojiškais naršytojais.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Nebegalėsime išlaikyti dėmesio ilgesnį laiką.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Ar yra būdų sumažinti filtro burbulų ar aido kambarių daromą įtaką?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Kaip ištrūkti?</a:t>
            </a:r>
            <a:endParaRPr/>
          </a:p>
        </p:txBody>
      </p:sp>
      <p:sp>
        <p:nvSpPr>
          <p:cNvPr id="214" name="Google Shape;214;p13"/>
          <p:cNvSpPr txBox="1">
            <a:spLocks noGrp="1"/>
          </p:cNvSpPr>
          <p:nvPr>
            <p:ph type="body" idx="1"/>
          </p:nvPr>
        </p:nvSpPr>
        <p:spPr>
          <a:xfrm>
            <a:off x="838200" y="2232025"/>
            <a:ext cx="10515600" cy="37420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Naudoti reklamas blokuojančius įskiepius.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Ištrinti arba blokuoti naršyklės slapukus.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Naudotis privataus naršymo galimybe. </a:t>
            </a:r>
            <a:endParaRPr/>
          </a:p>
          <a:p>
            <a:pPr marL="228600" lvl="0" indent="-25400" algn="l" rtl="0">
              <a:lnSpc>
                <a:spcPct val="90000"/>
              </a:lnSpc>
              <a:spcBef>
                <a:spcPts val="1000"/>
              </a:spcBef>
              <a:spcAft>
                <a:spcPts val="0"/>
              </a:spcAft>
              <a:buClr>
                <a:srgbClr val="2E2E2E"/>
              </a:buClr>
              <a:buSzPts val="3200"/>
              <a:buNone/>
            </a:pPr>
            <a:endParaRPr sz="3200">
              <a:latin typeface="Arial"/>
              <a:ea typeface="Arial"/>
              <a:cs typeface="Arial"/>
              <a:sym typeface="Arial"/>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Slapukai gali būti naudingi.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Ištrynus slapukus, reikės iš naujo prisijungti. </a:t>
            </a:r>
            <a:endParaRPr/>
          </a:p>
          <a:p>
            <a:pPr marL="228600" lvl="0" indent="-76200" algn="l" rtl="0">
              <a:lnSpc>
                <a:spcPct val="90000"/>
              </a:lnSpc>
              <a:spcBef>
                <a:spcPts val="1000"/>
              </a:spcBef>
              <a:spcAft>
                <a:spcPts val="0"/>
              </a:spcAft>
              <a:buClr>
                <a:srgbClr val="2E2E2E"/>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Mažiau rūpesčių</a:t>
            </a:r>
            <a:endParaRPr/>
          </a:p>
        </p:txBody>
      </p:sp>
      <p:sp>
        <p:nvSpPr>
          <p:cNvPr id="221" name="Google Shape;221;p14"/>
          <p:cNvSpPr txBox="1">
            <a:spLocks noGrp="1"/>
          </p:cNvSpPr>
          <p:nvPr>
            <p:ph type="body" idx="1"/>
          </p:nvPr>
        </p:nvSpPr>
        <p:spPr>
          <a:xfrm>
            <a:off x="838200" y="2242185"/>
            <a:ext cx="10515600" cy="40874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Skaityti naujienų portalus, kurie neperkonstruoja turinio (LRT.lt vietoj </a:t>
            </a:r>
            <a:r>
              <a:rPr lang="lt-LT" sz="3200" i="1">
                <a:latin typeface="Arial"/>
                <a:ea typeface="Arial"/>
                <a:cs typeface="Arial"/>
                <a:sym typeface="Arial"/>
              </a:rPr>
              <a:t>Google</a:t>
            </a:r>
            <a:r>
              <a:rPr lang="lt-LT" sz="3200">
                <a:latin typeface="Arial"/>
                <a:ea typeface="Arial"/>
                <a:cs typeface="Arial"/>
                <a:sym typeface="Arial"/>
              </a:rPr>
              <a:t> naujienų).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Rinktis išsamesnius, apžvalgų tipo straipsnius.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Smulkių naujienų skaitymas tėra realybės nuotrupos.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Algoritmai tą pačią istoriją skirtingiems žmonėms parodo dešimtimis skirtingų būdų.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Netenkame galimybės matyti, kas liko už filtro.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2656840" y="2161453"/>
            <a:ext cx="6878320" cy="1679027"/>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EA551F"/>
              </a:buClr>
              <a:buSzPct val="100000"/>
              <a:buFont typeface="Century Gothic"/>
              <a:buNone/>
            </a:pPr>
            <a:r>
              <a:rPr lang="lt-LT"/>
              <a:t>Kaip ištrūkti iš filtrų burbulų ir aido kambarių?</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820271"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dirty="0"/>
              <a:t>Kokius naujienų kanalus skaitote?</a:t>
            </a:r>
            <a:endParaRPr dirty="0"/>
          </a:p>
        </p:txBody>
      </p:sp>
      <p:sp>
        <p:nvSpPr>
          <p:cNvPr id="233" name="Google Shape;233;p16"/>
          <p:cNvSpPr/>
          <p:nvPr/>
        </p:nvSpPr>
        <p:spPr>
          <a:xfrm>
            <a:off x="563880" y="2307272"/>
            <a:ext cx="5171440" cy="3337084"/>
          </a:xfrm>
          <a:prstGeom prst="roundRect">
            <a:avLst>
              <a:gd name="adj" fmla="val 16667"/>
            </a:avLst>
          </a:prstGeom>
          <a:solidFill>
            <a:srgbClr val="FBE4D4"/>
          </a:solidFill>
          <a:ln w="57150" cap="flat" cmpd="sng">
            <a:solidFill>
              <a:srgbClr val="EA551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4" name="Google Shape;234;p16"/>
          <p:cNvSpPr txBox="1"/>
          <p:nvPr/>
        </p:nvSpPr>
        <p:spPr>
          <a:xfrm>
            <a:off x="5989320" y="2322036"/>
            <a:ext cx="6090920" cy="3454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3200"/>
              <a:buFont typeface="Arial"/>
              <a:buChar char="•"/>
            </a:pPr>
            <a:r>
              <a:rPr lang="lt-LT" sz="3200" b="0">
                <a:solidFill>
                  <a:schemeClr val="dk1"/>
                </a:solidFill>
                <a:latin typeface="Arial"/>
                <a:ea typeface="Arial"/>
                <a:cs typeface="Arial"/>
                <a:sym typeface="Arial"/>
              </a:rPr>
              <a:t>Kiek skiriasi pavadinimai?</a:t>
            </a:r>
            <a:endParaRPr/>
          </a:p>
          <a:p>
            <a:pPr marL="228600" marR="0" lvl="0" indent="-228600" algn="l" rtl="0">
              <a:lnSpc>
                <a:spcPct val="90000"/>
              </a:lnSpc>
              <a:spcBef>
                <a:spcPts val="1000"/>
              </a:spcBef>
              <a:spcAft>
                <a:spcPts val="0"/>
              </a:spcAft>
              <a:buClr>
                <a:schemeClr val="dk1"/>
              </a:buClr>
              <a:buSzPts val="3200"/>
              <a:buFont typeface="Arial"/>
              <a:buChar char="•"/>
            </a:pPr>
            <a:r>
              <a:rPr lang="lt-LT" sz="3200" b="0">
                <a:solidFill>
                  <a:schemeClr val="dk1"/>
                </a:solidFill>
                <a:latin typeface="Arial"/>
                <a:ea typeface="Arial"/>
                <a:cs typeface="Arial"/>
                <a:sym typeface="Arial"/>
              </a:rPr>
              <a:t>Kiek skiriasi nuotraukos?  </a:t>
            </a:r>
            <a:endParaRPr/>
          </a:p>
          <a:p>
            <a:pPr marL="228600" marR="0" lvl="0" indent="-228600" algn="l" rtl="0">
              <a:lnSpc>
                <a:spcPct val="90000"/>
              </a:lnSpc>
              <a:spcBef>
                <a:spcPts val="1000"/>
              </a:spcBef>
              <a:spcAft>
                <a:spcPts val="0"/>
              </a:spcAft>
              <a:buClr>
                <a:schemeClr val="dk1"/>
              </a:buClr>
              <a:buSzPts val="3200"/>
              <a:buFont typeface="Arial"/>
              <a:buChar char="•"/>
            </a:pPr>
            <a:r>
              <a:rPr lang="lt-LT" sz="3200" b="0">
                <a:solidFill>
                  <a:schemeClr val="dk1"/>
                </a:solidFill>
                <a:latin typeface="Arial"/>
                <a:ea typeface="Arial"/>
                <a:cs typeface="Arial"/>
                <a:sym typeface="Arial"/>
              </a:rPr>
              <a:t>Kur skandalingos antraštės?</a:t>
            </a:r>
            <a:endParaRPr/>
          </a:p>
          <a:p>
            <a:pPr marL="228600" marR="0" lvl="0" indent="-228600" algn="l" rtl="0">
              <a:lnSpc>
                <a:spcPct val="90000"/>
              </a:lnSpc>
              <a:spcBef>
                <a:spcPts val="1000"/>
              </a:spcBef>
              <a:spcAft>
                <a:spcPts val="0"/>
              </a:spcAft>
              <a:buClr>
                <a:schemeClr val="dk1"/>
              </a:buClr>
              <a:buSzPts val="3200"/>
              <a:buFont typeface="Arial"/>
              <a:buChar char="•"/>
            </a:pPr>
            <a:r>
              <a:rPr lang="lt-LT" sz="3200" b="0">
                <a:solidFill>
                  <a:schemeClr val="dk1"/>
                </a:solidFill>
                <a:latin typeface="Arial"/>
                <a:ea typeface="Arial"/>
                <a:cs typeface="Arial"/>
                <a:sym typeface="Arial"/>
              </a:rPr>
              <a:t>Kur nuosaikesnė informacija? </a:t>
            </a:r>
            <a:endParaRPr/>
          </a:p>
          <a:p>
            <a:pPr marL="228600" marR="0" lvl="0" indent="-228600" algn="l" rtl="0">
              <a:lnSpc>
                <a:spcPct val="90000"/>
              </a:lnSpc>
              <a:spcBef>
                <a:spcPts val="1000"/>
              </a:spcBef>
              <a:spcAft>
                <a:spcPts val="0"/>
              </a:spcAft>
              <a:buClr>
                <a:schemeClr val="dk1"/>
              </a:buClr>
              <a:buSzPts val="3200"/>
              <a:buFont typeface="Arial"/>
              <a:buChar char="•"/>
            </a:pPr>
            <a:r>
              <a:rPr lang="lt-LT" sz="3200" b="0">
                <a:solidFill>
                  <a:schemeClr val="dk1"/>
                </a:solidFill>
                <a:latin typeface="Arial"/>
                <a:ea typeface="Arial"/>
                <a:cs typeface="Arial"/>
                <a:sym typeface="Arial"/>
              </a:rPr>
              <a:t>Kur parenkamos emociškai paveikios nuotraukos? </a:t>
            </a:r>
            <a:endParaRPr/>
          </a:p>
          <a:p>
            <a:pPr marL="0" marR="0" lvl="0" indent="0" algn="l" rtl="0">
              <a:lnSpc>
                <a:spcPct val="90000"/>
              </a:lnSpc>
              <a:spcBef>
                <a:spcPts val="1000"/>
              </a:spcBef>
              <a:spcAft>
                <a:spcPts val="0"/>
              </a:spcAft>
              <a:buClr>
                <a:srgbClr val="2E2E2E"/>
              </a:buClr>
              <a:buSzPts val="2400"/>
              <a:buFont typeface="Arial"/>
              <a:buNone/>
            </a:pPr>
            <a:endParaRPr sz="2400" b="0">
              <a:solidFill>
                <a:srgbClr val="2E2E2E"/>
              </a:solidFill>
              <a:latin typeface="Century Gothic"/>
              <a:ea typeface="Century Gothic"/>
              <a:cs typeface="Century Gothic"/>
              <a:sym typeface="Century Gothic"/>
            </a:endParaRPr>
          </a:p>
        </p:txBody>
      </p:sp>
      <p:sp>
        <p:nvSpPr>
          <p:cNvPr id="235" name="Google Shape;235;p16"/>
          <p:cNvSpPr txBox="1">
            <a:spLocks noGrp="1"/>
          </p:cNvSpPr>
          <p:nvPr>
            <p:ph type="body" idx="1"/>
          </p:nvPr>
        </p:nvSpPr>
        <p:spPr>
          <a:xfrm>
            <a:off x="838200" y="2606992"/>
            <a:ext cx="5125720" cy="28844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lt-LT" sz="3200" b="1" dirty="0">
                <a:solidFill>
                  <a:schemeClr val="dk1"/>
                </a:solidFill>
                <a:latin typeface="Arial"/>
                <a:ea typeface="Arial"/>
                <a:cs typeface="Arial"/>
                <a:sym typeface="Arial"/>
              </a:rPr>
              <a:t>15min.lt </a:t>
            </a:r>
            <a:r>
              <a:rPr lang="lt-LT" sz="3200" dirty="0">
                <a:solidFill>
                  <a:schemeClr val="dk1"/>
                </a:solidFill>
                <a:latin typeface="Arial"/>
                <a:ea typeface="Arial"/>
                <a:cs typeface="Arial"/>
                <a:sym typeface="Arial"/>
              </a:rPr>
              <a:t>Naujienos </a:t>
            </a:r>
            <a:endParaRPr dirty="0"/>
          </a:p>
          <a:p>
            <a:pPr marL="0" lvl="0" indent="0" algn="l" rtl="0">
              <a:lnSpc>
                <a:spcPct val="90000"/>
              </a:lnSpc>
              <a:spcBef>
                <a:spcPts val="1000"/>
              </a:spcBef>
              <a:spcAft>
                <a:spcPts val="0"/>
              </a:spcAft>
              <a:buClr>
                <a:schemeClr val="dk1"/>
              </a:buClr>
              <a:buSzPts val="3200"/>
              <a:buNone/>
            </a:pPr>
            <a:r>
              <a:rPr lang="lt-LT" sz="3200" b="1" dirty="0" err="1">
                <a:solidFill>
                  <a:schemeClr val="dk1"/>
                </a:solidFill>
                <a:latin typeface="Arial"/>
                <a:ea typeface="Arial"/>
                <a:cs typeface="Arial"/>
                <a:sym typeface="Arial"/>
              </a:rPr>
              <a:t>Lrt.lt</a:t>
            </a:r>
            <a:r>
              <a:rPr lang="lt-LT" sz="3200" b="1" dirty="0">
                <a:solidFill>
                  <a:schemeClr val="dk1"/>
                </a:solidFill>
                <a:latin typeface="Arial"/>
                <a:ea typeface="Arial"/>
                <a:cs typeface="Arial"/>
                <a:sym typeface="Arial"/>
              </a:rPr>
              <a:t> </a:t>
            </a:r>
            <a:r>
              <a:rPr lang="lt-LT" sz="3200" dirty="0">
                <a:solidFill>
                  <a:schemeClr val="dk1"/>
                </a:solidFill>
                <a:latin typeface="Arial"/>
                <a:ea typeface="Arial"/>
                <a:cs typeface="Arial"/>
                <a:sym typeface="Arial"/>
              </a:rPr>
              <a:t>Aktualijos Lietuvoje </a:t>
            </a:r>
            <a:endParaRPr dirty="0"/>
          </a:p>
          <a:p>
            <a:pPr marL="0" lvl="0" indent="0" algn="l" rtl="0">
              <a:lnSpc>
                <a:spcPct val="90000"/>
              </a:lnSpc>
              <a:spcBef>
                <a:spcPts val="1000"/>
              </a:spcBef>
              <a:spcAft>
                <a:spcPts val="0"/>
              </a:spcAft>
              <a:buClr>
                <a:schemeClr val="dk1"/>
              </a:buClr>
              <a:buSzPts val="3200"/>
              <a:buNone/>
            </a:pPr>
            <a:r>
              <a:rPr lang="lt-LT" sz="3200" b="1" dirty="0" err="1">
                <a:solidFill>
                  <a:schemeClr val="dk1"/>
                </a:solidFill>
                <a:latin typeface="Arial"/>
                <a:ea typeface="Arial"/>
                <a:cs typeface="Arial"/>
                <a:sym typeface="Arial"/>
              </a:rPr>
              <a:t>Alfa.lt</a:t>
            </a:r>
            <a:r>
              <a:rPr lang="lt-LT" sz="3200" b="1" dirty="0">
                <a:solidFill>
                  <a:schemeClr val="dk1"/>
                </a:solidFill>
                <a:latin typeface="Arial"/>
                <a:ea typeface="Arial"/>
                <a:cs typeface="Arial"/>
                <a:sym typeface="Arial"/>
              </a:rPr>
              <a:t> </a:t>
            </a:r>
            <a:r>
              <a:rPr lang="lt-LT" sz="3200" dirty="0">
                <a:solidFill>
                  <a:schemeClr val="dk1"/>
                </a:solidFill>
                <a:latin typeface="Arial"/>
                <a:ea typeface="Arial"/>
                <a:cs typeface="Arial"/>
                <a:sym typeface="Arial"/>
              </a:rPr>
              <a:t>Aktualijos</a:t>
            </a:r>
            <a:endParaRPr dirty="0"/>
          </a:p>
          <a:p>
            <a:pPr marL="0" lvl="0" indent="0" algn="l" rtl="0">
              <a:lnSpc>
                <a:spcPct val="90000"/>
              </a:lnSpc>
              <a:spcBef>
                <a:spcPts val="1000"/>
              </a:spcBef>
              <a:spcAft>
                <a:spcPts val="0"/>
              </a:spcAft>
              <a:buClr>
                <a:schemeClr val="dk1"/>
              </a:buClr>
              <a:buSzPts val="3200"/>
              <a:buNone/>
            </a:pPr>
            <a:r>
              <a:rPr lang="lt-LT" sz="3200" b="1" dirty="0">
                <a:solidFill>
                  <a:schemeClr val="dk1"/>
                </a:solidFill>
                <a:latin typeface="Arial"/>
                <a:ea typeface="Arial"/>
                <a:cs typeface="Arial"/>
                <a:sym typeface="Arial"/>
              </a:rPr>
              <a:t>Ekspertai.eu </a:t>
            </a:r>
            <a:r>
              <a:rPr lang="lt-LT" sz="3200" dirty="0">
                <a:solidFill>
                  <a:schemeClr val="dk1"/>
                </a:solidFill>
                <a:latin typeface="Arial"/>
                <a:ea typeface="Arial"/>
                <a:cs typeface="Arial"/>
                <a:sym typeface="Arial"/>
              </a:rPr>
              <a:t>Politika </a:t>
            </a:r>
            <a:endParaRPr dirty="0"/>
          </a:p>
          <a:p>
            <a:pPr marL="0" lvl="0" indent="0" algn="l" rtl="0">
              <a:lnSpc>
                <a:spcPct val="90000"/>
              </a:lnSpc>
              <a:spcBef>
                <a:spcPts val="1000"/>
              </a:spcBef>
              <a:spcAft>
                <a:spcPts val="0"/>
              </a:spcAft>
              <a:buClr>
                <a:schemeClr val="dk1"/>
              </a:buClr>
              <a:buSzPts val="3200"/>
              <a:buNone/>
            </a:pPr>
            <a:r>
              <a:rPr lang="lt-LT" sz="3200" b="1" dirty="0" err="1">
                <a:solidFill>
                  <a:schemeClr val="dk1"/>
                </a:solidFill>
                <a:latin typeface="Arial"/>
                <a:ea typeface="Arial"/>
                <a:cs typeface="Arial"/>
                <a:sym typeface="Arial"/>
              </a:rPr>
              <a:t>Bukimvieningi.lt</a:t>
            </a:r>
            <a:r>
              <a:rPr lang="lt-LT" sz="3200" b="1" dirty="0">
                <a:solidFill>
                  <a:schemeClr val="dk1"/>
                </a:solidFill>
                <a:latin typeface="Arial"/>
                <a:ea typeface="Arial"/>
                <a:cs typeface="Arial"/>
                <a:sym typeface="Arial"/>
              </a:rPr>
              <a:t> </a:t>
            </a:r>
            <a:r>
              <a:rPr lang="lt-LT" sz="3200" dirty="0">
                <a:solidFill>
                  <a:schemeClr val="dk1"/>
                </a:solidFill>
                <a:latin typeface="Arial"/>
                <a:ea typeface="Arial"/>
                <a:cs typeface="Arial"/>
                <a:sym typeface="Arial"/>
              </a:rPr>
              <a:t>Politika</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Aptarkime grupėse</a:t>
            </a:r>
            <a:endParaRPr/>
          </a:p>
        </p:txBody>
      </p:sp>
      <p:sp>
        <p:nvSpPr>
          <p:cNvPr id="242" name="Google Shape;242;p17"/>
          <p:cNvSpPr txBox="1"/>
          <p:nvPr/>
        </p:nvSpPr>
        <p:spPr>
          <a:xfrm>
            <a:off x="838200" y="2184400"/>
            <a:ext cx="10673080" cy="402336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2E2E2E"/>
              </a:buClr>
              <a:buSzPts val="3200"/>
              <a:buFont typeface="Century Gothic"/>
              <a:buAutoNum type="arabicPeriod"/>
            </a:pPr>
            <a:r>
              <a:rPr lang="lt-LT" sz="3200" b="0">
                <a:solidFill>
                  <a:srgbClr val="2E2E2E"/>
                </a:solidFill>
                <a:latin typeface="Arial"/>
                <a:ea typeface="Arial"/>
                <a:cs typeface="Arial"/>
                <a:sym typeface="Arial"/>
              </a:rPr>
              <a:t>Kodėl filtrų burbulai yra galima algoritminės kultūros problema? </a:t>
            </a:r>
            <a:endParaRPr/>
          </a:p>
          <a:p>
            <a:pPr marL="457200" marR="0" lvl="0" indent="-457200" algn="l" rtl="0">
              <a:lnSpc>
                <a:spcPct val="90000"/>
              </a:lnSpc>
              <a:spcBef>
                <a:spcPts val="1000"/>
              </a:spcBef>
              <a:spcAft>
                <a:spcPts val="0"/>
              </a:spcAft>
              <a:buClr>
                <a:srgbClr val="2E2E2E"/>
              </a:buClr>
              <a:buSzPts val="3200"/>
              <a:buFont typeface="Century Gothic"/>
              <a:buAutoNum type="arabicPeriod"/>
            </a:pPr>
            <a:r>
              <a:rPr lang="lt-LT" sz="3200" b="0">
                <a:solidFill>
                  <a:srgbClr val="2E2E2E"/>
                </a:solidFill>
                <a:latin typeface="Arial"/>
                <a:ea typeface="Arial"/>
                <a:cs typeface="Arial"/>
                <a:sym typeface="Arial"/>
              </a:rPr>
              <a:t>Kokia pagrindinė aido kambario problema? </a:t>
            </a:r>
            <a:endParaRPr/>
          </a:p>
          <a:p>
            <a:pPr marL="457200" marR="0" lvl="0" indent="-457200" algn="l" rtl="0">
              <a:lnSpc>
                <a:spcPct val="90000"/>
              </a:lnSpc>
              <a:spcBef>
                <a:spcPts val="1000"/>
              </a:spcBef>
              <a:spcAft>
                <a:spcPts val="0"/>
              </a:spcAft>
              <a:buClr>
                <a:srgbClr val="2E2E2E"/>
              </a:buClr>
              <a:buSzPts val="3200"/>
              <a:buFont typeface="Century Gothic"/>
              <a:buAutoNum type="arabicPeriod"/>
            </a:pPr>
            <a:r>
              <a:rPr lang="lt-LT" sz="3200" b="0">
                <a:solidFill>
                  <a:srgbClr val="2E2E2E"/>
                </a:solidFill>
                <a:latin typeface="Arial"/>
                <a:ea typeface="Arial"/>
                <a:cs typeface="Arial"/>
                <a:sym typeface="Arial"/>
              </a:rPr>
              <a:t>Kokį poveikį filtrų burbulai daro jūsų kasdieniam gyvenimui?</a:t>
            </a:r>
            <a:endParaRPr/>
          </a:p>
          <a:p>
            <a:pPr marL="457200" marR="0" lvl="0" indent="-457200" algn="l" rtl="0">
              <a:lnSpc>
                <a:spcPct val="90000"/>
              </a:lnSpc>
              <a:spcBef>
                <a:spcPts val="1000"/>
              </a:spcBef>
              <a:spcAft>
                <a:spcPts val="0"/>
              </a:spcAft>
              <a:buClr>
                <a:srgbClr val="2E2E2E"/>
              </a:buClr>
              <a:buSzPts val="3200"/>
              <a:buFont typeface="Century Gothic"/>
              <a:buAutoNum type="arabicPeriod"/>
            </a:pPr>
            <a:r>
              <a:rPr lang="lt-LT" sz="3200" b="0">
                <a:solidFill>
                  <a:srgbClr val="2E2E2E"/>
                </a:solidFill>
                <a:latin typeface="Arial"/>
                <a:ea typeface="Arial"/>
                <a:cs typeface="Arial"/>
                <a:sym typeface="Arial"/>
              </a:rPr>
              <a:t>Kokius ribojimus ir trūkumus sukelia filtro burbulai? </a:t>
            </a:r>
            <a:endParaRPr/>
          </a:p>
          <a:p>
            <a:pPr marL="457200" marR="0" lvl="0" indent="-457200" algn="l" rtl="0">
              <a:lnSpc>
                <a:spcPct val="90000"/>
              </a:lnSpc>
              <a:spcBef>
                <a:spcPts val="1000"/>
              </a:spcBef>
              <a:spcAft>
                <a:spcPts val="0"/>
              </a:spcAft>
              <a:buClr>
                <a:srgbClr val="2E2E2E"/>
              </a:buClr>
              <a:buSzPts val="3200"/>
              <a:buFont typeface="Century Gothic"/>
              <a:buAutoNum type="arabicPeriod"/>
            </a:pPr>
            <a:r>
              <a:rPr lang="lt-LT" sz="3200" b="0">
                <a:solidFill>
                  <a:srgbClr val="2E2E2E"/>
                </a:solidFill>
                <a:latin typeface="Arial"/>
                <a:ea typeface="Arial"/>
                <a:cs typeface="Arial"/>
                <a:sym typeface="Arial"/>
              </a:rPr>
              <a:t>Kaip išvengti filtro burbulų ar aido kambarių?</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Praktinis patarimas. </a:t>
            </a:r>
            <a:r>
              <a:rPr lang="lt-LT" i="1"/>
              <a:t>Chrome</a:t>
            </a:r>
            <a:endParaRPr/>
          </a:p>
        </p:txBody>
      </p:sp>
      <p:sp>
        <p:nvSpPr>
          <p:cNvPr id="249" name="Google Shape;249;p18"/>
          <p:cNvSpPr txBox="1">
            <a:spLocks noGrp="1"/>
          </p:cNvSpPr>
          <p:nvPr>
            <p:ph type="body" idx="1"/>
          </p:nvPr>
        </p:nvSpPr>
        <p:spPr>
          <a:xfrm>
            <a:off x="838200" y="1992368"/>
            <a:ext cx="11099800" cy="49276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2E2E2E"/>
              </a:buClr>
              <a:buSzPts val="2800"/>
              <a:buFont typeface="Century Gothic"/>
              <a:buAutoNum type="arabicPeriod"/>
            </a:pPr>
            <a:r>
              <a:rPr lang="lt-LT" sz="2800" b="1" dirty="0">
                <a:latin typeface="Arial"/>
                <a:ea typeface="Arial"/>
                <a:cs typeface="Arial"/>
                <a:sym typeface="Arial"/>
              </a:rPr>
              <a:t>Daugiau</a:t>
            </a:r>
            <a:r>
              <a:rPr lang="lt-LT" sz="2800" dirty="0">
                <a:latin typeface="Arial"/>
                <a:ea typeface="Arial"/>
                <a:cs typeface="Arial"/>
                <a:sym typeface="Arial"/>
              </a:rPr>
              <a:t> viršuje dešinėje (pažymėtas trijų taškų stulpeliu).</a:t>
            </a:r>
            <a:endParaRPr dirty="0"/>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b="1" dirty="0">
                <a:latin typeface="Arial"/>
                <a:ea typeface="Arial"/>
                <a:cs typeface="Arial"/>
                <a:sym typeface="Arial"/>
              </a:rPr>
              <a:t>Istorija       Išvalyti naršymo duomenis.  </a:t>
            </a:r>
            <a:endParaRPr dirty="0"/>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dirty="0">
                <a:latin typeface="Arial"/>
                <a:ea typeface="Arial"/>
                <a:cs typeface="Arial"/>
                <a:sym typeface="Arial"/>
              </a:rPr>
              <a:t>Meniu </a:t>
            </a:r>
            <a:r>
              <a:rPr lang="lt-LT" sz="2800" b="1" dirty="0">
                <a:latin typeface="Arial"/>
                <a:ea typeface="Arial"/>
                <a:cs typeface="Arial"/>
                <a:sym typeface="Arial"/>
              </a:rPr>
              <a:t>Nustatymai       Privatumas ir sauga       Išvalyti naršymo duomenis</a:t>
            </a:r>
            <a:r>
              <a:rPr lang="lt-LT" sz="2800" dirty="0">
                <a:latin typeface="Arial"/>
                <a:ea typeface="Arial"/>
                <a:cs typeface="Arial"/>
                <a:sym typeface="Arial"/>
              </a:rPr>
              <a:t>. </a:t>
            </a:r>
            <a:endParaRPr dirty="0"/>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dirty="0">
                <a:latin typeface="Arial"/>
                <a:ea typeface="Arial"/>
                <a:cs typeface="Arial"/>
                <a:sym typeface="Arial"/>
              </a:rPr>
              <a:t>Išskleidžiamasis meniu </a:t>
            </a:r>
            <a:r>
              <a:rPr lang="lt-LT" sz="2800" b="1" dirty="0">
                <a:latin typeface="Arial"/>
                <a:ea typeface="Arial"/>
                <a:cs typeface="Arial"/>
                <a:sym typeface="Arial"/>
              </a:rPr>
              <a:t>Laiko diapazonas </a:t>
            </a:r>
            <a:r>
              <a:rPr lang="lt-LT" sz="2800" dirty="0">
                <a:latin typeface="Arial"/>
                <a:ea typeface="Arial"/>
                <a:cs typeface="Arial"/>
                <a:sym typeface="Arial"/>
              </a:rPr>
              <a:t>(pasirinkti norimą ištrinti laiko atkarpą). </a:t>
            </a:r>
            <a:endParaRPr dirty="0"/>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b="1" dirty="0">
                <a:latin typeface="Arial"/>
                <a:ea typeface="Arial"/>
                <a:cs typeface="Arial"/>
                <a:sym typeface="Arial"/>
              </a:rPr>
              <a:t>Išplėstiniai </a:t>
            </a:r>
            <a:r>
              <a:rPr lang="lt-LT" sz="2800" dirty="0">
                <a:latin typeface="Arial"/>
                <a:ea typeface="Arial"/>
                <a:cs typeface="Arial"/>
                <a:sym typeface="Arial"/>
              </a:rPr>
              <a:t>(ištrinti slaptažodžius, automatinio užpildymo duomenis ir svetainės nustatymus). </a:t>
            </a:r>
            <a:endParaRPr dirty="0"/>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dirty="0">
                <a:latin typeface="Arial"/>
                <a:ea typeface="Arial"/>
                <a:cs typeface="Arial"/>
                <a:sym typeface="Arial"/>
              </a:rPr>
              <a:t>Pasirinkote, ką norite ištrinti? Bakstelėkite mėlyną mygtuką </a:t>
            </a:r>
            <a:r>
              <a:rPr lang="lt-LT" sz="2800" b="1" dirty="0">
                <a:latin typeface="Arial"/>
                <a:ea typeface="Arial"/>
                <a:cs typeface="Arial"/>
                <a:sym typeface="Arial"/>
              </a:rPr>
              <a:t>Išvalyti duomenis. </a:t>
            </a:r>
            <a:endParaRPr dirty="0"/>
          </a:p>
        </p:txBody>
      </p:sp>
      <p:pic>
        <p:nvPicPr>
          <p:cNvPr id="250" name="Google Shape;250;p18" descr="Linijinė rodyklė: tiesiai"/>
          <p:cNvPicPr preferRelativeResize="0"/>
          <p:nvPr/>
        </p:nvPicPr>
        <p:blipFill rotWithShape="1">
          <a:blip r:embed="rId3">
            <a:alphaModFix/>
          </a:blip>
          <a:srcRect/>
          <a:stretch/>
        </p:blipFill>
        <p:spPr>
          <a:xfrm rot="10800000">
            <a:off x="2631440" y="2488776"/>
            <a:ext cx="508000" cy="508000"/>
          </a:xfrm>
          <a:prstGeom prst="rect">
            <a:avLst/>
          </a:prstGeom>
          <a:noFill/>
          <a:ln>
            <a:noFill/>
          </a:ln>
        </p:spPr>
      </p:pic>
      <p:pic>
        <p:nvPicPr>
          <p:cNvPr id="251" name="Google Shape;251;p18" descr="Linijinė rodyklė: tiesiai"/>
          <p:cNvPicPr preferRelativeResize="0"/>
          <p:nvPr/>
        </p:nvPicPr>
        <p:blipFill rotWithShape="1">
          <a:blip r:embed="rId3">
            <a:alphaModFix/>
          </a:blip>
          <a:srcRect/>
          <a:stretch/>
        </p:blipFill>
        <p:spPr>
          <a:xfrm rot="10800000">
            <a:off x="4460240" y="2996776"/>
            <a:ext cx="508000" cy="508000"/>
          </a:xfrm>
          <a:prstGeom prst="rect">
            <a:avLst/>
          </a:prstGeom>
          <a:noFill/>
          <a:ln>
            <a:noFill/>
          </a:ln>
        </p:spPr>
      </p:pic>
      <p:pic>
        <p:nvPicPr>
          <p:cNvPr id="252" name="Google Shape;252;p18" descr="Linijinė rodyklė: tiesiai"/>
          <p:cNvPicPr preferRelativeResize="0"/>
          <p:nvPr/>
        </p:nvPicPr>
        <p:blipFill rotWithShape="1">
          <a:blip r:embed="rId3">
            <a:alphaModFix/>
          </a:blip>
          <a:srcRect/>
          <a:stretch/>
        </p:blipFill>
        <p:spPr>
          <a:xfrm rot="10800000">
            <a:off x="8514080" y="2996777"/>
            <a:ext cx="508000" cy="50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A3823-3FA8-4DE9-9232-DFA3DB062985}"/>
              </a:ext>
            </a:extLst>
          </p:cNvPr>
          <p:cNvSpPr>
            <a:spLocks noGrp="1"/>
          </p:cNvSpPr>
          <p:nvPr>
            <p:ph type="title"/>
          </p:nvPr>
        </p:nvSpPr>
        <p:spPr>
          <a:xfrm>
            <a:off x="2233632" y="2008670"/>
            <a:ext cx="7343503" cy="2964381"/>
          </a:xfrm>
        </p:spPr>
        <p:txBody>
          <a:bodyPr>
            <a:normAutofit/>
          </a:bodyPr>
          <a:lstStyle/>
          <a:p>
            <a:r>
              <a:rPr lang="lt-LT" sz="4000" dirty="0"/>
              <a:t>3</a:t>
            </a:r>
            <a:r>
              <a:rPr lang="lt-LT" sz="4000" dirty="0" smtClean="0"/>
              <a:t> </a:t>
            </a:r>
            <a:r>
              <a:rPr lang="lt-LT" sz="4000" dirty="0"/>
              <a:t>užsiėmimas</a:t>
            </a:r>
            <a:r>
              <a:rPr lang="lt-LT" sz="4000" dirty="0" smtClean="0"/>
              <a:t>.</a:t>
            </a:r>
            <a:br>
              <a:rPr lang="lt-LT" sz="4000" dirty="0" smtClean="0"/>
            </a:br>
            <a:r>
              <a:rPr lang="lt-LT" sz="4000" dirty="0"/>
              <a:t/>
            </a:r>
            <a:br>
              <a:rPr lang="lt-LT" sz="4000" dirty="0"/>
            </a:br>
            <a:r>
              <a:rPr lang="lt-LT" sz="4000" dirty="0"/>
              <a:t>Kas mus seka internete</a:t>
            </a:r>
            <a:br>
              <a:rPr lang="lt-LT" sz="4000" dirty="0"/>
            </a:br>
            <a:r>
              <a:rPr lang="lt-LT" sz="4000" dirty="0"/>
              <a:t>ir kodėl užsidarome aido kambariuose?</a:t>
            </a:r>
          </a:p>
        </p:txBody>
      </p:sp>
    </p:spTree>
    <p:extLst>
      <p:ext uri="{BB962C8B-B14F-4D97-AF65-F5344CB8AC3E}">
        <p14:creationId xmlns:p14="http://schemas.microsoft.com/office/powerpoint/2010/main" val="289969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Praktinis patarimas. </a:t>
            </a:r>
            <a:r>
              <a:rPr lang="lt-LT" i="1"/>
              <a:t>Samsung Internet</a:t>
            </a:r>
            <a:endParaRPr/>
          </a:p>
        </p:txBody>
      </p:sp>
      <p:sp>
        <p:nvSpPr>
          <p:cNvPr id="259" name="Google Shape;259;p19"/>
          <p:cNvSpPr txBox="1">
            <a:spLocks noGrp="1"/>
          </p:cNvSpPr>
          <p:nvPr>
            <p:ph type="body" idx="1"/>
          </p:nvPr>
        </p:nvSpPr>
        <p:spPr>
          <a:xfrm>
            <a:off x="838200" y="2099945"/>
            <a:ext cx="10845800" cy="45650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2E2E"/>
              </a:buClr>
              <a:buSzPts val="2800"/>
              <a:buNone/>
            </a:pPr>
            <a:r>
              <a:rPr lang="lt-LT" sz="2800">
                <a:latin typeface="Arial"/>
                <a:ea typeface="Arial"/>
                <a:cs typeface="Arial"/>
                <a:sym typeface="Arial"/>
              </a:rPr>
              <a:t>Norėdami išvalyti </a:t>
            </a:r>
            <a:r>
              <a:rPr lang="lt-LT" sz="2800" i="1">
                <a:latin typeface="Arial"/>
                <a:ea typeface="Arial"/>
                <a:cs typeface="Arial"/>
                <a:sym typeface="Arial"/>
              </a:rPr>
              <a:t>Samsung</a:t>
            </a:r>
            <a:r>
              <a:rPr lang="lt-LT" sz="2800">
                <a:latin typeface="Arial"/>
                <a:ea typeface="Arial"/>
                <a:cs typeface="Arial"/>
                <a:sym typeface="Arial"/>
              </a:rPr>
              <a:t> interneto naršyklės programėlę:  </a:t>
            </a:r>
            <a:endParaRPr/>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b="1">
                <a:latin typeface="Arial"/>
                <a:ea typeface="Arial"/>
                <a:cs typeface="Arial"/>
                <a:sym typeface="Arial"/>
              </a:rPr>
              <a:t>Parinktys</a:t>
            </a:r>
            <a:r>
              <a:rPr lang="lt-LT" sz="2800">
                <a:latin typeface="Arial"/>
                <a:ea typeface="Arial"/>
                <a:cs typeface="Arial"/>
                <a:sym typeface="Arial"/>
              </a:rPr>
              <a:t> (apačioje dešinėje, trys horizontalios linijos)  </a:t>
            </a:r>
            <a:endParaRPr/>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b="1">
                <a:latin typeface="Arial"/>
                <a:ea typeface="Arial"/>
                <a:cs typeface="Arial"/>
                <a:sym typeface="Arial"/>
              </a:rPr>
              <a:t>Nustatymai       Asmeniniai duomenys      Ištrinti naršymo duomenis </a:t>
            </a:r>
            <a:endParaRPr/>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a:latin typeface="Arial"/>
                <a:ea typeface="Arial"/>
                <a:cs typeface="Arial"/>
                <a:sym typeface="Arial"/>
              </a:rPr>
              <a:t>Pasirinkite trinamus duomenis. Spauskite </a:t>
            </a:r>
            <a:r>
              <a:rPr lang="lt-LT" sz="2800" b="1">
                <a:latin typeface="Arial"/>
                <a:ea typeface="Arial"/>
                <a:cs typeface="Arial"/>
                <a:sym typeface="Arial"/>
              </a:rPr>
              <a:t>Ištrinti duomenis </a:t>
            </a:r>
            <a:endParaRPr/>
          </a:p>
          <a:p>
            <a:pPr marL="0" lvl="0" indent="0" algn="l" rtl="0">
              <a:lnSpc>
                <a:spcPct val="90000"/>
              </a:lnSpc>
              <a:spcBef>
                <a:spcPts val="1000"/>
              </a:spcBef>
              <a:spcAft>
                <a:spcPts val="0"/>
              </a:spcAft>
              <a:buClr>
                <a:srgbClr val="2E2E2E"/>
              </a:buClr>
              <a:buSzPts val="1400"/>
              <a:buNone/>
            </a:pPr>
            <a:endParaRPr sz="1400">
              <a:latin typeface="Arial"/>
              <a:ea typeface="Arial"/>
              <a:cs typeface="Arial"/>
              <a:sym typeface="Arial"/>
            </a:endParaRPr>
          </a:p>
          <a:p>
            <a:pPr marL="0" lvl="0" indent="0" algn="l" rtl="0">
              <a:lnSpc>
                <a:spcPct val="90000"/>
              </a:lnSpc>
              <a:spcBef>
                <a:spcPts val="1000"/>
              </a:spcBef>
              <a:spcAft>
                <a:spcPts val="0"/>
              </a:spcAft>
              <a:buClr>
                <a:srgbClr val="2E2E2E"/>
              </a:buClr>
              <a:buSzPts val="2800"/>
              <a:buNone/>
            </a:pPr>
            <a:r>
              <a:rPr lang="lt-LT" sz="2800">
                <a:latin typeface="Arial"/>
                <a:ea typeface="Arial"/>
                <a:cs typeface="Arial"/>
                <a:sym typeface="Arial"/>
              </a:rPr>
              <a:t>Jei norite ištrinti per telefono nustatymus:  </a:t>
            </a:r>
            <a:endParaRPr/>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b="1">
                <a:latin typeface="Arial"/>
                <a:ea typeface="Arial"/>
                <a:cs typeface="Arial"/>
                <a:sym typeface="Arial"/>
              </a:rPr>
              <a:t>Nustatymai      Programos      Samsung Internet      Saugykla </a:t>
            </a:r>
            <a:endParaRPr/>
          </a:p>
          <a:p>
            <a:pPr marL="457200" lvl="0" indent="-457200" algn="l" rtl="0">
              <a:lnSpc>
                <a:spcPct val="90000"/>
              </a:lnSpc>
              <a:spcBef>
                <a:spcPts val="1000"/>
              </a:spcBef>
              <a:spcAft>
                <a:spcPts val="0"/>
              </a:spcAft>
              <a:buClr>
                <a:srgbClr val="2E2E2E"/>
              </a:buClr>
              <a:buSzPts val="2800"/>
              <a:buFont typeface="Century Gothic"/>
              <a:buAutoNum type="arabicPeriod"/>
            </a:pPr>
            <a:r>
              <a:rPr lang="lt-LT" sz="2800">
                <a:latin typeface="Arial"/>
                <a:ea typeface="Arial"/>
                <a:cs typeface="Arial"/>
                <a:sym typeface="Arial"/>
              </a:rPr>
              <a:t>Bakstelėkite </a:t>
            </a:r>
            <a:r>
              <a:rPr lang="lt-LT" sz="2800" b="1">
                <a:latin typeface="Arial"/>
                <a:ea typeface="Arial"/>
                <a:cs typeface="Arial"/>
                <a:sym typeface="Arial"/>
              </a:rPr>
              <a:t>Išvalyti talpyklą </a:t>
            </a:r>
            <a:endParaRPr/>
          </a:p>
        </p:txBody>
      </p:sp>
      <p:pic>
        <p:nvPicPr>
          <p:cNvPr id="260" name="Google Shape;260;p19" descr="Linijinė rodyklė: tiesiai"/>
          <p:cNvPicPr preferRelativeResize="0"/>
          <p:nvPr/>
        </p:nvPicPr>
        <p:blipFill rotWithShape="1">
          <a:blip r:embed="rId3">
            <a:alphaModFix/>
          </a:blip>
          <a:srcRect/>
          <a:stretch/>
        </p:blipFill>
        <p:spPr>
          <a:xfrm rot="10800000">
            <a:off x="3393440" y="3094196"/>
            <a:ext cx="508000" cy="508000"/>
          </a:xfrm>
          <a:prstGeom prst="rect">
            <a:avLst/>
          </a:prstGeom>
          <a:noFill/>
          <a:ln>
            <a:noFill/>
          </a:ln>
        </p:spPr>
      </p:pic>
      <p:pic>
        <p:nvPicPr>
          <p:cNvPr id="261" name="Google Shape;261;p19" descr="Linijinė rodyklė: tiesiai"/>
          <p:cNvPicPr preferRelativeResize="0"/>
          <p:nvPr/>
        </p:nvPicPr>
        <p:blipFill rotWithShape="1">
          <a:blip r:embed="rId3">
            <a:alphaModFix/>
          </a:blip>
          <a:srcRect/>
          <a:stretch/>
        </p:blipFill>
        <p:spPr>
          <a:xfrm rot="10800000">
            <a:off x="7802882" y="3094196"/>
            <a:ext cx="508000" cy="508000"/>
          </a:xfrm>
          <a:prstGeom prst="rect">
            <a:avLst/>
          </a:prstGeom>
          <a:noFill/>
          <a:ln>
            <a:noFill/>
          </a:ln>
        </p:spPr>
      </p:pic>
      <p:pic>
        <p:nvPicPr>
          <p:cNvPr id="262" name="Google Shape;262;p19" descr="Linijinė rodyklė: tiesiai"/>
          <p:cNvPicPr preferRelativeResize="0"/>
          <p:nvPr/>
        </p:nvPicPr>
        <p:blipFill rotWithShape="1">
          <a:blip r:embed="rId3">
            <a:alphaModFix/>
          </a:blip>
          <a:srcRect/>
          <a:stretch/>
        </p:blipFill>
        <p:spPr>
          <a:xfrm rot="10800000">
            <a:off x="3393438" y="5359876"/>
            <a:ext cx="426723" cy="508000"/>
          </a:xfrm>
          <a:prstGeom prst="rect">
            <a:avLst/>
          </a:prstGeom>
          <a:noFill/>
          <a:ln>
            <a:noFill/>
          </a:ln>
        </p:spPr>
      </p:pic>
      <p:pic>
        <p:nvPicPr>
          <p:cNvPr id="263" name="Google Shape;263;p19" descr="Linijinė rodyklė: tiesiai"/>
          <p:cNvPicPr preferRelativeResize="0"/>
          <p:nvPr/>
        </p:nvPicPr>
        <p:blipFill rotWithShape="1">
          <a:blip r:embed="rId3">
            <a:alphaModFix/>
          </a:blip>
          <a:srcRect/>
          <a:stretch/>
        </p:blipFill>
        <p:spPr>
          <a:xfrm rot="10800000">
            <a:off x="5834377" y="5359876"/>
            <a:ext cx="426723" cy="508000"/>
          </a:xfrm>
          <a:prstGeom prst="rect">
            <a:avLst/>
          </a:prstGeom>
          <a:noFill/>
          <a:ln>
            <a:noFill/>
          </a:ln>
        </p:spPr>
      </p:pic>
      <p:pic>
        <p:nvPicPr>
          <p:cNvPr id="264" name="Google Shape;264;p19" descr="Linijinė rodyklė: tiesiai"/>
          <p:cNvPicPr preferRelativeResize="0"/>
          <p:nvPr/>
        </p:nvPicPr>
        <p:blipFill rotWithShape="1">
          <a:blip r:embed="rId3">
            <a:alphaModFix/>
          </a:blip>
          <a:srcRect/>
          <a:stretch/>
        </p:blipFill>
        <p:spPr>
          <a:xfrm rot="10800000">
            <a:off x="9471657" y="5359876"/>
            <a:ext cx="426723" cy="50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Praktinis patarimas. </a:t>
            </a:r>
            <a:r>
              <a:rPr lang="lt-LT" i="1"/>
              <a:t>Mozilla Firefox</a:t>
            </a:r>
            <a:endParaRPr/>
          </a:p>
        </p:txBody>
      </p:sp>
      <p:sp>
        <p:nvSpPr>
          <p:cNvPr id="271" name="Google Shape;271;p20"/>
          <p:cNvSpPr txBox="1">
            <a:spLocks noGrp="1"/>
          </p:cNvSpPr>
          <p:nvPr>
            <p:ph type="body" idx="1"/>
          </p:nvPr>
        </p:nvSpPr>
        <p:spPr>
          <a:xfrm>
            <a:off x="838200" y="2262504"/>
            <a:ext cx="11059160" cy="44227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2800"/>
              <a:buChar char="•"/>
            </a:pPr>
            <a:r>
              <a:rPr lang="lt-LT" sz="2800" b="1">
                <a:latin typeface="Arial"/>
                <a:ea typeface="Arial"/>
                <a:cs typeface="Arial"/>
                <a:sym typeface="Arial"/>
              </a:rPr>
              <a:t>Daugiau</a:t>
            </a:r>
            <a:r>
              <a:rPr lang="lt-LT" sz="2800">
                <a:latin typeface="Arial"/>
                <a:ea typeface="Arial"/>
                <a:cs typeface="Arial"/>
                <a:sym typeface="Arial"/>
              </a:rPr>
              <a:t> (adreso juostos dešinėje, žymimas trimis taškais) </a:t>
            </a:r>
            <a:r>
              <a:rPr lang="lt-LT" sz="2800" b="1">
                <a:latin typeface="Arial"/>
                <a:ea typeface="Arial"/>
                <a:cs typeface="Arial"/>
                <a:sym typeface="Arial"/>
              </a:rPr>
              <a:t>Nustatymai     Ištrinti naršymo duomenis.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Galite ištrinti visus atidarytus skirtukus, naršymo istoriją ir svetainės duomenis, svetainės leidimus ir net aplanką </a:t>
            </a:r>
            <a:r>
              <a:rPr lang="lt-LT" sz="2800" b="1">
                <a:latin typeface="Arial"/>
                <a:ea typeface="Arial"/>
                <a:cs typeface="Arial"/>
                <a:sym typeface="Arial"/>
              </a:rPr>
              <a:t>Atsisiuntimai </a:t>
            </a:r>
            <a:r>
              <a:rPr lang="lt-LT" sz="2800">
                <a:latin typeface="Arial"/>
                <a:ea typeface="Arial"/>
                <a:cs typeface="Arial"/>
                <a:sym typeface="Arial"/>
              </a:rPr>
              <a:t>kartu su slapukais ir </a:t>
            </a:r>
            <a:r>
              <a:rPr lang="lt-LT" sz="2800" b="1">
                <a:latin typeface="Arial"/>
                <a:ea typeface="Arial"/>
                <a:cs typeface="Arial"/>
                <a:sym typeface="Arial"/>
              </a:rPr>
              <a:t>Talpykloje saugomi vaizdai ir failai.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Pasirinkus </a:t>
            </a:r>
            <a:r>
              <a:rPr lang="lt-LT" sz="2800" b="1">
                <a:latin typeface="Arial"/>
                <a:ea typeface="Arial"/>
                <a:cs typeface="Arial"/>
                <a:sym typeface="Arial"/>
              </a:rPr>
              <a:t>Ištrinti naršymo duomenis baigiant</a:t>
            </a:r>
            <a:r>
              <a:rPr lang="lt-LT" sz="2800">
                <a:latin typeface="Arial"/>
                <a:ea typeface="Arial"/>
                <a:cs typeface="Arial"/>
                <a:sym typeface="Arial"/>
              </a:rPr>
              <a:t>, duomenys ištrinami, kai uždarote programą. </a:t>
            </a:r>
            <a:endParaRPr/>
          </a:p>
          <a:p>
            <a:pPr marL="228600" lvl="0" indent="-228600" algn="l" rtl="0">
              <a:lnSpc>
                <a:spcPct val="90000"/>
              </a:lnSpc>
              <a:spcBef>
                <a:spcPts val="1000"/>
              </a:spcBef>
              <a:spcAft>
                <a:spcPts val="0"/>
              </a:spcAft>
              <a:buClr>
                <a:srgbClr val="2E2E2E"/>
              </a:buClr>
              <a:buSzPts val="2800"/>
              <a:buChar char="•"/>
            </a:pPr>
            <a:r>
              <a:rPr lang="lt-LT" sz="2800">
                <a:latin typeface="Arial"/>
                <a:ea typeface="Arial"/>
                <a:cs typeface="Arial"/>
                <a:sym typeface="Arial"/>
              </a:rPr>
              <a:t>Naudinga, jei norite, kad naršyklė neperduotų istorijos asmeniui, kuris gavo prieigą prie jūsų telefono.</a:t>
            </a:r>
            <a:endParaRPr/>
          </a:p>
          <a:p>
            <a:pPr marL="228600" lvl="0" indent="-76200" algn="l" rtl="0">
              <a:lnSpc>
                <a:spcPct val="90000"/>
              </a:lnSpc>
              <a:spcBef>
                <a:spcPts val="1000"/>
              </a:spcBef>
              <a:spcAft>
                <a:spcPts val="0"/>
              </a:spcAft>
              <a:buClr>
                <a:srgbClr val="2E2E2E"/>
              </a:buClr>
              <a:buSzPts val="2400"/>
              <a:buNone/>
            </a:pPr>
            <a:endParaRPr b="1"/>
          </a:p>
        </p:txBody>
      </p:sp>
      <p:pic>
        <p:nvPicPr>
          <p:cNvPr id="272" name="Google Shape;272;p20" descr="Linijinė rodyklė: tiesiai"/>
          <p:cNvPicPr preferRelativeResize="0"/>
          <p:nvPr/>
        </p:nvPicPr>
        <p:blipFill rotWithShape="1">
          <a:blip r:embed="rId3">
            <a:alphaModFix/>
          </a:blip>
          <a:srcRect/>
          <a:stretch/>
        </p:blipFill>
        <p:spPr>
          <a:xfrm rot="10800000">
            <a:off x="10464798" y="2262505"/>
            <a:ext cx="426723" cy="508000"/>
          </a:xfrm>
          <a:prstGeom prst="rect">
            <a:avLst/>
          </a:prstGeom>
          <a:noFill/>
          <a:ln>
            <a:noFill/>
          </a:ln>
        </p:spPr>
      </p:pic>
      <p:pic>
        <p:nvPicPr>
          <p:cNvPr id="273" name="Google Shape;273;p20" descr="Linijinė rodyklė: tiesiai"/>
          <p:cNvPicPr preferRelativeResize="0"/>
          <p:nvPr/>
        </p:nvPicPr>
        <p:blipFill rotWithShape="1">
          <a:blip r:embed="rId3">
            <a:alphaModFix/>
          </a:blip>
          <a:srcRect/>
          <a:stretch/>
        </p:blipFill>
        <p:spPr>
          <a:xfrm rot="10800000">
            <a:off x="3119118" y="2635249"/>
            <a:ext cx="426723" cy="50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Apibendrinimas</a:t>
            </a:r>
            <a:endParaRPr/>
          </a:p>
        </p:txBody>
      </p:sp>
      <p:sp>
        <p:nvSpPr>
          <p:cNvPr id="280" name="Google Shape;280;p21"/>
          <p:cNvSpPr txBox="1">
            <a:spLocks noGrp="1"/>
          </p:cNvSpPr>
          <p:nvPr>
            <p:ph type="body" idx="1"/>
          </p:nvPr>
        </p:nvSpPr>
        <p:spPr>
          <a:xfrm>
            <a:off x="838200" y="1825625"/>
            <a:ext cx="10515600" cy="492760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2E2E2E"/>
              </a:buClr>
              <a:buSzPts val="2400"/>
              <a:buNone/>
            </a:pPr>
            <a:endParaRPr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2656840" y="2161453"/>
            <a:ext cx="6878320" cy="1861907"/>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A551F"/>
              </a:buClr>
              <a:buSzPts val="4100"/>
              <a:buFont typeface="Century Gothic"/>
              <a:buNone/>
            </a:pPr>
            <a:r>
              <a:rPr lang="lt-LT" sz="4100"/>
              <a:t>Naršymo internete duomenų rinkimas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Slapukai</a:t>
            </a:r>
            <a:endParaRPr/>
          </a:p>
        </p:txBody>
      </p:sp>
      <p:sp>
        <p:nvSpPr>
          <p:cNvPr id="137" name="Google Shape;137;p3"/>
          <p:cNvSpPr txBox="1">
            <a:spLocks noGrp="1"/>
          </p:cNvSpPr>
          <p:nvPr>
            <p:ph type="body" idx="1"/>
          </p:nvPr>
        </p:nvSpPr>
        <p:spPr>
          <a:xfrm>
            <a:off x="838200" y="2232025"/>
            <a:ext cx="10515600" cy="38538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2E2E"/>
              </a:buClr>
              <a:buSzPts val="3200"/>
              <a:buChar char="•"/>
            </a:pPr>
            <a:r>
              <a:rPr lang="lt-LT" sz="3200">
                <a:latin typeface="Arial"/>
                <a:ea typeface="Arial"/>
                <a:cs typeface="Arial"/>
                <a:sym typeface="Arial"/>
              </a:rPr>
              <a:t>Populiariausia sekimo internete forma yra slapukai (angl. </a:t>
            </a:r>
            <a:r>
              <a:rPr lang="lt-LT" sz="3200" i="1">
                <a:latin typeface="Arial"/>
                <a:ea typeface="Arial"/>
                <a:cs typeface="Arial"/>
                <a:sym typeface="Arial"/>
              </a:rPr>
              <a:t>cookies</a:t>
            </a:r>
            <a:r>
              <a:rPr lang="lt-LT" sz="3200">
                <a:latin typeface="Arial"/>
                <a:ea typeface="Arial"/>
                <a:cs typeface="Arial"/>
                <a:sym typeface="Arial"/>
              </a:rPr>
              <a:t>).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Slapukas yra maža teksto dalis, kuri automatiškai atsisiunčiama į kompiuterį apsilankius tinklalapyje.</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Slapukas registruoja naršytojo veiklą. </a:t>
            </a:r>
            <a:endParaRPr/>
          </a:p>
          <a:p>
            <a:pPr marL="228600" lvl="0" indent="-228600" algn="l" rtl="0">
              <a:lnSpc>
                <a:spcPct val="90000"/>
              </a:lnSpc>
              <a:spcBef>
                <a:spcPts val="1000"/>
              </a:spcBef>
              <a:spcAft>
                <a:spcPts val="0"/>
              </a:spcAft>
              <a:buClr>
                <a:srgbClr val="2E2E2E"/>
              </a:buClr>
              <a:buSzPts val="3200"/>
              <a:buChar char="•"/>
            </a:pPr>
            <a:r>
              <a:rPr lang="lt-LT" sz="3200">
                <a:latin typeface="Arial"/>
                <a:ea typeface="Arial"/>
                <a:cs typeface="Arial"/>
                <a:sym typeface="Arial"/>
              </a:rPr>
              <a:t>Slapukai yra esminiai asmeniniams poreikiams pritaikytam žiniatinkliui sukurti. </a:t>
            </a:r>
            <a:endParaRPr/>
          </a:p>
          <a:p>
            <a:pPr marL="228600" lvl="0" indent="-76200" algn="l" rtl="0">
              <a:lnSpc>
                <a:spcPct val="90000"/>
              </a:lnSpc>
              <a:spcBef>
                <a:spcPts val="1000"/>
              </a:spcBef>
              <a:spcAft>
                <a:spcPts val="0"/>
              </a:spcAft>
              <a:buClr>
                <a:srgbClr val="2E2E2E"/>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73958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dirty="0"/>
              <a:t>Ar galime apsisaugoti?</a:t>
            </a:r>
            <a:endParaRPr dirty="0"/>
          </a:p>
        </p:txBody>
      </p:sp>
      <p:pic>
        <p:nvPicPr>
          <p:cNvPr id="144" name="Google Shape;144;p4"/>
          <p:cNvPicPr preferRelativeResize="0">
            <a:picLocks noGrp="1"/>
          </p:cNvPicPr>
          <p:nvPr>
            <p:ph type="body" idx="1"/>
          </p:nvPr>
        </p:nvPicPr>
        <p:blipFill rotWithShape="1">
          <a:blip r:embed="rId3">
            <a:alphaModFix/>
          </a:blip>
          <a:srcRect/>
          <a:stretch/>
        </p:blipFill>
        <p:spPr>
          <a:xfrm>
            <a:off x="817562" y="1782590"/>
            <a:ext cx="5181600" cy="3886200"/>
          </a:xfrm>
          <a:prstGeom prst="rect">
            <a:avLst/>
          </a:prstGeom>
          <a:noFill/>
          <a:ln>
            <a:noFill/>
          </a:ln>
        </p:spPr>
      </p:pic>
      <p:sp>
        <p:nvSpPr>
          <p:cNvPr id="145" name="Google Shape;145;p4"/>
          <p:cNvSpPr txBox="1">
            <a:spLocks noGrp="1"/>
          </p:cNvSpPr>
          <p:nvPr>
            <p:ph type="body" idx="2"/>
          </p:nvPr>
        </p:nvSpPr>
        <p:spPr>
          <a:xfrm>
            <a:off x="6248400" y="1782590"/>
            <a:ext cx="5181600" cy="45466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2E2E2E"/>
              </a:buClr>
              <a:buSzPts val="3200"/>
              <a:buFont typeface="Arial"/>
              <a:buChar char="•"/>
            </a:pPr>
            <a:r>
              <a:rPr lang="lt-LT" sz="3200">
                <a:latin typeface="Arial"/>
                <a:ea typeface="Arial"/>
                <a:cs typeface="Arial"/>
                <a:sym typeface="Arial"/>
              </a:rPr>
              <a:t>Galima išjungti slapukus. </a:t>
            </a:r>
            <a:endParaRPr/>
          </a:p>
          <a:p>
            <a:pPr marL="457200" lvl="0" indent="-4572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Blokuoti trečiųjų šalių slapukus.</a:t>
            </a:r>
            <a:endParaRPr/>
          </a:p>
          <a:p>
            <a:pPr marL="457200" lvl="0" indent="-457200" algn="l" rtl="0">
              <a:lnSpc>
                <a:spcPct val="100000"/>
              </a:lnSpc>
              <a:spcBef>
                <a:spcPts val="1000"/>
              </a:spcBef>
              <a:spcAft>
                <a:spcPts val="0"/>
              </a:spcAft>
              <a:buClr>
                <a:srgbClr val="2E2E2E"/>
              </a:buClr>
              <a:buSzPts val="3200"/>
              <a:buFont typeface="Arial"/>
              <a:buChar char="•"/>
            </a:pPr>
            <a:r>
              <a:rPr lang="lt-LT" sz="3200" i="1">
                <a:latin typeface="Arial"/>
                <a:ea typeface="Arial"/>
                <a:cs typeface="Arial"/>
                <a:sym typeface="Arial"/>
              </a:rPr>
              <a:t>Safari</a:t>
            </a:r>
            <a:r>
              <a:rPr lang="lt-LT" sz="3200">
                <a:latin typeface="Arial"/>
                <a:ea typeface="Arial"/>
                <a:cs typeface="Arial"/>
                <a:sym typeface="Arial"/>
              </a:rPr>
              <a:t>, </a:t>
            </a:r>
            <a:r>
              <a:rPr lang="lt-LT" sz="3200" i="1">
                <a:latin typeface="Arial"/>
                <a:ea typeface="Arial"/>
                <a:cs typeface="Arial"/>
                <a:sym typeface="Arial"/>
              </a:rPr>
              <a:t>Firefox </a:t>
            </a:r>
            <a:r>
              <a:rPr lang="lt-LT" sz="3200">
                <a:latin typeface="Arial"/>
                <a:ea typeface="Arial"/>
                <a:cs typeface="Arial"/>
                <a:sym typeface="Arial"/>
              </a:rPr>
              <a:t>blokuoja.</a:t>
            </a:r>
            <a:endParaRPr/>
          </a:p>
          <a:p>
            <a:pPr marL="457200" lvl="0" indent="-457200" algn="l" rtl="0">
              <a:lnSpc>
                <a:spcPct val="100000"/>
              </a:lnSpc>
              <a:spcBef>
                <a:spcPts val="1000"/>
              </a:spcBef>
              <a:spcAft>
                <a:spcPts val="0"/>
              </a:spcAft>
              <a:buClr>
                <a:srgbClr val="2E2E2E"/>
              </a:buClr>
              <a:buSzPts val="3200"/>
              <a:buFont typeface="Arial"/>
              <a:buChar char="•"/>
            </a:pPr>
            <a:r>
              <a:rPr lang="lt-LT" sz="3200" i="1">
                <a:latin typeface="Arial"/>
                <a:ea typeface="Arial"/>
                <a:cs typeface="Arial"/>
                <a:sym typeface="Arial"/>
              </a:rPr>
              <a:t>Chrome</a:t>
            </a:r>
            <a:r>
              <a:rPr lang="lt-LT" sz="3200">
                <a:latin typeface="Arial"/>
                <a:ea typeface="Arial"/>
                <a:cs typeface="Arial"/>
                <a:sym typeface="Arial"/>
              </a:rPr>
              <a:t> leidžia pasirinkti. </a:t>
            </a:r>
            <a:endParaRPr/>
          </a:p>
          <a:p>
            <a:pPr marL="457200" lvl="0" indent="-457200" algn="l" rtl="0">
              <a:lnSpc>
                <a:spcPct val="100000"/>
              </a:lnSpc>
              <a:spcBef>
                <a:spcPts val="1000"/>
              </a:spcBef>
              <a:spcAft>
                <a:spcPts val="0"/>
              </a:spcAft>
              <a:buClr>
                <a:srgbClr val="2E2E2E"/>
              </a:buClr>
              <a:buSzPts val="3200"/>
              <a:buFont typeface="Arial"/>
              <a:buChar char="•"/>
            </a:pPr>
            <a:r>
              <a:rPr lang="lt-LT" sz="3200" i="1">
                <a:latin typeface="Arial"/>
                <a:ea typeface="Arial"/>
                <a:cs typeface="Arial"/>
                <a:sym typeface="Arial"/>
              </a:rPr>
              <a:t>Chrome</a:t>
            </a:r>
            <a:r>
              <a:rPr lang="lt-LT" sz="3200">
                <a:latin typeface="Arial"/>
                <a:ea typeface="Arial"/>
                <a:cs typeface="Arial"/>
                <a:sym typeface="Arial"/>
              </a:rPr>
              <a:t> blokuos nuo </a:t>
            </a:r>
            <a:br>
              <a:rPr lang="lt-LT" sz="3200">
                <a:latin typeface="Arial"/>
                <a:ea typeface="Arial"/>
                <a:cs typeface="Arial"/>
                <a:sym typeface="Arial"/>
              </a:rPr>
            </a:br>
            <a:r>
              <a:rPr lang="lt-LT" sz="3200">
                <a:latin typeface="Arial"/>
                <a:ea typeface="Arial"/>
                <a:cs typeface="Arial"/>
                <a:sym typeface="Arial"/>
              </a:rPr>
              <a:t>2024 m. pabaigos.</a:t>
            </a:r>
            <a:endParaRPr/>
          </a:p>
        </p:txBody>
      </p:sp>
      <p:sp>
        <p:nvSpPr>
          <p:cNvPr id="146" name="Google Shape;146;p4"/>
          <p:cNvSpPr/>
          <p:nvPr/>
        </p:nvSpPr>
        <p:spPr>
          <a:xfrm>
            <a:off x="762000" y="5668790"/>
            <a:ext cx="5292724"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300" dirty="0" err="1">
                <a:solidFill>
                  <a:schemeClr val="dk1"/>
                </a:solidFill>
                <a:latin typeface="Arial"/>
                <a:ea typeface="Arial"/>
                <a:cs typeface="Arial"/>
                <a:sym typeface="Arial"/>
              </a:rPr>
              <a:t>Chris</a:t>
            </a:r>
            <a:r>
              <a:rPr lang="lt-LT" sz="1300" dirty="0">
                <a:solidFill>
                  <a:schemeClr val="dk1"/>
                </a:solidFill>
                <a:latin typeface="Arial"/>
                <a:ea typeface="Arial"/>
                <a:cs typeface="Arial"/>
                <a:sym typeface="Arial"/>
              </a:rPr>
              <a:t> </a:t>
            </a:r>
            <a:r>
              <a:rPr lang="lt-LT" sz="1300" dirty="0" err="1">
                <a:solidFill>
                  <a:schemeClr val="dk1"/>
                </a:solidFill>
                <a:latin typeface="Arial"/>
                <a:ea typeface="Arial"/>
                <a:cs typeface="Arial"/>
                <a:sym typeface="Arial"/>
              </a:rPr>
              <a:t>Wetherell</a:t>
            </a:r>
            <a:r>
              <a:rPr lang="lt-LT" sz="1300" dirty="0">
                <a:solidFill>
                  <a:schemeClr val="dk1"/>
                </a:solidFill>
                <a:latin typeface="Arial"/>
                <a:ea typeface="Arial"/>
                <a:cs typeface="Arial"/>
                <a:sym typeface="Arial"/>
              </a:rPr>
              <a:t>. Google </a:t>
            </a:r>
            <a:r>
              <a:rPr lang="lt-LT" sz="1300" dirty="0" err="1">
                <a:solidFill>
                  <a:schemeClr val="dk1"/>
                </a:solidFill>
                <a:latin typeface="Arial"/>
                <a:ea typeface="Arial"/>
                <a:cs typeface="Arial"/>
                <a:sym typeface="Arial"/>
              </a:rPr>
              <a:t>Cookie</a:t>
            </a:r>
            <a:r>
              <a:rPr lang="lt-LT" sz="1300" dirty="0">
                <a:solidFill>
                  <a:schemeClr val="dk1"/>
                </a:solidFill>
                <a:latin typeface="Arial"/>
                <a:ea typeface="Arial"/>
                <a:cs typeface="Arial"/>
                <a:sym typeface="Arial"/>
              </a:rPr>
              <a:t>. 2005. </a:t>
            </a:r>
            <a:r>
              <a:rPr lang="lt-LT" sz="1300" dirty="0" err="1">
                <a:solidFill>
                  <a:schemeClr val="dk1"/>
                </a:solidFill>
                <a:latin typeface="Arial"/>
                <a:ea typeface="Arial"/>
                <a:cs typeface="Arial"/>
                <a:sym typeface="Arial"/>
              </a:rPr>
              <a:t>Flickr</a:t>
            </a:r>
            <a:r>
              <a:rPr lang="lt-LT" sz="1300" dirty="0">
                <a:solidFill>
                  <a:schemeClr val="dk1"/>
                </a:solidFill>
                <a:latin typeface="Arial"/>
                <a:ea typeface="Arial"/>
                <a:cs typeface="Arial"/>
                <a:sym typeface="Arial"/>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a:t>Kas renka?</a:t>
            </a:r>
            <a:endParaRPr/>
          </a:p>
        </p:txBody>
      </p:sp>
      <p:sp>
        <p:nvSpPr>
          <p:cNvPr id="153" name="Google Shape;153;p5"/>
          <p:cNvSpPr txBox="1">
            <a:spLocks noGrp="1"/>
          </p:cNvSpPr>
          <p:nvPr>
            <p:ph type="body" idx="2"/>
          </p:nvPr>
        </p:nvSpPr>
        <p:spPr>
          <a:xfrm>
            <a:off x="838200" y="1825626"/>
            <a:ext cx="10515600" cy="306133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2E2E2E"/>
              </a:buClr>
              <a:buSzPts val="3200"/>
              <a:buFont typeface="Arial"/>
              <a:buChar char="•"/>
            </a:pPr>
            <a:r>
              <a:rPr lang="lt-LT" sz="3200">
                <a:latin typeface="Arial"/>
                <a:ea typeface="Arial"/>
                <a:cs typeface="Arial"/>
                <a:sym typeface="Arial"/>
              </a:rPr>
              <a:t>Naudojamos nemokamos interneto paslaugos. </a:t>
            </a:r>
            <a:endParaRPr/>
          </a:p>
          <a:p>
            <a:pPr marL="342900" lvl="0" indent="-3429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Google saugo paieškos IP adresą ir paieškos terminus. </a:t>
            </a:r>
            <a:endParaRPr/>
          </a:p>
          <a:p>
            <a:pPr marL="342900" lvl="0" indent="-3429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Informacija naudojama nukreipiant tikslinę reklamą. </a:t>
            </a:r>
            <a:endParaRPr/>
          </a:p>
          <a:p>
            <a:pPr marL="342900" lvl="0" indent="-3429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Google saugo naršymo istoriją 26 mėnesius.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80234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i="1" dirty="0" err="1"/>
              <a:t>DuckDuckGo</a:t>
            </a:r>
            <a:endParaRPr i="1" dirty="0"/>
          </a:p>
        </p:txBody>
      </p:sp>
      <p:pic>
        <p:nvPicPr>
          <p:cNvPr id="160" name="Google Shape;160;p6"/>
          <p:cNvPicPr preferRelativeResize="0">
            <a:picLocks noGrp="1"/>
          </p:cNvPicPr>
          <p:nvPr>
            <p:ph type="body" idx="1"/>
          </p:nvPr>
        </p:nvPicPr>
        <p:blipFill rotWithShape="1">
          <a:blip r:embed="rId3">
            <a:alphaModFix/>
          </a:blip>
          <a:srcRect/>
          <a:stretch/>
        </p:blipFill>
        <p:spPr>
          <a:xfrm>
            <a:off x="838200" y="1974272"/>
            <a:ext cx="5181600" cy="3273946"/>
          </a:xfrm>
          <a:prstGeom prst="rect">
            <a:avLst/>
          </a:prstGeom>
          <a:noFill/>
          <a:ln>
            <a:noFill/>
          </a:ln>
        </p:spPr>
      </p:pic>
      <p:sp>
        <p:nvSpPr>
          <p:cNvPr id="161" name="Google Shape;161;p6"/>
          <p:cNvSpPr txBox="1">
            <a:spLocks noGrp="1"/>
          </p:cNvSpPr>
          <p:nvPr>
            <p:ph type="body" idx="2"/>
          </p:nvPr>
        </p:nvSpPr>
        <p:spPr>
          <a:xfrm>
            <a:off x="6288404" y="1974272"/>
            <a:ext cx="5181600" cy="2421254"/>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Clr>
                <a:srgbClr val="2E2E2E"/>
              </a:buClr>
              <a:buSzPts val="3200"/>
              <a:buFont typeface="Arial"/>
              <a:buChar char="•"/>
            </a:pPr>
            <a:r>
              <a:rPr lang="lt-LT" sz="3200">
                <a:latin typeface="Arial"/>
                <a:ea typeface="Arial"/>
                <a:cs typeface="Arial"/>
                <a:sym typeface="Arial"/>
              </a:rPr>
              <a:t>Vienas iš būdų išvengti slapukų yra naudoti </a:t>
            </a:r>
            <a:r>
              <a:rPr lang="lt-LT" sz="3200" i="1">
                <a:latin typeface="Arial"/>
                <a:ea typeface="Arial"/>
                <a:cs typeface="Arial"/>
                <a:sym typeface="Arial"/>
              </a:rPr>
              <a:t>DuckDuckGo</a:t>
            </a:r>
            <a:r>
              <a:rPr lang="lt-LT" sz="3200">
                <a:latin typeface="Arial"/>
                <a:ea typeface="Arial"/>
                <a:cs typeface="Arial"/>
                <a:sym typeface="Arial"/>
              </a:rPr>
              <a:t>. </a:t>
            </a:r>
            <a:endParaRPr/>
          </a:p>
          <a:p>
            <a:pPr marL="457200" lvl="0" indent="-4572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Nežinome, kiek žmonių naudojasi </a:t>
            </a:r>
            <a:r>
              <a:rPr lang="lt-LT" sz="3200" i="1">
                <a:latin typeface="Arial"/>
                <a:ea typeface="Arial"/>
                <a:cs typeface="Arial"/>
                <a:sym typeface="Arial"/>
              </a:rPr>
              <a:t>DuckDuckGo</a:t>
            </a:r>
            <a:r>
              <a:rPr lang="lt-LT" sz="3200">
                <a:latin typeface="Arial"/>
                <a:ea typeface="Arial"/>
                <a:cs typeface="Arial"/>
                <a:sym typeface="Arial"/>
              </a:rPr>
              <a:t>.</a:t>
            </a:r>
            <a:endParaRPr/>
          </a:p>
          <a:p>
            <a:pPr marL="0" lvl="0" indent="0" algn="l" rtl="0">
              <a:lnSpc>
                <a:spcPct val="100000"/>
              </a:lnSpc>
              <a:spcBef>
                <a:spcPts val="1000"/>
              </a:spcBef>
              <a:spcAft>
                <a:spcPts val="0"/>
              </a:spcAft>
              <a:buClr>
                <a:srgbClr val="2E2E2E"/>
              </a:buClr>
              <a:buSzPts val="2400"/>
              <a:buFont typeface="Century Gothic"/>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5782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A551F"/>
              </a:buClr>
              <a:buSzPts val="4500"/>
              <a:buFont typeface="Century Gothic"/>
              <a:buNone/>
            </a:pPr>
            <a:r>
              <a:rPr lang="lt-LT" dirty="0"/>
              <a:t>Kaip renka?</a:t>
            </a:r>
            <a:endParaRPr dirty="0"/>
          </a:p>
        </p:txBody>
      </p:sp>
      <p:pic>
        <p:nvPicPr>
          <p:cNvPr id="168" name="Google Shape;168;p7"/>
          <p:cNvPicPr preferRelativeResize="0">
            <a:picLocks noGrp="1"/>
          </p:cNvPicPr>
          <p:nvPr>
            <p:ph type="body" idx="1"/>
          </p:nvPr>
        </p:nvPicPr>
        <p:blipFill rotWithShape="1">
          <a:blip r:embed="rId3">
            <a:alphaModFix/>
          </a:blip>
          <a:srcRect l="12145"/>
          <a:stretch/>
        </p:blipFill>
        <p:spPr>
          <a:xfrm>
            <a:off x="701676" y="1690688"/>
            <a:ext cx="4552317" cy="3456561"/>
          </a:xfrm>
          <a:prstGeom prst="rect">
            <a:avLst/>
          </a:prstGeom>
          <a:noFill/>
          <a:ln>
            <a:noFill/>
          </a:ln>
        </p:spPr>
      </p:pic>
      <p:sp>
        <p:nvSpPr>
          <p:cNvPr id="169" name="Google Shape;169;p7"/>
          <p:cNvSpPr txBox="1">
            <a:spLocks noGrp="1"/>
          </p:cNvSpPr>
          <p:nvPr>
            <p:ph type="body" idx="2"/>
          </p:nvPr>
        </p:nvSpPr>
        <p:spPr>
          <a:xfrm>
            <a:off x="5448300" y="1690688"/>
            <a:ext cx="6459219" cy="45466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2E2E2E"/>
              </a:buClr>
              <a:buSzPts val="3200"/>
              <a:buFont typeface="Arial"/>
              <a:buChar char="•"/>
            </a:pPr>
            <a:r>
              <a:rPr lang="lt-LT" sz="3200">
                <a:latin typeface="Arial"/>
                <a:ea typeface="Arial"/>
                <a:cs typeface="Arial"/>
                <a:sym typeface="Arial"/>
              </a:rPr>
              <a:t>Klavišų paspaudimų registravimas. </a:t>
            </a:r>
            <a:endParaRPr/>
          </a:p>
          <a:p>
            <a:pPr marL="457200" lvl="0" indent="-4572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Galima stebėti darbuotojų veiklą.</a:t>
            </a:r>
            <a:endParaRPr/>
          </a:p>
          <a:p>
            <a:pPr marL="457200" lvl="0" indent="-457200" algn="l" rtl="0">
              <a:lnSpc>
                <a:spcPct val="100000"/>
              </a:lnSpc>
              <a:spcBef>
                <a:spcPts val="1000"/>
              </a:spcBef>
              <a:spcAft>
                <a:spcPts val="0"/>
              </a:spcAft>
              <a:buClr>
                <a:srgbClr val="2E2E2E"/>
              </a:buClr>
              <a:buSzPts val="3200"/>
              <a:buFont typeface="Arial"/>
              <a:buChar char="•"/>
            </a:pPr>
            <a:r>
              <a:rPr lang="lt-LT" sz="3200" i="1">
                <a:latin typeface="Arial"/>
                <a:ea typeface="Arial"/>
                <a:cs typeface="Arial"/>
                <a:sym typeface="Arial"/>
              </a:rPr>
              <a:t>Netflix</a:t>
            </a:r>
            <a:r>
              <a:rPr lang="lt-LT" sz="3200">
                <a:latin typeface="Arial"/>
                <a:ea typeface="Arial"/>
                <a:cs typeface="Arial"/>
                <a:sym typeface="Arial"/>
              </a:rPr>
              <a:t>, </a:t>
            </a:r>
            <a:r>
              <a:rPr lang="lt-LT" sz="3200" i="1">
                <a:latin typeface="Arial"/>
                <a:ea typeface="Arial"/>
                <a:cs typeface="Arial"/>
                <a:sym typeface="Arial"/>
              </a:rPr>
              <a:t>Spotify</a:t>
            </a:r>
            <a:r>
              <a:rPr lang="lt-LT" sz="3200">
                <a:latin typeface="Arial"/>
                <a:ea typeface="Arial"/>
                <a:cs typeface="Arial"/>
                <a:sym typeface="Arial"/>
              </a:rPr>
              <a:t>, </a:t>
            </a:r>
            <a:r>
              <a:rPr lang="lt-LT" sz="3200" i="1">
                <a:latin typeface="Arial"/>
                <a:ea typeface="Arial"/>
                <a:cs typeface="Arial"/>
                <a:sym typeface="Arial"/>
              </a:rPr>
              <a:t>YouTube</a:t>
            </a:r>
            <a:r>
              <a:rPr lang="lt-LT" sz="3200">
                <a:latin typeface="Arial"/>
                <a:ea typeface="Arial"/>
                <a:cs typeface="Arial"/>
                <a:sym typeface="Arial"/>
              </a:rPr>
              <a:t> renka žiūrėjimo ir klausymo įpročius.</a:t>
            </a:r>
            <a:endParaRPr/>
          </a:p>
          <a:p>
            <a:pPr marL="457200" lvl="0" indent="-457200" algn="l" rtl="0">
              <a:lnSpc>
                <a:spcPct val="100000"/>
              </a:lnSpc>
              <a:spcBef>
                <a:spcPts val="1000"/>
              </a:spcBef>
              <a:spcAft>
                <a:spcPts val="0"/>
              </a:spcAft>
              <a:buClr>
                <a:srgbClr val="2E2E2E"/>
              </a:buClr>
              <a:buSzPts val="3200"/>
              <a:buFont typeface="Arial"/>
              <a:buChar char="•"/>
            </a:pPr>
            <a:r>
              <a:rPr lang="lt-LT" sz="3200">
                <a:latin typeface="Arial"/>
                <a:ea typeface="Arial"/>
                <a:cs typeface="Arial"/>
                <a:sym typeface="Arial"/>
              </a:rPr>
              <a:t>Rinkos profiliavimas, reklama. </a:t>
            </a:r>
            <a:endParaRPr sz="3200"/>
          </a:p>
        </p:txBody>
      </p:sp>
      <p:sp>
        <p:nvSpPr>
          <p:cNvPr id="170" name="Google Shape;170;p7"/>
          <p:cNvSpPr/>
          <p:nvPr/>
        </p:nvSpPr>
        <p:spPr>
          <a:xfrm>
            <a:off x="625157" y="5147249"/>
            <a:ext cx="5156201"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300">
                <a:solidFill>
                  <a:schemeClr val="dk1"/>
                </a:solidFill>
                <a:latin typeface="Arial"/>
                <a:ea typeface="Arial"/>
                <a:cs typeface="Arial"/>
                <a:sym typeface="Arial"/>
              </a:rPr>
              <a:t>Stock Catalog. netflix tv. 2018. Flickr.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2656840" y="2161453"/>
            <a:ext cx="6878320" cy="1325563"/>
          </a:xfrm>
          <a:prstGeom prst="rect">
            <a:avLst/>
          </a:prstGeom>
          <a:noFill/>
          <a:ln w="69850" cap="flat" cmpd="sng">
            <a:solidFill>
              <a:srgbClr val="666666"/>
            </a:solidFill>
            <a:prstDash val="dash"/>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A551F"/>
              </a:buClr>
              <a:buSzPts val="4500"/>
              <a:buFont typeface="Century Gothic"/>
              <a:buNone/>
            </a:pPr>
            <a:r>
              <a:rPr lang="lt-LT"/>
              <a:t>Aido kambariai</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3515</Words>
  <Application>Microsoft Office PowerPoint</Application>
  <PresentationFormat>Plačiaekranė</PresentationFormat>
  <Paragraphs>205</Paragraphs>
  <Slides>23</Slides>
  <Notes>23</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23</vt:i4>
      </vt:variant>
    </vt:vector>
  </HeadingPairs>
  <TitlesOfParts>
    <vt:vector size="27" baseType="lpstr">
      <vt:lpstr>Calibri</vt:lpstr>
      <vt:lpstr>Century Gothic</vt:lpstr>
      <vt:lpstr>Arial</vt:lpstr>
      <vt:lpstr>Office Theme</vt:lpstr>
      <vt:lpstr>Medijų įvairovė ir prieigos būdai</vt:lpstr>
      <vt:lpstr>3 užsiėmimas.  Kas mus seka internete ir kodėl užsidarome aido kambariuose?</vt:lpstr>
      <vt:lpstr>Naršymo internete duomenų rinkimas</vt:lpstr>
      <vt:lpstr>Slapukai</vt:lpstr>
      <vt:lpstr>Ar galime apsisaugoti?</vt:lpstr>
      <vt:lpstr>Kas renka?</vt:lpstr>
      <vt:lpstr>DuckDuckGo</vt:lpstr>
      <vt:lpstr>Kaip renka?</vt:lpstr>
      <vt:lpstr>Aido kambariai</vt:lpstr>
      <vt:lpstr>Kiek tikrovės?</vt:lpstr>
      <vt:lpstr>Filtro burbulas</vt:lpstr>
      <vt:lpstr>Radikalėjame</vt:lpstr>
      <vt:lpstr>Kuo tapsime?</vt:lpstr>
      <vt:lpstr>Kaip ištrūkti?</vt:lpstr>
      <vt:lpstr>Mažiau rūpesčių</vt:lpstr>
      <vt:lpstr>Kaip ištrūkti iš filtrų burbulų ir aido kambarių?</vt:lpstr>
      <vt:lpstr>Kokius naujienų kanalus skaitote?</vt:lpstr>
      <vt:lpstr>Aptarkime grupėse</vt:lpstr>
      <vt:lpstr>Praktinis patarimas. Chrome</vt:lpstr>
      <vt:lpstr>Praktinis patarimas. Samsung Internet</vt:lpstr>
      <vt:lpstr>Praktinis patarimas. Mozilla Firefox</vt:lpstr>
      <vt:lpstr>Apibendrinimas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 mus seka internete ir kodėl užsidarome aido kambariuose?</dc:title>
  <dc:creator>Jone Dudaite</dc:creator>
  <cp:lastModifiedBy>Darbas</cp:lastModifiedBy>
  <cp:revision>3</cp:revision>
  <dcterms:created xsi:type="dcterms:W3CDTF">2022-11-07T15:03:36Z</dcterms:created>
  <dcterms:modified xsi:type="dcterms:W3CDTF">2023-03-22T13:33:15Z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0x0101005D1CC8C82874DD4D8D2EC0AEE26E3455</vt:lpwstr>
  </property>
  <property fmtid="{D5CDD505-2E9C-101B-9397-08002B2CF9AE}" pid="3" name="_dlc_DocIdItemGuid">
    <vt:lpwstr>b3615e8f-b5f6-4882-8800-eeda793bbd65</vt:lpwstr>
  </property>
</Properties>
</file>