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9"/>
  </p:notesMasterIdLst>
  <p:sldIdLst>
    <p:sldId id="256" r:id="rId5"/>
    <p:sldId id="273" r:id="rId6"/>
    <p:sldId id="277" r:id="rId7"/>
    <p:sldId id="327" r:id="rId8"/>
    <p:sldId id="328" r:id="rId9"/>
    <p:sldId id="329" r:id="rId10"/>
    <p:sldId id="330" r:id="rId11"/>
    <p:sldId id="331" r:id="rId12"/>
    <p:sldId id="340" r:id="rId13"/>
    <p:sldId id="297" r:id="rId14"/>
    <p:sldId id="334" r:id="rId15"/>
    <p:sldId id="343" r:id="rId16"/>
    <p:sldId id="342" r:id="rId17"/>
    <p:sldId id="345" r:id="rId18"/>
    <p:sldId id="335" r:id="rId19"/>
    <p:sldId id="339" r:id="rId20"/>
    <p:sldId id="346" r:id="rId21"/>
    <p:sldId id="338" r:id="rId22"/>
    <p:sldId id="347" r:id="rId23"/>
    <p:sldId id="322" r:id="rId24"/>
    <p:sldId id="348" r:id="rId25"/>
    <p:sldId id="310" r:id="rId26"/>
    <p:sldId id="326" r:id="rId27"/>
    <p:sldId id="28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51F"/>
    <a:srgbClr val="E1E1E1"/>
    <a:srgbClr val="F2F2F2"/>
    <a:srgbClr val="666666"/>
    <a:srgbClr val="2E2E2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359" autoAdjust="0"/>
  </p:normalViewPr>
  <p:slideViewPr>
    <p:cSldViewPr snapToGrid="0">
      <p:cViewPr varScale="1">
        <p:scale>
          <a:sx n="95" d="100"/>
          <a:sy n="95" d="100"/>
        </p:scale>
        <p:origin x="1194" y="8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3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BD30DA-207D-4F59-9B9F-C18B0866A153}" type="datetimeFigureOut">
              <a:rPr lang="en-GB" smtClean="0"/>
              <a:t>22/03/2023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3E3E13-8531-4C2F-90DD-F11596CE8B06}" type="slidenum">
              <a:rPr lang="en-GB" smtClean="0"/>
              <a:t>‹#›</a:t>
            </a:fld>
            <a:endParaRPr lang="en-GB"/>
          </a:p>
        </p:txBody>
      </p:sp>
    </p:spTree>
    <p:extLst>
      <p:ext uri="{BB962C8B-B14F-4D97-AF65-F5344CB8AC3E}">
        <p14:creationId xmlns:p14="http://schemas.microsoft.com/office/powerpoint/2010/main" val="169007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BIaQkkg-eQQ"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lrt.lt/naujienos/verslas/4/1780998/lrt-trumpai-sildymo-kompensacijos-galetu-tiketis-ir-gaunantieji-vidutines-pajamas-ka-svarbu-zinoti"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Šio susitikimo metu aptarsime informacijos skaitmeninėje kultūroje ypatumus ir panagrinėsime, kodėl sunku rasti patikimos informacijos. </a:t>
            </a:r>
          </a:p>
          <a:p>
            <a:endParaRPr lang="lt-LT" dirty="0"/>
          </a:p>
          <a:p>
            <a:r>
              <a:rPr lang="lt-LT" dirty="0"/>
              <a:t>Susitikimo metu:</a:t>
            </a:r>
          </a:p>
          <a:p>
            <a:r>
              <a:rPr lang="lt-LT" dirty="0"/>
              <a:t>• susipažinsime su skaitmeninės informacijos šaltinių ypatumais.</a:t>
            </a:r>
          </a:p>
          <a:p>
            <a:r>
              <a:rPr lang="lt-LT" dirty="0"/>
              <a:t>• aptarsime, kodėl sudėtinga rasti patikimos informacijos. </a:t>
            </a:r>
          </a:p>
          <a:p>
            <a:r>
              <a:rPr lang="lt-LT" dirty="0"/>
              <a:t>• panagrinėsime praktinius pavyzdžius siekiant nustatyti, kodėl vienus informacijos šaltinius laikome patikimais, o kitus – atmetame. </a:t>
            </a:r>
          </a:p>
          <a:p>
            <a:r>
              <a:rPr lang="lt-LT" dirty="0"/>
              <a:t>• padiskutuosime, kodėl reikėtų vengti uždarų diskusijų grupių, kur telkiasi vienodai mąstantys. </a:t>
            </a:r>
          </a:p>
        </p:txBody>
      </p:sp>
      <p:sp>
        <p:nvSpPr>
          <p:cNvPr id="4" name="Slide Number Placeholder 3"/>
          <p:cNvSpPr>
            <a:spLocks noGrp="1"/>
          </p:cNvSpPr>
          <p:nvPr>
            <p:ph type="sldNum" sz="quarter" idx="5"/>
          </p:nvPr>
        </p:nvSpPr>
        <p:spPr/>
        <p:txBody>
          <a:bodyPr/>
          <a:lstStyle/>
          <a:p>
            <a:fld id="{DBE004AD-646E-4D66-B5D7-1D7618FB30C8}" type="slidenum">
              <a:rPr lang="lt-LT" smtClean="0"/>
              <a:t>1</a:t>
            </a:fld>
            <a:endParaRPr lang="lt-LT"/>
          </a:p>
        </p:txBody>
      </p:sp>
    </p:spTree>
    <p:extLst>
      <p:ext uri="{BB962C8B-B14F-4D97-AF65-F5344CB8AC3E}">
        <p14:creationId xmlns:p14="http://schemas.microsoft.com/office/powerpoint/2010/main" val="957458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kern="1200" dirty="0">
                <a:solidFill>
                  <a:schemeClr val="tx1"/>
                </a:solidFill>
                <a:effectLst/>
                <a:latin typeface="+mn-lt"/>
                <a:ea typeface="+mn-ea"/>
                <a:cs typeface="+mn-cs"/>
              </a:rPr>
              <a:t>Su </a:t>
            </a:r>
            <a:r>
              <a:rPr lang="lt-LT" sz="1200" i="1" kern="1200" dirty="0" err="1">
                <a:solidFill>
                  <a:schemeClr val="tx1"/>
                </a:solidFill>
                <a:effectLst/>
                <a:latin typeface="+mn-lt"/>
                <a:ea typeface="+mn-ea"/>
                <a:cs typeface="+mn-cs"/>
              </a:rPr>
              <a:t>Web</a:t>
            </a:r>
            <a:r>
              <a:rPr lang="lt-LT" sz="1200" i="1" kern="1200" dirty="0">
                <a:solidFill>
                  <a:schemeClr val="tx1"/>
                </a:solidFill>
                <a:effectLst/>
                <a:latin typeface="+mn-lt"/>
                <a:ea typeface="+mn-ea"/>
                <a:cs typeface="+mn-cs"/>
              </a:rPr>
              <a:t> 2.0 </a:t>
            </a:r>
            <a:r>
              <a:rPr lang="lt-LT" sz="1200" kern="1200" dirty="0">
                <a:solidFill>
                  <a:schemeClr val="tx1"/>
                </a:solidFill>
                <a:effectLst/>
                <a:latin typeface="+mn-lt"/>
                <a:ea typeface="+mn-ea"/>
                <a:cs typeface="+mn-cs"/>
              </a:rPr>
              <a:t>interneto karta atėjo didieji pokyčiai socialinio interneto link. Ši karta įvardijama kaip socialinis (dalyvaujamasis) tinklas, veikęs nuo 2000-ųjų pradžios iki 2010-ųjų vidurio. Šiai kartai būdingas plačiajuostis ir bevielis interneto ryšys, išmanieji įrenginiai, prieigos ir skaitmeninio raštingumo augimas, turinio interaktyvumas, skaitmeniniai socialiniai tinklai. Internetas iš (daugiau ar mažiau) pasyvios medijos virsta interaktyvia socialinių sąveikų erdve. Čia vyksta turinio dalinimasis (forumai, tinklaraščiai, „</a:t>
            </a:r>
            <a:r>
              <a:rPr lang="lt-LT" sz="1200" kern="1200" dirty="0" err="1">
                <a:solidFill>
                  <a:schemeClr val="tx1"/>
                </a:solidFill>
                <a:effectLst/>
                <a:latin typeface="+mn-lt"/>
                <a:ea typeface="+mn-ea"/>
                <a:cs typeface="+mn-cs"/>
              </a:rPr>
              <a:t>YouTube</a:t>
            </a:r>
            <a:r>
              <a:rPr lang="lt-LT" sz="1200" kern="1200" dirty="0">
                <a:solidFill>
                  <a:schemeClr val="tx1"/>
                </a:solidFill>
                <a:effectLst/>
                <a:latin typeface="+mn-lt"/>
                <a:ea typeface="+mn-ea"/>
                <a:cs typeface="+mn-cs"/>
              </a:rPr>
              <a:t>“, P2P tinklai), bendras turinio kūrimas („</a:t>
            </a:r>
            <a:r>
              <a:rPr lang="lt-LT" sz="1200" kern="1200" dirty="0" err="1">
                <a:solidFill>
                  <a:schemeClr val="tx1"/>
                </a:solidFill>
                <a:effectLst/>
                <a:latin typeface="+mn-lt"/>
                <a:ea typeface="+mn-ea"/>
                <a:cs typeface="+mn-cs"/>
              </a:rPr>
              <a:t>Wikipedia</a:t>
            </a:r>
            <a:r>
              <a:rPr lang="lt-LT" sz="1200" kern="1200" dirty="0">
                <a:solidFill>
                  <a:schemeClr val="tx1"/>
                </a:solidFill>
                <a:effectLst/>
                <a:latin typeface="+mn-lt"/>
                <a:ea typeface="+mn-ea"/>
                <a:cs typeface="+mn-cs"/>
              </a:rPr>
              <a:t>“), skaitmeniniai socialiniai tinklai („</a:t>
            </a:r>
            <a:r>
              <a:rPr lang="lt-LT" sz="1200" kern="1200" dirty="0" err="1">
                <a:solidFill>
                  <a:schemeClr val="tx1"/>
                </a:solidFill>
                <a:effectLst/>
                <a:latin typeface="+mn-lt"/>
                <a:ea typeface="+mn-ea"/>
                <a:cs typeface="+mn-cs"/>
              </a:rPr>
              <a:t>Facebook</a:t>
            </a:r>
            <a:r>
              <a:rPr lang="lt-LT" sz="1200" kern="1200" dirty="0">
                <a:solidFill>
                  <a:schemeClr val="tx1"/>
                </a:solidFill>
                <a:effectLst/>
                <a:latin typeface="+mn-lt"/>
                <a:ea typeface="+mn-ea"/>
                <a:cs typeface="+mn-cs"/>
              </a:rPr>
              <a:t>“, „</a:t>
            </a:r>
            <a:r>
              <a:rPr lang="lt-LT" sz="1200" kern="1200" dirty="0" err="1">
                <a:solidFill>
                  <a:schemeClr val="tx1"/>
                </a:solidFill>
                <a:effectLst/>
                <a:latin typeface="+mn-lt"/>
                <a:ea typeface="+mn-ea"/>
                <a:cs typeface="+mn-cs"/>
              </a:rPr>
              <a:t>Twitter</a:t>
            </a:r>
            <a:r>
              <a:rPr lang="lt-LT" sz="1200" kern="1200" dirty="0">
                <a:solidFill>
                  <a:schemeClr val="tx1"/>
                </a:solidFill>
                <a:effectLst/>
                <a:latin typeface="+mn-lt"/>
                <a:ea typeface="+mn-ea"/>
                <a:cs typeface="+mn-cs"/>
              </a:rPr>
              <a:t>“), virtualūs pasauliai („</a:t>
            </a:r>
            <a:r>
              <a:rPr lang="lt-LT" sz="1200" kern="1200" dirty="0" err="1">
                <a:solidFill>
                  <a:schemeClr val="tx1"/>
                </a:solidFill>
                <a:effectLst/>
                <a:latin typeface="+mn-lt"/>
                <a:ea typeface="+mn-ea"/>
                <a:cs typeface="+mn-cs"/>
              </a:rPr>
              <a:t>Second</a:t>
            </a:r>
            <a:r>
              <a:rPr lang="lt-LT" sz="1200" kern="1200" dirty="0">
                <a:solidFill>
                  <a:schemeClr val="tx1"/>
                </a:solidFill>
                <a:effectLst/>
                <a:latin typeface="+mn-lt"/>
                <a:ea typeface="+mn-ea"/>
                <a:cs typeface="+mn-cs"/>
              </a:rPr>
              <a:t> </a:t>
            </a:r>
            <a:r>
              <a:rPr lang="lt-LT" sz="1200" kern="1200" dirty="0" err="1">
                <a:solidFill>
                  <a:schemeClr val="tx1"/>
                </a:solidFill>
                <a:effectLst/>
                <a:latin typeface="+mn-lt"/>
                <a:ea typeface="+mn-ea"/>
                <a:cs typeface="+mn-cs"/>
              </a:rPr>
              <a:t>Life</a:t>
            </a:r>
            <a:r>
              <a:rPr lang="lt-LT" sz="1200" kern="1200" dirty="0">
                <a:solidFill>
                  <a:schemeClr val="tx1"/>
                </a:solidFill>
                <a:effectLst/>
                <a:latin typeface="+mn-lt"/>
                <a:ea typeface="+mn-ea"/>
                <a:cs typeface="+mn-cs"/>
              </a:rPr>
              <a:t>“, MMORPG žaidimai).</a:t>
            </a:r>
          </a:p>
          <a:p>
            <a:endParaRPr lang="lt-L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6F05-0ECC-4D3D-9B36-AAEB4AB34EC4}" type="slidenum">
              <a:rPr kumimoji="0" lang="lt-L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lt-L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5047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kern="1200" dirty="0">
                <a:solidFill>
                  <a:schemeClr val="tx1"/>
                </a:solidFill>
                <a:effectLst/>
                <a:latin typeface="+mn-lt"/>
                <a:ea typeface="+mn-ea"/>
                <a:cs typeface="+mn-cs"/>
              </a:rPr>
              <a:t>Paprastas argumentas pateikia siūlymą (pvz., „Pasiimkite skėtį“), pagrįstą priežastimis (pvz., „nes tikėtina, kad lis“.)</a:t>
            </a:r>
            <a:endParaRPr lang="en-US" sz="1200" kern="1200" dirty="0">
              <a:solidFill>
                <a:schemeClr val="tx1"/>
              </a:solidFill>
              <a:effectLst/>
              <a:latin typeface="+mn-lt"/>
              <a:ea typeface="+mn-ea"/>
              <a:cs typeface="+mn-cs"/>
            </a:endParaRPr>
          </a:p>
          <a:p>
            <a:r>
              <a:rPr lang="lt-LT"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lt-LT" sz="1200" kern="1200" dirty="0">
                <a:solidFill>
                  <a:schemeClr val="tx1"/>
                </a:solidFill>
                <a:effectLst/>
                <a:latin typeface="+mn-lt"/>
                <a:ea typeface="+mn-ea"/>
                <a:cs typeface="+mn-cs"/>
              </a:rPr>
              <a:t>Argumentavimas: tikėtina, kad bus lietus. Siūlymas: turėtumėte atsinešti skėtį.</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73E3E13-8531-4C2F-90DD-F11596CE8B06}" type="slidenum">
              <a:rPr lang="en-GB" smtClean="0"/>
              <a:t>11</a:t>
            </a:fld>
            <a:endParaRPr lang="en-GB"/>
          </a:p>
        </p:txBody>
      </p:sp>
    </p:spTree>
    <p:extLst>
      <p:ext uri="{BB962C8B-B14F-4D97-AF65-F5344CB8AC3E}">
        <p14:creationId xmlns:p14="http://schemas.microsoft.com/office/powerpoint/2010/main" val="4249904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kern="1200" dirty="0">
                <a:solidFill>
                  <a:schemeClr val="tx1"/>
                </a:solidFill>
                <a:effectLst/>
                <a:latin typeface="+mn-lt"/>
                <a:ea typeface="+mn-ea"/>
                <a:cs typeface="+mn-cs"/>
              </a:rPr>
              <a:t>Tvirti argumentai yra paremti svarbiais ir patikimais įrodymais. Mūsų pavyzdyje įrodymas yra radaro žemėlapis, esantis meteorologijos biuro svetainėje, jame rodomas artėjantis audros frontas.</a:t>
            </a:r>
            <a:endParaRPr lang="en-US" sz="1200" kern="1200" dirty="0">
              <a:solidFill>
                <a:schemeClr val="tx1"/>
              </a:solidFill>
              <a:effectLst/>
              <a:latin typeface="+mn-lt"/>
              <a:ea typeface="+mn-ea"/>
              <a:cs typeface="+mn-cs"/>
            </a:endParaRPr>
          </a:p>
          <a:p>
            <a:r>
              <a:rPr lang="lt-LT"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lt-LT" sz="1200" kern="1200" dirty="0">
                <a:solidFill>
                  <a:schemeClr val="tx1"/>
                </a:solidFill>
                <a:effectLst/>
                <a:latin typeface="+mn-lt"/>
                <a:ea typeface="+mn-ea"/>
                <a:cs typeface="+mn-cs"/>
              </a:rPr>
              <a:t>Įrodymai: artėjanti audra radaro žemėlapyje. Argumentavimas: tikėtina, kad bus lietus. Siūlymas: turėtumėte atsinešti skėtį.</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3E3E13-8531-4C2F-90DD-F11596CE8B0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512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kern="1200" dirty="0">
                <a:solidFill>
                  <a:schemeClr val="tx1"/>
                </a:solidFill>
                <a:effectLst/>
                <a:latin typeface="+mn-lt"/>
                <a:ea typeface="+mn-ea"/>
                <a:cs typeface="+mn-cs"/>
              </a:rPr>
              <a:t>Realiame pasaulyje paprastai egzistuoja daugybė konkuruojančių argumentų su savo teiginiais, priežastimis ir įrodymais. Įsivaizduokite, kad jūsų draugas pateikia priešingą argumentą (kontrargumentą), kuris yra maždaug toks:</a:t>
            </a:r>
            <a:endParaRPr lang="en-US" sz="1200" kern="1200" dirty="0">
              <a:solidFill>
                <a:schemeClr val="tx1"/>
              </a:solidFill>
              <a:effectLst/>
              <a:latin typeface="+mn-lt"/>
              <a:ea typeface="+mn-ea"/>
              <a:cs typeface="+mn-cs"/>
            </a:endParaRPr>
          </a:p>
          <a:p>
            <a:r>
              <a:rPr lang="lt-LT"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lt-LT" sz="1200" kern="1200" dirty="0">
                <a:solidFill>
                  <a:schemeClr val="tx1"/>
                </a:solidFill>
                <a:effectLst/>
                <a:latin typeface="+mn-lt"/>
                <a:ea typeface="+mn-ea"/>
                <a:cs typeface="+mn-cs"/>
              </a:rPr>
              <a:t>Įrodymai: jaučiu tai savo kaulais. Argumentavimas: debesys išsisklaidys. Siūlymas: nesijaudinkite dėl skėčio.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3E3E13-8531-4C2F-90DD-F11596CE8B0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378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kern="1200" dirty="0">
                <a:solidFill>
                  <a:schemeClr val="tx1"/>
                </a:solidFill>
                <a:effectLst/>
                <a:latin typeface="+mn-lt"/>
                <a:ea typeface="+mn-ea"/>
                <a:cs typeface="+mn-cs"/>
              </a:rPr>
              <a:t>Norėdami išanalizuoti du priešingus argumentus, turėsite juos įvertinti ir sukurti savo argumentą, kuris patvirtintų teiginius, kurie, jūsų manymu, yra pagrįsti, ir paneigti teiginius, kurie, jūsų manymu, yra nepagrįsti.</a:t>
            </a:r>
            <a:endParaRPr lang="en-US" sz="1200" kern="1200" dirty="0">
              <a:solidFill>
                <a:schemeClr val="tx1"/>
              </a:solidFill>
              <a:effectLst/>
              <a:latin typeface="+mn-lt"/>
              <a:ea typeface="+mn-ea"/>
              <a:cs typeface="+mn-cs"/>
            </a:endParaRPr>
          </a:p>
          <a:p>
            <a:r>
              <a:rPr lang="lt-LT" sz="1200" kern="1200" dirty="0">
                <a:solidFill>
                  <a:schemeClr val="tx1"/>
                </a:solidFill>
                <a:effectLst/>
                <a:latin typeface="+mn-lt"/>
                <a:ea typeface="+mn-ea"/>
                <a:cs typeface="+mn-cs"/>
              </a:rPr>
              <a:t>Mūsų pavyzdyje kontrargumentas yra silpnesnis, todėl galime lengvai paneigti jo pagrindinį teiginį:</a:t>
            </a:r>
            <a:endParaRPr lang="en-US" sz="1200" kern="1200" dirty="0">
              <a:solidFill>
                <a:schemeClr val="tx1"/>
              </a:solidFill>
              <a:effectLst/>
              <a:latin typeface="+mn-lt"/>
              <a:ea typeface="+mn-ea"/>
              <a:cs typeface="+mn-cs"/>
            </a:endParaRPr>
          </a:p>
          <a:p>
            <a:r>
              <a:rPr lang="lt-LT"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lt-LT" sz="1200" kern="1200" dirty="0">
                <a:solidFill>
                  <a:schemeClr val="tx1"/>
                </a:solidFill>
                <a:effectLst/>
                <a:latin typeface="+mn-lt"/>
                <a:ea typeface="+mn-ea"/>
                <a:cs typeface="+mn-cs"/>
              </a:rPr>
              <a:t>Įrodymas: šį mėnesį dešimt kartų minėjote, kad jaučiate tai savo kauluose, ir kiekvieną kartą klydote. Argumentavimas: jūsų „kaulais“ pagrįstos orų prognozės yra nepatikimos. Siūlymas: Neturėčiau pasitikėti jūsų patarimais.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3E3E13-8531-4C2F-90DD-F11596CE8B0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2364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kern="1200" dirty="0">
                <a:solidFill>
                  <a:schemeClr val="tx1"/>
                </a:solidFill>
                <a:effectLst/>
                <a:latin typeface="+mn-lt"/>
                <a:ea typeface="+mn-ea"/>
                <a:cs typeface="+mn-cs"/>
              </a:rPr>
              <a:t>Pateiktos dviejų informacijos šaltinių žinutės panašia tema ir pasirodžiusios panašiu laiku (2022 m. spalio mėn.) – apie šildymo kompensacijas artėjant žiemai ir pakilus energijos kainoms. Pirmoje žinutėje jau antraštėje matome emocijomis, o ne argumentais pagrįstus teiginius („Šildymo kompensacijos – fikcija“), kurie dar net nepradėjus skaityti žinutės rodo nepatikimumą. Nepatikimumo įspūdis visiškai pasitvirtina peržiūrėjus žinutę – jokių argumentų, kad šildymo kompensacijos yra fikcija, nepateikta. O antra žinutė labai konkreti ir aiški („šildymo kompensacijos galėtų tikėtis ir gaunantieji vidutines pajamas“), perskaičius tekstą tampa aišku, kas galės gauti šildymo kompensaciją. Matome, kad tam tikrais atvejais (kaip šiuose pavyzdžiuose) pakanka antraštės nustatyti, kokią žinutę verta skaityti, o kokios – ne. </a:t>
            </a:r>
            <a:endParaRPr lang="en-US" sz="1200" kern="1200" dirty="0">
              <a:solidFill>
                <a:schemeClr val="tx1"/>
              </a:solidFill>
              <a:effectLst/>
              <a:latin typeface="+mn-lt"/>
              <a:ea typeface="+mn-ea"/>
              <a:cs typeface="+mn-cs"/>
            </a:endParaRPr>
          </a:p>
          <a:p>
            <a:endParaRPr lang="lt-LT" dirty="0"/>
          </a:p>
          <a:p>
            <a:pPr marL="0" marR="0" lvl="0" indent="0" algn="l" defTabSz="914400" rtl="0" eaLnBrk="1" fontAlgn="auto" latinLnBrk="0" hangingPunct="1">
              <a:lnSpc>
                <a:spcPct val="100000"/>
              </a:lnSpc>
              <a:spcBef>
                <a:spcPts val="0"/>
              </a:spcBef>
              <a:spcAft>
                <a:spcPts val="0"/>
              </a:spcAft>
              <a:buClrTx/>
              <a:buSzTx/>
              <a:buFontTx/>
              <a:buNone/>
              <a:tabLst/>
              <a:defRPr/>
            </a:pPr>
            <a:r>
              <a:rPr lang="lt-LT" sz="1200" kern="1200" dirty="0">
                <a:solidFill>
                  <a:schemeClr val="tx1"/>
                </a:solidFill>
                <a:effectLst/>
                <a:latin typeface="+mn-lt"/>
                <a:ea typeface="+mn-ea"/>
                <a:cs typeface="+mn-cs"/>
              </a:rPr>
              <a:t>Rūtos Janutienės laidos „Paskutinė instancija. „Žmonės vėl mirtinai išsigandę. Pensijos vėluoja savaitę. Šildymo kompensacijos – fikcija“ sustabdytas kadras. Šaltinis: „Youtube“. </a:t>
            </a:r>
            <a:r>
              <a:rPr lang="lt-LT" sz="1200" u="sng" kern="1200" dirty="0">
                <a:solidFill>
                  <a:schemeClr val="tx1"/>
                </a:solidFill>
                <a:effectLst/>
                <a:latin typeface="+mn-lt"/>
                <a:ea typeface="+mn-ea"/>
                <a:cs typeface="+mn-cs"/>
                <a:hlinkClick r:id="rId3"/>
              </a:rPr>
              <a:t>https://www.youtube.com/watch?v=BIaQkkg-eQQ</a:t>
            </a:r>
            <a:r>
              <a:rPr lang="lt-LT"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lt-LT" dirty="0"/>
          </a:p>
          <a:p>
            <a:pPr marL="0" marR="0" lvl="0" indent="0" algn="l" defTabSz="914400" rtl="0" eaLnBrk="1" fontAlgn="auto" latinLnBrk="0" hangingPunct="1">
              <a:lnSpc>
                <a:spcPct val="100000"/>
              </a:lnSpc>
              <a:spcBef>
                <a:spcPts val="0"/>
              </a:spcBef>
              <a:spcAft>
                <a:spcPts val="0"/>
              </a:spcAft>
              <a:buClrTx/>
              <a:buSzTx/>
              <a:buFontTx/>
              <a:buNone/>
              <a:tabLst/>
              <a:defRPr/>
            </a:pPr>
            <a:r>
              <a:rPr lang="lt-LT" sz="1200" kern="1200" dirty="0">
                <a:solidFill>
                  <a:schemeClr val="tx1"/>
                </a:solidFill>
                <a:effectLst/>
                <a:latin typeface="+mn-lt"/>
                <a:ea typeface="+mn-ea"/>
                <a:cs typeface="+mn-cs"/>
              </a:rPr>
              <a:t>Vaidos Kalinkaitės-Matuliauskienės tekstas „LRT trumpai. Šildymo kompensacijos galėtų tikėtis ir gaunantieji vidutines pajamas – ką svarbu žinoti“. Šaltinis: LRT.lt. </a:t>
            </a:r>
            <a:r>
              <a:rPr lang="lt-LT" sz="1200" u="sng" kern="1200" dirty="0">
                <a:solidFill>
                  <a:schemeClr val="tx1"/>
                </a:solidFill>
                <a:effectLst/>
                <a:latin typeface="+mn-lt"/>
                <a:ea typeface="+mn-ea"/>
                <a:cs typeface="+mn-cs"/>
                <a:hlinkClick r:id="rId4"/>
              </a:rPr>
              <a:t>https://www.lrt.lt/naujienos/verslas/4/1780998/lrt-trumpai-sildymo-kompensacijos-galetu-tiketis-ir-gaunantieji-vidutines-pajamas-ka-svarbu-zinoti</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73E3E13-8531-4C2F-90DD-F11596CE8B06}" type="slidenum">
              <a:rPr lang="en-GB" smtClean="0"/>
              <a:t>15</a:t>
            </a:fld>
            <a:endParaRPr lang="en-GB"/>
          </a:p>
        </p:txBody>
      </p:sp>
    </p:spTree>
    <p:extLst>
      <p:ext uri="{BB962C8B-B14F-4D97-AF65-F5344CB8AC3E}">
        <p14:creationId xmlns:p14="http://schemas.microsoft.com/office/powerpoint/2010/main" val="421575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kern="1200" dirty="0">
                <a:solidFill>
                  <a:schemeClr val="tx1"/>
                </a:solidFill>
                <a:effectLst/>
                <a:latin typeface="+mn-lt"/>
                <a:ea typeface="+mn-ea"/>
                <a:cs typeface="+mn-cs"/>
              </a:rPr>
              <a:t>Vienas iš veiksmingų argumentų vertinimo metodų yra pradėti užduodant šiuos klausimus: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lt-LT" sz="1200" kern="1200" dirty="0">
                <a:solidFill>
                  <a:schemeClr val="tx1"/>
                </a:solidFill>
                <a:effectLst/>
                <a:latin typeface="+mn-lt"/>
                <a:ea typeface="+mn-ea"/>
                <a:cs typeface="+mn-cs"/>
              </a:rPr>
              <a:t>Kaip gerai argumentas sprendžia problemą?</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lt-LT" sz="1200" kern="1200" dirty="0">
                <a:solidFill>
                  <a:schemeClr val="tx1"/>
                </a:solidFill>
                <a:effectLst/>
                <a:latin typeface="+mn-lt"/>
                <a:ea typeface="+mn-ea"/>
                <a:cs typeface="+mn-cs"/>
              </a:rPr>
              <a:t>Ar argumentas turi aiškią išvadą?</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lt-LT" sz="1200" kern="1200" dirty="0">
                <a:solidFill>
                  <a:schemeClr val="tx1"/>
                </a:solidFill>
                <a:effectLst/>
                <a:latin typeface="+mn-lt"/>
                <a:ea typeface="+mn-ea"/>
                <a:cs typeface="+mn-cs"/>
              </a:rPr>
              <a:t>Ar išvada logiškai atitinka argumente pateiktus samprotavimus ir teiginius?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lt-LT" sz="1200" kern="1200" dirty="0">
                <a:solidFill>
                  <a:schemeClr val="tx1"/>
                </a:solidFill>
                <a:effectLst/>
                <a:latin typeface="+mn-lt"/>
                <a:ea typeface="+mn-ea"/>
                <a:cs typeface="+mn-cs"/>
              </a:rPr>
              <a:t>Ar yra kokių nors numanomų teiginių, kurie nėra pagrįsti įrodymais ar samprotavimais?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73E3E13-8531-4C2F-90DD-F11596CE8B06}" type="slidenum">
              <a:rPr lang="en-GB" smtClean="0"/>
              <a:t>16</a:t>
            </a:fld>
            <a:endParaRPr lang="en-GB"/>
          </a:p>
        </p:txBody>
      </p:sp>
    </p:spTree>
    <p:extLst>
      <p:ext uri="{BB962C8B-B14F-4D97-AF65-F5344CB8AC3E}">
        <p14:creationId xmlns:p14="http://schemas.microsoft.com/office/powerpoint/2010/main" val="3404549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lt-LT" sz="1200" kern="1200" dirty="0">
                <a:solidFill>
                  <a:schemeClr val="tx1"/>
                </a:solidFill>
                <a:effectLst/>
                <a:latin typeface="+mn-lt"/>
                <a:ea typeface="+mn-ea"/>
                <a:cs typeface="+mn-cs"/>
              </a:rPr>
              <a:t>Kokia yra argumente naudojamų įrodymų kokybė ir aktualumas?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lt-LT" sz="1200" kern="1200" dirty="0">
                <a:solidFill>
                  <a:schemeClr val="tx1"/>
                </a:solidFill>
                <a:effectLst/>
                <a:latin typeface="+mn-lt"/>
                <a:ea typeface="+mn-ea"/>
                <a:cs typeface="+mn-cs"/>
              </a:rPr>
              <a:t>Ar gerai naudojami įrodymai?</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lt-LT" sz="1200" kern="1200" dirty="0">
                <a:solidFill>
                  <a:schemeClr val="tx1"/>
                </a:solidFill>
                <a:effectLst/>
                <a:latin typeface="+mn-lt"/>
                <a:ea typeface="+mn-ea"/>
                <a:cs typeface="+mn-cs"/>
              </a:rPr>
              <a:t>Ar argumentai patvirtina argumente pateiktus teiginius?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lt-LT" sz="1200" kern="1200" dirty="0">
                <a:solidFill>
                  <a:schemeClr val="tx1"/>
                </a:solidFill>
                <a:effectLst/>
                <a:latin typeface="+mn-lt"/>
                <a:ea typeface="+mn-ea"/>
                <a:cs typeface="+mn-cs"/>
              </a:rPr>
              <a:t>Ar galite nustatyti šališkumą ar klaidingą samprotavimą?</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lt-LT" sz="1200" kern="1200" dirty="0">
                <a:solidFill>
                  <a:schemeClr val="tx1"/>
                </a:solidFill>
                <a:effectLst/>
                <a:latin typeface="+mn-lt"/>
                <a:ea typeface="+mn-ea"/>
                <a:cs typeface="+mn-cs"/>
              </a:rPr>
              <a:t>Atsakę į šiuos klausimus (ir visus papildomus klausimus, susijusius su savo vertinimu), galite pradėti formuluoti savo vertinimą.</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3E3E13-8531-4C2F-90DD-F11596CE8B0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2719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kern="1200" dirty="0">
                <a:solidFill>
                  <a:schemeClr val="tx1"/>
                </a:solidFill>
                <a:effectLst/>
                <a:latin typeface="+mn-lt"/>
                <a:ea typeface="+mn-ea"/>
                <a:cs typeface="+mn-cs"/>
              </a:rPr>
              <a:t>Reikia atkreipti dėmesį, kad dažnai yra painiojamos „kritinio“ ir „kritiško“ mąstymo sąvokos. Jos nėra sinonimai. Kritinis mąstymas nėra kritiškas mąstymas. Jis gali turėti tam tikrų kritiškumo elementų, bet tai tik vienas iš kritinio mąstymo elementų.  Kritišku mąstymu vadiname gebėjimą pastebėti kažką neigiamo ir sukritikuoti. </a:t>
            </a:r>
            <a:endParaRPr lang="en-US" dirty="0"/>
          </a:p>
        </p:txBody>
      </p:sp>
      <p:sp>
        <p:nvSpPr>
          <p:cNvPr id="4" name="Slide Number Placeholder 3"/>
          <p:cNvSpPr>
            <a:spLocks noGrp="1"/>
          </p:cNvSpPr>
          <p:nvPr>
            <p:ph type="sldNum" sz="quarter" idx="5"/>
          </p:nvPr>
        </p:nvSpPr>
        <p:spPr/>
        <p:txBody>
          <a:bodyPr/>
          <a:lstStyle/>
          <a:p>
            <a:fld id="{273E3E13-8531-4C2F-90DD-F11596CE8B06}" type="slidenum">
              <a:rPr lang="en-GB" smtClean="0"/>
              <a:t>18</a:t>
            </a:fld>
            <a:endParaRPr lang="en-GB"/>
          </a:p>
        </p:txBody>
      </p:sp>
    </p:spTree>
    <p:extLst>
      <p:ext uri="{BB962C8B-B14F-4D97-AF65-F5344CB8AC3E}">
        <p14:creationId xmlns:p14="http://schemas.microsoft.com/office/powerpoint/2010/main" val="267451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kern="1200" dirty="0">
                <a:solidFill>
                  <a:schemeClr val="tx1"/>
                </a:solidFill>
                <a:effectLst/>
                <a:latin typeface="+mn-lt"/>
                <a:ea typeface="+mn-ea"/>
                <a:cs typeface="+mn-cs"/>
              </a:rPr>
              <a:t>O kritinis mąstymas reiškia ne automatiškai priimti informaciją kaip teisingą, tačiau pirmiau išanalizuoti informacijos šaltinį, palyginti su kita informacija ir tik tada priimti sprendimą, ar informacija yra objektyvi ir teisinga, ar ji tik iš dalies atitinka tiesą, ar gal reikia surinkti papildomos informacijos tam nustatyti. </a:t>
            </a:r>
            <a:endParaRPr lang="en-US" sz="1200" kern="1200" dirty="0">
              <a:solidFill>
                <a:schemeClr val="tx1"/>
              </a:solidFill>
              <a:effectLst/>
              <a:latin typeface="+mn-lt"/>
              <a:ea typeface="+mn-ea"/>
              <a:cs typeface="+mn-cs"/>
            </a:endParaRPr>
          </a:p>
          <a:p>
            <a:endParaRPr lang="lt-LT" sz="1200" kern="1200" dirty="0">
              <a:solidFill>
                <a:schemeClr val="tx1"/>
              </a:solidFill>
              <a:effectLst/>
              <a:latin typeface="+mn-lt"/>
              <a:ea typeface="+mn-ea"/>
              <a:cs typeface="+mn-cs"/>
            </a:endParaRPr>
          </a:p>
          <a:p>
            <a:r>
              <a:rPr lang="lt-LT" sz="1200" kern="1200" dirty="0">
                <a:solidFill>
                  <a:schemeClr val="tx1"/>
                </a:solidFill>
                <a:effectLst/>
                <a:latin typeface="+mn-lt"/>
                <a:ea typeface="+mn-ea"/>
                <a:cs typeface="+mn-cs"/>
              </a:rPr>
              <a:t>Nusiteikimas mąstyti kritiškai siejamas su mąstymo procesu, kuris priklauso nuo asmens nuostatų, vertybių ir įsitikinimų mąstyti atvirai, darant pagrįstas prielaidas ir vertinant arba pasveriant argumentų įtikinamumą.</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3E3E13-8531-4C2F-90DD-F11596CE8B0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0595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kern="1200" dirty="0">
                <a:solidFill>
                  <a:schemeClr val="tx1"/>
                </a:solidFill>
                <a:effectLst/>
                <a:latin typeface="+mn-lt"/>
                <a:ea typeface="+mn-ea"/>
                <a:cs typeface="+mn-cs"/>
              </a:rPr>
              <a:t>Šia tema siekiama supažindinti su kritiniu mąstymu, jo procesais ir jų svarba šiuolaikiniam medijų raštingumui.  </a:t>
            </a:r>
          </a:p>
          <a:p>
            <a:endParaRPr lang="en-US" sz="1200" kern="1200" dirty="0">
              <a:solidFill>
                <a:schemeClr val="tx1"/>
              </a:solidFill>
              <a:effectLst/>
              <a:latin typeface="+mn-lt"/>
              <a:ea typeface="+mn-ea"/>
              <a:cs typeface="+mn-cs"/>
            </a:endParaRPr>
          </a:p>
          <a:p>
            <a:r>
              <a:rPr lang="lt-LT" sz="1200" b="1" kern="1200" dirty="0">
                <a:solidFill>
                  <a:schemeClr val="tx1"/>
                </a:solidFill>
                <a:effectLst/>
                <a:latin typeface="+mn-lt"/>
                <a:ea typeface="+mn-ea"/>
                <a:cs typeface="+mn-cs"/>
              </a:rPr>
              <a:t>Uždaviniai:</a:t>
            </a:r>
            <a:endParaRPr lang="en-US" sz="1200" kern="1200" dirty="0">
              <a:solidFill>
                <a:schemeClr val="tx1"/>
              </a:solidFill>
              <a:effectLst/>
              <a:latin typeface="+mn-lt"/>
              <a:ea typeface="+mn-ea"/>
              <a:cs typeface="+mn-cs"/>
            </a:endParaRPr>
          </a:p>
          <a:p>
            <a:pPr lvl="0"/>
            <a:r>
              <a:rPr lang="lt-LT" dirty="0">
                <a:effectLst/>
              </a:rPr>
              <a:t>Supažindinti su kritinio mąstymo sąvoka.</a:t>
            </a:r>
            <a:endParaRPr lang="en-US" dirty="0">
              <a:effectLst/>
            </a:endParaRPr>
          </a:p>
          <a:p>
            <a:pPr lvl="0"/>
            <a:r>
              <a:rPr lang="lt-LT" dirty="0">
                <a:effectLst/>
              </a:rPr>
              <a:t>Aptarti bet kokios informacijos turinio analizės ir faktų tikrinimo gebėjimų svarbą. </a:t>
            </a:r>
            <a:endParaRPr lang="en-US" dirty="0">
              <a:effectLst/>
            </a:endParaRPr>
          </a:p>
          <a:p>
            <a:pPr lvl="0"/>
            <a:r>
              <a:rPr lang="lt-LT" dirty="0">
                <a:effectLst/>
              </a:rPr>
              <a:t>Perprasti kritinio mąstymo proceso etapus. </a:t>
            </a:r>
            <a:endParaRPr lang="en-US" dirty="0">
              <a:effectLst/>
            </a:endParaRPr>
          </a:p>
          <a:p>
            <a:endParaRPr lang="lt-LT" sz="1200" kern="1200" dirty="0">
              <a:solidFill>
                <a:schemeClr val="tx1"/>
              </a:solidFill>
              <a:effectLst/>
              <a:latin typeface="+mn-lt"/>
              <a:ea typeface="+mn-ea"/>
              <a:cs typeface="+mn-cs"/>
            </a:endParaRPr>
          </a:p>
          <a:p>
            <a:r>
              <a:rPr lang="lt-LT" sz="1200" kern="1200" dirty="0">
                <a:solidFill>
                  <a:schemeClr val="tx1"/>
                </a:solidFill>
                <a:effectLst/>
                <a:latin typeface="+mn-lt"/>
                <a:ea typeface="+mn-ea"/>
                <a:cs typeface="+mn-cs"/>
              </a:rPr>
              <a:t>--</a:t>
            </a:r>
          </a:p>
          <a:p>
            <a:r>
              <a:rPr lang="lt-LT" sz="1200" kern="1200" dirty="0">
                <a:solidFill>
                  <a:schemeClr val="tx1"/>
                </a:solidFill>
                <a:effectLst/>
                <a:latin typeface="+mn-lt"/>
                <a:ea typeface="+mn-ea"/>
                <a:cs typeface="+mn-cs"/>
              </a:rPr>
              <a:t>Ši tema išdėstyta poskyryje 3.1. </a:t>
            </a:r>
          </a:p>
          <a:p>
            <a:endParaRPr lang="en-US" sz="1200" kern="1200" dirty="0">
              <a:solidFill>
                <a:schemeClr val="tx1"/>
              </a:solidFill>
              <a:effectLst/>
              <a:latin typeface="+mn-lt"/>
              <a:ea typeface="+mn-ea"/>
              <a:cs typeface="+mn-cs"/>
            </a:endParaRPr>
          </a:p>
          <a:p>
            <a:r>
              <a:rPr lang="lt-LT" sz="1200" b="1" kern="1200" dirty="0">
                <a:solidFill>
                  <a:schemeClr val="tx1"/>
                </a:solidFill>
                <a:effectLst/>
                <a:latin typeface="+mn-lt"/>
                <a:ea typeface="+mn-ea"/>
                <a:cs typeface="+mn-cs"/>
              </a:rPr>
              <a:t>Ledų ištirpinimas (10 min.).</a:t>
            </a:r>
            <a:r>
              <a:rPr lang="lt-LT" sz="1200" kern="1200" dirty="0">
                <a:solidFill>
                  <a:schemeClr val="tx1"/>
                </a:solidFill>
                <a:effectLst/>
                <a:latin typeface="+mn-lt"/>
                <a:ea typeface="+mn-ea"/>
                <a:cs typeface="+mn-cs"/>
              </a:rPr>
              <a:t> Klausytojai pasako savo vardą, pomėgį ar mėgstamą užsiėmimą. Pradedama nuo sėdinčiojo priekyje (pirmojo). Dalyvis pasako savo vardą, prideda: </a:t>
            </a:r>
            <a:r>
              <a:rPr lang="lt-LT" sz="1200" i="1" kern="1200" dirty="0">
                <a:solidFill>
                  <a:schemeClr val="tx1"/>
                </a:solidFill>
                <a:effectLst/>
                <a:latin typeface="+mn-lt"/>
                <a:ea typeface="+mn-ea"/>
                <a:cs typeface="+mn-cs"/>
              </a:rPr>
              <a:t>Andriui sekasi čiuožti slidėmis</a:t>
            </a:r>
            <a:r>
              <a:rPr lang="lt-LT" sz="1200" kern="1200" dirty="0">
                <a:solidFill>
                  <a:schemeClr val="tx1"/>
                </a:solidFill>
                <a:effectLst/>
                <a:latin typeface="+mn-lt"/>
                <a:ea typeface="+mn-ea"/>
                <a:cs typeface="+mn-cs"/>
              </a:rPr>
              <a:t>. Greta sėdintis žaidėjas tęsia žaidimą, pasako savo kaimynų vardus bei jų išsakytus pomėgius, pavyzdžiui: </a:t>
            </a:r>
            <a:r>
              <a:rPr lang="lt-LT" sz="1200" i="1" kern="1200" dirty="0">
                <a:solidFill>
                  <a:schemeClr val="tx1"/>
                </a:solidFill>
                <a:effectLst/>
                <a:latin typeface="+mn-lt"/>
                <a:ea typeface="+mn-ea"/>
                <a:cs typeface="+mn-cs"/>
              </a:rPr>
              <a:t>Andriui sekasi čiuožti slidėmis</a:t>
            </a:r>
            <a:r>
              <a:rPr lang="lt-LT" sz="1200" kern="1200" dirty="0">
                <a:solidFill>
                  <a:schemeClr val="tx1"/>
                </a:solidFill>
                <a:effectLst/>
                <a:latin typeface="+mn-lt"/>
                <a:ea typeface="+mn-ea"/>
                <a:cs typeface="+mn-cs"/>
              </a:rPr>
              <a:t>, </a:t>
            </a:r>
            <a:r>
              <a:rPr lang="lt-LT" sz="1200" i="1" kern="1200" dirty="0">
                <a:solidFill>
                  <a:schemeClr val="tx1"/>
                </a:solidFill>
                <a:effectLst/>
                <a:latin typeface="+mn-lt"/>
                <a:ea typeface="+mn-ea"/>
                <a:cs typeface="+mn-cs"/>
              </a:rPr>
              <a:t>Modestas mėgsta šilauoges</a:t>
            </a:r>
            <a:r>
              <a:rPr lang="lt-LT" sz="1200" kern="1200" dirty="0">
                <a:solidFill>
                  <a:schemeClr val="tx1"/>
                </a:solidFill>
                <a:effectLst/>
                <a:latin typeface="+mn-lt"/>
                <a:ea typeface="+mn-ea"/>
                <a:cs typeface="+mn-cs"/>
              </a:rPr>
              <a:t>, </a:t>
            </a:r>
            <a:r>
              <a:rPr lang="lt-LT" sz="1200" i="1" kern="1200" dirty="0">
                <a:solidFill>
                  <a:schemeClr val="tx1"/>
                </a:solidFill>
                <a:effectLst/>
                <a:latin typeface="+mn-lt"/>
                <a:ea typeface="+mn-ea"/>
                <a:cs typeface="+mn-cs"/>
              </a:rPr>
              <a:t>Arūnui patinka glostyti katinus</a:t>
            </a:r>
            <a:r>
              <a:rPr lang="lt-LT" sz="1200" kern="1200" dirty="0">
                <a:solidFill>
                  <a:schemeClr val="tx1"/>
                </a:solidFill>
                <a:effectLst/>
                <a:latin typeface="+mn-lt"/>
                <a:ea typeface="+mn-ea"/>
                <a:cs typeface="+mn-cs"/>
              </a:rPr>
              <a:t> ir t. t. Žaidimą pradėjęs žaidėjas jį ir užbaigia, išvardydamas visų žaidėjų vardus bei jų išsakytus pomėgius. Žaidimą gali užbaigti ir dėstytojas. Vienam dalyviui skirkite vidutiniškai nuo 30 sekundžių iki 1 minutės. Iš pirmo žvilgsnio šis metodas gali atrodyti vaikiškas ir laiko gaišimas. Tačiau tik vienas su kitu susipažinę žmonės linkę įsitraukti į bendras veiklas. </a:t>
            </a:r>
            <a:endParaRPr lang="en-US" sz="1200" kern="1200" dirty="0">
              <a:solidFill>
                <a:schemeClr val="tx1"/>
              </a:solidFill>
              <a:effectLst/>
              <a:latin typeface="+mn-lt"/>
              <a:ea typeface="+mn-ea"/>
              <a:cs typeface="+mn-cs"/>
            </a:endParaRPr>
          </a:p>
          <a:p>
            <a:endParaRPr lang="lt-LT" sz="1200" kern="1200" dirty="0">
              <a:solidFill>
                <a:schemeClr val="tx1"/>
              </a:solidFill>
              <a:effectLst/>
              <a:latin typeface="+mn-lt"/>
              <a:ea typeface="+mn-ea"/>
              <a:cs typeface="+mn-cs"/>
            </a:endParaRPr>
          </a:p>
          <a:p>
            <a:r>
              <a:rPr lang="lt-LT" sz="1200" kern="1200" dirty="0">
                <a:solidFill>
                  <a:schemeClr val="tx1"/>
                </a:solidFill>
                <a:effectLst/>
                <a:latin typeface="+mn-lt"/>
                <a:ea typeface="+mn-ea"/>
                <a:cs typeface="+mn-cs"/>
              </a:rPr>
              <a:t>Nenaudojamas tuo atveju, kai tai yra antrasis susitikimas/užsiėmimas su šia grupe.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BE004AD-646E-4D66-B5D7-1D7618FB30C8}" type="slidenum">
              <a:rPr lang="lt-LT" smtClean="0"/>
              <a:t>2</a:t>
            </a:fld>
            <a:endParaRPr lang="lt-LT"/>
          </a:p>
        </p:txBody>
      </p:sp>
    </p:spTree>
    <p:extLst>
      <p:ext uri="{BB962C8B-B14F-4D97-AF65-F5344CB8AC3E}">
        <p14:creationId xmlns:p14="http://schemas.microsoft.com/office/powerpoint/2010/main" val="2437503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kern="1200" dirty="0">
                <a:solidFill>
                  <a:schemeClr val="tx1"/>
                </a:solidFill>
                <a:effectLst/>
                <a:latin typeface="+mn-lt"/>
                <a:ea typeface="+mn-ea"/>
                <a:cs typeface="+mn-cs"/>
              </a:rPr>
              <a:t>Pasirinkite vieną iš patektų dviejų galimų užduočių ir ją užduokite </a:t>
            </a:r>
            <a:r>
              <a:rPr lang="en-US" sz="1200" kern="1200" dirty="0">
                <a:solidFill>
                  <a:schemeClr val="tx1"/>
                </a:solidFill>
                <a:effectLst/>
                <a:latin typeface="+mn-lt"/>
                <a:ea typeface="+mn-ea"/>
                <a:cs typeface="+mn-cs"/>
              </a:rPr>
              <a:t>klausytojams.</a:t>
            </a:r>
          </a:p>
        </p:txBody>
      </p:sp>
      <p:sp>
        <p:nvSpPr>
          <p:cNvPr id="4" name="Slide Number Placeholder 3"/>
          <p:cNvSpPr>
            <a:spLocks noGrp="1"/>
          </p:cNvSpPr>
          <p:nvPr>
            <p:ph type="sldNum" sz="quarter" idx="5"/>
          </p:nvPr>
        </p:nvSpPr>
        <p:spPr/>
        <p:txBody>
          <a:bodyPr/>
          <a:lstStyle/>
          <a:p>
            <a:fld id="{273E3E13-8531-4C2F-90DD-F11596CE8B06}" type="slidenum">
              <a:rPr lang="en-GB" smtClean="0"/>
              <a:t>20</a:t>
            </a:fld>
            <a:endParaRPr lang="en-GB"/>
          </a:p>
        </p:txBody>
      </p:sp>
    </p:spTree>
    <p:extLst>
      <p:ext uri="{BB962C8B-B14F-4D97-AF65-F5344CB8AC3E}">
        <p14:creationId xmlns:p14="http://schemas.microsoft.com/office/powerpoint/2010/main" val="1373297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kern="1200" dirty="0">
                <a:solidFill>
                  <a:schemeClr val="tx1"/>
                </a:solidFill>
                <a:effectLst/>
                <a:latin typeface="+mn-lt"/>
                <a:ea typeface="+mn-ea"/>
                <a:cs typeface="+mn-cs"/>
              </a:rPr>
              <a:t>Pakvieskite dalyvius atlikti kūrybinę užduotį. Tam panaudosite kūrybingumo metodiką, siekdami klausytojus paskatinti pažvelgti į užduotis ir problemas naujai, neįprastai. Kūrybingumo aspektai apima idėjų kūrimo, skirtingo mąstymo metodus, problemų pakartojimo formavimo būdus ir pan. Jie gali būti naudojami kaip problemų sprendimo, kūrybinės raiškos ar terapijos dalis. Kūrybiškumą dažnai riboja nusistovėję informacijos apdorojimo kanalai, taisyklės, logika, įvairios patogios prielaidos, tačiau pergalvojant, keičiant tuos nusistovėjusius informacijos apdorojimo kanalus, taisykles, logiką, prielaidas, kūrybiškumą galima valdyti ir tobulinti.</a:t>
            </a:r>
            <a:endParaRPr lang="en-US" sz="1200" kern="1200" dirty="0">
              <a:solidFill>
                <a:schemeClr val="tx1"/>
              </a:solidFill>
              <a:effectLst/>
              <a:latin typeface="+mn-lt"/>
              <a:ea typeface="+mn-ea"/>
              <a:cs typeface="+mn-cs"/>
            </a:endParaRPr>
          </a:p>
          <a:p>
            <a:endParaRPr lang="lt-LT" sz="1200" kern="1200" dirty="0">
              <a:solidFill>
                <a:schemeClr val="tx1"/>
              </a:solidFill>
              <a:effectLst/>
              <a:latin typeface="+mn-lt"/>
              <a:ea typeface="+mn-ea"/>
              <a:cs typeface="+mn-cs"/>
            </a:endParaRPr>
          </a:p>
          <a:p>
            <a:r>
              <a:rPr lang="lt-LT" sz="1200" kern="1200" dirty="0">
                <a:solidFill>
                  <a:schemeClr val="tx1"/>
                </a:solidFill>
                <a:effectLst/>
                <a:latin typeface="+mn-lt"/>
                <a:ea typeface="+mn-ea"/>
                <a:cs typeface="+mn-cs"/>
              </a:rPr>
              <a:t>Suskirstykite dalyvius į grupes po 3–5 asmenis ir pateikite kūrybinę užduotį (7 min.): kiekvienos grupės paprašykite sukurti baltosios, pilkosios arba juodosios propagandos pavyzdžių (padalinkite po propagandos rūšį grupėms jūs, neleiskite rinktis patiems). Dažniausiai klausytojai yra įvairių propagandos rūšių priėmėjai, o čia juos pastatome į priešingą komunikacijos kanalo galą – jie patys turi sukurti propagandinį tekstą. Tam jie turės prisiminti jūsų išdėstytus propagandos požymius, technikas ir pan. Paprašykite, kad savo propagandinį tekstą užrašytų. Jis neturėtų būti ilgesnis kaip 2–4 sakiniai.</a:t>
            </a:r>
          </a:p>
          <a:p>
            <a:endParaRPr lang="en-US" sz="1200" kern="1200" dirty="0">
              <a:solidFill>
                <a:schemeClr val="tx1"/>
              </a:solidFill>
              <a:effectLst/>
              <a:latin typeface="+mn-lt"/>
              <a:ea typeface="+mn-ea"/>
              <a:cs typeface="+mn-cs"/>
            </a:endParaRPr>
          </a:p>
          <a:p>
            <a:r>
              <a:rPr lang="lt-LT" sz="1200" kern="1200" dirty="0">
                <a:solidFill>
                  <a:schemeClr val="tx1"/>
                </a:solidFill>
                <a:effectLst/>
                <a:latin typeface="+mn-lt"/>
                <a:ea typeface="+mn-ea"/>
                <a:cs typeface="+mn-cs"/>
              </a:rPr>
              <a:t>Paprašykite visų grupių atstovų pristatyti savo propagandinius tekstus (13 min.). Paklauskite kitų grupių, ar jie atpažįsta įvairių propagandos rūšių technikas ir požymius? Aptarkite, kuris pranešimas atrodė tikroviškiausiai? Kodėl? Trumpai apibendrinkite užduotį. Apibendrinant labai svarbu įtraukti minčių iš dalyvių pasisakymų. Tai geriausia daryti užduoties metų pasižymint pagrindines mintis.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lt-L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3E3E13-8531-4C2F-90DD-F11596CE8B0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2142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Apibendrinant labai trumpai, nesigilinant į smulkmenas, priminkite klausytojams pagrindines potemes:</a:t>
            </a:r>
          </a:p>
          <a:p>
            <a:pPr marL="171450" indent="-171450">
              <a:buFont typeface="Arial" panose="020B0604020202020204" pitchFamily="34" charset="0"/>
              <a:buChar char="•"/>
            </a:pPr>
            <a:r>
              <a:rPr lang="lt-LT" dirty="0"/>
              <a:t>Kritinis mąstymo sudedamosios dalys</a:t>
            </a:r>
          </a:p>
          <a:p>
            <a:pPr marL="171450" indent="-171450">
              <a:buFont typeface="Arial" panose="020B0604020202020204" pitchFamily="34" charset="0"/>
              <a:buChar char="•"/>
            </a:pPr>
            <a:r>
              <a:rPr lang="lt-LT" dirty="0"/>
              <a:t>Sustoti ir pagalvoti</a:t>
            </a:r>
          </a:p>
          <a:p>
            <a:pPr marL="171450" indent="-171450">
              <a:buFont typeface="Arial" panose="020B0604020202020204" pitchFamily="34" charset="0"/>
              <a:buChar char="•"/>
            </a:pPr>
            <a:r>
              <a:rPr lang="lt-LT" dirty="0"/>
              <a:t>Kritiškai mąstantis žmogus</a:t>
            </a:r>
          </a:p>
          <a:p>
            <a:pPr marL="171450" indent="-171450">
              <a:buFont typeface="Arial" panose="020B0604020202020204" pitchFamily="34" charset="0"/>
              <a:buChar char="•"/>
            </a:pPr>
            <a:r>
              <a:rPr lang="lt-LT" dirty="0"/>
              <a:t>Kaip pradėti mąstyti kritiškai?</a:t>
            </a:r>
          </a:p>
          <a:p>
            <a:pPr marL="171450" indent="-171450">
              <a:buFont typeface="Arial" panose="020B0604020202020204" pitchFamily="34" charset="0"/>
              <a:buChar char="•"/>
            </a:pPr>
            <a:r>
              <a:rPr lang="lt-LT" dirty="0"/>
              <a:t>Kai tapti geresniu kritiniu mąstytoju?</a:t>
            </a:r>
          </a:p>
          <a:p>
            <a:pPr marL="171450" indent="-171450">
              <a:buFont typeface="Arial" panose="020B0604020202020204" pitchFamily="34" charset="0"/>
              <a:buChar char="•"/>
            </a:pPr>
            <a:r>
              <a:rPr lang="lt-LT" dirty="0"/>
              <a:t>Kritinio mąstymo procesas</a:t>
            </a:r>
          </a:p>
          <a:p>
            <a:pPr marL="171450" indent="-171450">
              <a:buFont typeface="Arial" panose="020B0604020202020204" pitchFamily="34" charset="0"/>
              <a:buChar char="•"/>
            </a:pPr>
            <a:r>
              <a:rPr lang="lt-LT" dirty="0"/>
              <a:t>Kritinis nėra kritiškas.</a:t>
            </a:r>
          </a:p>
        </p:txBody>
      </p:sp>
      <p:sp>
        <p:nvSpPr>
          <p:cNvPr id="4" name="Slide Number Placeholder 3"/>
          <p:cNvSpPr>
            <a:spLocks noGrp="1"/>
          </p:cNvSpPr>
          <p:nvPr>
            <p:ph type="sldNum" sz="quarter" idx="5"/>
          </p:nvPr>
        </p:nvSpPr>
        <p:spPr/>
        <p:txBody>
          <a:bodyPr/>
          <a:lstStyle/>
          <a:p>
            <a:fld id="{273E3E13-8531-4C2F-90DD-F11596CE8B06}" type="slidenum">
              <a:rPr lang="en-GB" smtClean="0"/>
              <a:t>22</a:t>
            </a:fld>
            <a:endParaRPr lang="en-GB"/>
          </a:p>
        </p:txBody>
      </p:sp>
    </p:spTree>
    <p:extLst>
      <p:ext uri="{BB962C8B-B14F-4D97-AF65-F5344CB8AC3E}">
        <p14:creationId xmlns:p14="http://schemas.microsoft.com/office/powerpoint/2010/main" val="2242292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Jei dar turite laiko, paklauskite klausytojų, gal jie turi kokių nors klausimų? Jei laiko nebeliko – informuokite, kad klausimams laiko nebeliko, tačiau klausytojai gali užduoti klausimus per pertrauką, per laiką pasibaigus užsiėmimui, el. paštu ar pan.</a:t>
            </a:r>
          </a:p>
        </p:txBody>
      </p:sp>
      <p:sp>
        <p:nvSpPr>
          <p:cNvPr id="4" name="Slide Number Placeholder 3"/>
          <p:cNvSpPr>
            <a:spLocks noGrp="1"/>
          </p:cNvSpPr>
          <p:nvPr>
            <p:ph type="sldNum" sz="quarter" idx="5"/>
          </p:nvPr>
        </p:nvSpPr>
        <p:spPr/>
        <p:txBody>
          <a:bodyPr/>
          <a:lstStyle/>
          <a:p>
            <a:fld id="{DBE004AD-646E-4D66-B5D7-1D7618FB30C8}" type="slidenum">
              <a:rPr lang="lt-LT" smtClean="0"/>
              <a:t>23</a:t>
            </a:fld>
            <a:endParaRPr lang="lt-LT"/>
          </a:p>
        </p:txBody>
      </p:sp>
    </p:spTree>
    <p:extLst>
      <p:ext uri="{BB962C8B-B14F-4D97-AF65-F5344CB8AC3E}">
        <p14:creationId xmlns:p14="http://schemas.microsoft.com/office/powerpoint/2010/main" val="3744485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b="1" kern="1200" dirty="0">
                <a:solidFill>
                  <a:schemeClr val="tx1"/>
                </a:solidFill>
                <a:effectLst/>
                <a:latin typeface="+mn-lt"/>
                <a:ea typeface="+mn-ea"/>
                <a:cs typeface="+mn-cs"/>
              </a:rPr>
              <a:t>Temos pristatymas (15 min.).</a:t>
            </a:r>
            <a:r>
              <a:rPr lang="lt-LT" sz="1200" kern="1200" dirty="0">
                <a:solidFill>
                  <a:schemeClr val="tx1"/>
                </a:solidFill>
                <a:effectLst/>
                <a:latin typeface="+mn-lt"/>
                <a:ea typeface="+mn-ea"/>
                <a:cs typeface="+mn-cs"/>
              </a:rPr>
              <a:t> Naudodami pateiktis supažindinkite auditoriją su šio užsiėmimo tema, pristatykite svarbiausius aspektus. Papildomai galite susipažinti su tekstais literatūros skiltyje (šios temos pabaigoje), peržiūrėkite pateiktis su vaizdine medžiaga jose ir nuspręskite, kaip ir ar jas naudosite užsiėmime.</a:t>
            </a:r>
            <a:endParaRPr lang="lt-LT" dirty="0"/>
          </a:p>
        </p:txBody>
      </p:sp>
      <p:sp>
        <p:nvSpPr>
          <p:cNvPr id="4" name="Slide Number Placeholder 3"/>
          <p:cNvSpPr>
            <a:spLocks noGrp="1"/>
          </p:cNvSpPr>
          <p:nvPr>
            <p:ph type="sldNum" sz="quarter" idx="5"/>
          </p:nvPr>
        </p:nvSpPr>
        <p:spPr/>
        <p:txBody>
          <a:bodyPr/>
          <a:lstStyle/>
          <a:p>
            <a:fld id="{DBE004AD-646E-4D66-B5D7-1D7618FB30C8}" type="slidenum">
              <a:rPr lang="lt-LT" smtClean="0"/>
              <a:t>3</a:t>
            </a:fld>
            <a:endParaRPr lang="lt-LT"/>
          </a:p>
        </p:txBody>
      </p:sp>
    </p:spTree>
    <p:extLst>
      <p:ext uri="{BB962C8B-B14F-4D97-AF65-F5344CB8AC3E}">
        <p14:creationId xmlns:p14="http://schemas.microsoft.com/office/powerpoint/2010/main" val="3906139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kern="1200" dirty="0">
                <a:solidFill>
                  <a:schemeClr val="tx1"/>
                </a:solidFill>
                <a:effectLst/>
                <a:latin typeface="+mn-lt"/>
                <a:ea typeface="+mn-ea"/>
                <a:cs typeface="+mn-cs"/>
              </a:rPr>
              <a:t>Misinformacijos ir dezinformacijos srautai didėja kartu su internetinės informacijos įtaka, todėl kritinis mąstymas tampa ypač svarbia priemone milžiniškiems informacijos srautams suvaldyti, įvertinti, atrinkti. Kritinis mąstymas, kaip šiuolaikinė kompetencija, susideda iš susijusių trijų dalykų: turinio analizės, faktų tikrinimo ir medijų informacinio raštingumo. </a:t>
            </a:r>
          </a:p>
          <a:p>
            <a:endParaRPr lang="en-US" sz="1200" kern="1200" dirty="0">
              <a:solidFill>
                <a:schemeClr val="tx1"/>
              </a:solidFill>
              <a:effectLst/>
              <a:latin typeface="+mn-lt"/>
              <a:ea typeface="+mn-ea"/>
              <a:cs typeface="+mn-cs"/>
            </a:endParaRPr>
          </a:p>
          <a:p>
            <a:r>
              <a:rPr lang="lt-LT" sz="1200" kern="1200" dirty="0">
                <a:solidFill>
                  <a:schemeClr val="tx1"/>
                </a:solidFill>
                <a:effectLst/>
                <a:latin typeface="+mn-lt"/>
                <a:ea typeface="+mn-ea"/>
                <a:cs typeface="+mn-cs"/>
              </a:rPr>
              <a:t>Turinio analizė yra gebėjimas iškelti klausimą, kokią žinią neša tam tikras tekstas, nuotrauka, vaizdo įrašas ar pan. Bet kokį turinį reikia analizuoti atsižvelgiant į jo kiekį ir kokybę. Tam reikalingi ir faktų tikrinimo gebėjimai. Ypač svarbu suprasti, kad neturime mokyti žmonių, kuri informacija yra melaginga, o kuri ne. Turime ugdyti įgūdžius rasti ir atsirinkti tinkamą informaciją. Čia esminę dalį lemia ir išsilavinimas.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73E3E13-8531-4C2F-90DD-F11596CE8B06}" type="slidenum">
              <a:rPr lang="en-GB" smtClean="0"/>
              <a:t>4</a:t>
            </a:fld>
            <a:endParaRPr lang="en-GB"/>
          </a:p>
        </p:txBody>
      </p:sp>
    </p:spTree>
    <p:extLst>
      <p:ext uri="{BB962C8B-B14F-4D97-AF65-F5344CB8AC3E}">
        <p14:creationId xmlns:p14="http://schemas.microsoft.com/office/powerpoint/2010/main" val="2864008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kern="1200" dirty="0">
                <a:solidFill>
                  <a:schemeClr val="tx1"/>
                </a:solidFill>
                <a:effectLst/>
                <a:latin typeface="+mn-lt"/>
                <a:ea typeface="+mn-ea"/>
                <a:cs typeface="+mn-cs"/>
              </a:rPr>
              <a:t>Kritinis mąstymas – tai įgūdis, leidžiantis įvertinti gaunamą informaciją ir spręsti, kas yra tiesa, o kas – melas, dezinformacija. Kritiškai mąstyti – tai sustoti prieš automatiškai pradedant naudotis informacija, pagalvoti dar kartą, patikrinti informaciją, apgalvoti alternatyvą, palyginti faktus, daryti išvadas, įvertinti ir atskirti išankstines nuostatas. Kritinis mąstymas leidžia objektyviai vertinti mus supančią aplinką bei tinkamai išspręsti net pačias sudėtingiausias problemas.</a:t>
            </a:r>
          </a:p>
          <a:p>
            <a:endParaRPr lang="en-US" sz="1200" kern="1200" dirty="0">
              <a:solidFill>
                <a:schemeClr val="tx1"/>
              </a:solidFill>
              <a:effectLst/>
              <a:latin typeface="+mn-lt"/>
              <a:ea typeface="+mn-ea"/>
              <a:cs typeface="+mn-cs"/>
            </a:endParaRPr>
          </a:p>
          <a:p>
            <a:r>
              <a:rPr lang="lt-LT" sz="1200" kern="1200" dirty="0">
                <a:solidFill>
                  <a:schemeClr val="tx1"/>
                </a:solidFill>
                <a:effectLst/>
                <a:latin typeface="+mn-lt"/>
                <a:ea typeface="+mn-ea"/>
                <a:cs typeface="+mn-cs"/>
              </a:rPr>
              <a:t>Mąstydami kritiškai gebame aiškiai ir suprantamai mąstyti bei išreikšti savo idėjas, priimti tinkamus sprendimus. Kritinis mąstymas ugdomas sisteminant, vertinant informaciją, turint platų požiūrio kampą ir išsilavinimą. Kritinis mąstymas nėra įgyjamas savaime, o ugdomas studijuojant ir mokantis. Norint stiprinti kritinį mąstymą, svarbu pačiam nebijoti kelti klausimus, apibrėžti problemas, gebėti nepriklausomai mąstyti.</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73E3E13-8531-4C2F-90DD-F11596CE8B06}" type="slidenum">
              <a:rPr lang="en-GB" smtClean="0"/>
              <a:t>5</a:t>
            </a:fld>
            <a:endParaRPr lang="en-GB"/>
          </a:p>
        </p:txBody>
      </p:sp>
    </p:spTree>
    <p:extLst>
      <p:ext uri="{BB962C8B-B14F-4D97-AF65-F5344CB8AC3E}">
        <p14:creationId xmlns:p14="http://schemas.microsoft.com/office/powerpoint/2010/main" val="971026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kern="1200" dirty="0">
                <a:solidFill>
                  <a:schemeClr val="tx1"/>
                </a:solidFill>
                <a:effectLst/>
                <a:latin typeface="+mn-lt"/>
                <a:ea typeface="+mn-ea"/>
                <a:cs typeface="+mn-cs"/>
              </a:rPr>
              <a:t>Kritiškai mąstančiu žmogumi manipuliuoti gerokai sudėtingiau negu tuo, kuris negeba kritiškai mąstyti. Kritiškai mąstantis visada analizuoja situaciją ar faktus, kelia klausimus, kodėl taip yra, besąlygiškai nepasitiki tik vienu šaltiniu. O kiekvieno atskiro individo kritinio mąstymo gebėjimai formuoja bendrą tautos ar šalies likimą, priimant visiems teisingus ir logiškus sprendimus. Ne tik dėl savęs, bet ir dėl bendros visuomenės gerovės kiekvienas turėtų mokytis objektyvaus vertinimo.</a:t>
            </a:r>
            <a:endParaRPr lang="en-US" sz="1200" kern="1200" dirty="0">
              <a:solidFill>
                <a:schemeClr val="tx1"/>
              </a:solidFill>
              <a:effectLst/>
              <a:latin typeface="+mn-lt"/>
              <a:ea typeface="+mn-ea"/>
              <a:cs typeface="+mn-cs"/>
            </a:endParaRPr>
          </a:p>
          <a:p>
            <a:endParaRPr lang="lt-LT" sz="1200" kern="1200" dirty="0">
              <a:solidFill>
                <a:schemeClr val="tx1"/>
              </a:solidFill>
              <a:effectLst/>
              <a:latin typeface="+mn-lt"/>
              <a:ea typeface="+mn-ea"/>
              <a:cs typeface="+mn-cs"/>
            </a:endParaRPr>
          </a:p>
          <a:p>
            <a:r>
              <a:rPr lang="lt-LT" sz="1200" kern="1200" dirty="0">
                <a:solidFill>
                  <a:schemeClr val="tx1"/>
                </a:solidFill>
                <a:effectLst/>
                <a:latin typeface="+mn-lt"/>
                <a:ea typeface="+mn-ea"/>
                <a:cs typeface="+mn-cs"/>
              </a:rPr>
              <a:t>Tobulinant kritinio mąstymo gebėjimus reikia nuolat plėsti savo akiratį skaitant, bendraujant, keliaujant, žaidžiant ar besimokant. Turint siaurą žinių spektrą, dėl informacijos stokos bus sunku įvertinti situacijas iš įvairių požiūrių bei pažvelgti į jas ne tik iš savo, bet ir iš kito asmens pozicijos. Ugdant kritinį mąstymą ypač praverčia bendravimo gebėjimai. Bendraudami ne tik praplečiame savo žinių ratą, ugdome kalbinius ir kitus tarpasmeninius gebėjimus, tačiau bendromis pastangomis atrandame tiesą bei taip apsisaugome, nepapuldami manipuliuojantiesiems į rankas.</a:t>
            </a:r>
            <a:endParaRPr lang="en-US" sz="1200" kern="1200" dirty="0">
              <a:solidFill>
                <a:schemeClr val="tx1"/>
              </a:solidFill>
              <a:effectLst/>
              <a:latin typeface="+mn-lt"/>
              <a:ea typeface="+mn-ea"/>
              <a:cs typeface="+mn-cs"/>
            </a:endParaRPr>
          </a:p>
          <a:p>
            <a:endParaRPr lang="lt-LT" sz="1200" kern="1200" dirty="0">
              <a:solidFill>
                <a:schemeClr val="tx1"/>
              </a:solidFill>
              <a:effectLst/>
              <a:latin typeface="+mn-lt"/>
              <a:ea typeface="+mn-ea"/>
              <a:cs typeface="+mn-cs"/>
            </a:endParaRPr>
          </a:p>
          <a:p>
            <a:r>
              <a:rPr lang="lt-LT" sz="1200" kern="1200" dirty="0">
                <a:solidFill>
                  <a:schemeClr val="tx1"/>
                </a:solidFill>
                <a:effectLst/>
                <a:latin typeface="+mn-lt"/>
                <a:ea typeface="+mn-ea"/>
                <a:cs typeface="+mn-cs"/>
              </a:rPr>
              <a:t>Asmuo, turintis kritinio mąstymo įgūdžių, gali:</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lt-LT" sz="1200" kern="1200" dirty="0">
                <a:solidFill>
                  <a:schemeClr val="tx1"/>
                </a:solidFill>
                <a:effectLst/>
                <a:latin typeface="+mn-lt"/>
                <a:ea typeface="+mn-ea"/>
                <a:cs typeface="+mn-cs"/>
              </a:rPr>
              <a:t>suprasti sąsajas tarp skirtingų idėjų;</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lt-LT" sz="1200" kern="1200" dirty="0">
                <a:solidFill>
                  <a:schemeClr val="tx1"/>
                </a:solidFill>
                <a:effectLst/>
                <a:latin typeface="+mn-lt"/>
                <a:ea typeface="+mn-ea"/>
                <a:cs typeface="+mn-cs"/>
              </a:rPr>
              <a:t>nustatyti argumentų, idėjų svarbą ir aktualumą;</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lt-LT" sz="1200" kern="1200" dirty="0">
                <a:solidFill>
                  <a:schemeClr val="tx1"/>
                </a:solidFill>
                <a:effectLst/>
                <a:latin typeface="+mn-lt"/>
                <a:ea typeface="+mn-ea"/>
                <a:cs typeface="+mn-cs"/>
              </a:rPr>
              <a:t>atpažinti, kurti ir įvertinti argumentus;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lt-LT" sz="1200" kern="1200" dirty="0">
                <a:solidFill>
                  <a:schemeClr val="tx1"/>
                </a:solidFill>
                <a:effectLst/>
                <a:latin typeface="+mn-lt"/>
                <a:ea typeface="+mn-ea"/>
                <a:cs typeface="+mn-cs"/>
              </a:rPr>
              <a:t>nustatyti argumentavimo neatitikimus ir klaidas;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lt-LT" sz="1200" kern="1200" dirty="0">
                <a:solidFill>
                  <a:schemeClr val="tx1"/>
                </a:solidFill>
                <a:effectLst/>
                <a:latin typeface="+mn-lt"/>
                <a:ea typeface="+mn-ea"/>
                <a:cs typeface="+mn-cs"/>
              </a:rPr>
              <a:t>nuosekliai ir sistemingai spręsti iškilusias problemas;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lt-LT" sz="1200" kern="1200" dirty="0">
                <a:solidFill>
                  <a:schemeClr val="tx1"/>
                </a:solidFill>
                <a:effectLst/>
                <a:latin typeface="+mn-lt"/>
                <a:ea typeface="+mn-ea"/>
                <a:cs typeface="+mn-cs"/>
              </a:rPr>
              <a:t>apmąstyti savo prielaidų, įsitikinimų ir vertybių pagrindimą.</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73E3E13-8531-4C2F-90DD-F11596CE8B06}" type="slidenum">
              <a:rPr lang="en-GB" smtClean="0"/>
              <a:t>6</a:t>
            </a:fld>
            <a:endParaRPr lang="en-GB"/>
          </a:p>
        </p:txBody>
      </p:sp>
    </p:spTree>
    <p:extLst>
      <p:ext uri="{BB962C8B-B14F-4D97-AF65-F5344CB8AC3E}">
        <p14:creationId xmlns:p14="http://schemas.microsoft.com/office/powerpoint/2010/main" val="101703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kern="1200" dirty="0">
                <a:solidFill>
                  <a:schemeClr val="tx1"/>
                </a:solidFill>
                <a:effectLst/>
                <a:latin typeface="+mn-lt"/>
                <a:ea typeface="+mn-ea"/>
                <a:cs typeface="+mn-cs"/>
              </a:rPr>
              <a:t>Kaip pradėti mąstyti kritiškai? Kai gaunate kažkokią informaciją, pabandykite sau užduoti ir atsakyti į šiuos klausimus: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lt-LT" sz="1200" kern="1200" dirty="0">
                <a:solidFill>
                  <a:schemeClr val="tx1"/>
                </a:solidFill>
                <a:effectLst/>
                <a:latin typeface="+mn-lt"/>
                <a:ea typeface="+mn-ea"/>
                <a:cs typeface="+mn-cs"/>
              </a:rPr>
              <a:t>Kas tai pasakė? (Ar tas, kurį pažįsti? Kas nors iš valdžios? Ar svarbu, kas tai pasakė?)</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lt-LT" sz="1200" kern="1200" dirty="0">
                <a:solidFill>
                  <a:schemeClr val="tx1"/>
                </a:solidFill>
                <a:effectLst/>
                <a:latin typeface="+mn-lt"/>
                <a:ea typeface="+mn-ea"/>
                <a:cs typeface="+mn-cs"/>
              </a:rPr>
              <a:t>Ką pasakė? (Ar pateikė faktus ar nuomones? Ar jie pateikė visus faktus? Ar jie ką nors nutylėjo?)</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lt-LT" sz="1200" kern="1200" dirty="0">
                <a:solidFill>
                  <a:schemeClr val="tx1"/>
                </a:solidFill>
                <a:effectLst/>
                <a:latin typeface="+mn-lt"/>
                <a:ea typeface="+mn-ea"/>
                <a:cs typeface="+mn-cs"/>
              </a:rPr>
              <a:t>Kur tai pasakė? (Viešai ar privačiai? Ar kiti žmonės turėjo galimybę atsakyti ir pateikti alternatyvią versiją?)</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lt-LT" sz="1200" kern="1200" dirty="0">
                <a:solidFill>
                  <a:schemeClr val="tx1"/>
                </a:solidFill>
                <a:effectLst/>
                <a:latin typeface="+mn-lt"/>
                <a:ea typeface="+mn-ea"/>
                <a:cs typeface="+mn-cs"/>
              </a:rPr>
              <a:t>Kada tai pasakė? (Ar prieš svarbų įvykį, jo metu ar po jo? Ar svarbus laikas?)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lt-LT" sz="1200" kern="1200" dirty="0">
                <a:solidFill>
                  <a:schemeClr val="tx1"/>
                </a:solidFill>
                <a:effectLst/>
                <a:latin typeface="+mn-lt"/>
                <a:ea typeface="+mn-ea"/>
                <a:cs typeface="+mn-cs"/>
              </a:rPr>
              <a:t>Kodėl tai pasakė? (Ar paaiškino savo nuomonės motyvus? Ar stengėsi, kad kažkas atrodytų gerai ar blogai?)</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lt-LT" sz="1200" kern="1200" dirty="0">
                <a:solidFill>
                  <a:schemeClr val="tx1"/>
                </a:solidFill>
                <a:effectLst/>
                <a:latin typeface="+mn-lt"/>
                <a:ea typeface="+mn-ea"/>
                <a:cs typeface="+mn-cs"/>
              </a:rPr>
              <a:t>Kaip tai pasakė? (Ar sakydami buvo laimingi ar liūdni, pikti ar abejingi? Ar jie parašė ar pasakė? Ar supratote, kas buvo pasakyta?)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73E3E13-8531-4C2F-90DD-F11596CE8B06}" type="slidenum">
              <a:rPr lang="en-GB" smtClean="0"/>
              <a:t>7</a:t>
            </a:fld>
            <a:endParaRPr lang="en-GB"/>
          </a:p>
        </p:txBody>
      </p:sp>
    </p:spTree>
    <p:extLst>
      <p:ext uri="{BB962C8B-B14F-4D97-AF65-F5344CB8AC3E}">
        <p14:creationId xmlns:p14="http://schemas.microsoft.com/office/powerpoint/2010/main" val="2059059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kern="1200" dirty="0">
                <a:solidFill>
                  <a:schemeClr val="tx1"/>
                </a:solidFill>
                <a:effectLst/>
                <a:latin typeface="+mn-lt"/>
                <a:ea typeface="+mn-ea"/>
                <a:cs typeface="+mn-cs"/>
              </a:rPr>
              <a:t>Todėl, norėdami tapti geresniu kritiniu mąstytoju, turite išmokti:</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lt-LT" sz="1200" kern="1200" dirty="0">
                <a:solidFill>
                  <a:schemeClr val="tx1"/>
                </a:solidFill>
                <a:effectLst/>
                <a:latin typeface="+mn-lt"/>
                <a:ea typeface="+mn-ea"/>
                <a:cs typeface="+mn-cs"/>
              </a:rPr>
              <a:t>išsiaiškinti savo mąstymo tikslą ir kontekstą;</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lt-LT" sz="1200" kern="1200" dirty="0">
                <a:solidFill>
                  <a:schemeClr val="tx1"/>
                </a:solidFill>
                <a:effectLst/>
                <a:latin typeface="+mn-lt"/>
                <a:ea typeface="+mn-ea"/>
                <a:cs typeface="+mn-cs"/>
              </a:rPr>
              <a:t>suabejoti savo informacijos šaltiniais;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lt-LT" sz="1200" kern="1200" dirty="0">
                <a:solidFill>
                  <a:schemeClr val="tx1"/>
                </a:solidFill>
                <a:effectLst/>
                <a:latin typeface="+mn-lt"/>
                <a:ea typeface="+mn-ea"/>
                <a:cs typeface="+mn-cs"/>
              </a:rPr>
              <a:t>surasti argumentus;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lt-LT" sz="1200" kern="1200" dirty="0">
                <a:solidFill>
                  <a:schemeClr val="tx1"/>
                </a:solidFill>
                <a:effectLst/>
                <a:latin typeface="+mn-lt"/>
                <a:ea typeface="+mn-ea"/>
                <a:cs typeface="+mn-cs"/>
              </a:rPr>
              <a:t>analizuoti šaltinius ir argumentus;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lt-LT" sz="1200" kern="1200" dirty="0">
                <a:solidFill>
                  <a:schemeClr val="tx1"/>
                </a:solidFill>
                <a:effectLst/>
                <a:latin typeface="+mn-lt"/>
                <a:ea typeface="+mn-ea"/>
                <a:cs typeface="+mn-cs"/>
              </a:rPr>
              <a:t>įvertinti kitų argumentus; ir</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lt-LT" sz="1200" kern="1200" dirty="0">
                <a:solidFill>
                  <a:schemeClr val="tx1"/>
                </a:solidFill>
                <a:effectLst/>
                <a:latin typeface="+mn-lt"/>
                <a:ea typeface="+mn-ea"/>
                <a:cs typeface="+mn-cs"/>
              </a:rPr>
              <a:t>kurti arba sintezuoti savo argumentus.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73E3E13-8531-4C2F-90DD-F11596CE8B06}" type="slidenum">
              <a:rPr lang="en-GB" smtClean="0"/>
              <a:t>8</a:t>
            </a:fld>
            <a:endParaRPr lang="en-GB"/>
          </a:p>
        </p:txBody>
      </p:sp>
    </p:spTree>
    <p:extLst>
      <p:ext uri="{BB962C8B-B14F-4D97-AF65-F5344CB8AC3E}">
        <p14:creationId xmlns:p14="http://schemas.microsoft.com/office/powerpoint/2010/main" val="2775837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b="1" kern="1200" dirty="0">
                <a:solidFill>
                  <a:schemeClr val="tx1"/>
                </a:solidFill>
                <a:effectLst/>
                <a:latin typeface="+mn-lt"/>
                <a:ea typeface="+mn-ea"/>
                <a:cs typeface="+mn-cs"/>
              </a:rPr>
              <a:t>Patikslinkite</a:t>
            </a:r>
            <a:r>
              <a:rPr lang="lt-LT" sz="1200" kern="1200" dirty="0">
                <a:solidFill>
                  <a:schemeClr val="tx1"/>
                </a:solidFill>
                <a:effectLst/>
                <a:latin typeface="+mn-lt"/>
                <a:ea typeface="+mn-ea"/>
                <a:cs typeface="+mn-cs"/>
              </a:rPr>
              <a:t>. Kai apie ką nors galvojate kritiškai, pasiaiškinkite užduodami pagrindinius klausimus, pavyzdžiui: Kokia problema ar tema? Kokį tikslą aš noriu pasiekti? Į kokius skirtingus požiūrius, argumentus, sąvokas ar dalis turėsiu atsižvelgti svarstydamas šią problemą ar temą? Ar pakankamai suprantu su šia problema ar tema susijusią informaciją ar dalis?</a:t>
            </a:r>
            <a:endParaRPr lang="en-US" sz="1200" kern="1200" dirty="0">
              <a:solidFill>
                <a:schemeClr val="tx1"/>
              </a:solidFill>
              <a:effectLst/>
              <a:latin typeface="+mn-lt"/>
              <a:ea typeface="+mn-ea"/>
              <a:cs typeface="+mn-cs"/>
            </a:endParaRPr>
          </a:p>
          <a:p>
            <a:endParaRPr lang="lt-LT" dirty="0"/>
          </a:p>
          <a:p>
            <a:r>
              <a:rPr lang="lt-LT" sz="1200" b="1" kern="1200" dirty="0">
                <a:solidFill>
                  <a:schemeClr val="tx1"/>
                </a:solidFill>
                <a:effectLst/>
                <a:latin typeface="+mn-lt"/>
                <a:ea typeface="+mn-ea"/>
                <a:cs typeface="+mn-cs"/>
              </a:rPr>
              <a:t>Klauskite</a:t>
            </a:r>
            <a:r>
              <a:rPr lang="lt-LT" sz="1200" kern="1200" dirty="0">
                <a:solidFill>
                  <a:schemeClr val="tx1"/>
                </a:solidFill>
                <a:effectLst/>
                <a:latin typeface="+mn-lt"/>
                <a:ea typeface="+mn-ea"/>
                <a:cs typeface="+mn-cs"/>
              </a:rPr>
              <a:t>. Klausimas apie informacijos šaltinius yra esminis kritinio mąstymo komponentas, nes ne visi informacijos šaltiniai yra vienodai patikimi, tikslūs ar svarbūs. Klausinėdami ir išnagrinėję šaltinius galėsite: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lt-LT" sz="1200" kern="1200" dirty="0">
                <a:solidFill>
                  <a:schemeClr val="tx1"/>
                </a:solidFill>
                <a:effectLst/>
                <a:latin typeface="+mn-lt"/>
                <a:ea typeface="+mn-ea"/>
                <a:cs typeface="+mn-cs"/>
              </a:rPr>
              <a:t>pašalinti netinkamus ar klaidingus šaltinius;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lt-LT" sz="1200" kern="1200" dirty="0">
                <a:solidFill>
                  <a:schemeClr val="tx1"/>
                </a:solidFill>
                <a:effectLst/>
                <a:latin typeface="+mn-lt"/>
                <a:ea typeface="+mn-ea"/>
                <a:cs typeface="+mn-cs"/>
              </a:rPr>
              <a:t>pasirinkti tinkamus ir patikimus šaltinius;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lt-LT" sz="1200" kern="1200" dirty="0">
                <a:solidFill>
                  <a:schemeClr val="tx1"/>
                </a:solidFill>
                <a:effectLst/>
                <a:latin typeface="+mn-lt"/>
                <a:ea typeface="+mn-ea"/>
                <a:cs typeface="+mn-cs"/>
              </a:rPr>
              <a:t>patikslinti savo kritinio klausimo pobūdį;</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lt-LT" sz="1200" kern="1200" dirty="0">
                <a:solidFill>
                  <a:schemeClr val="tx1"/>
                </a:solidFill>
                <a:effectLst/>
                <a:latin typeface="+mn-lt"/>
                <a:ea typeface="+mn-ea"/>
                <a:cs typeface="+mn-cs"/>
              </a:rPr>
              <a:t>geriau suprasti esamas žinias ir diskusijas, susijusias su jūsų tema;</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lt-LT" sz="1200" kern="1200" dirty="0">
                <a:solidFill>
                  <a:schemeClr val="tx1"/>
                </a:solidFill>
                <a:effectLst/>
                <a:latin typeface="+mn-lt"/>
                <a:ea typeface="+mn-ea"/>
                <a:cs typeface="+mn-cs"/>
              </a:rPr>
              <a:t>paruošti terpę šaltinių analizei ir vertinimui.</a:t>
            </a:r>
          </a:p>
          <a:p>
            <a:pPr lvl="0"/>
            <a:endParaRPr lang="lt-LT" sz="1200" kern="1200" dirty="0">
              <a:solidFill>
                <a:schemeClr val="tx1"/>
              </a:solidFill>
              <a:effectLst/>
              <a:latin typeface="+mn-lt"/>
              <a:ea typeface="+mn-ea"/>
              <a:cs typeface="+mn-cs"/>
            </a:endParaRPr>
          </a:p>
          <a:p>
            <a:r>
              <a:rPr lang="lt-LT" sz="1200" b="1" kern="1200" dirty="0">
                <a:solidFill>
                  <a:schemeClr val="tx1"/>
                </a:solidFill>
                <a:effectLst/>
                <a:latin typeface="+mn-lt"/>
                <a:ea typeface="+mn-ea"/>
                <a:cs typeface="+mn-cs"/>
              </a:rPr>
              <a:t>Identifikuokite</a:t>
            </a:r>
            <a:r>
              <a:rPr lang="lt-LT" sz="1200" kern="1200" dirty="0">
                <a:solidFill>
                  <a:schemeClr val="tx1"/>
                </a:solidFill>
                <a:effectLst/>
                <a:latin typeface="+mn-lt"/>
                <a:ea typeface="+mn-ea"/>
                <a:cs typeface="+mn-cs"/>
              </a:rPr>
              <a:t>. Gebėjimas identifikuoti argumentus yra svarbi kritinio mąstymo dalis. Tai leidžia suprasti, kaip žmonės struktūrizuoja savo mąstymą ir paruošia terpę tolesnei analizei ir vertinimui, kad suformuluotų savo argumentus.</a:t>
            </a:r>
            <a:endParaRPr lang="en-US" sz="1200" kern="1200" dirty="0">
              <a:solidFill>
                <a:schemeClr val="tx1"/>
              </a:solidFill>
              <a:effectLst/>
              <a:latin typeface="+mn-lt"/>
              <a:ea typeface="+mn-ea"/>
              <a:cs typeface="+mn-cs"/>
            </a:endParaRPr>
          </a:p>
          <a:p>
            <a:r>
              <a:rPr lang="lt-LT" sz="1200" kern="1200" dirty="0">
                <a:solidFill>
                  <a:schemeClr val="tx1"/>
                </a:solidFill>
                <a:effectLst/>
                <a:latin typeface="+mn-lt"/>
                <a:ea typeface="+mn-ea"/>
                <a:cs typeface="+mn-cs"/>
              </a:rPr>
              <a:t>Argumentas yra bet koks teiginys ar teiginys, pagrįstas tam tikrais motyvais, priežastimis. Argumentai svyruoja nuo gana paprastų (pvz., „Turėtumėte atsinešti skėtį, nes atrodo, kad gali lyti“) iki labai sudėtingų (pvz., argumentas dėl įstatymo pakeitimo ar naujos mokslinės teorijos įvedimo).</a:t>
            </a:r>
          </a:p>
          <a:p>
            <a:endParaRPr lang="lt-LT" sz="1200" kern="1200" dirty="0">
              <a:solidFill>
                <a:schemeClr val="tx1"/>
              </a:solidFill>
              <a:effectLst/>
              <a:latin typeface="+mn-lt"/>
              <a:ea typeface="+mn-ea"/>
              <a:cs typeface="+mn-cs"/>
            </a:endParaRPr>
          </a:p>
          <a:p>
            <a:r>
              <a:rPr lang="lt-LT" sz="1200" b="1" kern="1200" dirty="0">
                <a:solidFill>
                  <a:schemeClr val="tx1"/>
                </a:solidFill>
                <a:effectLst/>
                <a:latin typeface="+mn-lt"/>
                <a:ea typeface="+mn-ea"/>
                <a:cs typeface="+mn-cs"/>
              </a:rPr>
              <a:t>Analizuokite</a:t>
            </a:r>
            <a:r>
              <a:rPr lang="lt-LT" sz="1200" kern="1200" dirty="0">
                <a:solidFill>
                  <a:schemeClr val="tx1"/>
                </a:solidFill>
                <a:effectLst/>
                <a:latin typeface="+mn-lt"/>
                <a:ea typeface="+mn-ea"/>
                <a:cs typeface="+mn-cs"/>
              </a:rPr>
              <a:t>. Išanalizuoti ką nors reiškia išsamiai išnagrinėti, paaiškinti ir interpretuoti. Analizuoti šaltinius reiškia išnagrinėti jų sudedamąsias dalis, pvz., argumentus, teiginius, priežastis, metodus ir įrodymus, ir paaiškinti, kaip jie veikia kartu. Kritinio mąstymo kontekste analizė yra pagrindinis žingsnis prieš įvertinimą. Gera analizė užtikrina, kad jūsų vertinimas būtų pagrįstas įrodymais ir supratimu, o ne pirmuoju įspūdžiu ar paviršutiniškais samprotavimais. Norėdami atlikti analizę, turite ištirti informaciją iš skirtingų perspektyvų, kad galėtumėte paaiškinti, kaip jos elementai veikia kartu ir kaip viena informacija yra susijusi su kita platesniame kontekste. Pavyzdžiui, norėdami išanalizuoti naują vyno gamybos iš obuolių metodą, turėsite nustatyti skirtingus proceso etapus, suprasti, kodėl jie atliekami ir kaip jie prisideda prie rezultato.</a:t>
            </a:r>
            <a:endParaRPr lang="en-US" sz="1200" kern="1200" dirty="0">
              <a:solidFill>
                <a:schemeClr val="tx1"/>
              </a:solidFill>
              <a:effectLst/>
              <a:latin typeface="+mn-lt"/>
              <a:ea typeface="+mn-ea"/>
              <a:cs typeface="+mn-cs"/>
            </a:endParaRPr>
          </a:p>
          <a:p>
            <a:endParaRPr lang="lt-LT" sz="1200" b="1" kern="1200" dirty="0">
              <a:solidFill>
                <a:schemeClr val="tx1"/>
              </a:solidFill>
              <a:effectLst/>
              <a:latin typeface="+mn-lt"/>
              <a:ea typeface="+mn-ea"/>
              <a:cs typeface="+mn-cs"/>
            </a:endParaRPr>
          </a:p>
          <a:p>
            <a:r>
              <a:rPr lang="lt-LT" sz="1200" b="1" kern="1200" dirty="0">
                <a:solidFill>
                  <a:schemeClr val="tx1"/>
                </a:solidFill>
                <a:effectLst/>
                <a:latin typeface="+mn-lt"/>
                <a:ea typeface="+mn-ea"/>
                <a:cs typeface="+mn-cs"/>
              </a:rPr>
              <a:t>Įvertinkite</a:t>
            </a:r>
            <a:r>
              <a:rPr lang="lt-LT" sz="1200" kern="1200" dirty="0">
                <a:solidFill>
                  <a:schemeClr val="tx1"/>
                </a:solidFill>
                <a:effectLst/>
                <a:latin typeface="+mn-lt"/>
                <a:ea typeface="+mn-ea"/>
                <a:cs typeface="+mn-cs"/>
              </a:rPr>
              <a:t>. Kai vertinate informacijos šaltinius ir argumentus, abejojate jų kokybe, verte ar reikšme. Atsižvelgiate į jų stipriąsias ir silpnąsias puses. Vertinant reikia užduoti tokius klausimus: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lt-LT" sz="1200" kern="1200" dirty="0">
                <a:solidFill>
                  <a:schemeClr val="tx1"/>
                </a:solidFill>
                <a:effectLst/>
                <a:latin typeface="+mn-lt"/>
                <a:ea typeface="+mn-ea"/>
                <a:cs typeface="+mn-cs"/>
              </a:rPr>
              <a:t>Kokios yra informacijos šaltinio ar argumento stiprybės ir apribojimai?</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lt-LT" sz="1200" kern="1200" dirty="0">
                <a:solidFill>
                  <a:schemeClr val="tx1"/>
                </a:solidFill>
                <a:effectLst/>
                <a:latin typeface="+mn-lt"/>
                <a:ea typeface="+mn-ea"/>
                <a:cs typeface="+mn-cs"/>
              </a:rPr>
              <a:t>Ar argumentai yra pagrįsti įrodymais?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lt-LT" sz="1200" kern="1200" dirty="0">
                <a:solidFill>
                  <a:schemeClr val="tx1"/>
                </a:solidFill>
                <a:effectLst/>
                <a:latin typeface="+mn-lt"/>
                <a:ea typeface="+mn-ea"/>
                <a:cs typeface="+mn-cs"/>
              </a:rPr>
              <a:t>Kokius argumentus, teiginius reikia toliau tirti?</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lt-LT" sz="1200" kern="1200" dirty="0">
                <a:solidFill>
                  <a:schemeClr val="tx1"/>
                </a:solidFill>
                <a:effectLst/>
                <a:latin typeface="+mn-lt"/>
                <a:ea typeface="+mn-ea"/>
                <a:cs typeface="+mn-cs"/>
              </a:rPr>
              <a:t>Kaip vieno informacijos šaltinio ar argumento kokybė skiriasi nuo kitų, kuriuose nagrinėjama panaši tema?</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lt-LT" sz="1200" kern="1200" dirty="0">
                <a:solidFill>
                  <a:schemeClr val="tx1"/>
                </a:solidFill>
                <a:effectLst/>
                <a:latin typeface="+mn-lt"/>
                <a:ea typeface="+mn-ea"/>
                <a:cs typeface="+mn-cs"/>
              </a:rPr>
              <a:t>Koks jūsų bendras informacijos šaltinio ar argumento vertinimas?</a:t>
            </a:r>
          </a:p>
          <a:p>
            <a:pPr marL="171450" lvl="0" indent="-171450">
              <a:buFont typeface="Arial" panose="020B0604020202020204" pitchFamily="34" charset="0"/>
              <a:buChar char="•"/>
            </a:pPr>
            <a:endParaRPr lang="lt-L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t-LT" sz="1200" b="1" kern="1200" dirty="0">
                <a:solidFill>
                  <a:schemeClr val="tx1"/>
                </a:solidFill>
                <a:effectLst/>
                <a:latin typeface="+mn-lt"/>
                <a:ea typeface="+mn-ea"/>
                <a:cs typeface="+mn-cs"/>
              </a:rPr>
              <a:t>Kurkite</a:t>
            </a:r>
            <a:r>
              <a:rPr lang="lt-LT" sz="1200" kern="1200" dirty="0">
                <a:solidFill>
                  <a:schemeClr val="tx1"/>
                </a:solidFill>
                <a:effectLst/>
                <a:latin typeface="+mn-lt"/>
                <a:ea typeface="+mn-ea"/>
                <a:cs typeface="+mn-cs"/>
              </a:rPr>
              <a:t>. Naujų savo argumentų kūrimas susideda iš įrodymų, samprotavimų ir pasiūlymų sujungimo bei savo pagrindinio teiginio sukūrimo. Tai vienas iš sunkiausių kritinio mąstymo aspektų. Argumentų kūrimas remiasi sinteze, o tai reiškia „sudėjimą“. Taip yra todėl, kad argumentai turi sujungti jūsų analizės ir kitų informacijos šaltinių vertinimo įžvalgas, taip pat jūsų mąstymą ir idėjas. Sintezė yra kūrybinis veiksmas, kuris meta iššūkį ir tobulina jūsų kritinį mąstymą. Reikia atsižvelgti į tai, dėl ko kiti ginčijosi jūsų tema, ir įtraukti ne tik įrodymus ir teiginius, kurie patvirtina jūsų argumentą, bet ir priešingas bei skirtingas nuomones.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3E3E13-8531-4C2F-90DD-F11596CE8B0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8566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1E1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32FFF9-2774-EDB8-F9D0-3F8B3F437B84}"/>
              </a:ext>
            </a:extLst>
          </p:cNvPr>
          <p:cNvSpPr>
            <a:spLocks noGrp="1"/>
          </p:cNvSpPr>
          <p:nvPr>
            <p:ph type="ctrTitle" hasCustomPrompt="1"/>
          </p:nvPr>
        </p:nvSpPr>
        <p:spPr>
          <a:xfrm>
            <a:off x="980148" y="1359970"/>
            <a:ext cx="8015287" cy="1316037"/>
          </a:xfrm>
        </p:spPr>
        <p:txBody>
          <a:bodyPr anchor="b">
            <a:normAutofit/>
          </a:bodyPr>
          <a:lstStyle>
            <a:lvl1pPr algn="l">
              <a:defRPr sz="6300" b="1">
                <a:solidFill>
                  <a:srgbClr val="EA551F"/>
                </a:solidFill>
              </a:defRPr>
            </a:lvl1pPr>
          </a:lstStyle>
          <a:p>
            <a:r>
              <a:rPr lang="lt-LT" dirty="0"/>
              <a:t>Temos pavadinimas </a:t>
            </a:r>
            <a:endParaRPr lang="en-GB" dirty="0"/>
          </a:p>
        </p:txBody>
      </p:sp>
      <p:sp>
        <p:nvSpPr>
          <p:cNvPr id="3" name="Subtitle 2">
            <a:extLst>
              <a:ext uri="{FF2B5EF4-FFF2-40B4-BE49-F238E27FC236}">
                <a16:creationId xmlns="" xmlns:a16="http://schemas.microsoft.com/office/drawing/2014/main" id="{DDAEBD9B-97E4-9965-32BC-FD8EB1D7F715}"/>
              </a:ext>
            </a:extLst>
          </p:cNvPr>
          <p:cNvSpPr>
            <a:spLocks noGrp="1"/>
          </p:cNvSpPr>
          <p:nvPr>
            <p:ph type="subTitle" idx="1" hasCustomPrompt="1"/>
          </p:nvPr>
        </p:nvSpPr>
        <p:spPr>
          <a:xfrm>
            <a:off x="980148" y="4057650"/>
            <a:ext cx="8445763" cy="628650"/>
          </a:xfrm>
        </p:spPr>
        <p:txBody>
          <a:bodyPr/>
          <a:lstStyle>
            <a:lvl1pPr marL="0" indent="0" algn="l">
              <a:buNone/>
              <a:defRPr sz="2400">
                <a:solidFill>
                  <a:srgbClr val="2E2E2E"/>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V</a:t>
            </a:r>
            <a:r>
              <a:rPr lang="lt-LT" dirty="0"/>
              <a:t>ardas pavardė</a:t>
            </a:r>
            <a:endParaRPr lang="en-GB" dirty="0"/>
          </a:p>
        </p:txBody>
      </p:sp>
      <p:sp>
        <p:nvSpPr>
          <p:cNvPr id="17" name="TextBox 16">
            <a:extLst>
              <a:ext uri="{FF2B5EF4-FFF2-40B4-BE49-F238E27FC236}">
                <a16:creationId xmlns="" xmlns:a16="http://schemas.microsoft.com/office/drawing/2014/main" id="{04DD2117-2F84-186B-2DA2-C0CFA6C8FA4E}"/>
              </a:ext>
            </a:extLst>
          </p:cNvPr>
          <p:cNvSpPr txBox="1"/>
          <p:nvPr userDrawn="1"/>
        </p:nvSpPr>
        <p:spPr>
          <a:xfrm>
            <a:off x="818409" y="5387490"/>
            <a:ext cx="952574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3200" b="0" i="0" dirty="0">
                <a:solidFill>
                  <a:srgbClr val="EA551F"/>
                </a:solidFill>
                <a:effectLst/>
                <a:latin typeface="+mn-lt"/>
              </a:rPr>
              <a:t>Medijų ir informacinio raštingumo </a:t>
            </a:r>
          </a:p>
          <a:p>
            <a:pPr marL="0" marR="0" lvl="0" indent="0" algn="l" defTabSz="914400" rtl="0" eaLnBrk="1" fontAlgn="auto" latinLnBrk="0" hangingPunct="1">
              <a:lnSpc>
                <a:spcPct val="100000"/>
              </a:lnSpc>
              <a:spcBef>
                <a:spcPts val="0"/>
              </a:spcBef>
              <a:spcAft>
                <a:spcPts val="0"/>
              </a:spcAft>
              <a:buClrTx/>
              <a:buSzTx/>
              <a:buFontTx/>
              <a:buNone/>
              <a:tabLst/>
              <a:defRPr/>
            </a:pPr>
            <a:r>
              <a:rPr lang="lt-LT" sz="3200" b="0" i="0" dirty="0">
                <a:solidFill>
                  <a:srgbClr val="EA551F"/>
                </a:solidFill>
                <a:effectLst/>
                <a:latin typeface="+mn-lt"/>
              </a:rPr>
              <a:t>kompetencijų ugdymo programa</a:t>
            </a:r>
            <a:endParaRPr lang="en-GB" sz="3200" b="0" dirty="0">
              <a:solidFill>
                <a:srgbClr val="EA551F"/>
              </a:solidFill>
              <a:latin typeface="+mn-lt"/>
            </a:endParaRPr>
          </a:p>
        </p:txBody>
      </p:sp>
      <p:pic>
        <p:nvPicPr>
          <p:cNvPr id="5" name="Picture 4">
            <a:extLst>
              <a:ext uri="{FF2B5EF4-FFF2-40B4-BE49-F238E27FC236}">
                <a16:creationId xmlns="" xmlns:a16="http://schemas.microsoft.com/office/drawing/2014/main" id="{967865E0-5F50-128E-F440-5DB51E2419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149" y="4892671"/>
            <a:ext cx="1576583" cy="1476610"/>
          </a:xfrm>
          <a:prstGeom prst="rect">
            <a:avLst/>
          </a:prstGeom>
        </p:spPr>
      </p:pic>
    </p:spTree>
    <p:extLst>
      <p:ext uri="{BB962C8B-B14F-4D97-AF65-F5344CB8AC3E}">
        <p14:creationId xmlns:p14="http://schemas.microsoft.com/office/powerpoint/2010/main" val="1965372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E1E1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DD5B6B-5D0A-81B8-2CB1-AEB4A162088E}"/>
              </a:ext>
            </a:extLst>
          </p:cNvPr>
          <p:cNvSpPr>
            <a:spLocks noGrp="1"/>
          </p:cNvSpPr>
          <p:nvPr>
            <p:ph type="title"/>
          </p:nvPr>
        </p:nvSpPr>
        <p:spPr>
          <a:xfrm>
            <a:off x="839788" y="457200"/>
            <a:ext cx="3932237" cy="1600200"/>
          </a:xfrm>
        </p:spPr>
        <p:txBody>
          <a:bodyPr anchor="b">
            <a:noAutofit/>
          </a:bodyPr>
          <a:lstStyle>
            <a:lvl1pPr>
              <a:defRPr sz="3200"/>
            </a:lvl1pPr>
          </a:lstStyle>
          <a:p>
            <a:r>
              <a:rPr lang="en-US" dirty="0"/>
              <a:t>Click to edit Master title style</a:t>
            </a:r>
            <a:endParaRPr lang="en-GB" dirty="0"/>
          </a:p>
        </p:txBody>
      </p:sp>
      <p:sp>
        <p:nvSpPr>
          <p:cNvPr id="3" name="Picture Placeholder 2">
            <a:extLst>
              <a:ext uri="{FF2B5EF4-FFF2-40B4-BE49-F238E27FC236}">
                <a16:creationId xmlns="" xmlns:a16="http://schemas.microsoft.com/office/drawing/2014/main" id="{D1E52343-0030-CEAD-559C-11C43B8A60DB}"/>
              </a:ext>
            </a:extLst>
          </p:cNvPr>
          <p:cNvSpPr>
            <a:spLocks noGrp="1"/>
          </p:cNvSpPr>
          <p:nvPr>
            <p:ph type="pic" idx="1"/>
          </p:nvPr>
        </p:nvSpPr>
        <p:spPr>
          <a:xfrm>
            <a:off x="5183188" y="987425"/>
            <a:ext cx="6172200" cy="48736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 xmlns:a16="http://schemas.microsoft.com/office/drawing/2014/main" id="{7C840A1C-4AA5-47E9-7ADC-20814A4DEB98}"/>
              </a:ext>
            </a:extLst>
          </p:cNvPr>
          <p:cNvSpPr>
            <a:spLocks noGrp="1"/>
          </p:cNvSpPr>
          <p:nvPr>
            <p:ph type="body" sz="half" idx="2"/>
          </p:nvPr>
        </p:nvSpPr>
        <p:spPr>
          <a:xfrm>
            <a:off x="839788" y="2057400"/>
            <a:ext cx="3932237" cy="3811588"/>
          </a:xfrm>
        </p:spPr>
        <p:txBody>
          <a:bodyPr>
            <a:normAutofit/>
          </a:bodyPr>
          <a:lstStyle>
            <a:lvl1pPr marL="0" indent="0">
              <a:spcBef>
                <a:spcPts val="0"/>
              </a:spcBef>
              <a:spcAft>
                <a:spcPts val="0"/>
              </a:spcAft>
              <a:buNone/>
              <a:defRPr sz="2400">
                <a:solidFill>
                  <a:srgbClr val="2E2E2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 xmlns:a16="http://schemas.microsoft.com/office/drawing/2014/main" id="{FC28ACA0-23AD-0823-92C2-3C4F24AD8FC9}"/>
              </a:ext>
            </a:extLst>
          </p:cNvPr>
          <p:cNvSpPr>
            <a:spLocks noGrp="1"/>
          </p:cNvSpPr>
          <p:nvPr>
            <p:ph type="dt" sz="half" idx="10"/>
          </p:nvPr>
        </p:nvSpPr>
        <p:spPr/>
        <p:txBody>
          <a:bodyPr/>
          <a:lstStyle/>
          <a:p>
            <a:fld id="{26CD8FF4-B56B-44F9-B5D0-B51369DDB9A5}" type="datetimeFigureOut">
              <a:rPr lang="en-GB" smtClean="0"/>
              <a:t>22/03/2023</a:t>
            </a:fld>
            <a:endParaRPr lang="en-GB"/>
          </a:p>
        </p:txBody>
      </p:sp>
      <p:sp>
        <p:nvSpPr>
          <p:cNvPr id="6" name="Footer Placeholder 5">
            <a:extLst>
              <a:ext uri="{FF2B5EF4-FFF2-40B4-BE49-F238E27FC236}">
                <a16:creationId xmlns="" xmlns:a16="http://schemas.microsoft.com/office/drawing/2014/main" id="{B90D0320-534F-4000-38E9-71DC200872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4B8AD80B-0C84-C52C-AA27-AFA10F23AC27}"/>
              </a:ext>
            </a:extLst>
          </p:cNvPr>
          <p:cNvSpPr>
            <a:spLocks noGrp="1"/>
          </p:cNvSpPr>
          <p:nvPr>
            <p:ph type="sldNum" sz="quarter" idx="12"/>
          </p:nvPr>
        </p:nvSpPr>
        <p:spPr/>
        <p:txBody>
          <a:bodyPr/>
          <a:lstStyle/>
          <a:p>
            <a:fld id="{78756913-A2F2-4441-A0FF-A55AEA64811E}" type="slidenum">
              <a:rPr lang="en-GB" smtClean="0"/>
              <a:t>‹#›</a:t>
            </a:fld>
            <a:endParaRPr lang="en-GB"/>
          </a:p>
        </p:txBody>
      </p:sp>
      <p:cxnSp>
        <p:nvCxnSpPr>
          <p:cNvPr id="8" name="Straight Connector 7">
            <a:extLst>
              <a:ext uri="{FF2B5EF4-FFF2-40B4-BE49-F238E27FC236}">
                <a16:creationId xmlns="" xmlns:a16="http://schemas.microsoft.com/office/drawing/2014/main" id="{1EFD2B8C-4741-4B0F-0B9F-861256C37314}"/>
              </a:ext>
            </a:extLst>
          </p:cNvPr>
          <p:cNvCxnSpPr/>
          <p:nvPr userDrawn="1"/>
        </p:nvCxnSpPr>
        <p:spPr>
          <a:xfrm>
            <a:off x="10104755" y="7381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00F90669-D5B6-A24A-73C9-112C6350E606}"/>
              </a:ext>
            </a:extLst>
          </p:cNvPr>
          <p:cNvCxnSpPr/>
          <p:nvPr userDrawn="1"/>
        </p:nvCxnSpPr>
        <p:spPr>
          <a:xfrm>
            <a:off x="10828655" y="7381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7A287206-8358-EACB-5B38-CD0194419C9C}"/>
              </a:ext>
            </a:extLst>
          </p:cNvPr>
          <p:cNvCxnSpPr/>
          <p:nvPr userDrawn="1"/>
        </p:nvCxnSpPr>
        <p:spPr>
          <a:xfrm>
            <a:off x="11581130" y="7381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819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E1E1E1"/>
        </a:soli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E18BD54-E991-11A5-AA80-C510E855811B}"/>
              </a:ext>
            </a:extLst>
          </p:cNvPr>
          <p:cNvSpPr>
            <a:spLocks noGrp="1"/>
          </p:cNvSpPr>
          <p:nvPr>
            <p:ph type="title" orient="vert"/>
          </p:nvPr>
        </p:nvSpPr>
        <p:spPr>
          <a:xfrm>
            <a:off x="8724900" y="365125"/>
            <a:ext cx="2628900" cy="5811838"/>
          </a:xfrm>
        </p:spPr>
        <p:txBody>
          <a:bodyPr vert="eaVert">
            <a:normAutofit/>
          </a:bodyPr>
          <a:lstStyle>
            <a:lvl1pPr>
              <a:defRPr sz="4000"/>
            </a:lvl1pPr>
          </a:lstStyle>
          <a:p>
            <a:r>
              <a:rPr lang="en-US" dirty="0"/>
              <a:t>Click to edit Master title style</a:t>
            </a:r>
            <a:endParaRPr lang="en-GB" dirty="0"/>
          </a:p>
        </p:txBody>
      </p:sp>
      <p:sp>
        <p:nvSpPr>
          <p:cNvPr id="3" name="Vertical Text Placeholder 2">
            <a:extLst>
              <a:ext uri="{FF2B5EF4-FFF2-40B4-BE49-F238E27FC236}">
                <a16:creationId xmlns="" xmlns:a16="http://schemas.microsoft.com/office/drawing/2014/main" id="{9EAD84B4-4D5A-6B5A-BC1F-BA1D76EA0970}"/>
              </a:ext>
            </a:extLst>
          </p:cNvPr>
          <p:cNvSpPr>
            <a:spLocks noGrp="1"/>
          </p:cNvSpPr>
          <p:nvPr>
            <p:ph type="body" orient="vert" idx="1"/>
          </p:nvPr>
        </p:nvSpPr>
        <p:spPr>
          <a:xfrm>
            <a:off x="838200" y="365125"/>
            <a:ext cx="7734300" cy="5811838"/>
          </a:xfrm>
        </p:spPr>
        <p:txBody>
          <a:bodyPr vert="eaVert"/>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 xmlns:a16="http://schemas.microsoft.com/office/drawing/2014/main" id="{7DA73F1C-B778-54FA-163E-169677E762E2}"/>
              </a:ext>
            </a:extLst>
          </p:cNvPr>
          <p:cNvSpPr>
            <a:spLocks noGrp="1"/>
          </p:cNvSpPr>
          <p:nvPr>
            <p:ph type="dt" sz="half" idx="10"/>
          </p:nvPr>
        </p:nvSpPr>
        <p:spPr/>
        <p:txBody>
          <a:bodyPr/>
          <a:lstStyle/>
          <a:p>
            <a:fld id="{26CD8FF4-B56B-44F9-B5D0-B51369DDB9A5}" type="datetimeFigureOut">
              <a:rPr lang="en-GB" smtClean="0"/>
              <a:t>22/03/2023</a:t>
            </a:fld>
            <a:endParaRPr lang="en-GB"/>
          </a:p>
        </p:txBody>
      </p:sp>
      <p:sp>
        <p:nvSpPr>
          <p:cNvPr id="5" name="Footer Placeholder 4">
            <a:extLst>
              <a:ext uri="{FF2B5EF4-FFF2-40B4-BE49-F238E27FC236}">
                <a16:creationId xmlns="" xmlns:a16="http://schemas.microsoft.com/office/drawing/2014/main" id="{69324C6C-E964-A0A7-0331-748B088F44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F665B9FC-7B30-4111-7B82-7161AF41280B}"/>
              </a:ext>
            </a:extLst>
          </p:cNvPr>
          <p:cNvSpPr>
            <a:spLocks noGrp="1"/>
          </p:cNvSpPr>
          <p:nvPr>
            <p:ph type="sldNum" sz="quarter" idx="12"/>
          </p:nvPr>
        </p:nvSpPr>
        <p:spPr/>
        <p:txBody>
          <a:bodyPr/>
          <a:lstStyle/>
          <a:p>
            <a:fld id="{78756913-A2F2-4441-A0FF-A55AEA64811E}" type="slidenum">
              <a:rPr lang="en-GB" smtClean="0"/>
              <a:t>‹#›</a:t>
            </a:fld>
            <a:endParaRPr lang="en-GB"/>
          </a:p>
        </p:txBody>
      </p:sp>
    </p:spTree>
    <p:extLst>
      <p:ext uri="{BB962C8B-B14F-4D97-AF65-F5344CB8AC3E}">
        <p14:creationId xmlns:p14="http://schemas.microsoft.com/office/powerpoint/2010/main" val="2987355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1E1E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2E6BAD4E-A786-C194-032B-0E094877CF94}"/>
              </a:ext>
            </a:extLst>
          </p:cNvPr>
          <p:cNvSpPr txBox="1"/>
          <p:nvPr userDrawn="1"/>
        </p:nvSpPr>
        <p:spPr>
          <a:xfrm>
            <a:off x="1333130" y="2074783"/>
            <a:ext cx="952574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3200" b="1" i="0" dirty="0">
                <a:solidFill>
                  <a:srgbClr val="EA551F"/>
                </a:solidFill>
                <a:effectLst/>
                <a:latin typeface="+mn-lt"/>
              </a:rPr>
              <a:t>Medijų ir informacinio raštingumo </a:t>
            </a:r>
          </a:p>
          <a:p>
            <a:pPr marL="0" marR="0" lvl="0" indent="0" algn="l" defTabSz="914400" rtl="0" eaLnBrk="1" fontAlgn="auto" latinLnBrk="0" hangingPunct="1">
              <a:lnSpc>
                <a:spcPct val="100000"/>
              </a:lnSpc>
              <a:spcBef>
                <a:spcPts val="0"/>
              </a:spcBef>
              <a:spcAft>
                <a:spcPts val="0"/>
              </a:spcAft>
              <a:buClrTx/>
              <a:buSzTx/>
              <a:buFontTx/>
              <a:buNone/>
              <a:tabLst/>
              <a:defRPr/>
            </a:pPr>
            <a:r>
              <a:rPr lang="lt-LT" sz="3200" b="1" i="0" dirty="0">
                <a:solidFill>
                  <a:srgbClr val="EA551F"/>
                </a:solidFill>
                <a:effectLst/>
                <a:latin typeface="+mn-lt"/>
              </a:rPr>
              <a:t>kompetencijų ugdymo programa</a:t>
            </a:r>
            <a:endParaRPr lang="en-GB" sz="3200" b="1" dirty="0">
              <a:solidFill>
                <a:srgbClr val="EA551F"/>
              </a:solidFill>
              <a:latin typeface="+mn-lt"/>
            </a:endParaRPr>
          </a:p>
        </p:txBody>
      </p:sp>
      <p:pic>
        <p:nvPicPr>
          <p:cNvPr id="3" name="Picture 2">
            <a:extLst>
              <a:ext uri="{FF2B5EF4-FFF2-40B4-BE49-F238E27FC236}">
                <a16:creationId xmlns="" xmlns:a16="http://schemas.microsoft.com/office/drawing/2014/main" id="{BD2F786C-F229-0573-E877-30D3D01979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6977" y="3838508"/>
            <a:ext cx="2378045" cy="2227250"/>
          </a:xfrm>
          <a:prstGeom prst="rect">
            <a:avLst/>
          </a:prstGeom>
        </p:spPr>
      </p:pic>
    </p:spTree>
    <p:extLst>
      <p:ext uri="{BB962C8B-B14F-4D97-AF65-F5344CB8AC3E}">
        <p14:creationId xmlns:p14="http://schemas.microsoft.com/office/powerpoint/2010/main" val="3350501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wo Content">
    <p:bg>
      <p:bgPr>
        <a:solidFill>
          <a:srgbClr val="E1E1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099F70-407D-24EC-957E-2B9A97D18294}"/>
              </a:ext>
            </a:extLst>
          </p:cNvPr>
          <p:cNvSpPr>
            <a:spLocks noGrp="1"/>
          </p:cNvSpPr>
          <p:nvPr>
            <p:ph type="title"/>
          </p:nvPr>
        </p:nvSpPr>
        <p:spPr/>
        <p:txBody>
          <a:bodyPr/>
          <a:lstStyle>
            <a:lvl1pPr>
              <a:defRPr>
                <a:solidFill>
                  <a:srgbClr val="EA551F"/>
                </a:solidFill>
              </a:defRPr>
            </a:lvl1pPr>
          </a:lstStyle>
          <a:p>
            <a:r>
              <a:rPr lang="en-US" dirty="0"/>
              <a:t>Click to edit Master title style</a:t>
            </a:r>
            <a:endParaRPr lang="en-GB" dirty="0"/>
          </a:p>
        </p:txBody>
      </p:sp>
      <p:sp>
        <p:nvSpPr>
          <p:cNvPr id="3" name="Content Placeholder 2">
            <a:extLst>
              <a:ext uri="{FF2B5EF4-FFF2-40B4-BE49-F238E27FC236}">
                <a16:creationId xmlns="" xmlns:a16="http://schemas.microsoft.com/office/drawing/2014/main" id="{BF4DE46A-3077-4476-F313-216536729CA9}"/>
              </a:ext>
            </a:extLst>
          </p:cNvPr>
          <p:cNvSpPr>
            <a:spLocks noGrp="1"/>
          </p:cNvSpPr>
          <p:nvPr>
            <p:ph sz="half" idx="1"/>
          </p:nvPr>
        </p:nvSpPr>
        <p:spPr>
          <a:xfrm>
            <a:off x="838200" y="1825625"/>
            <a:ext cx="5181600" cy="4351338"/>
          </a:xfrm>
        </p:spPr>
        <p:txBody>
          <a:bodyPr/>
          <a:lstStyle>
            <a:lvl1pPr>
              <a:defRPr>
                <a:solidFill>
                  <a:srgbClr val="2E2E2E"/>
                </a:solidFill>
              </a:defRPr>
            </a:lvl1pPr>
            <a:lvl2pPr>
              <a:defRPr>
                <a:solidFill>
                  <a:srgbClr val="2E2E2E"/>
                </a:solidFill>
              </a:defRPr>
            </a:lvl2pPr>
            <a:lvl3pPr>
              <a:defRPr>
                <a:solidFill>
                  <a:srgbClr val="2E2E2E"/>
                </a:solidFill>
              </a:defRPr>
            </a:lvl3pPr>
            <a:lvl4pPr>
              <a:defRPr>
                <a:solidFill>
                  <a:srgbClr val="2E2E2E"/>
                </a:solidFill>
              </a:defRPr>
            </a:lvl4pPr>
            <a:lvl5pPr>
              <a:defRPr>
                <a:solidFill>
                  <a:srgbClr val="2E2E2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 xmlns:a16="http://schemas.microsoft.com/office/drawing/2014/main" id="{67435382-8EF6-141A-1429-EAE5788D5E02}"/>
              </a:ext>
            </a:extLst>
          </p:cNvPr>
          <p:cNvSpPr>
            <a:spLocks noGrp="1"/>
          </p:cNvSpPr>
          <p:nvPr>
            <p:ph sz="half" idx="2"/>
          </p:nvPr>
        </p:nvSpPr>
        <p:spPr>
          <a:xfrm>
            <a:off x="6172200" y="1825625"/>
            <a:ext cx="5181600" cy="4351338"/>
          </a:xfrm>
        </p:spPr>
        <p:txBody>
          <a:bodyPr/>
          <a:lstStyle>
            <a:lvl1pPr>
              <a:defRPr>
                <a:solidFill>
                  <a:srgbClr val="2E2E2E"/>
                </a:solidFill>
              </a:defRPr>
            </a:lvl1pPr>
            <a:lvl2pPr>
              <a:defRPr>
                <a:solidFill>
                  <a:srgbClr val="2E2E2E"/>
                </a:solidFill>
              </a:defRPr>
            </a:lvl2pPr>
            <a:lvl3pPr>
              <a:defRPr>
                <a:solidFill>
                  <a:srgbClr val="2E2E2E"/>
                </a:solidFill>
              </a:defRPr>
            </a:lvl3pPr>
            <a:lvl4pPr>
              <a:defRPr>
                <a:solidFill>
                  <a:srgbClr val="2E2E2E"/>
                </a:solidFill>
              </a:defRPr>
            </a:lvl4pPr>
            <a:lvl5pPr>
              <a:defRPr>
                <a:solidFill>
                  <a:srgbClr val="2E2E2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 xmlns:a16="http://schemas.microsoft.com/office/drawing/2014/main" id="{0699403B-3F5A-36F0-B5D6-11ABE39472CE}"/>
              </a:ext>
            </a:extLst>
          </p:cNvPr>
          <p:cNvSpPr>
            <a:spLocks noGrp="1"/>
          </p:cNvSpPr>
          <p:nvPr>
            <p:ph type="dt" sz="half" idx="10"/>
          </p:nvPr>
        </p:nvSpPr>
        <p:spPr/>
        <p:txBody>
          <a:bodyPr/>
          <a:lstStyle/>
          <a:p>
            <a:fld id="{26CD8FF4-B56B-44F9-B5D0-B51369DDB9A5}" type="datetimeFigureOut">
              <a:rPr lang="en-GB" smtClean="0"/>
              <a:t>22/03/2023</a:t>
            </a:fld>
            <a:endParaRPr lang="en-GB"/>
          </a:p>
        </p:txBody>
      </p:sp>
      <p:sp>
        <p:nvSpPr>
          <p:cNvPr id="6" name="Footer Placeholder 5">
            <a:extLst>
              <a:ext uri="{FF2B5EF4-FFF2-40B4-BE49-F238E27FC236}">
                <a16:creationId xmlns="" xmlns:a16="http://schemas.microsoft.com/office/drawing/2014/main" id="{AF7C386A-591A-DBA5-E9D0-599A1B21CD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F4AFD92E-4067-5D9F-7A1A-5E9A13F38ABC}"/>
              </a:ext>
            </a:extLst>
          </p:cNvPr>
          <p:cNvSpPr>
            <a:spLocks noGrp="1"/>
          </p:cNvSpPr>
          <p:nvPr>
            <p:ph type="sldNum" sz="quarter" idx="12"/>
          </p:nvPr>
        </p:nvSpPr>
        <p:spPr/>
        <p:txBody>
          <a:bodyPr/>
          <a:lstStyle/>
          <a:p>
            <a:fld id="{78756913-A2F2-4441-A0FF-A55AEA64811E}" type="slidenum">
              <a:rPr lang="en-GB" smtClean="0"/>
              <a:t>‹#›</a:t>
            </a:fld>
            <a:endParaRPr lang="en-GB"/>
          </a:p>
        </p:txBody>
      </p:sp>
    </p:spTree>
    <p:extLst>
      <p:ext uri="{BB962C8B-B14F-4D97-AF65-F5344CB8AC3E}">
        <p14:creationId xmlns:p14="http://schemas.microsoft.com/office/powerpoint/2010/main" val="1118206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E1E1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C7B70F-220F-EB70-EB79-C85AE1F28F61}"/>
              </a:ext>
            </a:extLst>
          </p:cNvPr>
          <p:cNvSpPr>
            <a:spLocks noGrp="1"/>
          </p:cNvSpPr>
          <p:nvPr>
            <p:ph type="title"/>
          </p:nvPr>
        </p:nvSpPr>
        <p:spPr/>
        <p:txBody>
          <a:bodyPr/>
          <a:lstStyle>
            <a:lvl1pPr>
              <a:defRPr>
                <a:solidFill>
                  <a:srgbClr val="EA551F"/>
                </a:solidFill>
              </a:defRPr>
            </a:lvl1pPr>
          </a:lstStyle>
          <a:p>
            <a:r>
              <a:rPr lang="en-US" dirty="0"/>
              <a:t>Click to edit Master title style</a:t>
            </a:r>
            <a:endParaRPr lang="en-GB" dirty="0"/>
          </a:p>
        </p:txBody>
      </p:sp>
      <p:sp>
        <p:nvSpPr>
          <p:cNvPr id="3" name="Content Placeholder 2">
            <a:extLst>
              <a:ext uri="{FF2B5EF4-FFF2-40B4-BE49-F238E27FC236}">
                <a16:creationId xmlns="" xmlns:a16="http://schemas.microsoft.com/office/drawing/2014/main" id="{47221CC6-5557-6651-A375-863EBEBFEA76}"/>
              </a:ext>
            </a:extLst>
          </p:cNvPr>
          <p:cNvSpPr>
            <a:spLocks noGrp="1"/>
          </p:cNvSpPr>
          <p:nvPr>
            <p:ph idx="1"/>
          </p:nvPr>
        </p:nvSpPr>
        <p:spPr>
          <a:xfrm>
            <a:off x="838200" y="2253226"/>
            <a:ext cx="10515600" cy="4604773"/>
          </a:xfrm>
        </p:spPr>
        <p:txBody>
          <a:bodyPr/>
          <a:lstStyle>
            <a:lvl1pPr>
              <a:spcAft>
                <a:spcPts val="0"/>
              </a:spcAft>
              <a:defRPr>
                <a:solidFill>
                  <a:srgbClr val="2E2E2E"/>
                </a:solidFill>
              </a:defRPr>
            </a:lvl1pPr>
            <a:lvl2pPr>
              <a:spcAft>
                <a:spcPts val="0"/>
              </a:spcAft>
              <a:defRPr>
                <a:solidFill>
                  <a:srgbClr val="2E2E2E"/>
                </a:solidFill>
              </a:defRPr>
            </a:lvl2pPr>
            <a:lvl3pPr>
              <a:spcAft>
                <a:spcPts val="0"/>
              </a:spcAft>
              <a:defRPr>
                <a:solidFill>
                  <a:srgbClr val="2E2E2E"/>
                </a:solidFill>
              </a:defRPr>
            </a:lvl3pPr>
            <a:lvl4pPr>
              <a:spcAft>
                <a:spcPts val="0"/>
              </a:spcAft>
              <a:defRPr>
                <a:solidFill>
                  <a:srgbClr val="2E2E2E"/>
                </a:solidFill>
              </a:defRPr>
            </a:lvl4pPr>
            <a:lvl5pPr>
              <a:spcAft>
                <a:spcPts val="0"/>
              </a:spcAft>
              <a:defRPr>
                <a:solidFill>
                  <a:srgbClr val="2E2E2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5" name="Straight Connector 4">
            <a:extLst>
              <a:ext uri="{FF2B5EF4-FFF2-40B4-BE49-F238E27FC236}">
                <a16:creationId xmlns="" xmlns:a16="http://schemas.microsoft.com/office/drawing/2014/main" id="{D2CC40DC-F1E6-24B2-A7E4-2714BEDC6C83}"/>
              </a:ext>
            </a:extLst>
          </p:cNvPr>
          <p:cNvCxnSpPr/>
          <p:nvPr userDrawn="1"/>
        </p:nvCxnSpPr>
        <p:spPr>
          <a:xfrm>
            <a:off x="0" y="16906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 xmlns:a16="http://schemas.microsoft.com/office/drawing/2014/main" id="{24C0225A-5941-233B-804B-2514C73D904B}"/>
              </a:ext>
            </a:extLst>
          </p:cNvPr>
          <p:cNvCxnSpPr/>
          <p:nvPr userDrawn="1"/>
        </p:nvCxnSpPr>
        <p:spPr>
          <a:xfrm>
            <a:off x="518160" y="16906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D5F65952-EC24-ECAA-41BB-53A1E2C90F8B}"/>
              </a:ext>
            </a:extLst>
          </p:cNvPr>
          <p:cNvCxnSpPr/>
          <p:nvPr userDrawn="1"/>
        </p:nvCxnSpPr>
        <p:spPr>
          <a:xfrm>
            <a:off x="1097280" y="16906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3397126A-7959-4A99-8B05-748214989EBD}"/>
              </a:ext>
            </a:extLst>
          </p:cNvPr>
          <p:cNvCxnSpPr/>
          <p:nvPr userDrawn="1"/>
        </p:nvCxnSpPr>
        <p:spPr>
          <a:xfrm>
            <a:off x="1696720" y="16906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29F1BA81-8A00-0328-63BF-98644179DE32}"/>
              </a:ext>
            </a:extLst>
          </p:cNvPr>
          <p:cNvCxnSpPr/>
          <p:nvPr userDrawn="1"/>
        </p:nvCxnSpPr>
        <p:spPr>
          <a:xfrm>
            <a:off x="2275840" y="16906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63E2FE2E-586E-E457-97D2-40166BDD945D}"/>
              </a:ext>
            </a:extLst>
          </p:cNvPr>
          <p:cNvCxnSpPr/>
          <p:nvPr userDrawn="1"/>
        </p:nvCxnSpPr>
        <p:spPr>
          <a:xfrm>
            <a:off x="2875280" y="16906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893407C6-0CEB-F0AA-A17B-25F36777A380}"/>
              </a:ext>
            </a:extLst>
          </p:cNvPr>
          <p:cNvCxnSpPr/>
          <p:nvPr userDrawn="1"/>
        </p:nvCxnSpPr>
        <p:spPr>
          <a:xfrm>
            <a:off x="9895840" y="16906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BE2B3C8B-4BE1-C76E-4E5E-19D32F76FF49}"/>
              </a:ext>
            </a:extLst>
          </p:cNvPr>
          <p:cNvCxnSpPr/>
          <p:nvPr userDrawn="1"/>
        </p:nvCxnSpPr>
        <p:spPr>
          <a:xfrm>
            <a:off x="10525760" y="16906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D22C32D5-ED4A-4E0A-8A8B-848CE4BBC671}"/>
              </a:ext>
            </a:extLst>
          </p:cNvPr>
          <p:cNvCxnSpPr/>
          <p:nvPr userDrawn="1"/>
        </p:nvCxnSpPr>
        <p:spPr>
          <a:xfrm>
            <a:off x="11160760" y="16906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180FA886-E806-C792-6EEC-203D892531F6}"/>
              </a:ext>
            </a:extLst>
          </p:cNvPr>
          <p:cNvCxnSpPr/>
          <p:nvPr userDrawn="1"/>
        </p:nvCxnSpPr>
        <p:spPr>
          <a:xfrm>
            <a:off x="11755120" y="16906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7026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E1E1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98EF6A-6ECE-9A11-C888-894DD99C9E00}"/>
              </a:ext>
            </a:extLst>
          </p:cNvPr>
          <p:cNvSpPr>
            <a:spLocks noGrp="1"/>
          </p:cNvSpPr>
          <p:nvPr>
            <p:ph type="title"/>
          </p:nvPr>
        </p:nvSpPr>
        <p:spPr>
          <a:xfrm>
            <a:off x="831850" y="915987"/>
            <a:ext cx="10515600" cy="1352550"/>
          </a:xfrm>
        </p:spPr>
        <p:txBody>
          <a:bodyPr anchor="b"/>
          <a:lstStyle>
            <a:lvl1pPr>
              <a:defRPr sz="6000">
                <a:solidFill>
                  <a:srgbClr val="EA551F"/>
                </a:solidFill>
              </a:defRPr>
            </a:lvl1pPr>
          </a:lstStyle>
          <a:p>
            <a:endParaRPr lang="en-GB" dirty="0"/>
          </a:p>
        </p:txBody>
      </p:sp>
      <p:sp>
        <p:nvSpPr>
          <p:cNvPr id="3" name="Text Placeholder 2">
            <a:extLst>
              <a:ext uri="{FF2B5EF4-FFF2-40B4-BE49-F238E27FC236}">
                <a16:creationId xmlns="" xmlns:a16="http://schemas.microsoft.com/office/drawing/2014/main" id="{2B50832E-88C5-8FE7-AA40-F9E5E1D3A022}"/>
              </a:ext>
            </a:extLst>
          </p:cNvPr>
          <p:cNvSpPr>
            <a:spLocks noGrp="1"/>
          </p:cNvSpPr>
          <p:nvPr>
            <p:ph type="body" idx="1"/>
          </p:nvPr>
        </p:nvSpPr>
        <p:spPr>
          <a:xfrm>
            <a:off x="838200" y="2678907"/>
            <a:ext cx="10515600" cy="674548"/>
          </a:xfrm>
        </p:spPr>
        <p:txBody>
          <a:bodyPr>
            <a:normAutofit/>
          </a:bodyPr>
          <a:lstStyle>
            <a:lvl1pPr marL="0" indent="0">
              <a:buNone/>
              <a:defRPr sz="3200">
                <a:solidFill>
                  <a:srgbClr val="2E2E2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dirty="0"/>
          </a:p>
        </p:txBody>
      </p:sp>
      <p:sp>
        <p:nvSpPr>
          <p:cNvPr id="4" name="Date Placeholder 3">
            <a:extLst>
              <a:ext uri="{FF2B5EF4-FFF2-40B4-BE49-F238E27FC236}">
                <a16:creationId xmlns="" xmlns:a16="http://schemas.microsoft.com/office/drawing/2014/main" id="{C943DADC-A66A-EED8-A0EF-1C6D1D4281B6}"/>
              </a:ext>
            </a:extLst>
          </p:cNvPr>
          <p:cNvSpPr>
            <a:spLocks noGrp="1"/>
          </p:cNvSpPr>
          <p:nvPr>
            <p:ph type="dt" sz="half" idx="10"/>
          </p:nvPr>
        </p:nvSpPr>
        <p:spPr/>
        <p:txBody>
          <a:bodyPr/>
          <a:lstStyle/>
          <a:p>
            <a:fld id="{26CD8FF4-B56B-44F9-B5D0-B51369DDB9A5}" type="datetimeFigureOut">
              <a:rPr lang="en-GB" smtClean="0"/>
              <a:t>22/03/2023</a:t>
            </a:fld>
            <a:endParaRPr lang="en-GB"/>
          </a:p>
        </p:txBody>
      </p:sp>
      <p:sp>
        <p:nvSpPr>
          <p:cNvPr id="5" name="Footer Placeholder 4">
            <a:extLst>
              <a:ext uri="{FF2B5EF4-FFF2-40B4-BE49-F238E27FC236}">
                <a16:creationId xmlns="" xmlns:a16="http://schemas.microsoft.com/office/drawing/2014/main" id="{D417B930-FCAC-5DDB-0D79-D89A905BC0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B4ABD1FB-847F-80EC-981C-0B87CB925ACC}"/>
              </a:ext>
            </a:extLst>
          </p:cNvPr>
          <p:cNvSpPr>
            <a:spLocks noGrp="1"/>
          </p:cNvSpPr>
          <p:nvPr>
            <p:ph type="sldNum" sz="quarter" idx="12"/>
          </p:nvPr>
        </p:nvSpPr>
        <p:spPr/>
        <p:txBody>
          <a:bodyPr/>
          <a:lstStyle/>
          <a:p>
            <a:fld id="{78756913-A2F2-4441-A0FF-A55AEA64811E}" type="slidenum">
              <a:rPr lang="en-GB" smtClean="0"/>
              <a:t>‹#›</a:t>
            </a:fld>
            <a:endParaRPr lang="en-GB"/>
          </a:p>
        </p:txBody>
      </p:sp>
      <p:cxnSp>
        <p:nvCxnSpPr>
          <p:cNvPr id="7" name="Straight Connector 6">
            <a:extLst>
              <a:ext uri="{FF2B5EF4-FFF2-40B4-BE49-F238E27FC236}">
                <a16:creationId xmlns="" xmlns:a16="http://schemas.microsoft.com/office/drawing/2014/main" id="{BB91C5A5-75A5-A3B0-C1B3-FEE403BB900A}"/>
              </a:ext>
            </a:extLst>
          </p:cNvPr>
          <p:cNvCxnSpPr/>
          <p:nvPr userDrawn="1"/>
        </p:nvCxnSpPr>
        <p:spPr>
          <a:xfrm>
            <a:off x="0" y="3190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8E5052AA-EB77-1BD2-98CC-B06BAF387B59}"/>
              </a:ext>
            </a:extLst>
          </p:cNvPr>
          <p:cNvCxnSpPr/>
          <p:nvPr userDrawn="1"/>
        </p:nvCxnSpPr>
        <p:spPr>
          <a:xfrm>
            <a:off x="619760" y="3190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280B078A-29C9-42EB-10D6-9103F47A5801}"/>
              </a:ext>
            </a:extLst>
          </p:cNvPr>
          <p:cNvCxnSpPr/>
          <p:nvPr userDrawn="1"/>
        </p:nvCxnSpPr>
        <p:spPr>
          <a:xfrm>
            <a:off x="1290320" y="3190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AA763178-1EFF-443B-3454-EA01E5E8962D}"/>
              </a:ext>
            </a:extLst>
          </p:cNvPr>
          <p:cNvCxnSpPr/>
          <p:nvPr userDrawn="1"/>
        </p:nvCxnSpPr>
        <p:spPr>
          <a:xfrm>
            <a:off x="1950720" y="3190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00EA768F-83FB-E91F-CF73-84B62131B565}"/>
              </a:ext>
            </a:extLst>
          </p:cNvPr>
          <p:cNvCxnSpPr/>
          <p:nvPr userDrawn="1"/>
        </p:nvCxnSpPr>
        <p:spPr>
          <a:xfrm>
            <a:off x="2651760" y="3190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99BBDB09-EF4A-9EB9-6714-A981D83553B3}"/>
              </a:ext>
            </a:extLst>
          </p:cNvPr>
          <p:cNvCxnSpPr/>
          <p:nvPr userDrawn="1"/>
        </p:nvCxnSpPr>
        <p:spPr>
          <a:xfrm>
            <a:off x="7863840" y="6721475"/>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3997E03F-3C8A-0491-53BD-EBED07E69967}"/>
              </a:ext>
            </a:extLst>
          </p:cNvPr>
          <p:cNvCxnSpPr/>
          <p:nvPr userDrawn="1"/>
        </p:nvCxnSpPr>
        <p:spPr>
          <a:xfrm>
            <a:off x="8610600" y="6735763"/>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B4502FEC-B593-AE95-C098-6BAEBEBD49F3}"/>
              </a:ext>
            </a:extLst>
          </p:cNvPr>
          <p:cNvCxnSpPr/>
          <p:nvPr userDrawn="1"/>
        </p:nvCxnSpPr>
        <p:spPr>
          <a:xfrm>
            <a:off x="9316720" y="6735763"/>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F46B2F7B-15AA-0F43-3F40-36486D5BE823}"/>
              </a:ext>
            </a:extLst>
          </p:cNvPr>
          <p:cNvCxnSpPr/>
          <p:nvPr userDrawn="1"/>
        </p:nvCxnSpPr>
        <p:spPr>
          <a:xfrm>
            <a:off x="9987280" y="6735763"/>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0318696D-362D-47C2-310F-5F4EF6800357}"/>
              </a:ext>
            </a:extLst>
          </p:cNvPr>
          <p:cNvCxnSpPr/>
          <p:nvPr userDrawn="1"/>
        </p:nvCxnSpPr>
        <p:spPr>
          <a:xfrm>
            <a:off x="10586720" y="6735763"/>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E9BB84C3-03F1-3BE3-E14C-80C3D1E3F1B9}"/>
              </a:ext>
            </a:extLst>
          </p:cNvPr>
          <p:cNvCxnSpPr/>
          <p:nvPr userDrawn="1"/>
        </p:nvCxnSpPr>
        <p:spPr>
          <a:xfrm>
            <a:off x="11206480" y="6735763"/>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65C73D0F-0556-142E-6B2E-1A7CAB3E92F4}"/>
              </a:ext>
            </a:extLst>
          </p:cNvPr>
          <p:cNvCxnSpPr/>
          <p:nvPr userDrawn="1"/>
        </p:nvCxnSpPr>
        <p:spPr>
          <a:xfrm>
            <a:off x="11887200" y="6735763"/>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14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E1E1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099F70-407D-24EC-957E-2B9A97D18294}"/>
              </a:ext>
            </a:extLst>
          </p:cNvPr>
          <p:cNvSpPr>
            <a:spLocks noGrp="1"/>
          </p:cNvSpPr>
          <p:nvPr>
            <p:ph type="title"/>
          </p:nvPr>
        </p:nvSpPr>
        <p:spPr/>
        <p:txBody>
          <a:bodyPr/>
          <a:lstStyle>
            <a:lvl1pPr>
              <a:defRPr>
                <a:solidFill>
                  <a:srgbClr val="EA551F"/>
                </a:solidFill>
              </a:defRPr>
            </a:lvl1pPr>
          </a:lstStyle>
          <a:p>
            <a:r>
              <a:rPr lang="en-US" dirty="0"/>
              <a:t>Click to edit Master title style</a:t>
            </a:r>
            <a:endParaRPr lang="en-GB" dirty="0"/>
          </a:p>
        </p:txBody>
      </p:sp>
      <p:sp>
        <p:nvSpPr>
          <p:cNvPr id="5" name="Date Placeholder 4">
            <a:extLst>
              <a:ext uri="{FF2B5EF4-FFF2-40B4-BE49-F238E27FC236}">
                <a16:creationId xmlns="" xmlns:a16="http://schemas.microsoft.com/office/drawing/2014/main" id="{0699403B-3F5A-36F0-B5D6-11ABE39472CE}"/>
              </a:ext>
            </a:extLst>
          </p:cNvPr>
          <p:cNvSpPr>
            <a:spLocks noGrp="1"/>
          </p:cNvSpPr>
          <p:nvPr>
            <p:ph type="dt" sz="half" idx="10"/>
          </p:nvPr>
        </p:nvSpPr>
        <p:spPr/>
        <p:txBody>
          <a:bodyPr/>
          <a:lstStyle/>
          <a:p>
            <a:fld id="{26CD8FF4-B56B-44F9-B5D0-B51369DDB9A5}" type="datetimeFigureOut">
              <a:rPr lang="en-GB" smtClean="0"/>
              <a:t>22/03/2023</a:t>
            </a:fld>
            <a:endParaRPr lang="en-GB"/>
          </a:p>
        </p:txBody>
      </p:sp>
      <p:sp>
        <p:nvSpPr>
          <p:cNvPr id="6" name="Footer Placeholder 5">
            <a:extLst>
              <a:ext uri="{FF2B5EF4-FFF2-40B4-BE49-F238E27FC236}">
                <a16:creationId xmlns="" xmlns:a16="http://schemas.microsoft.com/office/drawing/2014/main" id="{AF7C386A-591A-DBA5-E9D0-599A1B21CD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F4AFD92E-4067-5D9F-7A1A-5E9A13F38ABC}"/>
              </a:ext>
            </a:extLst>
          </p:cNvPr>
          <p:cNvSpPr>
            <a:spLocks noGrp="1"/>
          </p:cNvSpPr>
          <p:nvPr>
            <p:ph type="sldNum" sz="quarter" idx="12"/>
          </p:nvPr>
        </p:nvSpPr>
        <p:spPr/>
        <p:txBody>
          <a:bodyPr/>
          <a:lstStyle/>
          <a:p>
            <a:fld id="{78756913-A2F2-4441-A0FF-A55AEA64811E}" type="slidenum">
              <a:rPr lang="en-GB" smtClean="0"/>
              <a:t>‹#›</a:t>
            </a:fld>
            <a:endParaRPr lang="en-GB"/>
          </a:p>
        </p:txBody>
      </p:sp>
      <p:sp>
        <p:nvSpPr>
          <p:cNvPr id="8" name="Content Placeholder 2">
            <a:extLst>
              <a:ext uri="{FF2B5EF4-FFF2-40B4-BE49-F238E27FC236}">
                <a16:creationId xmlns="" xmlns:a16="http://schemas.microsoft.com/office/drawing/2014/main" id="{1095E787-F5A0-67EF-E32A-3E9EE671F7F9}"/>
              </a:ext>
            </a:extLst>
          </p:cNvPr>
          <p:cNvSpPr>
            <a:spLocks noGrp="1"/>
          </p:cNvSpPr>
          <p:nvPr>
            <p:ph sz="half" idx="13"/>
          </p:nvPr>
        </p:nvSpPr>
        <p:spPr>
          <a:xfrm>
            <a:off x="812799" y="1825626"/>
            <a:ext cx="5181600" cy="4546600"/>
          </a:xfrm>
        </p:spPr>
        <p:txBody>
          <a:bodyPr/>
          <a:lstStyle>
            <a:lvl1pPr marL="0" indent="0">
              <a:lnSpc>
                <a:spcPct val="100000"/>
              </a:lnSpc>
              <a:spcAft>
                <a:spcPts val="0"/>
              </a:spcAft>
              <a:buFontTx/>
              <a:buNone/>
              <a:defRPr>
                <a:solidFill>
                  <a:srgbClr val="2E2E2E"/>
                </a:solidFill>
              </a:defRPr>
            </a:lvl1pPr>
            <a:lvl2pPr marL="457200" indent="0">
              <a:spcAft>
                <a:spcPts val="0"/>
              </a:spcAft>
              <a:buFontTx/>
              <a:buNone/>
              <a:defRPr>
                <a:solidFill>
                  <a:srgbClr val="2E2E2E"/>
                </a:solidFill>
              </a:defRPr>
            </a:lvl2pPr>
            <a:lvl3pPr marL="914400" indent="0">
              <a:spcAft>
                <a:spcPts val="0"/>
              </a:spcAft>
              <a:buFontTx/>
              <a:buNone/>
              <a:defRPr>
                <a:solidFill>
                  <a:srgbClr val="2E2E2E"/>
                </a:solidFill>
              </a:defRPr>
            </a:lvl3pPr>
            <a:lvl4pPr marL="1371600" indent="0">
              <a:spcAft>
                <a:spcPts val="0"/>
              </a:spcAft>
              <a:buFontTx/>
              <a:buNone/>
              <a:defRPr>
                <a:solidFill>
                  <a:srgbClr val="2E2E2E"/>
                </a:solidFill>
              </a:defRPr>
            </a:lvl4pPr>
            <a:lvl5pPr marL="1828800" indent="0">
              <a:spcBef>
                <a:spcPts val="1000"/>
              </a:spcBef>
              <a:spcAft>
                <a:spcPts val="0"/>
              </a:spcAft>
              <a:buFontTx/>
              <a:buNone/>
              <a:defRPr>
                <a:solidFill>
                  <a:srgbClr val="2E2E2E"/>
                </a:solidFill>
              </a:defRPr>
            </a:lvl5pPr>
          </a:lstStyle>
          <a:p>
            <a:pPr lvl="0"/>
            <a:endParaRPr lang="lt-LT" dirty="0"/>
          </a:p>
        </p:txBody>
      </p:sp>
      <p:sp>
        <p:nvSpPr>
          <p:cNvPr id="9" name="Content Placeholder 2">
            <a:extLst>
              <a:ext uri="{FF2B5EF4-FFF2-40B4-BE49-F238E27FC236}">
                <a16:creationId xmlns="" xmlns:a16="http://schemas.microsoft.com/office/drawing/2014/main" id="{49B7549F-740F-14F3-8E4C-4A29827CF104}"/>
              </a:ext>
            </a:extLst>
          </p:cNvPr>
          <p:cNvSpPr>
            <a:spLocks noGrp="1"/>
          </p:cNvSpPr>
          <p:nvPr>
            <p:ph sz="half" idx="14"/>
          </p:nvPr>
        </p:nvSpPr>
        <p:spPr>
          <a:xfrm>
            <a:off x="6308724" y="1825626"/>
            <a:ext cx="5181600" cy="4546600"/>
          </a:xfrm>
        </p:spPr>
        <p:txBody>
          <a:bodyPr/>
          <a:lstStyle>
            <a:lvl1pPr marL="0" indent="0">
              <a:lnSpc>
                <a:spcPct val="100000"/>
              </a:lnSpc>
              <a:spcAft>
                <a:spcPts val="0"/>
              </a:spcAft>
              <a:buFontTx/>
              <a:buNone/>
              <a:defRPr>
                <a:solidFill>
                  <a:srgbClr val="2E2E2E"/>
                </a:solidFill>
              </a:defRPr>
            </a:lvl1pPr>
            <a:lvl2pPr marL="457200" indent="0">
              <a:spcAft>
                <a:spcPts val="0"/>
              </a:spcAft>
              <a:buFontTx/>
              <a:buNone/>
              <a:defRPr>
                <a:solidFill>
                  <a:srgbClr val="2E2E2E"/>
                </a:solidFill>
              </a:defRPr>
            </a:lvl2pPr>
            <a:lvl3pPr marL="914400" indent="0">
              <a:spcAft>
                <a:spcPts val="0"/>
              </a:spcAft>
              <a:buFontTx/>
              <a:buNone/>
              <a:defRPr>
                <a:solidFill>
                  <a:srgbClr val="2E2E2E"/>
                </a:solidFill>
              </a:defRPr>
            </a:lvl3pPr>
            <a:lvl4pPr marL="1371600" indent="0">
              <a:spcAft>
                <a:spcPts val="0"/>
              </a:spcAft>
              <a:buFontTx/>
              <a:buNone/>
              <a:defRPr>
                <a:solidFill>
                  <a:srgbClr val="2E2E2E"/>
                </a:solidFill>
              </a:defRPr>
            </a:lvl4pPr>
            <a:lvl5pPr marL="1828800" indent="0">
              <a:spcBef>
                <a:spcPts val="1000"/>
              </a:spcBef>
              <a:spcAft>
                <a:spcPts val="0"/>
              </a:spcAft>
              <a:buFontTx/>
              <a:buNone/>
              <a:defRPr>
                <a:solidFill>
                  <a:srgbClr val="2E2E2E"/>
                </a:solidFill>
              </a:defRPr>
            </a:lvl5pPr>
          </a:lstStyle>
          <a:p>
            <a:pPr lvl="0"/>
            <a:r>
              <a:rPr lang="en-US" dirty="0"/>
              <a:t>Click to edit Master text styles</a:t>
            </a:r>
            <a:endParaRPr lang="lt-LT" dirty="0"/>
          </a:p>
          <a:p>
            <a:pPr lvl="0"/>
            <a:endParaRPr lang="en-US" dirty="0"/>
          </a:p>
        </p:txBody>
      </p:sp>
    </p:spTree>
    <p:extLst>
      <p:ext uri="{BB962C8B-B14F-4D97-AF65-F5344CB8AC3E}">
        <p14:creationId xmlns:p14="http://schemas.microsoft.com/office/powerpoint/2010/main" val="267027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E1E1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38474F-D688-9FFD-A3D2-B07109099B3B}"/>
              </a:ext>
            </a:extLst>
          </p:cNvPr>
          <p:cNvSpPr>
            <a:spLocks noGrp="1"/>
          </p:cNvSpPr>
          <p:nvPr>
            <p:ph type="title"/>
          </p:nvPr>
        </p:nvSpPr>
        <p:spPr>
          <a:xfrm>
            <a:off x="839788" y="346075"/>
            <a:ext cx="10515600" cy="1325563"/>
          </a:xfrm>
        </p:spPr>
        <p:txBody>
          <a:bodyPr/>
          <a:lstStyle>
            <a:lvl1pPr>
              <a:defRPr b="1">
                <a:solidFill>
                  <a:srgbClr val="EA551F"/>
                </a:solidFill>
              </a:defRPr>
            </a:lvl1pPr>
          </a:lstStyle>
          <a:p>
            <a:r>
              <a:rPr lang="en-US" dirty="0"/>
              <a:t>Click to edit Master title style</a:t>
            </a:r>
            <a:endParaRPr lang="en-GB" dirty="0"/>
          </a:p>
        </p:txBody>
      </p:sp>
      <p:sp>
        <p:nvSpPr>
          <p:cNvPr id="3" name="Text Placeholder 2">
            <a:extLst>
              <a:ext uri="{FF2B5EF4-FFF2-40B4-BE49-F238E27FC236}">
                <a16:creationId xmlns="" xmlns:a16="http://schemas.microsoft.com/office/drawing/2014/main" id="{B7430811-0B11-BDDE-9EAD-67FBCCFBF7D0}"/>
              </a:ext>
            </a:extLst>
          </p:cNvPr>
          <p:cNvSpPr>
            <a:spLocks noGrp="1"/>
          </p:cNvSpPr>
          <p:nvPr>
            <p:ph type="body" idx="1"/>
          </p:nvPr>
        </p:nvSpPr>
        <p:spPr>
          <a:xfrm>
            <a:off x="836612" y="1956594"/>
            <a:ext cx="5157787" cy="823912"/>
          </a:xfrm>
        </p:spPr>
        <p:txBody>
          <a:bodyPr anchor="b">
            <a:noAutofit/>
          </a:bodyPr>
          <a:lstStyle>
            <a:lvl1pPr marL="0" indent="0">
              <a:buNone/>
              <a:defRPr sz="3200" b="1">
                <a:solidFill>
                  <a:srgbClr val="2E2E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a:extLst>
              <a:ext uri="{FF2B5EF4-FFF2-40B4-BE49-F238E27FC236}">
                <a16:creationId xmlns="" xmlns:a16="http://schemas.microsoft.com/office/drawing/2014/main" id="{2ED11A41-ACF7-A938-8377-5FF3F8B03C2D}"/>
              </a:ext>
            </a:extLst>
          </p:cNvPr>
          <p:cNvSpPr>
            <a:spLocks noGrp="1"/>
          </p:cNvSpPr>
          <p:nvPr>
            <p:ph type="body" sz="quarter" idx="3"/>
          </p:nvPr>
        </p:nvSpPr>
        <p:spPr>
          <a:xfrm>
            <a:off x="6286500" y="1954210"/>
            <a:ext cx="5183188" cy="82391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2">
            <a:extLst>
              <a:ext uri="{FF2B5EF4-FFF2-40B4-BE49-F238E27FC236}">
                <a16:creationId xmlns="" xmlns:a16="http://schemas.microsoft.com/office/drawing/2014/main" id="{B55D83A2-1241-5913-6523-A7616DD03932}"/>
              </a:ext>
            </a:extLst>
          </p:cNvPr>
          <p:cNvSpPr>
            <a:spLocks noGrp="1"/>
          </p:cNvSpPr>
          <p:nvPr>
            <p:ph sz="half" idx="10"/>
          </p:nvPr>
        </p:nvSpPr>
        <p:spPr>
          <a:xfrm>
            <a:off x="812799" y="3006724"/>
            <a:ext cx="5181600" cy="3365501"/>
          </a:xfrm>
        </p:spPr>
        <p:txBody>
          <a:bodyPr/>
          <a:lstStyle>
            <a:lvl1pPr marL="0" indent="0">
              <a:lnSpc>
                <a:spcPct val="100000"/>
              </a:lnSpc>
              <a:spcAft>
                <a:spcPts val="0"/>
              </a:spcAft>
              <a:buFontTx/>
              <a:buNone/>
              <a:defRPr>
                <a:solidFill>
                  <a:srgbClr val="2E2E2E"/>
                </a:solidFill>
              </a:defRPr>
            </a:lvl1pPr>
            <a:lvl2pPr marL="457200" indent="0">
              <a:spcAft>
                <a:spcPts val="0"/>
              </a:spcAft>
              <a:buFontTx/>
              <a:buNone/>
              <a:defRPr>
                <a:solidFill>
                  <a:srgbClr val="2E2E2E"/>
                </a:solidFill>
              </a:defRPr>
            </a:lvl2pPr>
            <a:lvl3pPr marL="914400" indent="0">
              <a:spcAft>
                <a:spcPts val="0"/>
              </a:spcAft>
              <a:buFontTx/>
              <a:buNone/>
              <a:defRPr>
                <a:solidFill>
                  <a:srgbClr val="2E2E2E"/>
                </a:solidFill>
              </a:defRPr>
            </a:lvl3pPr>
            <a:lvl4pPr marL="1371600" indent="0">
              <a:spcAft>
                <a:spcPts val="0"/>
              </a:spcAft>
              <a:buFontTx/>
              <a:buNone/>
              <a:defRPr>
                <a:solidFill>
                  <a:srgbClr val="2E2E2E"/>
                </a:solidFill>
              </a:defRPr>
            </a:lvl4pPr>
            <a:lvl5pPr marL="1828800" indent="0">
              <a:spcBef>
                <a:spcPts val="1000"/>
              </a:spcBef>
              <a:spcAft>
                <a:spcPts val="0"/>
              </a:spcAft>
              <a:buFontTx/>
              <a:buNone/>
              <a:defRPr>
                <a:solidFill>
                  <a:srgbClr val="2E2E2E"/>
                </a:solidFill>
              </a:defRPr>
            </a:lvl5pPr>
          </a:lstStyle>
          <a:p>
            <a:pPr lvl="0"/>
            <a:r>
              <a:rPr lang="en-US" dirty="0"/>
              <a:t>Click to edit Master text styles</a:t>
            </a:r>
            <a:endParaRPr lang="lt-LT" dirty="0"/>
          </a:p>
          <a:p>
            <a:pPr lvl="0"/>
            <a:endParaRPr lang="en-US" dirty="0"/>
          </a:p>
        </p:txBody>
      </p:sp>
      <p:sp>
        <p:nvSpPr>
          <p:cNvPr id="8" name="Content Placeholder 2">
            <a:extLst>
              <a:ext uri="{FF2B5EF4-FFF2-40B4-BE49-F238E27FC236}">
                <a16:creationId xmlns="" xmlns:a16="http://schemas.microsoft.com/office/drawing/2014/main" id="{CAB9D93D-603B-0E18-E541-6391D18720A1}"/>
              </a:ext>
            </a:extLst>
          </p:cNvPr>
          <p:cNvSpPr>
            <a:spLocks noGrp="1"/>
          </p:cNvSpPr>
          <p:nvPr>
            <p:ph sz="half" idx="11"/>
          </p:nvPr>
        </p:nvSpPr>
        <p:spPr>
          <a:xfrm>
            <a:off x="6286500" y="3006724"/>
            <a:ext cx="5181600" cy="3365501"/>
          </a:xfrm>
        </p:spPr>
        <p:txBody>
          <a:bodyPr/>
          <a:lstStyle>
            <a:lvl1pPr marL="0" indent="0">
              <a:lnSpc>
                <a:spcPct val="100000"/>
              </a:lnSpc>
              <a:spcAft>
                <a:spcPts val="0"/>
              </a:spcAft>
              <a:buFontTx/>
              <a:buNone/>
              <a:defRPr>
                <a:solidFill>
                  <a:srgbClr val="2E2E2E"/>
                </a:solidFill>
              </a:defRPr>
            </a:lvl1pPr>
            <a:lvl2pPr marL="457200" indent="0">
              <a:spcAft>
                <a:spcPts val="0"/>
              </a:spcAft>
              <a:buFontTx/>
              <a:buNone/>
              <a:defRPr>
                <a:solidFill>
                  <a:srgbClr val="2E2E2E"/>
                </a:solidFill>
              </a:defRPr>
            </a:lvl2pPr>
            <a:lvl3pPr marL="914400" indent="0">
              <a:spcAft>
                <a:spcPts val="0"/>
              </a:spcAft>
              <a:buFontTx/>
              <a:buNone/>
              <a:defRPr>
                <a:solidFill>
                  <a:srgbClr val="2E2E2E"/>
                </a:solidFill>
              </a:defRPr>
            </a:lvl3pPr>
            <a:lvl4pPr marL="1371600" indent="0">
              <a:spcAft>
                <a:spcPts val="0"/>
              </a:spcAft>
              <a:buFontTx/>
              <a:buNone/>
              <a:defRPr>
                <a:solidFill>
                  <a:srgbClr val="2E2E2E"/>
                </a:solidFill>
              </a:defRPr>
            </a:lvl4pPr>
            <a:lvl5pPr marL="1828800" indent="0">
              <a:spcAft>
                <a:spcPts val="0"/>
              </a:spcAft>
              <a:buFontTx/>
              <a:buNone/>
              <a:defRPr>
                <a:solidFill>
                  <a:srgbClr val="2E2E2E"/>
                </a:solidFill>
              </a:defRPr>
            </a:lvl5pPr>
          </a:lstStyle>
          <a:p>
            <a:pPr lvl="0"/>
            <a:r>
              <a:rPr lang="en-US" dirty="0"/>
              <a:t>Click to edit Master text styles</a:t>
            </a:r>
          </a:p>
        </p:txBody>
      </p:sp>
    </p:spTree>
    <p:extLst>
      <p:ext uri="{BB962C8B-B14F-4D97-AF65-F5344CB8AC3E}">
        <p14:creationId xmlns:p14="http://schemas.microsoft.com/office/powerpoint/2010/main" val="4047433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E1E1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089221-EDD0-62BA-D852-B7CC17927FF1}"/>
              </a:ext>
            </a:extLst>
          </p:cNvPr>
          <p:cNvSpPr>
            <a:spLocks noGrp="1"/>
          </p:cNvSpPr>
          <p:nvPr>
            <p:ph type="title" hasCustomPrompt="1"/>
          </p:nvPr>
        </p:nvSpPr>
        <p:spPr>
          <a:xfrm>
            <a:off x="2656840" y="2161453"/>
            <a:ext cx="6878320" cy="1325563"/>
          </a:xfrm>
          <a:ln w="69850">
            <a:solidFill>
              <a:srgbClr val="666666"/>
            </a:solidFill>
            <a:prstDash val="dash"/>
          </a:ln>
        </p:spPr>
        <p:txBody>
          <a:bodyPr/>
          <a:lstStyle>
            <a:lvl1pPr algn="ctr">
              <a:defRPr>
                <a:solidFill>
                  <a:srgbClr val="EA551F"/>
                </a:solidFill>
              </a:defRPr>
            </a:lvl1pPr>
          </a:lstStyle>
          <a:p>
            <a:r>
              <a:rPr lang="lt-LT" dirty="0"/>
              <a:t>Įvadas/</a:t>
            </a:r>
            <a:r>
              <a:rPr lang="lt-LT" dirty="0" err="1"/>
              <a:t>apibedrinimas</a:t>
            </a:r>
            <a:endParaRPr lang="en-GB" dirty="0"/>
          </a:p>
        </p:txBody>
      </p:sp>
      <p:sp>
        <p:nvSpPr>
          <p:cNvPr id="3" name="Date Placeholder 2">
            <a:extLst>
              <a:ext uri="{FF2B5EF4-FFF2-40B4-BE49-F238E27FC236}">
                <a16:creationId xmlns="" xmlns:a16="http://schemas.microsoft.com/office/drawing/2014/main" id="{5EBF65D5-33A4-D8DF-7C62-3960CC155F8B}"/>
              </a:ext>
            </a:extLst>
          </p:cNvPr>
          <p:cNvSpPr>
            <a:spLocks noGrp="1"/>
          </p:cNvSpPr>
          <p:nvPr>
            <p:ph type="dt" sz="half" idx="10"/>
          </p:nvPr>
        </p:nvSpPr>
        <p:spPr/>
        <p:txBody>
          <a:bodyPr/>
          <a:lstStyle/>
          <a:p>
            <a:fld id="{26CD8FF4-B56B-44F9-B5D0-B51369DDB9A5}" type="datetimeFigureOut">
              <a:rPr lang="en-GB" smtClean="0"/>
              <a:t>22/03/2023</a:t>
            </a:fld>
            <a:endParaRPr lang="en-GB"/>
          </a:p>
        </p:txBody>
      </p:sp>
      <p:sp>
        <p:nvSpPr>
          <p:cNvPr id="4" name="Footer Placeholder 3">
            <a:extLst>
              <a:ext uri="{FF2B5EF4-FFF2-40B4-BE49-F238E27FC236}">
                <a16:creationId xmlns="" xmlns:a16="http://schemas.microsoft.com/office/drawing/2014/main" id="{4484F3FA-2E45-51CB-75C4-17E6A6774C5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6E06C453-B84B-3BD6-F476-0EDCD2879F11}"/>
              </a:ext>
            </a:extLst>
          </p:cNvPr>
          <p:cNvSpPr>
            <a:spLocks noGrp="1"/>
          </p:cNvSpPr>
          <p:nvPr>
            <p:ph type="sldNum" sz="quarter" idx="12"/>
          </p:nvPr>
        </p:nvSpPr>
        <p:spPr/>
        <p:txBody>
          <a:bodyPr/>
          <a:lstStyle/>
          <a:p>
            <a:fld id="{78756913-A2F2-4441-A0FF-A55AEA64811E}" type="slidenum">
              <a:rPr lang="en-GB" smtClean="0"/>
              <a:t>‹#›</a:t>
            </a:fld>
            <a:endParaRPr lang="en-GB"/>
          </a:p>
        </p:txBody>
      </p:sp>
      <p:cxnSp>
        <p:nvCxnSpPr>
          <p:cNvPr id="6" name="Straight Connector 5">
            <a:extLst>
              <a:ext uri="{FF2B5EF4-FFF2-40B4-BE49-F238E27FC236}">
                <a16:creationId xmlns="" xmlns:a16="http://schemas.microsoft.com/office/drawing/2014/main" id="{69C96AD9-4569-D166-6F9A-BE1BFEAFBFA8}"/>
              </a:ext>
            </a:extLst>
          </p:cNvPr>
          <p:cNvCxnSpPr/>
          <p:nvPr userDrawn="1"/>
        </p:nvCxnSpPr>
        <p:spPr>
          <a:xfrm>
            <a:off x="8610600" y="6727190"/>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33E2A147-3050-D4C7-C09D-CCE5F909C3C5}"/>
              </a:ext>
            </a:extLst>
          </p:cNvPr>
          <p:cNvCxnSpPr/>
          <p:nvPr userDrawn="1"/>
        </p:nvCxnSpPr>
        <p:spPr>
          <a:xfrm>
            <a:off x="218440" y="6721475"/>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F2DB2F50-2AEA-5B95-ACB3-2CF799286406}"/>
              </a:ext>
            </a:extLst>
          </p:cNvPr>
          <p:cNvCxnSpPr/>
          <p:nvPr userDrawn="1"/>
        </p:nvCxnSpPr>
        <p:spPr>
          <a:xfrm>
            <a:off x="1239520" y="6721475"/>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2102B708-B79B-C6E7-8D34-75D2E2AA81EC}"/>
              </a:ext>
            </a:extLst>
          </p:cNvPr>
          <p:cNvCxnSpPr/>
          <p:nvPr userDrawn="1"/>
        </p:nvCxnSpPr>
        <p:spPr>
          <a:xfrm>
            <a:off x="2641600" y="6721475"/>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4FAF131D-A721-FD94-1AEE-6A19C0E9CDD4}"/>
              </a:ext>
            </a:extLst>
          </p:cNvPr>
          <p:cNvCxnSpPr/>
          <p:nvPr userDrawn="1"/>
        </p:nvCxnSpPr>
        <p:spPr>
          <a:xfrm>
            <a:off x="4257040" y="6721475"/>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EC602994-102B-4B47-2649-60E5383537FD}"/>
              </a:ext>
            </a:extLst>
          </p:cNvPr>
          <p:cNvCxnSpPr/>
          <p:nvPr userDrawn="1"/>
        </p:nvCxnSpPr>
        <p:spPr>
          <a:xfrm>
            <a:off x="6096000" y="6721475"/>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2EE52DE9-609A-5CF4-3DE3-D5133E997364}"/>
              </a:ext>
            </a:extLst>
          </p:cNvPr>
          <p:cNvCxnSpPr/>
          <p:nvPr userDrawn="1"/>
        </p:nvCxnSpPr>
        <p:spPr>
          <a:xfrm>
            <a:off x="11135360" y="6735763"/>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99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E1E1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F31E78-2164-63B6-20FD-83AFAFAF63DF}"/>
              </a:ext>
            </a:extLst>
          </p:cNvPr>
          <p:cNvSpPr>
            <a:spLocks noGrp="1"/>
          </p:cNvSpPr>
          <p:nvPr>
            <p:ph type="title"/>
          </p:nvPr>
        </p:nvSpPr>
        <p:spPr/>
        <p:txBody>
          <a:bodyPr>
            <a:normAutofit/>
          </a:bodyPr>
          <a:lstStyle>
            <a:lvl1pPr>
              <a:defRPr sz="4500"/>
            </a:lvl1pPr>
          </a:lstStyle>
          <a:p>
            <a:r>
              <a:rPr lang="en-US" dirty="0"/>
              <a:t>Click to edit Master title style</a:t>
            </a:r>
            <a:endParaRPr lang="en-GB" dirty="0"/>
          </a:p>
        </p:txBody>
      </p:sp>
      <p:sp>
        <p:nvSpPr>
          <p:cNvPr id="3" name="Vertical Text Placeholder 2">
            <a:extLst>
              <a:ext uri="{FF2B5EF4-FFF2-40B4-BE49-F238E27FC236}">
                <a16:creationId xmlns="" xmlns:a16="http://schemas.microsoft.com/office/drawing/2014/main" id="{00F668AD-71EB-6E03-25F7-BE8FFE72E067}"/>
              </a:ext>
            </a:extLst>
          </p:cNvPr>
          <p:cNvSpPr>
            <a:spLocks noGrp="1"/>
          </p:cNvSpPr>
          <p:nvPr>
            <p:ph type="body" orient="vert" idx="1"/>
          </p:nvPr>
        </p:nvSpPr>
        <p:spPr>
          <a:xfrm rot="16200000">
            <a:off x="3903265" y="-1249761"/>
            <a:ext cx="4385469" cy="10515601"/>
          </a:xfrm>
        </p:spPr>
        <p:txBody>
          <a:bodyPr vert="eaVert">
            <a:normAutofit/>
          </a:bodyPr>
          <a:lstStyle>
            <a:lvl1pPr>
              <a:spcAft>
                <a:spcPts val="0"/>
              </a:spcAft>
              <a:defRPr sz="2400">
                <a:solidFill>
                  <a:srgbClr val="2E2E2E"/>
                </a:solidFill>
              </a:defRPr>
            </a:lvl1pPr>
            <a:lvl2pPr>
              <a:spcAft>
                <a:spcPts val="0"/>
              </a:spcAft>
              <a:defRPr sz="2400">
                <a:solidFill>
                  <a:srgbClr val="2E2E2E"/>
                </a:solidFill>
              </a:defRPr>
            </a:lvl2pPr>
            <a:lvl3pPr>
              <a:spcAft>
                <a:spcPts val="0"/>
              </a:spcAft>
              <a:defRPr sz="2400">
                <a:solidFill>
                  <a:srgbClr val="2E2E2E"/>
                </a:solidFill>
              </a:defRPr>
            </a:lvl3pPr>
            <a:lvl4pPr>
              <a:spcAft>
                <a:spcPts val="0"/>
              </a:spcAft>
              <a:defRPr sz="2400">
                <a:solidFill>
                  <a:srgbClr val="2E2E2E"/>
                </a:solidFill>
              </a:defRPr>
            </a:lvl4pPr>
            <a:lvl5pPr>
              <a:spcAft>
                <a:spcPts val="0"/>
              </a:spcAft>
              <a:defRPr sz="2400">
                <a:solidFill>
                  <a:srgbClr val="2E2E2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 xmlns:a16="http://schemas.microsoft.com/office/drawing/2014/main" id="{1E75FCD9-84B9-4570-3925-6D119865087E}"/>
              </a:ext>
            </a:extLst>
          </p:cNvPr>
          <p:cNvSpPr>
            <a:spLocks noGrp="1"/>
          </p:cNvSpPr>
          <p:nvPr>
            <p:ph type="dt" sz="half" idx="10"/>
          </p:nvPr>
        </p:nvSpPr>
        <p:spPr/>
        <p:txBody>
          <a:bodyPr/>
          <a:lstStyle/>
          <a:p>
            <a:fld id="{26CD8FF4-B56B-44F9-B5D0-B51369DDB9A5}" type="datetimeFigureOut">
              <a:rPr lang="en-GB" smtClean="0"/>
              <a:t>22/03/2023</a:t>
            </a:fld>
            <a:endParaRPr lang="en-GB"/>
          </a:p>
        </p:txBody>
      </p:sp>
      <p:sp>
        <p:nvSpPr>
          <p:cNvPr id="5" name="Footer Placeholder 4">
            <a:extLst>
              <a:ext uri="{FF2B5EF4-FFF2-40B4-BE49-F238E27FC236}">
                <a16:creationId xmlns="" xmlns:a16="http://schemas.microsoft.com/office/drawing/2014/main" id="{6F73FDFC-063C-BEC9-1F1A-23FE05161C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1C766B0A-330B-63DD-00BA-75B238154793}"/>
              </a:ext>
            </a:extLst>
          </p:cNvPr>
          <p:cNvSpPr>
            <a:spLocks noGrp="1"/>
          </p:cNvSpPr>
          <p:nvPr>
            <p:ph type="sldNum" sz="quarter" idx="12"/>
          </p:nvPr>
        </p:nvSpPr>
        <p:spPr/>
        <p:txBody>
          <a:bodyPr/>
          <a:lstStyle/>
          <a:p>
            <a:fld id="{78756913-A2F2-4441-A0FF-A55AEA64811E}" type="slidenum">
              <a:rPr lang="en-GB" smtClean="0"/>
              <a:t>‹#›</a:t>
            </a:fld>
            <a:endParaRPr lang="en-GB"/>
          </a:p>
        </p:txBody>
      </p:sp>
    </p:spTree>
    <p:extLst>
      <p:ext uri="{BB962C8B-B14F-4D97-AF65-F5344CB8AC3E}">
        <p14:creationId xmlns:p14="http://schemas.microsoft.com/office/powerpoint/2010/main" val="2524321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E1E1E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91C0C6F-2D23-FA63-ADF7-5A279955845D}"/>
              </a:ext>
            </a:extLst>
          </p:cNvPr>
          <p:cNvSpPr>
            <a:spLocks noGrp="1"/>
          </p:cNvSpPr>
          <p:nvPr>
            <p:ph type="dt" sz="half" idx="10"/>
          </p:nvPr>
        </p:nvSpPr>
        <p:spPr/>
        <p:txBody>
          <a:bodyPr/>
          <a:lstStyle/>
          <a:p>
            <a:fld id="{26CD8FF4-B56B-44F9-B5D0-B51369DDB9A5}" type="datetimeFigureOut">
              <a:rPr lang="en-GB" smtClean="0"/>
              <a:t>22/03/2023</a:t>
            </a:fld>
            <a:endParaRPr lang="en-GB"/>
          </a:p>
        </p:txBody>
      </p:sp>
      <p:sp>
        <p:nvSpPr>
          <p:cNvPr id="3" name="Footer Placeholder 2">
            <a:extLst>
              <a:ext uri="{FF2B5EF4-FFF2-40B4-BE49-F238E27FC236}">
                <a16:creationId xmlns="" xmlns:a16="http://schemas.microsoft.com/office/drawing/2014/main" id="{063BBD80-8A80-D47B-69E4-962E0182C26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F11FC63F-0678-1A0E-9B82-0F061D9BFE06}"/>
              </a:ext>
            </a:extLst>
          </p:cNvPr>
          <p:cNvSpPr>
            <a:spLocks noGrp="1"/>
          </p:cNvSpPr>
          <p:nvPr>
            <p:ph type="sldNum" sz="quarter" idx="12"/>
          </p:nvPr>
        </p:nvSpPr>
        <p:spPr/>
        <p:txBody>
          <a:bodyPr/>
          <a:lstStyle/>
          <a:p>
            <a:fld id="{78756913-A2F2-4441-A0FF-A55AEA64811E}" type="slidenum">
              <a:rPr lang="en-GB" smtClean="0"/>
              <a:t>‹#›</a:t>
            </a:fld>
            <a:endParaRPr lang="en-GB"/>
          </a:p>
        </p:txBody>
      </p:sp>
      <p:cxnSp>
        <p:nvCxnSpPr>
          <p:cNvPr id="5" name="Straight Connector 4">
            <a:extLst>
              <a:ext uri="{FF2B5EF4-FFF2-40B4-BE49-F238E27FC236}">
                <a16:creationId xmlns="" xmlns:a16="http://schemas.microsoft.com/office/drawing/2014/main" id="{2FEF0FA4-7A49-561C-AE9C-ACCDDD818090}"/>
              </a:ext>
            </a:extLst>
          </p:cNvPr>
          <p:cNvCxnSpPr/>
          <p:nvPr userDrawn="1"/>
        </p:nvCxnSpPr>
        <p:spPr>
          <a:xfrm>
            <a:off x="0" y="58324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 xmlns:a16="http://schemas.microsoft.com/office/drawing/2014/main" id="{4E8BC78A-DC07-4FCC-413A-FA7E97DEA0D2}"/>
              </a:ext>
            </a:extLst>
          </p:cNvPr>
          <p:cNvCxnSpPr/>
          <p:nvPr userDrawn="1"/>
        </p:nvCxnSpPr>
        <p:spPr>
          <a:xfrm>
            <a:off x="838200" y="587376"/>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D812C8FA-895B-083C-FA66-2109709AD434}"/>
              </a:ext>
            </a:extLst>
          </p:cNvPr>
          <p:cNvCxnSpPr/>
          <p:nvPr userDrawn="1"/>
        </p:nvCxnSpPr>
        <p:spPr>
          <a:xfrm>
            <a:off x="7716520" y="6739573"/>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CBE24E28-9FF6-493B-BAC7-ED966BF3E5D1}"/>
              </a:ext>
            </a:extLst>
          </p:cNvPr>
          <p:cNvCxnSpPr/>
          <p:nvPr userDrawn="1"/>
        </p:nvCxnSpPr>
        <p:spPr>
          <a:xfrm>
            <a:off x="8610600" y="6739573"/>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523F2024-251F-855D-2807-5417B63FEE0C}"/>
              </a:ext>
            </a:extLst>
          </p:cNvPr>
          <p:cNvCxnSpPr/>
          <p:nvPr userDrawn="1"/>
        </p:nvCxnSpPr>
        <p:spPr>
          <a:xfrm>
            <a:off x="9580880" y="6739573"/>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61BC8B6F-1217-230B-8E70-C30B8563CE2A}"/>
              </a:ext>
            </a:extLst>
          </p:cNvPr>
          <p:cNvCxnSpPr/>
          <p:nvPr userDrawn="1"/>
        </p:nvCxnSpPr>
        <p:spPr>
          <a:xfrm>
            <a:off x="10457180" y="6739573"/>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6CE7B339-A1BC-4C0A-AC35-555AFA82DE7F}"/>
              </a:ext>
            </a:extLst>
          </p:cNvPr>
          <p:cNvCxnSpPr/>
          <p:nvPr userDrawn="1"/>
        </p:nvCxnSpPr>
        <p:spPr>
          <a:xfrm>
            <a:off x="11353800" y="6754813"/>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3596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E1E1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47CCAA-64FC-4098-D4EB-34EF844A79C9}"/>
              </a:ext>
            </a:extLst>
          </p:cNvPr>
          <p:cNvSpPr>
            <a:spLocks noGrp="1"/>
          </p:cNvSpPr>
          <p:nvPr>
            <p:ph type="title"/>
          </p:nvPr>
        </p:nvSpPr>
        <p:spPr>
          <a:xfrm>
            <a:off x="839788" y="457200"/>
            <a:ext cx="3932237" cy="1181100"/>
          </a:xfrm>
        </p:spPr>
        <p:txBody>
          <a:bodyPr anchor="b">
            <a:noAutofit/>
          </a:bodyPr>
          <a:lstStyle>
            <a:lvl1pPr>
              <a:defRPr sz="3200">
                <a:solidFill>
                  <a:srgbClr val="EA551F"/>
                </a:solidFill>
              </a:defRPr>
            </a:lvl1pPr>
          </a:lstStyle>
          <a:p>
            <a:r>
              <a:rPr lang="en-US" dirty="0"/>
              <a:t>Click to edit Master title style</a:t>
            </a:r>
            <a:endParaRPr lang="en-GB" dirty="0"/>
          </a:p>
        </p:txBody>
      </p:sp>
      <p:sp>
        <p:nvSpPr>
          <p:cNvPr id="3" name="Content Placeholder 2">
            <a:extLst>
              <a:ext uri="{FF2B5EF4-FFF2-40B4-BE49-F238E27FC236}">
                <a16:creationId xmlns="" xmlns:a16="http://schemas.microsoft.com/office/drawing/2014/main" id="{7A60E67B-5068-0097-7598-9E1B24050DEF}"/>
              </a:ext>
            </a:extLst>
          </p:cNvPr>
          <p:cNvSpPr>
            <a:spLocks noGrp="1"/>
          </p:cNvSpPr>
          <p:nvPr>
            <p:ph idx="1"/>
          </p:nvPr>
        </p:nvSpPr>
        <p:spPr>
          <a:xfrm>
            <a:off x="5183188" y="457201"/>
            <a:ext cx="6172200" cy="5403850"/>
          </a:xfrm>
        </p:spPr>
        <p:txBody>
          <a:bodyPr>
            <a:normAutofit/>
          </a:bodyPr>
          <a:lstStyle>
            <a:lvl1pPr>
              <a:spcAft>
                <a:spcPts val="0"/>
              </a:spcAft>
              <a:defRPr sz="2400">
                <a:solidFill>
                  <a:srgbClr val="2E2E2E"/>
                </a:solidFill>
              </a:defRPr>
            </a:lvl1pPr>
            <a:lvl2pPr>
              <a:spcAft>
                <a:spcPts val="0"/>
              </a:spcAft>
              <a:defRPr sz="2400">
                <a:solidFill>
                  <a:srgbClr val="2E2E2E"/>
                </a:solidFill>
              </a:defRPr>
            </a:lvl2pPr>
            <a:lvl3pPr>
              <a:spcAft>
                <a:spcPts val="0"/>
              </a:spcAft>
              <a:defRPr sz="2400">
                <a:solidFill>
                  <a:srgbClr val="2E2E2E"/>
                </a:solidFill>
              </a:defRPr>
            </a:lvl3pPr>
            <a:lvl4pPr>
              <a:spcAft>
                <a:spcPts val="0"/>
              </a:spcAft>
              <a:defRPr sz="2400">
                <a:solidFill>
                  <a:srgbClr val="2E2E2E"/>
                </a:solidFill>
              </a:defRPr>
            </a:lvl4pPr>
            <a:lvl5pPr>
              <a:spcAft>
                <a:spcPts val="0"/>
              </a:spcAft>
              <a:defRPr sz="2400">
                <a:solidFill>
                  <a:srgbClr val="2E2E2E"/>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 xmlns:a16="http://schemas.microsoft.com/office/drawing/2014/main" id="{912A3B83-EB0E-83E5-4DD7-C6A881F535D2}"/>
              </a:ext>
            </a:extLst>
          </p:cNvPr>
          <p:cNvSpPr>
            <a:spLocks noGrp="1"/>
          </p:cNvSpPr>
          <p:nvPr>
            <p:ph type="body" sz="half" idx="2"/>
          </p:nvPr>
        </p:nvSpPr>
        <p:spPr>
          <a:xfrm>
            <a:off x="839788" y="2057400"/>
            <a:ext cx="3932237" cy="3811588"/>
          </a:xfrm>
        </p:spPr>
        <p:txBody>
          <a:bodyPr>
            <a:normAutofit/>
          </a:bodyPr>
          <a:lstStyle>
            <a:lvl1pPr marL="0" indent="0">
              <a:spcBef>
                <a:spcPts val="1000"/>
              </a:spcBef>
              <a:spcAft>
                <a:spcPts val="0"/>
              </a:spcAft>
              <a:buNone/>
              <a:defRPr sz="2400">
                <a:solidFill>
                  <a:srgbClr val="2E2E2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 xmlns:a16="http://schemas.microsoft.com/office/drawing/2014/main" id="{8E1535E5-0FDE-C5CF-C78F-D94E14B9B19A}"/>
              </a:ext>
            </a:extLst>
          </p:cNvPr>
          <p:cNvSpPr>
            <a:spLocks noGrp="1"/>
          </p:cNvSpPr>
          <p:nvPr>
            <p:ph type="dt" sz="half" idx="10"/>
          </p:nvPr>
        </p:nvSpPr>
        <p:spPr/>
        <p:txBody>
          <a:bodyPr/>
          <a:lstStyle/>
          <a:p>
            <a:fld id="{26CD8FF4-B56B-44F9-B5D0-B51369DDB9A5}" type="datetimeFigureOut">
              <a:rPr lang="en-GB" smtClean="0"/>
              <a:t>22/03/2023</a:t>
            </a:fld>
            <a:endParaRPr lang="en-GB"/>
          </a:p>
        </p:txBody>
      </p:sp>
      <p:sp>
        <p:nvSpPr>
          <p:cNvPr id="6" name="Footer Placeholder 5">
            <a:extLst>
              <a:ext uri="{FF2B5EF4-FFF2-40B4-BE49-F238E27FC236}">
                <a16:creationId xmlns="" xmlns:a16="http://schemas.microsoft.com/office/drawing/2014/main" id="{A83D842D-E1A6-5F64-B6F1-87E8017BF0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DFC455A5-EE7B-A160-92B7-E9A502B86EE6}"/>
              </a:ext>
            </a:extLst>
          </p:cNvPr>
          <p:cNvSpPr>
            <a:spLocks noGrp="1"/>
          </p:cNvSpPr>
          <p:nvPr>
            <p:ph type="sldNum" sz="quarter" idx="12"/>
          </p:nvPr>
        </p:nvSpPr>
        <p:spPr/>
        <p:txBody>
          <a:bodyPr/>
          <a:lstStyle/>
          <a:p>
            <a:fld id="{78756913-A2F2-4441-A0FF-A55AEA64811E}" type="slidenum">
              <a:rPr lang="en-GB" smtClean="0"/>
              <a:t>‹#›</a:t>
            </a:fld>
            <a:endParaRPr lang="en-GB"/>
          </a:p>
        </p:txBody>
      </p:sp>
    </p:spTree>
    <p:extLst>
      <p:ext uri="{BB962C8B-B14F-4D97-AF65-F5344CB8AC3E}">
        <p14:creationId xmlns:p14="http://schemas.microsoft.com/office/powerpoint/2010/main" val="3248328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1E1E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99DB88B-A1E8-38FF-3F39-2615B1847B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 xmlns:a16="http://schemas.microsoft.com/office/drawing/2014/main" id="{4E13533F-B521-0D78-C4BF-4E399E9182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 xmlns:a16="http://schemas.microsoft.com/office/drawing/2014/main" id="{CC318AB1-AE00-0336-41D9-A74FC8B148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CD8FF4-B56B-44F9-B5D0-B51369DDB9A5}" type="datetimeFigureOut">
              <a:rPr lang="en-GB" smtClean="0"/>
              <a:t>22/03/2023</a:t>
            </a:fld>
            <a:endParaRPr lang="en-GB"/>
          </a:p>
        </p:txBody>
      </p:sp>
      <p:sp>
        <p:nvSpPr>
          <p:cNvPr id="5" name="Footer Placeholder 4">
            <a:extLst>
              <a:ext uri="{FF2B5EF4-FFF2-40B4-BE49-F238E27FC236}">
                <a16:creationId xmlns="" xmlns:a16="http://schemas.microsoft.com/office/drawing/2014/main" id="{5967D860-A359-E392-9055-539901352B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7EADBDC7-D464-7F39-3B95-6B25469BC6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756913-A2F2-4441-A0FF-A55AEA64811E}" type="slidenum">
              <a:rPr lang="en-GB" smtClean="0"/>
              <a:t>‹#›</a:t>
            </a:fld>
            <a:endParaRPr lang="en-GB"/>
          </a:p>
        </p:txBody>
      </p:sp>
    </p:spTree>
    <p:extLst>
      <p:ext uri="{BB962C8B-B14F-4D97-AF65-F5344CB8AC3E}">
        <p14:creationId xmlns:p14="http://schemas.microsoft.com/office/powerpoint/2010/main" val="625426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55" r:id="rId8"/>
    <p:sldLayoutId id="2147483656" r:id="rId9"/>
    <p:sldLayoutId id="2147483657"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500" b="1" kern="1200">
          <a:solidFill>
            <a:srgbClr val="EA551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kern="1200">
          <a:solidFill>
            <a:srgbClr val="2E2E2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rgbClr val="2E2E2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kern="1200">
          <a:solidFill>
            <a:srgbClr val="2E2E2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kern="1200">
          <a:solidFill>
            <a:srgbClr val="2E2E2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0" kern="1200">
          <a:solidFill>
            <a:srgbClr val="2E2E2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www.kp.ru/daily/27478/4685657/"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5.svg"/><Relationship Id="rId4" Type="http://schemas.openxmlformats.org/officeDocument/2006/relationships/image" Target="../media/image7.sv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0.png"/><Relationship Id="rId10" Type="http://schemas.openxmlformats.org/officeDocument/2006/relationships/image" Target="../media/image17.svg"/><Relationship Id="rId4" Type="http://schemas.openxmlformats.org/officeDocument/2006/relationships/image" Target="../media/image9.svg"/><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hyperlink" Target="https://www.youtube.com/watch?v=BIaQkkg-eQQ"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EC6CF6-0CE9-4621-8B79-E3DD773CEC09}"/>
              </a:ext>
            </a:extLst>
          </p:cNvPr>
          <p:cNvSpPr>
            <a:spLocks noGrp="1"/>
          </p:cNvSpPr>
          <p:nvPr>
            <p:ph type="ctrTitle"/>
          </p:nvPr>
        </p:nvSpPr>
        <p:spPr>
          <a:xfrm>
            <a:off x="829536" y="1359970"/>
            <a:ext cx="7706651" cy="1316037"/>
          </a:xfrm>
        </p:spPr>
        <p:txBody>
          <a:bodyPr>
            <a:noAutofit/>
          </a:bodyPr>
          <a:lstStyle/>
          <a:p>
            <a:r>
              <a:rPr lang="lt-LT" sz="5400" dirty="0"/>
              <a:t>Informacijos vertinimas ir atranka</a:t>
            </a:r>
          </a:p>
        </p:txBody>
      </p:sp>
      <p:sp>
        <p:nvSpPr>
          <p:cNvPr id="3" name="Subtitle 2">
            <a:extLst>
              <a:ext uri="{FF2B5EF4-FFF2-40B4-BE49-F238E27FC236}">
                <a16:creationId xmlns="" xmlns:a16="http://schemas.microsoft.com/office/drawing/2014/main" id="{2CFCC37F-463C-4D92-BBFC-CA970F1B9476}"/>
              </a:ext>
            </a:extLst>
          </p:cNvPr>
          <p:cNvSpPr>
            <a:spLocks noGrp="1"/>
          </p:cNvSpPr>
          <p:nvPr>
            <p:ph type="subTitle" idx="1"/>
          </p:nvPr>
        </p:nvSpPr>
        <p:spPr>
          <a:xfrm>
            <a:off x="840295" y="3553344"/>
            <a:ext cx="8998242" cy="628650"/>
          </a:xfrm>
        </p:spPr>
        <p:txBody>
          <a:bodyPr>
            <a:noAutofit/>
          </a:bodyPr>
          <a:lstStyle/>
          <a:p>
            <a:r>
              <a:rPr lang="pt-BR" sz="3200" dirty="0">
                <a:latin typeface="Arial" panose="020B0604020202020204" pitchFamily="34" charset="0"/>
                <a:cs typeface="Arial" panose="020B0604020202020204" pitchFamily="34" charset="0"/>
              </a:rPr>
              <a:t>Pagrindiniai informacijos vertinimo kriterijai</a:t>
            </a:r>
            <a:endParaRPr lang="lt-LT"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65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CAB0CA-E30B-4220-BE9D-22AD26F23B6C}"/>
              </a:ext>
            </a:extLst>
          </p:cNvPr>
          <p:cNvSpPr>
            <a:spLocks noGrp="1"/>
          </p:cNvSpPr>
          <p:nvPr>
            <p:ph type="title"/>
          </p:nvPr>
        </p:nvSpPr>
        <p:spPr>
          <a:xfrm>
            <a:off x="655320" y="357848"/>
            <a:ext cx="4122420" cy="2228692"/>
          </a:xfrm>
        </p:spPr>
        <p:txBody>
          <a:bodyPr>
            <a:normAutofit/>
          </a:bodyPr>
          <a:lstStyle/>
          <a:p>
            <a:r>
              <a:rPr lang="lt-LT" sz="5400" dirty="0"/>
              <a:t>Praktinis pavyzdys</a:t>
            </a:r>
          </a:p>
        </p:txBody>
      </p:sp>
      <p:pic>
        <p:nvPicPr>
          <p:cNvPr id="10" name="Picture 4">
            <a:extLst>
              <a:ext uri="{FF2B5EF4-FFF2-40B4-BE49-F238E27FC236}">
                <a16:creationId xmlns="" xmlns:a16="http://schemas.microsoft.com/office/drawing/2014/main" id="{4623698B-F188-8272-BF4E-93F467877EFA}"/>
              </a:ext>
            </a:extLst>
          </p:cNvPr>
          <p:cNvPicPr/>
          <p:nvPr/>
        </p:nvPicPr>
        <p:blipFill rotWithShape="1">
          <a:blip r:embed="rId3"/>
          <a:srcRect l="3763" t="10967" r="2610" b="8007"/>
          <a:stretch/>
        </p:blipFill>
        <p:spPr bwMode="auto">
          <a:xfrm>
            <a:off x="4503421" y="411638"/>
            <a:ext cx="7688580" cy="6103462"/>
          </a:xfrm>
          <a:prstGeom prst="rect">
            <a:avLst/>
          </a:prstGeom>
          <a:ln>
            <a:noFill/>
          </a:ln>
          <a:extLst>
            <a:ext uri="{53640926-AAD7-44D8-BBD7-CCE9431645EC}">
              <a14:shadowObscured xmlns:a14="http://schemas.microsoft.com/office/drawing/2010/main"/>
            </a:ext>
          </a:extLst>
        </p:spPr>
      </p:pic>
      <p:sp>
        <p:nvSpPr>
          <p:cNvPr id="11" name="Rectangle 1">
            <a:extLst>
              <a:ext uri="{FF2B5EF4-FFF2-40B4-BE49-F238E27FC236}">
                <a16:creationId xmlns="" xmlns:a16="http://schemas.microsoft.com/office/drawing/2014/main" id="{31102565-8DE0-239B-E63B-5F0FDA1CFEDF}"/>
              </a:ext>
            </a:extLst>
          </p:cNvPr>
          <p:cNvSpPr/>
          <p:nvPr/>
        </p:nvSpPr>
        <p:spPr>
          <a:xfrm>
            <a:off x="1205420" y="5622548"/>
            <a:ext cx="3298001" cy="892552"/>
          </a:xfrm>
          <a:prstGeom prst="rect">
            <a:avLst/>
          </a:prstGeom>
        </p:spPr>
        <p:txBody>
          <a:bodyPr wrap="square">
            <a:spAutoFit/>
          </a:bodyPr>
          <a:lstStyle/>
          <a:p>
            <a:pPr algn="r"/>
            <a:r>
              <a:rPr lang="lt-LT" sz="1300" dirty="0">
                <a:latin typeface="Arial" panose="020B0604020202020204" pitchFamily="34" charset="0"/>
                <a:ea typeface="Times New Roman" panose="02020603050405020304" pitchFamily="18" charset="0"/>
                <a:cs typeface="Arial" panose="020B0604020202020204" pitchFamily="34" charset="0"/>
              </a:rPr>
              <a:t>Nepatikimo šaltinio su akivaizdžiu tikslu paveikti auditoriją pavyzdys. </a:t>
            </a:r>
            <a:br>
              <a:rPr lang="lt-LT" sz="1300" dirty="0">
                <a:latin typeface="Arial" panose="020B0604020202020204" pitchFamily="34" charset="0"/>
                <a:ea typeface="Times New Roman" panose="02020603050405020304" pitchFamily="18" charset="0"/>
                <a:cs typeface="Arial" panose="020B0604020202020204" pitchFamily="34" charset="0"/>
              </a:rPr>
            </a:br>
            <a:r>
              <a:rPr lang="lt-LT" sz="1300" dirty="0">
                <a:latin typeface="Arial" panose="020B0604020202020204" pitchFamily="34" charset="0"/>
                <a:ea typeface="Times New Roman" panose="02020603050405020304" pitchFamily="18" charset="0"/>
                <a:cs typeface="Arial" panose="020B0604020202020204" pitchFamily="34" charset="0"/>
              </a:rPr>
              <a:t>Šaltinis: „Komsomolskaja pravda“, 2022. </a:t>
            </a:r>
            <a:r>
              <a:rPr lang="lt-LT" sz="1300" u="sng" dirty="0">
                <a:solidFill>
                  <a:srgbClr val="56BCFE"/>
                </a:solidFill>
                <a:latin typeface="Arial" panose="020B0604020202020204" pitchFamily="34" charset="0"/>
                <a:ea typeface="Times New Roman" panose="02020603050405020304" pitchFamily="18" charset="0"/>
                <a:cs typeface="Arial" panose="020B0604020202020204" pitchFamily="34" charset="0"/>
                <a:hlinkClick r:id="rId4"/>
              </a:rPr>
              <a:t>https://www.kp.ru/daily/27478/4685657/</a:t>
            </a:r>
            <a:endParaRPr lang="en-US" sz="1300" dirty="0">
              <a:latin typeface="Arial" panose="020B0604020202020204" pitchFamily="34" charset="0"/>
              <a:cs typeface="Arial" panose="020B0604020202020204" pitchFamily="34" charset="0"/>
            </a:endParaRPr>
          </a:p>
        </p:txBody>
      </p:sp>
      <p:sp>
        <p:nvSpPr>
          <p:cNvPr id="12" name="Content Placeholder 3">
            <a:extLst>
              <a:ext uri="{FF2B5EF4-FFF2-40B4-BE49-F238E27FC236}">
                <a16:creationId xmlns="" xmlns:a16="http://schemas.microsoft.com/office/drawing/2014/main" id="{A75A1261-822F-7D74-E2F0-E5C89CC03C3E}"/>
              </a:ext>
            </a:extLst>
          </p:cNvPr>
          <p:cNvSpPr txBox="1">
            <a:spLocks/>
          </p:cNvSpPr>
          <p:nvPr/>
        </p:nvSpPr>
        <p:spPr>
          <a:xfrm>
            <a:off x="655320" y="2649211"/>
            <a:ext cx="3444089" cy="2402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b="0" kern="1200">
                <a:solidFill>
                  <a:srgbClr val="2E2E2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rgbClr val="2E2E2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kern="1200">
                <a:solidFill>
                  <a:srgbClr val="2E2E2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kern="1200">
                <a:solidFill>
                  <a:srgbClr val="2E2E2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0" kern="1200">
                <a:solidFill>
                  <a:srgbClr val="2E2E2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sz="3200" dirty="0">
                <a:latin typeface="Arial" panose="020B0604020202020204" pitchFamily="34" charset="0"/>
                <a:cs typeface="Arial" panose="020B0604020202020204" pitchFamily="34" charset="0"/>
              </a:rPr>
              <a:t>Žinodami šaltinį ir jo tikslą, galite identifikuoti, ar verta skaityti toliau.</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2677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1A0B0720-4798-43F7-A7B8-8FD0588E7E75}"/>
              </a:ext>
            </a:extLst>
          </p:cNvPr>
          <p:cNvSpPr>
            <a:spLocks noGrp="1"/>
          </p:cNvSpPr>
          <p:nvPr>
            <p:ph type="title"/>
          </p:nvPr>
        </p:nvSpPr>
        <p:spPr/>
        <p:txBody>
          <a:bodyPr/>
          <a:lstStyle/>
          <a:p>
            <a:r>
              <a:rPr lang="lt-LT" dirty="0"/>
              <a:t>Paprastas argumentas</a:t>
            </a:r>
            <a:endParaRPr lang="en-US" dirty="0"/>
          </a:p>
        </p:txBody>
      </p:sp>
      <p:sp>
        <p:nvSpPr>
          <p:cNvPr id="4" name="Content Placeholder 3">
            <a:extLst>
              <a:ext uri="{FF2B5EF4-FFF2-40B4-BE49-F238E27FC236}">
                <a16:creationId xmlns="" xmlns:a16="http://schemas.microsoft.com/office/drawing/2014/main" id="{93C60927-0AFE-4CC3-BF62-F18D1C711A11}"/>
              </a:ext>
            </a:extLst>
          </p:cNvPr>
          <p:cNvSpPr>
            <a:spLocks noGrp="1"/>
          </p:cNvSpPr>
          <p:nvPr>
            <p:ph idx="1"/>
          </p:nvPr>
        </p:nvSpPr>
        <p:spPr>
          <a:xfrm>
            <a:off x="3394388" y="2373491"/>
            <a:ext cx="8218492" cy="3443288"/>
          </a:xfrm>
        </p:spPr>
        <p:txBody>
          <a:bodyPr>
            <a:noAutofit/>
          </a:bodyPr>
          <a:lstStyle/>
          <a:p>
            <a:pPr marL="0" indent="0">
              <a:buNone/>
            </a:pPr>
            <a:r>
              <a:rPr lang="lt-LT" sz="3200" dirty="0">
                <a:latin typeface="Arial" panose="020B0604020202020204" pitchFamily="34" charset="0"/>
                <a:cs typeface="Arial" panose="020B0604020202020204" pitchFamily="34" charset="0"/>
              </a:rPr>
              <a:t>Paprastas argumentas </a:t>
            </a:r>
            <a:r>
              <a:rPr lang="lt-LT" sz="3200" b="1" dirty="0">
                <a:latin typeface="Arial" panose="020B0604020202020204" pitchFamily="34" charset="0"/>
                <a:cs typeface="Arial" panose="020B0604020202020204" pitchFamily="34" charset="0"/>
              </a:rPr>
              <a:t>pateikia siūlymą </a:t>
            </a:r>
            <a:r>
              <a:rPr lang="lt-LT" sz="3200" dirty="0">
                <a:latin typeface="Arial" panose="020B0604020202020204" pitchFamily="34" charset="0"/>
                <a:cs typeface="Arial" panose="020B0604020202020204" pitchFamily="34" charset="0"/>
              </a:rPr>
              <a:t>(pvz., „Pasiimkite skėtį“), </a:t>
            </a:r>
            <a:br>
              <a:rPr lang="lt-LT" sz="3200" dirty="0">
                <a:latin typeface="Arial" panose="020B0604020202020204" pitchFamily="34" charset="0"/>
                <a:cs typeface="Arial" panose="020B0604020202020204" pitchFamily="34" charset="0"/>
              </a:rPr>
            </a:br>
            <a:r>
              <a:rPr lang="lt-LT" sz="3200" b="1" dirty="0">
                <a:latin typeface="Arial" panose="020B0604020202020204" pitchFamily="34" charset="0"/>
                <a:cs typeface="Arial" panose="020B0604020202020204" pitchFamily="34" charset="0"/>
              </a:rPr>
              <a:t>pagrįstą priežastimis </a:t>
            </a:r>
          </a:p>
          <a:p>
            <a:pPr marL="0" indent="0">
              <a:buNone/>
            </a:pPr>
            <a:r>
              <a:rPr lang="lt-LT" sz="3200" dirty="0">
                <a:latin typeface="Arial" panose="020B0604020202020204" pitchFamily="34" charset="0"/>
                <a:cs typeface="Arial" panose="020B0604020202020204" pitchFamily="34" charset="0"/>
              </a:rPr>
              <a:t>(pvz., „nes tikėtina, kad lis“.)</a:t>
            </a:r>
            <a:br>
              <a:rPr lang="lt-LT" sz="3200" dirty="0">
                <a:latin typeface="Arial" panose="020B0604020202020204" pitchFamily="34" charset="0"/>
                <a:cs typeface="Arial" panose="020B0604020202020204" pitchFamily="34" charset="0"/>
              </a:rPr>
            </a:br>
            <a:endParaRPr lang="lt-LT" sz="3200" dirty="0">
              <a:latin typeface="Arial" panose="020B0604020202020204" pitchFamily="34" charset="0"/>
              <a:cs typeface="Arial" panose="020B0604020202020204" pitchFamily="34" charset="0"/>
            </a:endParaRPr>
          </a:p>
          <a:p>
            <a:pPr marL="0" indent="0">
              <a:buNone/>
            </a:pPr>
            <a:r>
              <a:rPr lang="lt-LT" sz="3200" b="1" dirty="0">
                <a:latin typeface="Arial" panose="020B0604020202020204" pitchFamily="34" charset="0"/>
                <a:cs typeface="Arial" panose="020B0604020202020204" pitchFamily="34" charset="0"/>
              </a:rPr>
              <a:t>Argumentavimas</a:t>
            </a:r>
            <a:r>
              <a:rPr lang="lt-LT" sz="3200" dirty="0">
                <a:latin typeface="Arial" panose="020B0604020202020204" pitchFamily="34" charset="0"/>
                <a:cs typeface="Arial" panose="020B0604020202020204" pitchFamily="34" charset="0"/>
              </a:rPr>
              <a:t>: tikėtina, kad bus lietus. </a:t>
            </a:r>
          </a:p>
          <a:p>
            <a:pPr marL="0" indent="0">
              <a:buNone/>
            </a:pPr>
            <a:r>
              <a:rPr lang="lt-LT" sz="3200" b="1" dirty="0">
                <a:latin typeface="Arial" panose="020B0604020202020204" pitchFamily="34" charset="0"/>
                <a:cs typeface="Arial" panose="020B0604020202020204" pitchFamily="34" charset="0"/>
              </a:rPr>
              <a:t>Siūlymas</a:t>
            </a:r>
            <a:r>
              <a:rPr lang="lt-LT" sz="3200" dirty="0">
                <a:latin typeface="Arial" panose="020B0604020202020204" pitchFamily="34" charset="0"/>
                <a:cs typeface="Arial" panose="020B0604020202020204" pitchFamily="34" charset="0"/>
              </a:rPr>
              <a:t>: pasiimkite skėtį.</a:t>
            </a:r>
            <a:endParaRPr lang="en-US" sz="3200" dirty="0">
              <a:latin typeface="Arial" panose="020B0604020202020204" pitchFamily="34" charset="0"/>
              <a:cs typeface="Arial" panose="020B0604020202020204" pitchFamily="34" charset="0"/>
            </a:endParaRPr>
          </a:p>
        </p:txBody>
      </p:sp>
      <p:sp>
        <p:nvSpPr>
          <p:cNvPr id="2" name="Rectangle 4">
            <a:extLst>
              <a:ext uri="{FF2B5EF4-FFF2-40B4-BE49-F238E27FC236}">
                <a16:creationId xmlns="" xmlns:a16="http://schemas.microsoft.com/office/drawing/2014/main" id="{60152C59-BF6F-45DB-939B-6F8D212F3C5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a:extLst>
              <a:ext uri="{FF2B5EF4-FFF2-40B4-BE49-F238E27FC236}">
                <a16:creationId xmlns="" xmlns:a16="http://schemas.microsoft.com/office/drawing/2014/main" id="{83283FF7-735F-4B97-8E5D-E2563D247F07}"/>
              </a:ext>
            </a:extLst>
          </p:cNvPr>
          <p:cNvSpPr>
            <a:spLocks noChangeArrowheads="1"/>
          </p:cNvSpPr>
          <p:nvPr/>
        </p:nvSpPr>
        <p:spPr bwMode="auto">
          <a:xfrm>
            <a:off x="822325" y="1104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en-US"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lt-LT" altLang="en-US" sz="1800" b="0" i="0" u="none" strike="noStrike" cap="none" normalizeH="0" baseline="0">
              <a:ln>
                <a:noFill/>
              </a:ln>
              <a:solidFill>
                <a:schemeClr val="tx1"/>
              </a:solidFill>
              <a:effectLst/>
              <a:latin typeface="Arial" panose="020B0604020202020204" pitchFamily="34" charset="0"/>
            </a:endParaRPr>
          </a:p>
        </p:txBody>
      </p:sp>
      <p:sp>
        <p:nvSpPr>
          <p:cNvPr id="6" name="Rectangle 6">
            <a:extLst>
              <a:ext uri="{FF2B5EF4-FFF2-40B4-BE49-F238E27FC236}">
                <a16:creationId xmlns="" xmlns:a16="http://schemas.microsoft.com/office/drawing/2014/main" id="{7A97324F-0989-4D5D-82B4-A0327A169132}"/>
              </a:ext>
            </a:extLst>
          </p:cNvPr>
          <p:cNvSpPr>
            <a:spLocks noChangeArrowheads="1"/>
          </p:cNvSpPr>
          <p:nvPr/>
        </p:nvSpPr>
        <p:spPr bwMode="auto">
          <a:xfrm>
            <a:off x="822325" y="1381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en-US"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lt-LT" altLang="en-US" sz="1800" b="0" i="0" u="none" strike="noStrike" cap="none" normalizeH="0" baseline="0">
              <a:ln>
                <a:noFill/>
              </a:ln>
              <a:solidFill>
                <a:schemeClr val="tx1"/>
              </a:solidFill>
              <a:effectLst/>
              <a:latin typeface="Arial" panose="020B0604020202020204" pitchFamily="34" charset="0"/>
            </a:endParaRPr>
          </a:p>
        </p:txBody>
      </p:sp>
      <p:sp>
        <p:nvSpPr>
          <p:cNvPr id="7" name="Rectangle 7">
            <a:extLst>
              <a:ext uri="{FF2B5EF4-FFF2-40B4-BE49-F238E27FC236}">
                <a16:creationId xmlns="" xmlns:a16="http://schemas.microsoft.com/office/drawing/2014/main" id="{18A2C32B-09A1-4337-8C89-53DE09914AF3}"/>
              </a:ext>
            </a:extLst>
          </p:cNvPr>
          <p:cNvSpPr>
            <a:spLocks noChangeArrowheads="1"/>
          </p:cNvSpPr>
          <p:nvPr/>
        </p:nvSpPr>
        <p:spPr bwMode="auto">
          <a:xfrm>
            <a:off x="822325" y="2000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3">
            <a:extLst>
              <a:ext uri="{FF2B5EF4-FFF2-40B4-BE49-F238E27FC236}">
                <a16:creationId xmlns="" xmlns:a16="http://schemas.microsoft.com/office/drawing/2014/main" id="{F109D363-368C-442B-ACB9-63A78D85C4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4">
            <a:extLst>
              <a:ext uri="{FF2B5EF4-FFF2-40B4-BE49-F238E27FC236}">
                <a16:creationId xmlns="" xmlns:a16="http://schemas.microsoft.com/office/drawing/2014/main" id="{01A2FE04-A0DE-4CFF-A683-1F8522DBD0E5}"/>
              </a:ext>
            </a:extLst>
          </p:cNvPr>
          <p:cNvSpPr>
            <a:spLocks noChangeArrowheads="1"/>
          </p:cNvSpPr>
          <p:nvPr/>
        </p:nvSpPr>
        <p:spPr bwMode="auto">
          <a:xfrm>
            <a:off x="822325" y="1123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en-US"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lt-LT"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15">
            <a:extLst>
              <a:ext uri="{FF2B5EF4-FFF2-40B4-BE49-F238E27FC236}">
                <a16:creationId xmlns="" xmlns:a16="http://schemas.microsoft.com/office/drawing/2014/main" id="{54A44599-2723-422C-A5D8-E41719282DC5}"/>
              </a:ext>
            </a:extLst>
          </p:cNvPr>
          <p:cNvSpPr>
            <a:spLocks noChangeArrowheads="1"/>
          </p:cNvSpPr>
          <p:nvPr/>
        </p:nvSpPr>
        <p:spPr bwMode="auto">
          <a:xfrm>
            <a:off x="822325" y="1400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en-US"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lt-LT"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6">
            <a:extLst>
              <a:ext uri="{FF2B5EF4-FFF2-40B4-BE49-F238E27FC236}">
                <a16:creationId xmlns="" xmlns:a16="http://schemas.microsoft.com/office/drawing/2014/main" id="{A47D4667-510D-4101-AF0B-C0300D6975DA}"/>
              </a:ext>
            </a:extLst>
          </p:cNvPr>
          <p:cNvSpPr>
            <a:spLocks noChangeArrowheads="1"/>
          </p:cNvSpPr>
          <p:nvPr/>
        </p:nvSpPr>
        <p:spPr bwMode="auto">
          <a:xfrm>
            <a:off x="822325" y="2047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en-US"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lt-LT"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7">
            <a:extLst>
              <a:ext uri="{FF2B5EF4-FFF2-40B4-BE49-F238E27FC236}">
                <a16:creationId xmlns="" xmlns:a16="http://schemas.microsoft.com/office/drawing/2014/main" id="{8DB42EBB-DAAD-4115-BEEE-F381E8110CC2}"/>
              </a:ext>
            </a:extLst>
          </p:cNvPr>
          <p:cNvSpPr>
            <a:spLocks noChangeArrowheads="1"/>
          </p:cNvSpPr>
          <p:nvPr/>
        </p:nvSpPr>
        <p:spPr bwMode="auto">
          <a:xfrm>
            <a:off x="822325" y="232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en-US"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lt-LT"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8">
            <a:extLst>
              <a:ext uri="{FF2B5EF4-FFF2-40B4-BE49-F238E27FC236}">
                <a16:creationId xmlns="" xmlns:a16="http://schemas.microsoft.com/office/drawing/2014/main" id="{E63D26F9-E92B-4792-BB53-2B87D50CD29A}"/>
              </a:ext>
            </a:extLst>
          </p:cNvPr>
          <p:cNvSpPr>
            <a:spLocks noChangeArrowheads="1"/>
          </p:cNvSpPr>
          <p:nvPr/>
        </p:nvSpPr>
        <p:spPr bwMode="auto">
          <a:xfrm>
            <a:off x="822325" y="2943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5" name="Grafinis elementas 14" descr="Lietus">
            <a:extLst>
              <a:ext uri="{FF2B5EF4-FFF2-40B4-BE49-F238E27FC236}">
                <a16:creationId xmlns="" xmlns:a16="http://schemas.microsoft.com/office/drawing/2014/main" id="{90EE1187-36A1-9F4B-29D7-4E72E57B304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279681" y="2470310"/>
            <a:ext cx="1166338" cy="1166338"/>
          </a:xfrm>
          <a:prstGeom prst="rect">
            <a:avLst/>
          </a:prstGeom>
        </p:spPr>
      </p:pic>
      <p:pic>
        <p:nvPicPr>
          <p:cNvPr id="17" name="Grafinis elementas 16" descr="Skėtis">
            <a:extLst>
              <a:ext uri="{FF2B5EF4-FFF2-40B4-BE49-F238E27FC236}">
                <a16:creationId xmlns="" xmlns:a16="http://schemas.microsoft.com/office/drawing/2014/main" id="{723FCEA2-45ED-CCEC-DEC6-589E50FC566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279680" y="4512705"/>
            <a:ext cx="1166337" cy="1166337"/>
          </a:xfrm>
          <a:prstGeom prst="rect">
            <a:avLst/>
          </a:prstGeom>
        </p:spPr>
      </p:pic>
      <p:pic>
        <p:nvPicPr>
          <p:cNvPr id="19" name="Grafinis elementas 18" descr="Linijinė rodyklė: tiesiai">
            <a:extLst>
              <a:ext uri="{FF2B5EF4-FFF2-40B4-BE49-F238E27FC236}">
                <a16:creationId xmlns="" xmlns:a16="http://schemas.microsoft.com/office/drawing/2014/main" id="{5E89075F-6AEC-F601-2764-0002B9CE6EF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16200000">
            <a:off x="1405649" y="3562350"/>
            <a:ext cx="914400" cy="914400"/>
          </a:xfrm>
          <a:prstGeom prst="rect">
            <a:avLst/>
          </a:prstGeom>
        </p:spPr>
      </p:pic>
      <p:sp>
        <p:nvSpPr>
          <p:cNvPr id="20" name="Stačiakampis 19">
            <a:extLst>
              <a:ext uri="{FF2B5EF4-FFF2-40B4-BE49-F238E27FC236}">
                <a16:creationId xmlns="" xmlns:a16="http://schemas.microsoft.com/office/drawing/2014/main" id="{4E0A9C4B-142E-ACAF-1BCD-866FC4F46BB8}"/>
              </a:ext>
            </a:extLst>
          </p:cNvPr>
          <p:cNvSpPr/>
          <p:nvPr/>
        </p:nvSpPr>
        <p:spPr>
          <a:xfrm>
            <a:off x="0" y="1457325"/>
            <a:ext cx="3657600" cy="380047"/>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304833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1A0B0720-4798-43F7-A7B8-8FD0588E7E75}"/>
              </a:ext>
            </a:extLst>
          </p:cNvPr>
          <p:cNvSpPr>
            <a:spLocks noGrp="1"/>
          </p:cNvSpPr>
          <p:nvPr>
            <p:ph type="title"/>
          </p:nvPr>
        </p:nvSpPr>
        <p:spPr/>
        <p:txBody>
          <a:bodyPr/>
          <a:lstStyle/>
          <a:p>
            <a:r>
              <a:rPr lang="lt-LT" dirty="0"/>
              <a:t>Tvirtas argumentas</a:t>
            </a:r>
            <a:endParaRPr lang="en-US" dirty="0"/>
          </a:p>
        </p:txBody>
      </p:sp>
      <p:sp>
        <p:nvSpPr>
          <p:cNvPr id="2" name="Rectangle 4">
            <a:extLst>
              <a:ext uri="{FF2B5EF4-FFF2-40B4-BE49-F238E27FC236}">
                <a16:creationId xmlns="" xmlns:a16="http://schemas.microsoft.com/office/drawing/2014/main" id="{60152C59-BF6F-45DB-939B-6F8D212F3C5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5" name="Rectangle 5">
            <a:extLst>
              <a:ext uri="{FF2B5EF4-FFF2-40B4-BE49-F238E27FC236}">
                <a16:creationId xmlns="" xmlns:a16="http://schemas.microsoft.com/office/drawing/2014/main" id="{83283FF7-735F-4B97-8E5D-E2563D247F07}"/>
              </a:ext>
            </a:extLst>
          </p:cNvPr>
          <p:cNvSpPr>
            <a:spLocks noChangeArrowheads="1"/>
          </p:cNvSpPr>
          <p:nvPr/>
        </p:nvSpPr>
        <p:spPr bwMode="auto">
          <a:xfrm>
            <a:off x="822325" y="1104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t-LT" altLang="en-US" sz="12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lt-LT"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6">
            <a:extLst>
              <a:ext uri="{FF2B5EF4-FFF2-40B4-BE49-F238E27FC236}">
                <a16:creationId xmlns="" xmlns:a16="http://schemas.microsoft.com/office/drawing/2014/main" id="{7A97324F-0989-4D5D-82B4-A0327A169132}"/>
              </a:ext>
            </a:extLst>
          </p:cNvPr>
          <p:cNvSpPr>
            <a:spLocks noChangeArrowheads="1"/>
          </p:cNvSpPr>
          <p:nvPr/>
        </p:nvSpPr>
        <p:spPr bwMode="auto">
          <a:xfrm>
            <a:off x="822325" y="1381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t-LT" altLang="en-US" sz="12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lt-LT"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Rectangle 7">
            <a:extLst>
              <a:ext uri="{FF2B5EF4-FFF2-40B4-BE49-F238E27FC236}">
                <a16:creationId xmlns="" xmlns:a16="http://schemas.microsoft.com/office/drawing/2014/main" id="{18A2C32B-09A1-4337-8C89-53DE09914AF3}"/>
              </a:ext>
            </a:extLst>
          </p:cNvPr>
          <p:cNvSpPr>
            <a:spLocks noChangeArrowheads="1"/>
          </p:cNvSpPr>
          <p:nvPr/>
        </p:nvSpPr>
        <p:spPr bwMode="auto">
          <a:xfrm>
            <a:off x="822325" y="2000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8" name="Rectangle 13">
            <a:extLst>
              <a:ext uri="{FF2B5EF4-FFF2-40B4-BE49-F238E27FC236}">
                <a16:creationId xmlns="" xmlns:a16="http://schemas.microsoft.com/office/drawing/2014/main" id="{F109D363-368C-442B-ACB9-63A78D85C4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9" name="Rectangle 14">
            <a:extLst>
              <a:ext uri="{FF2B5EF4-FFF2-40B4-BE49-F238E27FC236}">
                <a16:creationId xmlns="" xmlns:a16="http://schemas.microsoft.com/office/drawing/2014/main" id="{01A2FE04-A0DE-4CFF-A683-1F8522DBD0E5}"/>
              </a:ext>
            </a:extLst>
          </p:cNvPr>
          <p:cNvSpPr>
            <a:spLocks noChangeArrowheads="1"/>
          </p:cNvSpPr>
          <p:nvPr/>
        </p:nvSpPr>
        <p:spPr bwMode="auto">
          <a:xfrm>
            <a:off x="822325" y="1123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t-LT" altLang="en-US" sz="12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lt-LT"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Rectangle 15">
            <a:extLst>
              <a:ext uri="{FF2B5EF4-FFF2-40B4-BE49-F238E27FC236}">
                <a16:creationId xmlns="" xmlns:a16="http://schemas.microsoft.com/office/drawing/2014/main" id="{54A44599-2723-422C-A5D8-E41719282DC5}"/>
              </a:ext>
            </a:extLst>
          </p:cNvPr>
          <p:cNvSpPr>
            <a:spLocks noChangeArrowheads="1"/>
          </p:cNvSpPr>
          <p:nvPr/>
        </p:nvSpPr>
        <p:spPr bwMode="auto">
          <a:xfrm>
            <a:off x="822325" y="1400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t-LT" altLang="en-US" sz="12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lt-LT"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Rectangle 16">
            <a:extLst>
              <a:ext uri="{FF2B5EF4-FFF2-40B4-BE49-F238E27FC236}">
                <a16:creationId xmlns="" xmlns:a16="http://schemas.microsoft.com/office/drawing/2014/main" id="{A47D4667-510D-4101-AF0B-C0300D6975DA}"/>
              </a:ext>
            </a:extLst>
          </p:cNvPr>
          <p:cNvSpPr>
            <a:spLocks noChangeArrowheads="1"/>
          </p:cNvSpPr>
          <p:nvPr/>
        </p:nvSpPr>
        <p:spPr bwMode="auto">
          <a:xfrm>
            <a:off x="822325" y="2047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t-LT" altLang="en-US" sz="12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lt-LT"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Rectangle 17">
            <a:extLst>
              <a:ext uri="{FF2B5EF4-FFF2-40B4-BE49-F238E27FC236}">
                <a16:creationId xmlns="" xmlns:a16="http://schemas.microsoft.com/office/drawing/2014/main" id="{8DB42EBB-DAAD-4115-BEEE-F381E8110CC2}"/>
              </a:ext>
            </a:extLst>
          </p:cNvPr>
          <p:cNvSpPr>
            <a:spLocks noChangeArrowheads="1"/>
          </p:cNvSpPr>
          <p:nvPr/>
        </p:nvSpPr>
        <p:spPr bwMode="auto">
          <a:xfrm>
            <a:off x="822325" y="232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t-LT" altLang="en-US" sz="12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lt-LT"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18">
            <a:extLst>
              <a:ext uri="{FF2B5EF4-FFF2-40B4-BE49-F238E27FC236}">
                <a16:creationId xmlns="" xmlns:a16="http://schemas.microsoft.com/office/drawing/2014/main" id="{E63D26F9-E92B-4792-BB53-2B87D50CD29A}"/>
              </a:ext>
            </a:extLst>
          </p:cNvPr>
          <p:cNvSpPr>
            <a:spLocks noChangeArrowheads="1"/>
          </p:cNvSpPr>
          <p:nvPr/>
        </p:nvSpPr>
        <p:spPr bwMode="auto">
          <a:xfrm>
            <a:off x="822325" y="2943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22" name="Content Placeholder 3">
            <a:extLst>
              <a:ext uri="{FF2B5EF4-FFF2-40B4-BE49-F238E27FC236}">
                <a16:creationId xmlns="" xmlns:a16="http://schemas.microsoft.com/office/drawing/2014/main" id="{FF2424B3-9074-4072-9E0B-7BC08F02123B}"/>
              </a:ext>
            </a:extLst>
          </p:cNvPr>
          <p:cNvSpPr txBox="1">
            <a:spLocks/>
          </p:cNvSpPr>
          <p:nvPr/>
        </p:nvSpPr>
        <p:spPr>
          <a:xfrm>
            <a:off x="3029346" y="2309812"/>
            <a:ext cx="8761683" cy="37823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400" b="0" kern="1200">
                <a:solidFill>
                  <a:srgbClr val="2E2E2E"/>
                </a:solidFill>
                <a:latin typeface="+mn-lt"/>
                <a:ea typeface="+mn-ea"/>
                <a:cs typeface="+mn-cs"/>
              </a:defRPr>
            </a:lvl1pPr>
            <a:lvl2pPr marL="685800" indent="-228600" algn="l" defTabSz="914400" rtl="0" eaLnBrk="1" latinLnBrk="0" hangingPunct="1">
              <a:lnSpc>
                <a:spcPct val="90000"/>
              </a:lnSpc>
              <a:spcBef>
                <a:spcPts val="500"/>
              </a:spcBef>
              <a:spcAft>
                <a:spcPts val="0"/>
              </a:spcAft>
              <a:buFont typeface="Arial" panose="020B0604020202020204" pitchFamily="34" charset="0"/>
              <a:buChar char="•"/>
              <a:defRPr sz="2400" b="0" kern="1200">
                <a:solidFill>
                  <a:srgbClr val="2E2E2E"/>
                </a:solidFill>
                <a:latin typeface="+mn-lt"/>
                <a:ea typeface="+mn-ea"/>
                <a:cs typeface="+mn-cs"/>
              </a:defRPr>
            </a:lvl2pPr>
            <a:lvl3pPr marL="1143000" indent="-228600" algn="l" defTabSz="914400" rtl="0" eaLnBrk="1" latinLnBrk="0" hangingPunct="1">
              <a:lnSpc>
                <a:spcPct val="90000"/>
              </a:lnSpc>
              <a:spcBef>
                <a:spcPts val="500"/>
              </a:spcBef>
              <a:spcAft>
                <a:spcPts val="0"/>
              </a:spcAft>
              <a:buFont typeface="Arial" panose="020B0604020202020204" pitchFamily="34" charset="0"/>
              <a:buChar char="•"/>
              <a:defRPr sz="2400" b="0" kern="1200">
                <a:solidFill>
                  <a:srgbClr val="2E2E2E"/>
                </a:solidFill>
                <a:latin typeface="+mn-lt"/>
                <a:ea typeface="+mn-ea"/>
                <a:cs typeface="+mn-cs"/>
              </a:defRPr>
            </a:lvl3pPr>
            <a:lvl4pPr marL="1600200" indent="-228600" algn="l" defTabSz="914400" rtl="0" eaLnBrk="1" latinLnBrk="0" hangingPunct="1">
              <a:lnSpc>
                <a:spcPct val="90000"/>
              </a:lnSpc>
              <a:spcBef>
                <a:spcPts val="500"/>
              </a:spcBef>
              <a:spcAft>
                <a:spcPts val="0"/>
              </a:spcAft>
              <a:buFont typeface="Arial" panose="020B0604020202020204" pitchFamily="34" charset="0"/>
              <a:buChar char="•"/>
              <a:defRPr sz="2400" b="0" kern="1200">
                <a:solidFill>
                  <a:srgbClr val="2E2E2E"/>
                </a:solidFill>
                <a:latin typeface="+mn-lt"/>
                <a:ea typeface="+mn-ea"/>
                <a:cs typeface="+mn-cs"/>
              </a:defRPr>
            </a:lvl4pPr>
            <a:lvl5pPr marL="2057400" indent="-228600" algn="l" defTabSz="914400" rtl="0" eaLnBrk="1" latinLnBrk="0" hangingPunct="1">
              <a:lnSpc>
                <a:spcPct val="90000"/>
              </a:lnSpc>
              <a:spcBef>
                <a:spcPts val="500"/>
              </a:spcBef>
              <a:spcAft>
                <a:spcPts val="0"/>
              </a:spcAft>
              <a:buFont typeface="Arial" panose="020B0604020202020204" pitchFamily="34" charset="0"/>
              <a:buChar char="•"/>
              <a:defRPr sz="2400" b="0" kern="1200">
                <a:solidFill>
                  <a:srgbClr val="2E2E2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lt-LT" sz="3200" b="0" i="0" u="none" strike="noStrike" kern="1200" cap="none" spc="0" normalizeH="0" baseline="0" noProof="0" dirty="0">
                <a:ln>
                  <a:noFill/>
                </a:ln>
                <a:solidFill>
                  <a:srgbClr val="2E2E2E"/>
                </a:solidFill>
                <a:effectLst/>
                <a:uLnTx/>
                <a:uFillTx/>
                <a:latin typeface="Arial" panose="020B0604020202020204" pitchFamily="34" charset="0"/>
                <a:cs typeface="Arial" panose="020B0604020202020204" pitchFamily="34" charset="0"/>
              </a:rPr>
              <a:t>Tvirti argumentai yra paremti svarbiais ir patikimais </a:t>
            </a:r>
            <a:r>
              <a:rPr kumimoji="0" lang="lt-LT" sz="3200" b="1" i="0" u="none" strike="noStrike" kern="1200" cap="none" spc="0" normalizeH="0" baseline="0" noProof="0" dirty="0">
                <a:ln>
                  <a:noFill/>
                </a:ln>
                <a:solidFill>
                  <a:srgbClr val="2E2E2E"/>
                </a:solidFill>
                <a:effectLst/>
                <a:uLnTx/>
                <a:uFillTx/>
                <a:latin typeface="Arial" panose="020B0604020202020204" pitchFamily="34" charset="0"/>
                <a:cs typeface="Arial" panose="020B0604020202020204" pitchFamily="34" charset="0"/>
              </a:rPr>
              <a:t>įrodymais</a:t>
            </a:r>
            <a:r>
              <a:rPr kumimoji="0" lang="lt-LT" sz="3200" b="0" i="0" u="none" strike="noStrike" kern="1200" cap="none" spc="0" normalizeH="0" baseline="0" noProof="0" dirty="0">
                <a:ln>
                  <a:noFill/>
                </a:ln>
                <a:solidFill>
                  <a:srgbClr val="2E2E2E"/>
                </a:solidFill>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lt-LT" sz="3200" b="0" i="0" u="none" strike="noStrike" kern="1200" cap="none" spc="0" normalizeH="0" baseline="0" noProof="0" dirty="0">
              <a:ln>
                <a:noFill/>
              </a:ln>
              <a:solidFill>
                <a:srgbClr val="2E2E2E"/>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lt-LT" sz="3200" b="1" i="0" u="none" strike="noStrike" kern="1200" cap="none" spc="0" normalizeH="0" baseline="0" noProof="0" dirty="0">
                <a:ln>
                  <a:noFill/>
                </a:ln>
                <a:solidFill>
                  <a:srgbClr val="2E2E2E"/>
                </a:solidFill>
                <a:effectLst/>
                <a:uLnTx/>
                <a:uFillTx/>
                <a:latin typeface="Arial" panose="020B0604020202020204" pitchFamily="34" charset="0"/>
                <a:cs typeface="Arial" panose="020B0604020202020204" pitchFamily="34" charset="0"/>
              </a:rPr>
              <a:t>Įrodymai</a:t>
            </a:r>
            <a:r>
              <a:rPr kumimoji="0" lang="lt-LT" sz="3200" b="0" i="0" u="none" strike="noStrike" kern="1200" cap="none" spc="0" normalizeH="0" baseline="0" noProof="0" dirty="0">
                <a:ln>
                  <a:noFill/>
                </a:ln>
                <a:solidFill>
                  <a:srgbClr val="2E2E2E"/>
                </a:solidFill>
                <a:effectLst/>
                <a:uLnTx/>
                <a:uFillTx/>
                <a:latin typeface="Arial" panose="020B0604020202020204" pitchFamily="34" charset="0"/>
                <a:cs typeface="Arial" panose="020B0604020202020204" pitchFamily="34" charset="0"/>
              </a:rPr>
              <a:t>: artėjanti audra radaro žemėlapyje. </a:t>
            </a:r>
          </a:p>
          <a:p>
            <a:pPr marL="0" marR="0" lvl="0" indent="0" algn="l" defTabSz="914400" rtl="0" eaLnBrk="1" fontAlgn="auto" latinLnBrk="0" hangingPunct="1">
              <a:lnSpc>
                <a:spcPct val="90000"/>
              </a:lnSpc>
              <a:spcBef>
                <a:spcPts val="1000"/>
              </a:spcBef>
              <a:spcAft>
                <a:spcPts val="0"/>
              </a:spcAft>
              <a:buClrTx/>
              <a:buSzTx/>
              <a:buNone/>
              <a:tabLst/>
              <a:defRPr/>
            </a:pPr>
            <a:r>
              <a:rPr kumimoji="0" lang="lt-LT" sz="3200" b="1" i="0" u="none" strike="noStrike" kern="1200" cap="none" spc="0" normalizeH="0" baseline="0" noProof="0" dirty="0">
                <a:ln>
                  <a:noFill/>
                </a:ln>
                <a:solidFill>
                  <a:srgbClr val="2E2E2E"/>
                </a:solidFill>
                <a:effectLst/>
                <a:uLnTx/>
                <a:uFillTx/>
                <a:latin typeface="Arial" panose="020B0604020202020204" pitchFamily="34" charset="0"/>
                <a:cs typeface="Arial" panose="020B0604020202020204" pitchFamily="34" charset="0"/>
              </a:rPr>
              <a:t>Argumentavimas</a:t>
            </a:r>
            <a:r>
              <a:rPr kumimoji="0" lang="lt-LT" sz="3200" b="0" i="0" u="none" strike="noStrike" kern="1200" cap="none" spc="0" normalizeH="0" baseline="0" noProof="0" dirty="0">
                <a:ln>
                  <a:noFill/>
                </a:ln>
                <a:solidFill>
                  <a:srgbClr val="2E2E2E"/>
                </a:solidFill>
                <a:effectLst/>
                <a:uLnTx/>
                <a:uFillTx/>
                <a:latin typeface="Arial" panose="020B0604020202020204" pitchFamily="34" charset="0"/>
                <a:cs typeface="Arial" panose="020B0604020202020204" pitchFamily="34" charset="0"/>
              </a:rPr>
              <a:t>: tikėtina, kad bus lietus. </a:t>
            </a:r>
          </a:p>
          <a:p>
            <a:pPr marL="0" marR="0" lvl="0" indent="0" algn="l" defTabSz="914400" rtl="0" eaLnBrk="1" fontAlgn="auto" latinLnBrk="0" hangingPunct="1">
              <a:lnSpc>
                <a:spcPct val="90000"/>
              </a:lnSpc>
              <a:spcBef>
                <a:spcPts val="1000"/>
              </a:spcBef>
              <a:spcAft>
                <a:spcPts val="0"/>
              </a:spcAft>
              <a:buClrTx/>
              <a:buSzTx/>
              <a:buNone/>
              <a:tabLst/>
              <a:defRPr/>
            </a:pPr>
            <a:r>
              <a:rPr kumimoji="0" lang="lt-LT" sz="3200" b="1" i="0" u="none" strike="noStrike" kern="1200" cap="none" spc="0" normalizeH="0" baseline="0" noProof="0" dirty="0">
                <a:ln>
                  <a:noFill/>
                </a:ln>
                <a:solidFill>
                  <a:srgbClr val="2E2E2E"/>
                </a:solidFill>
                <a:effectLst/>
                <a:uLnTx/>
                <a:uFillTx/>
                <a:latin typeface="Arial" panose="020B0604020202020204" pitchFamily="34" charset="0"/>
                <a:cs typeface="Arial" panose="020B0604020202020204" pitchFamily="34" charset="0"/>
              </a:rPr>
              <a:t>Siūlymas</a:t>
            </a:r>
            <a:r>
              <a:rPr kumimoji="0" lang="lt-LT" sz="3200" b="0" i="0" u="none" strike="noStrike" kern="1200" cap="none" spc="0" normalizeH="0" baseline="0" noProof="0" dirty="0">
                <a:ln>
                  <a:noFill/>
                </a:ln>
                <a:solidFill>
                  <a:srgbClr val="2E2E2E"/>
                </a:solidFill>
                <a:effectLst/>
                <a:uLnTx/>
                <a:uFillTx/>
                <a:latin typeface="Arial" panose="020B0604020202020204" pitchFamily="34" charset="0"/>
                <a:cs typeface="Arial" panose="020B0604020202020204" pitchFamily="34" charset="0"/>
              </a:rPr>
              <a:t>: pasiimkite skėtį.</a:t>
            </a:r>
            <a:endParaRPr kumimoji="0" lang="en-US" sz="3200" b="0" i="0" u="none" strike="noStrike" kern="1200" cap="none" spc="0" normalizeH="0" baseline="0" noProof="0" dirty="0">
              <a:ln>
                <a:noFill/>
              </a:ln>
              <a:solidFill>
                <a:srgbClr val="2E2E2E"/>
              </a:solidFill>
              <a:effectLst/>
              <a:uLnTx/>
              <a:uFillTx/>
              <a:latin typeface="Arial" panose="020B0604020202020204" pitchFamily="34" charset="0"/>
              <a:cs typeface="Arial" panose="020B0604020202020204" pitchFamily="34" charset="0"/>
            </a:endParaRPr>
          </a:p>
        </p:txBody>
      </p:sp>
      <p:pic>
        <p:nvPicPr>
          <p:cNvPr id="16" name="Grafinis elementas 15" descr="Lietus">
            <a:extLst>
              <a:ext uri="{FF2B5EF4-FFF2-40B4-BE49-F238E27FC236}">
                <a16:creationId xmlns="" xmlns:a16="http://schemas.microsoft.com/office/drawing/2014/main" id="{71423565-3C5F-B6DA-D16F-C1B49580AA9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279682" y="3429000"/>
            <a:ext cx="1166338" cy="1166338"/>
          </a:xfrm>
          <a:prstGeom prst="rect">
            <a:avLst/>
          </a:prstGeom>
        </p:spPr>
      </p:pic>
      <p:pic>
        <p:nvPicPr>
          <p:cNvPr id="17" name="Grafinis elementas 16" descr="Linijinė rodyklė: tiesiai">
            <a:extLst>
              <a:ext uri="{FF2B5EF4-FFF2-40B4-BE49-F238E27FC236}">
                <a16:creationId xmlns="" xmlns:a16="http://schemas.microsoft.com/office/drawing/2014/main" id="{D295BFE6-D8EA-71D9-8942-202D76CF4C1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16200000">
            <a:off x="1571148" y="4394625"/>
            <a:ext cx="583406" cy="914400"/>
          </a:xfrm>
          <a:prstGeom prst="rect">
            <a:avLst/>
          </a:prstGeom>
        </p:spPr>
      </p:pic>
      <p:pic>
        <p:nvPicPr>
          <p:cNvPr id="18" name="Grafinis elementas 17" descr="Skėtis">
            <a:extLst>
              <a:ext uri="{FF2B5EF4-FFF2-40B4-BE49-F238E27FC236}">
                <a16:creationId xmlns="" xmlns:a16="http://schemas.microsoft.com/office/drawing/2014/main" id="{AE9AED1C-48D3-196C-B1ED-C69E85C9B8D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279683" y="5150881"/>
            <a:ext cx="1166337" cy="1166337"/>
          </a:xfrm>
          <a:prstGeom prst="rect">
            <a:avLst/>
          </a:prstGeom>
        </p:spPr>
      </p:pic>
      <p:pic>
        <p:nvPicPr>
          <p:cNvPr id="20" name="Grafinis elementas 19" descr="Eilučių bokštas">
            <a:extLst>
              <a:ext uri="{FF2B5EF4-FFF2-40B4-BE49-F238E27FC236}">
                <a16:creationId xmlns="" xmlns:a16="http://schemas.microsoft.com/office/drawing/2014/main" id="{C98EB142-B60F-2571-83BA-38AF3968AA5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1342666" y="1853564"/>
            <a:ext cx="1040369" cy="1040369"/>
          </a:xfrm>
          <a:prstGeom prst="rect">
            <a:avLst/>
          </a:prstGeom>
        </p:spPr>
      </p:pic>
      <p:pic>
        <p:nvPicPr>
          <p:cNvPr id="21" name="Grafinis elementas 20" descr="Linijinė rodyklė: tiesiai">
            <a:extLst>
              <a:ext uri="{FF2B5EF4-FFF2-40B4-BE49-F238E27FC236}">
                <a16:creationId xmlns="" xmlns:a16="http://schemas.microsoft.com/office/drawing/2014/main" id="{1B10FE91-14C3-B8E4-402C-432B50D7F90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16200000">
            <a:off x="1571148" y="2728913"/>
            <a:ext cx="583406" cy="914400"/>
          </a:xfrm>
          <a:prstGeom prst="rect">
            <a:avLst/>
          </a:prstGeom>
        </p:spPr>
      </p:pic>
      <p:sp>
        <p:nvSpPr>
          <p:cNvPr id="23" name="Stačiakampis 22">
            <a:extLst>
              <a:ext uri="{FF2B5EF4-FFF2-40B4-BE49-F238E27FC236}">
                <a16:creationId xmlns="" xmlns:a16="http://schemas.microsoft.com/office/drawing/2014/main" id="{8F87E371-9D48-E3ED-9804-74C21488FFCC}"/>
              </a:ext>
            </a:extLst>
          </p:cNvPr>
          <p:cNvSpPr/>
          <p:nvPr/>
        </p:nvSpPr>
        <p:spPr>
          <a:xfrm>
            <a:off x="0" y="1457325"/>
            <a:ext cx="3657600" cy="380047"/>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656548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1A0B0720-4798-43F7-A7B8-8FD0588E7E75}"/>
              </a:ext>
            </a:extLst>
          </p:cNvPr>
          <p:cNvSpPr>
            <a:spLocks noGrp="1"/>
          </p:cNvSpPr>
          <p:nvPr>
            <p:ph type="title"/>
          </p:nvPr>
        </p:nvSpPr>
        <p:spPr/>
        <p:txBody>
          <a:bodyPr/>
          <a:lstStyle/>
          <a:p>
            <a:r>
              <a:rPr lang="lt-LT" dirty="0"/>
              <a:t>Konkuruojantis argumentas</a:t>
            </a:r>
            <a:endParaRPr lang="en-US" dirty="0"/>
          </a:p>
        </p:txBody>
      </p:sp>
      <p:sp>
        <p:nvSpPr>
          <p:cNvPr id="4" name="Content Placeholder 3">
            <a:extLst>
              <a:ext uri="{FF2B5EF4-FFF2-40B4-BE49-F238E27FC236}">
                <a16:creationId xmlns="" xmlns:a16="http://schemas.microsoft.com/office/drawing/2014/main" id="{93C60927-0AFE-4CC3-BF62-F18D1C711A11}"/>
              </a:ext>
            </a:extLst>
          </p:cNvPr>
          <p:cNvSpPr>
            <a:spLocks noGrp="1"/>
          </p:cNvSpPr>
          <p:nvPr>
            <p:ph idx="1"/>
          </p:nvPr>
        </p:nvSpPr>
        <p:spPr>
          <a:xfrm>
            <a:off x="3378998" y="2281537"/>
            <a:ext cx="8121713" cy="4035680"/>
          </a:xfrm>
        </p:spPr>
        <p:txBody>
          <a:bodyPr>
            <a:noAutofit/>
          </a:bodyPr>
          <a:lstStyle/>
          <a:p>
            <a:pPr marL="0" indent="0">
              <a:buNone/>
            </a:pPr>
            <a:r>
              <a:rPr lang="lt-LT" sz="3200" dirty="0">
                <a:latin typeface="Arial" panose="020B0604020202020204" pitchFamily="34" charset="0"/>
                <a:cs typeface="Arial" panose="020B0604020202020204" pitchFamily="34" charset="0"/>
              </a:rPr>
              <a:t>Realiame pasaulyje paprastai egzistuoja daugybė konkuruojančių argumentų su savo teiginiais, priežastimis ir įrodymais.</a:t>
            </a:r>
          </a:p>
          <a:p>
            <a:pPr marL="0" indent="0">
              <a:buNone/>
            </a:pPr>
            <a:endParaRPr lang="lt-LT" sz="3200" dirty="0">
              <a:latin typeface="Arial" panose="020B0604020202020204" pitchFamily="34" charset="0"/>
              <a:cs typeface="Arial" panose="020B0604020202020204" pitchFamily="34" charset="0"/>
            </a:endParaRPr>
          </a:p>
          <a:p>
            <a:pPr marL="0" indent="0">
              <a:buNone/>
            </a:pPr>
            <a:r>
              <a:rPr lang="lt-LT" sz="3200" b="1" dirty="0">
                <a:latin typeface="Arial" panose="020B0604020202020204" pitchFamily="34" charset="0"/>
                <a:cs typeface="Arial" panose="020B0604020202020204" pitchFamily="34" charset="0"/>
              </a:rPr>
              <a:t>Įrodymas</a:t>
            </a:r>
            <a:r>
              <a:rPr lang="lt-LT" sz="3200" dirty="0">
                <a:latin typeface="Arial" panose="020B0604020202020204" pitchFamily="34" charset="0"/>
                <a:cs typeface="Arial" panose="020B0604020202020204" pitchFamily="34" charset="0"/>
              </a:rPr>
              <a:t>: jaučiu tai savo kaulais.</a:t>
            </a:r>
          </a:p>
          <a:p>
            <a:pPr marL="0" indent="0">
              <a:buNone/>
            </a:pPr>
            <a:r>
              <a:rPr lang="lt-LT" sz="3200" b="1" dirty="0">
                <a:latin typeface="Arial" panose="020B0604020202020204" pitchFamily="34" charset="0"/>
                <a:cs typeface="Arial" panose="020B0604020202020204" pitchFamily="34" charset="0"/>
              </a:rPr>
              <a:t>Argumentavimas</a:t>
            </a:r>
            <a:r>
              <a:rPr lang="lt-LT" sz="3200" dirty="0">
                <a:latin typeface="Arial" panose="020B0604020202020204" pitchFamily="34" charset="0"/>
                <a:cs typeface="Arial" panose="020B0604020202020204" pitchFamily="34" charset="0"/>
              </a:rPr>
              <a:t>: debesys išsisklaidys. </a:t>
            </a:r>
          </a:p>
          <a:p>
            <a:pPr marL="0" indent="0">
              <a:buNone/>
            </a:pPr>
            <a:r>
              <a:rPr lang="lt-LT" sz="3200" b="1" dirty="0">
                <a:latin typeface="Arial" panose="020B0604020202020204" pitchFamily="34" charset="0"/>
                <a:cs typeface="Arial" panose="020B0604020202020204" pitchFamily="34" charset="0"/>
              </a:rPr>
              <a:t>Siūlymas</a:t>
            </a:r>
            <a:r>
              <a:rPr lang="lt-LT" sz="3200" dirty="0">
                <a:latin typeface="Arial" panose="020B0604020202020204" pitchFamily="34" charset="0"/>
                <a:cs typeface="Arial" panose="020B0604020202020204" pitchFamily="34" charset="0"/>
              </a:rPr>
              <a:t>: nesijaudinkite dėl skėčio.</a:t>
            </a:r>
            <a:endParaRPr lang="en-US" sz="3200" dirty="0">
              <a:latin typeface="Arial" panose="020B0604020202020204" pitchFamily="34" charset="0"/>
              <a:cs typeface="Arial" panose="020B0604020202020204" pitchFamily="34" charset="0"/>
            </a:endParaRPr>
          </a:p>
        </p:txBody>
      </p:sp>
      <p:sp>
        <p:nvSpPr>
          <p:cNvPr id="2" name="Rectangle 4">
            <a:extLst>
              <a:ext uri="{FF2B5EF4-FFF2-40B4-BE49-F238E27FC236}">
                <a16:creationId xmlns="" xmlns:a16="http://schemas.microsoft.com/office/drawing/2014/main" id="{60152C59-BF6F-45DB-939B-6F8D212F3C5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5" name="Rectangle 5">
            <a:extLst>
              <a:ext uri="{FF2B5EF4-FFF2-40B4-BE49-F238E27FC236}">
                <a16:creationId xmlns="" xmlns:a16="http://schemas.microsoft.com/office/drawing/2014/main" id="{83283FF7-735F-4B97-8E5D-E2563D247F07}"/>
              </a:ext>
            </a:extLst>
          </p:cNvPr>
          <p:cNvSpPr>
            <a:spLocks noChangeArrowheads="1"/>
          </p:cNvSpPr>
          <p:nvPr/>
        </p:nvSpPr>
        <p:spPr bwMode="auto">
          <a:xfrm>
            <a:off x="822325" y="1104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t-LT" altLang="en-US" sz="12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lt-LT"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6">
            <a:extLst>
              <a:ext uri="{FF2B5EF4-FFF2-40B4-BE49-F238E27FC236}">
                <a16:creationId xmlns="" xmlns:a16="http://schemas.microsoft.com/office/drawing/2014/main" id="{7A97324F-0989-4D5D-82B4-A0327A169132}"/>
              </a:ext>
            </a:extLst>
          </p:cNvPr>
          <p:cNvSpPr>
            <a:spLocks noChangeArrowheads="1"/>
          </p:cNvSpPr>
          <p:nvPr/>
        </p:nvSpPr>
        <p:spPr bwMode="auto">
          <a:xfrm>
            <a:off x="822325" y="1381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t-LT" altLang="en-US" sz="12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lt-LT"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Rectangle 7">
            <a:extLst>
              <a:ext uri="{FF2B5EF4-FFF2-40B4-BE49-F238E27FC236}">
                <a16:creationId xmlns="" xmlns:a16="http://schemas.microsoft.com/office/drawing/2014/main" id="{18A2C32B-09A1-4337-8C89-53DE09914AF3}"/>
              </a:ext>
            </a:extLst>
          </p:cNvPr>
          <p:cNvSpPr>
            <a:spLocks noChangeArrowheads="1"/>
          </p:cNvSpPr>
          <p:nvPr/>
        </p:nvSpPr>
        <p:spPr bwMode="auto">
          <a:xfrm>
            <a:off x="822325" y="2000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8" name="Rectangle 13">
            <a:extLst>
              <a:ext uri="{FF2B5EF4-FFF2-40B4-BE49-F238E27FC236}">
                <a16:creationId xmlns="" xmlns:a16="http://schemas.microsoft.com/office/drawing/2014/main" id="{F109D363-368C-442B-ACB9-63A78D85C4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9" name="Rectangle 14">
            <a:extLst>
              <a:ext uri="{FF2B5EF4-FFF2-40B4-BE49-F238E27FC236}">
                <a16:creationId xmlns="" xmlns:a16="http://schemas.microsoft.com/office/drawing/2014/main" id="{01A2FE04-A0DE-4CFF-A683-1F8522DBD0E5}"/>
              </a:ext>
            </a:extLst>
          </p:cNvPr>
          <p:cNvSpPr>
            <a:spLocks noChangeArrowheads="1"/>
          </p:cNvSpPr>
          <p:nvPr/>
        </p:nvSpPr>
        <p:spPr bwMode="auto">
          <a:xfrm>
            <a:off x="822325" y="1123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t-LT" altLang="en-US" sz="12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lt-LT"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Rectangle 15">
            <a:extLst>
              <a:ext uri="{FF2B5EF4-FFF2-40B4-BE49-F238E27FC236}">
                <a16:creationId xmlns="" xmlns:a16="http://schemas.microsoft.com/office/drawing/2014/main" id="{54A44599-2723-422C-A5D8-E41719282DC5}"/>
              </a:ext>
            </a:extLst>
          </p:cNvPr>
          <p:cNvSpPr>
            <a:spLocks noChangeArrowheads="1"/>
          </p:cNvSpPr>
          <p:nvPr/>
        </p:nvSpPr>
        <p:spPr bwMode="auto">
          <a:xfrm>
            <a:off x="822325" y="1400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t-LT" altLang="en-US" sz="12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lt-LT"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Rectangle 16">
            <a:extLst>
              <a:ext uri="{FF2B5EF4-FFF2-40B4-BE49-F238E27FC236}">
                <a16:creationId xmlns="" xmlns:a16="http://schemas.microsoft.com/office/drawing/2014/main" id="{A47D4667-510D-4101-AF0B-C0300D6975DA}"/>
              </a:ext>
            </a:extLst>
          </p:cNvPr>
          <p:cNvSpPr>
            <a:spLocks noChangeArrowheads="1"/>
          </p:cNvSpPr>
          <p:nvPr/>
        </p:nvSpPr>
        <p:spPr bwMode="auto">
          <a:xfrm>
            <a:off x="822325" y="2047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t-LT" altLang="en-US" sz="12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lt-LT"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Rectangle 17">
            <a:extLst>
              <a:ext uri="{FF2B5EF4-FFF2-40B4-BE49-F238E27FC236}">
                <a16:creationId xmlns="" xmlns:a16="http://schemas.microsoft.com/office/drawing/2014/main" id="{8DB42EBB-DAAD-4115-BEEE-F381E8110CC2}"/>
              </a:ext>
            </a:extLst>
          </p:cNvPr>
          <p:cNvSpPr>
            <a:spLocks noChangeArrowheads="1"/>
          </p:cNvSpPr>
          <p:nvPr/>
        </p:nvSpPr>
        <p:spPr bwMode="auto">
          <a:xfrm>
            <a:off x="822325" y="232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t-LT" altLang="en-US" sz="12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lt-LT"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18">
            <a:extLst>
              <a:ext uri="{FF2B5EF4-FFF2-40B4-BE49-F238E27FC236}">
                <a16:creationId xmlns="" xmlns:a16="http://schemas.microsoft.com/office/drawing/2014/main" id="{E63D26F9-E92B-4792-BB53-2B87D50CD29A}"/>
              </a:ext>
            </a:extLst>
          </p:cNvPr>
          <p:cNvSpPr>
            <a:spLocks noChangeArrowheads="1"/>
          </p:cNvSpPr>
          <p:nvPr/>
        </p:nvSpPr>
        <p:spPr bwMode="auto">
          <a:xfrm>
            <a:off x="822325" y="2943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4" name="Rectangle 6">
            <a:extLst>
              <a:ext uri="{FF2B5EF4-FFF2-40B4-BE49-F238E27FC236}">
                <a16:creationId xmlns="" xmlns:a16="http://schemas.microsoft.com/office/drawing/2014/main" id="{D95A8217-3373-4B0F-8412-C3AAB11928D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5" name="Rectangle 7">
            <a:extLst>
              <a:ext uri="{FF2B5EF4-FFF2-40B4-BE49-F238E27FC236}">
                <a16:creationId xmlns="" xmlns:a16="http://schemas.microsoft.com/office/drawing/2014/main" id="{8721D8F0-658A-41CE-963F-C2A4009AE891}"/>
              </a:ext>
            </a:extLst>
          </p:cNvPr>
          <p:cNvSpPr>
            <a:spLocks noChangeArrowheads="1"/>
          </p:cNvSpPr>
          <p:nvPr/>
        </p:nvSpPr>
        <p:spPr bwMode="auto">
          <a:xfrm>
            <a:off x="822325" y="1076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t-LT" altLang="en-US" sz="12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lt-LT"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 name="Rectangle 8">
            <a:extLst>
              <a:ext uri="{FF2B5EF4-FFF2-40B4-BE49-F238E27FC236}">
                <a16:creationId xmlns="" xmlns:a16="http://schemas.microsoft.com/office/drawing/2014/main" id="{B5994D97-F761-4341-9E7A-F215B0B29809}"/>
              </a:ext>
            </a:extLst>
          </p:cNvPr>
          <p:cNvSpPr>
            <a:spLocks noChangeArrowheads="1"/>
          </p:cNvSpPr>
          <p:nvPr/>
        </p:nvSpPr>
        <p:spPr bwMode="auto">
          <a:xfrm>
            <a:off x="822325" y="1352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t-LT" altLang="en-US" sz="12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lt-LT"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 name="Rectangle 9">
            <a:extLst>
              <a:ext uri="{FF2B5EF4-FFF2-40B4-BE49-F238E27FC236}">
                <a16:creationId xmlns="" xmlns:a16="http://schemas.microsoft.com/office/drawing/2014/main" id="{A2AA289B-56C4-4015-8472-EFFAFB1F4230}"/>
              </a:ext>
            </a:extLst>
          </p:cNvPr>
          <p:cNvSpPr>
            <a:spLocks noChangeArrowheads="1"/>
          </p:cNvSpPr>
          <p:nvPr/>
        </p:nvSpPr>
        <p:spPr bwMode="auto">
          <a:xfrm>
            <a:off x="822325" y="2143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t-LT" altLang="en-US" sz="12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lt-LT"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Rectangle 10">
            <a:extLst>
              <a:ext uri="{FF2B5EF4-FFF2-40B4-BE49-F238E27FC236}">
                <a16:creationId xmlns="" xmlns:a16="http://schemas.microsoft.com/office/drawing/2014/main" id="{65880658-A2D3-49C3-A515-68D166E662F2}"/>
              </a:ext>
            </a:extLst>
          </p:cNvPr>
          <p:cNvSpPr>
            <a:spLocks noChangeArrowheads="1"/>
          </p:cNvSpPr>
          <p:nvPr/>
        </p:nvSpPr>
        <p:spPr bwMode="auto">
          <a:xfrm>
            <a:off x="822325" y="2419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t-LT" altLang="en-US" sz="12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lt-LT"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 name="Rectangle 11">
            <a:extLst>
              <a:ext uri="{FF2B5EF4-FFF2-40B4-BE49-F238E27FC236}">
                <a16:creationId xmlns="" xmlns:a16="http://schemas.microsoft.com/office/drawing/2014/main" id="{63F161AD-7F5F-44AB-A93B-A267123CEAD7}"/>
              </a:ext>
            </a:extLst>
          </p:cNvPr>
          <p:cNvSpPr>
            <a:spLocks noChangeArrowheads="1"/>
          </p:cNvSpPr>
          <p:nvPr/>
        </p:nvSpPr>
        <p:spPr bwMode="auto">
          <a:xfrm>
            <a:off x="822325" y="3209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20" name="Rectangle 17">
            <a:extLst>
              <a:ext uri="{FF2B5EF4-FFF2-40B4-BE49-F238E27FC236}">
                <a16:creationId xmlns="" xmlns:a16="http://schemas.microsoft.com/office/drawing/2014/main" id="{A6A712F3-21B6-47B1-9D21-B03B9E5519A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21" name="Rectangle 18">
            <a:extLst>
              <a:ext uri="{FF2B5EF4-FFF2-40B4-BE49-F238E27FC236}">
                <a16:creationId xmlns="" xmlns:a16="http://schemas.microsoft.com/office/drawing/2014/main" id="{5361CD04-77CD-4B2E-8A5D-DECEE267C04D}"/>
              </a:ext>
            </a:extLst>
          </p:cNvPr>
          <p:cNvSpPr>
            <a:spLocks noChangeArrowheads="1"/>
          </p:cNvSpPr>
          <p:nvPr/>
        </p:nvSpPr>
        <p:spPr bwMode="auto">
          <a:xfrm>
            <a:off x="822325" y="1181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t-LT" altLang="en-US" sz="12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lt-LT"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 name="Rectangle 19">
            <a:extLst>
              <a:ext uri="{FF2B5EF4-FFF2-40B4-BE49-F238E27FC236}">
                <a16:creationId xmlns="" xmlns:a16="http://schemas.microsoft.com/office/drawing/2014/main" id="{76660C05-3266-4FFB-BBAD-A383F84F913C}"/>
              </a:ext>
            </a:extLst>
          </p:cNvPr>
          <p:cNvSpPr>
            <a:spLocks noChangeArrowheads="1"/>
          </p:cNvSpPr>
          <p:nvPr/>
        </p:nvSpPr>
        <p:spPr bwMode="auto">
          <a:xfrm>
            <a:off x="822325" y="1457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t-LT" altLang="en-US" sz="12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lt-LT"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 name="Rectangle 20">
            <a:extLst>
              <a:ext uri="{FF2B5EF4-FFF2-40B4-BE49-F238E27FC236}">
                <a16:creationId xmlns="" xmlns:a16="http://schemas.microsoft.com/office/drawing/2014/main" id="{36429591-D3D4-4517-8054-DD45C3EBE9F3}"/>
              </a:ext>
            </a:extLst>
          </p:cNvPr>
          <p:cNvSpPr>
            <a:spLocks noChangeArrowheads="1"/>
          </p:cNvSpPr>
          <p:nvPr/>
        </p:nvSpPr>
        <p:spPr bwMode="auto">
          <a:xfrm>
            <a:off x="822325" y="2200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t-LT" altLang="en-US" sz="12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lt-LT"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 name="Rectangle 21">
            <a:extLst>
              <a:ext uri="{FF2B5EF4-FFF2-40B4-BE49-F238E27FC236}">
                <a16:creationId xmlns="" xmlns:a16="http://schemas.microsoft.com/office/drawing/2014/main" id="{1DDB0AC5-E6AD-4A9A-8CAC-9DDBD890C8AA}"/>
              </a:ext>
            </a:extLst>
          </p:cNvPr>
          <p:cNvSpPr>
            <a:spLocks noChangeArrowheads="1"/>
          </p:cNvSpPr>
          <p:nvPr/>
        </p:nvSpPr>
        <p:spPr bwMode="auto">
          <a:xfrm>
            <a:off x="822325" y="2476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t-LT" altLang="en-US" sz="12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lt-LT"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 name="Rectangle 22">
            <a:extLst>
              <a:ext uri="{FF2B5EF4-FFF2-40B4-BE49-F238E27FC236}">
                <a16:creationId xmlns="" xmlns:a16="http://schemas.microsoft.com/office/drawing/2014/main" id="{761CE257-B66C-4CAC-8418-B8A28507FA88}"/>
              </a:ext>
            </a:extLst>
          </p:cNvPr>
          <p:cNvSpPr>
            <a:spLocks noChangeArrowheads="1"/>
          </p:cNvSpPr>
          <p:nvPr/>
        </p:nvSpPr>
        <p:spPr bwMode="auto">
          <a:xfrm>
            <a:off x="822325" y="3200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pic>
        <p:nvPicPr>
          <p:cNvPr id="27" name="Grafinis elementas 26" descr="Skėtis">
            <a:extLst>
              <a:ext uri="{FF2B5EF4-FFF2-40B4-BE49-F238E27FC236}">
                <a16:creationId xmlns="" xmlns:a16="http://schemas.microsoft.com/office/drawing/2014/main" id="{76B63E68-B456-F6B2-87AC-A80C37ADB8A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279683" y="5150881"/>
            <a:ext cx="1166337" cy="1166337"/>
          </a:xfrm>
          <a:prstGeom prst="rect">
            <a:avLst/>
          </a:prstGeom>
        </p:spPr>
      </p:pic>
      <p:pic>
        <p:nvPicPr>
          <p:cNvPr id="28" name="Grafinis elementas 27" descr="Linijinė rodyklė: tiesiai">
            <a:extLst>
              <a:ext uri="{FF2B5EF4-FFF2-40B4-BE49-F238E27FC236}">
                <a16:creationId xmlns="" xmlns:a16="http://schemas.microsoft.com/office/drawing/2014/main" id="{19EB87FB-FE7F-BEEB-BD23-E6F71CB131A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16200000">
            <a:off x="1571148" y="4394625"/>
            <a:ext cx="583406" cy="914400"/>
          </a:xfrm>
          <a:prstGeom prst="rect">
            <a:avLst/>
          </a:prstGeom>
        </p:spPr>
      </p:pic>
      <p:pic>
        <p:nvPicPr>
          <p:cNvPr id="30" name="Grafinis elementas 29" descr="Linijinė rodyklė: tiesiai">
            <a:extLst>
              <a:ext uri="{FF2B5EF4-FFF2-40B4-BE49-F238E27FC236}">
                <a16:creationId xmlns="" xmlns:a16="http://schemas.microsoft.com/office/drawing/2014/main" id="{C901047E-9B7B-C2D0-62A5-4C13500D278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16200000">
            <a:off x="1571148" y="2728913"/>
            <a:ext cx="583406" cy="914400"/>
          </a:xfrm>
          <a:prstGeom prst="rect">
            <a:avLst/>
          </a:prstGeom>
        </p:spPr>
      </p:pic>
      <p:pic>
        <p:nvPicPr>
          <p:cNvPr id="2048" name="Grafinis elementas 2047" descr="Kaulas">
            <a:extLst>
              <a:ext uri="{FF2B5EF4-FFF2-40B4-BE49-F238E27FC236}">
                <a16:creationId xmlns="" xmlns:a16="http://schemas.microsoft.com/office/drawing/2014/main" id="{9F2A1ABB-CAD1-9B54-8D8F-C6D19E69464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405651" y="1799035"/>
            <a:ext cx="1040369" cy="1040369"/>
          </a:xfrm>
          <a:prstGeom prst="rect">
            <a:avLst/>
          </a:prstGeom>
        </p:spPr>
      </p:pic>
      <p:sp>
        <p:nvSpPr>
          <p:cNvPr id="2054" name="Stačiakampis 2053">
            <a:extLst>
              <a:ext uri="{FF2B5EF4-FFF2-40B4-BE49-F238E27FC236}">
                <a16:creationId xmlns="" xmlns:a16="http://schemas.microsoft.com/office/drawing/2014/main" id="{FC490216-012E-B48C-0372-14B11B56E19B}"/>
              </a:ext>
            </a:extLst>
          </p:cNvPr>
          <p:cNvSpPr/>
          <p:nvPr/>
        </p:nvSpPr>
        <p:spPr>
          <a:xfrm>
            <a:off x="0" y="1457325"/>
            <a:ext cx="3657600" cy="380047"/>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2056" name="Grafinis elementas 2055" descr="Debesuota">
            <a:extLst>
              <a:ext uri="{FF2B5EF4-FFF2-40B4-BE49-F238E27FC236}">
                <a16:creationId xmlns="" xmlns:a16="http://schemas.microsoft.com/office/drawing/2014/main" id="{947425CE-DEE9-EAA9-D1F7-3FA0016B34D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1405651" y="3378279"/>
            <a:ext cx="1158196" cy="1158196"/>
          </a:xfrm>
          <a:prstGeom prst="rect">
            <a:avLst/>
          </a:prstGeom>
        </p:spPr>
      </p:pic>
      <p:cxnSp>
        <p:nvCxnSpPr>
          <p:cNvPr id="2058" name="Tiesioji jungtis 2057">
            <a:extLst>
              <a:ext uri="{FF2B5EF4-FFF2-40B4-BE49-F238E27FC236}">
                <a16:creationId xmlns="" xmlns:a16="http://schemas.microsoft.com/office/drawing/2014/main" id="{2CE2D9B1-9558-53D8-7E09-3491EE6663B9}"/>
              </a:ext>
            </a:extLst>
          </p:cNvPr>
          <p:cNvCxnSpPr/>
          <p:nvPr/>
        </p:nvCxnSpPr>
        <p:spPr>
          <a:xfrm>
            <a:off x="1279683" y="5234940"/>
            <a:ext cx="1040368" cy="89154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350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1A0B0720-4798-43F7-A7B8-8FD0588E7E75}"/>
              </a:ext>
            </a:extLst>
          </p:cNvPr>
          <p:cNvSpPr>
            <a:spLocks noGrp="1"/>
          </p:cNvSpPr>
          <p:nvPr>
            <p:ph type="title"/>
          </p:nvPr>
        </p:nvSpPr>
        <p:spPr/>
        <p:txBody>
          <a:bodyPr/>
          <a:lstStyle/>
          <a:p>
            <a:r>
              <a:rPr lang="lt-LT" dirty="0"/>
              <a:t>Argumentų analizė</a:t>
            </a:r>
            <a:endParaRPr lang="en-US" dirty="0"/>
          </a:p>
        </p:txBody>
      </p:sp>
      <p:sp>
        <p:nvSpPr>
          <p:cNvPr id="2" name="Rectangle 4">
            <a:extLst>
              <a:ext uri="{FF2B5EF4-FFF2-40B4-BE49-F238E27FC236}">
                <a16:creationId xmlns="" xmlns:a16="http://schemas.microsoft.com/office/drawing/2014/main" id="{60152C59-BF6F-45DB-939B-6F8D212F3C5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5" name="Rectangle 5">
            <a:extLst>
              <a:ext uri="{FF2B5EF4-FFF2-40B4-BE49-F238E27FC236}">
                <a16:creationId xmlns="" xmlns:a16="http://schemas.microsoft.com/office/drawing/2014/main" id="{83283FF7-735F-4B97-8E5D-E2563D247F07}"/>
              </a:ext>
            </a:extLst>
          </p:cNvPr>
          <p:cNvSpPr>
            <a:spLocks noChangeArrowheads="1"/>
          </p:cNvSpPr>
          <p:nvPr/>
        </p:nvSpPr>
        <p:spPr bwMode="auto">
          <a:xfrm>
            <a:off x="822325" y="1104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t-LT" altLang="en-US" sz="12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lt-LT"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6">
            <a:extLst>
              <a:ext uri="{FF2B5EF4-FFF2-40B4-BE49-F238E27FC236}">
                <a16:creationId xmlns="" xmlns:a16="http://schemas.microsoft.com/office/drawing/2014/main" id="{7A97324F-0989-4D5D-82B4-A0327A169132}"/>
              </a:ext>
            </a:extLst>
          </p:cNvPr>
          <p:cNvSpPr>
            <a:spLocks noChangeArrowheads="1"/>
          </p:cNvSpPr>
          <p:nvPr/>
        </p:nvSpPr>
        <p:spPr bwMode="auto">
          <a:xfrm>
            <a:off x="822325" y="1381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t-LT" altLang="en-US" sz="12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lt-LT"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Rectangle 7">
            <a:extLst>
              <a:ext uri="{FF2B5EF4-FFF2-40B4-BE49-F238E27FC236}">
                <a16:creationId xmlns="" xmlns:a16="http://schemas.microsoft.com/office/drawing/2014/main" id="{18A2C32B-09A1-4337-8C89-53DE09914AF3}"/>
              </a:ext>
            </a:extLst>
          </p:cNvPr>
          <p:cNvSpPr>
            <a:spLocks noChangeArrowheads="1"/>
          </p:cNvSpPr>
          <p:nvPr/>
        </p:nvSpPr>
        <p:spPr bwMode="auto">
          <a:xfrm>
            <a:off x="822325" y="2000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8" name="Rectangle 13">
            <a:extLst>
              <a:ext uri="{FF2B5EF4-FFF2-40B4-BE49-F238E27FC236}">
                <a16:creationId xmlns="" xmlns:a16="http://schemas.microsoft.com/office/drawing/2014/main" id="{F109D363-368C-442B-ACB9-63A78D85C4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9" name="Rectangle 14">
            <a:extLst>
              <a:ext uri="{FF2B5EF4-FFF2-40B4-BE49-F238E27FC236}">
                <a16:creationId xmlns="" xmlns:a16="http://schemas.microsoft.com/office/drawing/2014/main" id="{01A2FE04-A0DE-4CFF-A683-1F8522DBD0E5}"/>
              </a:ext>
            </a:extLst>
          </p:cNvPr>
          <p:cNvSpPr>
            <a:spLocks noChangeArrowheads="1"/>
          </p:cNvSpPr>
          <p:nvPr/>
        </p:nvSpPr>
        <p:spPr bwMode="auto">
          <a:xfrm>
            <a:off x="822325" y="1123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t-LT" altLang="en-US" sz="12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lt-LT"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Rectangle 15">
            <a:extLst>
              <a:ext uri="{FF2B5EF4-FFF2-40B4-BE49-F238E27FC236}">
                <a16:creationId xmlns="" xmlns:a16="http://schemas.microsoft.com/office/drawing/2014/main" id="{54A44599-2723-422C-A5D8-E41719282DC5}"/>
              </a:ext>
            </a:extLst>
          </p:cNvPr>
          <p:cNvSpPr>
            <a:spLocks noChangeArrowheads="1"/>
          </p:cNvSpPr>
          <p:nvPr/>
        </p:nvSpPr>
        <p:spPr bwMode="auto">
          <a:xfrm>
            <a:off x="822325" y="1400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t-LT" altLang="en-US" sz="12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lt-LT"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Rectangle 16">
            <a:extLst>
              <a:ext uri="{FF2B5EF4-FFF2-40B4-BE49-F238E27FC236}">
                <a16:creationId xmlns="" xmlns:a16="http://schemas.microsoft.com/office/drawing/2014/main" id="{A47D4667-510D-4101-AF0B-C0300D6975DA}"/>
              </a:ext>
            </a:extLst>
          </p:cNvPr>
          <p:cNvSpPr>
            <a:spLocks noChangeArrowheads="1"/>
          </p:cNvSpPr>
          <p:nvPr/>
        </p:nvSpPr>
        <p:spPr bwMode="auto">
          <a:xfrm>
            <a:off x="822325" y="2047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t-LT" altLang="en-US" sz="12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lt-LT"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Rectangle 17">
            <a:extLst>
              <a:ext uri="{FF2B5EF4-FFF2-40B4-BE49-F238E27FC236}">
                <a16:creationId xmlns="" xmlns:a16="http://schemas.microsoft.com/office/drawing/2014/main" id="{8DB42EBB-DAAD-4115-BEEE-F381E8110CC2}"/>
              </a:ext>
            </a:extLst>
          </p:cNvPr>
          <p:cNvSpPr>
            <a:spLocks noChangeArrowheads="1"/>
          </p:cNvSpPr>
          <p:nvPr/>
        </p:nvSpPr>
        <p:spPr bwMode="auto">
          <a:xfrm>
            <a:off x="822325" y="232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t-LT" altLang="en-US" sz="12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lt-LT"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18">
            <a:extLst>
              <a:ext uri="{FF2B5EF4-FFF2-40B4-BE49-F238E27FC236}">
                <a16:creationId xmlns="" xmlns:a16="http://schemas.microsoft.com/office/drawing/2014/main" id="{E63D26F9-E92B-4792-BB53-2B87D50CD29A}"/>
              </a:ext>
            </a:extLst>
          </p:cNvPr>
          <p:cNvSpPr>
            <a:spLocks noChangeArrowheads="1"/>
          </p:cNvSpPr>
          <p:nvPr/>
        </p:nvSpPr>
        <p:spPr bwMode="auto">
          <a:xfrm>
            <a:off x="822325" y="2943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4" name="Rectangle 6">
            <a:extLst>
              <a:ext uri="{FF2B5EF4-FFF2-40B4-BE49-F238E27FC236}">
                <a16:creationId xmlns="" xmlns:a16="http://schemas.microsoft.com/office/drawing/2014/main" id="{D95A8217-3373-4B0F-8412-C3AAB11928D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5" name="Rectangle 7">
            <a:extLst>
              <a:ext uri="{FF2B5EF4-FFF2-40B4-BE49-F238E27FC236}">
                <a16:creationId xmlns="" xmlns:a16="http://schemas.microsoft.com/office/drawing/2014/main" id="{8721D8F0-658A-41CE-963F-C2A4009AE891}"/>
              </a:ext>
            </a:extLst>
          </p:cNvPr>
          <p:cNvSpPr>
            <a:spLocks noChangeArrowheads="1"/>
          </p:cNvSpPr>
          <p:nvPr/>
        </p:nvSpPr>
        <p:spPr bwMode="auto">
          <a:xfrm>
            <a:off x="822325" y="1076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t-LT" altLang="en-US" sz="12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lt-LT"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 name="Rectangle 8">
            <a:extLst>
              <a:ext uri="{FF2B5EF4-FFF2-40B4-BE49-F238E27FC236}">
                <a16:creationId xmlns="" xmlns:a16="http://schemas.microsoft.com/office/drawing/2014/main" id="{B5994D97-F761-4341-9E7A-F215B0B29809}"/>
              </a:ext>
            </a:extLst>
          </p:cNvPr>
          <p:cNvSpPr>
            <a:spLocks noChangeArrowheads="1"/>
          </p:cNvSpPr>
          <p:nvPr/>
        </p:nvSpPr>
        <p:spPr bwMode="auto">
          <a:xfrm>
            <a:off x="822325" y="1352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t-LT" altLang="en-US" sz="12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lt-LT"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 name="Rectangle 9">
            <a:extLst>
              <a:ext uri="{FF2B5EF4-FFF2-40B4-BE49-F238E27FC236}">
                <a16:creationId xmlns="" xmlns:a16="http://schemas.microsoft.com/office/drawing/2014/main" id="{A2AA289B-56C4-4015-8472-EFFAFB1F4230}"/>
              </a:ext>
            </a:extLst>
          </p:cNvPr>
          <p:cNvSpPr>
            <a:spLocks noChangeArrowheads="1"/>
          </p:cNvSpPr>
          <p:nvPr/>
        </p:nvSpPr>
        <p:spPr bwMode="auto">
          <a:xfrm>
            <a:off x="822325" y="2143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t-LT" altLang="en-US" sz="12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lt-LT"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Rectangle 10">
            <a:extLst>
              <a:ext uri="{FF2B5EF4-FFF2-40B4-BE49-F238E27FC236}">
                <a16:creationId xmlns="" xmlns:a16="http://schemas.microsoft.com/office/drawing/2014/main" id="{65880658-A2D3-49C3-A515-68D166E662F2}"/>
              </a:ext>
            </a:extLst>
          </p:cNvPr>
          <p:cNvSpPr>
            <a:spLocks noChangeArrowheads="1"/>
          </p:cNvSpPr>
          <p:nvPr/>
        </p:nvSpPr>
        <p:spPr bwMode="auto">
          <a:xfrm>
            <a:off x="822325" y="2419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t-LT" altLang="en-US" sz="12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lt-LT"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 name="Rectangle 11">
            <a:extLst>
              <a:ext uri="{FF2B5EF4-FFF2-40B4-BE49-F238E27FC236}">
                <a16:creationId xmlns="" xmlns:a16="http://schemas.microsoft.com/office/drawing/2014/main" id="{63F161AD-7F5F-44AB-A93B-A267123CEAD7}"/>
              </a:ext>
            </a:extLst>
          </p:cNvPr>
          <p:cNvSpPr>
            <a:spLocks noChangeArrowheads="1"/>
          </p:cNvSpPr>
          <p:nvPr/>
        </p:nvSpPr>
        <p:spPr bwMode="auto">
          <a:xfrm>
            <a:off x="822325" y="3209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20" name="Rectangle 17">
            <a:extLst>
              <a:ext uri="{FF2B5EF4-FFF2-40B4-BE49-F238E27FC236}">
                <a16:creationId xmlns="" xmlns:a16="http://schemas.microsoft.com/office/drawing/2014/main" id="{A6A712F3-21B6-47B1-9D21-B03B9E5519A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21" name="Rectangle 18">
            <a:extLst>
              <a:ext uri="{FF2B5EF4-FFF2-40B4-BE49-F238E27FC236}">
                <a16:creationId xmlns="" xmlns:a16="http://schemas.microsoft.com/office/drawing/2014/main" id="{5361CD04-77CD-4B2E-8A5D-DECEE267C04D}"/>
              </a:ext>
            </a:extLst>
          </p:cNvPr>
          <p:cNvSpPr>
            <a:spLocks noChangeArrowheads="1"/>
          </p:cNvSpPr>
          <p:nvPr/>
        </p:nvSpPr>
        <p:spPr bwMode="auto">
          <a:xfrm>
            <a:off x="822325" y="1181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t-LT" altLang="en-US" sz="12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lt-LT"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 name="Rectangle 19">
            <a:extLst>
              <a:ext uri="{FF2B5EF4-FFF2-40B4-BE49-F238E27FC236}">
                <a16:creationId xmlns="" xmlns:a16="http://schemas.microsoft.com/office/drawing/2014/main" id="{76660C05-3266-4FFB-BBAD-A383F84F913C}"/>
              </a:ext>
            </a:extLst>
          </p:cNvPr>
          <p:cNvSpPr>
            <a:spLocks noChangeArrowheads="1"/>
          </p:cNvSpPr>
          <p:nvPr/>
        </p:nvSpPr>
        <p:spPr bwMode="auto">
          <a:xfrm>
            <a:off x="822325" y="1457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t-LT" altLang="en-US" sz="12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lt-LT"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 name="Rectangle 20">
            <a:extLst>
              <a:ext uri="{FF2B5EF4-FFF2-40B4-BE49-F238E27FC236}">
                <a16:creationId xmlns="" xmlns:a16="http://schemas.microsoft.com/office/drawing/2014/main" id="{36429591-D3D4-4517-8054-DD45C3EBE9F3}"/>
              </a:ext>
            </a:extLst>
          </p:cNvPr>
          <p:cNvSpPr>
            <a:spLocks noChangeArrowheads="1"/>
          </p:cNvSpPr>
          <p:nvPr/>
        </p:nvSpPr>
        <p:spPr bwMode="auto">
          <a:xfrm>
            <a:off x="822325" y="2200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t-LT" altLang="en-US" sz="12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lt-LT"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 name="Rectangle 21">
            <a:extLst>
              <a:ext uri="{FF2B5EF4-FFF2-40B4-BE49-F238E27FC236}">
                <a16:creationId xmlns="" xmlns:a16="http://schemas.microsoft.com/office/drawing/2014/main" id="{1DDB0AC5-E6AD-4A9A-8CAC-9DDBD890C8AA}"/>
              </a:ext>
            </a:extLst>
          </p:cNvPr>
          <p:cNvSpPr>
            <a:spLocks noChangeArrowheads="1"/>
          </p:cNvSpPr>
          <p:nvPr/>
        </p:nvSpPr>
        <p:spPr bwMode="auto">
          <a:xfrm>
            <a:off x="822325" y="2476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t-LT" altLang="en-US" sz="12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lt-LT"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 name="Rectangle 22">
            <a:extLst>
              <a:ext uri="{FF2B5EF4-FFF2-40B4-BE49-F238E27FC236}">
                <a16:creationId xmlns="" xmlns:a16="http://schemas.microsoft.com/office/drawing/2014/main" id="{761CE257-B66C-4CAC-8418-B8A28507FA88}"/>
              </a:ext>
            </a:extLst>
          </p:cNvPr>
          <p:cNvSpPr>
            <a:spLocks noChangeArrowheads="1"/>
          </p:cNvSpPr>
          <p:nvPr/>
        </p:nvSpPr>
        <p:spPr bwMode="auto">
          <a:xfrm>
            <a:off x="822325" y="3200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pic>
        <p:nvPicPr>
          <p:cNvPr id="28" name="Grafinis elementas 27" descr="Linijinė rodyklė: tiesiai">
            <a:extLst>
              <a:ext uri="{FF2B5EF4-FFF2-40B4-BE49-F238E27FC236}">
                <a16:creationId xmlns="" xmlns:a16="http://schemas.microsoft.com/office/drawing/2014/main" id="{19EB87FB-FE7F-BEEB-BD23-E6F71CB131A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16200000">
            <a:off x="1571148" y="4394625"/>
            <a:ext cx="583406" cy="914400"/>
          </a:xfrm>
          <a:prstGeom prst="rect">
            <a:avLst/>
          </a:prstGeom>
        </p:spPr>
      </p:pic>
      <p:pic>
        <p:nvPicPr>
          <p:cNvPr id="30" name="Grafinis elementas 29" descr="Linijinė rodyklė: tiesiai">
            <a:extLst>
              <a:ext uri="{FF2B5EF4-FFF2-40B4-BE49-F238E27FC236}">
                <a16:creationId xmlns="" xmlns:a16="http://schemas.microsoft.com/office/drawing/2014/main" id="{C901047E-9B7B-C2D0-62A5-4C13500D278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16200000">
            <a:off x="1571148" y="2728913"/>
            <a:ext cx="583406" cy="914400"/>
          </a:xfrm>
          <a:prstGeom prst="rect">
            <a:avLst/>
          </a:prstGeom>
        </p:spPr>
      </p:pic>
      <p:pic>
        <p:nvPicPr>
          <p:cNvPr id="2048" name="Grafinis elementas 2047" descr="Kaulas">
            <a:extLst>
              <a:ext uri="{FF2B5EF4-FFF2-40B4-BE49-F238E27FC236}">
                <a16:creationId xmlns="" xmlns:a16="http://schemas.microsoft.com/office/drawing/2014/main" id="{9F2A1ABB-CAD1-9B54-8D8F-C6D19E69464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405651" y="1799035"/>
            <a:ext cx="1040369" cy="1040369"/>
          </a:xfrm>
          <a:prstGeom prst="rect">
            <a:avLst/>
          </a:prstGeom>
        </p:spPr>
      </p:pic>
      <p:sp>
        <p:nvSpPr>
          <p:cNvPr id="2054" name="Stačiakampis 2053">
            <a:extLst>
              <a:ext uri="{FF2B5EF4-FFF2-40B4-BE49-F238E27FC236}">
                <a16:creationId xmlns="" xmlns:a16="http://schemas.microsoft.com/office/drawing/2014/main" id="{FC490216-012E-B48C-0372-14B11B56E19B}"/>
              </a:ext>
            </a:extLst>
          </p:cNvPr>
          <p:cNvSpPr/>
          <p:nvPr/>
        </p:nvSpPr>
        <p:spPr>
          <a:xfrm>
            <a:off x="0" y="1457325"/>
            <a:ext cx="3657600" cy="380047"/>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2056" name="Grafinis elementas 2055" descr="Debesuota">
            <a:extLst>
              <a:ext uri="{FF2B5EF4-FFF2-40B4-BE49-F238E27FC236}">
                <a16:creationId xmlns="" xmlns:a16="http://schemas.microsoft.com/office/drawing/2014/main" id="{947425CE-DEE9-EAA9-D1F7-3FA0016B34D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405651" y="3378279"/>
            <a:ext cx="1158196" cy="1158196"/>
          </a:xfrm>
          <a:prstGeom prst="rect">
            <a:avLst/>
          </a:prstGeom>
        </p:spPr>
      </p:pic>
      <p:sp>
        <p:nvSpPr>
          <p:cNvPr id="31" name="Content Placeholder 3">
            <a:extLst>
              <a:ext uri="{FF2B5EF4-FFF2-40B4-BE49-F238E27FC236}">
                <a16:creationId xmlns="" xmlns:a16="http://schemas.microsoft.com/office/drawing/2014/main" id="{C55538CC-073F-2192-D98F-BD646953F491}"/>
              </a:ext>
            </a:extLst>
          </p:cNvPr>
          <p:cNvSpPr txBox="1">
            <a:spLocks/>
          </p:cNvSpPr>
          <p:nvPr/>
        </p:nvSpPr>
        <p:spPr>
          <a:xfrm>
            <a:off x="3207761" y="1960244"/>
            <a:ext cx="8267104" cy="26993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400" b="0" kern="1200">
                <a:solidFill>
                  <a:srgbClr val="2E2E2E"/>
                </a:solidFill>
                <a:latin typeface="+mn-lt"/>
                <a:ea typeface="+mn-ea"/>
                <a:cs typeface="+mn-cs"/>
              </a:defRPr>
            </a:lvl1pPr>
            <a:lvl2pPr marL="685800" indent="-228600" algn="l" defTabSz="914400" rtl="0" eaLnBrk="1" latinLnBrk="0" hangingPunct="1">
              <a:lnSpc>
                <a:spcPct val="90000"/>
              </a:lnSpc>
              <a:spcBef>
                <a:spcPts val="500"/>
              </a:spcBef>
              <a:spcAft>
                <a:spcPts val="0"/>
              </a:spcAft>
              <a:buFont typeface="Arial" panose="020B0604020202020204" pitchFamily="34" charset="0"/>
              <a:buChar char="•"/>
              <a:defRPr sz="2400" b="0" kern="1200">
                <a:solidFill>
                  <a:srgbClr val="2E2E2E"/>
                </a:solidFill>
                <a:latin typeface="+mn-lt"/>
                <a:ea typeface="+mn-ea"/>
                <a:cs typeface="+mn-cs"/>
              </a:defRPr>
            </a:lvl2pPr>
            <a:lvl3pPr marL="1143000" indent="-228600" algn="l" defTabSz="914400" rtl="0" eaLnBrk="1" latinLnBrk="0" hangingPunct="1">
              <a:lnSpc>
                <a:spcPct val="90000"/>
              </a:lnSpc>
              <a:spcBef>
                <a:spcPts val="500"/>
              </a:spcBef>
              <a:spcAft>
                <a:spcPts val="0"/>
              </a:spcAft>
              <a:buFont typeface="Arial" panose="020B0604020202020204" pitchFamily="34" charset="0"/>
              <a:buChar char="•"/>
              <a:defRPr sz="2400" b="0" kern="1200">
                <a:solidFill>
                  <a:srgbClr val="2E2E2E"/>
                </a:solidFill>
                <a:latin typeface="+mn-lt"/>
                <a:ea typeface="+mn-ea"/>
                <a:cs typeface="+mn-cs"/>
              </a:defRPr>
            </a:lvl3pPr>
            <a:lvl4pPr marL="1600200" indent="-228600" algn="l" defTabSz="914400" rtl="0" eaLnBrk="1" latinLnBrk="0" hangingPunct="1">
              <a:lnSpc>
                <a:spcPct val="90000"/>
              </a:lnSpc>
              <a:spcBef>
                <a:spcPts val="500"/>
              </a:spcBef>
              <a:spcAft>
                <a:spcPts val="0"/>
              </a:spcAft>
              <a:buFont typeface="Arial" panose="020B0604020202020204" pitchFamily="34" charset="0"/>
              <a:buChar char="•"/>
              <a:defRPr sz="2400" b="0" kern="1200">
                <a:solidFill>
                  <a:srgbClr val="2E2E2E"/>
                </a:solidFill>
                <a:latin typeface="+mn-lt"/>
                <a:ea typeface="+mn-ea"/>
                <a:cs typeface="+mn-cs"/>
              </a:defRPr>
            </a:lvl4pPr>
            <a:lvl5pPr marL="2057400" indent="-228600" algn="l" defTabSz="914400" rtl="0" eaLnBrk="1" latinLnBrk="0" hangingPunct="1">
              <a:lnSpc>
                <a:spcPct val="90000"/>
              </a:lnSpc>
              <a:spcBef>
                <a:spcPts val="500"/>
              </a:spcBef>
              <a:spcAft>
                <a:spcPts val="0"/>
              </a:spcAft>
              <a:buFont typeface="Arial" panose="020B0604020202020204" pitchFamily="34" charset="0"/>
              <a:buChar char="•"/>
              <a:defRPr sz="2400" b="0" kern="1200">
                <a:solidFill>
                  <a:srgbClr val="2E2E2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lt-LT" sz="3200" b="0" i="0" u="none" strike="noStrike" kern="1200" cap="none" spc="0" normalizeH="0" baseline="0" noProof="0" dirty="0">
                <a:ln>
                  <a:noFill/>
                </a:ln>
                <a:solidFill>
                  <a:srgbClr val="2E2E2E"/>
                </a:solidFill>
                <a:effectLst/>
                <a:uLnTx/>
                <a:uFillTx/>
                <a:latin typeface="Arial" panose="020B0604020202020204" pitchFamily="34" charset="0"/>
                <a:cs typeface="Arial" panose="020B0604020202020204" pitchFamily="34" charset="0"/>
              </a:rPr>
              <a:t>Reikia įvertinti du priešingus argumentus ir sukurti savo argumentą.</a:t>
            </a:r>
          </a:p>
          <a:p>
            <a:pPr marL="0" marR="0" lvl="0" indent="0" algn="l" defTabSz="914400" rtl="0" eaLnBrk="1" fontAlgn="auto" latinLnBrk="0" hangingPunct="1">
              <a:lnSpc>
                <a:spcPct val="90000"/>
              </a:lnSpc>
              <a:spcBef>
                <a:spcPts val="1000"/>
              </a:spcBef>
              <a:spcAft>
                <a:spcPts val="0"/>
              </a:spcAft>
              <a:buClrTx/>
              <a:buSzTx/>
              <a:buNone/>
              <a:tabLst/>
              <a:defRPr/>
            </a:pPr>
            <a:r>
              <a:rPr kumimoji="0" lang="lt-LT" sz="3200" b="1" i="0" u="none" strike="noStrike" kern="1200" cap="none" spc="0" normalizeH="0" baseline="0" noProof="0" dirty="0">
                <a:ln>
                  <a:noFill/>
                </a:ln>
                <a:solidFill>
                  <a:srgbClr val="2E2E2E"/>
                </a:solidFill>
                <a:effectLst/>
                <a:uLnTx/>
                <a:uFillTx/>
                <a:latin typeface="Arial" panose="020B0604020202020204" pitchFamily="34" charset="0"/>
                <a:cs typeface="Arial" panose="020B0604020202020204" pitchFamily="34" charset="0"/>
              </a:rPr>
              <a:t>Įrodymas</a:t>
            </a:r>
            <a:r>
              <a:rPr kumimoji="0" lang="lt-LT" sz="3200" b="0" i="0" u="none" strike="noStrike" kern="1200" cap="none" spc="0" normalizeH="0" baseline="0" noProof="0" dirty="0">
                <a:ln>
                  <a:noFill/>
                </a:ln>
                <a:solidFill>
                  <a:srgbClr val="2E2E2E"/>
                </a:solidFill>
                <a:effectLst/>
                <a:uLnTx/>
                <a:uFillTx/>
                <a:latin typeface="Arial" panose="020B0604020202020204" pitchFamily="34" charset="0"/>
                <a:cs typeface="Arial" panose="020B0604020202020204" pitchFamily="34" charset="0"/>
              </a:rPr>
              <a:t>: šį mėnesį dešimt kartų minėjote, kad jaučiate tai savo kaulais, ir visada klydote. </a:t>
            </a:r>
          </a:p>
          <a:p>
            <a:pPr marL="0" marR="0" lvl="0" indent="0" algn="l" defTabSz="914400" rtl="0" eaLnBrk="1" fontAlgn="auto" latinLnBrk="0" hangingPunct="1">
              <a:lnSpc>
                <a:spcPct val="90000"/>
              </a:lnSpc>
              <a:spcBef>
                <a:spcPts val="1000"/>
              </a:spcBef>
              <a:spcAft>
                <a:spcPts val="0"/>
              </a:spcAft>
              <a:buClrTx/>
              <a:buSzTx/>
              <a:buNone/>
              <a:tabLst/>
              <a:defRPr/>
            </a:pPr>
            <a:r>
              <a:rPr kumimoji="0" lang="lt-LT" sz="3200" b="1" i="0" u="none" strike="noStrike" kern="1200" cap="none" spc="0" normalizeH="0" baseline="0" noProof="0" dirty="0">
                <a:ln>
                  <a:noFill/>
                </a:ln>
                <a:solidFill>
                  <a:srgbClr val="2E2E2E"/>
                </a:solidFill>
                <a:effectLst/>
                <a:uLnTx/>
                <a:uFillTx/>
                <a:latin typeface="Arial" panose="020B0604020202020204" pitchFamily="34" charset="0"/>
                <a:cs typeface="Arial" panose="020B0604020202020204" pitchFamily="34" charset="0"/>
              </a:rPr>
              <a:t>Argumentavimas</a:t>
            </a:r>
            <a:r>
              <a:rPr kumimoji="0" lang="lt-LT" sz="3200" b="0" i="0" u="none" strike="noStrike" kern="1200" cap="none" spc="0" normalizeH="0" baseline="0" noProof="0" dirty="0">
                <a:ln>
                  <a:noFill/>
                </a:ln>
                <a:solidFill>
                  <a:srgbClr val="2E2E2E"/>
                </a:solidFill>
                <a:effectLst/>
                <a:uLnTx/>
                <a:uFillTx/>
                <a:latin typeface="Arial" panose="020B0604020202020204" pitchFamily="34" charset="0"/>
                <a:cs typeface="Arial" panose="020B0604020202020204" pitchFamily="34" charset="0"/>
              </a:rPr>
              <a:t>: jūsų „kaulais“ pagrįstos orų prognozės yra nepatikimos. </a:t>
            </a:r>
          </a:p>
          <a:p>
            <a:pPr marL="0" marR="0" lvl="0" indent="0" algn="l" defTabSz="914400" rtl="0" eaLnBrk="1" fontAlgn="auto" latinLnBrk="0" hangingPunct="1">
              <a:lnSpc>
                <a:spcPct val="90000"/>
              </a:lnSpc>
              <a:spcBef>
                <a:spcPts val="1000"/>
              </a:spcBef>
              <a:spcAft>
                <a:spcPts val="0"/>
              </a:spcAft>
              <a:buClrTx/>
              <a:buSzTx/>
              <a:buNone/>
              <a:tabLst/>
              <a:defRPr/>
            </a:pPr>
            <a:r>
              <a:rPr kumimoji="0" lang="lt-LT" sz="3200" b="1" i="0" u="none" strike="noStrike" kern="1200" cap="none" spc="0" normalizeH="0" baseline="0" noProof="0" dirty="0">
                <a:ln>
                  <a:noFill/>
                </a:ln>
                <a:solidFill>
                  <a:srgbClr val="2E2E2E"/>
                </a:solidFill>
                <a:effectLst/>
                <a:uLnTx/>
                <a:uFillTx/>
                <a:latin typeface="Arial" panose="020B0604020202020204" pitchFamily="34" charset="0"/>
                <a:cs typeface="Arial" panose="020B0604020202020204" pitchFamily="34" charset="0"/>
              </a:rPr>
              <a:t>Siūlymas</a:t>
            </a:r>
            <a:r>
              <a:rPr kumimoji="0" lang="lt-LT" sz="3200" b="0" i="0" u="none" strike="noStrike" kern="1200" cap="none" spc="0" normalizeH="0" baseline="0" noProof="0" dirty="0">
                <a:ln>
                  <a:noFill/>
                </a:ln>
                <a:solidFill>
                  <a:srgbClr val="2E2E2E"/>
                </a:solidFill>
                <a:effectLst/>
                <a:uLnTx/>
                <a:uFillTx/>
                <a:latin typeface="Arial" panose="020B0604020202020204" pitchFamily="34" charset="0"/>
                <a:cs typeface="Arial" panose="020B0604020202020204" pitchFamily="34" charset="0"/>
              </a:rPr>
              <a:t>: Neturėčiau pasitikėti jūsų patarimais.</a:t>
            </a:r>
            <a:endParaRPr kumimoji="0" lang="en-US" sz="3200" b="0" i="0" u="none" strike="noStrike" kern="1200" cap="none" spc="0" normalizeH="0" baseline="0" noProof="0" dirty="0">
              <a:ln>
                <a:noFill/>
              </a:ln>
              <a:solidFill>
                <a:srgbClr val="2E2E2E"/>
              </a:solidFill>
              <a:effectLst/>
              <a:uLnTx/>
              <a:uFillTx/>
              <a:latin typeface="Arial" panose="020B0604020202020204" pitchFamily="34" charset="0"/>
              <a:cs typeface="Arial" panose="020B0604020202020204" pitchFamily="34" charset="0"/>
            </a:endParaRPr>
          </a:p>
        </p:txBody>
      </p:sp>
      <p:cxnSp>
        <p:nvCxnSpPr>
          <p:cNvPr id="2049" name="Tiesioji jungtis 2048">
            <a:extLst>
              <a:ext uri="{FF2B5EF4-FFF2-40B4-BE49-F238E27FC236}">
                <a16:creationId xmlns="" xmlns:a16="http://schemas.microsoft.com/office/drawing/2014/main" id="{59B04C4D-2DC2-C7CD-E9E0-45330C695E2F}"/>
              </a:ext>
            </a:extLst>
          </p:cNvPr>
          <p:cNvCxnSpPr/>
          <p:nvPr/>
        </p:nvCxnSpPr>
        <p:spPr>
          <a:xfrm>
            <a:off x="1397784" y="1821061"/>
            <a:ext cx="1040368" cy="89154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50" name="Tiesioji jungtis 2049">
            <a:extLst>
              <a:ext uri="{FF2B5EF4-FFF2-40B4-BE49-F238E27FC236}">
                <a16:creationId xmlns="" xmlns:a16="http://schemas.microsoft.com/office/drawing/2014/main" id="{FFF1D92E-2F98-755C-B43F-53C6C5B319E0}"/>
              </a:ext>
            </a:extLst>
          </p:cNvPr>
          <p:cNvCxnSpPr/>
          <p:nvPr/>
        </p:nvCxnSpPr>
        <p:spPr>
          <a:xfrm>
            <a:off x="1406906" y="3571993"/>
            <a:ext cx="1040368" cy="89154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052" name="Grafinis elementas 2051" descr="Nėra ženklo">
            <a:extLst>
              <a:ext uri="{FF2B5EF4-FFF2-40B4-BE49-F238E27FC236}">
                <a16:creationId xmlns="" xmlns:a16="http://schemas.microsoft.com/office/drawing/2014/main" id="{E5349FD2-E278-FB27-AF85-66CA7EECD37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1287824" y="5202577"/>
            <a:ext cx="1158196" cy="1158196"/>
          </a:xfrm>
          <a:prstGeom prst="rect">
            <a:avLst/>
          </a:prstGeom>
        </p:spPr>
      </p:pic>
    </p:spTree>
    <p:extLst>
      <p:ext uri="{BB962C8B-B14F-4D97-AF65-F5344CB8AC3E}">
        <p14:creationId xmlns:p14="http://schemas.microsoft.com/office/powerpoint/2010/main" val="3398336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1A0B0720-4798-43F7-A7B8-8FD0588E7E75}"/>
              </a:ext>
            </a:extLst>
          </p:cNvPr>
          <p:cNvSpPr>
            <a:spLocks noGrp="1"/>
          </p:cNvSpPr>
          <p:nvPr>
            <p:ph type="title"/>
          </p:nvPr>
        </p:nvSpPr>
        <p:spPr>
          <a:xfrm>
            <a:off x="741378" y="365125"/>
            <a:ext cx="10515600" cy="1325563"/>
          </a:xfrm>
        </p:spPr>
        <p:txBody>
          <a:bodyPr/>
          <a:lstStyle/>
          <a:p>
            <a:r>
              <a:rPr lang="lt-LT" dirty="0"/>
              <a:t>Praktinis pavyzdys: dvi žinutės</a:t>
            </a:r>
            <a:endParaRPr lang="en-US" dirty="0"/>
          </a:p>
        </p:txBody>
      </p:sp>
      <p:pic>
        <p:nvPicPr>
          <p:cNvPr id="5" name="Picture 4">
            <a:extLst>
              <a:ext uri="{FF2B5EF4-FFF2-40B4-BE49-F238E27FC236}">
                <a16:creationId xmlns="" xmlns:a16="http://schemas.microsoft.com/office/drawing/2014/main" id="{1BA1B8F1-C0D6-4B94-AD3D-1AF37A8714CD}"/>
              </a:ext>
            </a:extLst>
          </p:cNvPr>
          <p:cNvPicPr/>
          <p:nvPr/>
        </p:nvPicPr>
        <p:blipFill rotWithShape="1">
          <a:blip r:embed="rId3" cstate="print">
            <a:extLst>
              <a:ext uri="{28A0092B-C50C-407E-A947-70E740481C1C}">
                <a14:useLocalDpi xmlns:a14="http://schemas.microsoft.com/office/drawing/2010/main" val="0"/>
              </a:ext>
            </a:extLst>
          </a:blip>
          <a:srcRect t="7290" b="27457"/>
          <a:stretch/>
        </p:blipFill>
        <p:spPr>
          <a:xfrm>
            <a:off x="838200" y="1837370"/>
            <a:ext cx="5974080" cy="3563305"/>
          </a:xfrm>
          <a:prstGeom prst="rect">
            <a:avLst/>
          </a:prstGeom>
        </p:spPr>
      </p:pic>
      <p:sp>
        <p:nvSpPr>
          <p:cNvPr id="2" name="Rectangle 1">
            <a:extLst>
              <a:ext uri="{FF2B5EF4-FFF2-40B4-BE49-F238E27FC236}">
                <a16:creationId xmlns="" xmlns:a16="http://schemas.microsoft.com/office/drawing/2014/main" id="{8A1C8010-9A2F-493E-9027-D8E8DDA15254}"/>
              </a:ext>
            </a:extLst>
          </p:cNvPr>
          <p:cNvSpPr/>
          <p:nvPr/>
        </p:nvSpPr>
        <p:spPr>
          <a:xfrm>
            <a:off x="838200" y="5409878"/>
            <a:ext cx="4648200" cy="892552"/>
          </a:xfrm>
          <a:prstGeom prst="rect">
            <a:avLst/>
          </a:prstGeom>
        </p:spPr>
        <p:txBody>
          <a:bodyPr wrap="square">
            <a:spAutoFit/>
          </a:bodyPr>
          <a:lstStyle/>
          <a:p>
            <a:r>
              <a:rPr lang="lt-LT" sz="1300" dirty="0">
                <a:latin typeface="Arial" panose="020B0604020202020204" pitchFamily="34" charset="0"/>
                <a:ea typeface="Times New Roman" panose="02020603050405020304" pitchFamily="18" charset="0"/>
                <a:cs typeface="Arial" panose="020B0604020202020204" pitchFamily="34" charset="0"/>
              </a:rPr>
              <a:t>Rūtos Janutienės laidos „Paskutinė instancija. „Žmonės vėl mirtinai išsigandę. Pensijos vėluoja savaitę. Šildymo kompensacijos – fikcija“ sustabdytas kadras. Šaltinis: „Youtube“. </a:t>
            </a:r>
            <a:r>
              <a:rPr lang="lt-LT" sz="1300" u="sng" dirty="0">
                <a:solidFill>
                  <a:srgbClr val="56BCFE"/>
                </a:solidFill>
                <a:latin typeface="Arial" panose="020B0604020202020204" pitchFamily="34" charset="0"/>
                <a:ea typeface="Times New Roman" panose="02020603050405020304" pitchFamily="18" charset="0"/>
                <a:cs typeface="Arial" panose="020B0604020202020204" pitchFamily="34" charset="0"/>
                <a:hlinkClick r:id="rId4"/>
              </a:rPr>
              <a:t>https://www.youtube.com/watch?v=BIaQkkg-eQQ</a:t>
            </a:r>
            <a:endParaRPr lang="en-US" sz="13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 xmlns:a16="http://schemas.microsoft.com/office/drawing/2014/main" id="{CE73B7C1-85CD-472D-9FE9-547FCCC094FD}"/>
              </a:ext>
            </a:extLst>
          </p:cNvPr>
          <p:cNvPicPr/>
          <p:nvPr/>
        </p:nvPicPr>
        <p:blipFill rotWithShape="1">
          <a:blip r:embed="rId5">
            <a:extLst>
              <a:ext uri="{28A0092B-C50C-407E-A947-70E740481C1C}">
                <a14:useLocalDpi xmlns:a14="http://schemas.microsoft.com/office/drawing/2010/main" val="0"/>
              </a:ext>
            </a:extLst>
          </a:blip>
          <a:srcRect t="12399" b="10067"/>
          <a:stretch/>
        </p:blipFill>
        <p:spPr>
          <a:xfrm>
            <a:off x="7050875" y="1837371"/>
            <a:ext cx="3510445" cy="3563303"/>
          </a:xfrm>
          <a:prstGeom prst="rect">
            <a:avLst/>
          </a:prstGeom>
        </p:spPr>
      </p:pic>
      <p:sp>
        <p:nvSpPr>
          <p:cNvPr id="7" name="Rectangle 6">
            <a:extLst>
              <a:ext uri="{FF2B5EF4-FFF2-40B4-BE49-F238E27FC236}">
                <a16:creationId xmlns="" xmlns:a16="http://schemas.microsoft.com/office/drawing/2014/main" id="{5B7B044C-535C-4781-896B-F89C81898FA9}"/>
              </a:ext>
            </a:extLst>
          </p:cNvPr>
          <p:cNvSpPr/>
          <p:nvPr/>
        </p:nvSpPr>
        <p:spPr>
          <a:xfrm>
            <a:off x="7050875" y="5409878"/>
            <a:ext cx="4403755" cy="1292662"/>
          </a:xfrm>
          <a:prstGeom prst="rect">
            <a:avLst/>
          </a:prstGeom>
        </p:spPr>
        <p:txBody>
          <a:bodyPr wrap="square">
            <a:spAutoFit/>
          </a:bodyPr>
          <a:lstStyle/>
          <a:p>
            <a:r>
              <a:rPr lang="lt-LT" sz="1300" dirty="0">
                <a:latin typeface="Arial" panose="020B0604020202020204" pitchFamily="34" charset="0"/>
                <a:ea typeface="Times New Roman" panose="02020603050405020304" pitchFamily="18" charset="0"/>
                <a:cs typeface="Arial" panose="020B0604020202020204" pitchFamily="34" charset="0"/>
              </a:rPr>
              <a:t>Vaidos Kalinkaitės-Matuliauskienės tekstas „LRT trumpai. Šildymo kompensacijos galėtų tikėtis ir gaunantieji vidutines pajamas – ką svarbu žinoti“. Šaltinis: LRT.lt. https://www.lrt.lt/naujienos/verslas/4/1780998/lrt-trumpai-sildymo-kompensacijos-galetu-tiketis-ir-gaunantieji-vidutines-pajamas-ka-svarbu-zinoti</a:t>
            </a:r>
            <a:endParaRPr lang="en-US" sz="1300" dirty="0">
              <a:latin typeface="Arial" panose="020B0604020202020204" pitchFamily="34" charset="0"/>
              <a:cs typeface="Arial" panose="020B0604020202020204" pitchFamily="34" charset="0"/>
            </a:endParaRPr>
          </a:p>
        </p:txBody>
      </p:sp>
      <p:sp>
        <p:nvSpPr>
          <p:cNvPr id="4" name="Stačiakampis 3">
            <a:extLst>
              <a:ext uri="{FF2B5EF4-FFF2-40B4-BE49-F238E27FC236}">
                <a16:creationId xmlns="" xmlns:a16="http://schemas.microsoft.com/office/drawing/2014/main" id="{2A3DD3BB-261C-EBA4-3C51-BCC318E6EDB5}"/>
              </a:ext>
            </a:extLst>
          </p:cNvPr>
          <p:cNvSpPr/>
          <p:nvPr/>
        </p:nvSpPr>
        <p:spPr>
          <a:xfrm>
            <a:off x="0" y="1457325"/>
            <a:ext cx="3657600" cy="380047"/>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8" name="Stačiakampis 7">
            <a:extLst>
              <a:ext uri="{FF2B5EF4-FFF2-40B4-BE49-F238E27FC236}">
                <a16:creationId xmlns="" xmlns:a16="http://schemas.microsoft.com/office/drawing/2014/main" id="{6F02DFA7-35A8-3AFA-4ADA-05EBEC1FFFB5}"/>
              </a:ext>
            </a:extLst>
          </p:cNvPr>
          <p:cNvSpPr/>
          <p:nvPr/>
        </p:nvSpPr>
        <p:spPr>
          <a:xfrm>
            <a:off x="8534402" y="1457324"/>
            <a:ext cx="3657600" cy="380047"/>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63299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388BF6-02AE-48FE-8514-917EB1A89DAB}"/>
              </a:ext>
            </a:extLst>
          </p:cNvPr>
          <p:cNvSpPr>
            <a:spLocks noGrp="1"/>
          </p:cNvSpPr>
          <p:nvPr>
            <p:ph type="title"/>
          </p:nvPr>
        </p:nvSpPr>
        <p:spPr>
          <a:xfrm>
            <a:off x="838200" y="365125"/>
            <a:ext cx="10260330" cy="1325563"/>
          </a:xfrm>
        </p:spPr>
        <p:txBody>
          <a:bodyPr>
            <a:normAutofit/>
          </a:bodyPr>
          <a:lstStyle/>
          <a:p>
            <a:r>
              <a:rPr lang="en-US" dirty="0"/>
              <a:t>A</a:t>
            </a:r>
            <a:r>
              <a:rPr lang="lt-LT" dirty="0" err="1"/>
              <a:t>rgumentų</a:t>
            </a:r>
            <a:r>
              <a:rPr lang="lt-LT" dirty="0"/>
              <a:t> vertinimas klausiant (1)</a:t>
            </a:r>
            <a:endParaRPr lang="en-US" dirty="0"/>
          </a:p>
        </p:txBody>
      </p:sp>
      <p:sp>
        <p:nvSpPr>
          <p:cNvPr id="3" name="Content Placeholder 2">
            <a:extLst>
              <a:ext uri="{FF2B5EF4-FFF2-40B4-BE49-F238E27FC236}">
                <a16:creationId xmlns="" xmlns:a16="http://schemas.microsoft.com/office/drawing/2014/main" id="{0982A617-1182-42D3-AE8C-EC700840F137}"/>
              </a:ext>
            </a:extLst>
          </p:cNvPr>
          <p:cNvSpPr>
            <a:spLocks noGrp="1"/>
          </p:cNvSpPr>
          <p:nvPr>
            <p:ph idx="1"/>
          </p:nvPr>
        </p:nvSpPr>
        <p:spPr>
          <a:xfrm>
            <a:off x="838200" y="2310377"/>
            <a:ext cx="10515600" cy="3678944"/>
          </a:xfrm>
        </p:spPr>
        <p:txBody>
          <a:bodyPr>
            <a:normAutofit/>
          </a:bodyPr>
          <a:lstStyle/>
          <a:p>
            <a:pPr lvl="0"/>
            <a:r>
              <a:rPr lang="lt-LT" sz="3200" dirty="0">
                <a:latin typeface="Arial" panose="020B0604020202020204" pitchFamily="34" charset="0"/>
                <a:cs typeface="Arial" panose="020B0604020202020204" pitchFamily="34" charset="0"/>
              </a:rPr>
              <a:t>Kaip gerai argumentas sprendžia problemą?</a:t>
            </a:r>
            <a:endParaRPr lang="en-US" sz="3200" dirty="0">
              <a:latin typeface="Arial" panose="020B0604020202020204" pitchFamily="34" charset="0"/>
              <a:cs typeface="Arial" panose="020B0604020202020204" pitchFamily="34" charset="0"/>
            </a:endParaRPr>
          </a:p>
          <a:p>
            <a:pPr lvl="0"/>
            <a:r>
              <a:rPr lang="lt-LT" sz="3200" dirty="0">
                <a:latin typeface="Arial" panose="020B0604020202020204" pitchFamily="34" charset="0"/>
                <a:cs typeface="Arial" panose="020B0604020202020204" pitchFamily="34" charset="0"/>
              </a:rPr>
              <a:t>Ar argumentas turi aiškią išvadą?</a:t>
            </a:r>
            <a:endParaRPr lang="en-US" sz="3200" dirty="0">
              <a:latin typeface="Arial" panose="020B0604020202020204" pitchFamily="34" charset="0"/>
              <a:cs typeface="Arial" panose="020B0604020202020204" pitchFamily="34" charset="0"/>
            </a:endParaRPr>
          </a:p>
          <a:p>
            <a:pPr lvl="0"/>
            <a:r>
              <a:rPr lang="lt-LT" sz="3200" dirty="0">
                <a:latin typeface="Arial" panose="020B0604020202020204" pitchFamily="34" charset="0"/>
                <a:cs typeface="Arial" panose="020B0604020202020204" pitchFamily="34" charset="0"/>
              </a:rPr>
              <a:t>Ar išvada logiškai atitinka argumente pateiktus samprotavimus ir teiginius?</a:t>
            </a:r>
            <a:endParaRPr lang="en-US" sz="3200" dirty="0">
              <a:latin typeface="Arial" panose="020B0604020202020204" pitchFamily="34" charset="0"/>
              <a:cs typeface="Arial" panose="020B0604020202020204" pitchFamily="34" charset="0"/>
            </a:endParaRPr>
          </a:p>
          <a:p>
            <a:pPr lvl="0"/>
            <a:r>
              <a:rPr lang="lt-LT" sz="3200" dirty="0">
                <a:latin typeface="Arial" panose="020B0604020202020204" pitchFamily="34" charset="0"/>
                <a:cs typeface="Arial" panose="020B0604020202020204" pitchFamily="34" charset="0"/>
              </a:rPr>
              <a:t>Ar yra numanomų teiginių, kurie nėra pagrįsti įrodymais ar samprotavimais?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6594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388BF6-02AE-48FE-8514-917EB1A89DAB}"/>
              </a:ext>
            </a:extLst>
          </p:cNvPr>
          <p:cNvSpPr>
            <a:spLocks noGrp="1"/>
          </p:cNvSpPr>
          <p:nvPr>
            <p:ph type="title"/>
          </p:nvPr>
        </p:nvSpPr>
        <p:spPr>
          <a:xfrm>
            <a:off x="838200" y="365125"/>
            <a:ext cx="10751820" cy="1325563"/>
          </a:xfrm>
        </p:spPr>
        <p:txBody>
          <a:bodyPr>
            <a:normAutofit/>
          </a:bodyPr>
          <a:lstStyle/>
          <a:p>
            <a:r>
              <a:rPr lang="en-US" dirty="0"/>
              <a:t>A</a:t>
            </a:r>
            <a:r>
              <a:rPr lang="lt-LT" dirty="0" err="1"/>
              <a:t>rgumentų</a:t>
            </a:r>
            <a:r>
              <a:rPr lang="lt-LT" dirty="0"/>
              <a:t> vertinimas klausiant (2)</a:t>
            </a:r>
            <a:endParaRPr lang="en-US" dirty="0"/>
          </a:p>
        </p:txBody>
      </p:sp>
      <p:sp>
        <p:nvSpPr>
          <p:cNvPr id="3" name="Content Placeholder 2">
            <a:extLst>
              <a:ext uri="{FF2B5EF4-FFF2-40B4-BE49-F238E27FC236}">
                <a16:creationId xmlns="" xmlns:a16="http://schemas.microsoft.com/office/drawing/2014/main" id="{0982A617-1182-42D3-AE8C-EC700840F137}"/>
              </a:ext>
            </a:extLst>
          </p:cNvPr>
          <p:cNvSpPr>
            <a:spLocks noGrp="1"/>
          </p:cNvSpPr>
          <p:nvPr>
            <p:ph idx="1"/>
          </p:nvPr>
        </p:nvSpPr>
        <p:spPr>
          <a:xfrm>
            <a:off x="838200" y="2424677"/>
            <a:ext cx="11094720" cy="3427484"/>
          </a:xfrm>
        </p:spPr>
        <p:txBody>
          <a:bodyPr>
            <a:normAutofit/>
          </a:bodyPr>
          <a:lstStyle/>
          <a:p>
            <a:pPr lvl="0"/>
            <a:r>
              <a:rPr lang="lt-LT" sz="3200" dirty="0">
                <a:latin typeface="Arial" panose="020B0604020202020204" pitchFamily="34" charset="0"/>
                <a:cs typeface="Arial" panose="020B0604020202020204" pitchFamily="34" charset="0"/>
              </a:rPr>
              <a:t>Kokia yra argumente naudojamų įrodymų kokybė ir aktualumas?</a:t>
            </a:r>
            <a:endParaRPr lang="en-US" sz="3200" dirty="0">
              <a:latin typeface="Arial" panose="020B0604020202020204" pitchFamily="34" charset="0"/>
              <a:cs typeface="Arial" panose="020B0604020202020204" pitchFamily="34" charset="0"/>
            </a:endParaRPr>
          </a:p>
          <a:p>
            <a:pPr lvl="0"/>
            <a:r>
              <a:rPr lang="lt-LT" sz="3200" dirty="0">
                <a:latin typeface="Arial" panose="020B0604020202020204" pitchFamily="34" charset="0"/>
                <a:cs typeface="Arial" panose="020B0604020202020204" pitchFamily="34" charset="0"/>
              </a:rPr>
              <a:t>Ar gerai naudojami įrodymai?</a:t>
            </a:r>
            <a:endParaRPr lang="en-US" sz="3200" dirty="0">
              <a:latin typeface="Arial" panose="020B0604020202020204" pitchFamily="34" charset="0"/>
              <a:cs typeface="Arial" panose="020B0604020202020204" pitchFamily="34" charset="0"/>
            </a:endParaRPr>
          </a:p>
          <a:p>
            <a:pPr lvl="0"/>
            <a:r>
              <a:rPr lang="lt-LT" sz="3200" dirty="0">
                <a:latin typeface="Arial" panose="020B0604020202020204" pitchFamily="34" charset="0"/>
                <a:cs typeface="Arial" panose="020B0604020202020204" pitchFamily="34" charset="0"/>
              </a:rPr>
              <a:t>Ar argumentai patvirtina pasisakyme pateiktus teiginius?</a:t>
            </a:r>
            <a:endParaRPr lang="en-US" sz="3200" dirty="0">
              <a:latin typeface="Arial" panose="020B0604020202020204" pitchFamily="34" charset="0"/>
              <a:cs typeface="Arial" panose="020B0604020202020204" pitchFamily="34" charset="0"/>
            </a:endParaRPr>
          </a:p>
          <a:p>
            <a:pPr lvl="0"/>
            <a:r>
              <a:rPr lang="lt-LT" sz="3200" dirty="0">
                <a:latin typeface="Arial" panose="020B0604020202020204" pitchFamily="34" charset="0"/>
                <a:cs typeface="Arial" panose="020B0604020202020204" pitchFamily="34" charset="0"/>
              </a:rPr>
              <a:t>Ar pastebiu šališkumą ar klaidingą samprotavimą?</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5963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538DB5-C889-467C-85ED-53C4A138A39D}"/>
              </a:ext>
            </a:extLst>
          </p:cNvPr>
          <p:cNvSpPr>
            <a:spLocks noGrp="1"/>
          </p:cNvSpPr>
          <p:nvPr>
            <p:ph type="title"/>
          </p:nvPr>
        </p:nvSpPr>
        <p:spPr/>
        <p:txBody>
          <a:bodyPr/>
          <a:lstStyle/>
          <a:p>
            <a:r>
              <a:rPr lang="lt-LT" dirty="0"/>
              <a:t>Kritinis nėra kritiškas</a:t>
            </a:r>
            <a:endParaRPr lang="en-US" dirty="0"/>
          </a:p>
        </p:txBody>
      </p:sp>
      <p:sp>
        <p:nvSpPr>
          <p:cNvPr id="3" name="Content Placeholder 2">
            <a:extLst>
              <a:ext uri="{FF2B5EF4-FFF2-40B4-BE49-F238E27FC236}">
                <a16:creationId xmlns="" xmlns:a16="http://schemas.microsoft.com/office/drawing/2014/main" id="{3BDCE656-E661-4B02-AE4E-207B051F4B21}"/>
              </a:ext>
            </a:extLst>
          </p:cNvPr>
          <p:cNvSpPr>
            <a:spLocks noGrp="1"/>
          </p:cNvSpPr>
          <p:nvPr>
            <p:ph idx="1"/>
          </p:nvPr>
        </p:nvSpPr>
        <p:spPr>
          <a:xfrm>
            <a:off x="838200" y="2429951"/>
            <a:ext cx="10515600" cy="3004574"/>
          </a:xfrm>
        </p:spPr>
        <p:txBody>
          <a:bodyPr>
            <a:normAutofit/>
          </a:bodyPr>
          <a:lstStyle/>
          <a:p>
            <a:r>
              <a:rPr lang="lt-LT" sz="3200" b="1" dirty="0">
                <a:latin typeface="Arial" panose="020B0604020202020204" pitchFamily="34" charset="0"/>
                <a:cs typeface="Arial" panose="020B0604020202020204" pitchFamily="34" charset="0"/>
              </a:rPr>
              <a:t>Kritinis mąstymas gali turėti tam tikrų kritiškumo elementų</a:t>
            </a:r>
            <a:r>
              <a:rPr lang="lt-LT" sz="3200" dirty="0">
                <a:latin typeface="Arial" panose="020B0604020202020204" pitchFamily="34" charset="0"/>
                <a:cs typeface="Arial" panose="020B0604020202020204" pitchFamily="34" charset="0"/>
              </a:rPr>
              <a:t>, bet tai tik vienas iš kritinio mąstymo bruožų.  </a:t>
            </a:r>
          </a:p>
          <a:p>
            <a:r>
              <a:rPr lang="lt-LT" sz="3200" b="1" dirty="0">
                <a:latin typeface="Arial" panose="020B0604020202020204" pitchFamily="34" charset="0"/>
                <a:cs typeface="Arial" panose="020B0604020202020204" pitchFamily="34" charset="0"/>
              </a:rPr>
              <a:t>Kritišku mąstymu </a:t>
            </a:r>
            <a:r>
              <a:rPr lang="lt-LT" sz="3200" dirty="0">
                <a:latin typeface="Arial" panose="020B0604020202020204" pitchFamily="34" charset="0"/>
                <a:cs typeface="Arial" panose="020B0604020202020204" pitchFamily="34" charset="0"/>
              </a:rPr>
              <a:t>vadiname polinkį pastebėti kažką neigiamo ir sukritikuoti. </a:t>
            </a:r>
          </a:p>
        </p:txBody>
      </p:sp>
    </p:spTree>
    <p:extLst>
      <p:ext uri="{BB962C8B-B14F-4D97-AF65-F5344CB8AC3E}">
        <p14:creationId xmlns:p14="http://schemas.microsoft.com/office/powerpoint/2010/main" val="3257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538DB5-C889-467C-85ED-53C4A138A39D}"/>
              </a:ext>
            </a:extLst>
          </p:cNvPr>
          <p:cNvSpPr>
            <a:spLocks noGrp="1"/>
          </p:cNvSpPr>
          <p:nvPr>
            <p:ph type="title"/>
          </p:nvPr>
        </p:nvSpPr>
        <p:spPr/>
        <p:txBody>
          <a:bodyPr/>
          <a:lstStyle/>
          <a:p>
            <a:r>
              <a:rPr lang="lt-LT" dirty="0"/>
              <a:t>Neautomatiškai</a:t>
            </a:r>
            <a:endParaRPr lang="en-US" dirty="0"/>
          </a:p>
        </p:txBody>
      </p:sp>
      <p:sp>
        <p:nvSpPr>
          <p:cNvPr id="3" name="Content Placeholder 2">
            <a:extLst>
              <a:ext uri="{FF2B5EF4-FFF2-40B4-BE49-F238E27FC236}">
                <a16:creationId xmlns="" xmlns:a16="http://schemas.microsoft.com/office/drawing/2014/main" id="{3BDCE656-E661-4B02-AE4E-207B051F4B21}"/>
              </a:ext>
            </a:extLst>
          </p:cNvPr>
          <p:cNvSpPr>
            <a:spLocks noGrp="1"/>
          </p:cNvSpPr>
          <p:nvPr>
            <p:ph idx="1"/>
          </p:nvPr>
        </p:nvSpPr>
        <p:spPr>
          <a:xfrm>
            <a:off x="838200" y="2196077"/>
            <a:ext cx="10728960" cy="4067564"/>
          </a:xfrm>
        </p:spPr>
        <p:txBody>
          <a:bodyPr>
            <a:normAutofit/>
          </a:bodyPr>
          <a:lstStyle/>
          <a:p>
            <a:pPr marL="0" indent="0">
              <a:buNone/>
            </a:pPr>
            <a:r>
              <a:rPr lang="lt-LT" sz="3200" dirty="0">
                <a:latin typeface="Arial" panose="020B0604020202020204" pitchFamily="34" charset="0"/>
                <a:cs typeface="Arial" panose="020B0604020202020204" pitchFamily="34" charset="0"/>
              </a:rPr>
              <a:t>Kritinis mąstymas reiškia ne automatiškai priimti informaciją kaip teisingą, tačiau:</a:t>
            </a:r>
          </a:p>
          <a:p>
            <a:pPr lvl="1"/>
            <a:r>
              <a:rPr lang="lt-LT" sz="3200" dirty="0">
                <a:latin typeface="Arial" panose="020B0604020202020204" pitchFamily="34" charset="0"/>
                <a:cs typeface="Arial" panose="020B0604020202020204" pitchFamily="34" charset="0"/>
              </a:rPr>
              <a:t>pirmiau išanalizuoti informacijos šaltinį, </a:t>
            </a:r>
          </a:p>
          <a:p>
            <a:pPr lvl="1"/>
            <a:r>
              <a:rPr lang="lt-LT" sz="3200" dirty="0">
                <a:latin typeface="Arial" panose="020B0604020202020204" pitchFamily="34" charset="0"/>
                <a:cs typeface="Arial" panose="020B0604020202020204" pitchFamily="34" charset="0"/>
              </a:rPr>
              <a:t>palyginti su kita informacija ir </a:t>
            </a:r>
          </a:p>
          <a:p>
            <a:pPr lvl="1"/>
            <a:r>
              <a:rPr lang="lt-LT" sz="3200" dirty="0">
                <a:latin typeface="Arial" panose="020B0604020202020204" pitchFamily="34" charset="0"/>
                <a:cs typeface="Arial" panose="020B0604020202020204" pitchFamily="34" charset="0"/>
              </a:rPr>
              <a:t>tik tada </a:t>
            </a:r>
            <a:r>
              <a:rPr lang="lt-LT" sz="3200" b="1" dirty="0">
                <a:latin typeface="Arial" panose="020B0604020202020204" pitchFamily="34" charset="0"/>
                <a:cs typeface="Arial" panose="020B0604020202020204" pitchFamily="34" charset="0"/>
              </a:rPr>
              <a:t>priimti sprendimą</a:t>
            </a:r>
            <a:r>
              <a:rPr lang="lt-LT" sz="3200" dirty="0">
                <a:latin typeface="Arial" panose="020B0604020202020204" pitchFamily="34" charset="0"/>
                <a:cs typeface="Arial" panose="020B0604020202020204" pitchFamily="34" charset="0"/>
              </a:rPr>
              <a:t>: </a:t>
            </a:r>
          </a:p>
          <a:p>
            <a:pPr lvl="4"/>
            <a:r>
              <a:rPr lang="lt-LT" sz="3200" dirty="0">
                <a:latin typeface="Arial" panose="020B0604020202020204" pitchFamily="34" charset="0"/>
                <a:cs typeface="Arial" panose="020B0604020202020204" pitchFamily="34" charset="0"/>
              </a:rPr>
              <a:t>ar informacija yra objektyvi ir teisinga?  </a:t>
            </a:r>
          </a:p>
          <a:p>
            <a:pPr lvl="4"/>
            <a:r>
              <a:rPr lang="lt-LT" sz="3200" dirty="0">
                <a:latin typeface="Arial" panose="020B0604020202020204" pitchFamily="34" charset="0"/>
                <a:cs typeface="Arial" panose="020B0604020202020204" pitchFamily="34" charset="0"/>
              </a:rPr>
              <a:t>ar ji tik iš dalies atitinka tiesą? </a:t>
            </a:r>
          </a:p>
          <a:p>
            <a:pPr lvl="4"/>
            <a:r>
              <a:rPr lang="lt-LT" sz="3200" dirty="0">
                <a:latin typeface="Arial" panose="020B0604020202020204" pitchFamily="34" charset="0"/>
                <a:cs typeface="Arial" panose="020B0604020202020204" pitchFamily="34" charset="0"/>
              </a:rPr>
              <a:t>gal reikia surinkti papildomos informacijos?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991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E357C11B-684A-43CC-9196-00178EBB7F96}"/>
              </a:ext>
            </a:extLst>
          </p:cNvPr>
          <p:cNvSpPr>
            <a:spLocks noGrp="1"/>
          </p:cNvSpPr>
          <p:nvPr>
            <p:ph type="title"/>
          </p:nvPr>
        </p:nvSpPr>
        <p:spPr>
          <a:xfrm>
            <a:off x="2737749" y="1901371"/>
            <a:ext cx="6687473" cy="2752433"/>
          </a:xfrm>
        </p:spPr>
        <p:txBody>
          <a:bodyPr>
            <a:normAutofit/>
          </a:bodyPr>
          <a:lstStyle/>
          <a:p>
            <a:r>
              <a:rPr lang="lt-LT" sz="4000" dirty="0"/>
              <a:t>1</a:t>
            </a:r>
            <a:r>
              <a:rPr lang="pt-BR" sz="4000" dirty="0"/>
              <a:t> užsiėmimas.</a:t>
            </a:r>
            <a:r>
              <a:rPr lang="lt-LT" sz="4000" dirty="0"/>
              <a:t/>
            </a:r>
            <a:br>
              <a:rPr lang="lt-LT" sz="4000" dirty="0"/>
            </a:br>
            <a:r>
              <a:rPr lang="pt-BR" sz="4000" b="0" dirty="0"/>
              <a:t> </a:t>
            </a:r>
            <a:r>
              <a:rPr lang="pt-BR" sz="4000" dirty="0"/>
              <a:t/>
            </a:r>
            <a:br>
              <a:rPr lang="pt-BR" sz="4000" dirty="0"/>
            </a:br>
            <a:r>
              <a:rPr lang="lt-LT" sz="4000" dirty="0"/>
              <a:t>Ar reikia visą informaciją vertinti kritiškai?</a:t>
            </a:r>
          </a:p>
        </p:txBody>
      </p:sp>
    </p:spTree>
    <p:extLst>
      <p:ext uri="{BB962C8B-B14F-4D97-AF65-F5344CB8AC3E}">
        <p14:creationId xmlns:p14="http://schemas.microsoft.com/office/powerpoint/2010/main" val="425579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E81582AF-73D7-4551-AFF6-88E9F5645190}"/>
              </a:ext>
            </a:extLst>
          </p:cNvPr>
          <p:cNvSpPr>
            <a:spLocks noGrp="1"/>
          </p:cNvSpPr>
          <p:nvPr>
            <p:ph type="title"/>
          </p:nvPr>
        </p:nvSpPr>
        <p:spPr/>
        <p:txBody>
          <a:bodyPr/>
          <a:lstStyle/>
          <a:p>
            <a:r>
              <a:rPr lang="lt-LT" dirty="0"/>
              <a:t>Praktinė užduotis</a:t>
            </a:r>
            <a:endParaRPr lang="en-US" dirty="0"/>
          </a:p>
        </p:txBody>
      </p:sp>
    </p:spTree>
    <p:extLst>
      <p:ext uri="{BB962C8B-B14F-4D97-AF65-F5344CB8AC3E}">
        <p14:creationId xmlns:p14="http://schemas.microsoft.com/office/powerpoint/2010/main" val="2742259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D69BDD-83D3-4676-8DDF-1E0EEC42C331}"/>
              </a:ext>
            </a:extLst>
          </p:cNvPr>
          <p:cNvSpPr>
            <a:spLocks noGrp="1"/>
          </p:cNvSpPr>
          <p:nvPr>
            <p:ph type="title"/>
          </p:nvPr>
        </p:nvSpPr>
        <p:spPr/>
        <p:txBody>
          <a:bodyPr>
            <a:normAutofit/>
          </a:bodyPr>
          <a:lstStyle/>
          <a:p>
            <a:r>
              <a:rPr lang="lt-LT" dirty="0"/>
              <a:t>Argumentų analizė</a:t>
            </a:r>
          </a:p>
        </p:txBody>
      </p:sp>
      <p:sp>
        <p:nvSpPr>
          <p:cNvPr id="6" name="Content Placeholder 4">
            <a:extLst>
              <a:ext uri="{FF2B5EF4-FFF2-40B4-BE49-F238E27FC236}">
                <a16:creationId xmlns="" xmlns:a16="http://schemas.microsoft.com/office/drawing/2014/main" id="{E3392D96-D637-5176-47F9-6E739448E494}"/>
              </a:ext>
            </a:extLst>
          </p:cNvPr>
          <p:cNvSpPr>
            <a:spLocks noGrp="1"/>
          </p:cNvSpPr>
          <p:nvPr>
            <p:ph idx="1"/>
          </p:nvPr>
        </p:nvSpPr>
        <p:spPr>
          <a:xfrm>
            <a:off x="838200" y="2377439"/>
            <a:ext cx="10281602" cy="3803651"/>
          </a:xfrm>
        </p:spPr>
        <p:txBody>
          <a:bodyPr>
            <a:normAutofit/>
          </a:bodyPr>
          <a:lstStyle/>
          <a:p>
            <a:r>
              <a:rPr lang="lt-LT" sz="3200" dirty="0">
                <a:latin typeface="Arial" panose="020B0604020202020204" pitchFamily="34" charset="0"/>
                <a:cs typeface="Arial" panose="020B0604020202020204" pitchFamily="34" charset="0"/>
              </a:rPr>
              <a:t>Grupės po 3–5 asmenis.</a:t>
            </a:r>
          </a:p>
          <a:p>
            <a:r>
              <a:rPr lang="lt-LT" sz="3200" dirty="0">
                <a:latin typeface="Arial" panose="020B0604020202020204" pitchFamily="34" charset="0"/>
                <a:cs typeface="Arial" panose="020B0604020202020204" pitchFamily="34" charset="0"/>
              </a:rPr>
              <a:t>Perskaitykite pateiktą propagandinį tekstą – pranešimą spaudai.</a:t>
            </a:r>
          </a:p>
          <a:p>
            <a:r>
              <a:rPr lang="lt-LT" sz="3200" dirty="0">
                <a:latin typeface="Arial" panose="020B0604020202020204" pitchFamily="34" charset="0"/>
                <a:cs typeface="Arial" panose="020B0604020202020204" pitchFamily="34" charset="0"/>
              </a:rPr>
              <a:t>Atsakykite į paskirtą klausimą.</a:t>
            </a:r>
          </a:p>
          <a:p>
            <a:r>
              <a:rPr lang="lt-LT" sz="3200" dirty="0">
                <a:latin typeface="Arial" panose="020B0604020202020204" pitchFamily="34" charset="0"/>
                <a:cs typeface="Arial" panose="020B0604020202020204" pitchFamily="34" charset="0"/>
              </a:rPr>
              <a:t>Grupių atstovas pristato savo argumentų analizės į jiems pateiktą klausimą rezultatus.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5012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D69BDD-83D3-4676-8DDF-1E0EEC42C331}"/>
              </a:ext>
            </a:extLst>
          </p:cNvPr>
          <p:cNvSpPr>
            <a:spLocks noGrp="1"/>
          </p:cNvSpPr>
          <p:nvPr>
            <p:ph type="title"/>
          </p:nvPr>
        </p:nvSpPr>
        <p:spPr/>
        <p:txBody>
          <a:bodyPr>
            <a:normAutofit/>
          </a:bodyPr>
          <a:lstStyle/>
          <a:p>
            <a:r>
              <a:rPr lang="lt-LT" dirty="0"/>
              <a:t>Apibendrinimas</a:t>
            </a:r>
          </a:p>
        </p:txBody>
      </p:sp>
      <p:sp>
        <p:nvSpPr>
          <p:cNvPr id="3" name="Content Placeholder 2">
            <a:extLst>
              <a:ext uri="{FF2B5EF4-FFF2-40B4-BE49-F238E27FC236}">
                <a16:creationId xmlns="" xmlns:a16="http://schemas.microsoft.com/office/drawing/2014/main" id="{01F06CCC-BC62-4086-B200-7CF38C86FD8C}"/>
              </a:ext>
            </a:extLst>
          </p:cNvPr>
          <p:cNvSpPr>
            <a:spLocks noGrp="1"/>
          </p:cNvSpPr>
          <p:nvPr>
            <p:ph idx="1"/>
          </p:nvPr>
        </p:nvSpPr>
        <p:spPr>
          <a:xfrm>
            <a:off x="838200" y="2253226"/>
            <a:ext cx="10515600" cy="4239649"/>
          </a:xfrm>
        </p:spPr>
        <p:txBody>
          <a:bodyPr>
            <a:normAutofit/>
          </a:bodyPr>
          <a:lstStyle/>
          <a:p>
            <a:r>
              <a:rPr lang="lt-LT" sz="3200" dirty="0">
                <a:latin typeface="Arial" panose="020B0604020202020204" pitchFamily="34" charset="0"/>
                <a:cs typeface="Arial" panose="020B0604020202020204" pitchFamily="34" charset="0"/>
              </a:rPr>
              <a:t>Kritinio mąstymo sudedamosios dalys.</a:t>
            </a:r>
          </a:p>
          <a:p>
            <a:r>
              <a:rPr lang="lt-LT" sz="3200" dirty="0">
                <a:latin typeface="Arial" panose="020B0604020202020204" pitchFamily="34" charset="0"/>
                <a:cs typeface="Arial" panose="020B0604020202020204" pitchFamily="34" charset="0"/>
              </a:rPr>
              <a:t>Sustoti ir pagalvoti.</a:t>
            </a:r>
          </a:p>
          <a:p>
            <a:r>
              <a:rPr lang="lt-LT" sz="3200" dirty="0">
                <a:latin typeface="Arial" panose="020B0604020202020204" pitchFamily="34" charset="0"/>
                <a:cs typeface="Arial" panose="020B0604020202020204" pitchFamily="34" charset="0"/>
              </a:rPr>
              <a:t>Kritiškai mąstantis žmogus.</a:t>
            </a:r>
          </a:p>
          <a:p>
            <a:r>
              <a:rPr lang="lt-LT" sz="3200" dirty="0">
                <a:latin typeface="Arial" panose="020B0604020202020204" pitchFamily="34" charset="0"/>
                <a:cs typeface="Arial" panose="020B0604020202020204" pitchFamily="34" charset="0"/>
              </a:rPr>
              <a:t>Kaip pradėti mąstyti kritiškai?</a:t>
            </a:r>
          </a:p>
          <a:p>
            <a:r>
              <a:rPr lang="lt-LT" sz="3200" dirty="0">
                <a:latin typeface="Arial" panose="020B0604020202020204" pitchFamily="34" charset="0"/>
                <a:cs typeface="Arial" panose="020B0604020202020204" pitchFamily="34" charset="0"/>
              </a:rPr>
              <a:t>Kaip tapti geresniu kritiniu mąstytoju?</a:t>
            </a:r>
          </a:p>
          <a:p>
            <a:r>
              <a:rPr lang="lt-LT" sz="3200" dirty="0">
                <a:latin typeface="Arial" panose="020B0604020202020204" pitchFamily="34" charset="0"/>
                <a:cs typeface="Arial" panose="020B0604020202020204" pitchFamily="34" charset="0"/>
              </a:rPr>
              <a:t>Kritinio mąstymo procesas.</a:t>
            </a:r>
          </a:p>
          <a:p>
            <a:r>
              <a:rPr lang="lt-LT" sz="3200" dirty="0">
                <a:latin typeface="Arial" panose="020B0604020202020204" pitchFamily="34" charset="0"/>
                <a:cs typeface="Arial" panose="020B0604020202020204" pitchFamily="34" charset="0"/>
              </a:rPr>
              <a:t>Kritinis nėra kritiškas.</a:t>
            </a:r>
          </a:p>
        </p:txBody>
      </p:sp>
    </p:spTree>
    <p:extLst>
      <p:ext uri="{BB962C8B-B14F-4D97-AF65-F5344CB8AC3E}">
        <p14:creationId xmlns:p14="http://schemas.microsoft.com/office/powerpoint/2010/main" val="2632643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E357C11B-684A-43CC-9196-00178EBB7F96}"/>
              </a:ext>
            </a:extLst>
          </p:cNvPr>
          <p:cNvSpPr>
            <a:spLocks noGrp="1"/>
          </p:cNvSpPr>
          <p:nvPr>
            <p:ph type="title"/>
          </p:nvPr>
        </p:nvSpPr>
        <p:spPr>
          <a:xfrm>
            <a:off x="3406602" y="1448554"/>
            <a:ext cx="5378796" cy="3041965"/>
          </a:xfrm>
        </p:spPr>
        <p:txBody>
          <a:bodyPr>
            <a:normAutofit/>
          </a:bodyPr>
          <a:lstStyle/>
          <a:p>
            <a:r>
              <a:rPr lang="lt-LT" sz="3200" dirty="0"/>
              <a:t>1</a:t>
            </a:r>
            <a:r>
              <a:rPr lang="pt-BR" sz="3200" dirty="0"/>
              <a:t> užsiėmimas. </a:t>
            </a:r>
            <a:r>
              <a:rPr lang="lt-LT" sz="3200" dirty="0"/>
              <a:t/>
            </a:r>
            <a:br>
              <a:rPr lang="lt-LT" sz="3200" dirty="0"/>
            </a:br>
            <a:r>
              <a:rPr lang="pt-BR" sz="3200" dirty="0"/>
              <a:t/>
            </a:r>
            <a:br>
              <a:rPr lang="pt-BR" sz="3200" dirty="0"/>
            </a:br>
            <a:r>
              <a:rPr lang="lt-LT" sz="4100" dirty="0"/>
              <a:t>Ar reikia visą informaciją vertinti kritiškai?</a:t>
            </a:r>
          </a:p>
        </p:txBody>
      </p:sp>
      <p:sp>
        <p:nvSpPr>
          <p:cNvPr id="3" name="Title 3">
            <a:extLst>
              <a:ext uri="{FF2B5EF4-FFF2-40B4-BE49-F238E27FC236}">
                <a16:creationId xmlns="" xmlns:a16="http://schemas.microsoft.com/office/drawing/2014/main" id="{578F6374-8886-4696-BB9B-B51195FF197B}"/>
              </a:ext>
            </a:extLst>
          </p:cNvPr>
          <p:cNvSpPr txBox="1">
            <a:spLocks/>
          </p:cNvSpPr>
          <p:nvPr/>
        </p:nvSpPr>
        <p:spPr>
          <a:xfrm>
            <a:off x="844550" y="4569407"/>
            <a:ext cx="10515600" cy="10713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500" kern="1200">
                <a:solidFill>
                  <a:schemeClr val="tx1"/>
                </a:solidFill>
                <a:latin typeface="+mj-lt"/>
                <a:ea typeface="+mj-ea"/>
                <a:cs typeface="+mj-cs"/>
              </a:defRPr>
            </a:lvl1pPr>
          </a:lstStyle>
          <a:p>
            <a:pPr algn="ctr"/>
            <a:r>
              <a:rPr lang="lt-LT" b="1" dirty="0">
                <a:solidFill>
                  <a:srgbClr val="666666"/>
                </a:solidFill>
              </a:rPr>
              <a:t>Klausimai?</a:t>
            </a:r>
            <a:endParaRPr lang="en-US" b="1" dirty="0">
              <a:solidFill>
                <a:srgbClr val="666666"/>
              </a:solidFill>
            </a:endParaRPr>
          </a:p>
        </p:txBody>
      </p:sp>
    </p:spTree>
    <p:extLst>
      <p:ext uri="{BB962C8B-B14F-4D97-AF65-F5344CB8AC3E}">
        <p14:creationId xmlns:p14="http://schemas.microsoft.com/office/powerpoint/2010/main" val="2071715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584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93BB2A-0457-4AE7-AA34-8BC537524E0D}"/>
              </a:ext>
            </a:extLst>
          </p:cNvPr>
          <p:cNvSpPr>
            <a:spLocks noGrp="1"/>
          </p:cNvSpPr>
          <p:nvPr>
            <p:ph type="title"/>
          </p:nvPr>
        </p:nvSpPr>
        <p:spPr>
          <a:xfrm>
            <a:off x="2656840" y="2650401"/>
            <a:ext cx="6878320" cy="1557197"/>
          </a:xfrm>
        </p:spPr>
        <p:txBody>
          <a:bodyPr>
            <a:normAutofit/>
          </a:bodyPr>
          <a:lstStyle/>
          <a:p>
            <a:r>
              <a:rPr lang="lt-LT" dirty="0"/>
              <a:t>Kritinis mąstymas</a:t>
            </a:r>
          </a:p>
        </p:txBody>
      </p:sp>
    </p:spTree>
    <p:extLst>
      <p:ext uri="{BB962C8B-B14F-4D97-AF65-F5344CB8AC3E}">
        <p14:creationId xmlns:p14="http://schemas.microsoft.com/office/powerpoint/2010/main" val="1029361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1A0B0720-4798-43F7-A7B8-8FD0588E7E75}"/>
              </a:ext>
            </a:extLst>
          </p:cNvPr>
          <p:cNvSpPr>
            <a:spLocks noGrp="1"/>
          </p:cNvSpPr>
          <p:nvPr>
            <p:ph type="title"/>
          </p:nvPr>
        </p:nvSpPr>
        <p:spPr>
          <a:xfrm>
            <a:off x="838200" y="365125"/>
            <a:ext cx="11353800" cy="1325563"/>
          </a:xfrm>
        </p:spPr>
        <p:txBody>
          <a:bodyPr>
            <a:normAutofit/>
          </a:bodyPr>
          <a:lstStyle/>
          <a:p>
            <a:r>
              <a:rPr lang="lt-LT" dirty="0"/>
              <a:t>Šiuolaikinė kompetencija</a:t>
            </a:r>
            <a:endParaRPr lang="en-US" dirty="0"/>
          </a:p>
        </p:txBody>
      </p:sp>
      <p:sp>
        <p:nvSpPr>
          <p:cNvPr id="4" name="Content Placeholder 3">
            <a:extLst>
              <a:ext uri="{FF2B5EF4-FFF2-40B4-BE49-F238E27FC236}">
                <a16:creationId xmlns="" xmlns:a16="http://schemas.microsoft.com/office/drawing/2014/main" id="{93C60927-0AFE-4CC3-BF62-F18D1C711A11}"/>
              </a:ext>
            </a:extLst>
          </p:cNvPr>
          <p:cNvSpPr>
            <a:spLocks noGrp="1"/>
          </p:cNvSpPr>
          <p:nvPr>
            <p:ph idx="1"/>
          </p:nvPr>
        </p:nvSpPr>
        <p:spPr>
          <a:xfrm>
            <a:off x="838200" y="2378957"/>
            <a:ext cx="9563100" cy="2444504"/>
          </a:xfrm>
        </p:spPr>
        <p:txBody>
          <a:bodyPr>
            <a:normAutofit/>
          </a:bodyPr>
          <a:lstStyle/>
          <a:p>
            <a:r>
              <a:rPr lang="lt-LT" sz="3200" dirty="0">
                <a:latin typeface="Arial" panose="020B0604020202020204" pitchFamily="34" charset="0"/>
                <a:cs typeface="Arial" panose="020B0604020202020204" pitchFamily="34" charset="0"/>
              </a:rPr>
              <a:t>Turinio analizė </a:t>
            </a:r>
          </a:p>
          <a:p>
            <a:r>
              <a:rPr lang="lt-LT" sz="3200" dirty="0">
                <a:latin typeface="Arial" panose="020B0604020202020204" pitchFamily="34" charset="0"/>
                <a:cs typeface="Arial" panose="020B0604020202020204" pitchFamily="34" charset="0"/>
              </a:rPr>
              <a:t>Faktų tikrinimas  </a:t>
            </a:r>
          </a:p>
          <a:p>
            <a:r>
              <a:rPr lang="lt-LT" sz="3200" dirty="0">
                <a:latin typeface="Arial" panose="020B0604020202020204" pitchFamily="34" charset="0"/>
                <a:cs typeface="Arial" panose="020B0604020202020204" pitchFamily="34" charset="0"/>
              </a:rPr>
              <a:t>Medijų informacinis raštingumas.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6260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1A0B0720-4798-43F7-A7B8-8FD0588E7E75}"/>
              </a:ext>
            </a:extLst>
          </p:cNvPr>
          <p:cNvSpPr>
            <a:spLocks noGrp="1"/>
          </p:cNvSpPr>
          <p:nvPr>
            <p:ph type="title"/>
          </p:nvPr>
        </p:nvSpPr>
        <p:spPr/>
        <p:txBody>
          <a:bodyPr/>
          <a:lstStyle/>
          <a:p>
            <a:r>
              <a:rPr lang="lt-LT" dirty="0"/>
              <a:t>Sustoti ir pagalvoti</a:t>
            </a:r>
            <a:endParaRPr lang="en-US" dirty="0"/>
          </a:p>
        </p:txBody>
      </p:sp>
      <p:sp>
        <p:nvSpPr>
          <p:cNvPr id="4" name="Content Placeholder 3">
            <a:extLst>
              <a:ext uri="{FF2B5EF4-FFF2-40B4-BE49-F238E27FC236}">
                <a16:creationId xmlns="" xmlns:a16="http://schemas.microsoft.com/office/drawing/2014/main" id="{93C60927-0AFE-4CC3-BF62-F18D1C711A11}"/>
              </a:ext>
            </a:extLst>
          </p:cNvPr>
          <p:cNvSpPr>
            <a:spLocks noGrp="1"/>
          </p:cNvSpPr>
          <p:nvPr>
            <p:ph idx="1"/>
          </p:nvPr>
        </p:nvSpPr>
        <p:spPr/>
        <p:txBody>
          <a:bodyPr>
            <a:normAutofit/>
          </a:bodyPr>
          <a:lstStyle/>
          <a:p>
            <a:r>
              <a:rPr lang="lt-LT" sz="3200" b="1" dirty="0">
                <a:latin typeface="Arial" panose="020B0604020202020204" pitchFamily="34" charset="0"/>
                <a:cs typeface="Arial" panose="020B0604020202020204" pitchFamily="34" charset="0"/>
              </a:rPr>
              <a:t>Kritinis mąstymas – tai įgūdis</a:t>
            </a:r>
            <a:r>
              <a:rPr lang="lt-LT" sz="3200" dirty="0">
                <a:latin typeface="Arial" panose="020B0604020202020204" pitchFamily="34" charset="0"/>
                <a:cs typeface="Arial" panose="020B0604020202020204" pitchFamily="34" charset="0"/>
              </a:rPr>
              <a:t>, leidžiantis įvertinti gaunamą informaciją ir spręsti, kas yra tiesa, o kas – melas, dezinformacija. </a:t>
            </a:r>
          </a:p>
          <a:p>
            <a:r>
              <a:rPr lang="lt-LT" sz="3200" b="1" dirty="0">
                <a:latin typeface="Arial" panose="020B0604020202020204" pitchFamily="34" charset="0"/>
                <a:cs typeface="Arial" panose="020B0604020202020204" pitchFamily="34" charset="0"/>
              </a:rPr>
              <a:t>Kritiškai mąstyti </a:t>
            </a:r>
            <a:r>
              <a:rPr lang="lt-LT" sz="3200" dirty="0">
                <a:latin typeface="Arial" panose="020B0604020202020204" pitchFamily="34" charset="0"/>
                <a:cs typeface="Arial" panose="020B0604020202020204" pitchFamily="34" charset="0"/>
              </a:rPr>
              <a:t>– tai sustoti prieš automatiškai pradedant naudotis informacija, pagalvoti dar kartą, patikrinti informaciją, apgalvoti alternatyvą, palyginti faktus, daryti išvadas, įvertinti ir atskirti išankstines nuostatas.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0400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1A0B0720-4798-43F7-A7B8-8FD0588E7E75}"/>
              </a:ext>
            </a:extLst>
          </p:cNvPr>
          <p:cNvSpPr>
            <a:spLocks noGrp="1"/>
          </p:cNvSpPr>
          <p:nvPr>
            <p:ph type="title"/>
          </p:nvPr>
        </p:nvSpPr>
        <p:spPr/>
        <p:txBody>
          <a:bodyPr/>
          <a:lstStyle/>
          <a:p>
            <a:r>
              <a:rPr lang="lt-LT" dirty="0"/>
              <a:t>Kritiškai mąstantis žmogus</a:t>
            </a:r>
            <a:endParaRPr lang="en-US" dirty="0"/>
          </a:p>
        </p:txBody>
      </p:sp>
      <p:sp>
        <p:nvSpPr>
          <p:cNvPr id="4" name="Content Placeholder 3">
            <a:extLst>
              <a:ext uri="{FF2B5EF4-FFF2-40B4-BE49-F238E27FC236}">
                <a16:creationId xmlns="" xmlns:a16="http://schemas.microsoft.com/office/drawing/2014/main" id="{93C60927-0AFE-4CC3-BF62-F18D1C711A11}"/>
              </a:ext>
            </a:extLst>
          </p:cNvPr>
          <p:cNvSpPr>
            <a:spLocks noGrp="1"/>
          </p:cNvSpPr>
          <p:nvPr>
            <p:ph idx="1"/>
          </p:nvPr>
        </p:nvSpPr>
        <p:spPr>
          <a:xfrm>
            <a:off x="838200" y="2253227"/>
            <a:ext cx="11060430" cy="3667514"/>
          </a:xfrm>
        </p:spPr>
        <p:txBody>
          <a:bodyPr>
            <a:normAutofit/>
          </a:bodyPr>
          <a:lstStyle/>
          <a:p>
            <a:pPr lvl="0"/>
            <a:r>
              <a:rPr lang="lt-LT" sz="3200" dirty="0">
                <a:latin typeface="Arial" panose="020B0604020202020204" pitchFamily="34" charset="0"/>
                <a:cs typeface="Arial" panose="020B0604020202020204" pitchFamily="34" charset="0"/>
              </a:rPr>
              <a:t>supranta sąsajas tarp skirtingų idėjų;</a:t>
            </a:r>
            <a:endParaRPr lang="en-US" sz="3200" dirty="0">
              <a:latin typeface="Arial" panose="020B0604020202020204" pitchFamily="34" charset="0"/>
              <a:cs typeface="Arial" panose="020B0604020202020204" pitchFamily="34" charset="0"/>
            </a:endParaRPr>
          </a:p>
          <a:p>
            <a:pPr lvl="0"/>
            <a:r>
              <a:rPr lang="lt-LT" sz="3200" dirty="0">
                <a:latin typeface="Arial" panose="020B0604020202020204" pitchFamily="34" charset="0"/>
                <a:cs typeface="Arial" panose="020B0604020202020204" pitchFamily="34" charset="0"/>
              </a:rPr>
              <a:t>nustato argumentų, idėjų svarbą ir aktualumą;</a:t>
            </a:r>
            <a:endParaRPr lang="en-US" sz="3200" dirty="0">
              <a:latin typeface="Arial" panose="020B0604020202020204" pitchFamily="34" charset="0"/>
              <a:cs typeface="Arial" panose="020B0604020202020204" pitchFamily="34" charset="0"/>
            </a:endParaRPr>
          </a:p>
          <a:p>
            <a:pPr lvl="0"/>
            <a:r>
              <a:rPr lang="lt-LT" sz="3200" dirty="0">
                <a:latin typeface="Arial" panose="020B0604020202020204" pitchFamily="34" charset="0"/>
                <a:cs typeface="Arial" panose="020B0604020202020204" pitchFamily="34" charset="0"/>
              </a:rPr>
              <a:t>atpažįsta, kuria ir įvertina argumentus;</a:t>
            </a:r>
            <a:endParaRPr lang="en-US" sz="3200" dirty="0">
              <a:latin typeface="Arial" panose="020B0604020202020204" pitchFamily="34" charset="0"/>
              <a:cs typeface="Arial" panose="020B0604020202020204" pitchFamily="34" charset="0"/>
            </a:endParaRPr>
          </a:p>
          <a:p>
            <a:pPr lvl="0"/>
            <a:r>
              <a:rPr lang="lt-LT" sz="3200" dirty="0">
                <a:latin typeface="Arial" panose="020B0604020202020204" pitchFamily="34" charset="0"/>
                <a:cs typeface="Arial" panose="020B0604020202020204" pitchFamily="34" charset="0"/>
              </a:rPr>
              <a:t>nustato argumentavimo neatitikimus ir klaidas;</a:t>
            </a:r>
            <a:endParaRPr lang="en-US" sz="3200" dirty="0">
              <a:latin typeface="Arial" panose="020B0604020202020204" pitchFamily="34" charset="0"/>
              <a:cs typeface="Arial" panose="020B0604020202020204" pitchFamily="34" charset="0"/>
            </a:endParaRPr>
          </a:p>
          <a:p>
            <a:pPr lvl="0"/>
            <a:r>
              <a:rPr lang="lt-LT" sz="3200" dirty="0">
                <a:latin typeface="Arial" panose="020B0604020202020204" pitchFamily="34" charset="0"/>
                <a:cs typeface="Arial" panose="020B0604020202020204" pitchFamily="34" charset="0"/>
              </a:rPr>
              <a:t>nuosekliai ir sistemingai sprendžia problemas;</a:t>
            </a:r>
            <a:endParaRPr lang="en-US" sz="3200" dirty="0">
              <a:latin typeface="Arial" panose="020B0604020202020204" pitchFamily="34" charset="0"/>
              <a:cs typeface="Arial" panose="020B0604020202020204" pitchFamily="34" charset="0"/>
            </a:endParaRPr>
          </a:p>
          <a:p>
            <a:pPr lvl="0"/>
            <a:r>
              <a:rPr lang="lt-LT" sz="3200" dirty="0">
                <a:latin typeface="Arial" panose="020B0604020202020204" pitchFamily="34" charset="0"/>
                <a:cs typeface="Arial" panose="020B0604020202020204" pitchFamily="34" charset="0"/>
              </a:rPr>
              <a:t>apmąsto savo prielaidų, įsitikinimų ir vertybių pagrindimą.</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6335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1A0B0720-4798-43F7-A7B8-8FD0588E7E75}"/>
              </a:ext>
            </a:extLst>
          </p:cNvPr>
          <p:cNvSpPr>
            <a:spLocks noGrp="1"/>
          </p:cNvSpPr>
          <p:nvPr>
            <p:ph type="title"/>
          </p:nvPr>
        </p:nvSpPr>
        <p:spPr/>
        <p:txBody>
          <a:bodyPr/>
          <a:lstStyle/>
          <a:p>
            <a:r>
              <a:rPr lang="lt-LT" dirty="0"/>
              <a:t>Kaip pradėti mąstyti kritiškai?</a:t>
            </a:r>
            <a:endParaRPr lang="en-US" dirty="0"/>
          </a:p>
        </p:txBody>
      </p:sp>
      <p:sp>
        <p:nvSpPr>
          <p:cNvPr id="4" name="Content Placeholder 3">
            <a:extLst>
              <a:ext uri="{FF2B5EF4-FFF2-40B4-BE49-F238E27FC236}">
                <a16:creationId xmlns="" xmlns:a16="http://schemas.microsoft.com/office/drawing/2014/main" id="{93C60927-0AFE-4CC3-BF62-F18D1C711A11}"/>
              </a:ext>
            </a:extLst>
          </p:cNvPr>
          <p:cNvSpPr>
            <a:spLocks noGrp="1"/>
          </p:cNvSpPr>
          <p:nvPr>
            <p:ph idx="1"/>
          </p:nvPr>
        </p:nvSpPr>
        <p:spPr>
          <a:xfrm>
            <a:off x="838200" y="2253226"/>
            <a:ext cx="10797540" cy="4239649"/>
          </a:xfrm>
        </p:spPr>
        <p:txBody>
          <a:bodyPr>
            <a:normAutofit/>
          </a:bodyPr>
          <a:lstStyle/>
          <a:p>
            <a:pPr marL="0" indent="0">
              <a:buNone/>
            </a:pPr>
            <a:r>
              <a:rPr lang="lt-LT" sz="3200" b="1" dirty="0">
                <a:latin typeface="Arial" panose="020B0604020202020204" pitchFamily="34" charset="0"/>
                <a:cs typeface="Arial" panose="020B0604020202020204" pitchFamily="34" charset="0"/>
              </a:rPr>
              <a:t>Pabandykite sau užduoti ir atsakyti į šiuos klausimus</a:t>
            </a:r>
            <a:r>
              <a:rPr lang="lt-LT" sz="3200" dirty="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a:p>
            <a:pPr lvl="0"/>
            <a:r>
              <a:rPr lang="lt-LT" sz="3200" dirty="0">
                <a:latin typeface="Arial" panose="020B0604020202020204" pitchFamily="34" charset="0"/>
                <a:cs typeface="Arial" panose="020B0604020202020204" pitchFamily="34" charset="0"/>
              </a:rPr>
              <a:t>Kas tai pasakė? </a:t>
            </a:r>
            <a:endParaRPr lang="en-US" sz="3200" dirty="0">
              <a:latin typeface="Arial" panose="020B0604020202020204" pitchFamily="34" charset="0"/>
              <a:cs typeface="Arial" panose="020B0604020202020204" pitchFamily="34" charset="0"/>
            </a:endParaRPr>
          </a:p>
          <a:p>
            <a:pPr lvl="0"/>
            <a:r>
              <a:rPr lang="lt-LT" sz="3200" dirty="0">
                <a:latin typeface="Arial" panose="020B0604020202020204" pitchFamily="34" charset="0"/>
                <a:cs typeface="Arial" panose="020B0604020202020204" pitchFamily="34" charset="0"/>
              </a:rPr>
              <a:t>Ką pasakė? </a:t>
            </a:r>
            <a:endParaRPr lang="en-US" sz="3200" dirty="0">
              <a:latin typeface="Arial" panose="020B0604020202020204" pitchFamily="34" charset="0"/>
              <a:cs typeface="Arial" panose="020B0604020202020204" pitchFamily="34" charset="0"/>
            </a:endParaRPr>
          </a:p>
          <a:p>
            <a:pPr lvl="0"/>
            <a:r>
              <a:rPr lang="lt-LT" sz="3200" dirty="0">
                <a:latin typeface="Arial" panose="020B0604020202020204" pitchFamily="34" charset="0"/>
                <a:cs typeface="Arial" panose="020B0604020202020204" pitchFamily="34" charset="0"/>
              </a:rPr>
              <a:t>Kur tai pasakė? </a:t>
            </a:r>
            <a:endParaRPr lang="en-US" sz="3200" dirty="0">
              <a:latin typeface="Arial" panose="020B0604020202020204" pitchFamily="34" charset="0"/>
              <a:cs typeface="Arial" panose="020B0604020202020204" pitchFamily="34" charset="0"/>
            </a:endParaRPr>
          </a:p>
          <a:p>
            <a:pPr lvl="0"/>
            <a:r>
              <a:rPr lang="lt-LT" sz="3200" dirty="0">
                <a:latin typeface="Arial" panose="020B0604020202020204" pitchFamily="34" charset="0"/>
                <a:cs typeface="Arial" panose="020B0604020202020204" pitchFamily="34" charset="0"/>
              </a:rPr>
              <a:t>Kada tai pasakė? </a:t>
            </a:r>
            <a:endParaRPr lang="en-US" sz="3200" dirty="0">
              <a:latin typeface="Arial" panose="020B0604020202020204" pitchFamily="34" charset="0"/>
              <a:cs typeface="Arial" panose="020B0604020202020204" pitchFamily="34" charset="0"/>
            </a:endParaRPr>
          </a:p>
          <a:p>
            <a:pPr lvl="0"/>
            <a:r>
              <a:rPr lang="lt-LT" sz="3200" dirty="0">
                <a:latin typeface="Arial" panose="020B0604020202020204" pitchFamily="34" charset="0"/>
                <a:cs typeface="Arial" panose="020B0604020202020204" pitchFamily="34" charset="0"/>
              </a:rPr>
              <a:t>Kodėl tai pasakė? </a:t>
            </a:r>
            <a:endParaRPr lang="en-US" sz="3200" dirty="0">
              <a:latin typeface="Arial" panose="020B0604020202020204" pitchFamily="34" charset="0"/>
              <a:cs typeface="Arial" panose="020B0604020202020204" pitchFamily="34" charset="0"/>
            </a:endParaRPr>
          </a:p>
          <a:p>
            <a:pPr lvl="0"/>
            <a:r>
              <a:rPr lang="lt-LT" sz="3200" dirty="0">
                <a:latin typeface="Arial" panose="020B0604020202020204" pitchFamily="34" charset="0"/>
                <a:cs typeface="Arial" panose="020B0604020202020204" pitchFamily="34" charset="0"/>
              </a:rPr>
              <a:t>Kaip tai pasakė?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6343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1A0B0720-4798-43F7-A7B8-8FD0588E7E75}"/>
              </a:ext>
            </a:extLst>
          </p:cNvPr>
          <p:cNvSpPr>
            <a:spLocks noGrp="1"/>
          </p:cNvSpPr>
          <p:nvPr>
            <p:ph type="title"/>
          </p:nvPr>
        </p:nvSpPr>
        <p:spPr/>
        <p:txBody>
          <a:bodyPr/>
          <a:lstStyle/>
          <a:p>
            <a:r>
              <a:rPr lang="lt-LT" dirty="0"/>
              <a:t>Kai tapti geresniu kritiniu mąstytoju?</a:t>
            </a:r>
            <a:endParaRPr lang="en-US" dirty="0"/>
          </a:p>
        </p:txBody>
      </p:sp>
      <p:sp>
        <p:nvSpPr>
          <p:cNvPr id="4" name="Content Placeholder 3">
            <a:extLst>
              <a:ext uri="{FF2B5EF4-FFF2-40B4-BE49-F238E27FC236}">
                <a16:creationId xmlns="" xmlns:a16="http://schemas.microsoft.com/office/drawing/2014/main" id="{93C60927-0AFE-4CC3-BF62-F18D1C711A11}"/>
              </a:ext>
            </a:extLst>
          </p:cNvPr>
          <p:cNvSpPr>
            <a:spLocks noGrp="1"/>
          </p:cNvSpPr>
          <p:nvPr>
            <p:ph idx="1"/>
          </p:nvPr>
        </p:nvSpPr>
        <p:spPr/>
        <p:txBody>
          <a:bodyPr>
            <a:normAutofit/>
          </a:bodyPr>
          <a:lstStyle/>
          <a:p>
            <a:pPr marL="0" indent="0">
              <a:buNone/>
            </a:pPr>
            <a:r>
              <a:rPr lang="lt-LT" sz="3200" b="1" dirty="0">
                <a:latin typeface="Arial" panose="020B0604020202020204" pitchFamily="34" charset="0"/>
                <a:cs typeface="Arial" panose="020B0604020202020204" pitchFamily="34" charset="0"/>
              </a:rPr>
              <a:t>Turite išmokti</a:t>
            </a:r>
            <a:r>
              <a:rPr lang="lt-LT" sz="3200" dirty="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a:p>
            <a:pPr lvl="0"/>
            <a:r>
              <a:rPr lang="lt-LT" sz="3200" dirty="0">
                <a:latin typeface="Arial" panose="020B0604020202020204" pitchFamily="34" charset="0"/>
                <a:cs typeface="Arial" panose="020B0604020202020204" pitchFamily="34" charset="0"/>
              </a:rPr>
              <a:t>išsiaiškinti savo mąstymo tikslą ir kontekstą;</a:t>
            </a:r>
            <a:endParaRPr lang="en-US" sz="3200" dirty="0">
              <a:latin typeface="Arial" panose="020B0604020202020204" pitchFamily="34" charset="0"/>
              <a:cs typeface="Arial" panose="020B0604020202020204" pitchFamily="34" charset="0"/>
            </a:endParaRPr>
          </a:p>
          <a:p>
            <a:pPr lvl="0"/>
            <a:r>
              <a:rPr lang="lt-LT" sz="3200" dirty="0">
                <a:latin typeface="Arial" panose="020B0604020202020204" pitchFamily="34" charset="0"/>
                <a:cs typeface="Arial" panose="020B0604020202020204" pitchFamily="34" charset="0"/>
              </a:rPr>
              <a:t>suabejoti savo informacijos šaltiniais;</a:t>
            </a:r>
            <a:endParaRPr lang="en-US" sz="3200" dirty="0">
              <a:latin typeface="Arial" panose="020B0604020202020204" pitchFamily="34" charset="0"/>
              <a:cs typeface="Arial" panose="020B0604020202020204" pitchFamily="34" charset="0"/>
            </a:endParaRPr>
          </a:p>
          <a:p>
            <a:pPr lvl="0"/>
            <a:r>
              <a:rPr lang="lt-LT" sz="3200" dirty="0">
                <a:latin typeface="Arial" panose="020B0604020202020204" pitchFamily="34" charset="0"/>
                <a:cs typeface="Arial" panose="020B0604020202020204" pitchFamily="34" charset="0"/>
              </a:rPr>
              <a:t>surasti argumentus;</a:t>
            </a:r>
            <a:endParaRPr lang="en-US" sz="3200" dirty="0">
              <a:latin typeface="Arial" panose="020B0604020202020204" pitchFamily="34" charset="0"/>
              <a:cs typeface="Arial" panose="020B0604020202020204" pitchFamily="34" charset="0"/>
            </a:endParaRPr>
          </a:p>
          <a:p>
            <a:pPr lvl="0"/>
            <a:r>
              <a:rPr lang="lt-LT" sz="3200" dirty="0">
                <a:latin typeface="Arial" panose="020B0604020202020204" pitchFamily="34" charset="0"/>
                <a:cs typeface="Arial" panose="020B0604020202020204" pitchFamily="34" charset="0"/>
              </a:rPr>
              <a:t>analizuoti šaltinius ir argumentus;</a:t>
            </a:r>
            <a:endParaRPr lang="en-US" sz="3200" dirty="0">
              <a:latin typeface="Arial" panose="020B0604020202020204" pitchFamily="34" charset="0"/>
              <a:cs typeface="Arial" panose="020B0604020202020204" pitchFamily="34" charset="0"/>
            </a:endParaRPr>
          </a:p>
          <a:p>
            <a:pPr lvl="0"/>
            <a:r>
              <a:rPr lang="lt-LT" sz="3200" dirty="0">
                <a:latin typeface="Arial" panose="020B0604020202020204" pitchFamily="34" charset="0"/>
                <a:cs typeface="Arial" panose="020B0604020202020204" pitchFamily="34" charset="0"/>
              </a:rPr>
              <a:t>įvertinti kitų argumentus; </a:t>
            </a:r>
            <a:endParaRPr lang="en-US" sz="3200" dirty="0">
              <a:latin typeface="Arial" panose="020B0604020202020204" pitchFamily="34" charset="0"/>
              <a:cs typeface="Arial" panose="020B0604020202020204" pitchFamily="34" charset="0"/>
            </a:endParaRPr>
          </a:p>
          <a:p>
            <a:pPr lvl="0"/>
            <a:r>
              <a:rPr lang="lt-LT" sz="3200" dirty="0">
                <a:latin typeface="Arial" panose="020B0604020202020204" pitchFamily="34" charset="0"/>
                <a:cs typeface="Arial" panose="020B0604020202020204" pitchFamily="34" charset="0"/>
              </a:rPr>
              <a:t>kurti arba sintezuoti savo argumentus.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8727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1A0B0720-4798-43F7-A7B8-8FD0588E7E75}"/>
              </a:ext>
            </a:extLst>
          </p:cNvPr>
          <p:cNvSpPr>
            <a:spLocks noGrp="1"/>
          </p:cNvSpPr>
          <p:nvPr>
            <p:ph type="title"/>
          </p:nvPr>
        </p:nvSpPr>
        <p:spPr/>
        <p:txBody>
          <a:bodyPr/>
          <a:lstStyle/>
          <a:p>
            <a:r>
              <a:rPr lang="lt-LT" dirty="0"/>
              <a:t>Kritinio mąstymo procesas</a:t>
            </a:r>
            <a:endParaRPr lang="en-US" dirty="0"/>
          </a:p>
        </p:txBody>
      </p:sp>
      <p:pic>
        <p:nvPicPr>
          <p:cNvPr id="7" name="Paveikslėlis 6">
            <a:extLst>
              <a:ext uri="{FF2B5EF4-FFF2-40B4-BE49-F238E27FC236}">
                <a16:creationId xmlns="" xmlns:a16="http://schemas.microsoft.com/office/drawing/2014/main" id="{B61A23AA-2CCF-33A1-D8A3-80146AA3DD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779" y="2608324"/>
            <a:ext cx="10566805" cy="2089406"/>
          </a:xfrm>
          <a:prstGeom prst="rect">
            <a:avLst/>
          </a:prstGeom>
        </p:spPr>
      </p:pic>
    </p:spTree>
    <p:extLst>
      <p:ext uri="{BB962C8B-B14F-4D97-AF65-F5344CB8AC3E}">
        <p14:creationId xmlns:p14="http://schemas.microsoft.com/office/powerpoint/2010/main" val="27519035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53940E6325A7BA48BA07ED5F51D3BC56" ma:contentTypeVersion="15" ma:contentTypeDescription="Kurkite naują dokumentą." ma:contentTypeScope="" ma:versionID="9c6ceaa348c83482b4675a4525bf0038">
  <xsd:schema xmlns:xsd="http://www.w3.org/2001/XMLSchema" xmlns:xs="http://www.w3.org/2001/XMLSchema" xmlns:p="http://schemas.microsoft.com/office/2006/metadata/properties" xmlns:ns3="b76468e5-c731-4906-b876-0bbb01bef083" xmlns:ns4="38223b79-46fa-4a95-9e7c-b494b0ffe0d8" targetNamespace="http://schemas.microsoft.com/office/2006/metadata/properties" ma:root="true" ma:fieldsID="2e0dcf4cc00bec6d6c9263dfad4067e0" ns3:_="" ns4:_="">
    <xsd:import namespace="b76468e5-c731-4906-b876-0bbb01bef083"/>
    <xsd:import namespace="38223b79-46fa-4a95-9e7c-b494b0ffe0d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LengthInSeconds" minOccurs="0"/>
                <xsd:element ref="ns4:MediaServiceAutoKeyPoints" minOccurs="0"/>
                <xsd:element ref="ns4:MediaServiceKeyPoint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6468e5-c731-4906-b876-0bbb01bef083" elementFormDefault="qualified">
    <xsd:import namespace="http://schemas.microsoft.com/office/2006/documentManagement/types"/>
    <xsd:import namespace="http://schemas.microsoft.com/office/infopath/2007/PartnerControls"/>
    <xsd:element name="SharedWithUsers" ma:index="8"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Bendrinta su išsamia informacija" ma:internalName="SharedWithDetails" ma:readOnly="true">
      <xsd:simpleType>
        <xsd:restriction base="dms:Note">
          <xsd:maxLength value="255"/>
        </xsd:restriction>
      </xsd:simpleType>
    </xsd:element>
    <xsd:element name="SharingHintHash" ma:index="10" nillable="true" ma:displayName="Bendrinimo užuominos maiša"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223b79-46fa-4a95-9e7c-b494b0ffe0d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38223b79-46fa-4a95-9e7c-b494b0ffe0d8" xsi:nil="true"/>
  </documentManagement>
</p:properties>
</file>

<file path=customXml/itemProps1.xml><?xml version="1.0" encoding="utf-8"?>
<ds:datastoreItem xmlns:ds="http://schemas.openxmlformats.org/officeDocument/2006/customXml" ds:itemID="{4ADB06F1-C374-485A-B2FC-D1BFCFA4F1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6468e5-c731-4906-b876-0bbb01bef083"/>
    <ds:schemaRef ds:uri="38223b79-46fa-4a95-9e7c-b494b0ffe0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27C719-E966-41FF-B5A0-22722D42D273}">
  <ds:schemaRefs>
    <ds:schemaRef ds:uri="http://schemas.microsoft.com/sharepoint/v3/contenttype/forms"/>
  </ds:schemaRefs>
</ds:datastoreItem>
</file>

<file path=customXml/itemProps3.xml><?xml version="1.0" encoding="utf-8"?>
<ds:datastoreItem xmlns:ds="http://schemas.openxmlformats.org/officeDocument/2006/customXml" ds:itemID="{24F1DD7F-DD7B-48CF-8427-E6506E6400B1}">
  <ds:schemaRefs>
    <ds:schemaRef ds:uri="http://schemas.microsoft.com/office/infopath/2007/PartnerControls"/>
    <ds:schemaRef ds:uri="http://schemas.microsoft.com/office/2006/metadata/properties"/>
    <ds:schemaRef ds:uri="b76468e5-c731-4906-b876-0bbb01bef083"/>
    <ds:schemaRef ds:uri="http://purl.org/dc/terms/"/>
    <ds:schemaRef ds:uri="http://schemas.openxmlformats.org/package/2006/metadata/core-properties"/>
    <ds:schemaRef ds:uri="38223b79-46fa-4a95-9e7c-b494b0ffe0d8"/>
    <ds:schemaRef ds:uri="http://www.w3.org/XML/1998/namespace"/>
    <ds:schemaRef ds:uri="http://schemas.microsoft.com/office/2006/documentManagement/typ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3319</Words>
  <Application>Microsoft Office PowerPoint</Application>
  <PresentationFormat>Plačiaekranė</PresentationFormat>
  <Paragraphs>285</Paragraphs>
  <Slides>24</Slides>
  <Notes>23</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24</vt:i4>
      </vt:variant>
    </vt:vector>
  </HeadingPairs>
  <TitlesOfParts>
    <vt:vector size="29" baseType="lpstr">
      <vt:lpstr>Arial</vt:lpstr>
      <vt:lpstr>Calibri</vt:lpstr>
      <vt:lpstr>Century Gothic</vt:lpstr>
      <vt:lpstr>Times New Roman</vt:lpstr>
      <vt:lpstr>Office Theme</vt:lpstr>
      <vt:lpstr>Informacijos vertinimas ir atranka</vt:lpstr>
      <vt:lpstr>1 užsiėmimas.   Ar reikia visą informaciją vertinti kritiškai?</vt:lpstr>
      <vt:lpstr>Kritinis mąstymas</vt:lpstr>
      <vt:lpstr>Šiuolaikinė kompetencija</vt:lpstr>
      <vt:lpstr>Sustoti ir pagalvoti</vt:lpstr>
      <vt:lpstr>Kritiškai mąstantis žmogus</vt:lpstr>
      <vt:lpstr>Kaip pradėti mąstyti kritiškai?</vt:lpstr>
      <vt:lpstr>Kai tapti geresniu kritiniu mąstytoju?</vt:lpstr>
      <vt:lpstr>Kritinio mąstymo procesas</vt:lpstr>
      <vt:lpstr>Praktinis pavyzdys</vt:lpstr>
      <vt:lpstr>Paprastas argumentas</vt:lpstr>
      <vt:lpstr>Tvirtas argumentas</vt:lpstr>
      <vt:lpstr>Konkuruojantis argumentas</vt:lpstr>
      <vt:lpstr>Argumentų analizė</vt:lpstr>
      <vt:lpstr>Praktinis pavyzdys: dvi žinutės</vt:lpstr>
      <vt:lpstr>Argumentų vertinimas klausiant (1)</vt:lpstr>
      <vt:lpstr>Argumentų vertinimas klausiant (2)</vt:lpstr>
      <vt:lpstr>Kritinis nėra kritiškas</vt:lpstr>
      <vt:lpstr>Neautomatiškai</vt:lpstr>
      <vt:lpstr>Praktinė užduotis</vt:lpstr>
      <vt:lpstr>Argumentų analizė</vt:lpstr>
      <vt:lpstr>Apibendrinimas</vt:lpstr>
      <vt:lpstr>1 užsiėmimas.   Ar reikia visą informaciją vertinti kritiškai?</vt:lpstr>
      <vt:lpstr>„PowerPoint“ pateiktis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2022-12-10T16:10:52Z</dcterms:created>
  <dcterms:modified xsi:type="dcterms:W3CDTF">2023-03-22T13:34:11Z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0x01010053940E6325A7BA48BA07ED5F51D3BC56</vt:lpwstr>
  </property>
  <property fmtid="{D5CDD505-2E9C-101B-9397-08002B2CF9AE}" pid="3" name="_dlc_DocIdItemGuid">
    <vt:lpwstr>aabf7dc1-795c-4989-8ce5-c10d849eb00a</vt:lpwstr>
  </property>
</Properties>
</file>