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KMlzvmKQEobfnAIUmP2B/h0y9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9859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Putin-Scholz_meeting.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Bucha_main_street_after_Russian_invasion_of_Ukraine_(3to4).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Šio susitikimo metu aptarsime informacijos skaitmeninėje kultūroje ypatumus ir panagrinėsime, kodėl sunku rasti patikimos informacijos.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lt-LT"/>
              <a:t>Susitikimo metu:</a:t>
            </a:r>
            <a:endParaRPr/>
          </a:p>
          <a:p>
            <a:pPr marL="0" lvl="0" indent="0" algn="l" rtl="0">
              <a:lnSpc>
                <a:spcPct val="100000"/>
              </a:lnSpc>
              <a:spcBef>
                <a:spcPts val="0"/>
              </a:spcBef>
              <a:spcAft>
                <a:spcPts val="0"/>
              </a:spcAft>
              <a:buSzPts val="1400"/>
              <a:buNone/>
            </a:pPr>
            <a:r>
              <a:rPr lang="lt-LT"/>
              <a:t>• susipažinsime su skaitmeninės informacijos šaltinių ypatumais.</a:t>
            </a:r>
            <a:endParaRPr/>
          </a:p>
          <a:p>
            <a:pPr marL="0" lvl="0" indent="0" algn="l" rtl="0">
              <a:lnSpc>
                <a:spcPct val="100000"/>
              </a:lnSpc>
              <a:spcBef>
                <a:spcPts val="0"/>
              </a:spcBef>
              <a:spcAft>
                <a:spcPts val="0"/>
              </a:spcAft>
              <a:buSzPts val="1400"/>
              <a:buNone/>
            </a:pPr>
            <a:r>
              <a:rPr lang="lt-LT"/>
              <a:t>• aptarsime, kodėl sudėtinga rasti patikimos informacijos. </a:t>
            </a:r>
            <a:endParaRPr/>
          </a:p>
          <a:p>
            <a:pPr marL="0" lvl="0" indent="0" algn="l" rtl="0">
              <a:lnSpc>
                <a:spcPct val="100000"/>
              </a:lnSpc>
              <a:spcBef>
                <a:spcPts val="0"/>
              </a:spcBef>
              <a:spcAft>
                <a:spcPts val="0"/>
              </a:spcAft>
              <a:buSzPts val="1400"/>
              <a:buNone/>
            </a:pPr>
            <a:r>
              <a:rPr lang="lt-LT"/>
              <a:t>• panagrinėsime praktinius pavyzdžius siekiant nustatyti, kodėl vienus informacijos šaltinius laikome patikimais, o kitus – atmetame. </a:t>
            </a:r>
            <a:endParaRPr/>
          </a:p>
          <a:p>
            <a:pPr marL="0" lvl="0" indent="0" algn="l" rtl="0">
              <a:lnSpc>
                <a:spcPct val="100000"/>
              </a:lnSpc>
              <a:spcBef>
                <a:spcPts val="0"/>
              </a:spcBef>
              <a:spcAft>
                <a:spcPts val="0"/>
              </a:spcAft>
              <a:buSzPts val="1400"/>
              <a:buNone/>
            </a:pPr>
            <a:r>
              <a:rPr lang="lt-LT"/>
              <a:t>• padiskutuosime, kodėl reikėtų vengti uždarų diskusijų grupių, kur telkiasi vienodai mąstantys. </a:t>
            </a:r>
            <a:endParaRPr/>
          </a:p>
        </p:txBody>
      </p:sp>
      <p:sp>
        <p:nvSpPr>
          <p:cNvPr id="129" name="Google Shape;12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a:t>
            </a:fld>
            <a:endParaRPr/>
          </a:p>
        </p:txBody>
      </p:sp>
    </p:spTree>
    <p:extLst>
      <p:ext uri="{BB962C8B-B14F-4D97-AF65-F5344CB8AC3E}">
        <p14:creationId xmlns:p14="http://schemas.microsoft.com/office/powerpoint/2010/main" val="311567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sz="1200" b="1">
                <a:solidFill>
                  <a:schemeClr val="dk1"/>
                </a:solidFill>
                <a:latin typeface="Calibri"/>
                <a:ea typeface="Calibri"/>
                <a:cs typeface="Calibri"/>
                <a:sym typeface="Calibri"/>
              </a:rPr>
              <a:t>Pilkoji propaganda</a:t>
            </a:r>
            <a:r>
              <a:rPr lang="lt-LT" sz="1200">
                <a:solidFill>
                  <a:schemeClr val="dk1"/>
                </a:solidFill>
                <a:latin typeface="Calibri"/>
                <a:ea typeface="Calibri"/>
                <a:cs typeface="Calibri"/>
                <a:sym typeface="Calibri"/>
              </a:rPr>
              <a:t> – klastingiausia propagandos rūšis, sudėtingiausias ir, ko gero, pavojingiausias informacinio poveikio reiškinys. Atsiranda ten, kur objektyvūs faktai sumaišomi su melaginga ir išgalvota informacija. Pilkosios propagandos atveju tikri faktai sąmoningai painiojami su išgalvotais ar nepatvirtintais. Atskleidžiama tik viena įvykių pusė, atsisakoma dialogo su kita. Informacijos šaltinio kilmė dažniausiai žinoma, nors kartais šaltinis ir nutylimas. Skleidžiamos informacijos patikimumas kelia įtarimą, bet auditorija neretai viską priima kaip patikimą žinią. Pilkajai propagandai taip pat priskiriami tokie atvejai, kai iš konteksto išimami įvairūs faktai, citatos ir pritaikomi propagandos tikslams. Demaskuoti visišką melą dažnai paprasčiau nei pusiau melą, todėl pilkosios propagandos pasakojime įterpti tikri faktai siunčia mums signalą, kad gal ir kiti pasakojimo elementai galėtų (ar net turėtų) būti tiesa. Todėl pilkosios propagandos pasakojimai yra potencialiai paveikesni ir pavojingesni nei juodosios propagandos.</a:t>
            </a:r>
            <a:endParaRPr sz="1200">
              <a:solidFill>
                <a:schemeClr val="dk1"/>
              </a:solidFill>
              <a:latin typeface="Calibri"/>
              <a:ea typeface="Calibri"/>
              <a:cs typeface="Calibri"/>
              <a:sym typeface="Calibri"/>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10</a:t>
            </a:fld>
            <a:endParaRPr/>
          </a:p>
        </p:txBody>
      </p:sp>
    </p:spTree>
    <p:extLst>
      <p:ext uri="{BB962C8B-B14F-4D97-AF65-F5344CB8AC3E}">
        <p14:creationId xmlns:p14="http://schemas.microsoft.com/office/powerpoint/2010/main" val="36358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2022 m. vasario 15 d. Rusijos prezidentas Vladimiras Putinas pareiškia: „Rusija pasiruošusi toliau dirbti su Vakarais dėl Europos saugumo“. Vasario 24 dieną užpuolama Ukraina, užpuolimas pavadinamas „specialiąja operacija“. Akivaizdu, kad sakydamas, kad Rusija pasiruošusi dirbti dėl Europos saugumo, Putinas turėjo kitokį, gerokai iškreiptą saugumo požiūrį – kai „saugumo“ labui reikia sunaikinti valstybę, tautą.</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Rusijos prezidentas Vladimiras Putinas Kremliuje Maskvoje susitinka su Vokietijos kancleriu Olafu Scholcu. Nuotrauka: </a:t>
            </a:r>
            <a:r>
              <a:rPr lang="lt-LT" sz="1200" i="1">
                <a:solidFill>
                  <a:schemeClr val="dk1"/>
                </a:solidFill>
                <a:latin typeface="Calibri"/>
                <a:ea typeface="Calibri"/>
                <a:cs typeface="Calibri"/>
                <a:sym typeface="Calibri"/>
              </a:rPr>
              <a:t>www.kremlin.ru</a:t>
            </a:r>
            <a:r>
              <a:rPr lang="lt-LT" sz="1200">
                <a:solidFill>
                  <a:schemeClr val="dk1"/>
                </a:solidFill>
                <a:latin typeface="Calibri"/>
                <a:ea typeface="Calibri"/>
                <a:cs typeface="Calibri"/>
                <a:sym typeface="Calibri"/>
              </a:rPr>
              <a:t>. Šaltinis: „Wikipedia“, CC BY. (</a:t>
            </a:r>
            <a:r>
              <a:rPr lang="lt-LT" sz="12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https://commons.wikimedia.org/wiki/File:Putin-Scholz_meeting.jpg</a:t>
            </a:r>
            <a:r>
              <a:rPr lang="lt-LT" sz="1200">
                <a:solidFill>
                  <a:schemeClr val="dk1"/>
                </a:solidFill>
                <a:latin typeface="Calibri"/>
                <a:ea typeface="Calibri"/>
                <a:cs typeface="Calibri"/>
                <a:sym typeface="Calibri"/>
              </a:rPr>
              <a:t>)</a:t>
            </a:r>
            <a:endParaRPr/>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11</a:t>
            </a:fld>
            <a:endParaRPr/>
          </a:p>
        </p:txBody>
      </p:sp>
    </p:spTree>
    <p:extLst>
      <p:ext uri="{BB962C8B-B14F-4D97-AF65-F5344CB8AC3E}">
        <p14:creationId xmlns:p14="http://schemas.microsoft.com/office/powerpoint/2010/main" val="242091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Dažnai yra painiojami </a:t>
            </a:r>
            <a:r>
              <a:rPr lang="lt-LT" sz="1200" b="1">
                <a:solidFill>
                  <a:schemeClr val="dk1"/>
                </a:solidFill>
                <a:latin typeface="Calibri"/>
                <a:ea typeface="Calibri"/>
                <a:cs typeface="Calibri"/>
                <a:sym typeface="Calibri"/>
              </a:rPr>
              <a:t>faktai ir nuomonės</a:t>
            </a:r>
            <a:r>
              <a:rPr lang="lt-LT" sz="1200">
                <a:solidFill>
                  <a:schemeClr val="dk1"/>
                </a:solidFill>
                <a:latin typeface="Calibri"/>
                <a:ea typeface="Calibri"/>
                <a:cs typeface="Calibri"/>
                <a:sym typeface="Calibri"/>
              </a:rPr>
              <a:t>. Kaip juos atskirti? Faktas – tai informacija, kurios teisingumą arba klaidingumą galima objektyviai patikrinti. Todėl jeigu nurodote faktus, kuriuos kitas asmuo ginčija kaip neatitinkančius tikrovės, turėsite įrodyti jų teisingumą.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PAVYZDYS</a:t>
            </a:r>
            <a:r>
              <a:rPr lang="lt-LT" sz="1200">
                <a:solidFill>
                  <a:schemeClr val="dk1"/>
                </a:solidFill>
                <a:latin typeface="Calibri"/>
                <a:ea typeface="Calibri"/>
                <a:cs typeface="Calibri"/>
                <a:sym typeface="Calibri"/>
              </a:rPr>
              <a:t>. Jeigu viešai paskelbiate, esą koks nors asmuo davė kyšį miesto merui siekdamas, kad šio asmens įmonė laimėtų viešųjų pirkimų konkursą, turėsite įrodyti, kad tai tiesa.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Nuomonė, arba subjektyvus vertinimas, yra tik jūsų nuomonė apie tam tikrą įvykį ar asmenį. Ši nuomonė grindžiama jūsų turima informacija. Subjektyvus vertinimas yra tik jūsų požiūris, todėl niekas negali objektyviai patikrinti ar įrodyti jo teisingumo ar klaidingumo.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PAVYZDYS</a:t>
            </a:r>
            <a:r>
              <a:rPr lang="lt-LT" sz="1200">
                <a:solidFill>
                  <a:schemeClr val="dk1"/>
                </a:solidFill>
                <a:latin typeface="Calibri"/>
                <a:ea typeface="Calibri"/>
                <a:cs typeface="Calibri"/>
                <a:sym typeface="Calibri"/>
              </a:rPr>
              <a:t>. Jeigu viešai sukritikuojate kokį nors asmenį ir pavadinate jį „melagiu“, neįmanoma pareikalauti iš jūsų įrodyti šios nuomonės teisingumo. Tačiau turėtumėte pateikti bent keletą faktų, kurie pagrįstų jūsų nuomonę, kad asmuo melavo.</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Tačiau tai nereiškia, kad kritinis subjektyvus asmens vertinimas gali neturėti jokio ryšio su realybe. Kritinė nuomonė, ypač jeigu ji išreikšta užgauliai, įžeidžia kalba, gali būti perdėta, jeigu nėra pakankamai pagrįsta faktais.</a:t>
            </a:r>
            <a:endParaRPr sz="1200">
              <a:solidFill>
                <a:schemeClr val="dk1"/>
              </a:solidFill>
              <a:latin typeface="Calibri"/>
              <a:ea typeface="Calibri"/>
              <a:cs typeface="Calibri"/>
              <a:sym typeface="Calibri"/>
            </a:endParaRPr>
          </a:p>
        </p:txBody>
      </p:sp>
      <p:sp>
        <p:nvSpPr>
          <p:cNvPr id="212" name="Google Shape;2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12</a:t>
            </a:fld>
            <a:endParaRPr/>
          </a:p>
        </p:txBody>
      </p:sp>
    </p:spTree>
    <p:extLst>
      <p:ext uri="{BB962C8B-B14F-4D97-AF65-F5344CB8AC3E}">
        <p14:creationId xmlns:p14="http://schemas.microsoft.com/office/powerpoint/2010/main" val="252458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Pasirinkite vieną iš patektų dviejų galimų užduočių ir ją užduokite klausytojams.</a:t>
            </a:r>
            <a:endParaRPr/>
          </a:p>
        </p:txBody>
      </p:sp>
      <p:sp>
        <p:nvSpPr>
          <p:cNvPr id="219" name="Google Shape;21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13</a:t>
            </a:fld>
            <a:endParaRPr/>
          </a:p>
        </p:txBody>
      </p:sp>
    </p:spTree>
    <p:extLst>
      <p:ext uri="{BB962C8B-B14F-4D97-AF65-F5344CB8AC3E}">
        <p14:creationId xmlns:p14="http://schemas.microsoft.com/office/powerpoint/2010/main" val="295233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Pakvieskite dalyvius atlikti kūrybinę užduotį. Tam panaudosite kūrybingumo metodiką, siekdami klausytojus paskatinti pažvelgti į užduotis ir problemas naujai, neįprastai. Kūrybingumo aspektai apima idėjų kūrimo, skirtingo mąstymo metodus, problemų pakartojimo formavimo būdus ir pan. Jie gali būti naudojami kaip problemų sprendimo, kūrybinės raiškos ar terapijos dalis. Kūrybiškumą dažnai riboja nusistovėję informacijos apdorojimo kanalai, taisyklės, logika, įvairios patogios prielaidos, tačiau pergalvojant, keičiant tuos nusistovėjusius informacijos apdorojimo kanalus, taisykles, logiką, prielaidas, kūrybiškumą galima valdyti ir tobulinti.</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Suskirstykite dalyvius į grupes po 3–5 asmenis ir pateikite kūrybinę užduotį (7 min.): kiekvienos grupės paprašykite sukurti baltosios, pilkosios arba juodosios propagandos pavyzdžių (padalinkite po propagandos rūšį grupėms jūs, neleiskite rinktis patiems). Dažniausiai klausytojai yra įvairių propagandos rūšių priėmėjai, o čia juos pastatome į priešingą komunikacijos kanalo galą – jie patys turi sukurti propagandinį tekstą. Tam jie turės prisiminti jūsų išdėstytus propagandos požymius, technikas ir pan. Paprašykite, kad savo propagandinį tekstą užrašytų. Jis neturėtų būti ilgesnis kaip 2–4 sakiniai.</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Paprašykite visų grupių atstovų pristatyti savo propagandinius tekstus (13 min.). Paklauskite kitų grupių, ar jie atpažįsta įvairių propagandos rūšių technikas ir požymius? Aptarkite, kuris pranešimas atrodė tikroviškiausiai? Kodėl? Trumpai apibendrinkite užduotį. Apibendrinant labai svarbu įtraukti minčių iš dalyvių pasisakymų. Tai geriausia daryti užduoties metų pasižymint pagrindines mintis.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lt-LT"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911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Apibendrinant labai trumpai, nesigilinant į smulkmenas, priminkite klausytojams pagrindines potemes:</a:t>
            </a:r>
            <a:endParaRPr/>
          </a:p>
          <a:p>
            <a:pPr marL="171450" lvl="0" indent="-171450" algn="l" rtl="0">
              <a:lnSpc>
                <a:spcPct val="100000"/>
              </a:lnSpc>
              <a:spcBef>
                <a:spcPts val="0"/>
              </a:spcBef>
              <a:spcAft>
                <a:spcPts val="0"/>
              </a:spcAft>
              <a:buClr>
                <a:schemeClr val="dk1"/>
              </a:buClr>
              <a:buSzPts val="1200"/>
              <a:buFont typeface="Arial"/>
              <a:buChar char="•"/>
            </a:pPr>
            <a:r>
              <a:rPr lang="lt-LT"/>
              <a:t>Propaganda ir jos elementai</a:t>
            </a:r>
            <a:endParaRPr/>
          </a:p>
          <a:p>
            <a:pPr marL="171450" lvl="0" indent="-171450" algn="l" rtl="0">
              <a:lnSpc>
                <a:spcPct val="100000"/>
              </a:lnSpc>
              <a:spcBef>
                <a:spcPts val="0"/>
              </a:spcBef>
              <a:spcAft>
                <a:spcPts val="0"/>
              </a:spcAft>
              <a:buClr>
                <a:schemeClr val="dk1"/>
              </a:buClr>
              <a:buSzPts val="1200"/>
              <a:buFont typeface="Arial"/>
              <a:buChar char="•"/>
            </a:pPr>
            <a:r>
              <a:rPr lang="lt-LT"/>
              <a:t>Propagandos rūšys</a:t>
            </a:r>
            <a:endParaRPr/>
          </a:p>
          <a:p>
            <a:pPr marL="171450" lvl="0" indent="-171450" algn="l" rtl="0">
              <a:lnSpc>
                <a:spcPct val="100000"/>
              </a:lnSpc>
              <a:spcBef>
                <a:spcPts val="0"/>
              </a:spcBef>
              <a:spcAft>
                <a:spcPts val="0"/>
              </a:spcAft>
              <a:buClr>
                <a:schemeClr val="dk1"/>
              </a:buClr>
              <a:buSzPts val="1200"/>
              <a:buFont typeface="Arial"/>
              <a:buChar char="•"/>
            </a:pPr>
            <a:r>
              <a:rPr lang="lt-LT"/>
              <a:t>Faktas ar nuomonė?</a:t>
            </a:r>
            <a:endParaRPr/>
          </a:p>
        </p:txBody>
      </p:sp>
      <p:sp>
        <p:nvSpPr>
          <p:cNvPr id="232" name="Google Shape;2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15</a:t>
            </a:fld>
            <a:endParaRPr/>
          </a:p>
        </p:txBody>
      </p:sp>
    </p:spTree>
    <p:extLst>
      <p:ext uri="{BB962C8B-B14F-4D97-AF65-F5344CB8AC3E}">
        <p14:creationId xmlns:p14="http://schemas.microsoft.com/office/powerpoint/2010/main" val="317941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a:t>Jei dar turite laiko, paklauskite klausytojų, gal jie turi kokių nors klausimų? Jei laiko nebeliko – informuokite, kad klausimams laiko nebeliko, tačiau klausytojai gali užduoti klausimus per pertrauką, per laiką pasibaigus užsiėmimui, el. paštu ar pan.</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16</a:t>
            </a:fld>
            <a:endParaRPr/>
          </a:p>
        </p:txBody>
      </p:sp>
    </p:spTree>
    <p:extLst>
      <p:ext uri="{BB962C8B-B14F-4D97-AF65-F5344CB8AC3E}">
        <p14:creationId xmlns:p14="http://schemas.microsoft.com/office/powerpoint/2010/main" val="239852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161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Šia tema siekiama supažindinti su misinformacija, dezinformacija, netikromis naujienomis ir propaganda.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Uždaviniai:</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a:t>Supažindinti su misinformacijos, dezinformacijos, netikrų naujienų požymiais.</a:t>
            </a:r>
            <a:endParaRPr/>
          </a:p>
          <a:p>
            <a:pPr marL="0" lvl="0" indent="0" algn="l" rtl="0">
              <a:lnSpc>
                <a:spcPct val="100000"/>
              </a:lnSpc>
              <a:spcBef>
                <a:spcPts val="0"/>
              </a:spcBef>
              <a:spcAft>
                <a:spcPts val="0"/>
              </a:spcAft>
              <a:buSzPts val="1400"/>
              <a:buNone/>
            </a:pPr>
            <a:r>
              <a:rPr lang="lt-LT"/>
              <a:t>Supažindinti su faktų tikrinimo iniciatyvomis. </a:t>
            </a:r>
            <a:endParaRPr/>
          </a:p>
          <a:p>
            <a:pPr marL="0" lvl="0" indent="0" algn="l" rtl="0">
              <a:lnSpc>
                <a:spcPct val="100000"/>
              </a:lnSpc>
              <a:spcBef>
                <a:spcPts val="0"/>
              </a:spcBef>
              <a:spcAft>
                <a:spcPts val="0"/>
              </a:spcAft>
              <a:buSzPts val="1400"/>
              <a:buNone/>
            </a:pPr>
            <a:r>
              <a:rPr lang="lt-LT"/>
              <a:t>Aptarti propagandos rūšis, technikas ir propagandos atpažinimo požymius.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lt-LT" sz="1200" b="1">
                <a:solidFill>
                  <a:schemeClr val="dk1"/>
                </a:solidFill>
                <a:latin typeface="Calibri"/>
                <a:ea typeface="Calibri"/>
                <a:cs typeface="Calibri"/>
                <a:sym typeface="Calibri"/>
              </a:rPr>
              <a:t>Temos pristatymas (15 min.).</a:t>
            </a:r>
            <a:r>
              <a:rPr lang="lt-LT" sz="1200">
                <a:solidFill>
                  <a:schemeClr val="dk1"/>
                </a:solidFill>
                <a:latin typeface="Calibri"/>
                <a:ea typeface="Calibri"/>
                <a:cs typeface="Calibri"/>
                <a:sym typeface="Calibri"/>
              </a:rPr>
              <a:t> Naudodami pateiktis supažindinkite auditoriją su šio užsiėmimo tema, pristatykite svarbiausius aspektus. Papildomai galite susipažinti su tekstais literatūros skiltyje (šios temos pabaigoje), peržiūrėkite pateiktis su vaizdine medžiaga jose ir nuspręskite, kaip ir ar jas naudosite užsiėmime.</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Ši tema išdėstyta poskyryje 3.2.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Ledų ištirpinimas (10 min.).</a:t>
            </a:r>
            <a:r>
              <a:rPr lang="lt-LT" sz="1200">
                <a:solidFill>
                  <a:schemeClr val="dk1"/>
                </a:solidFill>
                <a:latin typeface="Calibri"/>
                <a:ea typeface="Calibri"/>
                <a:cs typeface="Calibri"/>
                <a:sym typeface="Calibri"/>
              </a:rPr>
              <a:t> Klausytojai pasako savo vardą, pomėgį ar mėgstamą užsiėmimą. Pradedama nuo sėdinčiojo priekyje (pirmojo). Dalyvis pasako savo vardą, prideda: </a:t>
            </a:r>
            <a:r>
              <a:rPr lang="lt-LT" sz="1200" i="1">
                <a:solidFill>
                  <a:schemeClr val="dk1"/>
                </a:solidFill>
                <a:latin typeface="Calibri"/>
                <a:ea typeface="Calibri"/>
                <a:cs typeface="Calibri"/>
                <a:sym typeface="Calibri"/>
              </a:rPr>
              <a:t>Andriui sekasi čiuožti slidėmis</a:t>
            </a:r>
            <a:r>
              <a:rPr lang="lt-LT" sz="1200">
                <a:solidFill>
                  <a:schemeClr val="dk1"/>
                </a:solidFill>
                <a:latin typeface="Calibri"/>
                <a:ea typeface="Calibri"/>
                <a:cs typeface="Calibri"/>
                <a:sym typeface="Calibri"/>
              </a:rPr>
              <a:t>. Greta sėdintis žaidėjas tęsia žaidimą, pasako savo kaimynų vardus bei jų išsakytus pomėgius, pavyzdžiui: </a:t>
            </a:r>
            <a:r>
              <a:rPr lang="lt-LT" sz="1200" i="1">
                <a:solidFill>
                  <a:schemeClr val="dk1"/>
                </a:solidFill>
                <a:latin typeface="Calibri"/>
                <a:ea typeface="Calibri"/>
                <a:cs typeface="Calibri"/>
                <a:sym typeface="Calibri"/>
              </a:rPr>
              <a:t>Andriui sekasi čiuožti slidėmis</a:t>
            </a:r>
            <a:r>
              <a:rPr lang="lt-LT" sz="1200">
                <a:solidFill>
                  <a:schemeClr val="dk1"/>
                </a:solidFill>
                <a:latin typeface="Calibri"/>
                <a:ea typeface="Calibri"/>
                <a:cs typeface="Calibri"/>
                <a:sym typeface="Calibri"/>
              </a:rPr>
              <a:t>, </a:t>
            </a:r>
            <a:r>
              <a:rPr lang="lt-LT" sz="1200" i="1">
                <a:solidFill>
                  <a:schemeClr val="dk1"/>
                </a:solidFill>
                <a:latin typeface="Calibri"/>
                <a:ea typeface="Calibri"/>
                <a:cs typeface="Calibri"/>
                <a:sym typeface="Calibri"/>
              </a:rPr>
              <a:t>Modestas mėgsta šilauoges</a:t>
            </a:r>
            <a:r>
              <a:rPr lang="lt-LT" sz="1200">
                <a:solidFill>
                  <a:schemeClr val="dk1"/>
                </a:solidFill>
                <a:latin typeface="Calibri"/>
                <a:ea typeface="Calibri"/>
                <a:cs typeface="Calibri"/>
                <a:sym typeface="Calibri"/>
              </a:rPr>
              <a:t>, </a:t>
            </a:r>
            <a:r>
              <a:rPr lang="lt-LT" sz="1200" i="1">
                <a:solidFill>
                  <a:schemeClr val="dk1"/>
                </a:solidFill>
                <a:latin typeface="Calibri"/>
                <a:ea typeface="Calibri"/>
                <a:cs typeface="Calibri"/>
                <a:sym typeface="Calibri"/>
              </a:rPr>
              <a:t>Arūnui patinka glostyti katinus</a:t>
            </a:r>
            <a:r>
              <a:rPr lang="lt-LT" sz="1200">
                <a:solidFill>
                  <a:schemeClr val="dk1"/>
                </a:solidFill>
                <a:latin typeface="Calibri"/>
                <a:ea typeface="Calibri"/>
                <a:cs typeface="Calibri"/>
                <a:sym typeface="Calibri"/>
              </a:rPr>
              <a:t> ir t. t. Žaidimą pradėjęs žaidėjas jį ir užbaigia, išvardydamas visų žaidėjų vardus bei jų išsakytus pomėgius. Žaidimą gali užbaigti ir dėstytojas. Vienam dalyviui skirkite vidutiniškai nuo 30 sekundžių iki 1 minutės. Iš pirmo žvilgsnio šis metodas gali atrodyti vaikiškas ir laiko gaišimas. Tačiau tik vienas su kitu susipažinę žmonės linkę įsitraukti į bendras veiklas.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Nenaudojamas tuo atveju, kai tai yra antrasis susitikimas/užsiėmimas su šia grupe. </a:t>
            </a:r>
            <a:endParaRPr sz="1200">
              <a:solidFill>
                <a:schemeClr val="dk1"/>
              </a:solidFill>
              <a:latin typeface="Calibri"/>
              <a:ea typeface="Calibri"/>
              <a:cs typeface="Calibri"/>
              <a:sym typeface="Calibri"/>
            </a:endParaRPr>
          </a:p>
        </p:txBody>
      </p:sp>
      <p:sp>
        <p:nvSpPr>
          <p:cNvPr id="136" name="Google Shape;1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2</a:t>
            </a:fld>
            <a:endParaRPr/>
          </a:p>
        </p:txBody>
      </p:sp>
    </p:spTree>
    <p:extLst>
      <p:ext uri="{BB962C8B-B14F-4D97-AF65-F5344CB8AC3E}">
        <p14:creationId xmlns:p14="http://schemas.microsoft.com/office/powerpoint/2010/main" val="38520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Propaganda</a:t>
            </a:r>
            <a:r>
              <a:rPr lang="lt-LT" sz="1200">
                <a:solidFill>
                  <a:schemeClr val="dk1"/>
                </a:solidFill>
                <a:latin typeface="Calibri"/>
                <a:ea typeface="Calibri"/>
                <a:cs typeface="Calibri"/>
                <a:sym typeface="Calibri"/>
              </a:rPr>
              <a:t> yra komunikacijos būdas, pažiūrų, idėjų, teorijų, šūkių, programų skelbimas, siekiant jomis veikti žmonių pažiūras, skatinti tam tikrus veiksmus. Dar kitaip galima pasakyti, kad propaganda – tai būdas priversti žmones daryti tokius dalykus, kurių jie šiaip nedarytų.</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3</a:t>
            </a:fld>
            <a:endParaRPr/>
          </a:p>
        </p:txBody>
      </p:sp>
    </p:spTree>
    <p:extLst>
      <p:ext uri="{BB962C8B-B14F-4D97-AF65-F5344CB8AC3E}">
        <p14:creationId xmlns:p14="http://schemas.microsoft.com/office/powerpoint/2010/main" val="2799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Propaganda</a:t>
            </a:r>
            <a:r>
              <a:rPr lang="lt-LT" sz="1200">
                <a:solidFill>
                  <a:schemeClr val="dk1"/>
                </a:solidFill>
                <a:latin typeface="Calibri"/>
                <a:ea typeface="Calibri"/>
                <a:cs typeface="Calibri"/>
                <a:sym typeface="Calibri"/>
              </a:rPr>
              <a:t> yra komunikacijos būdas, pažiūrų, idėjų, teorijų, šūkių, programų skelbimas, siekiant jomis veikti žmonių pažiūras, skatinti tam tikrus veiksmus. Dar kitaip galima pasakyti, kad propaganda – tai būdas priversti žmones daryti tokius dalykus, kurių jie šiaip nedarytų.</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Propagandai būdingi trys pagrindiniai elementai:</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nuslėptas ar nutylėtas pranešimo šaltinis,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nutylėtas pranešimo tikslas,</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sistemingai nutylėta nepalanki propagandininkui informacija.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Propagandos naudojamus principus galima pastebėti jau ankstyvojoje senovėje, kas rodo, kad idėjų konkurencija, įtikinėjimas bei manipuliavimas iš esmės yra susiję su žmogaus prigimtimi ir psichologija.</a:t>
            </a:r>
            <a:endParaRPr sz="1200">
              <a:solidFill>
                <a:schemeClr val="dk1"/>
              </a:solidFill>
              <a:latin typeface="Calibri"/>
              <a:ea typeface="Calibri"/>
              <a:cs typeface="Calibri"/>
              <a:sym typeface="Calibri"/>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lt-LT"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183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Išskiriamos tokios </a:t>
            </a:r>
            <a:r>
              <a:rPr lang="lt-LT" sz="1200" b="1">
                <a:solidFill>
                  <a:schemeClr val="dk1"/>
                </a:solidFill>
                <a:latin typeface="Calibri"/>
                <a:ea typeface="Calibri"/>
                <a:cs typeface="Calibri"/>
                <a:sym typeface="Calibri"/>
              </a:rPr>
              <a:t>propagandos rūšys</a:t>
            </a:r>
            <a:r>
              <a:rPr lang="lt-LT"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baltoji, </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juodoji,</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lt-LT" sz="1200">
                <a:solidFill>
                  <a:schemeClr val="dk1"/>
                </a:solidFill>
                <a:latin typeface="Calibri"/>
                <a:ea typeface="Calibri"/>
                <a:cs typeface="Calibri"/>
                <a:sym typeface="Calibri"/>
              </a:rPr>
              <a:t>pilkoji.</a:t>
            </a:r>
            <a:endParaRPr sz="1200">
              <a:solidFill>
                <a:schemeClr val="dk1"/>
              </a:solidFill>
              <a:latin typeface="Calibri"/>
              <a:ea typeface="Calibri"/>
              <a:cs typeface="Calibri"/>
              <a:sym typeface="Calibri"/>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5</a:t>
            </a:fld>
            <a:endParaRPr/>
          </a:p>
        </p:txBody>
      </p:sp>
    </p:spTree>
    <p:extLst>
      <p:ext uri="{BB962C8B-B14F-4D97-AF65-F5344CB8AC3E}">
        <p14:creationId xmlns:p14="http://schemas.microsoft.com/office/powerpoint/2010/main" val="31405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Baltoji propaganda</a:t>
            </a:r>
            <a:r>
              <a:rPr lang="lt-LT" sz="1200">
                <a:solidFill>
                  <a:schemeClr val="dk1"/>
                </a:solidFill>
                <a:latin typeface="Calibri"/>
                <a:ea typeface="Calibri"/>
                <a:cs typeface="Calibri"/>
                <a:sym typeface="Calibri"/>
              </a:rPr>
              <a:t> remiasi maksimaliai skaidrių faktų, tikros, neišgalvotos, atviros informacijos sklaida. Pateikiamos gana tikslios ir neiškraipytos žinios. Dažniausiai susijusi su socialinėmis programomis ir socialine reklama. Baltoji propaganda pasižymi pastangomis neiškraipyti faktų ir pateikti argumentuotus paaiškinimus.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Dažniausiai baltoji propaganda kalba apie savo šalies, kompanijos, organizacijos pasiekimus ir yra pozityvi. Šiai propagandos formai būdingos įvairių nepriklausomų ekspertų išvados, siekis įtikinti adresatą nemeluojant ir nenutylint esminių dalykų. Visuomenė žino informacijos šaltinio kilmę, šis siekia įgyti visuomenės pasitikėjimą. Vis dėlto, nors informacija yra pakankamai skaidri ir patikima, vis tiek bandoma įtikinti auditoriją. Baltosios propagandos atvejais kartais nutylima šaltiniui nepalanki informacija.</a:t>
            </a:r>
            <a:endParaRPr sz="1200">
              <a:solidFill>
                <a:schemeClr val="dk1"/>
              </a:solidFill>
              <a:latin typeface="Calibri"/>
              <a:ea typeface="Calibri"/>
              <a:cs typeface="Calibri"/>
              <a:sym typeface="Calibri"/>
            </a:endParaRPr>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6</a:t>
            </a:fld>
            <a:endParaRPr/>
          </a:p>
        </p:txBody>
      </p:sp>
    </p:spTree>
    <p:extLst>
      <p:ext uri="{BB962C8B-B14F-4D97-AF65-F5344CB8AC3E}">
        <p14:creationId xmlns:p14="http://schemas.microsoft.com/office/powerpoint/2010/main" val="23194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Socialinė reklama. Raginimai „nevairuok išgėręs“ ar „mesk rūkyti“ siekia modeliuoti socialiai atsakingą žmogaus elgseną. Tam pasitelkiamos gana išraiškingos priemonės – siekiama pasiekti vartotoją per emocijas. Ši profesionali socialinės reklamos kampanija (agentūra „Mudra“) buvo vykdyta Indijoje 2016 metais. Ši spausdintinės medžiagos kampanija yra susijusi su viešuoju interesu, NVO pramone ir apima 3 žiniasklaidos priemones.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Socialinė reklama „Nevairuok išgėręs“. Šaltinis – agentūra „Mudra“.</a:t>
            </a:r>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7</a:t>
            </a:fld>
            <a:endParaRPr/>
          </a:p>
        </p:txBody>
      </p:sp>
    </p:spTree>
    <p:extLst>
      <p:ext uri="{BB962C8B-B14F-4D97-AF65-F5344CB8AC3E}">
        <p14:creationId xmlns:p14="http://schemas.microsoft.com/office/powerpoint/2010/main" val="1372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b="1">
                <a:solidFill>
                  <a:schemeClr val="dk1"/>
                </a:solidFill>
                <a:latin typeface="Calibri"/>
                <a:ea typeface="Calibri"/>
                <a:cs typeface="Calibri"/>
                <a:sym typeface="Calibri"/>
              </a:rPr>
              <a:t>Juodoji propaganda</a:t>
            </a:r>
            <a:r>
              <a:rPr lang="lt-LT" sz="1200">
                <a:solidFill>
                  <a:schemeClr val="dk1"/>
                </a:solidFill>
                <a:latin typeface="Calibri"/>
                <a:ea typeface="Calibri"/>
                <a:cs typeface="Calibri"/>
                <a:sym typeface="Calibri"/>
              </a:rPr>
              <a:t> remiasi sąmoningu įvykių ir faktų nepaisymu, falsifikacija ir melu. Juodajai propagandai būdingos įvykių inscenizacijos, kai, pavyzdžiui, naudojamasi oponento vardu platinant jam nepalankią informaciją. Tikrasis informacijos šaltinis slepiasi. Tekstai laikraščiuose ar internete, žinios radijuje ar televizijoje atsiranda per fiktyvias ar vienai pusei priklausančias kompanijas. Dažnai žinią skelbiančios masinės komunikavimo priemonės pačios nežino pirminio užsakovo. Skleidžiamos naujienos yra melagingos, dezinformuojančios, o patikėjimas informacija, jos priėmimas priklauso nuo auditorijos ir jos medijų raštingumo lygio – ar ji pasitiki konkrečia komunikacijos priemone, ar ne. Ši propagandos forma susijusi su juodosiomis technologijomis ir labiausiai buvo paplitusi totalitarinėse valstybėse ar karinio konflikto metu.</a:t>
            </a:r>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8</a:t>
            </a:fld>
            <a:endParaRPr/>
          </a:p>
        </p:txBody>
      </p:sp>
    </p:spTree>
    <p:extLst>
      <p:ext uri="{BB962C8B-B14F-4D97-AF65-F5344CB8AC3E}">
        <p14:creationId xmlns:p14="http://schemas.microsoft.com/office/powerpoint/2010/main" val="429458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2022 metais Bučos priemiestyje po Rusijos pajėgų atsitraukimo masinėse kapavietėse buvo rasti beveik 300 civilių kūnai. Vėliau pranešta apie aptiktą dar vieną masinę kapavietę su 57 žmonių palaikais. Tuo tarpu Rusijos ambasadorius Lenkijoje Sergejus Andrejevas po Bučos žudynių Ukrainoje pareiškė: „Bučos žudynės – suvaidintos“. Tai akivaizdus melas, neturintis nieko bendra su faktais ir informacija.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lt-LT" sz="1200">
                <a:solidFill>
                  <a:schemeClr val="dk1"/>
                </a:solidFill>
                <a:latin typeface="Calibri"/>
                <a:ea typeface="Calibri"/>
                <a:cs typeface="Calibri"/>
                <a:sym typeface="Calibri"/>
              </a:rPr>
              <a:t>Ukrainos kariai Bučoje apžiūri Rusijos karinių transporto priemonių nuolaužas. Nuotrauka: Oleksandr Ratushniak. Šaltinis: „Wikipedia“, CC BY. (</a:t>
            </a:r>
            <a:r>
              <a:rPr lang="lt-LT" sz="12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https://commons.wikimedia.org/wiki/File:Bucha_main_street_after_Russian_invasion_of_Ukraine_(3to4).jpg</a:t>
            </a:r>
            <a:r>
              <a:rPr lang="lt-LT" sz="1200">
                <a:solidFill>
                  <a:schemeClr val="dk1"/>
                </a:solidFill>
                <a:latin typeface="Calibri"/>
                <a:ea typeface="Calibri"/>
                <a:cs typeface="Calibri"/>
                <a:sym typeface="Calibri"/>
              </a:rPr>
              <a:t>)</a:t>
            </a: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9</a:t>
            </a:fld>
            <a:endParaRPr/>
          </a:p>
        </p:txBody>
      </p:sp>
    </p:spTree>
    <p:extLst>
      <p:ext uri="{BB962C8B-B14F-4D97-AF65-F5344CB8AC3E}">
        <p14:creationId xmlns:p14="http://schemas.microsoft.com/office/powerpoint/2010/main" val="9838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1E1E1"/>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980148" y="1359970"/>
            <a:ext cx="8015287" cy="13160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551F"/>
              </a:buClr>
              <a:buSzPts val="6300"/>
              <a:buFont typeface="Century Gothic"/>
              <a:buNone/>
              <a:defRPr sz="6300" b="1">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980148" y="4057650"/>
            <a:ext cx="8445763" cy="628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E2E2E"/>
              </a:buClr>
              <a:buSzPts val="2400"/>
              <a:buNone/>
              <a:defRPr sz="2400">
                <a:solidFill>
                  <a:srgbClr val="2E2E2E"/>
                </a:solidFill>
                <a:latin typeface="Century Gothic"/>
                <a:ea typeface="Century Gothic"/>
                <a:cs typeface="Century Gothic"/>
                <a:sym typeface="Century Gothic"/>
              </a:defRPr>
            </a:lvl1pPr>
            <a:lvl2pPr lvl="1" algn="ctr">
              <a:lnSpc>
                <a:spcPct val="90000"/>
              </a:lnSpc>
              <a:spcBef>
                <a:spcPts val="500"/>
              </a:spcBef>
              <a:spcAft>
                <a:spcPts val="0"/>
              </a:spcAft>
              <a:buClr>
                <a:srgbClr val="2E2E2E"/>
              </a:buClr>
              <a:buSzPts val="2000"/>
              <a:buNone/>
              <a:defRPr sz="2000"/>
            </a:lvl2pPr>
            <a:lvl3pPr lvl="2" algn="ctr">
              <a:lnSpc>
                <a:spcPct val="90000"/>
              </a:lnSpc>
              <a:spcBef>
                <a:spcPts val="500"/>
              </a:spcBef>
              <a:spcAft>
                <a:spcPts val="0"/>
              </a:spcAft>
              <a:buClr>
                <a:srgbClr val="2E2E2E"/>
              </a:buClr>
              <a:buSzPts val="1800"/>
              <a:buNone/>
              <a:defRPr sz="1800"/>
            </a:lvl3pPr>
            <a:lvl4pPr lvl="3" algn="ctr">
              <a:lnSpc>
                <a:spcPct val="90000"/>
              </a:lnSpc>
              <a:spcBef>
                <a:spcPts val="500"/>
              </a:spcBef>
              <a:spcAft>
                <a:spcPts val="0"/>
              </a:spcAft>
              <a:buClr>
                <a:srgbClr val="2E2E2E"/>
              </a:buClr>
              <a:buSzPts val="1600"/>
              <a:buNone/>
              <a:defRPr sz="1600"/>
            </a:lvl4pPr>
            <a:lvl5pPr lvl="4" algn="ctr">
              <a:lnSpc>
                <a:spcPct val="90000"/>
              </a:lnSpc>
              <a:spcBef>
                <a:spcPts val="500"/>
              </a:spcBef>
              <a:spcAft>
                <a:spcPts val="0"/>
              </a:spcAft>
              <a:buClr>
                <a:srgbClr val="2E2E2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p:nvPr/>
        </p:nvSpPr>
        <p:spPr>
          <a:xfrm>
            <a:off x="818409" y="5387490"/>
            <a:ext cx="9525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A551F"/>
              </a:buClr>
              <a:buSzPts val="3200"/>
              <a:buFont typeface="Century Gothic"/>
              <a:buNone/>
            </a:pPr>
            <a:r>
              <a:rPr lang="lt-LT" sz="3200" b="0" i="0" u="none" strike="noStrike" cap="none">
                <a:solidFill>
                  <a:srgbClr val="EA551F"/>
                </a:solidFill>
                <a:latin typeface="Century Gothic"/>
                <a:ea typeface="Century Gothic"/>
                <a:cs typeface="Century Gothic"/>
                <a:sym typeface="Century Gothic"/>
              </a:rPr>
              <a:t>Medijų ir informacinio raštingumo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A551F"/>
              </a:buClr>
              <a:buSzPts val="3200"/>
              <a:buFont typeface="Century Gothic"/>
              <a:buNone/>
            </a:pPr>
            <a:r>
              <a:rPr lang="lt-LT" sz="3200" b="0" i="0" u="none" strike="noStrike" cap="none">
                <a:solidFill>
                  <a:srgbClr val="EA551F"/>
                </a:solidFill>
                <a:latin typeface="Century Gothic"/>
                <a:ea typeface="Century Gothic"/>
                <a:cs typeface="Century Gothic"/>
                <a:sym typeface="Century Gothic"/>
              </a:rPr>
              <a:t>kompetencijų ugdymo programa</a:t>
            </a:r>
            <a:endParaRPr sz="3200" b="0" i="0" u="none" strike="noStrike" cap="none">
              <a:solidFill>
                <a:srgbClr val="EA551F"/>
              </a:solidFill>
              <a:latin typeface="Century Gothic"/>
              <a:ea typeface="Century Gothic"/>
              <a:cs typeface="Century Gothic"/>
              <a:sym typeface="Century Gothic"/>
            </a:endParaRPr>
          </a:p>
        </p:txBody>
      </p:sp>
      <p:pic>
        <p:nvPicPr>
          <p:cNvPr id="19" name="Google Shape;19;p19"/>
          <p:cNvPicPr preferRelativeResize="0"/>
          <p:nvPr/>
        </p:nvPicPr>
        <p:blipFill rotWithShape="1">
          <a:blip r:embed="rId2">
            <a:alphaModFix/>
          </a:blip>
          <a:srcRect/>
          <a:stretch/>
        </p:blipFill>
        <p:spPr>
          <a:xfrm>
            <a:off x="10344149" y="4892671"/>
            <a:ext cx="1576583" cy="14766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E1E1E1"/>
        </a:solidFill>
        <a:effectLst/>
      </p:bgPr>
    </p:bg>
    <p:spTree>
      <p:nvGrpSpPr>
        <p:cNvPr id="1" name="Shape 95"/>
        <p:cNvGrpSpPr/>
        <p:nvPr/>
      </p:nvGrpSpPr>
      <p:grpSpPr>
        <a:xfrm>
          <a:off x="0" y="0"/>
          <a:ext cx="0" cy="0"/>
          <a:chOff x="0" y="0"/>
          <a:chExt cx="0" cy="0"/>
        </a:xfrm>
      </p:grpSpPr>
      <p:sp>
        <p:nvSpPr>
          <p:cNvPr id="96" name="Google Shape;9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cxnSp>
        <p:nvCxnSpPr>
          <p:cNvPr id="99" name="Google Shape;99;p28"/>
          <p:cNvCxnSpPr/>
          <p:nvPr/>
        </p:nvCxnSpPr>
        <p:spPr>
          <a:xfrm>
            <a:off x="0" y="58324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0" name="Google Shape;100;p28"/>
          <p:cNvCxnSpPr/>
          <p:nvPr/>
        </p:nvCxnSpPr>
        <p:spPr>
          <a:xfrm>
            <a:off x="838200" y="587376"/>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1" name="Google Shape;101;p28"/>
          <p:cNvCxnSpPr/>
          <p:nvPr/>
        </p:nvCxnSpPr>
        <p:spPr>
          <a:xfrm>
            <a:off x="771652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2" name="Google Shape;102;p28"/>
          <p:cNvCxnSpPr/>
          <p:nvPr/>
        </p:nvCxnSpPr>
        <p:spPr>
          <a:xfrm>
            <a:off x="861060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3" name="Google Shape;103;p28"/>
          <p:cNvCxnSpPr/>
          <p:nvPr/>
        </p:nvCxnSpPr>
        <p:spPr>
          <a:xfrm>
            <a:off x="958088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4" name="Google Shape;104;p28"/>
          <p:cNvCxnSpPr/>
          <p:nvPr/>
        </p:nvCxnSpPr>
        <p:spPr>
          <a:xfrm>
            <a:off x="1045718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05" name="Google Shape;105;p28"/>
          <p:cNvCxnSpPr/>
          <p:nvPr/>
        </p:nvCxnSpPr>
        <p:spPr>
          <a:xfrm>
            <a:off x="11353800" y="675481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rgbClr val="E1E1E1"/>
        </a:solidFill>
        <a:effectLst/>
      </p:bgPr>
    </p:bg>
    <p:spTree>
      <p:nvGrpSpPr>
        <p:cNvPr id="1" name="Shape 106"/>
        <p:cNvGrpSpPr/>
        <p:nvPr/>
      </p:nvGrpSpPr>
      <p:grpSpPr>
        <a:xfrm>
          <a:off x="0" y="0"/>
          <a:ext cx="0" cy="0"/>
          <a:chOff x="0" y="0"/>
          <a:chExt cx="0" cy="0"/>
        </a:xfrm>
      </p:grpSpPr>
      <p:sp>
        <p:nvSpPr>
          <p:cNvPr id="107" name="Google Shape;107;p29"/>
          <p:cNvSpPr txBox="1">
            <a:spLocks noGrp="1"/>
          </p:cNvSpPr>
          <p:nvPr>
            <p:ph type="title"/>
          </p:nvPr>
        </p:nvSpPr>
        <p:spPr>
          <a:xfrm>
            <a:off x="839788" y="457200"/>
            <a:ext cx="3932237" cy="1181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51F"/>
              </a:buClr>
              <a:buSzPts val="3200"/>
              <a:buFont typeface="Century Gothic"/>
              <a:buNone/>
              <a:defRPr sz="3200">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9"/>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sz="2400">
                <a:solidFill>
                  <a:srgbClr val="2E2E2E"/>
                </a:solidFill>
              </a:defRPr>
            </a:lvl1pPr>
            <a:lvl2pPr marL="914400" lvl="1" indent="-381000" algn="l">
              <a:lnSpc>
                <a:spcPct val="90000"/>
              </a:lnSpc>
              <a:spcBef>
                <a:spcPts val="500"/>
              </a:spcBef>
              <a:spcAft>
                <a:spcPts val="0"/>
              </a:spcAft>
              <a:buClr>
                <a:srgbClr val="2E2E2E"/>
              </a:buClr>
              <a:buSzPts val="2400"/>
              <a:buChar char="•"/>
              <a:defRPr sz="2400">
                <a:solidFill>
                  <a:srgbClr val="2E2E2E"/>
                </a:solidFill>
              </a:defRPr>
            </a:lvl2pPr>
            <a:lvl3pPr marL="1371600" lvl="2" indent="-381000" algn="l">
              <a:lnSpc>
                <a:spcPct val="90000"/>
              </a:lnSpc>
              <a:spcBef>
                <a:spcPts val="500"/>
              </a:spcBef>
              <a:spcAft>
                <a:spcPts val="0"/>
              </a:spcAft>
              <a:buClr>
                <a:srgbClr val="2E2E2E"/>
              </a:buClr>
              <a:buSzPts val="2400"/>
              <a:buChar char="•"/>
              <a:defRPr sz="2400">
                <a:solidFill>
                  <a:srgbClr val="2E2E2E"/>
                </a:solidFill>
              </a:defRPr>
            </a:lvl3pPr>
            <a:lvl4pPr marL="1828800" lvl="3" indent="-381000" algn="l">
              <a:lnSpc>
                <a:spcPct val="90000"/>
              </a:lnSpc>
              <a:spcBef>
                <a:spcPts val="500"/>
              </a:spcBef>
              <a:spcAft>
                <a:spcPts val="0"/>
              </a:spcAft>
              <a:buClr>
                <a:srgbClr val="2E2E2E"/>
              </a:buClr>
              <a:buSzPts val="2400"/>
              <a:buChar char="•"/>
              <a:defRPr sz="2400">
                <a:solidFill>
                  <a:srgbClr val="2E2E2E"/>
                </a:solidFill>
              </a:defRPr>
            </a:lvl4pPr>
            <a:lvl5pPr marL="2286000" lvl="4" indent="-381000" algn="l">
              <a:lnSpc>
                <a:spcPct val="90000"/>
              </a:lnSpc>
              <a:spcBef>
                <a:spcPts val="500"/>
              </a:spcBef>
              <a:spcAft>
                <a:spcPts val="0"/>
              </a:spcAft>
              <a:buClr>
                <a:srgbClr val="2E2E2E"/>
              </a:buClr>
              <a:buSzPts val="2400"/>
              <a:buChar char="•"/>
              <a:defRPr sz="2400">
                <a:solidFill>
                  <a:srgbClr val="2E2E2E"/>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9" name="Google Shape;109;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E2E2E"/>
              </a:buClr>
              <a:buSzPts val="2400"/>
              <a:buNone/>
              <a:defRPr sz="2400">
                <a:solidFill>
                  <a:srgbClr val="2E2E2E"/>
                </a:solidFill>
              </a:defRPr>
            </a:lvl1pPr>
            <a:lvl2pPr marL="914400" lvl="1" indent="-228600" algn="l">
              <a:lnSpc>
                <a:spcPct val="90000"/>
              </a:lnSpc>
              <a:spcBef>
                <a:spcPts val="500"/>
              </a:spcBef>
              <a:spcAft>
                <a:spcPts val="0"/>
              </a:spcAft>
              <a:buClr>
                <a:srgbClr val="2E2E2E"/>
              </a:buClr>
              <a:buSzPts val="1400"/>
              <a:buNone/>
              <a:defRPr sz="1400"/>
            </a:lvl2pPr>
            <a:lvl3pPr marL="1371600" lvl="2" indent="-228600" algn="l">
              <a:lnSpc>
                <a:spcPct val="90000"/>
              </a:lnSpc>
              <a:spcBef>
                <a:spcPts val="500"/>
              </a:spcBef>
              <a:spcAft>
                <a:spcPts val="0"/>
              </a:spcAft>
              <a:buClr>
                <a:srgbClr val="2E2E2E"/>
              </a:buClr>
              <a:buSzPts val="1200"/>
              <a:buNone/>
              <a:defRPr sz="1200"/>
            </a:lvl3pPr>
            <a:lvl4pPr marL="1828800" lvl="3" indent="-228600" algn="l">
              <a:lnSpc>
                <a:spcPct val="90000"/>
              </a:lnSpc>
              <a:spcBef>
                <a:spcPts val="500"/>
              </a:spcBef>
              <a:spcAft>
                <a:spcPts val="0"/>
              </a:spcAft>
              <a:buClr>
                <a:srgbClr val="2E2E2E"/>
              </a:buClr>
              <a:buSzPts val="1000"/>
              <a:buNone/>
              <a:defRPr sz="1000"/>
            </a:lvl4pPr>
            <a:lvl5pPr marL="2286000" lvl="4" indent="-228600" algn="l">
              <a:lnSpc>
                <a:spcPct val="90000"/>
              </a:lnSpc>
              <a:spcBef>
                <a:spcPts val="500"/>
              </a:spcBef>
              <a:spcAft>
                <a:spcPts val="0"/>
              </a:spcAft>
              <a:buClr>
                <a:srgbClr val="2E2E2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rgbClr val="E1E1E1"/>
        </a:solidFill>
        <a:effectLst/>
      </p:bgPr>
    </p:bg>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lvl1pPr>
            <a:lvl2pPr marL="914400" lvl="1" indent="-381000" algn="l">
              <a:lnSpc>
                <a:spcPct val="90000"/>
              </a:lnSpc>
              <a:spcBef>
                <a:spcPts val="500"/>
              </a:spcBef>
              <a:spcAft>
                <a:spcPts val="0"/>
              </a:spcAft>
              <a:buClr>
                <a:srgbClr val="2E2E2E"/>
              </a:buClr>
              <a:buSzPts val="2400"/>
              <a:buChar char="•"/>
              <a:defRPr/>
            </a:lvl2pPr>
            <a:lvl3pPr marL="1371600" lvl="2" indent="-381000" algn="l">
              <a:lnSpc>
                <a:spcPct val="90000"/>
              </a:lnSpc>
              <a:spcBef>
                <a:spcPts val="500"/>
              </a:spcBef>
              <a:spcAft>
                <a:spcPts val="0"/>
              </a:spcAft>
              <a:buClr>
                <a:srgbClr val="2E2E2E"/>
              </a:buClr>
              <a:buSzPts val="2400"/>
              <a:buChar char="•"/>
              <a:defRPr/>
            </a:lvl3pPr>
            <a:lvl4pPr marL="1828800" lvl="3" indent="-381000" algn="l">
              <a:lnSpc>
                <a:spcPct val="90000"/>
              </a:lnSpc>
              <a:spcBef>
                <a:spcPts val="500"/>
              </a:spcBef>
              <a:spcAft>
                <a:spcPts val="0"/>
              </a:spcAft>
              <a:buClr>
                <a:srgbClr val="2E2E2E"/>
              </a:buClr>
              <a:buSzPts val="2400"/>
              <a:buChar char="•"/>
              <a:defRPr/>
            </a:lvl4pPr>
            <a:lvl5pPr marL="2286000" lvl="4" indent="-381000" algn="l">
              <a:lnSpc>
                <a:spcPct val="90000"/>
              </a:lnSpc>
              <a:spcBef>
                <a:spcPts val="500"/>
              </a:spcBef>
              <a:spcAft>
                <a:spcPts val="0"/>
              </a:spcAft>
              <a:buClr>
                <a:srgbClr val="2E2E2E"/>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type="twoObj">
  <p:cSld name="TWO_OBJECTS">
    <p:bg>
      <p:bgPr>
        <a:solidFill>
          <a:srgbClr val="E1E1E1"/>
        </a:solid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solidFill>
                  <a:srgbClr val="2E2E2E"/>
                </a:solidFill>
              </a:defRPr>
            </a:lvl1pPr>
            <a:lvl2pPr marL="914400" lvl="1" indent="-381000" algn="l">
              <a:lnSpc>
                <a:spcPct val="90000"/>
              </a:lnSpc>
              <a:spcBef>
                <a:spcPts val="500"/>
              </a:spcBef>
              <a:spcAft>
                <a:spcPts val="0"/>
              </a:spcAft>
              <a:buClr>
                <a:srgbClr val="2E2E2E"/>
              </a:buClr>
              <a:buSzPts val="2400"/>
              <a:buChar char="•"/>
              <a:defRPr>
                <a:solidFill>
                  <a:srgbClr val="2E2E2E"/>
                </a:solidFill>
              </a:defRPr>
            </a:lvl2pPr>
            <a:lvl3pPr marL="1371600" lvl="2" indent="-381000" algn="l">
              <a:lnSpc>
                <a:spcPct val="90000"/>
              </a:lnSpc>
              <a:spcBef>
                <a:spcPts val="500"/>
              </a:spcBef>
              <a:spcAft>
                <a:spcPts val="0"/>
              </a:spcAft>
              <a:buClr>
                <a:srgbClr val="2E2E2E"/>
              </a:buClr>
              <a:buSzPts val="2400"/>
              <a:buChar char="•"/>
              <a:defRPr>
                <a:solidFill>
                  <a:srgbClr val="2E2E2E"/>
                </a:solidFill>
              </a:defRPr>
            </a:lvl3pPr>
            <a:lvl4pPr marL="1828800" lvl="3" indent="-381000" algn="l">
              <a:lnSpc>
                <a:spcPct val="90000"/>
              </a:lnSpc>
              <a:spcBef>
                <a:spcPts val="500"/>
              </a:spcBef>
              <a:spcAft>
                <a:spcPts val="0"/>
              </a:spcAft>
              <a:buClr>
                <a:srgbClr val="2E2E2E"/>
              </a:buClr>
              <a:buSzPts val="2400"/>
              <a:buChar char="•"/>
              <a:defRPr>
                <a:solidFill>
                  <a:srgbClr val="2E2E2E"/>
                </a:solidFill>
              </a:defRPr>
            </a:lvl4pPr>
            <a:lvl5pPr marL="2286000" lvl="4" indent="-381000" algn="l">
              <a:lnSpc>
                <a:spcPct val="90000"/>
              </a:lnSpc>
              <a:spcBef>
                <a:spcPts val="500"/>
              </a:spcBef>
              <a:spcAft>
                <a:spcPts val="0"/>
              </a:spcAft>
              <a:buClr>
                <a:srgbClr val="2E2E2E"/>
              </a:buClr>
              <a:buSzPts val="2400"/>
              <a:buChar char="•"/>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solidFill>
                  <a:srgbClr val="2E2E2E"/>
                </a:solidFill>
              </a:defRPr>
            </a:lvl1pPr>
            <a:lvl2pPr marL="914400" lvl="1" indent="-381000" algn="l">
              <a:lnSpc>
                <a:spcPct val="90000"/>
              </a:lnSpc>
              <a:spcBef>
                <a:spcPts val="500"/>
              </a:spcBef>
              <a:spcAft>
                <a:spcPts val="0"/>
              </a:spcAft>
              <a:buClr>
                <a:srgbClr val="2E2E2E"/>
              </a:buClr>
              <a:buSzPts val="2400"/>
              <a:buChar char="•"/>
              <a:defRPr>
                <a:solidFill>
                  <a:srgbClr val="2E2E2E"/>
                </a:solidFill>
              </a:defRPr>
            </a:lvl2pPr>
            <a:lvl3pPr marL="1371600" lvl="2" indent="-381000" algn="l">
              <a:lnSpc>
                <a:spcPct val="90000"/>
              </a:lnSpc>
              <a:spcBef>
                <a:spcPts val="500"/>
              </a:spcBef>
              <a:spcAft>
                <a:spcPts val="0"/>
              </a:spcAft>
              <a:buClr>
                <a:srgbClr val="2E2E2E"/>
              </a:buClr>
              <a:buSzPts val="2400"/>
              <a:buChar char="•"/>
              <a:defRPr>
                <a:solidFill>
                  <a:srgbClr val="2E2E2E"/>
                </a:solidFill>
              </a:defRPr>
            </a:lvl3pPr>
            <a:lvl4pPr marL="1828800" lvl="3" indent="-381000" algn="l">
              <a:lnSpc>
                <a:spcPct val="90000"/>
              </a:lnSpc>
              <a:spcBef>
                <a:spcPts val="500"/>
              </a:spcBef>
              <a:spcAft>
                <a:spcPts val="0"/>
              </a:spcAft>
              <a:buClr>
                <a:srgbClr val="2E2E2E"/>
              </a:buClr>
              <a:buSzPts val="2400"/>
              <a:buChar char="•"/>
              <a:defRPr>
                <a:solidFill>
                  <a:srgbClr val="2E2E2E"/>
                </a:solidFill>
              </a:defRPr>
            </a:lvl4pPr>
            <a:lvl5pPr marL="2286000" lvl="4" indent="-381000" algn="l">
              <a:lnSpc>
                <a:spcPct val="90000"/>
              </a:lnSpc>
              <a:spcBef>
                <a:spcPts val="500"/>
              </a:spcBef>
              <a:spcAft>
                <a:spcPts val="0"/>
              </a:spcAft>
              <a:buClr>
                <a:srgbClr val="2E2E2E"/>
              </a:buClr>
              <a:buSzPts val="2400"/>
              <a:buChar char="•"/>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1E1E1"/>
        </a:solidFill>
        <a:effectLst/>
      </p:bgPr>
    </p:bg>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2656840" y="2161453"/>
            <a:ext cx="6878320" cy="1325563"/>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EA551F"/>
              </a:buClr>
              <a:buSzPts val="4500"/>
              <a:buFont typeface="Century Gothic"/>
              <a:buNone/>
              <a:defRPr>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cxnSp>
        <p:nvCxnSpPr>
          <p:cNvPr id="25" name="Google Shape;25;p20"/>
          <p:cNvCxnSpPr/>
          <p:nvPr/>
        </p:nvCxnSpPr>
        <p:spPr>
          <a:xfrm>
            <a:off x="8610600" y="6727190"/>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6" name="Google Shape;26;p20"/>
          <p:cNvCxnSpPr/>
          <p:nvPr/>
        </p:nvCxnSpPr>
        <p:spPr>
          <a:xfrm>
            <a:off x="2184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7" name="Google Shape;27;p20"/>
          <p:cNvCxnSpPr/>
          <p:nvPr/>
        </p:nvCxnSpPr>
        <p:spPr>
          <a:xfrm>
            <a:off x="123952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8" name="Google Shape;28;p20"/>
          <p:cNvCxnSpPr/>
          <p:nvPr/>
        </p:nvCxnSpPr>
        <p:spPr>
          <a:xfrm>
            <a:off x="264160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9" name="Google Shape;29;p20"/>
          <p:cNvCxnSpPr/>
          <p:nvPr/>
        </p:nvCxnSpPr>
        <p:spPr>
          <a:xfrm>
            <a:off x="42570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0" name="Google Shape;30;p20"/>
          <p:cNvCxnSpPr/>
          <p:nvPr/>
        </p:nvCxnSpPr>
        <p:spPr>
          <a:xfrm>
            <a:off x="609600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1" name="Google Shape;31;p20"/>
          <p:cNvCxnSpPr/>
          <p:nvPr/>
        </p:nvCxnSpPr>
        <p:spPr>
          <a:xfrm>
            <a:off x="11135360" y="673576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E1E1E1"/>
        </a:soli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838200" y="2253226"/>
            <a:ext cx="10515600" cy="460477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solidFill>
                  <a:srgbClr val="2E2E2E"/>
                </a:solidFill>
              </a:defRPr>
            </a:lvl1pPr>
            <a:lvl2pPr marL="914400" lvl="1" indent="-381000" algn="l">
              <a:lnSpc>
                <a:spcPct val="90000"/>
              </a:lnSpc>
              <a:spcBef>
                <a:spcPts val="500"/>
              </a:spcBef>
              <a:spcAft>
                <a:spcPts val="0"/>
              </a:spcAft>
              <a:buClr>
                <a:srgbClr val="2E2E2E"/>
              </a:buClr>
              <a:buSzPts val="2400"/>
              <a:buChar char="•"/>
              <a:defRPr>
                <a:solidFill>
                  <a:srgbClr val="2E2E2E"/>
                </a:solidFill>
              </a:defRPr>
            </a:lvl2pPr>
            <a:lvl3pPr marL="1371600" lvl="2" indent="-381000" algn="l">
              <a:lnSpc>
                <a:spcPct val="90000"/>
              </a:lnSpc>
              <a:spcBef>
                <a:spcPts val="500"/>
              </a:spcBef>
              <a:spcAft>
                <a:spcPts val="0"/>
              </a:spcAft>
              <a:buClr>
                <a:srgbClr val="2E2E2E"/>
              </a:buClr>
              <a:buSzPts val="2400"/>
              <a:buChar char="•"/>
              <a:defRPr>
                <a:solidFill>
                  <a:srgbClr val="2E2E2E"/>
                </a:solidFill>
              </a:defRPr>
            </a:lvl3pPr>
            <a:lvl4pPr marL="1828800" lvl="3" indent="-381000" algn="l">
              <a:lnSpc>
                <a:spcPct val="90000"/>
              </a:lnSpc>
              <a:spcBef>
                <a:spcPts val="500"/>
              </a:spcBef>
              <a:spcAft>
                <a:spcPts val="0"/>
              </a:spcAft>
              <a:buClr>
                <a:srgbClr val="2E2E2E"/>
              </a:buClr>
              <a:buSzPts val="2400"/>
              <a:buChar char="•"/>
              <a:defRPr>
                <a:solidFill>
                  <a:srgbClr val="2E2E2E"/>
                </a:solidFill>
              </a:defRPr>
            </a:lvl4pPr>
            <a:lvl5pPr marL="2286000" lvl="4" indent="-381000" algn="l">
              <a:lnSpc>
                <a:spcPct val="90000"/>
              </a:lnSpc>
              <a:spcBef>
                <a:spcPts val="500"/>
              </a:spcBef>
              <a:spcAft>
                <a:spcPts val="0"/>
              </a:spcAft>
              <a:buClr>
                <a:srgbClr val="2E2E2E"/>
              </a:buClr>
              <a:buSzPts val="2400"/>
              <a:buChar char="•"/>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 name="Google Shape;35;p21"/>
          <p:cNvCxnSpPr/>
          <p:nvPr/>
        </p:nvCxnSpPr>
        <p:spPr>
          <a:xfrm>
            <a:off x="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6" name="Google Shape;36;p21"/>
          <p:cNvCxnSpPr/>
          <p:nvPr/>
        </p:nvCxnSpPr>
        <p:spPr>
          <a:xfrm>
            <a:off x="5181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7" name="Google Shape;37;p21"/>
          <p:cNvCxnSpPr/>
          <p:nvPr/>
        </p:nvCxnSpPr>
        <p:spPr>
          <a:xfrm>
            <a:off x="109728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8" name="Google Shape;38;p21"/>
          <p:cNvCxnSpPr/>
          <p:nvPr/>
        </p:nvCxnSpPr>
        <p:spPr>
          <a:xfrm>
            <a:off x="169672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9" name="Google Shape;39;p21"/>
          <p:cNvCxnSpPr/>
          <p:nvPr/>
        </p:nvCxnSpPr>
        <p:spPr>
          <a:xfrm>
            <a:off x="227584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0" name="Google Shape;40;p21"/>
          <p:cNvCxnSpPr/>
          <p:nvPr/>
        </p:nvCxnSpPr>
        <p:spPr>
          <a:xfrm>
            <a:off x="287528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1" name="Google Shape;41;p21"/>
          <p:cNvCxnSpPr/>
          <p:nvPr/>
        </p:nvCxnSpPr>
        <p:spPr>
          <a:xfrm>
            <a:off x="989584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2" name="Google Shape;42;p21"/>
          <p:cNvCxnSpPr/>
          <p:nvPr/>
        </p:nvCxnSpPr>
        <p:spPr>
          <a:xfrm>
            <a:off x="105257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3" name="Google Shape;43;p21"/>
          <p:cNvCxnSpPr/>
          <p:nvPr/>
        </p:nvCxnSpPr>
        <p:spPr>
          <a:xfrm>
            <a:off x="111607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4" name="Google Shape;44;p21"/>
          <p:cNvCxnSpPr/>
          <p:nvPr/>
        </p:nvCxnSpPr>
        <p:spPr>
          <a:xfrm>
            <a:off x="11755120" y="1690688"/>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rgbClr val="E1E1E1"/>
        </a:solidFill>
        <a:effectLst/>
      </p:bgPr>
    </p:bg>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51F"/>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a:spLocks noGrp="1"/>
          </p:cNvSpPr>
          <p:nvPr>
            <p:ph type="pic" idx="2"/>
          </p:nvPr>
        </p:nvSpPr>
        <p:spPr>
          <a:xfrm>
            <a:off x="5183188" y="987425"/>
            <a:ext cx="6172200" cy="4873625"/>
          </a:xfrm>
          <a:prstGeom prst="rect">
            <a:avLst/>
          </a:prstGeom>
          <a:noFill/>
          <a:ln>
            <a:noFill/>
          </a:ln>
        </p:spPr>
      </p:sp>
      <p:sp>
        <p:nvSpPr>
          <p:cNvPr id="48" name="Google Shape;4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2E2E2E"/>
              </a:buClr>
              <a:buSzPts val="2400"/>
              <a:buNone/>
              <a:defRPr sz="2400">
                <a:solidFill>
                  <a:srgbClr val="2E2E2E"/>
                </a:solidFill>
              </a:defRPr>
            </a:lvl1pPr>
            <a:lvl2pPr marL="914400" lvl="1" indent="-228600" algn="l">
              <a:lnSpc>
                <a:spcPct val="90000"/>
              </a:lnSpc>
              <a:spcBef>
                <a:spcPts val="500"/>
              </a:spcBef>
              <a:spcAft>
                <a:spcPts val="0"/>
              </a:spcAft>
              <a:buClr>
                <a:srgbClr val="2E2E2E"/>
              </a:buClr>
              <a:buSzPts val="1400"/>
              <a:buNone/>
              <a:defRPr sz="1400"/>
            </a:lvl2pPr>
            <a:lvl3pPr marL="1371600" lvl="2" indent="-228600" algn="l">
              <a:lnSpc>
                <a:spcPct val="90000"/>
              </a:lnSpc>
              <a:spcBef>
                <a:spcPts val="500"/>
              </a:spcBef>
              <a:spcAft>
                <a:spcPts val="0"/>
              </a:spcAft>
              <a:buClr>
                <a:srgbClr val="2E2E2E"/>
              </a:buClr>
              <a:buSzPts val="1200"/>
              <a:buNone/>
              <a:defRPr sz="1200"/>
            </a:lvl3pPr>
            <a:lvl4pPr marL="1828800" lvl="3" indent="-228600" algn="l">
              <a:lnSpc>
                <a:spcPct val="90000"/>
              </a:lnSpc>
              <a:spcBef>
                <a:spcPts val="500"/>
              </a:spcBef>
              <a:spcAft>
                <a:spcPts val="0"/>
              </a:spcAft>
              <a:buClr>
                <a:srgbClr val="2E2E2E"/>
              </a:buClr>
              <a:buSzPts val="1000"/>
              <a:buNone/>
              <a:defRPr sz="1000"/>
            </a:lvl4pPr>
            <a:lvl5pPr marL="2286000" lvl="4" indent="-228600" algn="l">
              <a:lnSpc>
                <a:spcPct val="90000"/>
              </a:lnSpc>
              <a:spcBef>
                <a:spcPts val="500"/>
              </a:spcBef>
              <a:spcAft>
                <a:spcPts val="0"/>
              </a:spcAft>
              <a:buClr>
                <a:srgbClr val="2E2E2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cxnSp>
        <p:nvCxnSpPr>
          <p:cNvPr id="52" name="Google Shape;52;p22"/>
          <p:cNvCxnSpPr/>
          <p:nvPr/>
        </p:nvCxnSpPr>
        <p:spPr>
          <a:xfrm>
            <a:off x="10104755" y="7381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53" name="Google Shape;53;p22"/>
          <p:cNvCxnSpPr/>
          <p:nvPr/>
        </p:nvCxnSpPr>
        <p:spPr>
          <a:xfrm>
            <a:off x="10828655" y="7381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54" name="Google Shape;54;p22"/>
          <p:cNvCxnSpPr/>
          <p:nvPr/>
        </p:nvCxnSpPr>
        <p:spPr>
          <a:xfrm>
            <a:off x="11581130" y="738188"/>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E1E1E1"/>
        </a:solidFill>
        <a:effectLst/>
      </p:bgPr>
    </p:bg>
    <p:spTree>
      <p:nvGrpSpPr>
        <p:cNvPr id="1" name="Shape 55"/>
        <p:cNvGrpSpPr/>
        <p:nvPr/>
      </p:nvGrpSpPr>
      <p:grpSpPr>
        <a:xfrm>
          <a:off x="0" y="0"/>
          <a:ext cx="0" cy="0"/>
          <a:chOff x="0" y="0"/>
          <a:chExt cx="0" cy="0"/>
        </a:xfrm>
      </p:grpSpPr>
      <p:sp>
        <p:nvSpPr>
          <p:cNvPr id="56" name="Google Shape;56;p23"/>
          <p:cNvSpPr txBox="1"/>
          <p:nvPr/>
        </p:nvSpPr>
        <p:spPr>
          <a:xfrm>
            <a:off x="1333130" y="2074783"/>
            <a:ext cx="952574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A551F"/>
              </a:buClr>
              <a:buSzPts val="3200"/>
              <a:buFont typeface="Century Gothic"/>
              <a:buNone/>
            </a:pPr>
            <a:r>
              <a:rPr lang="lt-LT" sz="3200" b="1" i="0" u="none" strike="noStrike" cap="none">
                <a:solidFill>
                  <a:srgbClr val="EA551F"/>
                </a:solidFill>
                <a:latin typeface="Century Gothic"/>
                <a:ea typeface="Century Gothic"/>
                <a:cs typeface="Century Gothic"/>
                <a:sym typeface="Century Gothic"/>
              </a:rPr>
              <a:t>Medijų ir informacinio raštingumo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A551F"/>
              </a:buClr>
              <a:buSzPts val="3200"/>
              <a:buFont typeface="Century Gothic"/>
              <a:buNone/>
            </a:pPr>
            <a:r>
              <a:rPr lang="lt-LT" sz="3200" b="1" i="0" u="none" strike="noStrike" cap="none">
                <a:solidFill>
                  <a:srgbClr val="EA551F"/>
                </a:solidFill>
                <a:latin typeface="Century Gothic"/>
                <a:ea typeface="Century Gothic"/>
                <a:cs typeface="Century Gothic"/>
                <a:sym typeface="Century Gothic"/>
              </a:rPr>
              <a:t>kompetencijų ugdymo programa</a:t>
            </a:r>
            <a:endParaRPr sz="3200" b="1" i="0" u="none" strike="noStrike" cap="none">
              <a:solidFill>
                <a:srgbClr val="EA551F"/>
              </a:solidFill>
              <a:latin typeface="Century Gothic"/>
              <a:ea typeface="Century Gothic"/>
              <a:cs typeface="Century Gothic"/>
              <a:sym typeface="Century Gothic"/>
            </a:endParaRPr>
          </a:p>
        </p:txBody>
      </p:sp>
      <p:pic>
        <p:nvPicPr>
          <p:cNvPr id="57" name="Google Shape;57;p23"/>
          <p:cNvPicPr preferRelativeResize="0"/>
          <p:nvPr/>
        </p:nvPicPr>
        <p:blipFill rotWithShape="1">
          <a:blip r:embed="rId2">
            <a:alphaModFix/>
          </a:blip>
          <a:srcRect/>
          <a:stretch/>
        </p:blipFill>
        <p:spPr>
          <a:xfrm>
            <a:off x="4906977" y="3838508"/>
            <a:ext cx="2378045" cy="2227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1E1E1"/>
        </a:solidFill>
        <a:effectLst/>
      </p:bgPr>
    </p:bg>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1850" y="915987"/>
            <a:ext cx="10515600" cy="13525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551F"/>
              </a:buClr>
              <a:buSzPts val="6000"/>
              <a:buFont typeface="Century Gothic"/>
              <a:buNone/>
              <a:defRPr sz="6000">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838200" y="2678907"/>
            <a:ext cx="10515600" cy="6745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E2E2E"/>
              </a:buClr>
              <a:buSzPts val="3200"/>
              <a:buNone/>
              <a:defRPr sz="3200">
                <a:solidFill>
                  <a:srgbClr val="2E2E2E"/>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cxnSp>
        <p:nvCxnSpPr>
          <p:cNvPr id="64" name="Google Shape;64;p24"/>
          <p:cNvCxnSpPr/>
          <p:nvPr/>
        </p:nvCxnSpPr>
        <p:spPr>
          <a:xfrm>
            <a:off x="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5" name="Google Shape;65;p24"/>
          <p:cNvCxnSpPr/>
          <p:nvPr/>
        </p:nvCxnSpPr>
        <p:spPr>
          <a:xfrm>
            <a:off x="61976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6" name="Google Shape;66;p24"/>
          <p:cNvCxnSpPr/>
          <p:nvPr/>
        </p:nvCxnSpPr>
        <p:spPr>
          <a:xfrm>
            <a:off x="129032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7" name="Google Shape;67;p24"/>
          <p:cNvCxnSpPr/>
          <p:nvPr/>
        </p:nvCxnSpPr>
        <p:spPr>
          <a:xfrm>
            <a:off x="195072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8" name="Google Shape;68;p24"/>
          <p:cNvCxnSpPr/>
          <p:nvPr/>
        </p:nvCxnSpPr>
        <p:spPr>
          <a:xfrm>
            <a:off x="265176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9" name="Google Shape;69;p24"/>
          <p:cNvCxnSpPr/>
          <p:nvPr/>
        </p:nvCxnSpPr>
        <p:spPr>
          <a:xfrm>
            <a:off x="78638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0" name="Google Shape;70;p24"/>
          <p:cNvCxnSpPr/>
          <p:nvPr/>
        </p:nvCxnSpPr>
        <p:spPr>
          <a:xfrm>
            <a:off x="861060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1" name="Google Shape;71;p24"/>
          <p:cNvCxnSpPr/>
          <p:nvPr/>
        </p:nvCxnSpPr>
        <p:spPr>
          <a:xfrm>
            <a:off x="931672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2" name="Google Shape;72;p24"/>
          <p:cNvCxnSpPr/>
          <p:nvPr/>
        </p:nvCxnSpPr>
        <p:spPr>
          <a:xfrm>
            <a:off x="998728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3" name="Google Shape;73;p24"/>
          <p:cNvCxnSpPr/>
          <p:nvPr/>
        </p:nvCxnSpPr>
        <p:spPr>
          <a:xfrm>
            <a:off x="1058672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4" name="Google Shape;74;p24"/>
          <p:cNvCxnSpPr/>
          <p:nvPr/>
        </p:nvCxnSpPr>
        <p:spPr>
          <a:xfrm>
            <a:off x="1120648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5" name="Google Shape;75;p24"/>
          <p:cNvCxnSpPr/>
          <p:nvPr/>
        </p:nvCxnSpPr>
        <p:spPr>
          <a:xfrm>
            <a:off x="11887200" y="673576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rgbClr val="E1E1E1"/>
        </a:solidFill>
        <a:effectLst/>
      </p:bgPr>
    </p:bg>
    <p:spTree>
      <p:nvGrpSpPr>
        <p:cNvPr id="1" name="Shape 76"/>
        <p:cNvGrpSpPr/>
        <p:nvPr/>
      </p:nvGrpSpPr>
      <p:grpSpPr>
        <a:xfrm>
          <a:off x="0" y="0"/>
          <a:ext cx="0" cy="0"/>
          <a:chOff x="0" y="0"/>
          <a:chExt cx="0" cy="0"/>
        </a:xfrm>
      </p:grpSpPr>
      <p:sp>
        <p:nvSpPr>
          <p:cNvPr id="77" name="Google Shape;7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
        <p:nvSpPr>
          <p:cNvPr id="81" name="Google Shape;81;p25"/>
          <p:cNvSpPr txBox="1">
            <a:spLocks noGrp="1"/>
          </p:cNvSpPr>
          <p:nvPr>
            <p:ph type="body" idx="1"/>
          </p:nvPr>
        </p:nvSpPr>
        <p:spPr>
          <a:xfrm>
            <a:off x="812799" y="1825626"/>
            <a:ext cx="5181600" cy="454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body" idx="2"/>
          </p:nvPr>
        </p:nvSpPr>
        <p:spPr>
          <a:xfrm>
            <a:off x="6308724" y="1825626"/>
            <a:ext cx="5181600" cy="454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rgbClr val="E1E1E1"/>
        </a:solidFill>
        <a:effectLst/>
      </p:bgPr>
    </p:bg>
    <p:spTree>
      <p:nvGrpSpPr>
        <p:cNvPr id="1" name="Shape 83"/>
        <p:cNvGrpSpPr/>
        <p:nvPr/>
      </p:nvGrpSpPr>
      <p:grpSpPr>
        <a:xfrm>
          <a:off x="0" y="0"/>
          <a:ext cx="0" cy="0"/>
          <a:chOff x="0" y="0"/>
          <a:chExt cx="0" cy="0"/>
        </a:xfrm>
      </p:grpSpPr>
      <p:sp>
        <p:nvSpPr>
          <p:cNvPr id="84" name="Google Shape;84;p26"/>
          <p:cNvSpPr txBox="1">
            <a:spLocks noGrp="1"/>
          </p:cNvSpPr>
          <p:nvPr>
            <p:ph type="title"/>
          </p:nvPr>
        </p:nvSpPr>
        <p:spPr>
          <a:xfrm>
            <a:off x="839788" y="34607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b="1">
                <a:solidFill>
                  <a:srgbClr val="EA55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body" idx="1"/>
          </p:nvPr>
        </p:nvSpPr>
        <p:spPr>
          <a:xfrm>
            <a:off x="836612" y="1956594"/>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2E2E"/>
              </a:buClr>
              <a:buSzPts val="3200"/>
              <a:buNone/>
              <a:defRPr sz="3200" b="1">
                <a:solidFill>
                  <a:srgbClr val="2E2E2E"/>
                </a:solidFill>
              </a:defRPr>
            </a:lvl1pPr>
            <a:lvl2pPr marL="914400" lvl="1" indent="-228600" algn="l">
              <a:lnSpc>
                <a:spcPct val="90000"/>
              </a:lnSpc>
              <a:spcBef>
                <a:spcPts val="500"/>
              </a:spcBef>
              <a:spcAft>
                <a:spcPts val="0"/>
              </a:spcAft>
              <a:buClr>
                <a:srgbClr val="2E2E2E"/>
              </a:buClr>
              <a:buSzPts val="2000"/>
              <a:buNone/>
              <a:defRPr sz="2000" b="1"/>
            </a:lvl2pPr>
            <a:lvl3pPr marL="1371600" lvl="2" indent="-228600" algn="l">
              <a:lnSpc>
                <a:spcPct val="90000"/>
              </a:lnSpc>
              <a:spcBef>
                <a:spcPts val="500"/>
              </a:spcBef>
              <a:spcAft>
                <a:spcPts val="0"/>
              </a:spcAft>
              <a:buClr>
                <a:srgbClr val="2E2E2E"/>
              </a:buClr>
              <a:buSzPts val="1800"/>
              <a:buNone/>
              <a:defRPr sz="1800" b="1"/>
            </a:lvl3pPr>
            <a:lvl4pPr marL="1828800" lvl="3" indent="-228600" algn="l">
              <a:lnSpc>
                <a:spcPct val="90000"/>
              </a:lnSpc>
              <a:spcBef>
                <a:spcPts val="500"/>
              </a:spcBef>
              <a:spcAft>
                <a:spcPts val="0"/>
              </a:spcAft>
              <a:buClr>
                <a:srgbClr val="2E2E2E"/>
              </a:buClr>
              <a:buSzPts val="1600"/>
              <a:buNone/>
              <a:defRPr sz="1600" b="1"/>
            </a:lvl4pPr>
            <a:lvl5pPr marL="2286000" lvl="4" indent="-228600" algn="l">
              <a:lnSpc>
                <a:spcPct val="90000"/>
              </a:lnSpc>
              <a:spcBef>
                <a:spcPts val="500"/>
              </a:spcBef>
              <a:spcAft>
                <a:spcPts val="0"/>
              </a:spcAft>
              <a:buClr>
                <a:srgbClr val="2E2E2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26"/>
          <p:cNvSpPr txBox="1">
            <a:spLocks noGrp="1"/>
          </p:cNvSpPr>
          <p:nvPr>
            <p:ph type="body" idx="2"/>
          </p:nvPr>
        </p:nvSpPr>
        <p:spPr>
          <a:xfrm>
            <a:off x="6286500" y="1954210"/>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2E2E"/>
              </a:buClr>
              <a:buSzPts val="3200"/>
              <a:buNone/>
              <a:defRPr sz="3200" b="1"/>
            </a:lvl1pPr>
            <a:lvl2pPr marL="914400" lvl="1" indent="-228600" algn="l">
              <a:lnSpc>
                <a:spcPct val="90000"/>
              </a:lnSpc>
              <a:spcBef>
                <a:spcPts val="500"/>
              </a:spcBef>
              <a:spcAft>
                <a:spcPts val="0"/>
              </a:spcAft>
              <a:buClr>
                <a:srgbClr val="2E2E2E"/>
              </a:buClr>
              <a:buSzPts val="2000"/>
              <a:buNone/>
              <a:defRPr sz="2000" b="1"/>
            </a:lvl2pPr>
            <a:lvl3pPr marL="1371600" lvl="2" indent="-228600" algn="l">
              <a:lnSpc>
                <a:spcPct val="90000"/>
              </a:lnSpc>
              <a:spcBef>
                <a:spcPts val="500"/>
              </a:spcBef>
              <a:spcAft>
                <a:spcPts val="0"/>
              </a:spcAft>
              <a:buClr>
                <a:srgbClr val="2E2E2E"/>
              </a:buClr>
              <a:buSzPts val="1800"/>
              <a:buNone/>
              <a:defRPr sz="1800" b="1"/>
            </a:lvl3pPr>
            <a:lvl4pPr marL="1828800" lvl="3" indent="-228600" algn="l">
              <a:lnSpc>
                <a:spcPct val="90000"/>
              </a:lnSpc>
              <a:spcBef>
                <a:spcPts val="500"/>
              </a:spcBef>
              <a:spcAft>
                <a:spcPts val="0"/>
              </a:spcAft>
              <a:buClr>
                <a:srgbClr val="2E2E2E"/>
              </a:buClr>
              <a:buSzPts val="1600"/>
              <a:buNone/>
              <a:defRPr sz="1600" b="1"/>
            </a:lvl4pPr>
            <a:lvl5pPr marL="2286000" lvl="4" indent="-228600" algn="l">
              <a:lnSpc>
                <a:spcPct val="90000"/>
              </a:lnSpc>
              <a:spcBef>
                <a:spcPts val="500"/>
              </a:spcBef>
              <a:spcAft>
                <a:spcPts val="0"/>
              </a:spcAft>
              <a:buClr>
                <a:srgbClr val="2E2E2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26"/>
          <p:cNvSpPr txBox="1">
            <a:spLocks noGrp="1"/>
          </p:cNvSpPr>
          <p:nvPr>
            <p:ph type="body" idx="3"/>
          </p:nvPr>
        </p:nvSpPr>
        <p:spPr>
          <a:xfrm>
            <a:off x="812799" y="3006724"/>
            <a:ext cx="5181600" cy="33655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6"/>
          <p:cNvSpPr txBox="1">
            <a:spLocks noGrp="1"/>
          </p:cNvSpPr>
          <p:nvPr>
            <p:ph type="body" idx="4"/>
          </p:nvPr>
        </p:nvSpPr>
        <p:spPr>
          <a:xfrm>
            <a:off x="6286500" y="3006724"/>
            <a:ext cx="5181600" cy="33655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5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rgbClr val="E1E1E1"/>
        </a:solidFill>
        <a:effectLst/>
      </p:bgPr>
    </p:bg>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body" idx="1"/>
          </p:nvPr>
        </p:nvSpPr>
        <p:spPr>
          <a:xfrm>
            <a:off x="838199" y="1815305"/>
            <a:ext cx="10515601" cy="438546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sz="2400">
                <a:solidFill>
                  <a:srgbClr val="2E2E2E"/>
                </a:solidFill>
              </a:defRPr>
            </a:lvl1pPr>
            <a:lvl2pPr marL="914400" lvl="1" indent="-381000" algn="l">
              <a:lnSpc>
                <a:spcPct val="90000"/>
              </a:lnSpc>
              <a:spcBef>
                <a:spcPts val="500"/>
              </a:spcBef>
              <a:spcAft>
                <a:spcPts val="0"/>
              </a:spcAft>
              <a:buClr>
                <a:srgbClr val="2E2E2E"/>
              </a:buClr>
              <a:buSzPts val="2400"/>
              <a:buChar char="•"/>
              <a:defRPr sz="2400">
                <a:solidFill>
                  <a:srgbClr val="2E2E2E"/>
                </a:solidFill>
              </a:defRPr>
            </a:lvl2pPr>
            <a:lvl3pPr marL="1371600" lvl="2" indent="-381000" algn="l">
              <a:lnSpc>
                <a:spcPct val="90000"/>
              </a:lnSpc>
              <a:spcBef>
                <a:spcPts val="500"/>
              </a:spcBef>
              <a:spcAft>
                <a:spcPts val="0"/>
              </a:spcAft>
              <a:buClr>
                <a:srgbClr val="2E2E2E"/>
              </a:buClr>
              <a:buSzPts val="2400"/>
              <a:buChar char="•"/>
              <a:defRPr sz="2400">
                <a:solidFill>
                  <a:srgbClr val="2E2E2E"/>
                </a:solidFill>
              </a:defRPr>
            </a:lvl3pPr>
            <a:lvl4pPr marL="1828800" lvl="3" indent="-381000" algn="l">
              <a:lnSpc>
                <a:spcPct val="90000"/>
              </a:lnSpc>
              <a:spcBef>
                <a:spcPts val="500"/>
              </a:spcBef>
              <a:spcAft>
                <a:spcPts val="0"/>
              </a:spcAft>
              <a:buClr>
                <a:srgbClr val="2E2E2E"/>
              </a:buClr>
              <a:buSzPts val="2400"/>
              <a:buChar char="•"/>
              <a:defRPr sz="2400">
                <a:solidFill>
                  <a:srgbClr val="2E2E2E"/>
                </a:solidFill>
              </a:defRPr>
            </a:lvl4pPr>
            <a:lvl5pPr marL="2286000" lvl="4" indent="-381000" algn="l">
              <a:lnSpc>
                <a:spcPct val="90000"/>
              </a:lnSpc>
              <a:spcBef>
                <a:spcPts val="500"/>
              </a:spcBef>
              <a:spcAft>
                <a:spcPts val="0"/>
              </a:spcAft>
              <a:buClr>
                <a:srgbClr val="2E2E2E"/>
              </a:buClr>
              <a:buSzPts val="2400"/>
              <a:buChar char="•"/>
              <a:defRPr sz="2400">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A551F"/>
              </a:buClr>
              <a:buSzPts val="4500"/>
              <a:buFont typeface="Century Gothic"/>
              <a:buNone/>
              <a:defRPr sz="4500" b="1" i="0" u="none" strike="noStrike" cap="none">
                <a:solidFill>
                  <a:srgbClr val="EA551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2pPr>
            <a:lvl3pPr marL="1371600" marR="0" lvl="2"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3pPr>
            <a:lvl4pPr marL="1828800" marR="0" lvl="3"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4pPr>
            <a:lvl5pPr marL="2286000" marR="0" lvl="4"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kremlin.r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788756" y="1359970"/>
            <a:ext cx="7700025" cy="144038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A551F"/>
              </a:buClr>
              <a:buSzPts val="5400"/>
              <a:buFont typeface="Century Gothic"/>
              <a:buNone/>
            </a:pPr>
            <a:r>
              <a:rPr lang="lt-LT" sz="5400"/>
              <a:t>Informacijos vertinimas ir atranka</a:t>
            </a:r>
            <a:endParaRPr/>
          </a:p>
        </p:txBody>
      </p:sp>
      <p:sp>
        <p:nvSpPr>
          <p:cNvPr id="132" name="Google Shape;132;p1"/>
          <p:cNvSpPr txBox="1">
            <a:spLocks noGrp="1"/>
          </p:cNvSpPr>
          <p:nvPr>
            <p:ph type="subTitle" idx="1"/>
          </p:nvPr>
        </p:nvSpPr>
        <p:spPr>
          <a:xfrm>
            <a:off x="820657" y="4057650"/>
            <a:ext cx="8445763" cy="6286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3200"/>
              <a:buNone/>
            </a:pPr>
            <a:r>
              <a:rPr lang="lt-LT" sz="3200">
                <a:latin typeface="Arial"/>
                <a:ea typeface="Arial"/>
                <a:cs typeface="Arial"/>
                <a:sym typeface="Arial"/>
              </a:rPr>
              <a:t>Žalinga informacija ir komunikacijos būdai</a:t>
            </a:r>
            <a:endParaRPr sz="3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Pilkoji propaganda</a:t>
            </a:r>
            <a:endParaRPr/>
          </a:p>
        </p:txBody>
      </p:sp>
      <p:sp>
        <p:nvSpPr>
          <p:cNvPr id="199" name="Google Shape;199;p10"/>
          <p:cNvSpPr txBox="1">
            <a:spLocks noGrp="1"/>
          </p:cNvSpPr>
          <p:nvPr>
            <p:ph type="body" idx="1"/>
          </p:nvPr>
        </p:nvSpPr>
        <p:spPr>
          <a:xfrm>
            <a:off x="838200" y="2189428"/>
            <a:ext cx="10992556" cy="372988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E2E2E"/>
              </a:buClr>
              <a:buSzPts val="2800"/>
              <a:buChar char="•"/>
            </a:pPr>
            <a:r>
              <a:rPr lang="lt-LT" sz="2800" b="1">
                <a:latin typeface="Arial"/>
                <a:ea typeface="Arial"/>
                <a:cs typeface="Arial"/>
                <a:sym typeface="Arial"/>
              </a:rPr>
              <a:t>Tikri faktai sąmoningai painiojami su išgalvotais ar nepatvirtintais</a:t>
            </a:r>
            <a:r>
              <a:rPr lang="lt-LT" sz="2800">
                <a:latin typeface="Arial"/>
                <a:ea typeface="Arial"/>
                <a:cs typeface="Arial"/>
                <a:sym typeface="Arial"/>
              </a:rPr>
              <a:t>. </a:t>
            </a:r>
            <a:endParaRPr/>
          </a:p>
          <a:p>
            <a:pPr marL="228600" lvl="0" indent="-228600" algn="l" rtl="0">
              <a:lnSpc>
                <a:spcPct val="90000"/>
              </a:lnSpc>
              <a:spcBef>
                <a:spcPts val="1000"/>
              </a:spcBef>
              <a:spcAft>
                <a:spcPts val="0"/>
              </a:spcAft>
              <a:buClr>
                <a:srgbClr val="2E2E2E"/>
              </a:buClr>
              <a:buSzPts val="2800"/>
              <a:buChar char="•"/>
            </a:pPr>
            <a:r>
              <a:rPr lang="lt-LT" sz="2800" b="1">
                <a:latin typeface="Arial"/>
                <a:ea typeface="Arial"/>
                <a:cs typeface="Arial"/>
                <a:sym typeface="Arial"/>
              </a:rPr>
              <a:t>Atskleidžiama tik viena įvykių pusė</a:t>
            </a:r>
            <a:r>
              <a:rPr lang="lt-LT" sz="2800">
                <a:latin typeface="Arial"/>
                <a:ea typeface="Arial"/>
                <a:cs typeface="Arial"/>
                <a:sym typeface="Arial"/>
              </a:rPr>
              <a:t>, atsisakoma dialogo su kita.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Informacijos </a:t>
            </a:r>
            <a:r>
              <a:rPr lang="lt-LT" sz="2800" b="1">
                <a:latin typeface="Arial"/>
                <a:ea typeface="Arial"/>
                <a:cs typeface="Arial"/>
                <a:sym typeface="Arial"/>
              </a:rPr>
              <a:t>šaltinio kilmė dažniausiai žinoma, nors kartais šaltinis ir nutylimas</a:t>
            </a:r>
            <a:r>
              <a:rPr lang="lt-LT" sz="2800">
                <a:latin typeface="Arial"/>
                <a:ea typeface="Arial"/>
                <a:cs typeface="Arial"/>
                <a:sym typeface="Arial"/>
              </a:rPr>
              <a:t>.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Skleidžiamos informacijos </a:t>
            </a:r>
            <a:r>
              <a:rPr lang="lt-LT" sz="2800" b="1">
                <a:latin typeface="Arial"/>
                <a:ea typeface="Arial"/>
                <a:cs typeface="Arial"/>
                <a:sym typeface="Arial"/>
              </a:rPr>
              <a:t>patikimumas kelia įtarimą</a:t>
            </a:r>
            <a:r>
              <a:rPr lang="lt-LT" sz="2800">
                <a:latin typeface="Arial"/>
                <a:ea typeface="Arial"/>
                <a:cs typeface="Arial"/>
                <a:sym typeface="Arial"/>
              </a:rPr>
              <a:t>, bet auditorija neretai viską priima kaip patikimą žinią.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Priskiriami ir atvejai, kai </a:t>
            </a:r>
            <a:r>
              <a:rPr lang="lt-LT" sz="2800" b="1">
                <a:latin typeface="Arial"/>
                <a:ea typeface="Arial"/>
                <a:cs typeface="Arial"/>
                <a:sym typeface="Arial"/>
              </a:rPr>
              <a:t>iš konteksto išimami įvairūs faktai</a:t>
            </a:r>
            <a:r>
              <a:rPr lang="lt-LT" sz="2800">
                <a:latin typeface="Arial"/>
                <a:ea typeface="Arial"/>
                <a:cs typeface="Arial"/>
                <a:sym typeface="Arial"/>
              </a:rPr>
              <a:t>, citatos ir pritaikomi propagandos tikslams. </a:t>
            </a:r>
            <a:endParaRPr sz="2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A551F"/>
              </a:buClr>
              <a:buSzPts val="4500"/>
              <a:buFont typeface="Century Gothic"/>
              <a:buNone/>
            </a:pPr>
            <a:r>
              <a:rPr lang="lt-LT" sz="4500"/>
              <a:t>Praktinis pavyzdys</a:t>
            </a:r>
            <a:endParaRPr sz="4500"/>
          </a:p>
        </p:txBody>
      </p:sp>
      <p:sp>
        <p:nvSpPr>
          <p:cNvPr id="206" name="Google Shape;206;p11"/>
          <p:cNvSpPr txBox="1">
            <a:spLocks noGrp="1"/>
          </p:cNvSpPr>
          <p:nvPr>
            <p:ph type="body" idx="1"/>
          </p:nvPr>
        </p:nvSpPr>
        <p:spPr>
          <a:xfrm>
            <a:off x="839788" y="2460954"/>
            <a:ext cx="3932237" cy="25851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E2E2E"/>
              </a:buClr>
              <a:buSzPts val="3200"/>
              <a:buNone/>
            </a:pPr>
            <a:r>
              <a:rPr lang="lt-LT" sz="3200">
                <a:latin typeface="Arial"/>
                <a:ea typeface="Arial"/>
                <a:cs typeface="Arial"/>
                <a:sym typeface="Arial"/>
              </a:rPr>
              <a:t>Rusijos prezidentas Vladimiras Putinas Kremliuje Maskvoje susitinka su Vokietijos kancleriu Olafu Scholcu.</a:t>
            </a:r>
            <a:endParaRPr/>
          </a:p>
        </p:txBody>
      </p:sp>
      <p:pic>
        <p:nvPicPr>
          <p:cNvPr id="207" name="Google Shape;207;p11" descr="File:Putin-Scholz meeting.jpg"/>
          <p:cNvPicPr preferRelativeResize="0"/>
          <p:nvPr/>
        </p:nvPicPr>
        <p:blipFill rotWithShape="1">
          <a:blip r:embed="rId3">
            <a:alphaModFix/>
          </a:blip>
          <a:srcRect/>
          <a:stretch/>
        </p:blipFill>
        <p:spPr>
          <a:xfrm>
            <a:off x="4910666" y="1149451"/>
            <a:ext cx="7066071" cy="4965512"/>
          </a:xfrm>
          <a:prstGeom prst="rect">
            <a:avLst/>
          </a:prstGeom>
          <a:noFill/>
          <a:ln>
            <a:noFill/>
          </a:ln>
        </p:spPr>
      </p:pic>
      <p:sp>
        <p:nvSpPr>
          <p:cNvPr id="208" name="Google Shape;208;p11"/>
          <p:cNvSpPr txBox="1"/>
          <p:nvPr/>
        </p:nvSpPr>
        <p:spPr>
          <a:xfrm>
            <a:off x="4910666" y="6129196"/>
            <a:ext cx="3785482" cy="2858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E2E2E"/>
              </a:buClr>
              <a:buSzPts val="1300"/>
              <a:buFont typeface="Arial"/>
              <a:buNone/>
            </a:pPr>
            <a:r>
              <a:rPr lang="lt-LT" sz="1300" b="0" i="0" u="none" strike="noStrike" cap="none">
                <a:solidFill>
                  <a:srgbClr val="2E2E2E"/>
                </a:solidFill>
                <a:latin typeface="Arial"/>
                <a:ea typeface="Arial"/>
                <a:cs typeface="Arial"/>
                <a:sym typeface="Arial"/>
              </a:rPr>
              <a:t>Nuotrauka: </a:t>
            </a:r>
            <a:r>
              <a:rPr lang="lt-LT" sz="1300" b="0" i="1" u="sng" strike="noStrike" cap="none">
                <a:solidFill>
                  <a:srgbClr val="2E2E2E"/>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www.kremlin.ru</a:t>
            </a:r>
            <a:r>
              <a:rPr lang="lt-LT" sz="1300" b="0" i="0" u="none" strike="noStrike" cap="none">
                <a:solidFill>
                  <a:srgbClr val="2E2E2E"/>
                </a:solidFill>
                <a:latin typeface="Arial"/>
                <a:ea typeface="Arial"/>
                <a:cs typeface="Arial"/>
                <a:sym typeface="Arial"/>
              </a:rPr>
              <a:t>. Šaltinis: </a:t>
            </a:r>
            <a:r>
              <a:rPr lang="lt-LT" sz="1300" b="0" i="1" u="none" strike="noStrike" cap="none">
                <a:solidFill>
                  <a:srgbClr val="2E2E2E"/>
                </a:solidFill>
                <a:latin typeface="Arial"/>
                <a:ea typeface="Arial"/>
                <a:cs typeface="Arial"/>
                <a:sym typeface="Arial"/>
              </a:rPr>
              <a:t>Wikipedia</a:t>
            </a:r>
            <a:r>
              <a:rPr lang="lt-LT" sz="1300" b="0" i="0" u="none" strike="noStrike" cap="none">
                <a:solidFill>
                  <a:srgbClr val="2E2E2E"/>
                </a:solidFill>
                <a:latin typeface="Arial"/>
                <a:ea typeface="Arial"/>
                <a:cs typeface="Arial"/>
                <a:sym typeface="Arial"/>
              </a:rPr>
              <a:t>.</a:t>
            </a:r>
            <a:endParaRPr sz="1300" b="0" i="0" u="none" strike="noStrike" cap="none">
              <a:solidFill>
                <a:srgbClr val="2E2E2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Faktas ar nuomonė?</a:t>
            </a:r>
            <a:endParaRPr/>
          </a:p>
        </p:txBody>
      </p:sp>
      <p:sp>
        <p:nvSpPr>
          <p:cNvPr id="215" name="Google Shape;215;p12"/>
          <p:cNvSpPr txBox="1">
            <a:spLocks noGrp="1"/>
          </p:cNvSpPr>
          <p:nvPr>
            <p:ph type="body" idx="1"/>
          </p:nvPr>
        </p:nvSpPr>
        <p:spPr>
          <a:xfrm>
            <a:off x="838200" y="2253226"/>
            <a:ext cx="10515600" cy="46047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2800"/>
              <a:buNone/>
            </a:pPr>
            <a:r>
              <a:rPr lang="lt-LT" sz="2800" b="1">
                <a:latin typeface="Arial"/>
                <a:ea typeface="Arial"/>
                <a:cs typeface="Arial"/>
                <a:sym typeface="Arial"/>
              </a:rPr>
              <a:t>Faktas</a:t>
            </a:r>
            <a:r>
              <a:rPr lang="lt-LT" sz="2800">
                <a:latin typeface="Arial"/>
                <a:ea typeface="Arial"/>
                <a:cs typeface="Arial"/>
                <a:sym typeface="Arial"/>
              </a:rPr>
              <a:t> – tai informacija, kurios teisingumą arba klaidingumą galima objektyviai patikrinti. </a:t>
            </a:r>
            <a:endParaRPr/>
          </a:p>
          <a:p>
            <a:pPr marL="0" lvl="0" indent="0" algn="l" rtl="0">
              <a:lnSpc>
                <a:spcPct val="90000"/>
              </a:lnSpc>
              <a:spcBef>
                <a:spcPts val="1000"/>
              </a:spcBef>
              <a:spcAft>
                <a:spcPts val="0"/>
              </a:spcAft>
              <a:buClr>
                <a:srgbClr val="2E2E2E"/>
              </a:buClr>
              <a:buSzPts val="2800"/>
              <a:buNone/>
            </a:pPr>
            <a:r>
              <a:rPr lang="lt-LT" sz="2800">
                <a:latin typeface="Arial"/>
                <a:ea typeface="Arial"/>
                <a:cs typeface="Arial"/>
                <a:sym typeface="Arial"/>
              </a:rPr>
              <a:t>Jeigu viešai paskelbiate, esą koks nors asmuo davė kyšį miesto merui, turėsite įrodyti, kad tai tiesa.</a:t>
            </a:r>
            <a:endParaRPr/>
          </a:p>
          <a:p>
            <a:pPr marL="0" lvl="0" indent="0" algn="l" rtl="0">
              <a:lnSpc>
                <a:spcPct val="90000"/>
              </a:lnSpc>
              <a:spcBef>
                <a:spcPts val="1000"/>
              </a:spcBef>
              <a:spcAft>
                <a:spcPts val="0"/>
              </a:spcAft>
              <a:buClr>
                <a:srgbClr val="2E2E2E"/>
              </a:buClr>
              <a:buSzPts val="2800"/>
              <a:buNone/>
            </a:pPr>
            <a:r>
              <a:rPr lang="lt-LT" sz="2800" b="1">
                <a:latin typeface="Arial"/>
                <a:ea typeface="Arial"/>
                <a:cs typeface="Arial"/>
                <a:sym typeface="Arial"/>
              </a:rPr>
              <a:t>Nuomonė</a:t>
            </a:r>
            <a:r>
              <a:rPr lang="lt-LT" sz="2800">
                <a:latin typeface="Arial"/>
                <a:ea typeface="Arial"/>
                <a:cs typeface="Arial"/>
                <a:sym typeface="Arial"/>
              </a:rPr>
              <a:t>, arba subjektyvus vertinimas, yra tik jūsų nuomonė apie tam tikrą įvykį ar asmenį. Ši nuomonė grindžiama jūsų turima informacija. Subjektyvus vertinimas yra tik jūsų požiūris, todėl niekas negali objektyviai patikrinti ar įrodyti jo teisingumo ar klaidingumo. </a:t>
            </a:r>
            <a:endParaRPr sz="2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2656840" y="2161453"/>
            <a:ext cx="6878320" cy="1325563"/>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A551F"/>
              </a:buClr>
              <a:buSzPts val="4500"/>
              <a:buFont typeface="Century Gothic"/>
              <a:buNone/>
            </a:pPr>
            <a:r>
              <a:rPr lang="lt-LT"/>
              <a:t>Praktinė užduotis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838200" y="365125"/>
            <a:ext cx="112747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sz="4500"/>
              <a:t>Baltoji, pilkoji ar juodoji propaganda?</a:t>
            </a:r>
            <a:endParaRPr/>
          </a:p>
        </p:txBody>
      </p:sp>
      <p:sp>
        <p:nvSpPr>
          <p:cNvPr id="228" name="Google Shape;228;p14"/>
          <p:cNvSpPr txBox="1">
            <a:spLocks noGrp="1"/>
          </p:cNvSpPr>
          <p:nvPr>
            <p:ph type="body" idx="1"/>
          </p:nvPr>
        </p:nvSpPr>
        <p:spPr>
          <a:xfrm>
            <a:off x="838200" y="2252663"/>
            <a:ext cx="10515600" cy="358369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Grupės po 3–5 asmenis.</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Kiekviena grupė sukuria baltosios, pilkosios arba juodosios propagandos pavyzdžių.</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Sukurtą propagandinį tekstą užrašyti.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Teksto apimtis – 2–4 sakiniai.</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Grupių atstovai pristato savo propagandinius tekstus.</a:t>
            </a:r>
            <a:endParaRPr sz="3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Apibendrinimas</a:t>
            </a:r>
            <a:endParaRPr/>
          </a:p>
        </p:txBody>
      </p:sp>
      <p:sp>
        <p:nvSpPr>
          <p:cNvPr id="235" name="Google Shape;235;p15"/>
          <p:cNvSpPr txBox="1">
            <a:spLocks noGrp="1"/>
          </p:cNvSpPr>
          <p:nvPr>
            <p:ph type="body" idx="1"/>
          </p:nvPr>
        </p:nvSpPr>
        <p:spPr>
          <a:xfrm>
            <a:off x="838200" y="2297835"/>
            <a:ext cx="10515600" cy="22623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Propaganda ir jos elementai</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Propagandos rūšys</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Faktas ar nuomonė?</a:t>
            </a:r>
            <a:endParaRPr sz="3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3406602" y="1448554"/>
            <a:ext cx="5378796" cy="3041965"/>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A551F"/>
              </a:buClr>
              <a:buSzPts val="3200"/>
              <a:buFont typeface="Century Gothic"/>
              <a:buNone/>
            </a:pPr>
            <a:r>
              <a:rPr lang="lt-LT" sz="3200"/>
              <a:t>3 užsiėmimas. </a:t>
            </a:r>
            <a:r>
              <a:rPr lang="lt-LT" sz="3200" b="0"/>
              <a:t/>
            </a:r>
            <a:br>
              <a:rPr lang="lt-LT" sz="3200" b="0"/>
            </a:br>
            <a:r>
              <a:rPr lang="lt-LT" sz="3200"/>
              <a:t/>
            </a:r>
            <a:br>
              <a:rPr lang="lt-LT" sz="3200"/>
            </a:br>
            <a:r>
              <a:rPr lang="lt-LT" sz="4000"/>
              <a:t>Kuo naudinga propaganda?</a:t>
            </a:r>
            <a:endParaRPr/>
          </a:p>
        </p:txBody>
      </p:sp>
      <p:sp>
        <p:nvSpPr>
          <p:cNvPr id="242" name="Google Shape;242;p16"/>
          <p:cNvSpPr txBox="1"/>
          <p:nvPr/>
        </p:nvSpPr>
        <p:spPr>
          <a:xfrm>
            <a:off x="844550" y="4569407"/>
            <a:ext cx="10515600" cy="107135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666666"/>
              </a:buClr>
              <a:buSzPts val="5500"/>
              <a:buFont typeface="Century Gothic"/>
              <a:buNone/>
            </a:pPr>
            <a:r>
              <a:rPr lang="lt-LT" sz="5500" b="1" i="0" u="none" strike="noStrike" cap="none">
                <a:solidFill>
                  <a:srgbClr val="666666"/>
                </a:solidFill>
                <a:latin typeface="Century Gothic"/>
                <a:ea typeface="Century Gothic"/>
                <a:cs typeface="Century Gothic"/>
                <a:sym typeface="Century Gothic"/>
              </a:rPr>
              <a:t>Klausimai?</a:t>
            </a:r>
            <a:endParaRPr sz="5500" b="1" i="0" u="none" strike="noStrike" cap="none">
              <a:solidFill>
                <a:srgbClr val="666666"/>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3115656" y="1843549"/>
            <a:ext cx="5960687" cy="2900613"/>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A551F"/>
              </a:buClr>
              <a:buSzPts val="4000"/>
              <a:buFont typeface="Century Gothic"/>
              <a:buNone/>
            </a:pPr>
            <a:r>
              <a:rPr lang="lt-LT" sz="4000" dirty="0"/>
              <a:t>3 užsiėmimas. </a:t>
            </a:r>
            <a:r>
              <a:rPr lang="lt-LT" sz="4000" b="0" dirty="0"/>
              <a:t/>
            </a:r>
            <a:br>
              <a:rPr lang="lt-LT" sz="4000" b="0" dirty="0"/>
            </a:br>
            <a:r>
              <a:rPr lang="lt-LT" sz="4000" dirty="0"/>
              <a:t/>
            </a:r>
            <a:br>
              <a:rPr lang="lt-LT" sz="4000" dirty="0"/>
            </a:br>
            <a:r>
              <a:rPr lang="lt-LT" sz="4000" dirty="0"/>
              <a:t>Kuo naudinga propaganda?</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Propaganda </a:t>
            </a:r>
            <a:endParaRPr/>
          </a:p>
        </p:txBody>
      </p:sp>
      <p:sp>
        <p:nvSpPr>
          <p:cNvPr id="145" name="Google Shape;145;p3"/>
          <p:cNvSpPr txBox="1">
            <a:spLocks noGrp="1"/>
          </p:cNvSpPr>
          <p:nvPr>
            <p:ph type="body" idx="1"/>
          </p:nvPr>
        </p:nvSpPr>
        <p:spPr>
          <a:xfrm>
            <a:off x="838200" y="2253226"/>
            <a:ext cx="10515600" cy="31934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3200"/>
              <a:buNone/>
            </a:pPr>
            <a:r>
              <a:rPr lang="lt-LT" sz="3200" b="1">
                <a:latin typeface="Arial"/>
                <a:ea typeface="Arial"/>
                <a:cs typeface="Arial"/>
                <a:sym typeface="Arial"/>
              </a:rPr>
              <a:t>Propaganda yra komunikacijos būdas</a:t>
            </a:r>
            <a:r>
              <a:rPr lang="lt-LT" sz="3200">
                <a:latin typeface="Arial"/>
                <a:ea typeface="Arial"/>
                <a:cs typeface="Arial"/>
                <a:sym typeface="Arial"/>
              </a:rPr>
              <a:t>, pažiūrų, idėjų, teorijų, šūkių, programų skelbimas, siekiant jomis veikti žmonių pažiūras, skatinti tam tikrus veiksmus. </a:t>
            </a:r>
            <a:endParaRPr/>
          </a:p>
          <a:p>
            <a:pPr marL="0" lvl="0" indent="0" algn="l" rtl="0">
              <a:lnSpc>
                <a:spcPct val="90000"/>
              </a:lnSpc>
              <a:spcBef>
                <a:spcPts val="1000"/>
              </a:spcBef>
              <a:spcAft>
                <a:spcPts val="0"/>
              </a:spcAft>
              <a:buClr>
                <a:srgbClr val="2E2E2E"/>
              </a:buClr>
              <a:buSzPts val="3200"/>
              <a:buNone/>
            </a:pPr>
            <a:r>
              <a:rPr lang="lt-LT" sz="3200">
                <a:latin typeface="Arial"/>
                <a:ea typeface="Arial"/>
                <a:cs typeface="Arial"/>
                <a:sym typeface="Arial"/>
              </a:rPr>
              <a:t>Dar kitaip galima pasakyti, kad propaganda – </a:t>
            </a:r>
            <a:r>
              <a:rPr lang="lt-LT" sz="3200" b="1">
                <a:latin typeface="Arial"/>
                <a:ea typeface="Arial"/>
                <a:cs typeface="Arial"/>
                <a:sym typeface="Arial"/>
              </a:rPr>
              <a:t>tai būdas priversti žmones daryti dalykus, kurių jie įprastai nedarytų</a:t>
            </a:r>
            <a:r>
              <a:rPr lang="lt-LT" sz="3200">
                <a:latin typeface="Arial"/>
                <a:ea typeface="Arial"/>
                <a:cs typeface="Arial"/>
                <a:sym typeface="Arial"/>
              </a:rPr>
              <a:t>.</a:t>
            </a:r>
            <a:endParaRPr sz="32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Propagandos elementai</a:t>
            </a:r>
            <a:endParaRPr/>
          </a:p>
        </p:txBody>
      </p:sp>
      <p:sp>
        <p:nvSpPr>
          <p:cNvPr id="152" name="Google Shape;152;p4"/>
          <p:cNvSpPr txBox="1">
            <a:spLocks noGrp="1"/>
          </p:cNvSpPr>
          <p:nvPr>
            <p:ph type="body" idx="1"/>
          </p:nvPr>
        </p:nvSpPr>
        <p:spPr>
          <a:xfrm>
            <a:off x="838200" y="2372496"/>
            <a:ext cx="10515600" cy="34982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3200"/>
              <a:buNone/>
            </a:pPr>
            <a:r>
              <a:rPr lang="lt-LT" sz="3200">
                <a:latin typeface="Arial"/>
                <a:ea typeface="Arial"/>
                <a:cs typeface="Arial"/>
                <a:sym typeface="Arial"/>
              </a:rPr>
              <a:t>Propagandai būdingi </a:t>
            </a:r>
            <a:r>
              <a:rPr lang="lt-LT" sz="3200" b="1">
                <a:latin typeface="Arial"/>
                <a:ea typeface="Arial"/>
                <a:cs typeface="Arial"/>
                <a:sym typeface="Arial"/>
              </a:rPr>
              <a:t>trys pagrindiniai elementai</a:t>
            </a:r>
            <a:r>
              <a:rPr lang="lt-LT" sz="3200">
                <a:latin typeface="Arial"/>
                <a:ea typeface="Arial"/>
                <a:cs typeface="Arial"/>
                <a:sym typeface="Arial"/>
              </a:rPr>
              <a:t>:</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nuslėptas ar nutylėtas pranešimo šaltinis,</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nutylėtas pranešimo tikslas,</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sistemingai nutylėta nepalanki propagandininkui informacija.</a:t>
            </a:r>
            <a:endParaRPr sz="32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774402"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Propagandos rūšys</a:t>
            </a:r>
            <a:endParaRPr/>
          </a:p>
        </p:txBody>
      </p:sp>
      <p:sp>
        <p:nvSpPr>
          <p:cNvPr id="159" name="Google Shape;159;p5"/>
          <p:cNvSpPr txBox="1">
            <a:spLocks noGrp="1"/>
          </p:cNvSpPr>
          <p:nvPr>
            <p:ph type="body" idx="1"/>
          </p:nvPr>
        </p:nvSpPr>
        <p:spPr>
          <a:xfrm>
            <a:off x="7443631" y="2306553"/>
            <a:ext cx="1962427" cy="21018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baltoji </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juodoji</a:t>
            </a: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pilkoji</a:t>
            </a:r>
            <a:endParaRPr sz="3200">
              <a:latin typeface="Arial"/>
              <a:ea typeface="Arial"/>
              <a:cs typeface="Arial"/>
              <a:sym typeface="Arial"/>
            </a:endParaRPr>
          </a:p>
        </p:txBody>
      </p:sp>
      <p:sp>
        <p:nvSpPr>
          <p:cNvPr id="160" name="Google Shape;160;p5"/>
          <p:cNvSpPr/>
          <p:nvPr/>
        </p:nvSpPr>
        <p:spPr>
          <a:xfrm>
            <a:off x="7337774" y="5676300"/>
            <a:ext cx="3766800" cy="69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lt-LT" sz="1300" b="0" i="0" u="none" strike="noStrike" cap="none">
                <a:solidFill>
                  <a:schemeClr val="dk1"/>
                </a:solidFill>
                <a:latin typeface="Arial"/>
                <a:ea typeface="Arial"/>
                <a:cs typeface="Arial"/>
                <a:sym typeface="Arial"/>
              </a:rPr>
              <a:t>Šaltinis: https://artincontext.org/what-colors-make-gray/</a:t>
            </a:r>
            <a:endParaRPr sz="1600" b="0" i="0" u="none" strike="noStrike" cap="none">
              <a:solidFill>
                <a:schemeClr val="dk1"/>
              </a:solidFill>
              <a:latin typeface="Century Gothic"/>
              <a:ea typeface="Century Gothic"/>
              <a:cs typeface="Century Gothic"/>
              <a:sym typeface="Century Gothic"/>
            </a:endParaRPr>
          </a:p>
        </p:txBody>
      </p:sp>
      <p:pic>
        <p:nvPicPr>
          <p:cNvPr id="161" name="Google Shape;161;p5" descr="What Colors Make Gray"/>
          <p:cNvPicPr preferRelativeResize="0"/>
          <p:nvPr/>
        </p:nvPicPr>
        <p:blipFill rotWithShape="1">
          <a:blip r:embed="rId3">
            <a:alphaModFix/>
          </a:blip>
          <a:srcRect/>
          <a:stretch/>
        </p:blipFill>
        <p:spPr>
          <a:xfrm>
            <a:off x="838201" y="2306553"/>
            <a:ext cx="6499578" cy="4062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Baltoji propaganda</a:t>
            </a:r>
            <a:endParaRPr/>
          </a:p>
        </p:txBody>
      </p:sp>
      <p:sp>
        <p:nvSpPr>
          <p:cNvPr id="168" name="Google Shape;168;p6"/>
          <p:cNvSpPr txBox="1">
            <a:spLocks noGrp="1"/>
          </p:cNvSpPr>
          <p:nvPr>
            <p:ph type="body" idx="1"/>
          </p:nvPr>
        </p:nvSpPr>
        <p:spPr>
          <a:xfrm>
            <a:off x="838200" y="2253227"/>
            <a:ext cx="10515600" cy="4604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2800"/>
              <a:buChar char="•"/>
            </a:pPr>
            <a:r>
              <a:rPr lang="lt-LT" sz="2800">
                <a:latin typeface="Arial"/>
                <a:ea typeface="Arial"/>
                <a:cs typeface="Arial"/>
                <a:sym typeface="Arial"/>
              </a:rPr>
              <a:t>Maksimaliai skaidrūs faktai, tikros informacijos sklaida.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Gana </a:t>
            </a:r>
            <a:r>
              <a:rPr lang="lt-LT" sz="2800" b="1">
                <a:latin typeface="Arial"/>
                <a:ea typeface="Arial"/>
                <a:cs typeface="Arial"/>
                <a:sym typeface="Arial"/>
              </a:rPr>
              <a:t>tikslios ir neiškraipytos žinios</a:t>
            </a:r>
            <a:r>
              <a:rPr lang="lt-LT" sz="2800">
                <a:latin typeface="Arial"/>
                <a:ea typeface="Arial"/>
                <a:cs typeface="Arial"/>
                <a:sym typeface="Arial"/>
              </a:rPr>
              <a:t>. Dažniausiai susijusi su socialinėmis programomis ir socialine reklama.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Dažniausiai yra </a:t>
            </a:r>
            <a:r>
              <a:rPr lang="lt-LT" sz="2800" b="1">
                <a:latin typeface="Arial"/>
                <a:ea typeface="Arial"/>
                <a:cs typeface="Arial"/>
                <a:sym typeface="Arial"/>
              </a:rPr>
              <a:t>pozityvi</a:t>
            </a:r>
            <a:r>
              <a:rPr lang="lt-LT" sz="2800">
                <a:latin typeface="Arial"/>
                <a:ea typeface="Arial"/>
                <a:cs typeface="Arial"/>
                <a:sym typeface="Arial"/>
              </a:rPr>
              <a:t>.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Nepriklausomų </a:t>
            </a:r>
            <a:r>
              <a:rPr lang="lt-LT" sz="2800" b="1">
                <a:latin typeface="Arial"/>
                <a:ea typeface="Arial"/>
                <a:cs typeface="Arial"/>
                <a:sym typeface="Arial"/>
              </a:rPr>
              <a:t>ekspertų išvados</a:t>
            </a:r>
            <a:r>
              <a:rPr lang="lt-LT" sz="2800">
                <a:latin typeface="Arial"/>
                <a:ea typeface="Arial"/>
                <a:cs typeface="Arial"/>
                <a:sym typeface="Arial"/>
              </a:rPr>
              <a:t>, siekis įtikinti adresatą nemeluojant ir nenutylint esminių dalykų.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Visuomenė žino informacijos </a:t>
            </a:r>
            <a:r>
              <a:rPr lang="lt-LT" sz="2800" b="1">
                <a:latin typeface="Arial"/>
                <a:ea typeface="Arial"/>
                <a:cs typeface="Arial"/>
                <a:sym typeface="Arial"/>
              </a:rPr>
              <a:t>šaltinio kilmę</a:t>
            </a:r>
            <a:r>
              <a:rPr lang="lt-LT" sz="2800">
                <a:latin typeface="Arial"/>
                <a:ea typeface="Arial"/>
                <a:cs typeface="Arial"/>
                <a:sym typeface="Arial"/>
              </a:rPr>
              <a:t>.</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Vis dėlto </a:t>
            </a:r>
            <a:r>
              <a:rPr lang="lt-LT" sz="2800" b="1">
                <a:latin typeface="Arial"/>
                <a:ea typeface="Arial"/>
                <a:cs typeface="Arial"/>
                <a:sym typeface="Arial"/>
              </a:rPr>
              <a:t>bandoma įtikinti auditoriją</a:t>
            </a:r>
            <a:r>
              <a:rPr lang="lt-LT" sz="2800">
                <a:latin typeface="Arial"/>
                <a:ea typeface="Arial"/>
                <a:cs typeface="Arial"/>
                <a:sym typeface="Arial"/>
              </a:rPr>
              <a:t>.</a:t>
            </a:r>
            <a:endParaRPr sz="28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759795" y="722490"/>
            <a:ext cx="3472568" cy="142345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A551F"/>
              </a:buClr>
              <a:buSzPts val="4500"/>
              <a:buFont typeface="Century Gothic"/>
              <a:buNone/>
            </a:pPr>
            <a:r>
              <a:rPr lang="lt-LT" sz="4500"/>
              <a:t>Praktinis pavyzdys</a:t>
            </a:r>
            <a:endParaRPr sz="4500"/>
          </a:p>
        </p:txBody>
      </p:sp>
      <p:sp>
        <p:nvSpPr>
          <p:cNvPr id="175" name="Google Shape;175;p7"/>
          <p:cNvSpPr txBox="1">
            <a:spLocks noGrp="1"/>
          </p:cNvSpPr>
          <p:nvPr>
            <p:ph type="body" idx="1"/>
          </p:nvPr>
        </p:nvSpPr>
        <p:spPr>
          <a:xfrm>
            <a:off x="1087400" y="6173650"/>
            <a:ext cx="3687900" cy="46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2E2E2E"/>
              </a:buClr>
              <a:buSzPts val="1300"/>
              <a:buNone/>
            </a:pPr>
            <a:r>
              <a:rPr lang="lt-LT" sz="1300">
                <a:latin typeface="Arial"/>
                <a:ea typeface="Arial"/>
                <a:cs typeface="Arial"/>
                <a:sym typeface="Arial"/>
              </a:rPr>
              <a:t>Socialinė reklama „Don’t talk while he drives“. Šaltinis – agentūra </a:t>
            </a:r>
            <a:r>
              <a:rPr lang="lt-LT" sz="1300" i="1">
                <a:latin typeface="Arial"/>
                <a:ea typeface="Arial"/>
                <a:cs typeface="Arial"/>
                <a:sym typeface="Arial"/>
              </a:rPr>
              <a:t>Mudra</a:t>
            </a:r>
            <a:r>
              <a:rPr lang="lt-LT" sz="1300">
                <a:latin typeface="Arial"/>
                <a:ea typeface="Arial"/>
                <a:cs typeface="Arial"/>
                <a:sym typeface="Arial"/>
              </a:rPr>
              <a:t>.</a:t>
            </a:r>
            <a:endParaRPr sz="1300">
              <a:latin typeface="Arial"/>
              <a:ea typeface="Arial"/>
              <a:cs typeface="Arial"/>
              <a:sym typeface="Arial"/>
            </a:endParaRPr>
          </a:p>
        </p:txBody>
      </p:sp>
      <p:pic>
        <p:nvPicPr>
          <p:cNvPr id="176" name="Google Shape;176;p7" descr="https://s2.15min.lt/images/photos/2015/04/30/original/ispudingiausios-pasaulio-socialines-reklamos-5542398735d43.jpg"/>
          <p:cNvPicPr preferRelativeResize="0">
            <a:picLocks noGrp="1"/>
          </p:cNvPicPr>
          <p:nvPr>
            <p:ph type="pic" idx="2"/>
          </p:nvPr>
        </p:nvPicPr>
        <p:blipFill rotWithShape="1">
          <a:blip r:embed="rId3">
            <a:alphaModFix/>
          </a:blip>
          <a:srcRect l="3508" r="3508"/>
          <a:stretch/>
        </p:blipFill>
        <p:spPr>
          <a:xfrm>
            <a:off x="4775201" y="959556"/>
            <a:ext cx="7233092" cy="56804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Juodoji propaganda</a:t>
            </a:r>
            <a:endParaRPr/>
          </a:p>
        </p:txBody>
      </p:sp>
      <p:sp>
        <p:nvSpPr>
          <p:cNvPr id="183" name="Google Shape;183;p8"/>
          <p:cNvSpPr txBox="1">
            <a:spLocks noGrp="1"/>
          </p:cNvSpPr>
          <p:nvPr>
            <p:ph type="body" idx="1"/>
          </p:nvPr>
        </p:nvSpPr>
        <p:spPr>
          <a:xfrm>
            <a:off x="838200" y="2253227"/>
            <a:ext cx="10969978" cy="396695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E2E2E"/>
              </a:buClr>
              <a:buSzPts val="2800"/>
              <a:buChar char="•"/>
            </a:pPr>
            <a:r>
              <a:rPr lang="lt-LT" sz="2800">
                <a:latin typeface="Arial"/>
                <a:ea typeface="Arial"/>
                <a:cs typeface="Arial"/>
                <a:sym typeface="Arial"/>
              </a:rPr>
              <a:t>Remiasi </a:t>
            </a:r>
            <a:r>
              <a:rPr lang="lt-LT" sz="2800" b="1">
                <a:latin typeface="Arial"/>
                <a:ea typeface="Arial"/>
                <a:cs typeface="Arial"/>
                <a:sym typeface="Arial"/>
              </a:rPr>
              <a:t>sąmoningu faktų nepaisymu</a:t>
            </a:r>
            <a:r>
              <a:rPr lang="lt-LT" sz="2800">
                <a:latin typeface="Arial"/>
                <a:ea typeface="Arial"/>
                <a:cs typeface="Arial"/>
                <a:sym typeface="Arial"/>
              </a:rPr>
              <a:t>, falsifikacija ir melu.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Būdingos </a:t>
            </a:r>
            <a:r>
              <a:rPr lang="lt-LT" sz="2800" b="1">
                <a:latin typeface="Arial"/>
                <a:ea typeface="Arial"/>
                <a:cs typeface="Arial"/>
                <a:sym typeface="Arial"/>
              </a:rPr>
              <a:t>įvykių inscenizacijos </a:t>
            </a:r>
            <a:r>
              <a:rPr lang="lt-LT" sz="2800">
                <a:latin typeface="Arial"/>
                <a:ea typeface="Arial"/>
                <a:cs typeface="Arial"/>
                <a:sym typeface="Arial"/>
              </a:rPr>
              <a:t>(naudojamasi oponento vardu platinant jam nepalankią informaciją).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Tikrasis informacijos </a:t>
            </a:r>
            <a:r>
              <a:rPr lang="lt-LT" sz="2800" b="1">
                <a:latin typeface="Arial"/>
                <a:ea typeface="Arial"/>
                <a:cs typeface="Arial"/>
                <a:sym typeface="Arial"/>
              </a:rPr>
              <a:t>šaltinis slepiasi</a:t>
            </a:r>
            <a:r>
              <a:rPr lang="lt-LT" sz="2800">
                <a:latin typeface="Arial"/>
                <a:ea typeface="Arial"/>
                <a:cs typeface="Arial"/>
                <a:sym typeface="Arial"/>
              </a:rPr>
              <a:t>.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Naujienos yra </a:t>
            </a:r>
            <a:r>
              <a:rPr lang="lt-LT" sz="2800" b="1">
                <a:latin typeface="Arial"/>
                <a:ea typeface="Arial"/>
                <a:cs typeface="Arial"/>
                <a:sym typeface="Arial"/>
              </a:rPr>
              <a:t>melagingos, dezinformuojančios</a:t>
            </a:r>
            <a:r>
              <a:rPr lang="lt-LT" sz="2800">
                <a:latin typeface="Arial"/>
                <a:ea typeface="Arial"/>
                <a:cs typeface="Arial"/>
                <a:sym typeface="Arial"/>
              </a:rPr>
              <a:t>, o patikėjimas informacija priklauso nuo auditorijos ir jos medijų raštingumo lygio. </a:t>
            </a:r>
            <a:endParaRPr/>
          </a:p>
          <a:p>
            <a:pPr marL="228600" lvl="0" indent="-228600" algn="l" rtl="0">
              <a:lnSpc>
                <a:spcPct val="90000"/>
              </a:lnSpc>
              <a:spcBef>
                <a:spcPts val="1000"/>
              </a:spcBef>
              <a:spcAft>
                <a:spcPts val="0"/>
              </a:spcAft>
              <a:buClr>
                <a:srgbClr val="2E2E2E"/>
              </a:buClr>
              <a:buSzPts val="2800"/>
              <a:buChar char="•"/>
            </a:pPr>
            <a:r>
              <a:rPr lang="lt-LT" sz="2800" b="1">
                <a:latin typeface="Arial"/>
                <a:ea typeface="Arial"/>
                <a:cs typeface="Arial"/>
                <a:sym typeface="Arial"/>
              </a:rPr>
              <a:t>Susijusi su juodosiomis technologijomis </a:t>
            </a:r>
            <a:r>
              <a:rPr lang="lt-LT" sz="2800">
                <a:latin typeface="Arial"/>
                <a:ea typeface="Arial"/>
                <a:cs typeface="Arial"/>
                <a:sym typeface="Arial"/>
              </a:rPr>
              <a:t>ir labiausiai reiškiasi totalitarinėse valstybėse ar karinio konflikto metu.</a:t>
            </a:r>
            <a:endParaRPr sz="28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A551F"/>
              </a:buClr>
              <a:buSzPts val="4500"/>
              <a:buFont typeface="Century Gothic"/>
              <a:buNone/>
            </a:pPr>
            <a:r>
              <a:rPr lang="lt-LT" sz="4500"/>
              <a:t>Praktinis pavyzdys</a:t>
            </a:r>
            <a:endParaRPr sz="4500"/>
          </a:p>
        </p:txBody>
      </p:sp>
      <p:sp>
        <p:nvSpPr>
          <p:cNvPr id="190" name="Google Shape;190;p9"/>
          <p:cNvSpPr txBox="1">
            <a:spLocks noGrp="1"/>
          </p:cNvSpPr>
          <p:nvPr>
            <p:ph type="body" idx="1"/>
          </p:nvPr>
        </p:nvSpPr>
        <p:spPr>
          <a:xfrm>
            <a:off x="839788" y="2507978"/>
            <a:ext cx="3932237" cy="22926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3200"/>
              <a:buNone/>
            </a:pPr>
            <a:r>
              <a:rPr lang="lt-LT" sz="3200">
                <a:latin typeface="Arial"/>
                <a:ea typeface="Arial"/>
                <a:cs typeface="Arial"/>
                <a:sym typeface="Arial"/>
              </a:rPr>
              <a:t>Ukrainos kariai Bučoje apžiūri Rusijos karinių transporto priemonių nuolaužas. </a:t>
            </a:r>
            <a:endParaRPr/>
          </a:p>
        </p:txBody>
      </p:sp>
      <p:pic>
        <p:nvPicPr>
          <p:cNvPr id="191" name="Google Shape;191;p9" descr="File:Bucha main street after Russian invasion of Ukraine (3to4).jpg"/>
          <p:cNvPicPr preferRelativeResize="0">
            <a:picLocks noGrp="1"/>
          </p:cNvPicPr>
          <p:nvPr>
            <p:ph type="pic" idx="2"/>
          </p:nvPr>
        </p:nvPicPr>
        <p:blipFill rotWithShape="1">
          <a:blip r:embed="rId3">
            <a:alphaModFix/>
          </a:blip>
          <a:srcRect l="2449" r="2447"/>
          <a:stretch/>
        </p:blipFill>
        <p:spPr>
          <a:xfrm>
            <a:off x="4933244" y="987425"/>
            <a:ext cx="6953956" cy="5695597"/>
          </a:xfrm>
          <a:prstGeom prst="rect">
            <a:avLst/>
          </a:prstGeom>
          <a:noFill/>
          <a:ln>
            <a:noFill/>
          </a:ln>
        </p:spPr>
      </p:pic>
      <p:sp>
        <p:nvSpPr>
          <p:cNvPr id="192" name="Google Shape;192;p9"/>
          <p:cNvSpPr txBox="1"/>
          <p:nvPr/>
        </p:nvSpPr>
        <p:spPr>
          <a:xfrm>
            <a:off x="1941687" y="6258711"/>
            <a:ext cx="2991557" cy="424311"/>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90000"/>
              </a:lnSpc>
              <a:spcBef>
                <a:spcPts val="0"/>
              </a:spcBef>
              <a:spcAft>
                <a:spcPts val="0"/>
              </a:spcAft>
              <a:buClr>
                <a:srgbClr val="2E2E2E"/>
              </a:buClr>
              <a:buSzPts val="1300"/>
              <a:buFont typeface="Arial"/>
              <a:buNone/>
            </a:pPr>
            <a:r>
              <a:rPr lang="lt-LT" sz="1300" b="0" i="0" u="none" strike="noStrike" cap="none">
                <a:solidFill>
                  <a:srgbClr val="2E2E2E"/>
                </a:solidFill>
                <a:latin typeface="Arial"/>
                <a:ea typeface="Arial"/>
                <a:cs typeface="Arial"/>
                <a:sym typeface="Arial"/>
              </a:rPr>
              <a:t>Nuotrauka: Oleksandr Ratushniak. Šaltinis: </a:t>
            </a:r>
            <a:r>
              <a:rPr lang="lt-LT" sz="1300" b="0" i="1" u="none" strike="noStrike" cap="none">
                <a:solidFill>
                  <a:srgbClr val="2E2E2E"/>
                </a:solidFill>
                <a:latin typeface="Arial"/>
                <a:ea typeface="Arial"/>
                <a:cs typeface="Arial"/>
                <a:sym typeface="Arial"/>
              </a:rPr>
              <a:t>Wikipedia</a:t>
            </a:r>
            <a:r>
              <a:rPr lang="lt-LT" sz="1300" b="0" i="0" u="none" strike="noStrike" cap="none">
                <a:solidFill>
                  <a:srgbClr val="2E2E2E"/>
                </a:solidFill>
                <a:latin typeface="Arial"/>
                <a:ea typeface="Arial"/>
                <a:cs typeface="Arial"/>
                <a:sym typeface="Arial"/>
              </a:rPr>
              <a:t>. </a:t>
            </a:r>
            <a:endParaRPr sz="1300" b="0" i="0" u="none" strike="noStrike" cap="none">
              <a:solidFill>
                <a:srgbClr val="2E2E2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Plačiaekranė</PresentationFormat>
  <Paragraphs>143</Paragraphs>
  <Slides>17</Slides>
  <Notes>17</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17</vt:i4>
      </vt:variant>
    </vt:vector>
  </HeadingPairs>
  <TitlesOfParts>
    <vt:vector size="21" baseType="lpstr">
      <vt:lpstr>Calibri</vt:lpstr>
      <vt:lpstr>Century Gothic</vt:lpstr>
      <vt:lpstr>Arial</vt:lpstr>
      <vt:lpstr>Office Theme</vt:lpstr>
      <vt:lpstr>Informacijos vertinimas ir atranka</vt:lpstr>
      <vt:lpstr>3 užsiėmimas.   Kuo naudinga propaganda?</vt:lpstr>
      <vt:lpstr>Propaganda </vt:lpstr>
      <vt:lpstr>Propagandos elementai</vt:lpstr>
      <vt:lpstr>Propagandos rūšys</vt:lpstr>
      <vt:lpstr>Baltoji propaganda</vt:lpstr>
      <vt:lpstr>Praktinis pavyzdys</vt:lpstr>
      <vt:lpstr>Juodoji propaganda</vt:lpstr>
      <vt:lpstr>Praktinis pavyzdys</vt:lpstr>
      <vt:lpstr>Pilkoji propaganda</vt:lpstr>
      <vt:lpstr>Praktinis pavyzdys</vt:lpstr>
      <vt:lpstr>Faktas ar nuomonė?</vt:lpstr>
      <vt:lpstr>Praktinė užduotis</vt:lpstr>
      <vt:lpstr>Baltoji, pilkoji ar juodoji propaganda?</vt:lpstr>
      <vt:lpstr>Apibendrinimas</vt:lpstr>
      <vt:lpstr>3 užsiėmimas.   Kuo naudinga propaganda?</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Informacijos vertinimas ir atranka</dc:title>
  <cp:lastModifiedBy>Darbas</cp:lastModifiedBy>
  <cp:revision>2</cp:revision>
  <dcterms:created xsi:type="dcterms:W3CDTF">2022-12-10T16:10:52Z</dcterms:created>
  <dcterms:modified xsi:type="dcterms:W3CDTF">2023-03-22T13:34:37Z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0x0101005D1CC8C82874DD4D8D2EC0AEE26E3455</vt:lpwstr>
  </property>
  <property fmtid="{D5CDD505-2E9C-101B-9397-08002B2CF9AE}" pid="3" name="_dlc_DocIdItemGuid">
    <vt:lpwstr>909fbdeb-10c1-4fcc-b36a-4f1e84bc8c1c</vt:lpwstr>
  </property>
</Properties>
</file>