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5"/>
  </p:sldMasterIdLst>
  <p:notesMasterIdLst>
    <p:notesMasterId r:id="rId28"/>
  </p:notesMasterIdLst>
  <p:sldIdLst>
    <p:sldId id="256" r:id="rId6"/>
    <p:sldId id="273" r:id="rId7"/>
    <p:sldId id="319" r:id="rId8"/>
    <p:sldId id="327" r:id="rId9"/>
    <p:sldId id="328" r:id="rId10"/>
    <p:sldId id="329" r:id="rId11"/>
    <p:sldId id="330" r:id="rId12"/>
    <p:sldId id="337" r:id="rId13"/>
    <p:sldId id="338" r:id="rId14"/>
    <p:sldId id="345" r:id="rId15"/>
    <p:sldId id="335" r:id="rId16"/>
    <p:sldId id="339" r:id="rId17"/>
    <p:sldId id="341" r:id="rId18"/>
    <p:sldId id="342" r:id="rId19"/>
    <p:sldId id="343" r:id="rId20"/>
    <p:sldId id="332" r:id="rId21"/>
    <p:sldId id="340" r:id="rId22"/>
    <p:sldId id="333" r:id="rId23"/>
    <p:sldId id="346" r:id="rId24"/>
    <p:sldId id="262" r:id="rId25"/>
    <p:sldId id="326"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51F"/>
    <a:srgbClr val="666666"/>
    <a:srgbClr val="E1E1E1"/>
    <a:srgbClr val="F2F2F2"/>
    <a:srgbClr val="2E2E2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4" autoAdjust="0"/>
    <p:restoredTop sz="74906" autoAdjust="0"/>
  </p:normalViewPr>
  <p:slideViewPr>
    <p:cSldViewPr snapToGrid="0">
      <p:cViewPr varScale="1">
        <p:scale>
          <a:sx n="66" d="100"/>
          <a:sy n="66" d="100"/>
        </p:scale>
        <p:origin x="84" y="648"/>
      </p:cViewPr>
      <p:guideLst/>
    </p:cSldViewPr>
  </p:slideViewPr>
  <p:notesTextViewPr>
    <p:cViewPr>
      <p:scale>
        <a:sx n="125" d="100"/>
        <a:sy n="125" d="100"/>
      </p:scale>
      <p:origin x="0" y="0"/>
    </p:cViewPr>
  </p:notesTextViewPr>
  <p:sorterViewPr>
    <p:cViewPr>
      <p:scale>
        <a:sx n="100" d="100"/>
        <a:sy n="100" d="100"/>
      </p:scale>
      <p:origin x="0" y="0"/>
    </p:cViewPr>
  </p:sorterViewPr>
  <p:notesViewPr>
    <p:cSldViewPr snapToGrid="0">
      <p:cViewPr varScale="1">
        <p:scale>
          <a:sx n="65" d="100"/>
          <a:sy n="65" d="100"/>
        </p:scale>
        <p:origin x="3154"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D30DA-207D-4F59-9B9F-C18B0866A153}" type="datetimeFigureOut">
              <a:rPr lang="en-GB" smtClean="0"/>
              <a:t>23/03/2023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E3E13-8531-4C2F-90DD-F11596CE8B06}" type="slidenum">
              <a:rPr lang="en-GB" smtClean="0"/>
              <a:t>‹#›</a:t>
            </a:fld>
            <a:endParaRPr lang="en-GB"/>
          </a:p>
        </p:txBody>
      </p:sp>
    </p:spTree>
    <p:extLst>
      <p:ext uri="{BB962C8B-B14F-4D97-AF65-F5344CB8AC3E}">
        <p14:creationId xmlns:p14="http://schemas.microsoft.com/office/powerpoint/2010/main" val="169007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adeinvilnius.lt/verslas/vilniaus-rinka/del-liuties-buvo-sutrikusi-registru-centro-duomenu-sistemu-veikla/"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BE004AD-646E-4D66-B5D7-1D7618FB30C8}" type="slidenum">
              <a:rPr lang="lt-LT" smtClean="0"/>
              <a:t>1</a:t>
            </a:fld>
            <a:endParaRPr lang="lt-LT"/>
          </a:p>
        </p:txBody>
      </p:sp>
    </p:spTree>
    <p:extLst>
      <p:ext uri="{BB962C8B-B14F-4D97-AF65-F5344CB8AC3E}">
        <p14:creationId xmlns:p14="http://schemas.microsoft.com/office/powerpoint/2010/main" val="957458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Praktinė užduotis (20 min.)</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Užduoties pristatymas. Paprašykite klausytojų paimti popieriaus lapą ir surašyti fizinio saugumo priemones, kurias jie taiko savo įrenginiams (stacionariems ir nešiojamiesiems kompiuteriams, planšetiniams kompiuteriams, </a:t>
            </a:r>
            <a:r>
              <a:rPr lang="lt-LT" sz="1200" kern="1200" dirty="0" err="1">
                <a:solidFill>
                  <a:schemeClr val="tx1"/>
                </a:solidFill>
                <a:effectLst/>
                <a:latin typeface="+mn-lt"/>
                <a:ea typeface="+mn-ea"/>
                <a:cs typeface="+mn-cs"/>
              </a:rPr>
              <a:t>skaityklėms</a:t>
            </a:r>
            <a:r>
              <a:rPr lang="lt-LT" sz="1200" kern="1200" dirty="0">
                <a:solidFill>
                  <a:schemeClr val="tx1"/>
                </a:solidFill>
                <a:effectLst/>
                <a:latin typeface="+mn-lt"/>
                <a:ea typeface="+mn-ea"/>
                <a:cs typeface="+mn-cs"/>
              </a:rPr>
              <a:t>) išvykdami iš namų ilgam laikui (pvz., atostogoms). Paprašykite surašyti visas vietas, kur klausytojai palieka savo nešiojamąjį kompiuterį, kai išvyksta iš namų ilgam. (5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Paprašykite kiekvieno klausytojo pristatyti rezultatus – kaip jiems sekėsi? Kiek fizinio saugumo priemonių jiems pavyko prisiminti, o gal nepavyko sugalvoti nė vienos? Aptarkite tas vietas. Ar jos yra atviros šviesos, o gal net vandens poveikiui? Kiek tos vietos yra lengvai pasiekiamos kažkam įsibrovus į būstą? Paprašykite papildomai pagalvoti, ar turėtų tam tikrų vietų namie, kuriose padėtas nešiojamasis kompiuteris būtų sunkiau surandamas ir prieinamas nepageidaujamam įsibrovėliui? (15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Šiame užsiėmime itin svarbi dalyvių nuomonė, patirtis, įžvalgos. Pasidalindami savo žiniomis dalyviai praturtina vieni kitus.</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3E3E13-8531-4C2F-90DD-F11596CE8B0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144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Temos pristatymas (20 min.). </a:t>
            </a:r>
            <a:r>
              <a:rPr lang="lt-LT" sz="1200" kern="1200" dirty="0">
                <a:solidFill>
                  <a:schemeClr val="tx1"/>
                </a:solidFill>
                <a:effectLst/>
                <a:latin typeface="+mn-lt"/>
                <a:ea typeface="+mn-ea"/>
                <a:cs typeface="+mn-cs"/>
              </a:rPr>
              <a:t>Naudodami pateiktis supažindinkite auditoriją su kita tema –asmeninės informacijos apsaugos rekomendacijomis, pristatykite svarbiausius aspektus. Papildomai galite susipažinti su tekstais literatūros skiltyje (šios temos pabaigoje), peržiūrėkite pateiktis su vaizdine medžiaga jose ir nuspręskite, kaip ir ar jas naudosite užsiėmime.</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11</a:t>
            </a:fld>
            <a:endParaRPr lang="en-GB"/>
          </a:p>
        </p:txBody>
      </p:sp>
    </p:spTree>
    <p:extLst>
      <p:ext uri="{BB962C8B-B14F-4D97-AF65-F5344CB8AC3E}">
        <p14:creationId xmlns:p14="http://schemas.microsoft.com/office/powerpoint/2010/main" val="1507891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Laikykitės slaptažodžio taisyklių.</a:t>
            </a:r>
            <a:r>
              <a:rPr lang="lt-LT" sz="1200" kern="1200" dirty="0">
                <a:solidFill>
                  <a:schemeClr val="tx1"/>
                </a:solidFill>
                <a:effectLst/>
                <a:latin typeface="+mn-lt"/>
                <a:ea typeface="+mn-ea"/>
                <a:cs typeface="+mn-cs"/>
              </a:rPr>
              <a:t> Gali atrodyti problemiška, kad kiekvienai svetainei, kuri jums patinka, reikalingas skirtingas slaptažodis. Pripažinkime, greitai ką nors įvesite ir po penkių minučių pamiršite. Žinoma, tai reiškia, kad ateityje bus ieškoma pamiršto slaptažodžio, o tai kelia dar daugiau rūpesčių. </a:t>
            </a:r>
            <a:endParaRPr lang="en-US" sz="1200" kern="1200" dirty="0">
              <a:solidFill>
                <a:schemeClr val="tx1"/>
              </a:solidFill>
              <a:effectLst/>
              <a:latin typeface="+mn-lt"/>
              <a:ea typeface="+mn-ea"/>
              <a:cs typeface="+mn-cs"/>
            </a:endParaRP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Nenaudokite populiarių slaptažodžių</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Programišiai</a:t>
            </a:r>
            <a:r>
              <a:rPr lang="lt-LT" sz="1200" kern="1200" dirty="0">
                <a:solidFill>
                  <a:schemeClr val="tx1"/>
                </a:solidFill>
                <a:effectLst/>
                <a:latin typeface="+mn-lt"/>
                <a:ea typeface="+mn-ea"/>
                <a:cs typeface="+mn-cs"/>
              </a:rPr>
              <a:t>, bandydami prisijungti prie paskyrų, pirmiausia išbandys populiariausius slaptažodžius, pavyzdžiui: </a:t>
            </a:r>
            <a:r>
              <a:rPr lang="lt-LT" sz="1200" i="1" kern="1200" dirty="0" err="1">
                <a:solidFill>
                  <a:schemeClr val="tx1"/>
                </a:solidFill>
                <a:effectLst/>
                <a:latin typeface="+mn-lt"/>
                <a:ea typeface="+mn-ea"/>
                <a:cs typeface="+mn-cs"/>
              </a:rPr>
              <a:t>qwerty</a:t>
            </a:r>
            <a:r>
              <a:rPr lang="lt-LT" sz="1200" kern="1200" dirty="0">
                <a:solidFill>
                  <a:schemeClr val="tx1"/>
                </a:solidFill>
                <a:effectLst/>
                <a:latin typeface="+mn-lt"/>
                <a:ea typeface="+mn-ea"/>
                <a:cs typeface="+mn-cs"/>
              </a:rPr>
              <a:t>,</a:t>
            </a:r>
            <a:r>
              <a:rPr lang="lt-LT" sz="1200" i="1" kern="1200" dirty="0">
                <a:solidFill>
                  <a:schemeClr val="tx1"/>
                </a:solidFill>
                <a:effectLst/>
                <a:latin typeface="+mn-lt"/>
                <a:ea typeface="+mn-ea"/>
                <a:cs typeface="+mn-cs"/>
              </a:rPr>
              <a:t> 123456</a:t>
            </a:r>
            <a:r>
              <a:rPr lang="lt-LT" sz="1200" kern="1200" dirty="0">
                <a:solidFill>
                  <a:schemeClr val="tx1"/>
                </a:solidFill>
                <a:effectLst/>
                <a:latin typeface="+mn-lt"/>
                <a:ea typeface="+mn-ea"/>
                <a:cs typeface="+mn-cs"/>
              </a:rPr>
              <a:t>,</a:t>
            </a:r>
            <a:r>
              <a:rPr lang="lt-LT" sz="1200" i="1" kern="1200" dirty="0">
                <a:solidFill>
                  <a:schemeClr val="tx1"/>
                </a:solidFill>
                <a:effectLst/>
                <a:latin typeface="+mn-lt"/>
                <a:ea typeface="+mn-ea"/>
                <a:cs typeface="+mn-cs"/>
              </a:rPr>
              <a:t> </a:t>
            </a:r>
            <a:r>
              <a:rPr lang="lt-LT" sz="1200" i="1" kern="1200" dirty="0" err="1">
                <a:solidFill>
                  <a:schemeClr val="tx1"/>
                </a:solidFill>
                <a:effectLst/>
                <a:latin typeface="+mn-lt"/>
                <a:ea typeface="+mn-ea"/>
                <a:cs typeface="+mn-cs"/>
              </a:rPr>
              <a:t>password</a:t>
            </a:r>
            <a:r>
              <a:rPr lang="lt-LT" sz="1200" kern="1200" dirty="0">
                <a:solidFill>
                  <a:schemeClr val="tx1"/>
                </a:solidFill>
                <a:effectLst/>
                <a:latin typeface="+mn-lt"/>
                <a:ea typeface="+mn-ea"/>
                <a:cs typeface="+mn-cs"/>
              </a:rPr>
              <a:t> ar kitus dažnai naudojamus variantus. Įsitikinkite, kad jūsų slaptažodis nėra populiariausiųjų sąraše. Šiuos ir panašius slaptažodžius </a:t>
            </a:r>
            <a:r>
              <a:rPr lang="lt-LT" sz="1200" kern="1200" dirty="0" err="1">
                <a:solidFill>
                  <a:schemeClr val="tx1"/>
                </a:solidFill>
                <a:effectLst/>
                <a:latin typeface="+mn-lt"/>
                <a:ea typeface="+mn-ea"/>
                <a:cs typeface="+mn-cs"/>
              </a:rPr>
              <a:t>programišiai</a:t>
            </a:r>
            <a:r>
              <a:rPr lang="lt-LT" sz="1200" kern="1200" dirty="0">
                <a:solidFill>
                  <a:schemeClr val="tx1"/>
                </a:solidFill>
                <a:effectLst/>
                <a:latin typeface="+mn-lt"/>
                <a:ea typeface="+mn-ea"/>
                <a:cs typeface="+mn-cs"/>
              </a:rPr>
              <a:t> nulaužia per kelias sekundes.</a:t>
            </a:r>
            <a:endParaRPr lang="en-US" sz="1200" kern="1200" dirty="0">
              <a:solidFill>
                <a:schemeClr val="tx1"/>
              </a:solidFill>
              <a:effectLst/>
              <a:latin typeface="+mn-lt"/>
              <a:ea typeface="+mn-ea"/>
              <a:cs typeface="+mn-cs"/>
            </a:endParaRP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Nenaudokite vienodų slaptažodžių skirtingoms paskyroms</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Programišiai</a:t>
            </a:r>
            <a:r>
              <a:rPr lang="lt-LT" sz="1200" kern="1200" dirty="0">
                <a:solidFill>
                  <a:schemeClr val="tx1"/>
                </a:solidFill>
                <a:effectLst/>
                <a:latin typeface="+mn-lt"/>
                <a:ea typeface="+mn-ea"/>
                <a:cs typeface="+mn-cs"/>
              </a:rPr>
              <a:t> dažnai naudojasi slaptažodžių duomenų bazėmis iš prieš tai atliktų atakų, todėl jei naudojate tą patį slaptažodį prisijungdami prie kitų paskyrų, visose šiose paskyrose padidėja pažeidžiamumo rizika. </a:t>
            </a:r>
            <a:endParaRPr lang="en-US" sz="1200" kern="1200" dirty="0">
              <a:solidFill>
                <a:schemeClr val="tx1"/>
              </a:solidFill>
              <a:effectLst/>
              <a:latin typeface="+mn-lt"/>
              <a:ea typeface="+mn-ea"/>
              <a:cs typeface="+mn-cs"/>
            </a:endParaRP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Slaptažodžio ilgis</a:t>
            </a:r>
            <a:r>
              <a:rPr lang="lt-LT" sz="1200" kern="1200" dirty="0">
                <a:solidFill>
                  <a:schemeClr val="tx1"/>
                </a:solidFill>
                <a:effectLst/>
                <a:latin typeface="+mn-lt"/>
                <a:ea typeface="+mn-ea"/>
                <a:cs typeface="+mn-cs"/>
              </a:rPr>
              <a:t>. Slaptažodžio ilgis yra vienas svarbiausių saugumo faktorių. Pavyzdžiui, </a:t>
            </a:r>
            <a:r>
              <a:rPr lang="lt-LT" sz="1200" kern="1200" dirty="0" err="1">
                <a:solidFill>
                  <a:schemeClr val="tx1"/>
                </a:solidFill>
                <a:effectLst/>
                <a:latin typeface="+mn-lt"/>
                <a:ea typeface="+mn-ea"/>
                <a:cs typeface="+mn-cs"/>
              </a:rPr>
              <a:t>programišius</a:t>
            </a:r>
            <a:r>
              <a:rPr lang="lt-LT" sz="1200" kern="1200" dirty="0">
                <a:solidFill>
                  <a:schemeClr val="tx1"/>
                </a:solidFill>
                <a:effectLst/>
                <a:latin typeface="+mn-lt"/>
                <a:ea typeface="+mn-ea"/>
                <a:cs typeface="+mn-cs"/>
              </a:rPr>
              <a:t> užtruks mažiau nei vieną sekundę spėdamas sugalvotą slaptažodį, jei jį sudarys keturi simboliai. Ir kelerius metus, jei slaptažodis bus sudarytas iš ne mažiau kaip 10 simbolių. Specialūs simboliai (`!@$%^&amp;*()–_=+[];:’”,&lt;.&gt;/?) suteikia slaptažodžiui papildomos apsaugos.</a:t>
            </a:r>
            <a:endParaRPr lang="en-US" sz="1200" kern="1200" dirty="0">
              <a:solidFill>
                <a:schemeClr val="tx1"/>
              </a:solidFill>
              <a:effectLst/>
              <a:latin typeface="+mn-lt"/>
              <a:ea typeface="+mn-ea"/>
              <a:cs typeface="+mn-cs"/>
            </a:endParaRP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Slaptažodžio sudėtingumas</a:t>
            </a:r>
            <a:r>
              <a:rPr lang="lt-LT" sz="1200" kern="1200" dirty="0">
                <a:solidFill>
                  <a:schemeClr val="tx1"/>
                </a:solidFill>
                <a:effectLst/>
                <a:latin typeface="+mn-lt"/>
                <a:ea typeface="+mn-ea"/>
                <a:cs typeface="+mn-cs"/>
              </a:rPr>
              <a:t>. Sukurkite stiprius slaptažodžius, kuriuose būtų naudojami įvairūs simboliai, skaičiai ir raidės, o ne užbaigti, atpažįstami žodžiai. Norint sukurti saugų slaptažodį, būtina įtraukti didžiąsias raides, skaičius ir simbolius (pvz., </a:t>
            </a:r>
            <a:r>
              <a:rPr lang="lt-LT" sz="1200" i="1" kern="1200" dirty="0">
                <a:solidFill>
                  <a:schemeClr val="tx1"/>
                </a:solidFill>
                <a:effectLst/>
                <a:latin typeface="+mn-lt"/>
                <a:ea typeface="+mn-ea"/>
                <a:cs typeface="+mn-cs"/>
              </a:rPr>
              <a:t>BibLio!522</a:t>
            </a:r>
            <a:r>
              <a:rPr lang="lt-LT" sz="1200" kern="1200" dirty="0">
                <a:solidFill>
                  <a:schemeClr val="tx1"/>
                </a:solidFill>
                <a:effectLst/>
                <a:latin typeface="+mn-lt"/>
                <a:ea typeface="+mn-ea"/>
                <a:cs typeface="+mn-cs"/>
              </a:rPr>
              <a:t>). Reikėtų vengti įprastų ir kasdienėje aplinkoje pasitaikančių produktų pavadinimų (pvz., </a:t>
            </a:r>
            <a:r>
              <a:rPr lang="lt-LT" sz="1200" i="1" kern="1200" dirty="0">
                <a:solidFill>
                  <a:schemeClr val="tx1"/>
                </a:solidFill>
                <a:effectLst/>
                <a:latin typeface="+mn-lt"/>
                <a:ea typeface="+mn-ea"/>
                <a:cs typeface="+mn-cs"/>
              </a:rPr>
              <a:t>audi</a:t>
            </a:r>
            <a:r>
              <a:rPr lang="lt-LT" sz="1200" kern="1200" dirty="0">
                <a:solidFill>
                  <a:schemeClr val="tx1"/>
                </a:solidFill>
                <a:effectLst/>
                <a:latin typeface="+mn-lt"/>
                <a:ea typeface="+mn-ea"/>
                <a:cs typeface="+mn-cs"/>
              </a:rPr>
              <a:t>), vardų (pvz., </a:t>
            </a:r>
            <a:r>
              <a:rPr lang="lt-LT" sz="1200" i="1" kern="1200" dirty="0" err="1">
                <a:solidFill>
                  <a:schemeClr val="tx1"/>
                </a:solidFill>
                <a:effectLst/>
                <a:latin typeface="+mn-lt"/>
                <a:ea typeface="+mn-ea"/>
                <a:cs typeface="+mn-cs"/>
              </a:rPr>
              <a:t>martynas</a:t>
            </a:r>
            <a:r>
              <a:rPr lang="lt-LT" sz="1200" kern="1200" dirty="0">
                <a:solidFill>
                  <a:schemeClr val="tx1"/>
                </a:solidFill>
                <a:effectLst/>
                <a:latin typeface="+mn-lt"/>
                <a:ea typeface="+mn-ea"/>
                <a:cs typeface="+mn-cs"/>
              </a:rPr>
              <a:t>), pavardžių (pvz., </a:t>
            </a:r>
            <a:r>
              <a:rPr lang="lt-LT" sz="1200" i="1" kern="1200" dirty="0">
                <a:solidFill>
                  <a:schemeClr val="tx1"/>
                </a:solidFill>
                <a:effectLst/>
                <a:latin typeface="+mn-lt"/>
                <a:ea typeface="+mn-ea"/>
                <a:cs typeface="+mn-cs"/>
              </a:rPr>
              <a:t>jonaitis</a:t>
            </a:r>
            <a:r>
              <a:rPr lang="lt-LT" sz="1200" kern="1200" dirty="0">
                <a:solidFill>
                  <a:schemeClr val="tx1"/>
                </a:solidFill>
                <a:effectLst/>
                <a:latin typeface="+mn-lt"/>
                <a:ea typeface="+mn-ea"/>
                <a:cs typeface="+mn-cs"/>
              </a:rPr>
              <a:t>), naminių gyvūnėlių vardų (pvz., </a:t>
            </a:r>
            <a:r>
              <a:rPr lang="lt-LT" sz="1200" i="1" kern="1200" dirty="0" err="1">
                <a:solidFill>
                  <a:schemeClr val="tx1"/>
                </a:solidFill>
                <a:effectLst/>
                <a:latin typeface="+mn-lt"/>
                <a:ea typeface="+mn-ea"/>
                <a:cs typeface="+mn-cs"/>
              </a:rPr>
              <a:t>tobis</a:t>
            </a:r>
            <a:r>
              <a:rPr lang="lt-LT" sz="1200" kern="1200" dirty="0">
                <a:solidFill>
                  <a:schemeClr val="tx1"/>
                </a:solidFill>
                <a:effectLst/>
                <a:latin typeface="+mn-lt"/>
                <a:ea typeface="+mn-ea"/>
                <a:cs typeface="+mn-cs"/>
              </a:rPr>
              <a:t>), gimtadienių, vestuvių metinių datų (pvz., </a:t>
            </a:r>
            <a:r>
              <a:rPr lang="lt-LT" sz="1200" i="1" kern="1200" dirty="0">
                <a:solidFill>
                  <a:schemeClr val="tx1"/>
                </a:solidFill>
                <a:effectLst/>
                <a:latin typeface="+mn-lt"/>
                <a:ea typeface="+mn-ea"/>
                <a:cs typeface="+mn-cs"/>
              </a:rPr>
              <a:t>19950319</a:t>
            </a:r>
            <a:r>
              <a:rPr lang="lt-LT" sz="1200" kern="1200" dirty="0">
                <a:solidFill>
                  <a:schemeClr val="tx1"/>
                </a:solidFill>
                <a:effectLst/>
                <a:latin typeface="+mn-lt"/>
                <a:ea typeface="+mn-ea"/>
                <a:cs typeface="+mn-cs"/>
              </a:rPr>
              <a:t>). Norint susikurti lengvai atsimenamą slaptažodį, dažniausiai išeina slaptažodis, kurį lengva ir nulaužti. Kad būtų lengviau atsiminti, galima naudoti slaptažodžius-frazes, kurios susideda iš kelių žodžių ir sudaro frazę, pvz., „</a:t>
            </a:r>
            <a:r>
              <a:rPr lang="lt-LT" sz="1200" kern="1200" dirty="0" err="1">
                <a:solidFill>
                  <a:schemeClr val="tx1"/>
                </a:solidFill>
                <a:effectLst/>
                <a:latin typeface="+mn-lt"/>
                <a:ea typeface="+mn-ea"/>
                <a:cs typeface="+mn-cs"/>
              </a:rPr>
              <a:t>knygatreciojelentynoje</a:t>
            </a:r>
            <a:r>
              <a:rPr lang="lt-LT" sz="1200" kern="1200" dirty="0">
                <a:solidFill>
                  <a:schemeClr val="tx1"/>
                </a:solidFill>
                <a:effectLst/>
                <a:latin typeface="+mn-lt"/>
                <a:ea typeface="+mn-ea"/>
                <a:cs typeface="+mn-cs"/>
              </a:rPr>
              <a:t>“. Jei nesugebate atsiminti slaptažodžių – naudokite slaptažodžių tvarkyklę.</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12</a:t>
            </a:fld>
            <a:endParaRPr lang="en-GB"/>
          </a:p>
        </p:txBody>
      </p:sp>
    </p:spTree>
    <p:extLst>
      <p:ext uri="{BB962C8B-B14F-4D97-AF65-F5344CB8AC3E}">
        <p14:creationId xmlns:p14="http://schemas.microsoft.com/office/powerpoint/2010/main" val="4234840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Klastotės – tai įvairių formų suklastoti pranešimai (el. laiškai, SMS žinutės) ir interneto svetainės, kuriomis </a:t>
            </a:r>
            <a:r>
              <a:rPr lang="lt-LT" sz="1200" kern="1200" dirty="0" err="1">
                <a:solidFill>
                  <a:schemeClr val="tx1"/>
                </a:solidFill>
                <a:effectLst/>
                <a:latin typeface="+mn-lt"/>
                <a:ea typeface="+mn-ea"/>
                <a:cs typeface="+mn-cs"/>
              </a:rPr>
              <a:t>programišiai</a:t>
            </a:r>
            <a:r>
              <a:rPr lang="lt-LT" sz="1200" kern="1200" dirty="0">
                <a:solidFill>
                  <a:schemeClr val="tx1"/>
                </a:solidFill>
                <a:effectLst/>
                <a:latin typeface="+mn-lt"/>
                <a:ea typeface="+mn-ea"/>
                <a:cs typeface="+mn-cs"/>
              </a:rPr>
              <a:t>, apsimesdami institucija ar asmeniu, siekia išgauti naudotojo informaciją, prisijungimo ar finansinius duomenis (banko prisijungimai, kredito kortelių numeriai ir pan.) arba priversti atlikti tam tikrus veiksmus (pvz., pervesti pinigines lėšas į nusikaltėlių sąskaitas). </a:t>
            </a: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Klastotėmis siekiama sudominti, gąsdinti ar pasitelkti kitas emocijas, kad naudotojas pats atliktų veiksmus, dėl kurių būtų prarasti duomenys. Dažniausiai klastotėse būna naudojamas bankų ir populiariausių elektroninių paslaugų teikėjų („</a:t>
            </a:r>
            <a:r>
              <a:rPr lang="lt-LT" sz="1200" kern="1200" dirty="0" err="1">
                <a:solidFill>
                  <a:schemeClr val="tx1"/>
                </a:solidFill>
                <a:effectLst/>
                <a:latin typeface="+mn-lt"/>
                <a:ea typeface="+mn-ea"/>
                <a:cs typeface="+mn-cs"/>
              </a:rPr>
              <a:t>PayPal</a:t>
            </a:r>
            <a:r>
              <a:rPr lang="lt-LT" sz="1200" kern="1200" dirty="0">
                <a:solidFill>
                  <a:schemeClr val="tx1"/>
                </a:solidFill>
                <a:effectLst/>
                <a:latin typeface="+mn-lt"/>
                <a:ea typeface="+mn-ea"/>
                <a:cs typeface="+mn-cs"/>
              </a:rPr>
              <a:t>“, „</a:t>
            </a:r>
            <a:r>
              <a:rPr lang="lt-LT" sz="1200" kern="1200" dirty="0" err="1">
                <a:solidFill>
                  <a:schemeClr val="tx1"/>
                </a:solidFill>
                <a:effectLst/>
                <a:latin typeface="+mn-lt"/>
                <a:ea typeface="+mn-ea"/>
                <a:cs typeface="+mn-cs"/>
              </a:rPr>
              <a:t>Google</a:t>
            </a:r>
            <a:r>
              <a:rPr lang="lt-LT" sz="1200" kern="1200" dirty="0">
                <a:solidFill>
                  <a:schemeClr val="tx1"/>
                </a:solidFill>
                <a:effectLst/>
                <a:latin typeface="+mn-lt"/>
                <a:ea typeface="+mn-ea"/>
                <a:cs typeface="+mn-cs"/>
              </a:rPr>
              <a:t>“, „Microsoft“, „Apple“ ir t. t.) identitetas. </a:t>
            </a:r>
          </a:p>
          <a:p>
            <a:endParaRPr lang="lt-LT"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Laiškus siunčiantys piktavaliai dažnai informuoja apie gautą ar atliktą naują mokėjimą, apie jums priklausančią išmoką, būtinybę atlikti kokį nors veiksmą (pvz., atnaujinti tam tikrus savo duomenis) ir pan. Laiške pateikiama interneto nuoroda (adresas) ir prašoma prisijungti prie suklastotos el. bankininkystės ar kitos elektroninių paslaugų sistemos.</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13</a:t>
            </a:fld>
            <a:endParaRPr lang="en-GB"/>
          </a:p>
        </p:txBody>
      </p:sp>
    </p:spTree>
    <p:extLst>
      <p:ext uri="{BB962C8B-B14F-4D97-AF65-F5344CB8AC3E}">
        <p14:creationId xmlns:p14="http://schemas.microsoft.com/office/powerpoint/2010/main" val="28357530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14</a:t>
            </a:fld>
            <a:endParaRPr lang="en-GB"/>
          </a:p>
        </p:txBody>
      </p:sp>
    </p:spTree>
    <p:extLst>
      <p:ext uri="{BB962C8B-B14F-4D97-AF65-F5344CB8AC3E}">
        <p14:creationId xmlns:p14="http://schemas.microsoft.com/office/powerpoint/2010/main" val="7271716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15</a:t>
            </a:fld>
            <a:endParaRPr lang="en-GB"/>
          </a:p>
        </p:txBody>
      </p:sp>
    </p:spTree>
    <p:extLst>
      <p:ext uri="{BB962C8B-B14F-4D97-AF65-F5344CB8AC3E}">
        <p14:creationId xmlns:p14="http://schemas.microsoft.com/office/powerpoint/2010/main" val="2146010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Saugokite fizines laikmenas.</a:t>
            </a:r>
            <a:r>
              <a:rPr lang="lt-LT" sz="1200" kern="1200" dirty="0">
                <a:solidFill>
                  <a:schemeClr val="tx1"/>
                </a:solidFill>
                <a:effectLst/>
                <a:latin typeface="+mn-lt"/>
                <a:ea typeface="+mn-ea"/>
                <a:cs typeface="+mn-cs"/>
              </a:rPr>
              <a:t> Šiuolaikiniame skaitmeniniame pasaulyje asmenys (ypač jaunesnio amžiaus) dažnai pamiršta apie asmeninę informaciją fizinėse laikmenose (dažniausiai spausdintą). Jei klausote rekomendacijų ir apsaugote skaitmeninę informaciją skaitmeninėje erdvėje, nepamirškite to padaryti ir fizinėje aplinkoje. Keli patarimai: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Užrakinkite arba paslėpkite savo finansinius ir asmeninius dokumentus saugioje vietoje savo namuose.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Nesineškite visų dokumentų komplekto ar retai naudojamų banko kortelių, kai išeinate iš namų.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Nemeskite sveikų popieriaus lapų, kuriuose gali būti jūsų asmens duomenų. Susmulkinkite visus neskelbtinus dokumentus, kurių jums nebereikia. Tai gali būti kvitai, kredito pasiūlymai, kredito paraiškos, draudimo formos, gydytojo išrašai, čekiai, banko ataskaitos ar pasibaigusios mokėjimo kortelės.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16</a:t>
            </a:fld>
            <a:endParaRPr lang="en-GB"/>
          </a:p>
        </p:txBody>
      </p:sp>
    </p:spTree>
    <p:extLst>
      <p:ext uri="{BB962C8B-B14F-4D97-AF65-F5344CB8AC3E}">
        <p14:creationId xmlns:p14="http://schemas.microsoft.com/office/powerpoint/2010/main" val="21541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Nesidalykite asmenine informacija socialinėje žiniasklaidoje.</a:t>
            </a:r>
            <a:r>
              <a:rPr lang="lt-LT" sz="1200" kern="1200" dirty="0">
                <a:solidFill>
                  <a:schemeClr val="tx1"/>
                </a:solidFill>
                <a:effectLst/>
                <a:latin typeface="+mn-lt"/>
                <a:ea typeface="+mn-ea"/>
                <a:cs typeface="+mn-cs"/>
              </a:rPr>
              <a:t> Labai dažnai socialinės žiniasklaidos platformos gali atrodyti kaip privatus draugų pokalbis. Nors greičiausiai nesidalysite savo vairuotojo pažymėjimo ar kredito kortelių nuotraukomis, galite netyčia pasidalinti daugiau informacijos, nei manote. Tapatybės vagys gali naudoti asmeninę informaciją iš socialinės žiniasklaidos, kad atsakytų į asmeninius saugumo klausimus, rastų jūsų buvimo vietą ir netgi sužinotų jūsų ar jūsų vaikų gimimo datas.</a:t>
            </a:r>
            <a:endParaRPr lang="en-US" sz="1200" kern="1200" dirty="0">
              <a:solidFill>
                <a:schemeClr val="tx1"/>
              </a:solidFill>
              <a:effectLst/>
              <a:latin typeface="+mn-lt"/>
              <a:ea typeface="+mn-ea"/>
              <a:cs typeface="+mn-cs"/>
            </a:endParaRP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Pagalvokite prieš spausdami nuorodą ar mygtuką.</a:t>
            </a:r>
            <a:r>
              <a:rPr lang="lt-LT" sz="1200" kern="1200" dirty="0">
                <a:solidFill>
                  <a:schemeClr val="tx1"/>
                </a:solidFill>
                <a:effectLst/>
                <a:latin typeface="+mn-lt"/>
                <a:ea typeface="+mn-ea"/>
                <a:cs typeface="+mn-cs"/>
              </a:rPr>
              <a:t> Patikimos svetainės egzistuoja ne be priežasties. Svetainės, kuriose pigiai arba nemokamai tiekiamos brangios prekės ar paslaugos, dažnai slepia </a:t>
            </a:r>
            <a:r>
              <a:rPr lang="lt-LT" sz="1200" kern="1200" dirty="0" err="1">
                <a:solidFill>
                  <a:schemeClr val="tx1"/>
                </a:solidFill>
                <a:effectLst/>
                <a:latin typeface="+mn-lt"/>
                <a:ea typeface="+mn-ea"/>
                <a:cs typeface="+mn-cs"/>
              </a:rPr>
              <a:t>kenkėjišką</a:t>
            </a:r>
            <a:r>
              <a:rPr lang="lt-LT" sz="1200" kern="1200" dirty="0">
                <a:solidFill>
                  <a:schemeClr val="tx1"/>
                </a:solidFill>
                <a:effectLst/>
                <a:latin typeface="+mn-lt"/>
                <a:ea typeface="+mn-ea"/>
                <a:cs typeface="+mn-cs"/>
              </a:rPr>
              <a:t> programinę įrangą, kuri gali pakenkti jūsų įrenginiui. Niekada neatsisiųskite programinės įrangos iš nepatikimų ar nežinomų šaltinių. Venkite atidaryti el. laiškų priedus, kurių nesitikėjote, ir venkite nuorodų, nebent žinote, kas jas pateikė ir kodėl.</a:t>
            </a: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Naudokite svetaines, kurios užšifruoja siunčiamus jūsų duomenis</a:t>
            </a:r>
            <a:r>
              <a:rPr lang="lt-LT" sz="1200" kern="1200" dirty="0">
                <a:solidFill>
                  <a:schemeClr val="tx1"/>
                </a:solidFill>
                <a:effectLst/>
                <a:latin typeface="+mn-lt"/>
                <a:ea typeface="+mn-ea"/>
                <a:cs typeface="+mn-cs"/>
              </a:rPr>
              <a:t>. Duomenų šifravimas užšifruoja informaciją, kurią siunčiate internetu, todėl kitiems ją sunku arba neįmanoma iššifruoti. Užrakto piktograma naršyklės būsenos juostoje reiškia, kad jūsų informacija bus saugi, kai ji bus perduota. Prieš siųsdami saugią informaciją patikrinkite, ar yra užrakto ženklas. Jei jo nėra – apgalvokite, ar saugu atlikti veiksmą.</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Knygas, filmus, muziką ir kitus elektroninius leidinius siųskitės tik iš patikimų, visiems žinomų šaltinių internete. </a:t>
            </a: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Nustatykite griežtus privatumo nustatymus. </a:t>
            </a:r>
            <a:r>
              <a:rPr lang="lt-LT" sz="1200" kern="1200" dirty="0">
                <a:solidFill>
                  <a:schemeClr val="tx1"/>
                </a:solidFill>
                <a:effectLst/>
                <a:latin typeface="+mn-lt"/>
                <a:ea typeface="+mn-ea"/>
                <a:cs typeface="+mn-cs"/>
              </a:rPr>
              <a:t>Apsipirkimo programų, socialinių tinklų ir el. pašto paslaugų privatumo politika dažnai keičiasi. Atnaujinkite nustatymus, kad išvengtumėte informacijos bendrinimo su svetainėmis ar programomis, susietomis su jūsų socialinių tinklų paskyromis. Kontroliuodami nustatymus galite išvengti piktavalių, kurie parduoda jūsų duomenis ar naršymo istoriją, ir taip galite valdyti savo buvimo internete paliekamus pėdsakus.</a:t>
            </a:r>
            <a:endParaRPr lang="en-US" sz="1200" kern="1200" dirty="0">
              <a:solidFill>
                <a:schemeClr val="tx1"/>
              </a:solidFill>
              <a:effectLst/>
              <a:latin typeface="+mn-lt"/>
              <a:ea typeface="+mn-ea"/>
              <a:cs typeface="+mn-cs"/>
            </a:endParaRPr>
          </a:p>
          <a:p>
            <a:endParaRPr lang="lt-LT"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Uždarykite senas paskyras.</a:t>
            </a:r>
            <a:r>
              <a:rPr lang="lt-LT" sz="1200" kern="1200" dirty="0">
                <a:solidFill>
                  <a:schemeClr val="tx1"/>
                </a:solidFill>
                <a:effectLst/>
                <a:latin typeface="+mn-lt"/>
                <a:ea typeface="+mn-ea"/>
                <a:cs typeface="+mn-cs"/>
              </a:rPr>
              <a:t> Nors galbūt niekada jose neapsilankysite, jūsų senos paskyros vis dar egzistuoja ir jūsų duomenys vis tiek saugomi ten, kur juos palikote. Tai reiškia, kad jei svetainė, kuria jūs niekada nesinaudojate, patirs duomenų saugos pažeidimų, jūsų informacijai gali kilti pavojus.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17</a:t>
            </a:fld>
            <a:endParaRPr lang="en-GB"/>
          </a:p>
        </p:txBody>
      </p:sp>
    </p:spTree>
    <p:extLst>
      <p:ext uri="{BB962C8B-B14F-4D97-AF65-F5344CB8AC3E}">
        <p14:creationId xmlns:p14="http://schemas.microsoft.com/office/powerpoint/2010/main" val="3929739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Pabaigai pabrėšime, kad svarbu, jog visi šeimos nariai būtų susipažinę su duomenų saugumo principais ir elgesio etika. </a:t>
            </a:r>
            <a:r>
              <a:rPr lang="lt-LT" sz="1200" kern="1200" dirty="0">
                <a:solidFill>
                  <a:schemeClr val="tx1"/>
                </a:solidFill>
                <a:effectLst/>
                <a:latin typeface="+mn-lt"/>
                <a:ea typeface="+mn-ea"/>
                <a:cs typeface="+mn-cs"/>
              </a:rPr>
              <a:t>Tinkamai apmokyti šeimos nariai prisideda prie įvairių grėsmių, susijusių su asmens duomenų praradimu, mažinimo. Šeimos nariams turėtų būti išaiškinta tam tikra elgesio su skaitmeniniais prietaisais etika bei skatinamas bendros atsakomybės jausmas. Esminiai bendrieji principai taikytini kiekvienam šeimos nariui:</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Saugokite ir tinkamai tvarkykite prisijungimo duomenis: neklijuokite ant ekranų ir nepalikite prisijungimo duomenų kitiems matomose vietose.</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Niekam neatskleiskite savo prisijungimo duomenų, jautrios asmeninės informacijos.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Baigę darbą, uždarykite programų langus, išjunkite kompiuterį. Nepalikite ant stalo dokumentų ir duomenų laikmenų.</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Įtarę, kad kažką padaryti ar atskleisti prašantis „bendradarbis“ ar „draugo draugas“ nebūtinai yra tas, kuo dedasi, paskambinkite jam, pasitarkite su kitais bendradarbiais, draugais ar vadovu.</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18</a:t>
            </a:fld>
            <a:endParaRPr lang="en-GB"/>
          </a:p>
        </p:txBody>
      </p:sp>
    </p:spTree>
    <p:extLst>
      <p:ext uri="{BB962C8B-B14F-4D97-AF65-F5344CB8AC3E}">
        <p14:creationId xmlns:p14="http://schemas.microsoft.com/office/powerpoint/2010/main" val="41208006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Praktinė užduotis (25 min.). </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Užduoties pristatymas. Kiekvienam klausytojui paduokite atspausdintą laišką-klastotę (žr. priedą – „5 tema. </a:t>
            </a:r>
            <a:r>
              <a:rPr lang="lt-LT" sz="1200" kern="1200" dirty="0" smtClean="0">
                <a:solidFill>
                  <a:schemeClr val="tx1"/>
                </a:solidFill>
                <a:effectLst/>
                <a:latin typeface="+mn-lt"/>
                <a:ea typeface="+mn-ea"/>
                <a:cs typeface="+mn-cs"/>
              </a:rPr>
              <a:t>1 </a:t>
            </a:r>
            <a:r>
              <a:rPr lang="lt-LT" sz="1200" kern="1200" dirty="0">
                <a:solidFill>
                  <a:schemeClr val="tx1"/>
                </a:solidFill>
                <a:effectLst/>
                <a:latin typeface="+mn-lt"/>
                <a:ea typeface="+mn-ea"/>
                <a:cs typeface="+mn-cs"/>
              </a:rPr>
              <a:t>užsiėmimas. </a:t>
            </a:r>
            <a:r>
              <a:rPr lang="lt-LT" sz="1200" kern="1200" dirty="0" smtClean="0">
                <a:solidFill>
                  <a:schemeClr val="tx1"/>
                </a:solidFill>
                <a:effectLst/>
                <a:latin typeface="+mn-lt"/>
                <a:ea typeface="+mn-ea"/>
                <a:cs typeface="+mn-cs"/>
              </a:rPr>
              <a:t>Praktinė</a:t>
            </a:r>
            <a:r>
              <a:rPr lang="lt-LT" sz="1200" kern="1200" baseline="0" dirty="0" smtClean="0">
                <a:solidFill>
                  <a:schemeClr val="tx1"/>
                </a:solidFill>
                <a:effectLst/>
                <a:latin typeface="+mn-lt"/>
                <a:ea typeface="+mn-ea"/>
                <a:cs typeface="+mn-cs"/>
              </a:rPr>
              <a:t> užduotis</a:t>
            </a:r>
            <a:r>
              <a:rPr lang="lt-LT" sz="1200" kern="1200" dirty="0" smtClean="0">
                <a:solidFill>
                  <a:schemeClr val="tx1"/>
                </a:solidFill>
                <a:effectLst/>
                <a:latin typeface="+mn-lt"/>
                <a:ea typeface="+mn-ea"/>
                <a:cs typeface="+mn-cs"/>
              </a:rPr>
              <a:t>“), </a:t>
            </a:r>
            <a:r>
              <a:rPr lang="lt-LT" sz="1200" kern="1200" dirty="0">
                <a:solidFill>
                  <a:schemeClr val="tx1"/>
                </a:solidFill>
                <a:effectLst/>
                <a:latin typeface="+mn-lt"/>
                <a:ea typeface="+mn-ea"/>
                <a:cs typeface="+mn-cs"/>
              </a:rPr>
              <a:t>paprašykite atidžiai perskaityti ir sužymėti laiško vietas, kurios atrodo įtartinos.  (10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Paprašykite kiekvieno klausytojo pristatyti savo pastebėtas įtartinas laiško klastotės vietas. Aptarkite rezultatus, paprašykite klausytojų pagrįsti, kodėl tos vietos atrodo (arba neatrodo) įtartinos? Paklauskite jų, ar jie yra gavę panašių laiškų? (15 min.). </a:t>
            </a:r>
            <a:endParaRPr lang="en-US" sz="1200" kern="1200" dirty="0">
              <a:solidFill>
                <a:schemeClr val="tx1"/>
              </a:solidFill>
              <a:effectLst/>
              <a:latin typeface="+mn-lt"/>
              <a:ea typeface="+mn-ea"/>
              <a:cs typeface="+mn-cs"/>
            </a:endParaRPr>
          </a:p>
          <a:p>
            <a:pPr lvl="0"/>
            <a:endParaRPr lang="lt-LT"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Šiame užsiėmime itin svarbi dalyvių nuomonė, patirtis, įžvalgos. Pasidalindami savo žiniomis dalyviai praturtina vieni kitus.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3E3E13-8531-4C2F-90DD-F11596CE8B06}"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5486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Šia tema siekiama aptarti informacijos saugumą kaip visumą organizacinių, teisinių ir techninių priemonių, kuriomis užtikrinamas informacijos ir naudojamų įrenginių atsparumas kibernetinėms atakoms ar kitiems saugumo incidentams. </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Uždaviniai:</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susipažinti su informacijos saugumo principais; </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išsiaiškinti skirtumus tarp loginio ir fizinio informacijos saugumo; </a:t>
            </a:r>
            <a:endParaRPr lang="en-US" sz="1200" kern="1200" dirty="0">
              <a:solidFill>
                <a:schemeClr val="tx1"/>
              </a:solidFill>
              <a:effectLst/>
              <a:latin typeface="+mn-lt"/>
              <a:ea typeface="+mn-ea"/>
              <a:cs typeface="+mn-cs"/>
            </a:endParaRPr>
          </a:p>
          <a:p>
            <a:pPr lvl="0"/>
            <a:r>
              <a:rPr lang="lt-LT" sz="1200" kern="1200" dirty="0">
                <a:solidFill>
                  <a:schemeClr val="tx1"/>
                </a:solidFill>
                <a:effectLst/>
                <a:latin typeface="+mn-lt"/>
                <a:ea typeface="+mn-ea"/>
                <a:cs typeface="+mn-cs"/>
              </a:rPr>
              <a:t>aptarti esminius įrenginių saugumo principus.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p>
          <a:p>
            <a:r>
              <a:rPr lang="lt-LT" sz="1200" kern="1200" dirty="0">
                <a:solidFill>
                  <a:schemeClr val="tx1"/>
                </a:solidFill>
                <a:effectLst/>
                <a:latin typeface="+mn-lt"/>
                <a:ea typeface="+mn-ea"/>
                <a:cs typeface="+mn-cs"/>
              </a:rPr>
              <a:t>Ši tema išdėstyta 5.1. poskyryje.</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Trukmė:</a:t>
            </a:r>
            <a:r>
              <a:rPr lang="lt-LT" sz="1200" kern="1200" dirty="0">
                <a:solidFill>
                  <a:schemeClr val="tx1"/>
                </a:solidFill>
                <a:effectLst/>
                <a:latin typeface="+mn-lt"/>
                <a:ea typeface="+mn-ea"/>
                <a:cs typeface="+mn-cs"/>
              </a:rPr>
              <a:t> 90 min. (užsiėmimo planas pritaikytas skaidyti į du užsiėmimus po 45 min.)</a:t>
            </a:r>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Ledų ištirpinimas (10 min.).</a:t>
            </a:r>
            <a:r>
              <a:rPr lang="lt-LT" sz="1200" kern="1200" dirty="0">
                <a:solidFill>
                  <a:schemeClr val="tx1"/>
                </a:solidFill>
                <a:effectLst/>
                <a:latin typeface="+mn-lt"/>
                <a:ea typeface="+mn-ea"/>
                <a:cs typeface="+mn-cs"/>
              </a:rPr>
              <a:t> Klausytojai pasako savo vardą, pomėgį ar mėgstamą užsiėmimą. Pradedama nuo sėdinčiojo priekyje (pirmojo). Dalyvis pasako savo vardą, prideda: </a:t>
            </a:r>
            <a:r>
              <a:rPr lang="lt-LT" sz="1200" i="1" kern="1200" dirty="0">
                <a:solidFill>
                  <a:schemeClr val="tx1"/>
                </a:solidFill>
                <a:effectLst/>
                <a:latin typeface="+mn-lt"/>
                <a:ea typeface="+mn-ea"/>
                <a:cs typeface="+mn-cs"/>
              </a:rPr>
              <a:t>Andriui sekasi čiuožti slidėmis</a:t>
            </a:r>
            <a:r>
              <a:rPr lang="lt-LT" sz="1200" kern="1200" dirty="0">
                <a:solidFill>
                  <a:schemeClr val="tx1"/>
                </a:solidFill>
                <a:effectLst/>
                <a:latin typeface="+mn-lt"/>
                <a:ea typeface="+mn-ea"/>
                <a:cs typeface="+mn-cs"/>
              </a:rPr>
              <a:t>. Greta sėdintis žaidėjas tęsia žaidimą, pasako savo kaimynų vardus bei jų išsakytus pomėgius, pavyzdžiui: </a:t>
            </a:r>
            <a:r>
              <a:rPr lang="lt-LT" sz="1200" i="1" kern="1200" dirty="0">
                <a:solidFill>
                  <a:schemeClr val="tx1"/>
                </a:solidFill>
                <a:effectLst/>
                <a:latin typeface="+mn-lt"/>
                <a:ea typeface="+mn-ea"/>
                <a:cs typeface="+mn-cs"/>
              </a:rPr>
              <a:t>Andriui sekasi čiuožti slidėmis</a:t>
            </a:r>
            <a:r>
              <a:rPr lang="lt-LT" sz="1200" kern="1200" dirty="0">
                <a:solidFill>
                  <a:schemeClr val="tx1"/>
                </a:solidFill>
                <a:effectLst/>
                <a:latin typeface="+mn-lt"/>
                <a:ea typeface="+mn-ea"/>
                <a:cs typeface="+mn-cs"/>
              </a:rPr>
              <a:t>, </a:t>
            </a:r>
            <a:r>
              <a:rPr lang="lt-LT" sz="1200" i="1" kern="1200" dirty="0">
                <a:solidFill>
                  <a:schemeClr val="tx1"/>
                </a:solidFill>
                <a:effectLst/>
                <a:latin typeface="+mn-lt"/>
                <a:ea typeface="+mn-ea"/>
                <a:cs typeface="+mn-cs"/>
              </a:rPr>
              <a:t>Modestas mėgsta </a:t>
            </a:r>
            <a:r>
              <a:rPr lang="lt-LT" sz="1200" i="1" kern="1200" dirty="0" err="1">
                <a:solidFill>
                  <a:schemeClr val="tx1"/>
                </a:solidFill>
                <a:effectLst/>
                <a:latin typeface="+mn-lt"/>
                <a:ea typeface="+mn-ea"/>
                <a:cs typeface="+mn-cs"/>
              </a:rPr>
              <a:t>šilauoges</a:t>
            </a:r>
            <a:r>
              <a:rPr lang="lt-LT" sz="1200" kern="1200" dirty="0">
                <a:solidFill>
                  <a:schemeClr val="tx1"/>
                </a:solidFill>
                <a:effectLst/>
                <a:latin typeface="+mn-lt"/>
                <a:ea typeface="+mn-ea"/>
                <a:cs typeface="+mn-cs"/>
              </a:rPr>
              <a:t>, </a:t>
            </a:r>
            <a:r>
              <a:rPr lang="lt-LT" sz="1200" i="1" kern="1200" dirty="0">
                <a:solidFill>
                  <a:schemeClr val="tx1"/>
                </a:solidFill>
                <a:effectLst/>
                <a:latin typeface="+mn-lt"/>
                <a:ea typeface="+mn-ea"/>
                <a:cs typeface="+mn-cs"/>
              </a:rPr>
              <a:t>Arūnui patinka glostyti katinus</a:t>
            </a:r>
            <a:r>
              <a:rPr lang="lt-LT" sz="1200" kern="1200" dirty="0">
                <a:solidFill>
                  <a:schemeClr val="tx1"/>
                </a:solidFill>
                <a:effectLst/>
                <a:latin typeface="+mn-lt"/>
                <a:ea typeface="+mn-ea"/>
                <a:cs typeface="+mn-cs"/>
              </a:rPr>
              <a:t> ir t. t. Žaidimą pradėjęs žaidėjas jį ir užbaigia, išvardydamas visų žaidėjų vardus bei jų išsakytus pomėgius. Žaidimą gali užbaigti ir dėstytojas. Vienam dalyviui skirkite vidutiniškai nuo 30 sekundžių iki 1 minutės. Iš pirmo žvilgsnio šis metodas gali atrodyti vaikiškas ir laiko gaišimas. Tačiau tik vienas su kitu susipažinę žmonės linkę įsitraukti į bendras veiklas. </a:t>
            </a:r>
            <a:endParaRPr lang="en-US" sz="1200" kern="1200" dirty="0">
              <a:solidFill>
                <a:schemeClr val="tx1"/>
              </a:solidFill>
              <a:effectLst/>
              <a:latin typeface="+mn-lt"/>
              <a:ea typeface="+mn-ea"/>
              <a:cs typeface="+mn-cs"/>
            </a:endParaRPr>
          </a:p>
          <a:p>
            <a:r>
              <a:rPr lang="lt-LT" sz="1200" kern="1200" dirty="0">
                <a:solidFill>
                  <a:schemeClr val="tx1"/>
                </a:solidFill>
                <a:effectLst/>
                <a:latin typeface="+mn-lt"/>
                <a:ea typeface="+mn-ea"/>
                <a:cs typeface="+mn-cs"/>
              </a:rPr>
              <a:t>Nenaudojamas tuo atveju, kai tai yra antrasis susitikimas/užsiėmimas su šia grupe.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BE004AD-646E-4D66-B5D7-1D7618FB30C8}" type="slidenum">
              <a:rPr lang="lt-LT" smtClean="0"/>
              <a:t>2</a:t>
            </a:fld>
            <a:endParaRPr lang="lt-LT"/>
          </a:p>
        </p:txBody>
      </p:sp>
    </p:spTree>
    <p:extLst>
      <p:ext uri="{BB962C8B-B14F-4D97-AF65-F5344CB8AC3E}">
        <p14:creationId xmlns:p14="http://schemas.microsoft.com/office/powerpoint/2010/main" val="2437503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Apibendrinant labai trumpai, nesigilinant į smulkmenas, priminkite klausytojams pagrindines </a:t>
            </a:r>
            <a:r>
              <a:rPr lang="lt-LT" dirty="0" err="1"/>
              <a:t>potemes</a:t>
            </a:r>
            <a:r>
              <a:rPr lang="lt-LT" dirty="0"/>
              <a:t>:</a:t>
            </a:r>
          </a:p>
          <a:p>
            <a:pPr marL="171450" indent="-171450">
              <a:buFont typeface="Arial" panose="020B0604020202020204" pitchFamily="34" charset="0"/>
              <a:buChar char="•"/>
            </a:pPr>
            <a:r>
              <a:rPr lang="lt-LT" sz="1200" b="0" kern="1200" dirty="0">
                <a:solidFill>
                  <a:schemeClr val="tx1"/>
                </a:solidFill>
                <a:effectLst/>
                <a:latin typeface="+mn-lt"/>
                <a:ea typeface="+mn-ea"/>
                <a:cs typeface="+mn-cs"/>
              </a:rPr>
              <a:t>Loginis ir fizinis informacijos saugumas</a:t>
            </a:r>
            <a:endParaRPr lang="en-US" sz="1200" b="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lt-LT" sz="1200" b="0" kern="1200" dirty="0">
                <a:solidFill>
                  <a:schemeClr val="tx1"/>
                </a:solidFill>
                <a:effectLst/>
                <a:latin typeface="+mn-lt"/>
                <a:ea typeface="+mn-ea"/>
                <a:cs typeface="+mn-cs"/>
              </a:rPr>
              <a:t>Asmeninės informacijos apsaugos rekomendacijos</a:t>
            </a:r>
            <a:endParaRPr lang="en-US"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BE004AD-646E-4D66-B5D7-1D7618FB30C8}" type="slidenum">
              <a:rPr lang="lt-LT" smtClean="0"/>
              <a:t>20</a:t>
            </a:fld>
            <a:endParaRPr lang="lt-LT"/>
          </a:p>
        </p:txBody>
      </p:sp>
    </p:spTree>
    <p:extLst>
      <p:ext uri="{BB962C8B-B14F-4D97-AF65-F5344CB8AC3E}">
        <p14:creationId xmlns:p14="http://schemas.microsoft.com/office/powerpoint/2010/main" val="323783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dirty="0"/>
              <a:t>Jei dar turite laiko, paklauskite klausytojų, gal jie turi kokių nors klausimų? Jei laiko nebeliko – informuokite, kad klausimams laiko nebeliko, tačiau klausytojai gali užduoti klausimus per pertrauką, per laiką pasibaigus užsiėmimui, el. paštu ar pan.</a:t>
            </a:r>
          </a:p>
        </p:txBody>
      </p:sp>
      <p:sp>
        <p:nvSpPr>
          <p:cNvPr id="4" name="Slide Number Placeholder 3"/>
          <p:cNvSpPr>
            <a:spLocks noGrp="1"/>
          </p:cNvSpPr>
          <p:nvPr>
            <p:ph type="sldNum" sz="quarter" idx="5"/>
          </p:nvPr>
        </p:nvSpPr>
        <p:spPr/>
        <p:txBody>
          <a:bodyPr/>
          <a:lstStyle/>
          <a:p>
            <a:fld id="{DBE004AD-646E-4D66-B5D7-1D7618FB30C8}" type="slidenum">
              <a:rPr lang="lt-LT" smtClean="0"/>
              <a:t>21</a:t>
            </a:fld>
            <a:endParaRPr lang="lt-LT"/>
          </a:p>
        </p:txBody>
      </p:sp>
    </p:spTree>
    <p:extLst>
      <p:ext uri="{BB962C8B-B14F-4D97-AF65-F5344CB8AC3E}">
        <p14:creationId xmlns:p14="http://schemas.microsoft.com/office/powerpoint/2010/main" val="3744485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Temos pristatymas (15 min.). </a:t>
            </a:r>
            <a:r>
              <a:rPr lang="lt-LT" sz="1200" kern="1200" dirty="0">
                <a:solidFill>
                  <a:schemeClr val="tx1"/>
                </a:solidFill>
                <a:effectLst/>
                <a:latin typeface="+mn-lt"/>
                <a:ea typeface="+mn-ea"/>
                <a:cs typeface="+mn-cs"/>
              </a:rPr>
              <a:t>Naudodami pateiktis supažindinkite auditoriją su šio užsiėmimo tema – informacijos saugumo principais bei loginiu ir fiziniu informacijos saugumu, pristatykite svarbiausius aspektus. Papildomai galite susipažinti su tekstais literatūros skiltyje (šios temos pabaigoje), peržiūrėkite pateiktis su vaizdine medžiaga jose ir nuspręskite, kaip ir ar jas naudosite užsiėmime</a:t>
            </a:r>
            <a:endParaRPr lang="en-US" dirty="0"/>
          </a:p>
        </p:txBody>
      </p:sp>
      <p:sp>
        <p:nvSpPr>
          <p:cNvPr id="4" name="Slide Number Placeholder 3"/>
          <p:cNvSpPr>
            <a:spLocks noGrp="1"/>
          </p:cNvSpPr>
          <p:nvPr>
            <p:ph type="sldNum" sz="quarter" idx="5"/>
          </p:nvPr>
        </p:nvSpPr>
        <p:spPr/>
        <p:txBody>
          <a:bodyPr/>
          <a:lstStyle/>
          <a:p>
            <a:fld id="{273E3E13-8531-4C2F-90DD-F11596CE8B06}" type="slidenum">
              <a:rPr lang="en-GB" smtClean="0"/>
              <a:t>3</a:t>
            </a:fld>
            <a:endParaRPr lang="en-GB"/>
          </a:p>
        </p:txBody>
      </p:sp>
    </p:spTree>
    <p:extLst>
      <p:ext uri="{BB962C8B-B14F-4D97-AF65-F5344CB8AC3E}">
        <p14:creationId xmlns:p14="http://schemas.microsoft.com/office/powerpoint/2010/main" val="876966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Informacinės ir ryšių technologijos vis sudėtingėja, daugėja su jomis susijusių incidentų (įskaitant kibernetinius incidentus), auga neigiamas tokių incidentų poveikis. Informacijos svarba ir vertė tampa vis labiau reikšminga, tad auga ir jos saugumo reikšmė. Informacijos saugumas apima neteisėtos, netinkamos prieigos prie duomenų arba informacijos atskleidimo, sutrikdymo, ištrynimo, sugadinimo ar keitimo tikimybės sumažinimą  ar prevenciją. Jis taip pat apima veiksmus, kuriais siekiama sumažinti neigiamą tokių incidentų poveikį. Saugoma informacija gali būti bet kokios formos, pvz., elektroninė ar fizinė, apčiuopiama (pvz., popieriuje) arba nemateriali (pvz., žinios). </a:t>
            </a:r>
          </a:p>
        </p:txBody>
      </p:sp>
      <p:sp>
        <p:nvSpPr>
          <p:cNvPr id="4" name="Slide Number Placeholder 3"/>
          <p:cNvSpPr>
            <a:spLocks noGrp="1"/>
          </p:cNvSpPr>
          <p:nvPr>
            <p:ph type="sldNum" sz="quarter" idx="5"/>
          </p:nvPr>
        </p:nvSpPr>
        <p:spPr/>
        <p:txBody>
          <a:bodyPr/>
          <a:lstStyle/>
          <a:p>
            <a:fld id="{273E3E13-8531-4C2F-90DD-F11596CE8B06}" type="slidenum">
              <a:rPr lang="en-GB" smtClean="0"/>
              <a:t>4</a:t>
            </a:fld>
            <a:endParaRPr lang="en-GB"/>
          </a:p>
        </p:txBody>
      </p:sp>
    </p:spTree>
    <p:extLst>
      <p:ext uri="{BB962C8B-B14F-4D97-AF65-F5344CB8AC3E}">
        <p14:creationId xmlns:p14="http://schemas.microsoft.com/office/powerpoint/2010/main" val="2570195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Informacijos saugumas apima tris pagrindinius aspektus:</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informacijos konfidencialumą – informacijos apsaugą nuo nesankcionuoto atskleidimo;</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informacijos vientisumą – informacijos apsaugą nuo nesankcionuoto ar atsitiktinio pakeitimo;</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lt-LT" sz="1200" kern="1200" dirty="0">
                <a:solidFill>
                  <a:schemeClr val="tx1"/>
                </a:solidFill>
                <a:effectLst/>
                <a:latin typeface="+mn-lt"/>
                <a:ea typeface="+mn-ea"/>
                <a:cs typeface="+mn-cs"/>
              </a:rPr>
              <a:t>informacijos prieinamumą – užtikrinimą, kad informacija prieinama tada, kai ji yra reikalinga.</a:t>
            </a:r>
          </a:p>
          <a:p>
            <a:pPr marL="0" lvl="0" indent="0">
              <a:buFont typeface="Arial" panose="020B0604020202020204" pitchFamily="34" charset="0"/>
              <a:buNone/>
            </a:pPr>
            <a:endParaRPr lang="lt-LT"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Prieinamumas</a:t>
            </a:r>
            <a:r>
              <a:rPr lang="lt-LT" sz="1200" kern="1200" dirty="0">
                <a:solidFill>
                  <a:schemeClr val="tx1"/>
                </a:solidFill>
                <a:effectLst/>
                <a:latin typeface="+mn-lt"/>
                <a:ea typeface="+mn-ea"/>
                <a:cs typeface="+mn-cs"/>
              </a:rPr>
              <a:t> – galimybė įgaliotam asmeniui pasiekti ir naudoti išteklius pagal pareikalavimą (iškart).</a:t>
            </a:r>
            <a:endParaRPr lang="en-US"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Vientisumas</a:t>
            </a:r>
            <a:r>
              <a:rPr lang="lt-LT" sz="1200" kern="1200" dirty="0">
                <a:solidFill>
                  <a:schemeClr val="tx1"/>
                </a:solidFill>
                <a:effectLst/>
                <a:latin typeface="+mn-lt"/>
                <a:ea typeface="+mn-ea"/>
                <a:cs typeface="+mn-cs"/>
              </a:rPr>
              <a:t> – informacijos tikslumas ir išsamumas.</a:t>
            </a:r>
            <a:endParaRPr lang="en-US" sz="1200" kern="1200" dirty="0">
              <a:solidFill>
                <a:schemeClr val="tx1"/>
              </a:solidFill>
              <a:effectLst/>
              <a:latin typeface="+mn-lt"/>
              <a:ea typeface="+mn-ea"/>
              <a:cs typeface="+mn-cs"/>
            </a:endParaRPr>
          </a:p>
          <a:p>
            <a:r>
              <a:rPr lang="lt-LT" sz="1200" b="1" kern="1200" dirty="0">
                <a:solidFill>
                  <a:schemeClr val="tx1"/>
                </a:solidFill>
                <a:effectLst/>
                <a:latin typeface="+mn-lt"/>
                <a:ea typeface="+mn-ea"/>
                <a:cs typeface="+mn-cs"/>
              </a:rPr>
              <a:t>Konfidencialumas</a:t>
            </a:r>
            <a:r>
              <a:rPr lang="lt-LT" sz="1200" kern="1200" dirty="0">
                <a:solidFill>
                  <a:schemeClr val="tx1"/>
                </a:solidFill>
                <a:effectLst/>
                <a:latin typeface="+mn-lt"/>
                <a:ea typeface="+mn-ea"/>
                <a:cs typeface="+mn-cs"/>
              </a:rPr>
              <a:t> – informacijos padarymas neprieinama ir neatskleidžiama leidimo neturintiems asmenims, subjektams, procesams ar sistemoms.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5</a:t>
            </a:fld>
            <a:endParaRPr lang="en-GB"/>
          </a:p>
        </p:txBody>
      </p:sp>
    </p:spTree>
    <p:extLst>
      <p:ext uri="{BB962C8B-B14F-4D97-AF65-F5344CB8AC3E}">
        <p14:creationId xmlns:p14="http://schemas.microsoft.com/office/powerpoint/2010/main" val="2499108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Gali pasirodyti, kad asmeninėje, šeimos aplinkoje informacijos saugumas, incidentų, susijusių su informacijos praradimu, valdymas, įvairios programinės įrangos įsigijimas, prarastų duomenų atstatymas nėra aktualus. Juk nebūtų racionalu turėti, pvz., rašytinę informacijos saugumo politiką. Tačiau nuolat didėjant informacijos saugumo incidentų yra labai svarbu ir asmeninėje aplinkoje, visiems (net mažiausiems) šeimos nariams žinoti esmines informacijos saugumo nuostatas, siekiant saugoti savo asmeninius, šeimos duomenis bei informaciją.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6</a:t>
            </a:fld>
            <a:endParaRPr lang="en-GB"/>
          </a:p>
        </p:txBody>
      </p:sp>
    </p:spTree>
    <p:extLst>
      <p:ext uri="{BB962C8B-B14F-4D97-AF65-F5344CB8AC3E}">
        <p14:creationId xmlns:p14="http://schemas.microsoft.com/office/powerpoint/2010/main" val="36303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b="1" kern="1200" dirty="0">
                <a:solidFill>
                  <a:schemeClr val="tx1"/>
                </a:solidFill>
                <a:effectLst/>
                <a:latin typeface="+mn-lt"/>
                <a:ea typeface="+mn-ea"/>
                <a:cs typeface="+mn-cs"/>
              </a:rPr>
              <a:t>Loginis saugumas</a:t>
            </a:r>
            <a:r>
              <a:rPr lang="lt-LT" sz="1200" kern="1200" dirty="0">
                <a:solidFill>
                  <a:schemeClr val="tx1"/>
                </a:solidFill>
                <a:effectLst/>
                <a:latin typeface="+mn-lt"/>
                <a:ea typeface="+mn-ea"/>
                <a:cs typeface="+mn-cs"/>
              </a:rPr>
              <a:t> apima tapatybės ir prieigos valdymo procedūras, kurias sudaro tokie elementai:</a:t>
            </a:r>
            <a:endParaRPr lang="en-US" sz="1200" kern="1200" dirty="0">
              <a:solidFill>
                <a:schemeClr val="tx1"/>
              </a:solidFill>
              <a:effectLst/>
              <a:latin typeface="+mn-lt"/>
              <a:ea typeface="+mn-ea"/>
              <a:cs typeface="+mn-cs"/>
            </a:endParaRPr>
          </a:p>
          <a:p>
            <a:pPr lvl="0"/>
            <a:r>
              <a:rPr lang="lt-LT" sz="1200" b="1" kern="1200" dirty="0">
                <a:solidFill>
                  <a:schemeClr val="tx1"/>
                </a:solidFill>
                <a:effectLst/>
                <a:latin typeface="+mn-lt"/>
                <a:ea typeface="+mn-ea"/>
                <a:cs typeface="+mn-cs"/>
              </a:rPr>
              <a:t>Būtinybė žinoti, mažiausios privilegijos ir pareigų atskyrimas</a:t>
            </a:r>
            <a:r>
              <a:rPr lang="lt-LT" sz="1200" kern="1200" dirty="0">
                <a:solidFill>
                  <a:schemeClr val="tx1"/>
                </a:solidFill>
                <a:effectLst/>
                <a:latin typeface="+mn-lt"/>
                <a:ea typeface="+mn-ea"/>
                <a:cs typeface="+mn-cs"/>
              </a:rPr>
              <a:t>: visos prieigos prie informacijos teisės, įskaitant nuotolinę prieigą prie informacinių išteklių ir jų pagalbinių sistemų, turi būti valdomos remiantis principu „būtina žinoti“. Besinaudojantiesiems kompiuteriais ar kitais įrenginiais turėtų būti suteikiamos minimalios prieigos teisės, reikalingos dirbti („mažiausios privilegijos“ principas). Kiekvienas šeimos narys turėtų turėti tik tas prieigos teises (prie operacinės sistemos, prie programinės įrangos), kurios jam yra visiškai būtinos (pvz., 5 klasės moksleivis neturėtų turėti „Windows“ administratoriaus teisių savo kompiuteryje).</a:t>
            </a:r>
            <a:endParaRPr lang="en-US" sz="1200" kern="1200" dirty="0">
              <a:solidFill>
                <a:schemeClr val="tx1"/>
              </a:solidFill>
              <a:effectLst/>
              <a:latin typeface="+mn-lt"/>
              <a:ea typeface="+mn-ea"/>
              <a:cs typeface="+mn-cs"/>
            </a:endParaRPr>
          </a:p>
          <a:p>
            <a:pPr lvl="0"/>
            <a:r>
              <a:rPr lang="lt-LT" sz="1200" b="1" kern="1200" dirty="0">
                <a:solidFill>
                  <a:schemeClr val="tx1"/>
                </a:solidFill>
                <a:effectLst/>
                <a:latin typeface="+mn-lt"/>
                <a:ea typeface="+mn-ea"/>
                <a:cs typeface="+mn-cs"/>
              </a:rPr>
              <a:t>Vartotojų atskaitomybė</a:t>
            </a:r>
            <a:r>
              <a:rPr lang="lt-LT" sz="1200" kern="1200" dirty="0">
                <a:solidFill>
                  <a:schemeClr val="tx1"/>
                </a:solidFill>
                <a:effectLst/>
                <a:latin typeface="+mn-lt"/>
                <a:ea typeface="+mn-ea"/>
                <a:cs typeface="+mn-cs"/>
              </a:rPr>
              <a:t>: turėtų būti kuo labiau ribojamos bendrų ir pasidalijamų vartotojų paskyrų naudojimas, užtikrinant, kad visada būtų galima nustatyti atsakingą asmenį ir jo veiksmus, pvz., tėvai neturėtų dalintis prisijungimo prie įvairių sistemų (prie asmeninių tėvų paskyrų „</a:t>
            </a:r>
            <a:r>
              <a:rPr lang="lt-LT" sz="1200" kern="1200" dirty="0" err="1">
                <a:solidFill>
                  <a:schemeClr val="tx1"/>
                </a:solidFill>
                <a:effectLst/>
                <a:latin typeface="+mn-lt"/>
                <a:ea typeface="+mn-ea"/>
                <a:cs typeface="+mn-cs"/>
              </a:rPr>
              <a:t>Facebook</a:t>
            </a:r>
            <a:r>
              <a:rPr lang="lt-LT" sz="1200" kern="1200" dirty="0">
                <a:solidFill>
                  <a:schemeClr val="tx1"/>
                </a:solidFill>
                <a:effectLst/>
                <a:latin typeface="+mn-lt"/>
                <a:ea typeface="+mn-ea"/>
                <a:cs typeface="+mn-cs"/>
              </a:rPr>
              <a:t>“ ir pan.) duomenimis su vaikais, o sukurti jiems atskirus prisijungimus.</a:t>
            </a:r>
            <a:endParaRPr lang="en-US" sz="1200" kern="1200" dirty="0">
              <a:solidFill>
                <a:schemeClr val="tx1"/>
              </a:solidFill>
              <a:effectLst/>
              <a:latin typeface="+mn-lt"/>
              <a:ea typeface="+mn-ea"/>
              <a:cs typeface="+mn-cs"/>
            </a:endParaRPr>
          </a:p>
          <a:p>
            <a:pPr lvl="0"/>
            <a:r>
              <a:rPr lang="lt-LT" sz="1200" b="1" kern="1200" dirty="0">
                <a:solidFill>
                  <a:schemeClr val="tx1"/>
                </a:solidFill>
                <a:effectLst/>
                <a:latin typeface="+mn-lt"/>
                <a:ea typeface="+mn-ea"/>
                <a:cs typeface="+mn-cs"/>
              </a:rPr>
              <a:t>Privilegijuotos prieigos teisės</a:t>
            </a:r>
            <a:r>
              <a:rPr lang="lt-LT" sz="1200" kern="1200" dirty="0">
                <a:solidFill>
                  <a:schemeClr val="tx1"/>
                </a:solidFill>
                <a:effectLst/>
                <a:latin typeface="+mn-lt"/>
                <a:ea typeface="+mn-ea"/>
                <a:cs typeface="+mn-cs"/>
              </a:rPr>
              <a:t>: privilegijuotas teises turėtų turėti tik labiausiai išmanantys informacijos saugumo nuostatas šeimos nariai, jei tokių nėra – tuomet patikimas kompiuterių priežiūros specialistas.</a:t>
            </a:r>
            <a:endParaRPr lang="en-US" sz="1200" kern="1200" dirty="0">
              <a:solidFill>
                <a:schemeClr val="tx1"/>
              </a:solidFill>
              <a:effectLst/>
              <a:latin typeface="+mn-lt"/>
              <a:ea typeface="+mn-ea"/>
              <a:cs typeface="+mn-cs"/>
            </a:endParaRPr>
          </a:p>
          <a:p>
            <a:pPr lvl="0"/>
            <a:r>
              <a:rPr lang="lt-LT" sz="1200" b="1" kern="1200" dirty="0">
                <a:solidFill>
                  <a:schemeClr val="tx1"/>
                </a:solidFill>
                <a:effectLst/>
                <a:latin typeface="+mn-lt"/>
                <a:ea typeface="+mn-ea"/>
                <a:cs typeface="+mn-cs"/>
              </a:rPr>
              <a:t>Prieigos valdymas</a:t>
            </a:r>
            <a:r>
              <a:rPr lang="lt-LT" sz="1200" kern="1200" dirty="0">
                <a:solidFill>
                  <a:schemeClr val="tx1"/>
                </a:solidFill>
                <a:effectLst/>
                <a:latin typeface="+mn-lt"/>
                <a:ea typeface="+mn-ea"/>
                <a:cs typeface="+mn-cs"/>
              </a:rPr>
              <a:t>: prieigos teises reikėtų suteikti, atšaukti arba keisti laiku. Jei prieiga nebereikalinga, prieigos teisės turėtų būti tuoj pat panaikintos, pvz., jei penktokui kompiuteryje buvo laikinai suteikta administratoriaus prieiga, kad įsidiegtų vieną ar kitą reikiamą programinę įrangą, ta administratoriaus prieiga turėtų būti tuoj pat panaikinta vos įdiegus reikiamą programinę įrangą.</a:t>
            </a:r>
            <a:endParaRPr lang="en-US" sz="1200" kern="1200" dirty="0">
              <a:solidFill>
                <a:schemeClr val="tx1"/>
              </a:solidFill>
              <a:effectLst/>
              <a:latin typeface="+mn-lt"/>
              <a:ea typeface="+mn-ea"/>
              <a:cs typeface="+mn-cs"/>
            </a:endParaRPr>
          </a:p>
          <a:p>
            <a:pPr lvl="0"/>
            <a:r>
              <a:rPr lang="lt-LT" sz="1200" b="1" kern="1200" dirty="0">
                <a:solidFill>
                  <a:schemeClr val="tx1"/>
                </a:solidFill>
                <a:effectLst/>
                <a:latin typeface="+mn-lt"/>
                <a:ea typeface="+mn-ea"/>
                <a:cs typeface="+mn-cs"/>
              </a:rPr>
              <a:t>Autentiškumo patvirtinimo būdai</a:t>
            </a:r>
            <a:r>
              <a:rPr lang="lt-LT" sz="1200" kern="1200" dirty="0">
                <a:solidFill>
                  <a:schemeClr val="tx1"/>
                </a:solidFill>
                <a:effectLst/>
                <a:latin typeface="+mn-lt"/>
                <a:ea typeface="+mn-ea"/>
                <a:cs typeface="+mn-cs"/>
              </a:rPr>
              <a:t>: atsižvelgiant į informacijos svarbą reikia naudoti patikimus autentiškumo patvirtinimo būdus: tai turėtų būti sudėtingi slaptažodžiai arba dviejų pakopų autentiškumo patvirtinimas.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7</a:t>
            </a:fld>
            <a:endParaRPr lang="en-GB"/>
          </a:p>
        </p:txBody>
      </p:sp>
    </p:spTree>
    <p:extLst>
      <p:ext uri="{BB962C8B-B14F-4D97-AF65-F5344CB8AC3E}">
        <p14:creationId xmlns:p14="http://schemas.microsoft.com/office/powerpoint/2010/main" val="275122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Siekiant apsaugoti asmeninių duomenų saugumą nuo nesankcionuotos prieigos ir aplinkos pavojų, reikia pasirūpinti ir </a:t>
            </a:r>
            <a:r>
              <a:rPr lang="lt-LT" sz="1200" b="1" kern="1200" dirty="0">
                <a:solidFill>
                  <a:schemeClr val="tx1"/>
                </a:solidFill>
                <a:effectLst/>
                <a:latin typeface="+mn-lt"/>
                <a:ea typeface="+mn-ea"/>
                <a:cs typeface="+mn-cs"/>
              </a:rPr>
              <a:t>fizinio saugumo priemonėmis</a:t>
            </a:r>
            <a:r>
              <a:rPr lang="lt-LT" sz="1200" kern="1200" dirty="0">
                <a:solidFill>
                  <a:schemeClr val="tx1"/>
                </a:solidFill>
                <a:effectLst/>
                <a:latin typeface="+mn-lt"/>
                <a:ea typeface="+mn-ea"/>
                <a:cs typeface="+mn-cs"/>
              </a:rPr>
              <a:t> (pvz., apsauga nuo elektros tiekimo sutrikimų, gaisro, vandens ir neleistinos fizinės prieigos), pvz., išvykstant iš namų geriau kompiuterį užrakinti seife, nei palikti įjungtą ant stalo. Reikėtų nepamiršti ir nepalikinėti įvairių įrenginių atvirose terasose, balkonuose, kur juos gali paveikti netikėtas lietus, kaitri saulė.</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8</a:t>
            </a:fld>
            <a:endParaRPr lang="en-GB"/>
          </a:p>
        </p:txBody>
      </p:sp>
    </p:spTree>
    <p:extLst>
      <p:ext uri="{BB962C8B-B14F-4D97-AF65-F5344CB8AC3E}">
        <p14:creationId xmlns:p14="http://schemas.microsoft.com/office/powerpoint/2010/main" val="10936759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Kartais gamtos reiškiniai gali stipriai paveikti iš pažiūros tvarkingas duomenų sistemas. 2020 metų vasarą didelis lietaus vandens kiekis per trūkusį vamzdį pateko į Registro centro patalpas, kurios yra sostinės Kudirkos gatvėje. Duomenų centras buvo įrengtas pirmajame aukšte laikantis visų saugumo reikalavimų, buvo atitinkami inžineriniai sprendimai, fizinė apsauga nuo užliejimo, gaisro. Trūkęs vamzdis buvo ne pačioje </a:t>
            </a:r>
            <a:r>
              <a:rPr lang="lt-LT" sz="1200" kern="1200" dirty="0" err="1">
                <a:solidFill>
                  <a:schemeClr val="tx1"/>
                </a:solidFill>
                <a:effectLst/>
                <a:latin typeface="+mn-lt"/>
                <a:ea typeface="+mn-ea"/>
                <a:cs typeface="+mn-cs"/>
              </a:rPr>
              <a:t>serverinėje</a:t>
            </a:r>
            <a:r>
              <a:rPr lang="lt-LT" sz="1200" kern="1200" dirty="0">
                <a:solidFill>
                  <a:schemeClr val="tx1"/>
                </a:solidFill>
                <a:effectLst/>
                <a:latin typeface="+mn-lt"/>
                <a:ea typeface="+mn-ea"/>
                <a:cs typeface="+mn-cs"/>
              </a:rPr>
              <a:t>, o kitose patalpose, tačiau to vamzdžio vanduo iš kitų kabinetų, koridorių, per įtrūkimus sienose pateko į Duomenų centro patalpas ir sugadino įrangą. Duomenys buvo atstatyti iš rezervinės duomenų </a:t>
            </a:r>
            <a:r>
              <a:rPr lang="lt-LT" sz="1200" kern="1200" dirty="0" err="1">
                <a:solidFill>
                  <a:schemeClr val="tx1"/>
                </a:solidFill>
                <a:effectLst/>
                <a:latin typeface="+mn-lt"/>
                <a:ea typeface="+mn-ea"/>
                <a:cs typeface="+mn-cs"/>
              </a:rPr>
              <a:t>kaupyklos</a:t>
            </a:r>
            <a:r>
              <a:rPr lang="lt-LT" sz="1200" kern="1200" dirty="0">
                <a:solidFill>
                  <a:schemeClr val="tx1"/>
                </a:solidFill>
                <a:effectLst/>
                <a:latin typeface="+mn-lt"/>
                <a:ea typeface="+mn-ea"/>
                <a:cs typeface="+mn-cs"/>
              </a:rPr>
              <a:t>.</a:t>
            </a:r>
            <a:r>
              <a:rPr lang="en-US" dirty="0">
                <a:effectLst/>
              </a:rPr>
              <a:t> </a:t>
            </a:r>
            <a:endParaRPr lang="lt-LT"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lt-LT"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t-LT" sz="1200" kern="1200" dirty="0">
                <a:solidFill>
                  <a:schemeClr val="tx1"/>
                </a:solidFill>
                <a:effectLst/>
                <a:latin typeface="+mn-lt"/>
                <a:ea typeface="+mn-ea"/>
                <a:cs typeface="+mn-cs"/>
              </a:rPr>
              <a:t>Plačiau: </a:t>
            </a:r>
            <a:r>
              <a:rPr lang="lt-LT" sz="1200" u="sng" kern="1200" dirty="0">
                <a:solidFill>
                  <a:schemeClr val="tx1"/>
                </a:solidFill>
                <a:effectLst/>
                <a:latin typeface="+mn-lt"/>
                <a:ea typeface="+mn-ea"/>
                <a:cs typeface="+mn-cs"/>
                <a:hlinkClick r:id="rId3"/>
              </a:rPr>
              <a:t>https://madeinvilnius.lt/verslas/vilniaus-rinka/del-liuties-buvo-sutrikusi-registru-centro-duomenu-sistemu-veikla/</a:t>
            </a:r>
            <a:r>
              <a:rPr lang="lt-LT"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73E3E13-8531-4C2F-90DD-F11596CE8B06}" type="slidenum">
              <a:rPr lang="en-GB" smtClean="0"/>
              <a:t>9</a:t>
            </a:fld>
            <a:endParaRPr lang="en-GB"/>
          </a:p>
        </p:txBody>
      </p:sp>
    </p:spTree>
    <p:extLst>
      <p:ext uri="{BB962C8B-B14F-4D97-AF65-F5344CB8AC3E}">
        <p14:creationId xmlns:p14="http://schemas.microsoft.com/office/powerpoint/2010/main" val="10784417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32FFF9-2774-EDB8-F9D0-3F8B3F437B84}"/>
              </a:ext>
            </a:extLst>
          </p:cNvPr>
          <p:cNvSpPr>
            <a:spLocks noGrp="1"/>
          </p:cNvSpPr>
          <p:nvPr>
            <p:ph type="ctrTitle" hasCustomPrompt="1"/>
          </p:nvPr>
        </p:nvSpPr>
        <p:spPr>
          <a:xfrm>
            <a:off x="980148" y="1359970"/>
            <a:ext cx="8015287" cy="1316037"/>
          </a:xfrm>
        </p:spPr>
        <p:txBody>
          <a:bodyPr anchor="b">
            <a:normAutofit/>
          </a:bodyPr>
          <a:lstStyle>
            <a:lvl1pPr algn="l">
              <a:defRPr sz="6300" b="1">
                <a:solidFill>
                  <a:srgbClr val="EA551F"/>
                </a:solidFill>
              </a:defRPr>
            </a:lvl1pPr>
          </a:lstStyle>
          <a:p>
            <a:r>
              <a:rPr lang="lt-LT" dirty="0"/>
              <a:t>Temos pavadinimas </a:t>
            </a:r>
            <a:endParaRPr lang="en-GB" dirty="0"/>
          </a:p>
        </p:txBody>
      </p:sp>
      <p:sp>
        <p:nvSpPr>
          <p:cNvPr id="3" name="Subtitle 2">
            <a:extLst>
              <a:ext uri="{FF2B5EF4-FFF2-40B4-BE49-F238E27FC236}">
                <a16:creationId xmlns="" xmlns:a16="http://schemas.microsoft.com/office/drawing/2014/main" id="{DDAEBD9B-97E4-9965-32BC-FD8EB1D7F715}"/>
              </a:ext>
            </a:extLst>
          </p:cNvPr>
          <p:cNvSpPr>
            <a:spLocks noGrp="1"/>
          </p:cNvSpPr>
          <p:nvPr>
            <p:ph type="subTitle" idx="1" hasCustomPrompt="1"/>
          </p:nvPr>
        </p:nvSpPr>
        <p:spPr>
          <a:xfrm>
            <a:off x="980148" y="4057650"/>
            <a:ext cx="8445763" cy="628650"/>
          </a:xfrm>
        </p:spPr>
        <p:txBody>
          <a:bodyPr/>
          <a:lstStyle>
            <a:lvl1pPr marL="0" indent="0" algn="l">
              <a:buNone/>
              <a:defRPr sz="2400">
                <a:solidFill>
                  <a:srgbClr val="2E2E2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V</a:t>
            </a:r>
            <a:r>
              <a:rPr lang="lt-LT" dirty="0"/>
              <a:t>ardas pavardė</a:t>
            </a:r>
            <a:endParaRPr lang="en-GB" dirty="0"/>
          </a:p>
        </p:txBody>
      </p:sp>
      <p:sp>
        <p:nvSpPr>
          <p:cNvPr id="17" name="TextBox 16">
            <a:extLst>
              <a:ext uri="{FF2B5EF4-FFF2-40B4-BE49-F238E27FC236}">
                <a16:creationId xmlns="" xmlns:a16="http://schemas.microsoft.com/office/drawing/2014/main" id="{04DD2117-2F84-186B-2DA2-C0CFA6C8FA4E}"/>
              </a:ext>
            </a:extLst>
          </p:cNvPr>
          <p:cNvSpPr txBox="1"/>
          <p:nvPr userDrawn="1"/>
        </p:nvSpPr>
        <p:spPr>
          <a:xfrm>
            <a:off x="818409" y="5387490"/>
            <a:ext cx="9525740"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3200" b="0" i="0" dirty="0">
                <a:solidFill>
                  <a:srgbClr val="EA551F"/>
                </a:solidFill>
                <a:effectLst/>
                <a:latin typeface="+mn-lt"/>
              </a:rPr>
              <a:t>Gyventojų medijų ir informacinio raštingumo kompetencijų ugdymo bibliotekose programa</a:t>
            </a:r>
            <a:endParaRPr lang="en-GB" sz="3200" b="0" dirty="0">
              <a:solidFill>
                <a:srgbClr val="EA551F"/>
              </a:solidFill>
              <a:latin typeface="+mn-lt"/>
            </a:endParaRPr>
          </a:p>
          <a:p>
            <a:endParaRPr lang="en-GB" dirty="0"/>
          </a:p>
        </p:txBody>
      </p:sp>
      <p:pic>
        <p:nvPicPr>
          <p:cNvPr id="5" name="Picture 4">
            <a:extLst>
              <a:ext uri="{FF2B5EF4-FFF2-40B4-BE49-F238E27FC236}">
                <a16:creationId xmlns="" xmlns:a16="http://schemas.microsoft.com/office/drawing/2014/main" id="{967865E0-5F50-128E-F440-5DB51E2419C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44149" y="4892671"/>
            <a:ext cx="1576583" cy="1476610"/>
          </a:xfrm>
          <a:prstGeom prst="rect">
            <a:avLst/>
          </a:prstGeom>
        </p:spPr>
      </p:pic>
    </p:spTree>
    <p:extLst>
      <p:ext uri="{BB962C8B-B14F-4D97-AF65-F5344CB8AC3E}">
        <p14:creationId xmlns:p14="http://schemas.microsoft.com/office/powerpoint/2010/main" val="196537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DD5B6B-5D0A-81B8-2CB1-AEB4A162088E}"/>
              </a:ext>
            </a:extLst>
          </p:cNvPr>
          <p:cNvSpPr>
            <a:spLocks noGrp="1"/>
          </p:cNvSpPr>
          <p:nvPr>
            <p:ph type="title"/>
          </p:nvPr>
        </p:nvSpPr>
        <p:spPr>
          <a:xfrm>
            <a:off x="839788" y="457200"/>
            <a:ext cx="3932237" cy="1600200"/>
          </a:xfrm>
        </p:spPr>
        <p:txBody>
          <a:bodyPr anchor="b">
            <a:noAutofit/>
          </a:bodyPr>
          <a:lstStyle>
            <a:lvl1pPr>
              <a:defRPr sz="3200"/>
            </a:lvl1pPr>
          </a:lstStyle>
          <a:p>
            <a:r>
              <a:rPr lang="en-US" dirty="0"/>
              <a:t>Click to edit Master title style</a:t>
            </a:r>
            <a:endParaRPr lang="en-GB" dirty="0"/>
          </a:p>
        </p:txBody>
      </p:sp>
      <p:sp>
        <p:nvSpPr>
          <p:cNvPr id="3" name="Picture Placeholder 2">
            <a:extLst>
              <a:ext uri="{FF2B5EF4-FFF2-40B4-BE49-F238E27FC236}">
                <a16:creationId xmlns="" xmlns:a16="http://schemas.microsoft.com/office/drawing/2014/main" id="{D1E52343-0030-CEAD-559C-11C43B8A60DB}"/>
              </a:ext>
            </a:extLst>
          </p:cNvPr>
          <p:cNvSpPr>
            <a:spLocks noGrp="1"/>
          </p:cNvSpPr>
          <p:nvPr>
            <p:ph type="pic" idx="1"/>
          </p:nvPr>
        </p:nvSpPr>
        <p:spPr>
          <a:xfrm>
            <a:off x="5183188" y="987425"/>
            <a:ext cx="6172200" cy="4873625"/>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 xmlns:a16="http://schemas.microsoft.com/office/drawing/2014/main" id="{7C840A1C-4AA5-47E9-7ADC-20814A4DEB98}"/>
              </a:ext>
            </a:extLst>
          </p:cNvPr>
          <p:cNvSpPr>
            <a:spLocks noGrp="1"/>
          </p:cNvSpPr>
          <p:nvPr>
            <p:ph type="body" sz="half" idx="2"/>
          </p:nvPr>
        </p:nvSpPr>
        <p:spPr>
          <a:xfrm>
            <a:off x="839788" y="2057400"/>
            <a:ext cx="3932237" cy="3811588"/>
          </a:xfrm>
        </p:spPr>
        <p:txBody>
          <a:bodyPr>
            <a:normAutofit/>
          </a:bodyPr>
          <a:lstStyle>
            <a:lvl1pPr marL="0" indent="0">
              <a:spcBef>
                <a:spcPts val="0"/>
              </a:spcBef>
              <a:spcAft>
                <a:spcPts val="0"/>
              </a:spcAft>
              <a:buNone/>
              <a:defRPr sz="2400">
                <a:solidFill>
                  <a:srgbClr val="2E2E2E"/>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FC28ACA0-23AD-0823-92C2-3C4F24AD8FC9}"/>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6" name="Footer Placeholder 5">
            <a:extLst>
              <a:ext uri="{FF2B5EF4-FFF2-40B4-BE49-F238E27FC236}">
                <a16:creationId xmlns="" xmlns:a16="http://schemas.microsoft.com/office/drawing/2014/main" id="{B90D0320-534F-4000-38E9-71DC200872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4B8AD80B-0C84-C52C-AA27-AFA10F23AC27}"/>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8" name="Straight Connector 7">
            <a:extLst>
              <a:ext uri="{FF2B5EF4-FFF2-40B4-BE49-F238E27FC236}">
                <a16:creationId xmlns="" xmlns:a16="http://schemas.microsoft.com/office/drawing/2014/main" id="{1EFD2B8C-4741-4B0F-0B9F-861256C37314}"/>
              </a:ext>
            </a:extLst>
          </p:cNvPr>
          <p:cNvCxnSpPr/>
          <p:nvPr userDrawn="1"/>
        </p:nvCxnSpPr>
        <p:spPr>
          <a:xfrm>
            <a:off x="10104755" y="7381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00F90669-D5B6-A24A-73C9-112C6350E606}"/>
              </a:ext>
            </a:extLst>
          </p:cNvPr>
          <p:cNvCxnSpPr/>
          <p:nvPr userDrawn="1"/>
        </p:nvCxnSpPr>
        <p:spPr>
          <a:xfrm>
            <a:off x="10828655" y="7381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7A287206-8358-EACB-5B38-CD0194419C9C}"/>
              </a:ext>
            </a:extLst>
          </p:cNvPr>
          <p:cNvCxnSpPr/>
          <p:nvPr userDrawn="1"/>
        </p:nvCxnSpPr>
        <p:spPr>
          <a:xfrm>
            <a:off x="11581130" y="7381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81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1E1E1"/>
        </a:solidFill>
        <a:effectLst/>
      </p:bgPr>
    </p:bg>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BE18BD54-E991-11A5-AA80-C510E855811B}"/>
              </a:ext>
            </a:extLst>
          </p:cNvPr>
          <p:cNvSpPr>
            <a:spLocks noGrp="1"/>
          </p:cNvSpPr>
          <p:nvPr>
            <p:ph type="title" orient="vert"/>
          </p:nvPr>
        </p:nvSpPr>
        <p:spPr>
          <a:xfrm>
            <a:off x="8724900" y="365125"/>
            <a:ext cx="2628900" cy="5811838"/>
          </a:xfrm>
        </p:spPr>
        <p:txBody>
          <a:bodyPr vert="eaVert">
            <a:normAutofit/>
          </a:bodyPr>
          <a:lstStyle>
            <a:lvl1pPr>
              <a:defRPr sz="4000"/>
            </a:lvl1pPr>
          </a:lstStyle>
          <a:p>
            <a:r>
              <a:rPr lang="en-US" dirty="0"/>
              <a:t>Click to edit Master title style</a:t>
            </a:r>
            <a:endParaRPr lang="en-GB" dirty="0"/>
          </a:p>
        </p:txBody>
      </p:sp>
      <p:sp>
        <p:nvSpPr>
          <p:cNvPr id="3" name="Vertical Text Placeholder 2">
            <a:extLst>
              <a:ext uri="{FF2B5EF4-FFF2-40B4-BE49-F238E27FC236}">
                <a16:creationId xmlns="" xmlns:a16="http://schemas.microsoft.com/office/drawing/2014/main" id="{9EAD84B4-4D5A-6B5A-BC1F-BA1D76EA0970}"/>
              </a:ext>
            </a:extLst>
          </p:cNvPr>
          <p:cNvSpPr>
            <a:spLocks noGrp="1"/>
          </p:cNvSpPr>
          <p:nvPr>
            <p:ph type="body" orient="vert" idx="1"/>
          </p:nvPr>
        </p:nvSpPr>
        <p:spPr>
          <a:xfrm>
            <a:off x="838200" y="365125"/>
            <a:ext cx="7734300" cy="5811838"/>
          </a:xfrm>
        </p:spPr>
        <p:txBody>
          <a:bodyPr vert="eaVert"/>
          <a:lstStyle>
            <a:lvl1pPr>
              <a:spcAft>
                <a:spcPts val="0"/>
              </a:spcAft>
              <a:defRPr/>
            </a:lvl1pPr>
            <a:lvl2pPr>
              <a:spcAft>
                <a:spcPts val="0"/>
              </a:spcAft>
              <a:defRPr/>
            </a:lvl2pPr>
            <a:lvl3pPr>
              <a:spcAft>
                <a:spcPts val="0"/>
              </a:spcAft>
              <a:defRPr/>
            </a:lvl3pPr>
            <a:lvl4pPr>
              <a:spcAft>
                <a:spcPts val="0"/>
              </a:spcAft>
              <a:defRPr/>
            </a:lvl4pPr>
            <a:lvl5pPr>
              <a:spcAft>
                <a:spcPts val="0"/>
              </a:spcAf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 xmlns:a16="http://schemas.microsoft.com/office/drawing/2014/main" id="{7DA73F1C-B778-54FA-163E-169677E762E2}"/>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5" name="Footer Placeholder 4">
            <a:extLst>
              <a:ext uri="{FF2B5EF4-FFF2-40B4-BE49-F238E27FC236}">
                <a16:creationId xmlns="" xmlns:a16="http://schemas.microsoft.com/office/drawing/2014/main" id="{69324C6C-E964-A0A7-0331-748B088F4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665B9FC-7B30-4111-7B82-7161AF41280B}"/>
              </a:ext>
            </a:extLst>
          </p:cNvPr>
          <p:cNvSpPr>
            <a:spLocks noGrp="1"/>
          </p:cNvSpPr>
          <p:nvPr>
            <p:ph type="sldNum" sz="quarter" idx="12"/>
          </p:nvPr>
        </p:nvSpPr>
        <p:spPr/>
        <p:txBody>
          <a:bodyPr/>
          <a:lstStyle/>
          <a:p>
            <a:fld id="{78756913-A2F2-4441-A0FF-A55AEA64811E}" type="slidenum">
              <a:rPr lang="en-GB" smtClean="0"/>
              <a:t>‹#›</a:t>
            </a:fld>
            <a:endParaRPr lang="en-GB"/>
          </a:p>
        </p:txBody>
      </p:sp>
    </p:spTree>
    <p:extLst>
      <p:ext uri="{BB962C8B-B14F-4D97-AF65-F5344CB8AC3E}">
        <p14:creationId xmlns:p14="http://schemas.microsoft.com/office/powerpoint/2010/main" val="2987355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E1E1E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2E6BAD4E-A786-C194-032B-0E094877CF94}"/>
              </a:ext>
            </a:extLst>
          </p:cNvPr>
          <p:cNvSpPr txBox="1"/>
          <p:nvPr userDrawn="1"/>
        </p:nvSpPr>
        <p:spPr>
          <a:xfrm>
            <a:off x="1333130" y="2074783"/>
            <a:ext cx="9525740"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3200" b="1" i="0" dirty="0">
                <a:solidFill>
                  <a:srgbClr val="EA551F"/>
                </a:solidFill>
                <a:effectLst/>
                <a:latin typeface="+mn-lt"/>
              </a:rPr>
              <a:t>Gyventojų medijų ir informacinio raštingumo kompetencijų ugdymo bibliotekose programa</a:t>
            </a:r>
            <a:endParaRPr lang="en-GB" sz="3200" b="1" dirty="0">
              <a:solidFill>
                <a:srgbClr val="EA551F"/>
              </a:solidFill>
              <a:latin typeface="+mn-lt"/>
            </a:endParaRPr>
          </a:p>
          <a:p>
            <a:endParaRPr lang="en-GB" dirty="0"/>
          </a:p>
        </p:txBody>
      </p:sp>
      <p:pic>
        <p:nvPicPr>
          <p:cNvPr id="3" name="Picture 2">
            <a:extLst>
              <a:ext uri="{FF2B5EF4-FFF2-40B4-BE49-F238E27FC236}">
                <a16:creationId xmlns="" xmlns:a16="http://schemas.microsoft.com/office/drawing/2014/main" id="{BD2F786C-F229-0573-E877-30D3D01979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06977" y="3838508"/>
            <a:ext cx="2378045" cy="2227250"/>
          </a:xfrm>
          <a:prstGeom prst="rect">
            <a:avLst/>
          </a:prstGeom>
        </p:spPr>
      </p:pic>
    </p:spTree>
    <p:extLst>
      <p:ext uri="{BB962C8B-B14F-4D97-AF65-F5344CB8AC3E}">
        <p14:creationId xmlns:p14="http://schemas.microsoft.com/office/powerpoint/2010/main" val="3350501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1C7B70F-220F-EB70-EB79-C85AE1F28F61}"/>
              </a:ext>
            </a:extLst>
          </p:cNvPr>
          <p:cNvSpPr>
            <a:spLocks noGrp="1"/>
          </p:cNvSpPr>
          <p:nvPr>
            <p:ph type="title"/>
          </p:nvPr>
        </p:nvSpPr>
        <p:spPr/>
        <p:txBody>
          <a:bodyPr/>
          <a:lstStyle>
            <a:lvl1pPr>
              <a:defRPr>
                <a:solidFill>
                  <a:srgbClr val="EA551F"/>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47221CC6-5557-6651-A375-863EBEBFEA76}"/>
              </a:ext>
            </a:extLst>
          </p:cNvPr>
          <p:cNvSpPr>
            <a:spLocks noGrp="1"/>
          </p:cNvSpPr>
          <p:nvPr>
            <p:ph idx="1"/>
          </p:nvPr>
        </p:nvSpPr>
        <p:spPr>
          <a:xfrm>
            <a:off x="838200" y="1825625"/>
            <a:ext cx="10515600" cy="4927600"/>
          </a:xfrm>
        </p:spPr>
        <p:txBody>
          <a:bodyPr/>
          <a:lstStyle>
            <a:lvl1pPr>
              <a:spcAft>
                <a:spcPts val="0"/>
              </a:spcAft>
              <a:defRPr>
                <a:solidFill>
                  <a:srgbClr val="2E2E2E"/>
                </a:solidFill>
              </a:defRPr>
            </a:lvl1pPr>
            <a:lvl2pPr>
              <a:spcAft>
                <a:spcPts val="0"/>
              </a:spcAft>
              <a:defRPr>
                <a:solidFill>
                  <a:srgbClr val="2E2E2E"/>
                </a:solidFill>
              </a:defRPr>
            </a:lvl2pPr>
            <a:lvl3pPr>
              <a:spcAft>
                <a:spcPts val="0"/>
              </a:spcAft>
              <a:defRPr>
                <a:solidFill>
                  <a:srgbClr val="2E2E2E"/>
                </a:solidFill>
              </a:defRPr>
            </a:lvl3pPr>
            <a:lvl4pPr>
              <a:spcAft>
                <a:spcPts val="0"/>
              </a:spcAft>
              <a:defRPr>
                <a:solidFill>
                  <a:srgbClr val="2E2E2E"/>
                </a:solidFill>
              </a:defRPr>
            </a:lvl4pPr>
            <a:lvl5pPr>
              <a:spcAft>
                <a:spcPts val="0"/>
              </a:spcAft>
              <a:defRPr>
                <a:solidFill>
                  <a:srgbClr val="2E2E2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a:extLst>
              <a:ext uri="{FF2B5EF4-FFF2-40B4-BE49-F238E27FC236}">
                <a16:creationId xmlns="" xmlns:a16="http://schemas.microsoft.com/office/drawing/2014/main" id="{D2CC40DC-F1E6-24B2-A7E4-2714BEDC6C83}"/>
              </a:ext>
            </a:extLst>
          </p:cNvPr>
          <p:cNvCxnSpPr/>
          <p:nvPr userDrawn="1"/>
        </p:nvCxnSpPr>
        <p:spPr>
          <a:xfrm>
            <a:off x="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 xmlns:a16="http://schemas.microsoft.com/office/drawing/2014/main" id="{24C0225A-5941-233B-804B-2514C73D904B}"/>
              </a:ext>
            </a:extLst>
          </p:cNvPr>
          <p:cNvCxnSpPr/>
          <p:nvPr userDrawn="1"/>
        </p:nvCxnSpPr>
        <p:spPr>
          <a:xfrm>
            <a:off x="51816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D5F65952-EC24-ECAA-41BB-53A1E2C90F8B}"/>
              </a:ext>
            </a:extLst>
          </p:cNvPr>
          <p:cNvCxnSpPr/>
          <p:nvPr userDrawn="1"/>
        </p:nvCxnSpPr>
        <p:spPr>
          <a:xfrm>
            <a:off x="109728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3397126A-7959-4A99-8B05-748214989EBD}"/>
              </a:ext>
            </a:extLst>
          </p:cNvPr>
          <p:cNvCxnSpPr/>
          <p:nvPr userDrawn="1"/>
        </p:nvCxnSpPr>
        <p:spPr>
          <a:xfrm>
            <a:off x="169672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29F1BA81-8A00-0328-63BF-98644179DE32}"/>
              </a:ext>
            </a:extLst>
          </p:cNvPr>
          <p:cNvCxnSpPr/>
          <p:nvPr userDrawn="1"/>
        </p:nvCxnSpPr>
        <p:spPr>
          <a:xfrm>
            <a:off x="227584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63E2FE2E-586E-E457-97D2-40166BDD945D}"/>
              </a:ext>
            </a:extLst>
          </p:cNvPr>
          <p:cNvCxnSpPr/>
          <p:nvPr userDrawn="1"/>
        </p:nvCxnSpPr>
        <p:spPr>
          <a:xfrm>
            <a:off x="287528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893407C6-0CEB-F0AA-A17B-25F36777A380}"/>
              </a:ext>
            </a:extLst>
          </p:cNvPr>
          <p:cNvCxnSpPr/>
          <p:nvPr userDrawn="1"/>
        </p:nvCxnSpPr>
        <p:spPr>
          <a:xfrm>
            <a:off x="989584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BE2B3C8B-4BE1-C76E-4E5E-19D32F76FF49}"/>
              </a:ext>
            </a:extLst>
          </p:cNvPr>
          <p:cNvCxnSpPr/>
          <p:nvPr userDrawn="1"/>
        </p:nvCxnSpPr>
        <p:spPr>
          <a:xfrm>
            <a:off x="1052576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D22C32D5-ED4A-4E0A-8A8B-848CE4BBC671}"/>
              </a:ext>
            </a:extLst>
          </p:cNvPr>
          <p:cNvCxnSpPr/>
          <p:nvPr userDrawn="1"/>
        </p:nvCxnSpPr>
        <p:spPr>
          <a:xfrm>
            <a:off x="1116076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180FA886-E806-C792-6EEC-203D892531F6}"/>
              </a:ext>
            </a:extLst>
          </p:cNvPr>
          <p:cNvCxnSpPr/>
          <p:nvPr userDrawn="1"/>
        </p:nvCxnSpPr>
        <p:spPr>
          <a:xfrm>
            <a:off x="11755120" y="16906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702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98EF6A-6ECE-9A11-C888-894DD99C9E00}"/>
              </a:ext>
            </a:extLst>
          </p:cNvPr>
          <p:cNvSpPr>
            <a:spLocks noGrp="1"/>
          </p:cNvSpPr>
          <p:nvPr>
            <p:ph type="title"/>
          </p:nvPr>
        </p:nvSpPr>
        <p:spPr>
          <a:xfrm>
            <a:off x="831850" y="915987"/>
            <a:ext cx="10515600" cy="1352550"/>
          </a:xfrm>
        </p:spPr>
        <p:txBody>
          <a:bodyPr anchor="b"/>
          <a:lstStyle>
            <a:lvl1pPr>
              <a:defRPr sz="6000">
                <a:solidFill>
                  <a:srgbClr val="EA551F"/>
                </a:solidFill>
              </a:defRPr>
            </a:lvl1pPr>
          </a:lstStyle>
          <a:p>
            <a:endParaRPr lang="en-GB" dirty="0"/>
          </a:p>
        </p:txBody>
      </p:sp>
      <p:sp>
        <p:nvSpPr>
          <p:cNvPr id="3" name="Text Placeholder 2">
            <a:extLst>
              <a:ext uri="{FF2B5EF4-FFF2-40B4-BE49-F238E27FC236}">
                <a16:creationId xmlns="" xmlns:a16="http://schemas.microsoft.com/office/drawing/2014/main" id="{2B50832E-88C5-8FE7-AA40-F9E5E1D3A022}"/>
              </a:ext>
            </a:extLst>
          </p:cNvPr>
          <p:cNvSpPr>
            <a:spLocks noGrp="1"/>
          </p:cNvSpPr>
          <p:nvPr>
            <p:ph type="body" idx="1"/>
          </p:nvPr>
        </p:nvSpPr>
        <p:spPr>
          <a:xfrm>
            <a:off x="838200" y="2678907"/>
            <a:ext cx="10515600" cy="674548"/>
          </a:xfrm>
        </p:spPr>
        <p:txBody>
          <a:bodyPr>
            <a:normAutofit/>
          </a:bodyPr>
          <a:lstStyle>
            <a:lvl1pPr marL="0" indent="0">
              <a:buNone/>
              <a:defRPr sz="3200">
                <a:solidFill>
                  <a:srgbClr val="2E2E2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n-US" dirty="0"/>
          </a:p>
        </p:txBody>
      </p:sp>
      <p:sp>
        <p:nvSpPr>
          <p:cNvPr id="4" name="Date Placeholder 3">
            <a:extLst>
              <a:ext uri="{FF2B5EF4-FFF2-40B4-BE49-F238E27FC236}">
                <a16:creationId xmlns="" xmlns:a16="http://schemas.microsoft.com/office/drawing/2014/main" id="{C943DADC-A66A-EED8-A0EF-1C6D1D4281B6}"/>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5" name="Footer Placeholder 4">
            <a:extLst>
              <a:ext uri="{FF2B5EF4-FFF2-40B4-BE49-F238E27FC236}">
                <a16:creationId xmlns="" xmlns:a16="http://schemas.microsoft.com/office/drawing/2014/main" id="{D417B930-FCAC-5DDB-0D79-D89A905BC0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4ABD1FB-847F-80EC-981C-0B87CB925ACC}"/>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7" name="Straight Connector 6">
            <a:extLst>
              <a:ext uri="{FF2B5EF4-FFF2-40B4-BE49-F238E27FC236}">
                <a16:creationId xmlns="" xmlns:a16="http://schemas.microsoft.com/office/drawing/2014/main" id="{BB91C5A5-75A5-A3B0-C1B3-FEE403BB900A}"/>
              </a:ext>
            </a:extLst>
          </p:cNvPr>
          <p:cNvCxnSpPr/>
          <p:nvPr userDrawn="1"/>
        </p:nvCxnSpPr>
        <p:spPr>
          <a:xfrm>
            <a:off x="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8E5052AA-EB77-1BD2-98CC-B06BAF387B59}"/>
              </a:ext>
            </a:extLst>
          </p:cNvPr>
          <p:cNvCxnSpPr/>
          <p:nvPr userDrawn="1"/>
        </p:nvCxnSpPr>
        <p:spPr>
          <a:xfrm>
            <a:off x="61976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280B078A-29C9-42EB-10D6-9103F47A5801}"/>
              </a:ext>
            </a:extLst>
          </p:cNvPr>
          <p:cNvCxnSpPr/>
          <p:nvPr userDrawn="1"/>
        </p:nvCxnSpPr>
        <p:spPr>
          <a:xfrm>
            <a:off x="129032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AA763178-1EFF-443B-3454-EA01E5E8962D}"/>
              </a:ext>
            </a:extLst>
          </p:cNvPr>
          <p:cNvCxnSpPr/>
          <p:nvPr userDrawn="1"/>
        </p:nvCxnSpPr>
        <p:spPr>
          <a:xfrm>
            <a:off x="195072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00EA768F-83FB-E91F-CF73-84B62131B565}"/>
              </a:ext>
            </a:extLst>
          </p:cNvPr>
          <p:cNvCxnSpPr/>
          <p:nvPr userDrawn="1"/>
        </p:nvCxnSpPr>
        <p:spPr>
          <a:xfrm>
            <a:off x="2651760" y="31908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99BBDB09-EF4A-9EB9-6714-A981D83553B3}"/>
              </a:ext>
            </a:extLst>
          </p:cNvPr>
          <p:cNvCxnSpPr/>
          <p:nvPr userDrawn="1"/>
        </p:nvCxnSpPr>
        <p:spPr>
          <a:xfrm>
            <a:off x="786384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 xmlns:a16="http://schemas.microsoft.com/office/drawing/2014/main" id="{3997E03F-3C8A-0491-53BD-EBED07E69967}"/>
              </a:ext>
            </a:extLst>
          </p:cNvPr>
          <p:cNvCxnSpPr/>
          <p:nvPr userDrawn="1"/>
        </p:nvCxnSpPr>
        <p:spPr>
          <a:xfrm>
            <a:off x="861060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 xmlns:a16="http://schemas.microsoft.com/office/drawing/2014/main" id="{B4502FEC-B593-AE95-C098-6BAEBEBD49F3}"/>
              </a:ext>
            </a:extLst>
          </p:cNvPr>
          <p:cNvCxnSpPr/>
          <p:nvPr userDrawn="1"/>
        </p:nvCxnSpPr>
        <p:spPr>
          <a:xfrm>
            <a:off x="931672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 xmlns:a16="http://schemas.microsoft.com/office/drawing/2014/main" id="{F46B2F7B-15AA-0F43-3F40-36486D5BE823}"/>
              </a:ext>
            </a:extLst>
          </p:cNvPr>
          <p:cNvCxnSpPr/>
          <p:nvPr userDrawn="1"/>
        </p:nvCxnSpPr>
        <p:spPr>
          <a:xfrm>
            <a:off x="998728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 xmlns:a16="http://schemas.microsoft.com/office/drawing/2014/main" id="{0318696D-362D-47C2-310F-5F4EF6800357}"/>
              </a:ext>
            </a:extLst>
          </p:cNvPr>
          <p:cNvCxnSpPr/>
          <p:nvPr userDrawn="1"/>
        </p:nvCxnSpPr>
        <p:spPr>
          <a:xfrm>
            <a:off x="1058672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 xmlns:a16="http://schemas.microsoft.com/office/drawing/2014/main" id="{E9BB84C3-03F1-3BE3-E14C-80C3D1E3F1B9}"/>
              </a:ext>
            </a:extLst>
          </p:cNvPr>
          <p:cNvCxnSpPr/>
          <p:nvPr userDrawn="1"/>
        </p:nvCxnSpPr>
        <p:spPr>
          <a:xfrm>
            <a:off x="1120648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 xmlns:a16="http://schemas.microsoft.com/office/drawing/2014/main" id="{65C73D0F-0556-142E-6B2E-1A7CAB3E92F4}"/>
              </a:ext>
            </a:extLst>
          </p:cNvPr>
          <p:cNvCxnSpPr/>
          <p:nvPr userDrawn="1"/>
        </p:nvCxnSpPr>
        <p:spPr>
          <a:xfrm>
            <a:off x="1188720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3146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099F70-407D-24EC-957E-2B9A97D18294}"/>
              </a:ext>
            </a:extLst>
          </p:cNvPr>
          <p:cNvSpPr>
            <a:spLocks noGrp="1"/>
          </p:cNvSpPr>
          <p:nvPr>
            <p:ph type="title"/>
          </p:nvPr>
        </p:nvSpPr>
        <p:spPr/>
        <p:txBody>
          <a:bodyPr/>
          <a:lstStyle>
            <a:lvl1pPr>
              <a:defRPr>
                <a:solidFill>
                  <a:srgbClr val="EA551F"/>
                </a:solidFill>
              </a:defRPr>
            </a:lvl1pPr>
          </a:lstStyle>
          <a:p>
            <a:r>
              <a:rPr lang="en-US" dirty="0"/>
              <a:t>Click to edit Master title style</a:t>
            </a:r>
            <a:endParaRPr lang="en-GB" dirty="0"/>
          </a:p>
        </p:txBody>
      </p:sp>
      <p:sp>
        <p:nvSpPr>
          <p:cNvPr id="5" name="Date Placeholder 4">
            <a:extLst>
              <a:ext uri="{FF2B5EF4-FFF2-40B4-BE49-F238E27FC236}">
                <a16:creationId xmlns="" xmlns:a16="http://schemas.microsoft.com/office/drawing/2014/main" id="{0699403B-3F5A-36F0-B5D6-11ABE39472CE}"/>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6" name="Footer Placeholder 5">
            <a:extLst>
              <a:ext uri="{FF2B5EF4-FFF2-40B4-BE49-F238E27FC236}">
                <a16:creationId xmlns="" xmlns:a16="http://schemas.microsoft.com/office/drawing/2014/main" id="{AF7C386A-591A-DBA5-E9D0-599A1B21CD6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F4AFD92E-4067-5D9F-7A1A-5E9A13F38ABC}"/>
              </a:ext>
            </a:extLst>
          </p:cNvPr>
          <p:cNvSpPr>
            <a:spLocks noGrp="1"/>
          </p:cNvSpPr>
          <p:nvPr>
            <p:ph type="sldNum" sz="quarter" idx="12"/>
          </p:nvPr>
        </p:nvSpPr>
        <p:spPr/>
        <p:txBody>
          <a:bodyPr/>
          <a:lstStyle/>
          <a:p>
            <a:fld id="{78756913-A2F2-4441-A0FF-A55AEA64811E}" type="slidenum">
              <a:rPr lang="en-GB" smtClean="0"/>
              <a:t>‹#›</a:t>
            </a:fld>
            <a:endParaRPr lang="en-GB"/>
          </a:p>
        </p:txBody>
      </p:sp>
      <p:sp>
        <p:nvSpPr>
          <p:cNvPr id="8" name="Content Placeholder 2">
            <a:extLst>
              <a:ext uri="{FF2B5EF4-FFF2-40B4-BE49-F238E27FC236}">
                <a16:creationId xmlns="" xmlns:a16="http://schemas.microsoft.com/office/drawing/2014/main" id="{1095E787-F5A0-67EF-E32A-3E9EE671F7F9}"/>
              </a:ext>
            </a:extLst>
          </p:cNvPr>
          <p:cNvSpPr>
            <a:spLocks noGrp="1"/>
          </p:cNvSpPr>
          <p:nvPr>
            <p:ph sz="half" idx="13"/>
          </p:nvPr>
        </p:nvSpPr>
        <p:spPr>
          <a:xfrm>
            <a:off x="812799" y="1825626"/>
            <a:ext cx="5181600" cy="4546600"/>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Bef>
                <a:spcPts val="1000"/>
              </a:spcBef>
              <a:spcAft>
                <a:spcPts val="0"/>
              </a:spcAft>
              <a:buFontTx/>
              <a:buNone/>
              <a:defRPr>
                <a:solidFill>
                  <a:srgbClr val="2E2E2E"/>
                </a:solidFill>
              </a:defRPr>
            </a:lvl5pPr>
          </a:lstStyle>
          <a:p>
            <a:pPr lvl="0"/>
            <a:endParaRPr lang="lt-LT" dirty="0"/>
          </a:p>
        </p:txBody>
      </p:sp>
      <p:sp>
        <p:nvSpPr>
          <p:cNvPr id="9" name="Content Placeholder 2">
            <a:extLst>
              <a:ext uri="{FF2B5EF4-FFF2-40B4-BE49-F238E27FC236}">
                <a16:creationId xmlns="" xmlns:a16="http://schemas.microsoft.com/office/drawing/2014/main" id="{49B7549F-740F-14F3-8E4C-4A29827CF104}"/>
              </a:ext>
            </a:extLst>
          </p:cNvPr>
          <p:cNvSpPr>
            <a:spLocks noGrp="1"/>
          </p:cNvSpPr>
          <p:nvPr>
            <p:ph sz="half" idx="14"/>
          </p:nvPr>
        </p:nvSpPr>
        <p:spPr>
          <a:xfrm>
            <a:off x="6308724" y="1825626"/>
            <a:ext cx="5181600" cy="4546600"/>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Bef>
                <a:spcPts val="1000"/>
              </a:spcBef>
              <a:spcAft>
                <a:spcPts val="0"/>
              </a:spcAft>
              <a:buFontTx/>
              <a:buNone/>
              <a:defRPr>
                <a:solidFill>
                  <a:srgbClr val="2E2E2E"/>
                </a:solidFill>
              </a:defRPr>
            </a:lvl5pPr>
          </a:lstStyle>
          <a:p>
            <a:pPr lvl="0"/>
            <a:r>
              <a:rPr lang="en-US" dirty="0"/>
              <a:t>Click to edit Master text styles</a:t>
            </a:r>
            <a:endParaRPr lang="lt-LT" dirty="0"/>
          </a:p>
          <a:p>
            <a:pPr lvl="0"/>
            <a:endParaRPr lang="en-US" dirty="0"/>
          </a:p>
        </p:txBody>
      </p:sp>
    </p:spTree>
    <p:extLst>
      <p:ext uri="{BB962C8B-B14F-4D97-AF65-F5344CB8AC3E}">
        <p14:creationId xmlns:p14="http://schemas.microsoft.com/office/powerpoint/2010/main" val="26702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38474F-D688-9FFD-A3D2-B07109099B3B}"/>
              </a:ext>
            </a:extLst>
          </p:cNvPr>
          <p:cNvSpPr>
            <a:spLocks noGrp="1"/>
          </p:cNvSpPr>
          <p:nvPr>
            <p:ph type="title"/>
          </p:nvPr>
        </p:nvSpPr>
        <p:spPr>
          <a:xfrm>
            <a:off x="839788" y="346075"/>
            <a:ext cx="10515600" cy="1325563"/>
          </a:xfrm>
        </p:spPr>
        <p:txBody>
          <a:bodyPr/>
          <a:lstStyle>
            <a:lvl1pPr>
              <a:defRPr b="1">
                <a:solidFill>
                  <a:srgbClr val="EA551F"/>
                </a:solidFill>
              </a:defRPr>
            </a:lvl1pPr>
          </a:lstStyle>
          <a:p>
            <a:r>
              <a:rPr lang="en-US" dirty="0"/>
              <a:t>Click to edit Master title style</a:t>
            </a:r>
            <a:endParaRPr lang="en-GB" dirty="0"/>
          </a:p>
        </p:txBody>
      </p:sp>
      <p:sp>
        <p:nvSpPr>
          <p:cNvPr id="3" name="Text Placeholder 2">
            <a:extLst>
              <a:ext uri="{FF2B5EF4-FFF2-40B4-BE49-F238E27FC236}">
                <a16:creationId xmlns="" xmlns:a16="http://schemas.microsoft.com/office/drawing/2014/main" id="{B7430811-0B11-BDDE-9EAD-67FBCCFBF7D0}"/>
              </a:ext>
            </a:extLst>
          </p:cNvPr>
          <p:cNvSpPr>
            <a:spLocks noGrp="1"/>
          </p:cNvSpPr>
          <p:nvPr>
            <p:ph type="body" idx="1"/>
          </p:nvPr>
        </p:nvSpPr>
        <p:spPr>
          <a:xfrm>
            <a:off x="836612" y="1956594"/>
            <a:ext cx="5157787" cy="823912"/>
          </a:xfrm>
        </p:spPr>
        <p:txBody>
          <a:bodyPr anchor="b">
            <a:noAutofit/>
          </a:bodyPr>
          <a:lstStyle>
            <a:lvl1pPr marL="0" indent="0">
              <a:buNone/>
              <a:defRPr sz="3200" b="1">
                <a:solidFill>
                  <a:srgbClr val="2E2E2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 xmlns:a16="http://schemas.microsoft.com/office/drawing/2014/main" id="{2ED11A41-ACF7-A938-8377-5FF3F8B03C2D}"/>
              </a:ext>
            </a:extLst>
          </p:cNvPr>
          <p:cNvSpPr>
            <a:spLocks noGrp="1"/>
          </p:cNvSpPr>
          <p:nvPr>
            <p:ph type="body" sz="quarter" idx="3"/>
          </p:nvPr>
        </p:nvSpPr>
        <p:spPr>
          <a:xfrm>
            <a:off x="6286500" y="1954210"/>
            <a:ext cx="5183188"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Content Placeholder 2">
            <a:extLst>
              <a:ext uri="{FF2B5EF4-FFF2-40B4-BE49-F238E27FC236}">
                <a16:creationId xmlns="" xmlns:a16="http://schemas.microsoft.com/office/drawing/2014/main" id="{B55D83A2-1241-5913-6523-A7616DD03932}"/>
              </a:ext>
            </a:extLst>
          </p:cNvPr>
          <p:cNvSpPr>
            <a:spLocks noGrp="1"/>
          </p:cNvSpPr>
          <p:nvPr>
            <p:ph sz="half" idx="10"/>
          </p:nvPr>
        </p:nvSpPr>
        <p:spPr>
          <a:xfrm>
            <a:off x="812799" y="3006724"/>
            <a:ext cx="5181600" cy="3365501"/>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Bef>
                <a:spcPts val="1000"/>
              </a:spcBef>
              <a:spcAft>
                <a:spcPts val="0"/>
              </a:spcAft>
              <a:buFontTx/>
              <a:buNone/>
              <a:defRPr>
                <a:solidFill>
                  <a:srgbClr val="2E2E2E"/>
                </a:solidFill>
              </a:defRPr>
            </a:lvl5pPr>
          </a:lstStyle>
          <a:p>
            <a:pPr lvl="0"/>
            <a:r>
              <a:rPr lang="en-US" dirty="0"/>
              <a:t>Click to edit Master text styles</a:t>
            </a:r>
            <a:endParaRPr lang="lt-LT" dirty="0"/>
          </a:p>
          <a:p>
            <a:pPr lvl="0"/>
            <a:endParaRPr lang="en-US" dirty="0"/>
          </a:p>
        </p:txBody>
      </p:sp>
      <p:sp>
        <p:nvSpPr>
          <p:cNvPr id="8" name="Content Placeholder 2">
            <a:extLst>
              <a:ext uri="{FF2B5EF4-FFF2-40B4-BE49-F238E27FC236}">
                <a16:creationId xmlns="" xmlns:a16="http://schemas.microsoft.com/office/drawing/2014/main" id="{CAB9D93D-603B-0E18-E541-6391D18720A1}"/>
              </a:ext>
            </a:extLst>
          </p:cNvPr>
          <p:cNvSpPr>
            <a:spLocks noGrp="1"/>
          </p:cNvSpPr>
          <p:nvPr>
            <p:ph sz="half" idx="11"/>
          </p:nvPr>
        </p:nvSpPr>
        <p:spPr>
          <a:xfrm>
            <a:off x="6286500" y="3006724"/>
            <a:ext cx="5181600" cy="3365501"/>
          </a:xfrm>
        </p:spPr>
        <p:txBody>
          <a:bodyPr/>
          <a:lstStyle>
            <a:lvl1pPr marL="0" indent="0">
              <a:lnSpc>
                <a:spcPct val="100000"/>
              </a:lnSpc>
              <a:spcAft>
                <a:spcPts val="0"/>
              </a:spcAft>
              <a:buFontTx/>
              <a:buNone/>
              <a:defRPr>
                <a:solidFill>
                  <a:srgbClr val="2E2E2E"/>
                </a:solidFill>
              </a:defRPr>
            </a:lvl1pPr>
            <a:lvl2pPr marL="457200" indent="0">
              <a:spcAft>
                <a:spcPts val="0"/>
              </a:spcAft>
              <a:buFontTx/>
              <a:buNone/>
              <a:defRPr>
                <a:solidFill>
                  <a:srgbClr val="2E2E2E"/>
                </a:solidFill>
              </a:defRPr>
            </a:lvl2pPr>
            <a:lvl3pPr marL="914400" indent="0">
              <a:spcAft>
                <a:spcPts val="0"/>
              </a:spcAft>
              <a:buFontTx/>
              <a:buNone/>
              <a:defRPr>
                <a:solidFill>
                  <a:srgbClr val="2E2E2E"/>
                </a:solidFill>
              </a:defRPr>
            </a:lvl3pPr>
            <a:lvl4pPr marL="1371600" indent="0">
              <a:spcAft>
                <a:spcPts val="0"/>
              </a:spcAft>
              <a:buFontTx/>
              <a:buNone/>
              <a:defRPr>
                <a:solidFill>
                  <a:srgbClr val="2E2E2E"/>
                </a:solidFill>
              </a:defRPr>
            </a:lvl4pPr>
            <a:lvl5pPr marL="1828800" indent="0">
              <a:spcAft>
                <a:spcPts val="0"/>
              </a:spcAft>
              <a:buFontTx/>
              <a:buNone/>
              <a:defRPr>
                <a:solidFill>
                  <a:srgbClr val="2E2E2E"/>
                </a:solidFill>
              </a:defRPr>
            </a:lvl5pPr>
          </a:lstStyle>
          <a:p>
            <a:pPr lvl="0"/>
            <a:r>
              <a:rPr lang="en-US" dirty="0"/>
              <a:t>Click to edit Master text styles</a:t>
            </a:r>
          </a:p>
        </p:txBody>
      </p:sp>
    </p:spTree>
    <p:extLst>
      <p:ext uri="{BB962C8B-B14F-4D97-AF65-F5344CB8AC3E}">
        <p14:creationId xmlns:p14="http://schemas.microsoft.com/office/powerpoint/2010/main" val="404743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5089221-EDD0-62BA-D852-B7CC17927FF1}"/>
              </a:ext>
            </a:extLst>
          </p:cNvPr>
          <p:cNvSpPr>
            <a:spLocks noGrp="1"/>
          </p:cNvSpPr>
          <p:nvPr>
            <p:ph type="title" hasCustomPrompt="1"/>
          </p:nvPr>
        </p:nvSpPr>
        <p:spPr>
          <a:xfrm>
            <a:off x="2656840" y="2161453"/>
            <a:ext cx="6878320" cy="1325563"/>
          </a:xfrm>
          <a:ln w="69850">
            <a:solidFill>
              <a:srgbClr val="666666"/>
            </a:solidFill>
            <a:prstDash val="dash"/>
          </a:ln>
        </p:spPr>
        <p:txBody>
          <a:bodyPr/>
          <a:lstStyle>
            <a:lvl1pPr algn="ctr">
              <a:defRPr>
                <a:solidFill>
                  <a:srgbClr val="EA551F"/>
                </a:solidFill>
              </a:defRPr>
            </a:lvl1pPr>
          </a:lstStyle>
          <a:p>
            <a:r>
              <a:rPr lang="lt-LT" dirty="0"/>
              <a:t>Įvadas/</a:t>
            </a:r>
            <a:r>
              <a:rPr lang="lt-LT" dirty="0" err="1"/>
              <a:t>apibedrinimas</a:t>
            </a:r>
            <a:endParaRPr lang="en-GB" dirty="0"/>
          </a:p>
        </p:txBody>
      </p:sp>
      <p:sp>
        <p:nvSpPr>
          <p:cNvPr id="3" name="Date Placeholder 2">
            <a:extLst>
              <a:ext uri="{FF2B5EF4-FFF2-40B4-BE49-F238E27FC236}">
                <a16:creationId xmlns="" xmlns:a16="http://schemas.microsoft.com/office/drawing/2014/main" id="{5EBF65D5-33A4-D8DF-7C62-3960CC155F8B}"/>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4" name="Footer Placeholder 3">
            <a:extLst>
              <a:ext uri="{FF2B5EF4-FFF2-40B4-BE49-F238E27FC236}">
                <a16:creationId xmlns="" xmlns:a16="http://schemas.microsoft.com/office/drawing/2014/main" id="{4484F3FA-2E45-51CB-75C4-17E6A6774C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6E06C453-B84B-3BD6-F476-0EDCD2879F11}"/>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6" name="Straight Connector 5">
            <a:extLst>
              <a:ext uri="{FF2B5EF4-FFF2-40B4-BE49-F238E27FC236}">
                <a16:creationId xmlns="" xmlns:a16="http://schemas.microsoft.com/office/drawing/2014/main" id="{69C96AD9-4569-D166-6F9A-BE1BFEAFBFA8}"/>
              </a:ext>
            </a:extLst>
          </p:cNvPr>
          <p:cNvCxnSpPr/>
          <p:nvPr userDrawn="1"/>
        </p:nvCxnSpPr>
        <p:spPr>
          <a:xfrm>
            <a:off x="8610600" y="6727190"/>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33E2A147-3050-D4C7-C09D-CCE5F909C3C5}"/>
              </a:ext>
            </a:extLst>
          </p:cNvPr>
          <p:cNvCxnSpPr/>
          <p:nvPr userDrawn="1"/>
        </p:nvCxnSpPr>
        <p:spPr>
          <a:xfrm>
            <a:off x="21844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F2DB2F50-2AEA-5B95-ACB3-2CF799286406}"/>
              </a:ext>
            </a:extLst>
          </p:cNvPr>
          <p:cNvCxnSpPr/>
          <p:nvPr userDrawn="1"/>
        </p:nvCxnSpPr>
        <p:spPr>
          <a:xfrm>
            <a:off x="123952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2102B708-B79B-C6E7-8D34-75D2E2AA81EC}"/>
              </a:ext>
            </a:extLst>
          </p:cNvPr>
          <p:cNvCxnSpPr/>
          <p:nvPr userDrawn="1"/>
        </p:nvCxnSpPr>
        <p:spPr>
          <a:xfrm>
            <a:off x="264160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4FAF131D-A721-FD94-1AEE-6A19C0E9CDD4}"/>
              </a:ext>
            </a:extLst>
          </p:cNvPr>
          <p:cNvCxnSpPr/>
          <p:nvPr userDrawn="1"/>
        </p:nvCxnSpPr>
        <p:spPr>
          <a:xfrm>
            <a:off x="425704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EC602994-102B-4B47-2649-60E5383537FD}"/>
              </a:ext>
            </a:extLst>
          </p:cNvPr>
          <p:cNvCxnSpPr/>
          <p:nvPr userDrawn="1"/>
        </p:nvCxnSpPr>
        <p:spPr>
          <a:xfrm>
            <a:off x="6096000" y="6721475"/>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 xmlns:a16="http://schemas.microsoft.com/office/drawing/2014/main" id="{2EE52DE9-609A-5CF4-3DE3-D5133E997364}"/>
              </a:ext>
            </a:extLst>
          </p:cNvPr>
          <p:cNvCxnSpPr/>
          <p:nvPr userDrawn="1"/>
        </p:nvCxnSpPr>
        <p:spPr>
          <a:xfrm>
            <a:off x="11135360" y="673576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39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F31E78-2164-63B6-20FD-83AFAFAF63DF}"/>
              </a:ext>
            </a:extLst>
          </p:cNvPr>
          <p:cNvSpPr>
            <a:spLocks noGrp="1"/>
          </p:cNvSpPr>
          <p:nvPr>
            <p:ph type="title"/>
          </p:nvPr>
        </p:nvSpPr>
        <p:spPr/>
        <p:txBody>
          <a:bodyPr>
            <a:normAutofit/>
          </a:bodyPr>
          <a:lstStyle>
            <a:lvl1pPr>
              <a:defRPr sz="4500"/>
            </a:lvl1pPr>
          </a:lstStyle>
          <a:p>
            <a:r>
              <a:rPr lang="en-US" dirty="0"/>
              <a:t>Click to edit Master title style</a:t>
            </a:r>
            <a:endParaRPr lang="en-GB" dirty="0"/>
          </a:p>
        </p:txBody>
      </p:sp>
      <p:sp>
        <p:nvSpPr>
          <p:cNvPr id="3" name="Vertical Text Placeholder 2">
            <a:extLst>
              <a:ext uri="{FF2B5EF4-FFF2-40B4-BE49-F238E27FC236}">
                <a16:creationId xmlns="" xmlns:a16="http://schemas.microsoft.com/office/drawing/2014/main" id="{00F668AD-71EB-6E03-25F7-BE8FFE72E067}"/>
              </a:ext>
            </a:extLst>
          </p:cNvPr>
          <p:cNvSpPr>
            <a:spLocks noGrp="1"/>
          </p:cNvSpPr>
          <p:nvPr>
            <p:ph type="body" orient="vert" idx="1"/>
          </p:nvPr>
        </p:nvSpPr>
        <p:spPr>
          <a:xfrm rot="16200000">
            <a:off x="3903265" y="-1249761"/>
            <a:ext cx="4385469" cy="10515601"/>
          </a:xfrm>
        </p:spPr>
        <p:txBody>
          <a:bodyPr vert="eaVert">
            <a:normAutofit/>
          </a:bodyPr>
          <a:lstStyle>
            <a:lvl1pPr>
              <a:spcAft>
                <a:spcPts val="0"/>
              </a:spcAft>
              <a:defRPr sz="2400">
                <a:solidFill>
                  <a:srgbClr val="2E2E2E"/>
                </a:solidFill>
              </a:defRPr>
            </a:lvl1pPr>
            <a:lvl2pPr>
              <a:spcAft>
                <a:spcPts val="0"/>
              </a:spcAft>
              <a:defRPr sz="2400">
                <a:solidFill>
                  <a:srgbClr val="2E2E2E"/>
                </a:solidFill>
              </a:defRPr>
            </a:lvl2pPr>
            <a:lvl3pPr>
              <a:spcAft>
                <a:spcPts val="0"/>
              </a:spcAft>
              <a:defRPr sz="2400">
                <a:solidFill>
                  <a:srgbClr val="2E2E2E"/>
                </a:solidFill>
              </a:defRPr>
            </a:lvl3pPr>
            <a:lvl4pPr>
              <a:spcAft>
                <a:spcPts val="0"/>
              </a:spcAft>
              <a:defRPr sz="2400">
                <a:solidFill>
                  <a:srgbClr val="2E2E2E"/>
                </a:solidFill>
              </a:defRPr>
            </a:lvl4pPr>
            <a:lvl5pPr>
              <a:spcAft>
                <a:spcPts val="0"/>
              </a:spcAft>
              <a:defRPr sz="2400">
                <a:solidFill>
                  <a:srgbClr val="2E2E2E"/>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 xmlns:a16="http://schemas.microsoft.com/office/drawing/2014/main" id="{1E75FCD9-84B9-4570-3925-6D119865087E}"/>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5" name="Footer Placeholder 4">
            <a:extLst>
              <a:ext uri="{FF2B5EF4-FFF2-40B4-BE49-F238E27FC236}">
                <a16:creationId xmlns="" xmlns:a16="http://schemas.microsoft.com/office/drawing/2014/main" id="{6F73FDFC-063C-BEC9-1F1A-23FE05161C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1C766B0A-330B-63DD-00BA-75B238154793}"/>
              </a:ext>
            </a:extLst>
          </p:cNvPr>
          <p:cNvSpPr>
            <a:spLocks noGrp="1"/>
          </p:cNvSpPr>
          <p:nvPr>
            <p:ph type="sldNum" sz="quarter" idx="12"/>
          </p:nvPr>
        </p:nvSpPr>
        <p:spPr/>
        <p:txBody>
          <a:bodyPr/>
          <a:lstStyle/>
          <a:p>
            <a:fld id="{78756913-A2F2-4441-A0FF-A55AEA64811E}" type="slidenum">
              <a:rPr lang="en-GB" smtClean="0"/>
              <a:t>‹#›</a:t>
            </a:fld>
            <a:endParaRPr lang="en-GB"/>
          </a:p>
        </p:txBody>
      </p:sp>
    </p:spTree>
    <p:extLst>
      <p:ext uri="{BB962C8B-B14F-4D97-AF65-F5344CB8AC3E}">
        <p14:creationId xmlns:p14="http://schemas.microsoft.com/office/powerpoint/2010/main" val="2524321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1E1E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91C0C6F-2D23-FA63-ADF7-5A279955845D}"/>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3" name="Footer Placeholder 2">
            <a:extLst>
              <a:ext uri="{FF2B5EF4-FFF2-40B4-BE49-F238E27FC236}">
                <a16:creationId xmlns="" xmlns:a16="http://schemas.microsoft.com/office/drawing/2014/main" id="{063BBD80-8A80-D47B-69E4-962E0182C2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F11FC63F-0678-1A0E-9B82-0F061D9BFE06}"/>
              </a:ext>
            </a:extLst>
          </p:cNvPr>
          <p:cNvSpPr>
            <a:spLocks noGrp="1"/>
          </p:cNvSpPr>
          <p:nvPr>
            <p:ph type="sldNum" sz="quarter" idx="12"/>
          </p:nvPr>
        </p:nvSpPr>
        <p:spPr/>
        <p:txBody>
          <a:bodyPr/>
          <a:lstStyle/>
          <a:p>
            <a:fld id="{78756913-A2F2-4441-A0FF-A55AEA64811E}" type="slidenum">
              <a:rPr lang="en-GB" smtClean="0"/>
              <a:t>‹#›</a:t>
            </a:fld>
            <a:endParaRPr lang="en-GB"/>
          </a:p>
        </p:txBody>
      </p:sp>
      <p:cxnSp>
        <p:nvCxnSpPr>
          <p:cNvPr id="5" name="Straight Connector 4">
            <a:extLst>
              <a:ext uri="{FF2B5EF4-FFF2-40B4-BE49-F238E27FC236}">
                <a16:creationId xmlns="" xmlns:a16="http://schemas.microsoft.com/office/drawing/2014/main" id="{2FEF0FA4-7A49-561C-AE9C-ACCDDD818090}"/>
              </a:ext>
            </a:extLst>
          </p:cNvPr>
          <p:cNvCxnSpPr/>
          <p:nvPr userDrawn="1"/>
        </p:nvCxnSpPr>
        <p:spPr>
          <a:xfrm>
            <a:off x="0" y="583248"/>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 xmlns:a16="http://schemas.microsoft.com/office/drawing/2014/main" id="{4E8BC78A-DC07-4FCC-413A-FA7E97DEA0D2}"/>
              </a:ext>
            </a:extLst>
          </p:cNvPr>
          <p:cNvCxnSpPr/>
          <p:nvPr userDrawn="1"/>
        </p:nvCxnSpPr>
        <p:spPr>
          <a:xfrm>
            <a:off x="838200" y="587376"/>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 xmlns:a16="http://schemas.microsoft.com/office/drawing/2014/main" id="{D812C8FA-895B-083C-FA66-2109709AD434}"/>
              </a:ext>
            </a:extLst>
          </p:cNvPr>
          <p:cNvCxnSpPr/>
          <p:nvPr userDrawn="1"/>
        </p:nvCxnSpPr>
        <p:spPr>
          <a:xfrm>
            <a:off x="771652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 xmlns:a16="http://schemas.microsoft.com/office/drawing/2014/main" id="{CBE24E28-9FF6-493B-BAC7-ED966BF3E5D1}"/>
              </a:ext>
            </a:extLst>
          </p:cNvPr>
          <p:cNvCxnSpPr/>
          <p:nvPr userDrawn="1"/>
        </p:nvCxnSpPr>
        <p:spPr>
          <a:xfrm>
            <a:off x="861060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523F2024-251F-855D-2807-5417B63FEE0C}"/>
              </a:ext>
            </a:extLst>
          </p:cNvPr>
          <p:cNvCxnSpPr/>
          <p:nvPr userDrawn="1"/>
        </p:nvCxnSpPr>
        <p:spPr>
          <a:xfrm>
            <a:off x="958088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61BC8B6F-1217-230B-8E70-C30B8563CE2A}"/>
              </a:ext>
            </a:extLst>
          </p:cNvPr>
          <p:cNvCxnSpPr/>
          <p:nvPr userDrawn="1"/>
        </p:nvCxnSpPr>
        <p:spPr>
          <a:xfrm>
            <a:off x="10457180" y="673957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 xmlns:a16="http://schemas.microsoft.com/office/drawing/2014/main" id="{6CE7B339-A1BC-4C0A-AC35-555AFA82DE7F}"/>
              </a:ext>
            </a:extLst>
          </p:cNvPr>
          <p:cNvCxnSpPr/>
          <p:nvPr userDrawn="1"/>
        </p:nvCxnSpPr>
        <p:spPr>
          <a:xfrm>
            <a:off x="11353800" y="6754813"/>
            <a:ext cx="436880" cy="0"/>
          </a:xfrm>
          <a:prstGeom prst="line">
            <a:avLst/>
          </a:prstGeom>
          <a:ln w="38100">
            <a:solidFill>
              <a:srgbClr val="6666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359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1E1E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47CCAA-64FC-4098-D4EB-34EF844A79C9}"/>
              </a:ext>
            </a:extLst>
          </p:cNvPr>
          <p:cNvSpPr>
            <a:spLocks noGrp="1"/>
          </p:cNvSpPr>
          <p:nvPr>
            <p:ph type="title"/>
          </p:nvPr>
        </p:nvSpPr>
        <p:spPr>
          <a:xfrm>
            <a:off x="839788" y="457200"/>
            <a:ext cx="3932237" cy="1181100"/>
          </a:xfrm>
        </p:spPr>
        <p:txBody>
          <a:bodyPr anchor="b">
            <a:noAutofit/>
          </a:bodyPr>
          <a:lstStyle>
            <a:lvl1pPr>
              <a:defRPr sz="3200">
                <a:solidFill>
                  <a:srgbClr val="EA551F"/>
                </a:solidFill>
              </a:defRPr>
            </a:lvl1pPr>
          </a:lstStyle>
          <a:p>
            <a:r>
              <a:rPr lang="en-US" dirty="0"/>
              <a:t>Click to edit Master title style</a:t>
            </a:r>
            <a:endParaRPr lang="en-GB" dirty="0"/>
          </a:p>
        </p:txBody>
      </p:sp>
      <p:sp>
        <p:nvSpPr>
          <p:cNvPr id="3" name="Content Placeholder 2">
            <a:extLst>
              <a:ext uri="{FF2B5EF4-FFF2-40B4-BE49-F238E27FC236}">
                <a16:creationId xmlns="" xmlns:a16="http://schemas.microsoft.com/office/drawing/2014/main" id="{7A60E67B-5068-0097-7598-9E1B24050DEF}"/>
              </a:ext>
            </a:extLst>
          </p:cNvPr>
          <p:cNvSpPr>
            <a:spLocks noGrp="1"/>
          </p:cNvSpPr>
          <p:nvPr>
            <p:ph idx="1"/>
          </p:nvPr>
        </p:nvSpPr>
        <p:spPr>
          <a:xfrm>
            <a:off x="5183188" y="457201"/>
            <a:ext cx="6172200" cy="5403850"/>
          </a:xfrm>
        </p:spPr>
        <p:txBody>
          <a:bodyPr>
            <a:normAutofit/>
          </a:bodyPr>
          <a:lstStyle>
            <a:lvl1pPr>
              <a:spcAft>
                <a:spcPts val="0"/>
              </a:spcAft>
              <a:defRPr sz="2400">
                <a:solidFill>
                  <a:srgbClr val="2E2E2E"/>
                </a:solidFill>
              </a:defRPr>
            </a:lvl1pPr>
            <a:lvl2pPr>
              <a:spcAft>
                <a:spcPts val="0"/>
              </a:spcAft>
              <a:defRPr sz="2400">
                <a:solidFill>
                  <a:srgbClr val="2E2E2E"/>
                </a:solidFill>
              </a:defRPr>
            </a:lvl2pPr>
            <a:lvl3pPr>
              <a:spcAft>
                <a:spcPts val="0"/>
              </a:spcAft>
              <a:defRPr sz="2400">
                <a:solidFill>
                  <a:srgbClr val="2E2E2E"/>
                </a:solidFill>
              </a:defRPr>
            </a:lvl3pPr>
            <a:lvl4pPr>
              <a:spcAft>
                <a:spcPts val="0"/>
              </a:spcAft>
              <a:defRPr sz="2400">
                <a:solidFill>
                  <a:srgbClr val="2E2E2E"/>
                </a:solidFill>
              </a:defRPr>
            </a:lvl4pPr>
            <a:lvl5pPr>
              <a:spcAft>
                <a:spcPts val="0"/>
              </a:spcAft>
              <a:defRPr sz="2400">
                <a:solidFill>
                  <a:srgbClr val="2E2E2E"/>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a:extLst>
              <a:ext uri="{FF2B5EF4-FFF2-40B4-BE49-F238E27FC236}">
                <a16:creationId xmlns="" xmlns:a16="http://schemas.microsoft.com/office/drawing/2014/main" id="{912A3B83-EB0E-83E5-4DD7-C6A881F535D2}"/>
              </a:ext>
            </a:extLst>
          </p:cNvPr>
          <p:cNvSpPr>
            <a:spLocks noGrp="1"/>
          </p:cNvSpPr>
          <p:nvPr>
            <p:ph type="body" sz="half" idx="2"/>
          </p:nvPr>
        </p:nvSpPr>
        <p:spPr>
          <a:xfrm>
            <a:off x="839788" y="2057400"/>
            <a:ext cx="3932237" cy="3811588"/>
          </a:xfrm>
        </p:spPr>
        <p:txBody>
          <a:bodyPr>
            <a:normAutofit/>
          </a:bodyPr>
          <a:lstStyle>
            <a:lvl1pPr marL="0" indent="0">
              <a:spcBef>
                <a:spcPts val="0"/>
              </a:spcBef>
              <a:spcAft>
                <a:spcPts val="0"/>
              </a:spcAft>
              <a:buNone/>
              <a:defRPr sz="2400">
                <a:solidFill>
                  <a:srgbClr val="2E2E2E"/>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 xmlns:a16="http://schemas.microsoft.com/office/drawing/2014/main" id="{8E1535E5-0FDE-C5CF-C78F-D94E14B9B19A}"/>
              </a:ext>
            </a:extLst>
          </p:cNvPr>
          <p:cNvSpPr>
            <a:spLocks noGrp="1"/>
          </p:cNvSpPr>
          <p:nvPr>
            <p:ph type="dt" sz="half" idx="10"/>
          </p:nvPr>
        </p:nvSpPr>
        <p:spPr/>
        <p:txBody>
          <a:bodyPr/>
          <a:lstStyle/>
          <a:p>
            <a:fld id="{26CD8FF4-B56B-44F9-B5D0-B51369DDB9A5}" type="datetimeFigureOut">
              <a:rPr lang="en-GB" smtClean="0"/>
              <a:t>23/03/2023</a:t>
            </a:fld>
            <a:endParaRPr lang="en-GB"/>
          </a:p>
        </p:txBody>
      </p:sp>
      <p:sp>
        <p:nvSpPr>
          <p:cNvPr id="6" name="Footer Placeholder 5">
            <a:extLst>
              <a:ext uri="{FF2B5EF4-FFF2-40B4-BE49-F238E27FC236}">
                <a16:creationId xmlns="" xmlns:a16="http://schemas.microsoft.com/office/drawing/2014/main" id="{A83D842D-E1A6-5F64-B6F1-87E8017BF0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DFC455A5-EE7B-A160-92B7-E9A502B86EE6}"/>
              </a:ext>
            </a:extLst>
          </p:cNvPr>
          <p:cNvSpPr>
            <a:spLocks noGrp="1"/>
          </p:cNvSpPr>
          <p:nvPr>
            <p:ph type="sldNum" sz="quarter" idx="12"/>
          </p:nvPr>
        </p:nvSpPr>
        <p:spPr/>
        <p:txBody>
          <a:bodyPr/>
          <a:lstStyle/>
          <a:p>
            <a:fld id="{78756913-A2F2-4441-A0FF-A55AEA64811E}" type="slidenum">
              <a:rPr lang="en-GB" smtClean="0"/>
              <a:t>‹#›</a:t>
            </a:fld>
            <a:endParaRPr lang="en-GB"/>
          </a:p>
        </p:txBody>
      </p:sp>
    </p:spTree>
    <p:extLst>
      <p:ext uri="{BB962C8B-B14F-4D97-AF65-F5344CB8AC3E}">
        <p14:creationId xmlns:p14="http://schemas.microsoft.com/office/powerpoint/2010/main" val="3248328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1E1E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99DB88B-A1E8-38FF-3F39-2615B1847B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 xmlns:a16="http://schemas.microsoft.com/office/drawing/2014/main" id="{4E13533F-B521-0D78-C4BF-4E399E9182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 xmlns:a16="http://schemas.microsoft.com/office/drawing/2014/main" id="{CC318AB1-AE00-0336-41D9-A74FC8B148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CD8FF4-B56B-44F9-B5D0-B51369DDB9A5}" type="datetimeFigureOut">
              <a:rPr lang="en-GB" smtClean="0"/>
              <a:t>23/03/2023</a:t>
            </a:fld>
            <a:endParaRPr lang="en-GB"/>
          </a:p>
        </p:txBody>
      </p:sp>
      <p:sp>
        <p:nvSpPr>
          <p:cNvPr id="5" name="Footer Placeholder 4">
            <a:extLst>
              <a:ext uri="{FF2B5EF4-FFF2-40B4-BE49-F238E27FC236}">
                <a16:creationId xmlns="" xmlns:a16="http://schemas.microsoft.com/office/drawing/2014/main" id="{5967D860-A359-E392-9055-539901352B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7EADBDC7-D464-7F39-3B95-6B25469BC6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56913-A2F2-4441-A0FF-A55AEA64811E}" type="slidenum">
              <a:rPr lang="en-GB" smtClean="0"/>
              <a:t>‹#›</a:t>
            </a:fld>
            <a:endParaRPr lang="en-GB"/>
          </a:p>
        </p:txBody>
      </p:sp>
    </p:spTree>
    <p:extLst>
      <p:ext uri="{BB962C8B-B14F-4D97-AF65-F5344CB8AC3E}">
        <p14:creationId xmlns:p14="http://schemas.microsoft.com/office/powerpoint/2010/main" val="625426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 id="2147483659" r:id="rId11"/>
    <p:sldLayoutId id="2147483660" r:id="rId12"/>
  </p:sldLayoutIdLst>
  <p:txStyles>
    <p:titleStyle>
      <a:lvl1pPr algn="l" defTabSz="914400" rtl="0" eaLnBrk="1" latinLnBrk="0" hangingPunct="1">
        <a:lnSpc>
          <a:spcPct val="90000"/>
        </a:lnSpc>
        <a:spcBef>
          <a:spcPct val="0"/>
        </a:spcBef>
        <a:buNone/>
        <a:defRPr sz="4500" b="1" kern="1200">
          <a:solidFill>
            <a:srgbClr val="EA551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kern="1200">
          <a:solidFill>
            <a:srgbClr val="2E2E2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b="0" kern="1200">
          <a:solidFill>
            <a:srgbClr val="2E2E2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EC6CF6-0CE9-4621-8B79-E3DD773CEC09}"/>
              </a:ext>
            </a:extLst>
          </p:cNvPr>
          <p:cNvSpPr>
            <a:spLocks noGrp="1"/>
          </p:cNvSpPr>
          <p:nvPr>
            <p:ph type="ctrTitle"/>
          </p:nvPr>
        </p:nvSpPr>
        <p:spPr>
          <a:xfrm>
            <a:off x="833391" y="1359970"/>
            <a:ext cx="8015287" cy="1316037"/>
          </a:xfrm>
        </p:spPr>
        <p:txBody>
          <a:bodyPr>
            <a:normAutofit/>
          </a:bodyPr>
          <a:lstStyle/>
          <a:p>
            <a:r>
              <a:rPr lang="en-US" sz="5400" dirty="0" err="1">
                <a:latin typeface="Arial" panose="020B0604020202020204" pitchFamily="34" charset="0"/>
                <a:cs typeface="Arial" panose="020B0604020202020204" pitchFamily="34" charset="0"/>
              </a:rPr>
              <a:t>Saugumas</a:t>
            </a:r>
            <a:r>
              <a:rPr lang="en-US" sz="5400" dirty="0">
                <a:latin typeface="Arial" panose="020B0604020202020204" pitchFamily="34" charset="0"/>
                <a:cs typeface="Arial" panose="020B0604020202020204" pitchFamily="34" charset="0"/>
              </a:rPr>
              <a:t> </a:t>
            </a:r>
            <a:r>
              <a:rPr lang="en-US" sz="5400" dirty="0" err="1">
                <a:latin typeface="Arial" panose="020B0604020202020204" pitchFamily="34" charset="0"/>
                <a:cs typeface="Arial" panose="020B0604020202020204" pitchFamily="34" charset="0"/>
              </a:rPr>
              <a:t>internete</a:t>
            </a:r>
            <a:endParaRPr lang="lt-LT" sz="5400" dirty="0"/>
          </a:p>
        </p:txBody>
      </p:sp>
      <p:sp>
        <p:nvSpPr>
          <p:cNvPr id="4" name="Subtitle 3">
            <a:extLst>
              <a:ext uri="{FF2B5EF4-FFF2-40B4-BE49-F238E27FC236}">
                <a16:creationId xmlns="" xmlns:a16="http://schemas.microsoft.com/office/drawing/2014/main" id="{9AC61A7E-F431-4BE2-9FDB-11217B3986B2}"/>
              </a:ext>
            </a:extLst>
          </p:cNvPr>
          <p:cNvSpPr>
            <a:spLocks noGrp="1"/>
          </p:cNvSpPr>
          <p:nvPr>
            <p:ph type="subTitle" idx="1"/>
          </p:nvPr>
        </p:nvSpPr>
        <p:spPr>
          <a:xfrm>
            <a:off x="855969" y="4057650"/>
            <a:ext cx="8445763" cy="628650"/>
          </a:xfrm>
        </p:spPr>
        <p:txBody>
          <a:bodyPr>
            <a:normAutofit/>
          </a:bodyPr>
          <a:lstStyle/>
          <a:p>
            <a:r>
              <a:rPr lang="lt-LT" sz="3200" dirty="0" smtClean="0">
                <a:latin typeface="Arial" panose="020B0604020202020204" pitchFamily="34" charset="0"/>
                <a:cs typeface="Arial" panose="020B0604020202020204" pitchFamily="34" charset="0"/>
              </a:rPr>
              <a:t>Informacijos saugumas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065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Kaip saugote savo informaciją? </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14670"/>
            <a:ext cx="10515600" cy="3925470"/>
          </a:xfrm>
        </p:spPr>
        <p:txBody>
          <a:bodyPr>
            <a:normAutofit/>
          </a:bodyPr>
          <a:lstStyle/>
          <a:p>
            <a:r>
              <a:rPr lang="lt-LT" sz="3200" dirty="0">
                <a:latin typeface="Arial" panose="020B0604020202020204" pitchFamily="34" charset="0"/>
                <a:cs typeface="Arial" panose="020B0604020202020204" pitchFamily="34" charset="0"/>
              </a:rPr>
              <a:t>Surašykite fizinio saugumo priemones, kurias taikote savo įrenginiams (stacionariems ir nešiojamiesiems kompiuteriams, planšetėms, </a:t>
            </a:r>
            <a:r>
              <a:rPr lang="lt-LT" sz="3200" dirty="0" err="1">
                <a:latin typeface="Arial" panose="020B0604020202020204" pitchFamily="34" charset="0"/>
                <a:cs typeface="Arial" panose="020B0604020202020204" pitchFamily="34" charset="0"/>
              </a:rPr>
              <a:t>skaityklėms</a:t>
            </a:r>
            <a:r>
              <a:rPr lang="lt-LT" sz="3200" dirty="0">
                <a:latin typeface="Arial" panose="020B0604020202020204" pitchFamily="34" charset="0"/>
                <a:cs typeface="Arial" panose="020B0604020202020204" pitchFamily="34" charset="0"/>
              </a:rPr>
              <a:t>) išvykdami iš namų ilgam laikui (pvz., atostogoms). </a:t>
            </a:r>
          </a:p>
          <a:p>
            <a:r>
              <a:rPr lang="lt-LT" sz="3200" dirty="0">
                <a:latin typeface="Arial" panose="020B0604020202020204" pitchFamily="34" charset="0"/>
                <a:cs typeface="Arial" panose="020B0604020202020204" pitchFamily="34" charset="0"/>
              </a:rPr>
              <a:t>Surašykite visas vietas, kur paliekate nešiojamąjį kompiuterį, kai išvykstate iš namų ilgam.</a:t>
            </a:r>
            <a:endParaRPr lang="en-US" sz="3200" dirty="0">
              <a:latin typeface="Arial" panose="020B0604020202020204" pitchFamily="34" charset="0"/>
              <a:cs typeface="Arial" panose="020B0604020202020204" pitchFamily="34" charset="0"/>
            </a:endParaRPr>
          </a:p>
          <a:p>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677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A9C0C5-D880-4D47-AE7C-DBB08B91E3BA}"/>
              </a:ext>
            </a:extLst>
          </p:cNvPr>
          <p:cNvSpPr>
            <a:spLocks noGrp="1"/>
          </p:cNvSpPr>
          <p:nvPr>
            <p:ph type="title"/>
          </p:nvPr>
        </p:nvSpPr>
        <p:spPr>
          <a:xfrm>
            <a:off x="2656840" y="2161453"/>
            <a:ext cx="6878320" cy="2254136"/>
          </a:xfrm>
        </p:spPr>
        <p:txBody>
          <a:bodyPr>
            <a:normAutofit/>
          </a:bodyPr>
          <a:lstStyle/>
          <a:p>
            <a:r>
              <a:rPr lang="lt-LT" sz="4100" dirty="0"/>
              <a:t>Asmeninės informacijos apsaugos rekomendacijos</a:t>
            </a:r>
            <a:endParaRPr lang="pt-BR" sz="4100" dirty="0"/>
          </a:p>
        </p:txBody>
      </p:sp>
    </p:spTree>
    <p:extLst>
      <p:ext uri="{BB962C8B-B14F-4D97-AF65-F5344CB8AC3E}">
        <p14:creationId xmlns:p14="http://schemas.microsoft.com/office/powerpoint/2010/main" val="2219075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Slaptažodžių naudojimo taisyklės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39235"/>
            <a:ext cx="10515600" cy="3107322"/>
          </a:xfrm>
        </p:spPr>
        <p:txBody>
          <a:bodyPr/>
          <a:lstStyle/>
          <a:p>
            <a:r>
              <a:rPr lang="lt-LT" sz="3200" dirty="0">
                <a:solidFill>
                  <a:schemeClr val="tx1"/>
                </a:solidFill>
                <a:latin typeface="Arial" panose="020B0604020202020204" pitchFamily="34" charset="0"/>
                <a:cs typeface="Arial" panose="020B0604020202020204" pitchFamily="34" charset="0"/>
              </a:rPr>
              <a:t>Nenaudokite populiarių slaptažodžių</a:t>
            </a:r>
          </a:p>
          <a:p>
            <a:r>
              <a:rPr lang="lt-LT" sz="3200" dirty="0">
                <a:solidFill>
                  <a:schemeClr val="tx1"/>
                </a:solidFill>
                <a:latin typeface="Arial" panose="020B0604020202020204" pitchFamily="34" charset="0"/>
                <a:cs typeface="Arial" panose="020B0604020202020204" pitchFamily="34" charset="0"/>
              </a:rPr>
              <a:t>Nenaudokite vieno slaptažodžio skirtingoms paskyroms</a:t>
            </a:r>
          </a:p>
          <a:p>
            <a:r>
              <a:rPr lang="lt-LT" sz="3200" dirty="0">
                <a:solidFill>
                  <a:schemeClr val="tx1"/>
                </a:solidFill>
                <a:latin typeface="Arial" panose="020B0604020202020204" pitchFamily="34" charset="0"/>
                <a:cs typeface="Arial" panose="020B0604020202020204" pitchFamily="34" charset="0"/>
              </a:rPr>
              <a:t>Slaptažodžio ilgis</a:t>
            </a:r>
          </a:p>
          <a:p>
            <a:r>
              <a:rPr lang="lt-LT" sz="3200" dirty="0">
                <a:solidFill>
                  <a:schemeClr val="tx1"/>
                </a:solidFill>
                <a:latin typeface="Arial" panose="020B0604020202020204" pitchFamily="34" charset="0"/>
                <a:cs typeface="Arial" panose="020B0604020202020204" pitchFamily="34" charset="0"/>
              </a:rPr>
              <a:t>Slaptažodžio sudėtingumas</a:t>
            </a:r>
            <a:endParaRPr lang="lt-LT" sz="3200" b="1" dirty="0">
              <a:solidFill>
                <a:schemeClr val="tx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2000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Gebėkite atskirti laiškus-klastotes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18919"/>
            <a:ext cx="10515600" cy="4033754"/>
          </a:xfrm>
        </p:spPr>
        <p:txBody>
          <a:bodyPr>
            <a:normAutofit/>
          </a:bodyPr>
          <a:lstStyle/>
          <a:p>
            <a:r>
              <a:rPr lang="lt-LT" sz="2800" dirty="0">
                <a:latin typeface="Arial" panose="020B0604020202020204" pitchFamily="34" charset="0"/>
                <a:cs typeface="Arial" panose="020B0604020202020204" pitchFamily="34" charset="0"/>
              </a:rPr>
              <a:t>Klastotės – tai įvairių formų suklastoti pranešimai (el. laiškai, SMS žinutės) ir interneto svetainės, kuriomis </a:t>
            </a:r>
            <a:r>
              <a:rPr lang="lt-LT" sz="2800" dirty="0" err="1">
                <a:latin typeface="Arial" panose="020B0604020202020204" pitchFamily="34" charset="0"/>
                <a:cs typeface="Arial" panose="020B0604020202020204" pitchFamily="34" charset="0"/>
              </a:rPr>
              <a:t>programišiai</a:t>
            </a:r>
            <a:r>
              <a:rPr lang="lt-LT" sz="2800" dirty="0">
                <a:latin typeface="Arial" panose="020B0604020202020204" pitchFamily="34" charset="0"/>
                <a:cs typeface="Arial" panose="020B0604020202020204" pitchFamily="34" charset="0"/>
              </a:rPr>
              <a:t> </a:t>
            </a:r>
            <a:r>
              <a:rPr lang="lt-LT" sz="2800" b="1" dirty="0">
                <a:latin typeface="Arial" panose="020B0604020202020204" pitchFamily="34" charset="0"/>
                <a:cs typeface="Arial" panose="020B0604020202020204" pitchFamily="34" charset="0"/>
              </a:rPr>
              <a:t>siekia išgauti informaciją arba priversti atlikti tam tikrus veiksmus</a:t>
            </a:r>
            <a:r>
              <a:rPr lang="lt-LT" sz="2800" dirty="0">
                <a:latin typeface="Arial" panose="020B0604020202020204" pitchFamily="34" charset="0"/>
                <a:cs typeface="Arial" panose="020B0604020202020204" pitchFamily="34" charset="0"/>
              </a:rPr>
              <a:t>. </a:t>
            </a:r>
          </a:p>
          <a:p>
            <a:r>
              <a:rPr lang="lt-LT" sz="2800" dirty="0">
                <a:latin typeface="Arial" panose="020B0604020202020204" pitchFamily="34" charset="0"/>
                <a:cs typeface="Arial" panose="020B0604020202020204" pitchFamily="34" charset="0"/>
              </a:rPr>
              <a:t>Piktavaliai dažnai informuoja</a:t>
            </a:r>
            <a:r>
              <a:rPr lang="lt-LT" sz="2800" b="1" dirty="0">
                <a:latin typeface="Arial" panose="020B0604020202020204" pitchFamily="34" charset="0"/>
                <a:cs typeface="Arial" panose="020B0604020202020204" pitchFamily="34" charset="0"/>
              </a:rPr>
              <a:t> apie gautą ar atliktą naują mokėjimą, apie jums priklausančią išmoką</a:t>
            </a:r>
            <a:r>
              <a:rPr lang="lt-LT" sz="2800" dirty="0">
                <a:latin typeface="Arial" panose="020B0604020202020204" pitchFamily="34" charset="0"/>
                <a:cs typeface="Arial" panose="020B0604020202020204" pitchFamily="34" charset="0"/>
              </a:rPr>
              <a:t>, būtinybę atlikti kokį nors veiksmą (pvz., atnaujinti duomenis) ir pan. </a:t>
            </a:r>
          </a:p>
          <a:p>
            <a:r>
              <a:rPr lang="lt-LT" sz="2800" dirty="0">
                <a:latin typeface="Arial" panose="020B0604020202020204" pitchFamily="34" charset="0"/>
                <a:cs typeface="Arial" panose="020B0604020202020204" pitchFamily="34" charset="0"/>
              </a:rPr>
              <a:t>Laiške pateikiama interneto nuoroda (adresas) ir prašoma prisijungti prie suklastotos sistemos.</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354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51AED9-DCCF-484C-BC2E-B4801A5B2618}"/>
              </a:ext>
            </a:extLst>
          </p:cNvPr>
          <p:cNvSpPr>
            <a:spLocks noGrp="1"/>
          </p:cNvSpPr>
          <p:nvPr>
            <p:ph type="title"/>
          </p:nvPr>
        </p:nvSpPr>
        <p:spPr>
          <a:xfrm>
            <a:off x="838199" y="319969"/>
            <a:ext cx="4625955" cy="1325563"/>
          </a:xfrm>
        </p:spPr>
        <p:txBody>
          <a:bodyPr>
            <a:normAutofit/>
          </a:bodyPr>
          <a:lstStyle/>
          <a:p>
            <a:r>
              <a:rPr lang="lt-LT" sz="4400" dirty="0"/>
              <a:t>Ne VMI </a:t>
            </a:r>
            <a:br>
              <a:rPr lang="lt-LT" sz="4400" dirty="0"/>
            </a:br>
            <a:r>
              <a:rPr lang="lt-LT" sz="4400" dirty="0"/>
              <a:t>svetainė</a:t>
            </a:r>
            <a:endParaRPr lang="en-US" sz="4400" dirty="0"/>
          </a:p>
        </p:txBody>
      </p:sp>
      <p:sp>
        <p:nvSpPr>
          <p:cNvPr id="3" name="Content Placeholder 2">
            <a:extLst>
              <a:ext uri="{FF2B5EF4-FFF2-40B4-BE49-F238E27FC236}">
                <a16:creationId xmlns="" xmlns:a16="http://schemas.microsoft.com/office/drawing/2014/main" id="{DD8B6B94-8DA0-460D-AF4C-64E2D563D733}"/>
              </a:ext>
            </a:extLst>
          </p:cNvPr>
          <p:cNvSpPr>
            <a:spLocks noGrp="1"/>
          </p:cNvSpPr>
          <p:nvPr>
            <p:ph idx="1"/>
          </p:nvPr>
        </p:nvSpPr>
        <p:spPr>
          <a:xfrm>
            <a:off x="838199" y="2439235"/>
            <a:ext cx="3201237" cy="2746375"/>
          </a:xfrm>
        </p:spPr>
        <p:txBody>
          <a:bodyPr>
            <a:normAutofit/>
          </a:bodyPr>
          <a:lstStyle/>
          <a:p>
            <a:pPr marL="0" indent="0">
              <a:buNone/>
            </a:pPr>
            <a:r>
              <a:rPr lang="lt-LT" sz="3200" dirty="0">
                <a:latin typeface="Arial" panose="020B0604020202020204" pitchFamily="34" charset="0"/>
                <a:cs typeface="Arial" panose="020B0604020202020204" pitchFamily="34" charset="0"/>
              </a:rPr>
              <a:t>Matomas klaidingas adresas, o išvaizda kaip tikros VMI svetainės</a:t>
            </a:r>
            <a:endParaRPr lang="en-US" sz="32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1A139064-B482-4C89-A97A-8081F712227A}"/>
              </a:ext>
            </a:extLst>
          </p:cNvPr>
          <p:cNvPicPr/>
          <p:nvPr/>
        </p:nvPicPr>
        <p:blipFill rotWithShape="1">
          <a:blip r:embed="rId3">
            <a:extLst>
              <a:ext uri="{28A0092B-C50C-407E-A947-70E740481C1C}">
                <a14:useLocalDpi xmlns:a14="http://schemas.microsoft.com/office/drawing/2010/main" val="0"/>
              </a:ext>
            </a:extLst>
          </a:blip>
          <a:srcRect b="14242"/>
          <a:stretch/>
        </p:blipFill>
        <p:spPr bwMode="auto">
          <a:xfrm>
            <a:off x="4644189" y="0"/>
            <a:ext cx="7547811" cy="6857999"/>
          </a:xfrm>
          <a:prstGeom prst="rect">
            <a:avLst/>
          </a:prstGeom>
          <a:noFill/>
          <a:ln>
            <a:noFill/>
          </a:ln>
        </p:spPr>
      </p:pic>
      <p:sp>
        <p:nvSpPr>
          <p:cNvPr id="5" name="Arrow: Right 4">
            <a:extLst>
              <a:ext uri="{FF2B5EF4-FFF2-40B4-BE49-F238E27FC236}">
                <a16:creationId xmlns="" xmlns:a16="http://schemas.microsoft.com/office/drawing/2014/main" id="{71E0D025-4663-44B0-BB5D-67072A2CF969}"/>
              </a:ext>
            </a:extLst>
          </p:cNvPr>
          <p:cNvSpPr/>
          <p:nvPr/>
        </p:nvSpPr>
        <p:spPr>
          <a:xfrm>
            <a:off x="3485983" y="365125"/>
            <a:ext cx="1388293" cy="523442"/>
          </a:xfrm>
          <a:prstGeom prst="rightArrow">
            <a:avLst/>
          </a:prstGeom>
          <a:solidFill>
            <a:srgbClr val="EA551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Arrow: Right 5">
            <a:extLst>
              <a:ext uri="{FF2B5EF4-FFF2-40B4-BE49-F238E27FC236}">
                <a16:creationId xmlns="" xmlns:a16="http://schemas.microsoft.com/office/drawing/2014/main" id="{6F2A4F2B-FAD5-4D0C-AA82-9D72515ADA7E}"/>
              </a:ext>
            </a:extLst>
          </p:cNvPr>
          <p:cNvSpPr/>
          <p:nvPr/>
        </p:nvSpPr>
        <p:spPr>
          <a:xfrm>
            <a:off x="3649060" y="3864808"/>
            <a:ext cx="2450432" cy="630854"/>
          </a:xfrm>
          <a:prstGeom prst="rightArrow">
            <a:avLst/>
          </a:prstGeom>
          <a:solidFill>
            <a:srgbClr val="EA551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Arrow: Right 6">
            <a:extLst>
              <a:ext uri="{FF2B5EF4-FFF2-40B4-BE49-F238E27FC236}">
                <a16:creationId xmlns="" xmlns:a16="http://schemas.microsoft.com/office/drawing/2014/main" id="{6060898B-CC0B-4077-9F80-D4AAACF99B39}"/>
              </a:ext>
            </a:extLst>
          </p:cNvPr>
          <p:cNvSpPr/>
          <p:nvPr/>
        </p:nvSpPr>
        <p:spPr>
          <a:xfrm>
            <a:off x="3645569" y="5420497"/>
            <a:ext cx="2450431" cy="630854"/>
          </a:xfrm>
          <a:prstGeom prst="rightArrow">
            <a:avLst/>
          </a:prstGeom>
          <a:solidFill>
            <a:srgbClr val="EA551F"/>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9434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B7E04D-ECD0-4AEB-BC80-547D9DB70E0D}"/>
              </a:ext>
            </a:extLst>
          </p:cNvPr>
          <p:cNvSpPr>
            <a:spLocks noGrp="1"/>
          </p:cNvSpPr>
          <p:nvPr>
            <p:ph type="title"/>
          </p:nvPr>
        </p:nvSpPr>
        <p:spPr>
          <a:xfrm>
            <a:off x="204840" y="365125"/>
            <a:ext cx="2457659" cy="1325563"/>
          </a:xfrm>
        </p:spPr>
        <p:txBody>
          <a:bodyPr>
            <a:normAutofit fontScale="90000"/>
          </a:bodyPr>
          <a:lstStyle/>
          <a:p>
            <a:r>
              <a:rPr lang="lt-LT" dirty="0"/>
              <a:t>Laiškas-klastotė</a:t>
            </a:r>
            <a:endParaRPr lang="en-US" dirty="0"/>
          </a:p>
        </p:txBody>
      </p:sp>
      <p:sp>
        <p:nvSpPr>
          <p:cNvPr id="3" name="Content Placeholder 2">
            <a:extLst>
              <a:ext uri="{FF2B5EF4-FFF2-40B4-BE49-F238E27FC236}">
                <a16:creationId xmlns="" xmlns:a16="http://schemas.microsoft.com/office/drawing/2014/main" id="{6ADD378B-1BEA-4A02-B169-F6860EAACFDC}"/>
              </a:ext>
            </a:extLst>
          </p:cNvPr>
          <p:cNvSpPr>
            <a:spLocks noGrp="1"/>
          </p:cNvSpPr>
          <p:nvPr>
            <p:ph idx="1"/>
          </p:nvPr>
        </p:nvSpPr>
        <p:spPr>
          <a:xfrm>
            <a:off x="204840" y="2055812"/>
            <a:ext cx="2177412" cy="1596519"/>
          </a:xfrm>
        </p:spPr>
        <p:txBody>
          <a:bodyPr>
            <a:normAutofit/>
          </a:bodyPr>
          <a:lstStyle/>
          <a:p>
            <a:pPr marL="0" indent="0">
              <a:buNone/>
            </a:pPr>
            <a:r>
              <a:rPr lang="lt-LT" sz="3200" dirty="0">
                <a:latin typeface="Arial" panose="020B0604020202020204" pitchFamily="34" charset="0"/>
                <a:cs typeface="Arial" panose="020B0604020202020204" pitchFamily="34" charset="0"/>
              </a:rPr>
              <a:t>prašanti pateikti duomenis</a:t>
            </a:r>
            <a:endParaRPr lang="en-US" sz="32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 xmlns:a16="http://schemas.microsoft.com/office/drawing/2014/main" id="{BA07FED3-E7B2-418F-AC3E-6869FBA4272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662499" y="1"/>
            <a:ext cx="9529501" cy="6858000"/>
          </a:xfrm>
          <a:prstGeom prst="rect">
            <a:avLst/>
          </a:prstGeom>
          <a:noFill/>
          <a:ln>
            <a:noFill/>
          </a:ln>
        </p:spPr>
      </p:pic>
    </p:spTree>
    <p:extLst>
      <p:ext uri="{BB962C8B-B14F-4D97-AF65-F5344CB8AC3E}">
        <p14:creationId xmlns:p14="http://schemas.microsoft.com/office/powerpoint/2010/main" val="11254675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normAutofit/>
          </a:bodyPr>
          <a:lstStyle/>
          <a:p>
            <a:r>
              <a:rPr lang="lt-LT" dirty="0"/>
              <a:t>Saugokite fizines laikmenas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39236"/>
            <a:ext cx="10515600" cy="3612649"/>
          </a:xfrm>
        </p:spPr>
        <p:txBody>
          <a:bodyPr>
            <a:normAutofit/>
          </a:bodyPr>
          <a:lstStyle/>
          <a:p>
            <a:pPr lvl="0"/>
            <a:r>
              <a:rPr lang="lt-LT" sz="3200" b="1" dirty="0">
                <a:latin typeface="Arial" panose="020B0604020202020204" pitchFamily="34" charset="0"/>
                <a:cs typeface="Arial" panose="020B0604020202020204" pitchFamily="34" charset="0"/>
              </a:rPr>
              <a:t>Užrakinkite arba paslėpkite </a:t>
            </a:r>
            <a:r>
              <a:rPr lang="lt-LT" sz="3200" dirty="0">
                <a:latin typeface="Arial" panose="020B0604020202020204" pitchFamily="34" charset="0"/>
                <a:cs typeface="Arial" panose="020B0604020202020204" pitchFamily="34" charset="0"/>
              </a:rPr>
              <a:t>savo finansinius </a:t>
            </a:r>
            <a:br>
              <a:rPr lang="lt-LT" sz="3200" dirty="0">
                <a:latin typeface="Arial" panose="020B0604020202020204" pitchFamily="34" charset="0"/>
                <a:cs typeface="Arial" panose="020B0604020202020204" pitchFamily="34" charset="0"/>
              </a:rPr>
            </a:br>
            <a:r>
              <a:rPr lang="lt-LT" sz="3200" dirty="0">
                <a:latin typeface="Arial" panose="020B0604020202020204" pitchFamily="34" charset="0"/>
                <a:cs typeface="Arial" panose="020B0604020202020204" pitchFamily="34" charset="0"/>
              </a:rPr>
              <a:t>ir asmeninius dokumentus. </a:t>
            </a:r>
            <a:endParaRPr lang="en-US" sz="3200" dirty="0">
              <a:latin typeface="Arial" panose="020B0604020202020204" pitchFamily="34" charset="0"/>
              <a:cs typeface="Arial" panose="020B0604020202020204" pitchFamily="34" charset="0"/>
            </a:endParaRPr>
          </a:p>
          <a:p>
            <a:pPr lvl="0"/>
            <a:r>
              <a:rPr lang="lt-LT" sz="3200" b="1" dirty="0">
                <a:latin typeface="Arial" panose="020B0604020202020204" pitchFamily="34" charset="0"/>
                <a:cs typeface="Arial" panose="020B0604020202020204" pitchFamily="34" charset="0"/>
              </a:rPr>
              <a:t>Nesineškite visų dokumentų </a:t>
            </a:r>
            <a:r>
              <a:rPr lang="lt-LT" sz="3200" dirty="0">
                <a:latin typeface="Arial" panose="020B0604020202020204" pitchFamily="34" charset="0"/>
                <a:cs typeface="Arial" panose="020B0604020202020204" pitchFamily="34" charset="0"/>
              </a:rPr>
              <a:t>komplekto, kai išeinate </a:t>
            </a:r>
            <a:br>
              <a:rPr lang="lt-LT" sz="3200" dirty="0">
                <a:latin typeface="Arial" panose="020B0604020202020204" pitchFamily="34" charset="0"/>
                <a:cs typeface="Arial" panose="020B0604020202020204" pitchFamily="34" charset="0"/>
              </a:rPr>
            </a:br>
            <a:r>
              <a:rPr lang="lt-LT" sz="3200" dirty="0">
                <a:latin typeface="Arial" panose="020B0604020202020204" pitchFamily="34" charset="0"/>
                <a:cs typeface="Arial" panose="020B0604020202020204" pitchFamily="34" charset="0"/>
              </a:rPr>
              <a:t>iš namų. </a:t>
            </a:r>
            <a:endParaRPr lang="en-US" sz="3200" dirty="0">
              <a:latin typeface="Arial" panose="020B0604020202020204" pitchFamily="34" charset="0"/>
              <a:cs typeface="Arial" panose="020B0604020202020204" pitchFamily="34" charset="0"/>
            </a:endParaRPr>
          </a:p>
          <a:p>
            <a:pPr lvl="0"/>
            <a:r>
              <a:rPr lang="lt-LT" sz="3200" b="1" dirty="0">
                <a:latin typeface="Arial" panose="020B0604020202020204" pitchFamily="34" charset="0"/>
                <a:cs typeface="Arial" panose="020B0604020202020204" pitchFamily="34" charset="0"/>
              </a:rPr>
              <a:t>Nemeskite sveikų popieriaus lapų</a:t>
            </a:r>
            <a:r>
              <a:rPr lang="lt-LT" sz="3200" dirty="0">
                <a:latin typeface="Arial" panose="020B0604020202020204" pitchFamily="34" charset="0"/>
                <a:cs typeface="Arial" panose="020B0604020202020204" pitchFamily="34" charset="0"/>
              </a:rPr>
              <a:t>, kuriuose gali būti jūsų asmens duomenų.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3800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071A6050-B6E8-4413-9547-739F694D9E2E}"/>
              </a:ext>
            </a:extLst>
          </p:cNvPr>
          <p:cNvSpPr>
            <a:spLocks noGrp="1"/>
          </p:cNvSpPr>
          <p:nvPr>
            <p:ph type="title"/>
          </p:nvPr>
        </p:nvSpPr>
        <p:spPr/>
        <p:txBody>
          <a:bodyPr>
            <a:normAutofit/>
          </a:bodyPr>
          <a:lstStyle/>
          <a:p>
            <a:r>
              <a:rPr lang="lt-LT" dirty="0"/>
              <a:t>Kitos apsaugos rekomendacijos</a:t>
            </a:r>
            <a:endParaRPr lang="en-US" dirty="0"/>
          </a:p>
        </p:txBody>
      </p:sp>
      <p:sp>
        <p:nvSpPr>
          <p:cNvPr id="4" name="Content Placeholder 3">
            <a:extLst>
              <a:ext uri="{FF2B5EF4-FFF2-40B4-BE49-F238E27FC236}">
                <a16:creationId xmlns="" xmlns:a16="http://schemas.microsoft.com/office/drawing/2014/main" id="{924BE018-C514-440F-A446-6E290B225EF0}"/>
              </a:ext>
            </a:extLst>
          </p:cNvPr>
          <p:cNvSpPr>
            <a:spLocks noGrp="1"/>
          </p:cNvSpPr>
          <p:nvPr>
            <p:ph idx="1"/>
          </p:nvPr>
        </p:nvSpPr>
        <p:spPr>
          <a:xfrm>
            <a:off x="838200" y="2355014"/>
            <a:ext cx="10515600" cy="3781091"/>
          </a:xfrm>
        </p:spPr>
        <p:txBody>
          <a:bodyPr>
            <a:normAutofit/>
          </a:bodyPr>
          <a:lstStyle/>
          <a:p>
            <a:r>
              <a:rPr lang="lt-LT" sz="3200" dirty="0">
                <a:latin typeface="Arial" panose="020B0604020202020204" pitchFamily="34" charset="0"/>
                <a:cs typeface="Arial" panose="020B0604020202020204" pitchFamily="34" charset="0"/>
              </a:rPr>
              <a:t>Nesidalykite asmenine informacija </a:t>
            </a:r>
            <a:r>
              <a:rPr lang="lt-LT" sz="3200" dirty="0" err="1">
                <a:latin typeface="Arial" panose="020B0604020202020204" pitchFamily="34" charset="0"/>
                <a:cs typeface="Arial" panose="020B0604020202020204" pitchFamily="34" charset="0"/>
              </a:rPr>
              <a:t>soc</a:t>
            </a:r>
            <a:r>
              <a:rPr lang="lt-LT" sz="3200" dirty="0">
                <a:latin typeface="Arial" panose="020B0604020202020204" pitchFamily="34" charset="0"/>
                <a:cs typeface="Arial" panose="020B0604020202020204" pitchFamily="34" charset="0"/>
              </a:rPr>
              <a:t>. tinkluose</a:t>
            </a:r>
          </a:p>
          <a:p>
            <a:r>
              <a:rPr lang="lt-LT" sz="3200" dirty="0">
                <a:latin typeface="Arial" panose="020B0604020202020204" pitchFamily="34" charset="0"/>
                <a:cs typeface="Arial" panose="020B0604020202020204" pitchFamily="34" charset="0"/>
              </a:rPr>
              <a:t>Prieš spausdami nuorodą ar mygtuką – pagalvokite. </a:t>
            </a:r>
          </a:p>
          <a:p>
            <a:r>
              <a:rPr lang="lt-LT" sz="3200" dirty="0">
                <a:latin typeface="Arial" panose="020B0604020202020204" pitchFamily="34" charset="0"/>
                <a:cs typeface="Arial" panose="020B0604020202020204" pitchFamily="34" charset="0"/>
              </a:rPr>
              <a:t>Naudokite šifruojančias svetaines. </a:t>
            </a:r>
          </a:p>
          <a:p>
            <a:r>
              <a:rPr lang="lt-LT" sz="3200" dirty="0">
                <a:latin typeface="Arial" panose="020B0604020202020204" pitchFamily="34" charset="0"/>
                <a:cs typeface="Arial" panose="020B0604020202020204" pitchFamily="34" charset="0"/>
              </a:rPr>
              <a:t>Rinkitės griežtus privatumo nustatymus.</a:t>
            </a:r>
          </a:p>
          <a:p>
            <a:r>
              <a:rPr lang="lt-LT" sz="3200" dirty="0">
                <a:latin typeface="Arial" panose="020B0604020202020204" pitchFamily="34" charset="0"/>
                <a:cs typeface="Arial" panose="020B0604020202020204" pitchFamily="34" charset="0"/>
              </a:rPr>
              <a:t>Uždarykite senas paskyras. </a:t>
            </a:r>
          </a:p>
          <a:p>
            <a:r>
              <a:rPr lang="lt-LT" sz="3200" dirty="0">
                <a:latin typeface="Arial" panose="020B0604020202020204" pitchFamily="34" charset="0"/>
                <a:cs typeface="Arial" panose="020B0604020202020204" pitchFamily="34" charset="0"/>
              </a:rPr>
              <a:t>Saugokite fizines laikmenas. </a:t>
            </a:r>
          </a:p>
        </p:txBody>
      </p:sp>
    </p:spTree>
    <p:extLst>
      <p:ext uri="{BB962C8B-B14F-4D97-AF65-F5344CB8AC3E}">
        <p14:creationId xmlns:p14="http://schemas.microsoft.com/office/powerpoint/2010/main" val="3859615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a:xfrm>
            <a:off x="838200" y="365125"/>
            <a:ext cx="11059048" cy="1325563"/>
          </a:xfrm>
        </p:spPr>
        <p:txBody>
          <a:bodyPr>
            <a:normAutofit/>
          </a:bodyPr>
          <a:lstStyle/>
          <a:p>
            <a:r>
              <a:rPr lang="lt-LT" dirty="0"/>
              <a:t>Ar taikoma visiems šeimos nariams?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99394"/>
            <a:ext cx="10515600" cy="3781091"/>
          </a:xfrm>
        </p:spPr>
        <p:txBody>
          <a:bodyPr>
            <a:normAutofit/>
          </a:bodyPr>
          <a:lstStyle/>
          <a:p>
            <a:pPr lvl="0"/>
            <a:r>
              <a:rPr lang="lt-LT" sz="3200" dirty="0">
                <a:latin typeface="Arial" panose="020B0604020202020204" pitchFamily="34" charset="0"/>
                <a:cs typeface="Arial" panose="020B0604020202020204" pitchFamily="34" charset="0"/>
              </a:rPr>
              <a:t>Saugokite prisijungimo duomenis, nepalikite matomose vietose. </a:t>
            </a:r>
          </a:p>
          <a:p>
            <a:pPr lvl="0"/>
            <a:r>
              <a:rPr lang="lt-LT" sz="3200" dirty="0">
                <a:latin typeface="Arial" panose="020B0604020202020204" pitchFamily="34" charset="0"/>
                <a:cs typeface="Arial" panose="020B0604020202020204" pitchFamily="34" charset="0"/>
              </a:rPr>
              <a:t>Uždarykite programų langus, išjunkite kompiuterį.</a:t>
            </a:r>
          </a:p>
          <a:p>
            <a:pPr lvl="0"/>
            <a:r>
              <a:rPr lang="lt-LT" sz="3200" dirty="0">
                <a:latin typeface="Arial" panose="020B0604020202020204" pitchFamily="34" charset="0"/>
                <a:cs typeface="Arial" panose="020B0604020202020204" pitchFamily="34" charset="0"/>
              </a:rPr>
              <a:t>Nepalikite ant stalo dokumentų ir duomenų laikmenų.</a:t>
            </a:r>
            <a:endParaRPr lang="en-US" sz="3200" dirty="0">
              <a:latin typeface="Arial" panose="020B0604020202020204" pitchFamily="34" charset="0"/>
              <a:cs typeface="Arial" panose="020B0604020202020204" pitchFamily="34" charset="0"/>
            </a:endParaRPr>
          </a:p>
          <a:p>
            <a:pPr lvl="0"/>
            <a:r>
              <a:rPr lang="lt-LT" sz="3200" dirty="0">
                <a:latin typeface="Arial" panose="020B0604020202020204" pitchFamily="34" charset="0"/>
                <a:cs typeface="Arial" panose="020B0604020202020204" pitchFamily="34" charset="0"/>
              </a:rPr>
              <a:t>„Bendradarbis“ ar „draugo draugas“ nebūtinai yra tas, kuo dedasi.</a:t>
            </a:r>
            <a:endParaRPr lang="en-US" sz="3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44243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a:xfrm>
            <a:off x="838200" y="365125"/>
            <a:ext cx="11059048" cy="1325563"/>
          </a:xfrm>
        </p:spPr>
        <p:txBody>
          <a:bodyPr>
            <a:normAutofit/>
          </a:bodyPr>
          <a:lstStyle/>
          <a:p>
            <a:r>
              <a:rPr lang="lt-LT" dirty="0"/>
              <a:t>Praktinė užduotis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99395"/>
            <a:ext cx="10515600" cy="2589964"/>
          </a:xfrm>
        </p:spPr>
        <p:txBody>
          <a:bodyPr>
            <a:normAutofit/>
          </a:bodyPr>
          <a:lstStyle/>
          <a:p>
            <a:r>
              <a:rPr lang="lt-LT" sz="3200" dirty="0">
                <a:solidFill>
                  <a:schemeClr val="tx1"/>
                </a:solidFill>
                <a:latin typeface="Arial" panose="020B0604020202020204" pitchFamily="34" charset="0"/>
                <a:cs typeface="Arial" panose="020B0604020202020204" pitchFamily="34" charset="0"/>
              </a:rPr>
              <a:t>Peržiūrėkite pateiktą laišką-klastotę.</a:t>
            </a:r>
          </a:p>
          <a:p>
            <a:r>
              <a:rPr lang="lt-LT" sz="3200" dirty="0">
                <a:solidFill>
                  <a:schemeClr val="tx1"/>
                </a:solidFill>
                <a:latin typeface="Arial" panose="020B0604020202020204" pitchFamily="34" charset="0"/>
                <a:cs typeface="Arial" panose="020B0604020202020204" pitchFamily="34" charset="0"/>
              </a:rPr>
              <a:t>Pažymėkite laiško vietas, kurios atrodo įtartinos.</a:t>
            </a:r>
          </a:p>
          <a:p>
            <a:endParaRPr lang="lt-LT" sz="3200" dirty="0">
              <a:latin typeface="Arial" panose="020B0604020202020204" pitchFamily="34" charset="0"/>
              <a:cs typeface="Arial" panose="020B0604020202020204" pitchFamily="34" charset="0"/>
            </a:endParaRPr>
          </a:p>
          <a:p>
            <a:pPr marL="0" indent="0">
              <a:buNone/>
            </a:pPr>
            <a:r>
              <a:rPr lang="lt-LT" sz="3200" b="1" dirty="0">
                <a:latin typeface="Arial" panose="020B0604020202020204" pitchFamily="34" charset="0"/>
                <a:cs typeface="Arial" panose="020B0604020202020204" pitchFamily="34" charset="0"/>
              </a:rPr>
              <a:t>Ar esate gavę panašių laiškų?</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259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357C11B-684A-43CC-9196-00178EBB7F96}"/>
              </a:ext>
            </a:extLst>
          </p:cNvPr>
          <p:cNvSpPr>
            <a:spLocks noGrp="1"/>
          </p:cNvSpPr>
          <p:nvPr>
            <p:ph type="title"/>
          </p:nvPr>
        </p:nvSpPr>
        <p:spPr>
          <a:xfrm>
            <a:off x="2656840" y="1549958"/>
            <a:ext cx="6878320" cy="3758084"/>
          </a:xfrm>
        </p:spPr>
        <p:txBody>
          <a:bodyPr>
            <a:normAutofit/>
          </a:bodyPr>
          <a:lstStyle/>
          <a:p>
            <a:r>
              <a:rPr lang="pt-BR" sz="4000" dirty="0"/>
              <a:t>1 užsiėmimas. </a:t>
            </a:r>
            <a:r>
              <a:rPr lang="lt-LT" sz="4000" b="0" dirty="0"/>
              <a:t/>
            </a:r>
            <a:br>
              <a:rPr lang="lt-LT" sz="4000" b="0" dirty="0"/>
            </a:br>
            <a:r>
              <a:rPr lang="pt-BR" sz="4000" dirty="0"/>
              <a:t/>
            </a:r>
            <a:br>
              <a:rPr lang="pt-BR" sz="4000" dirty="0"/>
            </a:br>
            <a:r>
              <a:rPr lang="lt-LT" sz="4000" dirty="0"/>
              <a:t>Ar asmeninė informacija gali būti tokia svarbi, kad ją reikėtų saugoti?</a:t>
            </a:r>
          </a:p>
        </p:txBody>
      </p:sp>
    </p:spTree>
    <p:extLst>
      <p:ext uri="{BB962C8B-B14F-4D97-AF65-F5344CB8AC3E}">
        <p14:creationId xmlns:p14="http://schemas.microsoft.com/office/powerpoint/2010/main" val="425579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1C8F8D-FF8E-4C0B-AA99-9D3F5CC17DC0}"/>
              </a:ext>
            </a:extLst>
          </p:cNvPr>
          <p:cNvSpPr>
            <a:spLocks noGrp="1"/>
          </p:cNvSpPr>
          <p:nvPr>
            <p:ph type="title"/>
          </p:nvPr>
        </p:nvSpPr>
        <p:spPr/>
        <p:txBody>
          <a:bodyPr/>
          <a:lstStyle/>
          <a:p>
            <a:r>
              <a:rPr lang="lt-LT" dirty="0"/>
              <a:t>Apibendrinimas</a:t>
            </a:r>
          </a:p>
        </p:txBody>
      </p:sp>
      <p:sp>
        <p:nvSpPr>
          <p:cNvPr id="3" name="Content Placeholder 2">
            <a:extLst>
              <a:ext uri="{FF2B5EF4-FFF2-40B4-BE49-F238E27FC236}">
                <a16:creationId xmlns="" xmlns:a16="http://schemas.microsoft.com/office/drawing/2014/main" id="{AD095AD9-BEF2-4C26-9AE7-95DE76569CDB}"/>
              </a:ext>
            </a:extLst>
          </p:cNvPr>
          <p:cNvSpPr>
            <a:spLocks noGrp="1"/>
          </p:cNvSpPr>
          <p:nvPr>
            <p:ph idx="1"/>
          </p:nvPr>
        </p:nvSpPr>
        <p:spPr>
          <a:xfrm>
            <a:off x="838200" y="2415173"/>
            <a:ext cx="10515600" cy="2818564"/>
          </a:xfrm>
        </p:spPr>
        <p:txBody>
          <a:bodyPr>
            <a:normAutofit/>
          </a:bodyPr>
          <a:lstStyle/>
          <a:p>
            <a:pPr marL="171450" indent="-171450"/>
            <a:r>
              <a:rPr lang="lt-LT" sz="3200" dirty="0">
                <a:solidFill>
                  <a:schemeClr val="tx1"/>
                </a:solidFill>
                <a:latin typeface="Arial" panose="020B0604020202020204" pitchFamily="34" charset="0"/>
                <a:cs typeface="Arial" panose="020B0604020202020204" pitchFamily="34" charset="0"/>
              </a:rPr>
              <a:t>Loginis ir fizinis informacijos saugumas. </a:t>
            </a:r>
            <a:endParaRPr lang="en-US" sz="3200" dirty="0">
              <a:solidFill>
                <a:schemeClr val="tx1"/>
              </a:solidFill>
              <a:latin typeface="Arial" panose="020B0604020202020204" pitchFamily="34" charset="0"/>
              <a:cs typeface="Arial" panose="020B0604020202020204" pitchFamily="34" charset="0"/>
            </a:endParaRPr>
          </a:p>
          <a:p>
            <a:pPr marL="171450" lvl="0" indent="-171450">
              <a:lnSpc>
                <a:spcPct val="100000"/>
              </a:lnSpc>
              <a:spcBef>
                <a:spcPts val="0"/>
              </a:spcBef>
              <a:defRPr/>
            </a:pPr>
            <a:r>
              <a:rPr lang="lt-LT" sz="3200" dirty="0">
                <a:solidFill>
                  <a:schemeClr val="tx1"/>
                </a:solidFill>
                <a:latin typeface="Arial" panose="020B0604020202020204" pitchFamily="34" charset="0"/>
                <a:cs typeface="Arial" panose="020B0604020202020204" pitchFamily="34" charset="0"/>
              </a:rPr>
              <a:t>Asmeninės informacijos apsaugos rekomendacijos. </a:t>
            </a:r>
            <a:endParaRPr lang="en-US"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1039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E357C11B-684A-43CC-9196-00178EBB7F96}"/>
              </a:ext>
            </a:extLst>
          </p:cNvPr>
          <p:cNvSpPr>
            <a:spLocks noGrp="1"/>
          </p:cNvSpPr>
          <p:nvPr>
            <p:ph type="title"/>
          </p:nvPr>
        </p:nvSpPr>
        <p:spPr>
          <a:xfrm>
            <a:off x="2656840" y="950495"/>
            <a:ext cx="6878320" cy="3343209"/>
          </a:xfrm>
        </p:spPr>
        <p:txBody>
          <a:bodyPr>
            <a:normAutofit/>
          </a:bodyPr>
          <a:lstStyle/>
          <a:p>
            <a:r>
              <a:rPr lang="pt-BR" sz="4000" dirty="0"/>
              <a:t>1 užsiėmimas.</a:t>
            </a:r>
            <a:r>
              <a:rPr lang="lt-LT" sz="4000" dirty="0"/>
              <a:t/>
            </a:r>
            <a:br>
              <a:rPr lang="lt-LT" sz="4000" dirty="0"/>
            </a:br>
            <a:r>
              <a:rPr lang="pt-BR" sz="4000" b="0" dirty="0"/>
              <a:t> </a:t>
            </a:r>
            <a:r>
              <a:rPr lang="pt-BR" sz="4000" dirty="0"/>
              <a:t/>
            </a:r>
            <a:br>
              <a:rPr lang="pt-BR" sz="4000" dirty="0"/>
            </a:br>
            <a:r>
              <a:rPr lang="lt-LT" sz="4100" dirty="0"/>
              <a:t>Ar asmeninė informacija gali būti tokia svarbi, kad ją reikėtų saugoti?</a:t>
            </a:r>
          </a:p>
        </p:txBody>
      </p:sp>
      <p:sp>
        <p:nvSpPr>
          <p:cNvPr id="3" name="Title 3">
            <a:extLst>
              <a:ext uri="{FF2B5EF4-FFF2-40B4-BE49-F238E27FC236}">
                <a16:creationId xmlns="" xmlns:a16="http://schemas.microsoft.com/office/drawing/2014/main" id="{578F6374-8886-4696-BB9B-B51195FF197B}"/>
              </a:ext>
            </a:extLst>
          </p:cNvPr>
          <p:cNvSpPr txBox="1">
            <a:spLocks/>
          </p:cNvSpPr>
          <p:nvPr/>
        </p:nvSpPr>
        <p:spPr>
          <a:xfrm>
            <a:off x="844550" y="4569407"/>
            <a:ext cx="10515600" cy="107135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500" kern="1200">
                <a:solidFill>
                  <a:schemeClr val="tx1"/>
                </a:solidFill>
                <a:latin typeface="+mj-lt"/>
                <a:ea typeface="+mj-ea"/>
                <a:cs typeface="+mj-cs"/>
              </a:defRPr>
            </a:lvl1pPr>
          </a:lstStyle>
          <a:p>
            <a:pPr algn="ctr"/>
            <a:r>
              <a:rPr lang="lt-LT" b="1" dirty="0">
                <a:solidFill>
                  <a:srgbClr val="666666"/>
                </a:solidFill>
              </a:rPr>
              <a:t>Klausimai?</a:t>
            </a:r>
            <a:endParaRPr lang="en-US" b="1" dirty="0">
              <a:solidFill>
                <a:srgbClr val="666666"/>
              </a:solidFill>
            </a:endParaRPr>
          </a:p>
        </p:txBody>
      </p:sp>
    </p:spTree>
    <p:extLst>
      <p:ext uri="{BB962C8B-B14F-4D97-AF65-F5344CB8AC3E}">
        <p14:creationId xmlns:p14="http://schemas.microsoft.com/office/powerpoint/2010/main" val="2071715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58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A9C0C5-D880-4D47-AE7C-DBB08B91E3BA}"/>
              </a:ext>
            </a:extLst>
          </p:cNvPr>
          <p:cNvSpPr>
            <a:spLocks noGrp="1"/>
          </p:cNvSpPr>
          <p:nvPr>
            <p:ph type="title"/>
          </p:nvPr>
        </p:nvSpPr>
        <p:spPr>
          <a:xfrm>
            <a:off x="2656840" y="2161453"/>
            <a:ext cx="6878320" cy="1640526"/>
          </a:xfrm>
        </p:spPr>
        <p:txBody>
          <a:bodyPr>
            <a:normAutofit/>
          </a:bodyPr>
          <a:lstStyle/>
          <a:p>
            <a:r>
              <a:rPr lang="pt-BR" sz="4100" dirty="0"/>
              <a:t>Loginis ir fizinis informacijos saugumas</a:t>
            </a:r>
          </a:p>
        </p:txBody>
      </p:sp>
    </p:spTree>
    <p:extLst>
      <p:ext uri="{BB962C8B-B14F-4D97-AF65-F5344CB8AC3E}">
        <p14:creationId xmlns:p14="http://schemas.microsoft.com/office/powerpoint/2010/main" val="3752347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Informacijos saugumas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39235"/>
            <a:ext cx="10515600" cy="3359986"/>
          </a:xfrm>
        </p:spPr>
        <p:txBody>
          <a:bodyPr>
            <a:normAutofit/>
          </a:bodyPr>
          <a:lstStyle/>
          <a:p>
            <a:r>
              <a:rPr lang="lt-LT" sz="3200" dirty="0">
                <a:latin typeface="Arial" panose="020B0604020202020204" pitchFamily="34" charset="0"/>
                <a:cs typeface="Arial" panose="020B0604020202020204" pitchFamily="34" charset="0"/>
              </a:rPr>
              <a:t>Apima neteisėtos, netinkamos prieigos prie duomenų arba informacijos </a:t>
            </a:r>
            <a:r>
              <a:rPr lang="lt-LT" sz="3200" b="1" dirty="0">
                <a:latin typeface="Arial" panose="020B0604020202020204" pitchFamily="34" charset="0"/>
                <a:cs typeface="Arial" panose="020B0604020202020204" pitchFamily="34" charset="0"/>
              </a:rPr>
              <a:t>atskleidimo, sutrikdymo, ištrynimo, sugadinimo ar keitimo tikimybės sumažinimą ar prevenciją</a:t>
            </a:r>
            <a:r>
              <a:rPr lang="lt-LT" sz="3200" dirty="0">
                <a:latin typeface="Arial" panose="020B0604020202020204" pitchFamily="34" charset="0"/>
                <a:cs typeface="Arial" panose="020B0604020202020204" pitchFamily="34" charset="0"/>
              </a:rPr>
              <a:t>. </a:t>
            </a:r>
          </a:p>
          <a:p>
            <a:r>
              <a:rPr lang="lt-LT" sz="3200" dirty="0">
                <a:latin typeface="Arial" panose="020B0604020202020204" pitchFamily="34" charset="0"/>
                <a:cs typeface="Arial" panose="020B0604020202020204" pitchFamily="34" charset="0"/>
              </a:rPr>
              <a:t>Saugoma informacija gali būti elektroninė ar fizinė, apčiuopiama (popieriuje) ar nemateriali (žinios).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3282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normAutofit/>
          </a:bodyPr>
          <a:lstStyle/>
          <a:p>
            <a:r>
              <a:rPr lang="lt-LT" dirty="0"/>
              <a:t>Informacijos saugumo sandara</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42983"/>
            <a:ext cx="10515600" cy="3384049"/>
          </a:xfrm>
        </p:spPr>
        <p:txBody>
          <a:bodyPr>
            <a:normAutofit/>
          </a:bodyPr>
          <a:lstStyle/>
          <a:p>
            <a:pPr lvl="0"/>
            <a:r>
              <a:rPr lang="lt-LT" sz="3200" b="1" dirty="0">
                <a:latin typeface="Arial" panose="020B0604020202020204" pitchFamily="34" charset="0"/>
                <a:cs typeface="Arial" panose="020B0604020202020204" pitchFamily="34" charset="0"/>
              </a:rPr>
              <a:t>konfidencialumas</a:t>
            </a:r>
            <a:r>
              <a:rPr lang="lt-LT" sz="3200" dirty="0">
                <a:latin typeface="Arial" panose="020B0604020202020204" pitchFamily="34" charset="0"/>
                <a:cs typeface="Arial" panose="020B0604020202020204" pitchFamily="34" charset="0"/>
              </a:rPr>
              <a:t> – apsauga nuo nesankcionuoto atskleidimo;</a:t>
            </a:r>
            <a:endParaRPr lang="en-US" sz="3200" dirty="0">
              <a:latin typeface="Arial" panose="020B0604020202020204" pitchFamily="34" charset="0"/>
              <a:cs typeface="Arial" panose="020B0604020202020204" pitchFamily="34" charset="0"/>
            </a:endParaRPr>
          </a:p>
          <a:p>
            <a:pPr lvl="0"/>
            <a:r>
              <a:rPr lang="lt-LT" sz="3200" b="1" dirty="0">
                <a:latin typeface="Arial" panose="020B0604020202020204" pitchFamily="34" charset="0"/>
                <a:cs typeface="Arial" panose="020B0604020202020204" pitchFamily="34" charset="0"/>
              </a:rPr>
              <a:t>vientisumas</a:t>
            </a:r>
            <a:r>
              <a:rPr lang="lt-LT" sz="3200" dirty="0">
                <a:latin typeface="Arial" panose="020B0604020202020204" pitchFamily="34" charset="0"/>
                <a:cs typeface="Arial" panose="020B0604020202020204" pitchFamily="34" charset="0"/>
              </a:rPr>
              <a:t> – apsauga nuo nesankcionuoto ar atsitiktinio pakeitimo;</a:t>
            </a:r>
            <a:endParaRPr lang="en-US" sz="3200" dirty="0">
              <a:latin typeface="Arial" panose="020B0604020202020204" pitchFamily="34" charset="0"/>
              <a:cs typeface="Arial" panose="020B0604020202020204" pitchFamily="34" charset="0"/>
            </a:endParaRPr>
          </a:p>
          <a:p>
            <a:pPr lvl="0"/>
            <a:r>
              <a:rPr lang="lt-LT" sz="3200" b="1" dirty="0">
                <a:latin typeface="Arial" panose="020B0604020202020204" pitchFamily="34" charset="0"/>
                <a:cs typeface="Arial" panose="020B0604020202020204" pitchFamily="34" charset="0"/>
              </a:rPr>
              <a:t>prieinamumas</a:t>
            </a:r>
            <a:r>
              <a:rPr lang="lt-LT" sz="3200" dirty="0">
                <a:latin typeface="Arial" panose="020B0604020202020204" pitchFamily="34" charset="0"/>
                <a:cs typeface="Arial" panose="020B0604020202020204" pitchFamily="34" charset="0"/>
              </a:rPr>
              <a:t> – užtikrinimas, kad informacija prieinama tada, kai ji yra reikalinga.</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0227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a:xfrm>
            <a:off x="838200" y="196683"/>
            <a:ext cx="10515600" cy="1325563"/>
          </a:xfrm>
        </p:spPr>
        <p:txBody>
          <a:bodyPr>
            <a:normAutofit fontScale="90000"/>
          </a:bodyPr>
          <a:lstStyle/>
          <a:p>
            <a:r>
              <a:rPr lang="lt-LT" dirty="0"/>
              <a:t>Ar informacijos saugumas aktualus asmeninėje, šeimos aplinkoje?</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67046"/>
            <a:ext cx="10515600" cy="3071228"/>
          </a:xfrm>
        </p:spPr>
        <p:txBody>
          <a:bodyPr>
            <a:normAutofit/>
          </a:bodyPr>
          <a:lstStyle/>
          <a:p>
            <a:r>
              <a:rPr lang="lt-LT" sz="3200" dirty="0">
                <a:latin typeface="Arial" panose="020B0604020202020204" pitchFamily="34" charset="0"/>
                <a:cs typeface="Arial" panose="020B0604020202020204" pitchFamily="34" charset="0"/>
              </a:rPr>
              <a:t>Informacijos saugumo incidentų daugėja.</a:t>
            </a:r>
            <a:endParaRPr lang="lt-LT" sz="3200" b="1" dirty="0">
              <a:latin typeface="Arial" panose="020B0604020202020204" pitchFamily="34" charset="0"/>
              <a:cs typeface="Arial" panose="020B0604020202020204" pitchFamily="34" charset="0"/>
            </a:endParaRPr>
          </a:p>
          <a:p>
            <a:r>
              <a:rPr lang="lt-LT" sz="3200" dirty="0">
                <a:latin typeface="Arial" panose="020B0604020202020204" pitchFamily="34" charset="0"/>
                <a:cs typeface="Arial" panose="020B0604020202020204" pitchFamily="34" charset="0"/>
              </a:rPr>
              <a:t>Svarbu žinoti esmines informacijos saugumo nuostatas.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6783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Loginis informacijos saugumas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23026"/>
            <a:ext cx="10515600" cy="4069849"/>
          </a:xfrm>
        </p:spPr>
        <p:txBody>
          <a:bodyPr>
            <a:normAutofit/>
          </a:bodyPr>
          <a:lstStyle/>
          <a:p>
            <a:pPr marL="0" indent="0">
              <a:buNone/>
            </a:pPr>
            <a:r>
              <a:rPr lang="lt-LT" sz="3200" dirty="0">
                <a:solidFill>
                  <a:schemeClr val="tx1"/>
                </a:solidFill>
                <a:latin typeface="Arial" panose="020B0604020202020204" pitchFamily="34" charset="0"/>
                <a:cs typeface="Arial" panose="020B0604020202020204" pitchFamily="34" charset="0"/>
              </a:rPr>
              <a:t>Tapatybės ir prieigos valdymo procedūros, kurias sudaro:</a:t>
            </a:r>
            <a:endParaRPr lang="en-US" sz="3200" dirty="0">
              <a:solidFill>
                <a:schemeClr val="tx1"/>
              </a:solidFill>
              <a:latin typeface="Arial" panose="020B0604020202020204" pitchFamily="34" charset="0"/>
              <a:cs typeface="Arial" panose="020B0604020202020204" pitchFamily="34" charset="0"/>
            </a:endParaRPr>
          </a:p>
          <a:p>
            <a:r>
              <a:rPr lang="lt-LT" sz="3200" dirty="0">
                <a:solidFill>
                  <a:schemeClr val="tx1"/>
                </a:solidFill>
                <a:latin typeface="Arial" panose="020B0604020202020204" pitchFamily="34" charset="0"/>
                <a:cs typeface="Arial" panose="020B0604020202020204" pitchFamily="34" charset="0"/>
              </a:rPr>
              <a:t>būtinybė žinoti, mažiausios privilegijos ir pareigų atskyrimas,</a:t>
            </a:r>
          </a:p>
          <a:p>
            <a:r>
              <a:rPr lang="lt-LT" sz="3200" dirty="0">
                <a:solidFill>
                  <a:schemeClr val="tx1"/>
                </a:solidFill>
                <a:latin typeface="Arial" panose="020B0604020202020204" pitchFamily="34" charset="0"/>
                <a:cs typeface="Arial" panose="020B0604020202020204" pitchFamily="34" charset="0"/>
              </a:rPr>
              <a:t>vartotojų atskaitomybė,</a:t>
            </a:r>
          </a:p>
          <a:p>
            <a:r>
              <a:rPr lang="lt-LT" sz="3200" dirty="0">
                <a:solidFill>
                  <a:schemeClr val="tx1"/>
                </a:solidFill>
                <a:latin typeface="Arial" panose="020B0604020202020204" pitchFamily="34" charset="0"/>
                <a:cs typeface="Arial" panose="020B0604020202020204" pitchFamily="34" charset="0"/>
              </a:rPr>
              <a:t>privilegijuotos prieigos teisės,</a:t>
            </a:r>
          </a:p>
          <a:p>
            <a:r>
              <a:rPr lang="lt-LT" sz="3200" dirty="0">
                <a:solidFill>
                  <a:schemeClr val="tx1"/>
                </a:solidFill>
                <a:latin typeface="Arial" panose="020B0604020202020204" pitchFamily="34" charset="0"/>
                <a:cs typeface="Arial" panose="020B0604020202020204" pitchFamily="34" charset="0"/>
              </a:rPr>
              <a:t>prieigos valdymas,</a:t>
            </a:r>
          </a:p>
          <a:p>
            <a:r>
              <a:rPr lang="lt-LT" sz="3200" dirty="0">
                <a:solidFill>
                  <a:schemeClr val="tx1"/>
                </a:solidFill>
                <a:latin typeface="Arial" panose="020B0604020202020204" pitchFamily="34" charset="0"/>
                <a:cs typeface="Arial" panose="020B0604020202020204" pitchFamily="34" charset="0"/>
              </a:rPr>
              <a:t>autentiškumo patvirtinimo būdai.</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9462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normAutofit/>
          </a:bodyPr>
          <a:lstStyle/>
          <a:p>
            <a:r>
              <a:rPr lang="lt-LT" dirty="0"/>
              <a:t>Fizinis informacijos saugumas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342983"/>
            <a:ext cx="10515600" cy="3275764"/>
          </a:xfrm>
        </p:spPr>
        <p:txBody>
          <a:bodyPr>
            <a:normAutofit/>
          </a:bodyPr>
          <a:lstStyle/>
          <a:p>
            <a:r>
              <a:rPr lang="lt-LT" sz="3200" dirty="0">
                <a:latin typeface="Arial" panose="020B0604020202020204" pitchFamily="34" charset="0"/>
                <a:cs typeface="Arial" panose="020B0604020202020204" pitchFamily="34" charset="0"/>
              </a:rPr>
              <a:t>apsauga nuo elektros tiekimo sutrikimų, </a:t>
            </a:r>
          </a:p>
          <a:p>
            <a:r>
              <a:rPr lang="lt-LT" sz="3200" dirty="0">
                <a:latin typeface="Arial" panose="020B0604020202020204" pitchFamily="34" charset="0"/>
                <a:cs typeface="Arial" panose="020B0604020202020204" pitchFamily="34" charset="0"/>
              </a:rPr>
              <a:t>nuo gaisro, </a:t>
            </a:r>
          </a:p>
          <a:p>
            <a:r>
              <a:rPr lang="lt-LT" sz="3200" dirty="0">
                <a:latin typeface="Arial" panose="020B0604020202020204" pitchFamily="34" charset="0"/>
                <a:cs typeface="Arial" panose="020B0604020202020204" pitchFamily="34" charset="0"/>
              </a:rPr>
              <a:t>nuo vandens,</a:t>
            </a:r>
          </a:p>
          <a:p>
            <a:r>
              <a:rPr lang="lt-LT" sz="3200" dirty="0">
                <a:latin typeface="Arial" panose="020B0604020202020204" pitchFamily="34" charset="0"/>
                <a:cs typeface="Arial" panose="020B0604020202020204" pitchFamily="34" charset="0"/>
              </a:rPr>
              <a:t>nuo saulės,</a:t>
            </a:r>
          </a:p>
          <a:p>
            <a:r>
              <a:rPr lang="lt-LT" sz="3200" dirty="0">
                <a:latin typeface="Arial" panose="020B0604020202020204" pitchFamily="34" charset="0"/>
                <a:cs typeface="Arial" panose="020B0604020202020204" pitchFamily="34" charset="0"/>
              </a:rPr>
              <a:t>nuo neleistinos fizinės prieigos.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9925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2481C481-4D17-4CF8-892C-0085D13736B5}"/>
              </a:ext>
            </a:extLst>
          </p:cNvPr>
          <p:cNvSpPr>
            <a:spLocks noGrp="1"/>
          </p:cNvSpPr>
          <p:nvPr>
            <p:ph type="title"/>
          </p:nvPr>
        </p:nvSpPr>
        <p:spPr/>
        <p:txBody>
          <a:bodyPr/>
          <a:lstStyle/>
          <a:p>
            <a:r>
              <a:rPr lang="lt-LT" dirty="0"/>
              <a:t>Praktinis pavyzdys</a:t>
            </a:r>
            <a:endParaRPr lang="en-US" dirty="0"/>
          </a:p>
        </p:txBody>
      </p:sp>
      <p:sp>
        <p:nvSpPr>
          <p:cNvPr id="4" name="Content Placeholder 3">
            <a:extLst>
              <a:ext uri="{FF2B5EF4-FFF2-40B4-BE49-F238E27FC236}">
                <a16:creationId xmlns="" xmlns:a16="http://schemas.microsoft.com/office/drawing/2014/main" id="{091A0769-3579-489D-9BBC-D2C93638EB56}"/>
              </a:ext>
            </a:extLst>
          </p:cNvPr>
          <p:cNvSpPr>
            <a:spLocks noGrp="1"/>
          </p:cNvSpPr>
          <p:nvPr>
            <p:ph idx="1"/>
          </p:nvPr>
        </p:nvSpPr>
        <p:spPr>
          <a:xfrm>
            <a:off x="838200" y="2462797"/>
            <a:ext cx="10515600" cy="3925470"/>
          </a:xfrm>
        </p:spPr>
        <p:txBody>
          <a:bodyPr>
            <a:normAutofit/>
          </a:bodyPr>
          <a:lstStyle/>
          <a:p>
            <a:r>
              <a:rPr lang="lt-LT" sz="3200" dirty="0">
                <a:latin typeface="Arial" panose="020B0604020202020204" pitchFamily="34" charset="0"/>
                <a:cs typeface="Arial" panose="020B0604020202020204" pitchFamily="34" charset="0"/>
              </a:rPr>
              <a:t>2020 m. vasarą didelis lietaus vandens kiekis pateko į Registrų centro patalpas.</a:t>
            </a:r>
          </a:p>
          <a:p>
            <a:r>
              <a:rPr lang="lt-LT" sz="3200" dirty="0">
                <a:latin typeface="Arial" panose="020B0604020202020204" pitchFamily="34" charset="0"/>
                <a:cs typeface="Arial" panose="020B0604020202020204" pitchFamily="34" charset="0"/>
              </a:rPr>
              <a:t>Vanduo pateko į Duomenų centro patalpas ir sugadino įrangą.</a:t>
            </a:r>
          </a:p>
          <a:p>
            <a:r>
              <a:rPr lang="lt-LT" sz="3200" dirty="0">
                <a:latin typeface="Arial" panose="020B0604020202020204" pitchFamily="34" charset="0"/>
                <a:cs typeface="Arial" panose="020B0604020202020204" pitchFamily="34" charset="0"/>
              </a:rPr>
              <a:t>Duomenys atstatyti iš rezervinės duomenų </a:t>
            </a:r>
            <a:r>
              <a:rPr lang="lt-LT" sz="3200" dirty="0" err="1">
                <a:latin typeface="Arial" panose="020B0604020202020204" pitchFamily="34" charset="0"/>
                <a:cs typeface="Arial" panose="020B0604020202020204" pitchFamily="34" charset="0"/>
              </a:rPr>
              <a:t>kaupyklos</a:t>
            </a:r>
            <a:r>
              <a:rPr lang="lt-LT" sz="3200" dirty="0">
                <a:latin typeface="Arial" panose="020B0604020202020204" pitchFamily="34" charset="0"/>
                <a:cs typeface="Arial" panose="020B0604020202020204" pitchFamily="34" charset="0"/>
              </a:rPr>
              <a: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5334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a0835765-722b-4967-b5d3-9e62f38271fc">XXSHWCZCZDRR-1390958040-25</_dlc_DocId>
    <_dlc_DocIdUrl xmlns="a0835765-722b-4967-b5d3-9e62f38271fc">
      <Url>https://povilasscpl.sharepoint.com/sites/MEDIJURASTINGUMAS/_layouts/15/DocIdRedir.aspx?ID=XXSHWCZCZDRR-1390958040-25</Url>
      <Description>XXSHWCZCZDRR-1390958040-25</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kumentas" ma:contentTypeID="0x0101005D1CC8C82874DD4D8D2EC0AEE26E3455" ma:contentTypeVersion="4" ma:contentTypeDescription="Kurkite naują dokumentą." ma:contentTypeScope="" ma:versionID="6c113e97e99ebc636b1b4bb3f36c8e3b">
  <xsd:schema xmlns:xsd="http://www.w3.org/2001/XMLSchema" xmlns:xs="http://www.w3.org/2001/XMLSchema" xmlns:p="http://schemas.microsoft.com/office/2006/metadata/properties" xmlns:ns2="a0835765-722b-4967-b5d3-9e62f38271fc" xmlns:ns3="47d486dd-7fb2-4844-a458-fd0411d49900" targetNamespace="http://schemas.microsoft.com/office/2006/metadata/properties" ma:root="true" ma:fieldsID="35047cad3f9a3ac8c245f1994d6788e9" ns2:_="" ns3:_="">
    <xsd:import namespace="a0835765-722b-4967-b5d3-9e62f38271fc"/>
    <xsd:import namespace="47d486dd-7fb2-4844-a458-fd0411d49900"/>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835765-722b-4967-b5d3-9e62f38271fc" elementFormDefault="qualified">
    <xsd:import namespace="http://schemas.microsoft.com/office/2006/documentManagement/types"/>
    <xsd:import namespace="http://schemas.microsoft.com/office/infopath/2007/PartnerControls"/>
    <xsd:element name="_dlc_DocId" ma:index="8" nillable="true" ma:displayName="Dokumento ID reikšmė" ma:description="Dokumento ID reikšmė, priskirta šiam elementui." ma:indexed="true" ma:internalName="_dlc_DocId" ma:readOnly="true">
      <xsd:simpleType>
        <xsd:restriction base="dms:Text"/>
      </xsd:simpleType>
    </xsd:element>
    <xsd:element name="_dlc_DocIdUrl" ma:index="9" nillable="true" ma:displayName="Dokumento ID" ma:description="Nuolatinis saitas į šį dokumentą."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Bendrinama s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Bendrinta su išsamia informacija"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d486dd-7fb2-4844-a458-fd0411d4990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C524C0-5B56-48D3-801B-52DB5132DD1C}">
  <ds:schemaRefs>
    <ds:schemaRef ds:uri="http://schemas.microsoft.com/sharepoint/events"/>
  </ds:schemaRefs>
</ds:datastoreItem>
</file>

<file path=customXml/itemProps2.xml><?xml version="1.0" encoding="utf-8"?>
<ds:datastoreItem xmlns:ds="http://schemas.openxmlformats.org/officeDocument/2006/customXml" ds:itemID="{422EE908-AAE8-435B-8A1E-19A818D6AF69}">
  <ds:schemaRefs>
    <ds:schemaRef ds:uri="http://schemas.microsoft.com/office/infopath/2007/PartnerControls"/>
    <ds:schemaRef ds:uri="http://www.w3.org/XML/1998/namespace"/>
    <ds:schemaRef ds:uri="http://purl.org/dc/elements/1.1/"/>
    <ds:schemaRef ds:uri="http://schemas.microsoft.com/office/2006/documentManagement/types"/>
    <ds:schemaRef ds:uri="a0835765-722b-4967-b5d3-9e62f38271fc"/>
    <ds:schemaRef ds:uri="http://purl.org/dc/dcmitype/"/>
    <ds:schemaRef ds:uri="http://schemas.openxmlformats.org/package/2006/metadata/core-properties"/>
    <ds:schemaRef ds:uri="47d486dd-7fb2-4844-a458-fd0411d49900"/>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E2737337-D61B-47F5-9A00-D4D2C1A937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835765-722b-4967-b5d3-9e62f38271fc"/>
    <ds:schemaRef ds:uri="47d486dd-7fb2-4844-a458-fd0411d499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41CF87C-9863-42B2-AD1C-D969067F55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2917</Words>
  <Application>Microsoft Office PowerPoint</Application>
  <PresentationFormat>Plačiaekranė</PresentationFormat>
  <Paragraphs>180</Paragraphs>
  <Slides>22</Slides>
  <Notes>21</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22</vt:i4>
      </vt:variant>
    </vt:vector>
  </HeadingPairs>
  <TitlesOfParts>
    <vt:vector size="26" baseType="lpstr">
      <vt:lpstr>Arial</vt:lpstr>
      <vt:lpstr>Calibri</vt:lpstr>
      <vt:lpstr>Century Gothic</vt:lpstr>
      <vt:lpstr>Office Theme</vt:lpstr>
      <vt:lpstr>Saugumas internete</vt:lpstr>
      <vt:lpstr>1 užsiėmimas.   Ar asmeninė informacija gali būti tokia svarbi, kad ją reikėtų saugoti?</vt:lpstr>
      <vt:lpstr>Loginis ir fizinis informacijos saugumas</vt:lpstr>
      <vt:lpstr>Informacijos saugumas</vt:lpstr>
      <vt:lpstr>Informacijos saugumo sandara</vt:lpstr>
      <vt:lpstr>Ar informacijos saugumas aktualus asmeninėje, šeimos aplinkoje?</vt:lpstr>
      <vt:lpstr>Loginis informacijos saugumas</vt:lpstr>
      <vt:lpstr>Fizinis informacijos saugumas</vt:lpstr>
      <vt:lpstr>Praktinis pavyzdys</vt:lpstr>
      <vt:lpstr>Kaip saugote savo informaciją? </vt:lpstr>
      <vt:lpstr>Asmeninės informacijos apsaugos rekomendacijos</vt:lpstr>
      <vt:lpstr>Slaptažodžių naudojimo taisyklės</vt:lpstr>
      <vt:lpstr>Gebėkite atskirti laiškus-klastotes</vt:lpstr>
      <vt:lpstr>Ne VMI  svetainė</vt:lpstr>
      <vt:lpstr>Laiškas-klastotė</vt:lpstr>
      <vt:lpstr>Saugokite fizines laikmenas</vt:lpstr>
      <vt:lpstr>Kitos apsaugos rekomendacijos</vt:lpstr>
      <vt:lpstr>Ar taikoma visiems šeimos nariams?</vt:lpstr>
      <vt:lpstr>Praktinė užduotis</vt:lpstr>
      <vt:lpstr>Apibendrinimas</vt:lpstr>
      <vt:lpstr>1 užsiėmimas.   Ar asmeninė informacija gali būti tokia svarbi, kad ją reikėtų saugoti?</vt:lpstr>
      <vt:lpstr>„PowerPoint“ pateiktis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2022-12-06T19:55:17Z</dcterms:created>
  <dcterms:modified xsi:type="dcterms:W3CDTF">2023-03-23T07:02:39Z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0x0101005D1CC8C82874DD4D8D2EC0AEE26E3455</vt:lpwstr>
  </property>
  <property fmtid="{D5CDD505-2E9C-101B-9397-08002B2CF9AE}" pid="3" name="_dlc_DocIdItemGuid">
    <vt:lpwstr>d72fb1be-f5f0-4b15-8659-76c0f1192c94</vt:lpwstr>
  </property>
</Properties>
</file>