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24"/>
  </p:notesMasterIdLst>
  <p:sldIdLst>
    <p:sldId id="256" r:id="rId6"/>
    <p:sldId id="273" r:id="rId7"/>
    <p:sldId id="319" r:id="rId8"/>
    <p:sldId id="327" r:id="rId9"/>
    <p:sldId id="328" r:id="rId10"/>
    <p:sldId id="329" r:id="rId11"/>
    <p:sldId id="330" r:id="rId12"/>
    <p:sldId id="340" r:id="rId13"/>
    <p:sldId id="335" r:id="rId14"/>
    <p:sldId id="332" r:id="rId15"/>
    <p:sldId id="333" r:id="rId16"/>
    <p:sldId id="339" r:id="rId17"/>
    <p:sldId id="334" r:id="rId18"/>
    <p:sldId id="337" r:id="rId19"/>
    <p:sldId id="341" r:id="rId20"/>
    <p:sldId id="262" r:id="rId21"/>
    <p:sldId id="326" r:id="rId22"/>
    <p:sldId id="2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EA551F"/>
    <a:srgbClr val="E1E1E1"/>
    <a:srgbClr val="F2F2F2"/>
    <a:srgbClr val="2E2E2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149" autoAdjust="0"/>
  </p:normalViewPr>
  <p:slideViewPr>
    <p:cSldViewPr snapToGrid="0">
      <p:cViewPr varScale="1">
        <p:scale>
          <a:sx n="66" d="100"/>
          <a:sy n="66" d="100"/>
        </p:scale>
        <p:origin x="78" y="822"/>
      </p:cViewPr>
      <p:guideLst/>
    </p:cSldViewPr>
  </p:slideViewPr>
  <p:notesTextViewPr>
    <p:cViewPr>
      <p:scale>
        <a:sx n="1" d="1"/>
        <a:sy n="1" d="1"/>
      </p:scale>
      <p:origin x="0" y="-144"/>
    </p:cViewPr>
  </p:notesTextViewPr>
  <p:sorterViewPr>
    <p:cViewPr>
      <p:scale>
        <a:sx n="100" d="100"/>
        <a:sy n="100" d="100"/>
      </p:scale>
      <p:origin x="0" y="0"/>
    </p:cViewPr>
  </p:sorter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D30DA-207D-4F59-9B9F-C18B0866A153}" type="datetimeFigureOut">
              <a:rPr lang="en-GB" smtClean="0"/>
              <a:t>23/03/2023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E3E13-8531-4C2F-90DD-F11596CE8B06}" type="slidenum">
              <a:rPr lang="en-GB" smtClean="0"/>
              <a:t>‹#›</a:t>
            </a:fld>
            <a:endParaRPr lang="en-GB"/>
          </a:p>
        </p:txBody>
      </p:sp>
    </p:spTree>
    <p:extLst>
      <p:ext uri="{BB962C8B-B14F-4D97-AF65-F5344CB8AC3E}">
        <p14:creationId xmlns:p14="http://schemas.microsoft.com/office/powerpoint/2010/main" val="169007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kam.lt/pries-nato-lietuvoje-dar-vienas-dezinformacijos-ispuoli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1</a:t>
            </a:fld>
            <a:endParaRPr lang="lt-LT"/>
          </a:p>
        </p:txBody>
      </p:sp>
    </p:spTree>
    <p:extLst>
      <p:ext uri="{BB962C8B-B14F-4D97-AF65-F5344CB8AC3E}">
        <p14:creationId xmlns:p14="http://schemas.microsoft.com/office/powerpoint/2010/main" val="957458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Turėtų būti apibrėžta kiekvieno asmens prieigos teisių kontrolė. Niekam neturėtų būti suteiktos prieigos prie visų informacinių sistemų ar programinės įrangos, kuri yra įdiegta asmeniniame kompiuteryje – reikia vadovautis „būtina žinoti“ principu. Vaikams turėtų būti suteikta prieiga tik prie konkrečių sistemų ar programų, kurių jiems reikia, pvz., dukrai, kuri prie tėvų kompiuterio atlieka namų darbus, neturėtų būti suteikta prieiga jungtis prie tėčio darbovietės informacinės sistemos. Aukštesnės privilegijos teisės turėtų būtų išjungtos arba pašalintos, kai tai tampa nebereikalinga. </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10</a:t>
            </a:fld>
            <a:endParaRPr lang="en-GB"/>
          </a:p>
        </p:txBody>
      </p:sp>
    </p:spTree>
    <p:extLst>
      <p:ext uri="{BB962C8B-B14F-4D97-AF65-F5344CB8AC3E}">
        <p14:creationId xmlns:p14="http://schemas.microsoft.com/office/powerpoint/2010/main" val="1126064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Dažnai įvairių organizacijų vadovybė leidžia darbuotojams naudoti vieną įrenginį (pvz., telefoną ar kompiuterį) tiek darbui, tiek asmeniškai. Taip gal patogiau ir optimaliau atlikti darbus ir asmeninius reikalus, tačiau didėja tikimybė atsirasti papildomoms grėsmėms. Retai galvojama apie tai, kokius asmeninius įrenginius įstaigos darbuotojai naudoja darbo reikalams (ypač per nuotolinį darbą), neįvertinamos rizikos, kai prie jautrių sistemų ar duomenų jungiamasi iš namų, viešbučio ar tiesiog naudojantis viešuoju internetu. </a:t>
            </a: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Neįmanoma žinoti, ar darbuotojų asmeniniai kompiuteriai, išmanieji telefonai ir kiti elektroniniai prietaisai yra saugūs, dėl to didėja informacijos saugumo rizika. Esminė problema yra ta, kad dažnai žmonės galvoja, kad asmeninėje erdvėje jiems galioja kitokios (paprastesnės) informacijos saugumo taisyklės, o kartais – ir kad visai negalioja. Praktika yra tokia, kad piktavaliai </a:t>
            </a:r>
            <a:r>
              <a:rPr lang="lt-LT" sz="1200" kern="1200" dirty="0" err="1">
                <a:solidFill>
                  <a:schemeClr val="tx1"/>
                </a:solidFill>
                <a:effectLst/>
                <a:latin typeface="+mn-lt"/>
                <a:ea typeface="+mn-ea"/>
                <a:cs typeface="+mn-cs"/>
              </a:rPr>
              <a:t>programišiai</a:t>
            </a:r>
            <a:r>
              <a:rPr lang="lt-LT" sz="1200" kern="1200" dirty="0">
                <a:solidFill>
                  <a:schemeClr val="tx1"/>
                </a:solidFill>
                <a:effectLst/>
                <a:latin typeface="+mn-lt"/>
                <a:ea typeface="+mn-ea"/>
                <a:cs typeface="+mn-cs"/>
              </a:rPr>
              <a:t> tą žino ir atakuoja būtent asmeninius prietaisus, kurie, jų savininkų manymu, yra asmeniniai ir niekam neįdomūs ir jų apsauga nesirūpinama. </a:t>
            </a: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Asmeniniai prietaisai gali būti naudojami lankantis nepatikimuose puslapiuose, prisijungiant prie nesaugaus belaidžio tinklo ar naudojant nesaugią arba nelegalią programinę įrangą, o tai didina riziką užkrėsti naudojamą prietaisą dėl atsirandančių informacijos saugumo spragų, kurias lengvai gali išnaudoti </a:t>
            </a:r>
            <a:r>
              <a:rPr lang="lt-LT" sz="1200" kern="1200" dirty="0" err="1">
                <a:solidFill>
                  <a:schemeClr val="tx1"/>
                </a:solidFill>
                <a:effectLst/>
                <a:latin typeface="+mn-lt"/>
                <a:ea typeface="+mn-ea"/>
                <a:cs typeface="+mn-cs"/>
              </a:rPr>
              <a:t>programišiai</a:t>
            </a:r>
            <a:r>
              <a:rPr lang="lt-LT" sz="1200" kern="1200" dirty="0">
                <a:solidFill>
                  <a:schemeClr val="tx1"/>
                </a:solidFill>
                <a:effectLst/>
                <a:latin typeface="+mn-lt"/>
                <a:ea typeface="+mn-ea"/>
                <a:cs typeface="+mn-cs"/>
              </a:rPr>
              <a:t>. Jeigu asmeniniame įrenginyje yra saugomi, kaupiami įstaigos jautrūs duomenys, atsiranda didesnė tikimybė juos sunaikinti ar nutekinti.</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11</a:t>
            </a:fld>
            <a:endParaRPr lang="en-GB"/>
          </a:p>
        </p:txBody>
      </p:sp>
    </p:spTree>
    <p:extLst>
      <p:ext uri="{BB962C8B-B14F-4D97-AF65-F5344CB8AC3E}">
        <p14:creationId xmlns:p14="http://schemas.microsoft.com/office/powerpoint/2010/main" val="3459055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Prisijungimas prie šiuolaikinių įrenginių turi būti apribotas slaptažodžiais ir svarbu laikytis tam tikrų taisyklių formuojant ir tvarkant slaptažodžius. Silpni, nesaugūs slaptažodžiai ir jų pakartotinis naudojimas keliose platformose yra viena dažniausių duomenų saugumo pažeidimo priežasčių. Prisijungti prie įrenginių ir prisijungti prie informacinių sistemų, kur yra jūsų duomenys, turėtų būti naudojami skirtingi slaptažodžiai.</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12</a:t>
            </a:fld>
            <a:endParaRPr lang="en-GB"/>
          </a:p>
        </p:txBody>
      </p:sp>
    </p:spTree>
    <p:extLst>
      <p:ext uri="{BB962C8B-B14F-4D97-AF65-F5344CB8AC3E}">
        <p14:creationId xmlns:p14="http://schemas.microsoft.com/office/powerpoint/2010/main" val="2645270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Jei vagis turi pakankamai informacijos ar pasisavino asmeninį prietaisą, jis gali apsimesti kitu asmeniu – tai vadinama tapatybės vagyste. Vienas iš tapatybės vagystės pavyzdžių yra neseniai LR Krašto apsaugos ministrui iš suklastotos NATO pašto dėžutės nusikaltėlių siųstas laiškas, apsimetant NATO generaliniu sekretoriumi </a:t>
            </a:r>
            <a:r>
              <a:rPr lang="lt-LT" sz="1200" kern="1200" dirty="0" err="1">
                <a:solidFill>
                  <a:schemeClr val="tx1"/>
                </a:solidFill>
                <a:effectLst/>
                <a:latin typeface="+mn-lt"/>
                <a:ea typeface="+mn-ea"/>
                <a:cs typeface="+mn-cs"/>
              </a:rPr>
              <a:t>Jensu</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Stoltenbergu</a:t>
            </a:r>
            <a:r>
              <a:rPr lang="lt-LT" sz="1200" kern="1200" dirty="0">
                <a:solidFill>
                  <a:schemeClr val="tx1"/>
                </a:solidFill>
                <a:effectLst/>
                <a:latin typeface="+mn-lt"/>
                <a:ea typeface="+mn-ea"/>
                <a:cs typeface="+mn-cs"/>
              </a:rPr>
              <a:t>. Laiške buvo pranešama apie neva priimtą sprendimą išvesti iš Lietuvos NATO karius. Pasinaudodami žinomo žmogaus vardu nusikaltėliai siekė supriešinti gyventojus ir destabilizuoti padėtį šalyje. Laiško autentiškumui abejonių sukėlė laužyta anglų kalba parašytas tekstas bei laiško antraštėje matomas serveris, iš kurio siųstas elektroninis laiškas.</a:t>
            </a:r>
            <a:r>
              <a:rPr lang="en-US" dirty="0">
                <a:effectLst/>
              </a:rPr>
              <a:t> </a:t>
            </a:r>
            <a:endParaRPr lang="lt-LT"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Plačiau: </a:t>
            </a:r>
            <a:r>
              <a:rPr lang="lt-LT" sz="1200" u="sng" kern="1200" dirty="0">
                <a:solidFill>
                  <a:schemeClr val="tx1"/>
                </a:solidFill>
                <a:effectLst/>
                <a:latin typeface="+mn-lt"/>
                <a:ea typeface="+mn-ea"/>
                <a:cs typeface="+mn-cs"/>
                <a:hlinkClick r:id="rId3"/>
              </a:rPr>
              <a:t>https://kam.lt/pries-nato-lietuvoje-dar-vienas-dezinformacijos-ispuolis/</a:t>
            </a:r>
            <a:r>
              <a:rPr lang="lt-LT"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13</a:t>
            </a:fld>
            <a:endParaRPr lang="en-GB"/>
          </a:p>
        </p:txBody>
      </p:sp>
    </p:spTree>
    <p:extLst>
      <p:ext uri="{BB962C8B-B14F-4D97-AF65-F5344CB8AC3E}">
        <p14:creationId xmlns:p14="http://schemas.microsoft.com/office/powerpoint/2010/main" val="470693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Niekada nepalikite įrenginių be priežiūros.</a:t>
            </a:r>
            <a:r>
              <a:rPr lang="lt-LT" sz="1200" kern="1200" dirty="0">
                <a:solidFill>
                  <a:schemeClr val="tx1"/>
                </a:solidFill>
                <a:effectLst/>
                <a:latin typeface="+mn-lt"/>
                <a:ea typeface="+mn-ea"/>
                <a:cs typeface="+mn-cs"/>
              </a:rPr>
              <a:t> Jei paliksite įrenginius fiziškai neapsaugotus, jūsų asmeninė informacija bus pažeidžiama. Jei nueisite nuo įrenginio, kai jis naudojamas, bet kuris praeivis, kuris atsitiktinai pabandys, galės pasiekti visą įrenginyje esančią informaciją. Jei turite nueiti nuo savo įrenginio net kelioms minutėms, užrakinkite jį, kad jo nebūtų galima naudoti jums nesant. Rekomenduojama nustatyti automatinio užsirakinimo funkciją.</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Neprijunkite nežinomų USB atmintinių prie savo kompiuterių.</a:t>
            </a:r>
            <a:r>
              <a:rPr lang="lt-LT" sz="1200" kern="1200" dirty="0">
                <a:solidFill>
                  <a:schemeClr val="tx1"/>
                </a:solidFill>
                <a:effectLst/>
                <a:latin typeface="+mn-lt"/>
                <a:ea typeface="+mn-ea"/>
                <a:cs typeface="+mn-cs"/>
              </a:rPr>
              <a:t> Jei radote USB atmintinę – geriau nebandykite pažiūrėti, kas joje yra, tuo labiau aktyvuoti ten rastų failų. Ten gali būti </a:t>
            </a:r>
            <a:r>
              <a:rPr lang="lt-LT" sz="1200" kern="1200" dirty="0" err="1">
                <a:solidFill>
                  <a:schemeClr val="tx1"/>
                </a:solidFill>
                <a:effectLst/>
                <a:latin typeface="+mn-lt"/>
                <a:ea typeface="+mn-ea"/>
                <a:cs typeface="+mn-cs"/>
              </a:rPr>
              <a:t>kenkėjiškų</a:t>
            </a:r>
            <a:r>
              <a:rPr lang="lt-LT" sz="1200" kern="1200" dirty="0">
                <a:solidFill>
                  <a:schemeClr val="tx1"/>
                </a:solidFill>
                <a:effectLst/>
                <a:latin typeface="+mn-lt"/>
                <a:ea typeface="+mn-ea"/>
                <a:cs typeface="+mn-cs"/>
              </a:rPr>
              <a:t> programų, kurios gali užkrėsti jūsų kompiuterį. Perduokite tokią USB atmintinę įvertinti jūsų patikimam kompiuterių specialistui.</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Atnaujinimai</a:t>
            </a:r>
            <a:r>
              <a:rPr lang="lt-LT" sz="1200" kern="1200" dirty="0">
                <a:solidFill>
                  <a:schemeClr val="tx1"/>
                </a:solidFill>
                <a:effectLst/>
                <a:latin typeface="+mn-lt"/>
                <a:ea typeface="+mn-ea"/>
                <a:cs typeface="+mn-cs"/>
              </a:rPr>
              <a:t>. Programinės įrangos atnaujinimai nėra nenaudingi pasiūlymai, skirti švaistyti laiką. Atnaujinę įrenginį ir naudojamas programas gausite pačias naujausias saugos funkcijas. Dažnai programinės įrangos naujinimai yra skirti esamoms grėsmėms ir saugos pataisoms įdiegti. Norėdami įsitikinti, kad įrenginys visada atnaujintas, įjunkite automatinius operacinės sistemos naujinius.</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Atsargiai naudokite nemokamą belaidį internetą.</a:t>
            </a:r>
            <a:r>
              <a:rPr lang="lt-LT" sz="1200" kern="1200" dirty="0">
                <a:solidFill>
                  <a:schemeClr val="tx1"/>
                </a:solidFill>
                <a:effectLst/>
                <a:latin typeface="+mn-lt"/>
                <a:ea typeface="+mn-ea"/>
                <a:cs typeface="+mn-cs"/>
              </a:rPr>
              <a:t> Apsipirkimas internetu yra puikus būdas praleisti laiką, kai laukiate susitikimo arba per pietų pertrauką. Venkite atlikti finansinius mokėjimus, prisijungimus prie banko, kai naudojatės viešuoju „</a:t>
            </a:r>
            <a:r>
              <a:rPr lang="lt-LT" sz="1200" kern="1200" dirty="0" err="1">
                <a:solidFill>
                  <a:schemeClr val="tx1"/>
                </a:solidFill>
                <a:effectLst/>
                <a:latin typeface="+mn-lt"/>
                <a:ea typeface="+mn-ea"/>
                <a:cs typeface="+mn-cs"/>
              </a:rPr>
              <a:t>Wi-Fi“.</a:t>
            </a:r>
            <a:r>
              <a:rPr lang="lt-LT" sz="1200" kern="1200" dirty="0">
                <a:solidFill>
                  <a:schemeClr val="tx1"/>
                </a:solidFill>
                <a:effectLst/>
                <a:latin typeface="+mn-lt"/>
                <a:ea typeface="+mn-ea"/>
                <a:cs typeface="+mn-cs"/>
              </a:rPr>
              <a:t> Daugelyje nemokamų viešųjų „</a:t>
            </a:r>
            <a:r>
              <a:rPr lang="lt-LT" sz="1200" kern="1200" dirty="0" err="1">
                <a:solidFill>
                  <a:schemeClr val="tx1"/>
                </a:solidFill>
                <a:effectLst/>
                <a:latin typeface="+mn-lt"/>
                <a:ea typeface="+mn-ea"/>
                <a:cs typeface="+mn-cs"/>
              </a:rPr>
              <a:t>Wi-Fi“</a:t>
            </a:r>
            <a:r>
              <a:rPr lang="lt-LT" sz="1200" kern="1200" dirty="0">
                <a:solidFill>
                  <a:schemeClr val="tx1"/>
                </a:solidFill>
                <a:effectLst/>
                <a:latin typeface="+mn-lt"/>
                <a:ea typeface="+mn-ea"/>
                <a:cs typeface="+mn-cs"/>
              </a:rPr>
              <a:t> prieigos taškų taikomos minimalios saugumo priemonės. Tai leidžia klientams lengvai pasiekti tinklą, tačiau taip pat kibernetiniams nusikaltėliams lengviau pasiekti klientų duomenis.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14</a:t>
            </a:fld>
            <a:endParaRPr lang="en-GB"/>
          </a:p>
        </p:txBody>
      </p:sp>
    </p:spTree>
    <p:extLst>
      <p:ext uri="{BB962C8B-B14F-4D97-AF65-F5344CB8AC3E}">
        <p14:creationId xmlns:p14="http://schemas.microsoft.com/office/powerpoint/2010/main" val="659162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Praktinė užduotis (25 min.).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Užduoties pristatymas. Paprašykite klausytojų pagalvoti, kokius savo asmeninius duomenis (ar prieigą prie jų) jie galbūt prarastų, jei nuo šio momento prarastų savo nešiojamąjį kompiuterį? Pristatykite situaciją, kai nešiojamasis kompiuteris patenka į svetimas rankas. Jį įjungus, kokius duomenis būtų galima lengvai rasti jo kietajame diske? Prie kokių informacinių sistemų būtų galima prisijungti dėl išsaugotų slaptažodžių? (10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Paprašykite kiekvieno klausytojo pristatyti savo galimus duomenų praradimus. Aptarkite rezultatus, paprašykite klausytojų pagrįsti, kodėl jie vienus duomenis laiko reikšmingais, o kitų ne? Pavyzdžiui, ar tikrai asmeninių nuotraukų archyvo praradimas būtų neskausmingas? O kas būtų, jei tos nuotraukos piktavalių būtų paviešintos internete? Atkreipkite dėmesį, kad paviešinus asmeninius duomenis, nukentėti gali ne tik asmuo, kuris juos prarado, bet ir su juo įvairiai susiję asmenys – šeimos nariai, draugai, bendradarbiai ir pan. Paprašykite kiekvieno skaitytojo trumpai argumentuoti jų duomenų fizinį saugumą ir galimybes jį pagerinti (10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Šiame užsiėmime itin svarbi dalyvių nuomonė, patirtis, įžvalgos. Pasidalindami savo žiniomis dalyviai praturtina vieni kitus.</a:t>
            </a:r>
            <a:endParaRPr lang="en-US" sz="1200" kern="1200" dirty="0">
              <a:solidFill>
                <a:schemeClr val="tx1"/>
              </a:solidFill>
              <a:effectLst/>
              <a:latin typeface="+mn-lt"/>
              <a:ea typeface="+mn-ea"/>
              <a:cs typeface="+mn-cs"/>
            </a:endParaRPr>
          </a:p>
          <a:p>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1494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Apibendrinant labai trumpai, nesigilinant į smulkmenas, priminkite klausytojams pagrindines </a:t>
            </a:r>
            <a:r>
              <a:rPr lang="lt-LT" dirty="0" err="1"/>
              <a:t>potemes</a:t>
            </a:r>
            <a:r>
              <a:rPr lang="lt-LT" dirty="0"/>
              <a:t>:</a:t>
            </a:r>
          </a:p>
          <a:p>
            <a:pPr marL="171450" indent="-171450">
              <a:buFont typeface="Arial" panose="020B0604020202020204" pitchFamily="34" charset="0"/>
              <a:buChar char="•"/>
            </a:pPr>
            <a:r>
              <a:rPr lang="lt-LT" b="0" dirty="0"/>
              <a:t>saugių slaptažodžių kūrimo taisyklės, </a:t>
            </a:r>
          </a:p>
          <a:p>
            <a:pPr marL="171450" indent="-171450">
              <a:buFont typeface="Arial" panose="020B0604020202020204" pitchFamily="34" charset="0"/>
              <a:buChar char="•"/>
            </a:pPr>
            <a:r>
              <a:rPr lang="lt-LT" b="0" dirty="0"/>
              <a:t>kelių žingsnių autentifikavimas, </a:t>
            </a:r>
          </a:p>
          <a:p>
            <a:pPr marL="171450" indent="-171450">
              <a:buFont typeface="Arial" panose="020B0604020202020204" pitchFamily="34" charset="0"/>
              <a:buChar char="•"/>
            </a:pPr>
            <a:r>
              <a:rPr lang="lt-LT" b="0" dirty="0"/>
              <a:t>antivirusinių programų ir atsarginių duomenų kopijų reikšmė,</a:t>
            </a:r>
          </a:p>
          <a:p>
            <a:pPr marL="171450" indent="-171450">
              <a:buFont typeface="Arial" panose="020B0604020202020204" pitchFamily="34" charset="0"/>
              <a:buChar char="•"/>
            </a:pPr>
            <a:r>
              <a:rPr lang="lt-LT" b="0" dirty="0"/>
              <a:t>prieigos prie informacijos kontrolė, </a:t>
            </a:r>
          </a:p>
          <a:p>
            <a:pPr marL="171450" indent="-171450">
              <a:buFont typeface="Arial" panose="020B0604020202020204" pitchFamily="34" charset="0"/>
              <a:buChar char="•"/>
            </a:pPr>
            <a:r>
              <a:rPr lang="lt-LT" b="0" dirty="0"/>
              <a:t>duomenų saugos elgesio etika.</a:t>
            </a:r>
          </a:p>
        </p:txBody>
      </p:sp>
      <p:sp>
        <p:nvSpPr>
          <p:cNvPr id="4" name="Slide Number Placeholder 3"/>
          <p:cNvSpPr>
            <a:spLocks noGrp="1"/>
          </p:cNvSpPr>
          <p:nvPr>
            <p:ph type="sldNum" sz="quarter" idx="5"/>
          </p:nvPr>
        </p:nvSpPr>
        <p:spPr/>
        <p:txBody>
          <a:bodyPr/>
          <a:lstStyle/>
          <a:p>
            <a:fld id="{DBE004AD-646E-4D66-B5D7-1D7618FB30C8}" type="slidenum">
              <a:rPr lang="lt-LT" smtClean="0"/>
              <a:t>16</a:t>
            </a:fld>
            <a:endParaRPr lang="lt-LT"/>
          </a:p>
        </p:txBody>
      </p:sp>
    </p:spTree>
    <p:extLst>
      <p:ext uri="{BB962C8B-B14F-4D97-AF65-F5344CB8AC3E}">
        <p14:creationId xmlns:p14="http://schemas.microsoft.com/office/powerpoint/2010/main" val="323783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Jei dar turite laiko, paklauskite klausytojų, gal jie turi kokių nors klausimų? Jei laiko nebeliko – informuokite, kad klausimams laiko nebeliko, tačiau klausytojai gali užduoti klausimus per pertrauką, per laiką pasibaigus užsiėmimui, el. paštu ar pan.</a:t>
            </a:r>
          </a:p>
        </p:txBody>
      </p:sp>
      <p:sp>
        <p:nvSpPr>
          <p:cNvPr id="4" name="Slide Number Placeholder 3"/>
          <p:cNvSpPr>
            <a:spLocks noGrp="1"/>
          </p:cNvSpPr>
          <p:nvPr>
            <p:ph type="sldNum" sz="quarter" idx="5"/>
          </p:nvPr>
        </p:nvSpPr>
        <p:spPr/>
        <p:txBody>
          <a:bodyPr/>
          <a:lstStyle/>
          <a:p>
            <a:fld id="{DBE004AD-646E-4D66-B5D7-1D7618FB30C8}" type="slidenum">
              <a:rPr lang="lt-LT" smtClean="0"/>
              <a:t>17</a:t>
            </a:fld>
            <a:endParaRPr lang="lt-LT"/>
          </a:p>
        </p:txBody>
      </p:sp>
    </p:spTree>
    <p:extLst>
      <p:ext uri="{BB962C8B-B14F-4D97-AF65-F5344CB8AC3E}">
        <p14:creationId xmlns:p14="http://schemas.microsoft.com/office/powerpoint/2010/main" val="374448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Šia tema siekiama aptarti asmeninių įrenginių saugumo praktikos pavyzdžius: saugius slaptažodžius, kelių žingsnių autentifikavimą, antivirusines programas, atsargines duomenų kopijas, prieigos kontrolę, duomenų saugos žinias, elgesio etiką. </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Uždaviniai:</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susipažinti su saugių slaptažodžių kūrimo taisyklėmis;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išsiaiškinti kelių žingsnių autentifikavimo, antivirusinių programų, atsarginių duomenų kopijų svarbą; </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aptarti esminius prieigos kontrolės, duomenų saugos žinių, elgesio etikos ir kitus aspektus.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r>
              <a:rPr lang="lt-LT" sz="1200" kern="1200" dirty="0">
                <a:solidFill>
                  <a:schemeClr val="tx1"/>
                </a:solidFill>
                <a:effectLst/>
                <a:latin typeface="+mn-lt"/>
                <a:ea typeface="+mn-ea"/>
                <a:cs typeface="+mn-cs"/>
              </a:rPr>
              <a:t>Ši tema išdėstyta 5.2. poskyryje.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Trukmė:</a:t>
            </a:r>
            <a:r>
              <a:rPr lang="lt-LT" sz="1200" kern="1200" dirty="0">
                <a:solidFill>
                  <a:schemeClr val="tx1"/>
                </a:solidFill>
                <a:effectLst/>
                <a:latin typeface="+mn-lt"/>
                <a:ea typeface="+mn-ea"/>
                <a:cs typeface="+mn-cs"/>
              </a:rPr>
              <a:t> 90 min. (užsiėmimo planas pritaikytas skaidyti į du užsiėmimus po 45 min.)</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Ledų ištirpinimas (10 min.).</a:t>
            </a:r>
            <a:r>
              <a:rPr lang="lt-LT" sz="1200" kern="1200" dirty="0">
                <a:solidFill>
                  <a:schemeClr val="tx1"/>
                </a:solidFill>
                <a:effectLst/>
                <a:latin typeface="+mn-lt"/>
                <a:ea typeface="+mn-ea"/>
                <a:cs typeface="+mn-cs"/>
              </a:rPr>
              <a:t> Klausytojai pasako savo vardą, pomėgį ar mėgstamą užsiėmimą. Pradedama nuo sėdinčiojo priekyje (pirmojo). Dalyvis pasako savo vardą, prideda: </a:t>
            </a:r>
            <a:r>
              <a:rPr lang="lt-LT" sz="1200" i="1" kern="1200" dirty="0">
                <a:solidFill>
                  <a:schemeClr val="tx1"/>
                </a:solidFill>
                <a:effectLst/>
                <a:latin typeface="+mn-lt"/>
                <a:ea typeface="+mn-ea"/>
                <a:cs typeface="+mn-cs"/>
              </a:rPr>
              <a:t>Andriui sekasi čiuožti slidėmis</a:t>
            </a:r>
            <a:r>
              <a:rPr lang="lt-LT" sz="1200" kern="1200" dirty="0">
                <a:solidFill>
                  <a:schemeClr val="tx1"/>
                </a:solidFill>
                <a:effectLst/>
                <a:latin typeface="+mn-lt"/>
                <a:ea typeface="+mn-ea"/>
                <a:cs typeface="+mn-cs"/>
              </a:rPr>
              <a:t>. Greta sėdintis žaidėjas tęsia žaidimą, pasako savo kaimynų vardus bei jų išsakytus pomėgius, pavyzdžiui: </a:t>
            </a:r>
            <a:r>
              <a:rPr lang="lt-LT" sz="1200" i="1" kern="1200" dirty="0">
                <a:solidFill>
                  <a:schemeClr val="tx1"/>
                </a:solidFill>
                <a:effectLst/>
                <a:latin typeface="+mn-lt"/>
                <a:ea typeface="+mn-ea"/>
                <a:cs typeface="+mn-cs"/>
              </a:rPr>
              <a:t>Andriui sekasi čiuožti slidėmis</a:t>
            </a:r>
            <a:r>
              <a:rPr lang="lt-LT" sz="1200" kern="1200" dirty="0">
                <a:solidFill>
                  <a:schemeClr val="tx1"/>
                </a:solidFill>
                <a:effectLst/>
                <a:latin typeface="+mn-lt"/>
                <a:ea typeface="+mn-ea"/>
                <a:cs typeface="+mn-cs"/>
              </a:rPr>
              <a:t>, </a:t>
            </a:r>
            <a:r>
              <a:rPr lang="lt-LT" sz="1200" i="1" kern="1200" dirty="0">
                <a:solidFill>
                  <a:schemeClr val="tx1"/>
                </a:solidFill>
                <a:effectLst/>
                <a:latin typeface="+mn-lt"/>
                <a:ea typeface="+mn-ea"/>
                <a:cs typeface="+mn-cs"/>
              </a:rPr>
              <a:t>Modestas mėgsta </a:t>
            </a:r>
            <a:r>
              <a:rPr lang="lt-LT" sz="1200" i="1" kern="1200" dirty="0" err="1">
                <a:solidFill>
                  <a:schemeClr val="tx1"/>
                </a:solidFill>
                <a:effectLst/>
                <a:latin typeface="+mn-lt"/>
                <a:ea typeface="+mn-ea"/>
                <a:cs typeface="+mn-cs"/>
              </a:rPr>
              <a:t>šilauoges</a:t>
            </a:r>
            <a:r>
              <a:rPr lang="lt-LT" sz="1200" kern="1200" dirty="0">
                <a:solidFill>
                  <a:schemeClr val="tx1"/>
                </a:solidFill>
                <a:effectLst/>
                <a:latin typeface="+mn-lt"/>
                <a:ea typeface="+mn-ea"/>
                <a:cs typeface="+mn-cs"/>
              </a:rPr>
              <a:t>, </a:t>
            </a:r>
            <a:r>
              <a:rPr lang="lt-LT" sz="1200" i="1" kern="1200" dirty="0">
                <a:solidFill>
                  <a:schemeClr val="tx1"/>
                </a:solidFill>
                <a:effectLst/>
                <a:latin typeface="+mn-lt"/>
                <a:ea typeface="+mn-ea"/>
                <a:cs typeface="+mn-cs"/>
              </a:rPr>
              <a:t>Arūnui patinka glostyti katinus</a:t>
            </a:r>
            <a:r>
              <a:rPr lang="lt-LT" sz="1200" kern="1200" dirty="0">
                <a:solidFill>
                  <a:schemeClr val="tx1"/>
                </a:solidFill>
                <a:effectLst/>
                <a:latin typeface="+mn-lt"/>
                <a:ea typeface="+mn-ea"/>
                <a:cs typeface="+mn-cs"/>
              </a:rPr>
              <a:t> ir t. t. Žaidimą pradėjęs žaidėjas jį ir užbaigia, išvardydamas visų žaidėjų vardus bei jų išsakytus pomėgius. Žaidimą gali užbaigti ir dėstytojas. Vienam dalyviui skirkite vidutiniškai nuo 30 sekundžių iki 1 minutės. Iš pirmo žvilgsnio šis metodas gali atrodyti vaikiškas ir laiko gaišimas. Tačiau tik vienas su kitu susipažinę žmonės linkę įsitraukti į bendras veiklas. </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Nenaudojamas tuo atveju, kai tai yra antrasis susitikimas/užsiėmimas su šia grupe.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2</a:t>
            </a:fld>
            <a:endParaRPr lang="lt-LT"/>
          </a:p>
        </p:txBody>
      </p:sp>
    </p:spTree>
    <p:extLst>
      <p:ext uri="{BB962C8B-B14F-4D97-AF65-F5344CB8AC3E}">
        <p14:creationId xmlns:p14="http://schemas.microsoft.com/office/powerpoint/2010/main" val="243750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Temos pristatymas (15 min.). </a:t>
            </a:r>
            <a:r>
              <a:rPr lang="lt-LT" sz="1200" kern="1200" dirty="0">
                <a:solidFill>
                  <a:schemeClr val="tx1"/>
                </a:solidFill>
                <a:effectLst/>
                <a:latin typeface="+mn-lt"/>
                <a:ea typeface="+mn-ea"/>
                <a:cs typeface="+mn-cs"/>
              </a:rPr>
              <a:t>Naudodami pateiktis supažindinkite auditoriją su šio užsiėmimo tema – saugių slaptažodžių kūrimo taisyklėmis, kelių žingsnių autentifikavimo, antivirusinių programų, atsarginių duomenų kopijų reikšme, pristatykite svarbiausius aspektus. Papildomai galite susipažinti su tekstais literatūros skiltyje (šios temos pabaigoje), peržiūrėkite pateiktis su vaizdine medžiaga jose ir nuspręskite, kaip ir ar jas naudosite užsiėmime</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3</a:t>
            </a:fld>
            <a:endParaRPr lang="en-GB"/>
          </a:p>
        </p:txBody>
      </p:sp>
    </p:spTree>
    <p:extLst>
      <p:ext uri="{BB962C8B-B14F-4D97-AF65-F5344CB8AC3E}">
        <p14:creationId xmlns:p14="http://schemas.microsoft.com/office/powerpoint/2010/main" val="876966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Dažnai </a:t>
            </a:r>
            <a:r>
              <a:rPr lang="lt-LT" sz="1200" kern="1200" dirty="0" err="1">
                <a:solidFill>
                  <a:schemeClr val="tx1"/>
                </a:solidFill>
                <a:effectLst/>
                <a:latin typeface="+mn-lt"/>
                <a:ea typeface="+mn-ea"/>
                <a:cs typeface="+mn-cs"/>
              </a:rPr>
              <a:t>programišiai</a:t>
            </a:r>
            <a:r>
              <a:rPr lang="lt-LT" sz="1200" kern="1200" dirty="0">
                <a:solidFill>
                  <a:schemeClr val="tx1"/>
                </a:solidFill>
                <a:effectLst/>
                <a:latin typeface="+mn-lt"/>
                <a:ea typeface="+mn-ea"/>
                <a:cs typeface="+mn-cs"/>
              </a:rPr>
              <a:t>, naudodamiesi socialinės inžinerijos metodais, slaptažodžius gali išvilioti arba atspėti naudodami įvairias priemones. Todėl jautriausią informaciją svarbu apsaugoti keliais būdais – geriausia naudoti dviejų ar daugiau žingsnių autentifikavimo funkciją. Taip jungiantis su įprastais prisijungimo duomenimis (pvz., prisijungimo vardas ir slaptažodis), vartotojo dar prašoma įvesti papildomą vienkartinį kodą, sugeneruotą ar nusiųstą į antrinį įrenginį, pavyzdžiui, į išmanųjį telefoną.</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4</a:t>
            </a:fld>
            <a:endParaRPr lang="en-GB"/>
          </a:p>
        </p:txBody>
      </p:sp>
    </p:spTree>
    <p:extLst>
      <p:ext uri="{BB962C8B-B14F-4D97-AF65-F5344CB8AC3E}">
        <p14:creationId xmlns:p14="http://schemas.microsoft.com/office/powerpoint/2010/main" val="1421113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Antivirusinės programos yra vienas elementariausių ir efektyviausių techninių saugumo būdų, apsaugančių įstaigą nuo įsilaužimo į kompiuterius. Antivirusinės programos dažnai yra įdiegiamos kartu su operacinėmis sistemomis (pvz., „Windows </a:t>
            </a:r>
            <a:r>
              <a:rPr lang="lt-LT" sz="1200" kern="1200" dirty="0" err="1">
                <a:solidFill>
                  <a:schemeClr val="tx1"/>
                </a:solidFill>
                <a:effectLst/>
                <a:latin typeface="+mn-lt"/>
                <a:ea typeface="+mn-ea"/>
                <a:cs typeface="+mn-cs"/>
              </a:rPr>
              <a:t>Defender</a:t>
            </a:r>
            <a:r>
              <a:rPr lang="lt-LT" sz="1200" kern="1200" dirty="0">
                <a:solidFill>
                  <a:schemeClr val="tx1"/>
                </a:solidFill>
                <a:effectLst/>
                <a:latin typeface="+mn-lt"/>
                <a:ea typeface="+mn-ea"/>
                <a:cs typeface="+mn-cs"/>
              </a:rPr>
              <a:t>“ ar „</a:t>
            </a:r>
            <a:r>
              <a:rPr lang="lt-LT" sz="1200" kern="1200" dirty="0" err="1">
                <a:solidFill>
                  <a:schemeClr val="tx1"/>
                </a:solidFill>
                <a:effectLst/>
                <a:latin typeface="+mn-lt"/>
                <a:ea typeface="+mn-ea"/>
                <a:cs typeface="+mn-cs"/>
              </a:rPr>
              <a:t>Gatekeeper</a:t>
            </a:r>
            <a:r>
              <a:rPr lang="lt-LT" sz="1200" kern="1200" dirty="0">
                <a:solidFill>
                  <a:schemeClr val="tx1"/>
                </a:solidFill>
                <a:effectLst/>
                <a:latin typeface="+mn-lt"/>
                <a:ea typeface="+mn-ea"/>
                <a:cs typeface="+mn-cs"/>
              </a:rPr>
              <a:t>“ „Apple“ kompiuteriuose), tačiau galite įsigyti ir papildomų antivirusinių programų (pvz., „ESET Internet </a:t>
            </a:r>
            <a:r>
              <a:rPr lang="lt-LT" sz="1200" kern="1200" dirty="0" err="1">
                <a:solidFill>
                  <a:schemeClr val="tx1"/>
                </a:solidFill>
                <a:effectLst/>
                <a:latin typeface="+mn-lt"/>
                <a:ea typeface="+mn-ea"/>
                <a:cs typeface="+mn-cs"/>
              </a:rPr>
              <a:t>Security</a:t>
            </a:r>
            <a:r>
              <a:rPr lang="lt-LT" sz="1200" kern="1200" dirty="0">
                <a:solidFill>
                  <a:schemeClr val="tx1"/>
                </a:solidFill>
                <a:effectLst/>
                <a:latin typeface="+mn-lt"/>
                <a:ea typeface="+mn-ea"/>
                <a:cs typeface="+mn-cs"/>
              </a:rPr>
              <a:t>“ ar pan.).</a:t>
            </a:r>
            <a:endParaRPr lang="en-US" sz="1200" kern="1200" dirty="0">
              <a:solidFill>
                <a:schemeClr val="tx1"/>
              </a:solidFill>
              <a:effectLst/>
              <a:latin typeface="+mn-lt"/>
              <a:ea typeface="+mn-ea"/>
              <a:cs typeface="+mn-cs"/>
            </a:endParaRP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Daug žalos gali padaryti duomenis šifruojantis ir išpirkos reikalaujantis </a:t>
            </a:r>
            <a:r>
              <a:rPr lang="lt-LT" sz="1200" kern="1200" dirty="0" err="1">
                <a:solidFill>
                  <a:schemeClr val="tx1"/>
                </a:solidFill>
                <a:effectLst/>
                <a:latin typeface="+mn-lt"/>
                <a:ea typeface="+mn-ea"/>
                <a:cs typeface="+mn-cs"/>
              </a:rPr>
              <a:t>kenkėjiškas</a:t>
            </a:r>
            <a:r>
              <a:rPr lang="lt-LT" sz="1200" kern="1200" dirty="0">
                <a:solidFill>
                  <a:schemeClr val="tx1"/>
                </a:solidFill>
                <a:effectLst/>
                <a:latin typeface="+mn-lt"/>
                <a:ea typeface="+mn-ea"/>
                <a:cs typeface="+mn-cs"/>
              </a:rPr>
              <a:t> programinis kodas (angl. </a:t>
            </a:r>
            <a:r>
              <a:rPr lang="lt-LT" sz="1200" i="1" kern="1200" dirty="0" err="1">
                <a:solidFill>
                  <a:schemeClr val="tx1"/>
                </a:solidFill>
                <a:effectLst/>
                <a:latin typeface="+mn-lt"/>
                <a:ea typeface="+mn-ea"/>
                <a:cs typeface="+mn-cs"/>
              </a:rPr>
              <a:t>ransomware</a:t>
            </a:r>
            <a:r>
              <a:rPr lang="lt-LT" sz="1200" kern="1200" dirty="0">
                <a:solidFill>
                  <a:schemeClr val="tx1"/>
                </a:solidFill>
                <a:effectLst/>
                <a:latin typeface="+mn-lt"/>
                <a:ea typeface="+mn-ea"/>
                <a:cs typeface="+mn-cs"/>
              </a:rPr>
              <a:t>), kuris perima prieigos kontrolę ir užkoduoja įrenginyje esančius duomenis ar sistemas, už kurių iššifravimą vėliau yra prašoma išpirkos. </a:t>
            </a:r>
            <a:r>
              <a:rPr lang="lt-LT" sz="1200" kern="1200" dirty="0" err="1">
                <a:solidFill>
                  <a:schemeClr val="tx1"/>
                </a:solidFill>
                <a:effectLst/>
                <a:latin typeface="+mn-lt"/>
                <a:ea typeface="+mn-ea"/>
                <a:cs typeface="+mn-cs"/>
              </a:rPr>
              <a:t>Programišių</a:t>
            </a:r>
            <a:r>
              <a:rPr lang="lt-LT" sz="1200" kern="1200" dirty="0">
                <a:solidFill>
                  <a:schemeClr val="tx1"/>
                </a:solidFill>
                <a:effectLst/>
                <a:latin typeface="+mn-lt"/>
                <a:ea typeface="+mn-ea"/>
                <a:cs typeface="+mn-cs"/>
              </a:rPr>
              <a:t>, naudojančių šio tipo </a:t>
            </a:r>
            <a:r>
              <a:rPr lang="lt-LT" sz="1200" kern="1200" dirty="0" err="1">
                <a:solidFill>
                  <a:schemeClr val="tx1"/>
                </a:solidFill>
                <a:effectLst/>
                <a:latin typeface="+mn-lt"/>
                <a:ea typeface="+mn-ea"/>
                <a:cs typeface="+mn-cs"/>
              </a:rPr>
              <a:t>kenkėjišką</a:t>
            </a:r>
            <a:r>
              <a:rPr lang="lt-LT" sz="1200" kern="1200" dirty="0">
                <a:solidFill>
                  <a:schemeClr val="tx1"/>
                </a:solidFill>
                <a:effectLst/>
                <a:latin typeface="+mn-lt"/>
                <a:ea typeface="+mn-ea"/>
                <a:cs typeface="+mn-cs"/>
              </a:rPr>
              <a:t> programinį kodą, taikiniai įvairūs: nuo namų naudotojų iki ypatingos svarbos paslaugas teikiančių organizacijų. </a:t>
            </a:r>
            <a:endParaRPr lang="en-US" sz="1200" kern="1200" dirty="0">
              <a:solidFill>
                <a:schemeClr val="tx1"/>
              </a:solidFill>
              <a:effectLst/>
              <a:latin typeface="+mn-lt"/>
              <a:ea typeface="+mn-ea"/>
              <a:cs typeface="+mn-cs"/>
            </a:endParaRP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Išpirkos reikalaujantis </a:t>
            </a:r>
            <a:r>
              <a:rPr lang="lt-LT" sz="1200" kern="1200" dirty="0" err="1">
                <a:solidFill>
                  <a:schemeClr val="tx1"/>
                </a:solidFill>
                <a:effectLst/>
                <a:latin typeface="+mn-lt"/>
                <a:ea typeface="+mn-ea"/>
                <a:cs typeface="+mn-cs"/>
              </a:rPr>
              <a:t>kenkėjiškas</a:t>
            </a:r>
            <a:r>
              <a:rPr lang="lt-LT" sz="1200" kern="1200" dirty="0">
                <a:solidFill>
                  <a:schemeClr val="tx1"/>
                </a:solidFill>
                <a:effectLst/>
                <a:latin typeface="+mn-lt"/>
                <a:ea typeface="+mn-ea"/>
                <a:cs typeface="+mn-cs"/>
              </a:rPr>
              <a:t> programinis kodas dažniausiai būna dviejų tipų: užkoduojantis įrenginyje esančius duomenis arba užkoduojantis sistemas. Abiem atvejais įrenginyje esantys duomenys nepasiekiami, kol gaunamas specialus iššifravimo raktas. Dažnu atveju nusikaltėliai, prieš užkoduodami įrenginyje esančią informaciją, ją dar ir pasisavina. Taip pat yra </a:t>
            </a:r>
            <a:r>
              <a:rPr lang="lt-LT" sz="1200" kern="1200" dirty="0" err="1">
                <a:solidFill>
                  <a:schemeClr val="tx1"/>
                </a:solidFill>
                <a:effectLst/>
                <a:latin typeface="+mn-lt"/>
                <a:ea typeface="+mn-ea"/>
                <a:cs typeface="+mn-cs"/>
              </a:rPr>
              <a:t>kenkėjiško</a:t>
            </a:r>
            <a:r>
              <a:rPr lang="lt-LT" sz="1200" kern="1200" dirty="0">
                <a:solidFill>
                  <a:schemeClr val="tx1"/>
                </a:solidFill>
                <a:effectLst/>
                <a:latin typeface="+mn-lt"/>
                <a:ea typeface="+mn-ea"/>
                <a:cs typeface="+mn-cs"/>
              </a:rPr>
              <a:t> kodo variantų, kurie išplinta ir į kitus tinkle esančius įrenginius. Po sėkmingos atakos sistemos naudotojas įrenginyje randa išsamią instrukciją, kaip ir kiek sumokėjus gali tariamai atgauti prarastus duomenis ar sistemų kontrolę. Išpirkos sumokėjimas negarantuoja prieigos prie informacijos atgavimo. Tikėtina, kad išpirką sumokėję asmenys ar subjektai vėliau vėl bus atakuojami </a:t>
            </a:r>
            <a:r>
              <a:rPr lang="lt-LT" sz="1200" kern="1200" dirty="0" err="1">
                <a:solidFill>
                  <a:schemeClr val="tx1"/>
                </a:solidFill>
                <a:effectLst/>
                <a:latin typeface="+mn-lt"/>
                <a:ea typeface="+mn-ea"/>
                <a:cs typeface="+mn-cs"/>
              </a:rPr>
              <a:t>programišių</a:t>
            </a:r>
            <a:r>
              <a:rPr lang="lt-LT"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5</a:t>
            </a:fld>
            <a:endParaRPr lang="en-GB"/>
          </a:p>
        </p:txBody>
      </p:sp>
    </p:spTree>
    <p:extLst>
      <p:ext uri="{BB962C8B-B14F-4D97-AF65-F5344CB8AC3E}">
        <p14:creationId xmlns:p14="http://schemas.microsoft.com/office/powerpoint/2010/main" val="2105496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Šifruojantis ir išpirkos reikalaujantis </a:t>
            </a:r>
            <a:r>
              <a:rPr lang="lt-LT" sz="1200" kern="1200" dirty="0" err="1">
                <a:solidFill>
                  <a:schemeClr val="tx1"/>
                </a:solidFill>
                <a:effectLst/>
                <a:latin typeface="+mn-lt"/>
                <a:ea typeface="+mn-ea"/>
                <a:cs typeface="+mn-cs"/>
              </a:rPr>
              <a:t>kenkėjiškas</a:t>
            </a:r>
            <a:r>
              <a:rPr lang="lt-LT" sz="1200" kern="1200" dirty="0">
                <a:solidFill>
                  <a:schemeClr val="tx1"/>
                </a:solidFill>
                <a:effectLst/>
                <a:latin typeface="+mn-lt"/>
                <a:ea typeface="+mn-ea"/>
                <a:cs typeface="+mn-cs"/>
              </a:rPr>
              <a:t> programinis kodas dažniausiai gaunamas su  el. laiške pridėtu </a:t>
            </a:r>
            <a:r>
              <a:rPr lang="lt-LT" sz="1200" kern="1200" dirty="0" err="1">
                <a:solidFill>
                  <a:schemeClr val="tx1"/>
                </a:solidFill>
                <a:effectLst/>
                <a:latin typeface="+mn-lt"/>
                <a:ea typeface="+mn-ea"/>
                <a:cs typeface="+mn-cs"/>
              </a:rPr>
              <a:t>kenkėjišku</a:t>
            </a:r>
            <a:r>
              <a:rPr lang="lt-LT" sz="1200" kern="1200" dirty="0">
                <a:solidFill>
                  <a:schemeClr val="tx1"/>
                </a:solidFill>
                <a:effectLst/>
                <a:latin typeface="+mn-lt"/>
                <a:ea typeface="+mn-ea"/>
                <a:cs typeface="+mn-cs"/>
              </a:rPr>
              <a:t> priedu. Laiškai dažniausiai imituoja realias organizacijas, pvz., siunčiamos sąskaitos už neva atliktus darbus ir pan. Laiškuose būna prikabintas failas (galimi įvairūs plėtiniai), tačiau dažniausiai pasitaiko „Microsoft Office“ dokumentai (pvz., .</a:t>
            </a:r>
            <a:r>
              <a:rPr lang="lt-LT" sz="1200" i="1" kern="1200" dirty="0" err="1">
                <a:solidFill>
                  <a:schemeClr val="tx1"/>
                </a:solidFill>
                <a:effectLst/>
                <a:latin typeface="+mn-lt"/>
                <a:ea typeface="+mn-ea"/>
                <a:cs typeface="+mn-cs"/>
              </a:rPr>
              <a:t>docx</a:t>
            </a:r>
            <a:r>
              <a:rPr lang="lt-LT" sz="1200" kern="1200" dirty="0">
                <a:solidFill>
                  <a:schemeClr val="tx1"/>
                </a:solidFill>
                <a:effectLst/>
                <a:latin typeface="+mn-lt"/>
                <a:ea typeface="+mn-ea"/>
                <a:cs typeface="+mn-cs"/>
              </a:rPr>
              <a:t>, </a:t>
            </a:r>
            <a:r>
              <a:rPr lang="lt-LT" sz="1200" i="1" kern="1200" dirty="0">
                <a:solidFill>
                  <a:schemeClr val="tx1"/>
                </a:solidFill>
                <a:effectLst/>
                <a:latin typeface="+mn-lt"/>
                <a:ea typeface="+mn-ea"/>
                <a:cs typeface="+mn-cs"/>
              </a:rPr>
              <a:t>.</a:t>
            </a:r>
            <a:r>
              <a:rPr lang="lt-LT" sz="1200" i="1" kern="1200" dirty="0" err="1">
                <a:solidFill>
                  <a:schemeClr val="tx1"/>
                </a:solidFill>
                <a:effectLst/>
                <a:latin typeface="+mn-lt"/>
                <a:ea typeface="+mn-ea"/>
                <a:cs typeface="+mn-cs"/>
              </a:rPr>
              <a:t>xlsx</a:t>
            </a:r>
            <a:r>
              <a:rPr lang="lt-LT" sz="1200" kern="1200" dirty="0">
                <a:solidFill>
                  <a:schemeClr val="tx1"/>
                </a:solidFill>
                <a:effectLst/>
                <a:latin typeface="+mn-lt"/>
                <a:ea typeface="+mn-ea"/>
                <a:cs typeface="+mn-cs"/>
              </a:rPr>
              <a:t>) su paslėptomis </a:t>
            </a:r>
            <a:r>
              <a:rPr lang="lt-LT" sz="1200" i="1" kern="1200" dirty="0" err="1">
                <a:solidFill>
                  <a:schemeClr val="tx1"/>
                </a:solidFill>
                <a:effectLst/>
                <a:latin typeface="+mn-lt"/>
                <a:ea typeface="+mn-ea"/>
                <a:cs typeface="+mn-cs"/>
              </a:rPr>
              <a:t>macros</a:t>
            </a:r>
            <a:r>
              <a:rPr lang="lt-LT" sz="1200" kern="1200" dirty="0">
                <a:solidFill>
                  <a:schemeClr val="tx1"/>
                </a:solidFill>
                <a:effectLst/>
                <a:latin typeface="+mn-lt"/>
                <a:ea typeface="+mn-ea"/>
                <a:cs typeface="+mn-cs"/>
              </a:rPr>
              <a:t> komandomis iki vykdomųjų failų, kurie užmaskuojami nešiojamų dokumentų formatu (angl. </a:t>
            </a:r>
            <a:r>
              <a:rPr lang="lt-LT" sz="1200" i="1" kern="1200" dirty="0" err="1">
                <a:solidFill>
                  <a:schemeClr val="tx1"/>
                </a:solidFill>
                <a:effectLst/>
                <a:latin typeface="+mn-lt"/>
                <a:ea typeface="+mn-ea"/>
                <a:cs typeface="+mn-cs"/>
              </a:rPr>
              <a:t>Portable</a:t>
            </a:r>
            <a:r>
              <a:rPr lang="lt-LT" sz="1200" i="1" kern="1200" dirty="0">
                <a:solidFill>
                  <a:schemeClr val="tx1"/>
                </a:solidFill>
                <a:effectLst/>
                <a:latin typeface="+mn-lt"/>
                <a:ea typeface="+mn-ea"/>
                <a:cs typeface="+mn-cs"/>
              </a:rPr>
              <a:t> </a:t>
            </a:r>
            <a:r>
              <a:rPr lang="lt-LT" sz="1200" i="1" kern="1200" dirty="0" err="1">
                <a:solidFill>
                  <a:schemeClr val="tx1"/>
                </a:solidFill>
                <a:effectLst/>
                <a:latin typeface="+mn-lt"/>
                <a:ea typeface="+mn-ea"/>
                <a:cs typeface="+mn-cs"/>
              </a:rPr>
              <a:t>Document</a:t>
            </a:r>
            <a:r>
              <a:rPr lang="lt-LT" sz="1200" i="1" kern="1200" dirty="0">
                <a:solidFill>
                  <a:schemeClr val="tx1"/>
                </a:solidFill>
                <a:effectLst/>
                <a:latin typeface="+mn-lt"/>
                <a:ea typeface="+mn-ea"/>
                <a:cs typeface="+mn-cs"/>
              </a:rPr>
              <a:t> File, .PDF</a:t>
            </a:r>
            <a:r>
              <a:rPr lang="lt-LT" sz="1200" kern="1200" dirty="0">
                <a:solidFill>
                  <a:schemeClr val="tx1"/>
                </a:solidFill>
                <a:effectLst/>
                <a:latin typeface="+mn-lt"/>
                <a:ea typeface="+mn-ea"/>
                <a:cs typeface="+mn-cs"/>
              </a:rPr>
              <a:t>). Atidarius tokio pobūdžio priedą ir įgalinus </a:t>
            </a:r>
            <a:r>
              <a:rPr lang="lt-LT" sz="1200" i="1" kern="1200" dirty="0" err="1">
                <a:solidFill>
                  <a:schemeClr val="tx1"/>
                </a:solidFill>
                <a:effectLst/>
                <a:latin typeface="+mn-lt"/>
                <a:ea typeface="+mn-ea"/>
                <a:cs typeface="+mn-cs"/>
              </a:rPr>
              <a:t>macros</a:t>
            </a:r>
            <a:r>
              <a:rPr lang="lt-LT" sz="1200" kern="1200" dirty="0">
                <a:solidFill>
                  <a:schemeClr val="tx1"/>
                </a:solidFill>
                <a:effectLst/>
                <a:latin typeface="+mn-lt"/>
                <a:ea typeface="+mn-ea"/>
                <a:cs typeface="+mn-cs"/>
              </a:rPr>
              <a:t> komandas, „Microsoft Office“ programose yra paleidžiamas vykdomasis kodas, kuris pagal savo specifiką vykdo komandas, leidžiančias įgauti įrenginio kontrolę.</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6</a:t>
            </a:fld>
            <a:endParaRPr lang="en-GB"/>
          </a:p>
        </p:txBody>
      </p:sp>
    </p:spTree>
    <p:extLst>
      <p:ext uri="{BB962C8B-B14F-4D97-AF65-F5344CB8AC3E}">
        <p14:creationId xmlns:p14="http://schemas.microsoft.com/office/powerpoint/2010/main" val="4142684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Duomenys šiuolaikiniame pasaulyje yra bene vertingiausias dalykas, tad norint juos apsaugoti tenka imtis priemonių. Duomenis, saugomus skaitmeniniame įrenginyje, galima prarasti dėl įvairių priežasčių: įrangos gedimo, programinės įrangos sutrikimo, virusų, žmogiškųjų klaidų. Prarastus duomenis atkurti dažniausiai sudėtinga, tai užtrunka ilgai ir yra brangu. O kartais atkūrimas yra tiesiog neįmanomas. Todėl būtina nuolat kurti atsargines duomenų kopijas.</a:t>
            </a: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Tam reikia:</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lt-LT" sz="1200" b="1" kern="1200" dirty="0">
                <a:solidFill>
                  <a:schemeClr val="tx1"/>
                </a:solidFill>
                <a:effectLst/>
                <a:latin typeface="+mn-lt"/>
                <a:ea typeface="+mn-ea"/>
                <a:cs typeface="+mn-cs"/>
              </a:rPr>
              <a:t>Nustatyti, kokių duomenų kopijos turi būti daromos</a:t>
            </a:r>
            <a:r>
              <a:rPr lang="lt-LT" sz="1200" kern="1200" dirty="0">
                <a:solidFill>
                  <a:schemeClr val="tx1"/>
                </a:solidFill>
                <a:effectLst/>
                <a:latin typeface="+mn-lt"/>
                <a:ea typeface="+mn-ea"/>
                <a:cs typeface="+mn-cs"/>
              </a:rPr>
              <a:t>. Duomenų kopijavimas kainuoja, tad svarbu apsispręsti, kurie duomenys yra svarbūs ir kurių atsarginės kopijos turi būti saugomos.</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lt-LT" sz="1200" b="1" kern="1200" dirty="0">
                <a:solidFill>
                  <a:schemeClr val="tx1"/>
                </a:solidFill>
                <a:effectLst/>
                <a:latin typeface="+mn-lt"/>
                <a:ea typeface="+mn-ea"/>
                <a:cs typeface="+mn-cs"/>
              </a:rPr>
              <a:t>Pasirinkti atsarginių duomenų kopijų kūrimo dažnumą</a:t>
            </a:r>
            <a:r>
              <a:rPr lang="lt-LT" sz="1200" kern="1200" dirty="0">
                <a:solidFill>
                  <a:schemeClr val="tx1"/>
                </a:solidFill>
                <a:effectLst/>
                <a:latin typeface="+mn-lt"/>
                <a:ea typeface="+mn-ea"/>
                <a:cs typeface="+mn-cs"/>
              </a:rPr>
              <a:t>. Kasdien, kas kelias dienas, kartą per savaitę ir pan. Svarbūs duomenys turėtų būti kopijuojami dažniau nei mažiau svarbūs.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lt-LT" sz="1200" b="1" kern="1200" dirty="0">
                <a:solidFill>
                  <a:schemeClr val="tx1"/>
                </a:solidFill>
                <a:effectLst/>
                <a:latin typeface="+mn-lt"/>
                <a:ea typeface="+mn-ea"/>
                <a:cs typeface="+mn-cs"/>
              </a:rPr>
              <a:t>Nustatyti prieigą prie atsarginių duomenų kopijų</a:t>
            </a:r>
            <a:r>
              <a:rPr lang="lt-LT" sz="1200" kern="1200" dirty="0">
                <a:solidFill>
                  <a:schemeClr val="tx1"/>
                </a:solidFill>
                <a:effectLst/>
                <a:latin typeface="+mn-lt"/>
                <a:ea typeface="+mn-ea"/>
                <a:cs typeface="+mn-cs"/>
              </a:rPr>
              <a:t>. Svarbu, kad prie atsarginių kopijų nebūtų galima prieiti lengviau nei prie pagrindinių. Todėl reikia nustatyti, kas turės prieigą prie atsarginių duomenų kopijų, bei užtikrinti, kad įrenginiai, kuriuose saugomos atsarginės duomenų kopijos, nebūtų nuolat prijungti prie kompiuterio, kuriame jos buvo kuriamos.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lt-LT" sz="1200" b="1" kern="1200" dirty="0">
                <a:solidFill>
                  <a:schemeClr val="tx1"/>
                </a:solidFill>
                <a:effectLst/>
                <a:latin typeface="+mn-lt"/>
                <a:ea typeface="+mn-ea"/>
                <a:cs typeface="+mn-cs"/>
              </a:rPr>
              <a:t>Pasirinkti atsarginių duomenų kopijų saugojimo vietą</a:t>
            </a:r>
            <a:r>
              <a:rPr lang="lt-LT" sz="1200" kern="1200" dirty="0">
                <a:solidFill>
                  <a:schemeClr val="tx1"/>
                </a:solidFill>
                <a:effectLst/>
                <a:latin typeface="+mn-lt"/>
                <a:ea typeface="+mn-ea"/>
                <a:cs typeface="+mn-cs"/>
              </a:rPr>
              <a:t>. Jas reikėtų saugoti išoriniuose įrenginiuose: šifruojamuose išoriniuose diskuose ar </a:t>
            </a:r>
            <a:r>
              <a:rPr lang="lt-LT" sz="1200" kern="1200" dirty="0" err="1">
                <a:solidFill>
                  <a:schemeClr val="tx1"/>
                </a:solidFill>
                <a:effectLst/>
                <a:latin typeface="+mn-lt"/>
                <a:ea typeface="+mn-ea"/>
                <a:cs typeface="+mn-cs"/>
              </a:rPr>
              <a:t>debesijos</a:t>
            </a:r>
            <a:r>
              <a:rPr lang="lt-LT" sz="1200" kern="1200" dirty="0">
                <a:solidFill>
                  <a:schemeClr val="tx1"/>
                </a:solidFill>
                <a:effectLst/>
                <a:latin typeface="+mn-lt"/>
                <a:ea typeface="+mn-ea"/>
                <a:cs typeface="+mn-cs"/>
              </a:rPr>
              <a:t> saugyklose. Fizinės rezervinės kopijos neturėtų būti laikomos tose pačiose patalpose, kur yra jūsų įstaiga. Ypač svarbius duomenis galima saugoti keliose skirtingose šifruojamose laikmenose ir fizinėse vietose.</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7</a:t>
            </a:fld>
            <a:endParaRPr lang="en-GB"/>
          </a:p>
        </p:txBody>
      </p:sp>
    </p:spTree>
    <p:extLst>
      <p:ext uri="{BB962C8B-B14F-4D97-AF65-F5344CB8AC3E}">
        <p14:creationId xmlns:p14="http://schemas.microsoft.com/office/powerpoint/2010/main" val="1819394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Praktinė užduotis (20 min.)</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Užduoties pristatymas. Kiekvienam klausytojui paduokite atspausdintą 20 populiariausių Lietuvoje slaptažodžių sąrašą (žr. priedą – „5 </a:t>
            </a:r>
            <a:r>
              <a:rPr lang="lt-LT" sz="1200" kern="1200" dirty="0" smtClean="0">
                <a:solidFill>
                  <a:schemeClr val="tx1"/>
                </a:solidFill>
                <a:effectLst/>
                <a:latin typeface="+mn-lt"/>
                <a:ea typeface="+mn-ea"/>
                <a:cs typeface="+mn-cs"/>
              </a:rPr>
              <a:t>tema.</a:t>
            </a:r>
            <a:r>
              <a:rPr lang="lt-LT" sz="1200" kern="1200" baseline="0" dirty="0" smtClean="0">
                <a:solidFill>
                  <a:schemeClr val="tx1"/>
                </a:solidFill>
                <a:effectLst/>
                <a:latin typeface="+mn-lt"/>
                <a:ea typeface="+mn-ea"/>
                <a:cs typeface="+mn-cs"/>
              </a:rPr>
              <a:t> </a:t>
            </a:r>
            <a:r>
              <a:rPr lang="lt-LT" sz="1200" kern="1200" dirty="0" smtClean="0">
                <a:solidFill>
                  <a:schemeClr val="tx1"/>
                </a:solidFill>
                <a:effectLst/>
                <a:latin typeface="+mn-lt"/>
                <a:ea typeface="+mn-ea"/>
                <a:cs typeface="+mn-cs"/>
              </a:rPr>
              <a:t>Saugumas</a:t>
            </a:r>
            <a:r>
              <a:rPr lang="lt-LT" sz="1200" kern="1200" baseline="0" dirty="0" smtClean="0">
                <a:solidFill>
                  <a:schemeClr val="tx1"/>
                </a:solidFill>
                <a:effectLst/>
                <a:latin typeface="+mn-lt"/>
                <a:ea typeface="+mn-ea"/>
                <a:cs typeface="+mn-cs"/>
              </a:rPr>
              <a:t> internete. </a:t>
            </a:r>
            <a:r>
              <a:rPr lang="lt-LT" sz="1200" kern="1200" dirty="0" smtClean="0">
                <a:solidFill>
                  <a:schemeClr val="tx1"/>
                </a:solidFill>
                <a:effectLst/>
                <a:latin typeface="+mn-lt"/>
                <a:ea typeface="+mn-ea"/>
                <a:cs typeface="+mn-cs"/>
              </a:rPr>
              <a:t>2 užsiėmimas.</a:t>
            </a:r>
            <a:r>
              <a:rPr lang="lt-LT" sz="1200" kern="1200" baseline="0" dirty="0" smtClean="0">
                <a:solidFill>
                  <a:schemeClr val="tx1"/>
                </a:solidFill>
                <a:effectLst/>
                <a:latin typeface="+mn-lt"/>
                <a:ea typeface="+mn-ea"/>
                <a:cs typeface="+mn-cs"/>
              </a:rPr>
              <a:t> </a:t>
            </a:r>
            <a:r>
              <a:rPr lang="lt-LT" sz="1200" kern="1200" dirty="0" smtClean="0">
                <a:solidFill>
                  <a:schemeClr val="tx1"/>
                </a:solidFill>
                <a:effectLst/>
                <a:latin typeface="+mn-lt"/>
                <a:ea typeface="+mn-ea"/>
                <a:cs typeface="+mn-cs"/>
              </a:rPr>
              <a:t>Praktinė</a:t>
            </a:r>
            <a:r>
              <a:rPr lang="lt-LT" sz="1200" kern="1200" baseline="0" dirty="0" smtClean="0">
                <a:solidFill>
                  <a:schemeClr val="tx1"/>
                </a:solidFill>
                <a:effectLst/>
                <a:latin typeface="+mn-lt"/>
                <a:ea typeface="+mn-ea"/>
                <a:cs typeface="+mn-cs"/>
              </a:rPr>
              <a:t> užduotis</a:t>
            </a:r>
            <a:r>
              <a:rPr lang="lt-LT" sz="1200" kern="1200" dirty="0" smtClean="0">
                <a:solidFill>
                  <a:schemeClr val="tx1"/>
                </a:solidFill>
                <a:effectLst/>
                <a:latin typeface="+mn-lt"/>
                <a:ea typeface="+mn-ea"/>
                <a:cs typeface="+mn-cs"/>
              </a:rPr>
              <a:t>“). </a:t>
            </a:r>
            <a:r>
              <a:rPr lang="lt-LT" sz="1200" kern="1200" dirty="0">
                <a:solidFill>
                  <a:schemeClr val="tx1"/>
                </a:solidFill>
                <a:effectLst/>
                <a:latin typeface="+mn-lt"/>
                <a:ea typeface="+mn-ea"/>
                <a:cs typeface="+mn-cs"/>
              </a:rPr>
              <a:t>Paprašykite jų pažymėti tuos, kuriuos naudoja ir jie. Galima žymėti nebūtinai visiškai sutampančius, bet ir labai panašius (5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Paprašykite kiekvieno klausytojo pristatyti rezultatus – kiek slaptažodžių iš populiariausiųjų sąrašo naudoja ir jie? Aptarkite skaičius ir populiariausius skaitytojų slaptažodžius. Paklauskite, ar juos naudoja jautriose saugumui sistemose (pvz., banko sistemose, el. pašto prisijungimuose), ar mažai jautriose sistemose (pvz., internetinėse parduotuvėse, kuriose apsiperka vieną kartą ir neketina grįžti)? (15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Šiame užsiėmime itin svarbi dalyvių nuomonė, patirtis, įžvalgos. Pasidalindami savo žiniomis dalyviai praturtina vieni kitus.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0995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Temos pristatymas (20 min.). </a:t>
            </a:r>
            <a:r>
              <a:rPr lang="lt-LT" sz="1200" kern="1200" dirty="0">
                <a:solidFill>
                  <a:schemeClr val="tx1"/>
                </a:solidFill>
                <a:effectLst/>
                <a:latin typeface="+mn-lt"/>
                <a:ea typeface="+mn-ea"/>
                <a:cs typeface="+mn-cs"/>
              </a:rPr>
              <a:t>Naudodami pateiktis supažindinkite auditoriją su kita tema – prieigos prie informacijos kontrole, duomenų saugos elgesio etika ir pristatykite svarbiausius aspektus. Papildomai galite susipažinti su tekstais literatūros skiltyje (šios temos pabaigoje), peržiūrėkite pateiktis su vaizdine medžiaga jose ir nuspręskite, kaip ir ar jas naudosite užsiėmime</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9</a:t>
            </a:fld>
            <a:endParaRPr lang="en-GB"/>
          </a:p>
        </p:txBody>
      </p:sp>
    </p:spTree>
    <p:extLst>
      <p:ext uri="{BB962C8B-B14F-4D97-AF65-F5344CB8AC3E}">
        <p14:creationId xmlns:p14="http://schemas.microsoft.com/office/powerpoint/2010/main" val="753528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2FFF9-2774-EDB8-F9D0-3F8B3F437B84}"/>
              </a:ext>
            </a:extLst>
          </p:cNvPr>
          <p:cNvSpPr>
            <a:spLocks noGrp="1"/>
          </p:cNvSpPr>
          <p:nvPr>
            <p:ph type="ctrTitle" hasCustomPrompt="1"/>
          </p:nvPr>
        </p:nvSpPr>
        <p:spPr>
          <a:xfrm>
            <a:off x="980148" y="1359970"/>
            <a:ext cx="8015287" cy="1316037"/>
          </a:xfrm>
        </p:spPr>
        <p:txBody>
          <a:bodyPr anchor="b">
            <a:normAutofit/>
          </a:bodyPr>
          <a:lstStyle>
            <a:lvl1pPr algn="l">
              <a:defRPr sz="6300" b="1">
                <a:solidFill>
                  <a:srgbClr val="EA551F"/>
                </a:solidFill>
              </a:defRPr>
            </a:lvl1pPr>
          </a:lstStyle>
          <a:p>
            <a:r>
              <a:rPr lang="lt-LT" dirty="0"/>
              <a:t>Temos pavadinimas </a:t>
            </a:r>
            <a:endParaRPr lang="en-GB" dirty="0"/>
          </a:p>
        </p:txBody>
      </p:sp>
      <p:sp>
        <p:nvSpPr>
          <p:cNvPr id="3" name="Subtitle 2">
            <a:extLst>
              <a:ext uri="{FF2B5EF4-FFF2-40B4-BE49-F238E27FC236}">
                <a16:creationId xmlns="" xmlns:a16="http://schemas.microsoft.com/office/drawing/2014/main" id="{DDAEBD9B-97E4-9965-32BC-FD8EB1D7F715}"/>
              </a:ext>
            </a:extLst>
          </p:cNvPr>
          <p:cNvSpPr>
            <a:spLocks noGrp="1"/>
          </p:cNvSpPr>
          <p:nvPr>
            <p:ph type="subTitle" idx="1" hasCustomPrompt="1"/>
          </p:nvPr>
        </p:nvSpPr>
        <p:spPr>
          <a:xfrm>
            <a:off x="980148" y="4057650"/>
            <a:ext cx="8445763" cy="628650"/>
          </a:xfrm>
        </p:spPr>
        <p:txBody>
          <a:bodyPr/>
          <a:lstStyle>
            <a:lvl1pPr marL="0" indent="0" algn="l">
              <a:buNone/>
              <a:defRPr sz="2400">
                <a:solidFill>
                  <a:srgbClr val="2E2E2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V</a:t>
            </a:r>
            <a:r>
              <a:rPr lang="lt-LT" dirty="0"/>
              <a:t>ardas pavardė</a:t>
            </a:r>
            <a:endParaRPr lang="en-GB" dirty="0"/>
          </a:p>
        </p:txBody>
      </p:sp>
      <p:sp>
        <p:nvSpPr>
          <p:cNvPr id="17" name="TextBox 16">
            <a:extLst>
              <a:ext uri="{FF2B5EF4-FFF2-40B4-BE49-F238E27FC236}">
                <a16:creationId xmlns="" xmlns:a16="http://schemas.microsoft.com/office/drawing/2014/main" id="{04DD2117-2F84-186B-2DA2-C0CFA6C8FA4E}"/>
              </a:ext>
            </a:extLst>
          </p:cNvPr>
          <p:cNvSpPr txBox="1"/>
          <p:nvPr userDrawn="1"/>
        </p:nvSpPr>
        <p:spPr>
          <a:xfrm>
            <a:off x="818409" y="5387490"/>
            <a:ext cx="9525740"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3200" b="0" i="0" dirty="0">
                <a:solidFill>
                  <a:srgbClr val="EA551F"/>
                </a:solidFill>
                <a:effectLst/>
                <a:latin typeface="+mn-lt"/>
              </a:rPr>
              <a:t>Gyventojų medijų ir informacinio raštingumo kompetencijų ugdymo bibliotekose programa</a:t>
            </a:r>
            <a:endParaRPr lang="en-GB" sz="3200" b="0" dirty="0">
              <a:solidFill>
                <a:srgbClr val="EA551F"/>
              </a:solidFill>
              <a:latin typeface="+mn-lt"/>
            </a:endParaRPr>
          </a:p>
          <a:p>
            <a:endParaRPr lang="en-GB" dirty="0"/>
          </a:p>
        </p:txBody>
      </p:sp>
      <p:pic>
        <p:nvPicPr>
          <p:cNvPr id="5" name="Picture 4">
            <a:extLst>
              <a:ext uri="{FF2B5EF4-FFF2-40B4-BE49-F238E27FC236}">
                <a16:creationId xmlns="" xmlns:a16="http://schemas.microsoft.com/office/drawing/2014/main" id="{967865E0-5F50-128E-F440-5DB51E2419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149" y="4892671"/>
            <a:ext cx="1576583" cy="1476610"/>
          </a:xfrm>
          <a:prstGeom prst="rect">
            <a:avLst/>
          </a:prstGeom>
        </p:spPr>
      </p:pic>
    </p:spTree>
    <p:extLst>
      <p:ext uri="{BB962C8B-B14F-4D97-AF65-F5344CB8AC3E}">
        <p14:creationId xmlns:p14="http://schemas.microsoft.com/office/powerpoint/2010/main" val="196537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DD5B6B-5D0A-81B8-2CB1-AEB4A162088E}"/>
              </a:ext>
            </a:extLst>
          </p:cNvPr>
          <p:cNvSpPr>
            <a:spLocks noGrp="1"/>
          </p:cNvSpPr>
          <p:nvPr>
            <p:ph type="title"/>
          </p:nvPr>
        </p:nvSpPr>
        <p:spPr>
          <a:xfrm>
            <a:off x="839788" y="457200"/>
            <a:ext cx="3932237" cy="1600200"/>
          </a:xfrm>
        </p:spPr>
        <p:txBody>
          <a:bodyPr anchor="b">
            <a:noAutofit/>
          </a:bodyPr>
          <a:lstStyle>
            <a:lvl1pPr>
              <a:defRPr sz="3200"/>
            </a:lvl1pPr>
          </a:lstStyle>
          <a:p>
            <a:r>
              <a:rPr lang="en-US" dirty="0"/>
              <a:t>Click to edit Master title style</a:t>
            </a:r>
            <a:endParaRPr lang="en-GB" dirty="0"/>
          </a:p>
        </p:txBody>
      </p:sp>
      <p:sp>
        <p:nvSpPr>
          <p:cNvPr id="3" name="Picture Placeholder 2">
            <a:extLst>
              <a:ext uri="{FF2B5EF4-FFF2-40B4-BE49-F238E27FC236}">
                <a16:creationId xmlns="" xmlns:a16="http://schemas.microsoft.com/office/drawing/2014/main" id="{D1E52343-0030-CEAD-559C-11C43B8A60DB}"/>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 xmlns:a16="http://schemas.microsoft.com/office/drawing/2014/main" id="{7C840A1C-4AA5-47E9-7ADC-20814A4DEB98}"/>
              </a:ext>
            </a:extLst>
          </p:cNvPr>
          <p:cNvSpPr>
            <a:spLocks noGrp="1"/>
          </p:cNvSpPr>
          <p:nvPr>
            <p:ph type="body" sz="half" idx="2"/>
          </p:nvPr>
        </p:nvSpPr>
        <p:spPr>
          <a:xfrm>
            <a:off x="839788" y="2057400"/>
            <a:ext cx="3932237" cy="3811588"/>
          </a:xfrm>
        </p:spPr>
        <p:txBody>
          <a:bodyPr>
            <a:normAutofit/>
          </a:bodyPr>
          <a:lstStyle>
            <a:lvl1pPr marL="0" indent="0">
              <a:spcBef>
                <a:spcPts val="0"/>
              </a:spcBef>
              <a:spcAft>
                <a:spcPts val="0"/>
              </a:spcAft>
              <a:buNone/>
              <a:defRPr sz="2400">
                <a:solidFill>
                  <a:srgbClr val="2E2E2E"/>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FC28ACA0-23AD-0823-92C2-3C4F24AD8FC9}"/>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6" name="Footer Placeholder 5">
            <a:extLst>
              <a:ext uri="{FF2B5EF4-FFF2-40B4-BE49-F238E27FC236}">
                <a16:creationId xmlns="" xmlns:a16="http://schemas.microsoft.com/office/drawing/2014/main" id="{B90D0320-534F-4000-38E9-71DC200872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4B8AD80B-0C84-C52C-AA27-AFA10F23AC27}"/>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8" name="Straight Connector 7">
            <a:extLst>
              <a:ext uri="{FF2B5EF4-FFF2-40B4-BE49-F238E27FC236}">
                <a16:creationId xmlns="" xmlns:a16="http://schemas.microsoft.com/office/drawing/2014/main" id="{1EFD2B8C-4741-4B0F-0B9F-861256C37314}"/>
              </a:ext>
            </a:extLst>
          </p:cNvPr>
          <p:cNvCxnSpPr/>
          <p:nvPr userDrawn="1"/>
        </p:nvCxnSpPr>
        <p:spPr>
          <a:xfrm>
            <a:off x="10104755"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00F90669-D5B6-A24A-73C9-112C6350E606}"/>
              </a:ext>
            </a:extLst>
          </p:cNvPr>
          <p:cNvCxnSpPr/>
          <p:nvPr userDrawn="1"/>
        </p:nvCxnSpPr>
        <p:spPr>
          <a:xfrm>
            <a:off x="10828655"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7A287206-8358-EACB-5B38-CD0194419C9C}"/>
              </a:ext>
            </a:extLst>
          </p:cNvPr>
          <p:cNvCxnSpPr/>
          <p:nvPr userDrawn="1"/>
        </p:nvCxnSpPr>
        <p:spPr>
          <a:xfrm>
            <a:off x="11581130"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81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1E1E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E18BD54-E991-11A5-AA80-C510E855811B}"/>
              </a:ext>
            </a:extLst>
          </p:cNvPr>
          <p:cNvSpPr>
            <a:spLocks noGrp="1"/>
          </p:cNvSpPr>
          <p:nvPr>
            <p:ph type="title" orient="vert"/>
          </p:nvPr>
        </p:nvSpPr>
        <p:spPr>
          <a:xfrm>
            <a:off x="8724900" y="365125"/>
            <a:ext cx="2628900" cy="5811838"/>
          </a:xfrm>
        </p:spPr>
        <p:txBody>
          <a:bodyPr vert="eaVert">
            <a:normAutofit/>
          </a:bodyPr>
          <a:lstStyle>
            <a:lvl1pPr>
              <a:defRPr sz="4000"/>
            </a:lvl1pPr>
          </a:lstStyle>
          <a:p>
            <a:r>
              <a:rPr lang="en-US" dirty="0"/>
              <a:t>Click to edit Master title style</a:t>
            </a:r>
            <a:endParaRPr lang="en-GB" dirty="0"/>
          </a:p>
        </p:txBody>
      </p:sp>
      <p:sp>
        <p:nvSpPr>
          <p:cNvPr id="3" name="Vertical Text Placeholder 2">
            <a:extLst>
              <a:ext uri="{FF2B5EF4-FFF2-40B4-BE49-F238E27FC236}">
                <a16:creationId xmlns="" xmlns:a16="http://schemas.microsoft.com/office/drawing/2014/main" id="{9EAD84B4-4D5A-6B5A-BC1F-BA1D76EA0970}"/>
              </a:ext>
            </a:extLst>
          </p:cNvPr>
          <p:cNvSpPr>
            <a:spLocks noGrp="1"/>
          </p:cNvSpPr>
          <p:nvPr>
            <p:ph type="body" orient="vert" idx="1"/>
          </p:nvPr>
        </p:nvSpPr>
        <p:spPr>
          <a:xfrm>
            <a:off x="838200" y="365125"/>
            <a:ext cx="7734300" cy="5811838"/>
          </a:xfrm>
        </p:spPr>
        <p:txBody>
          <a:bodyPr vert="eaVert"/>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7DA73F1C-B778-54FA-163E-169677E762E2}"/>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69324C6C-E964-A0A7-0331-748B088F4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665B9FC-7B30-4111-7B82-7161AF41280B}"/>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2987355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1E1E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2E6BAD4E-A786-C194-032B-0E094877CF94}"/>
              </a:ext>
            </a:extLst>
          </p:cNvPr>
          <p:cNvSpPr txBox="1"/>
          <p:nvPr userDrawn="1"/>
        </p:nvSpPr>
        <p:spPr>
          <a:xfrm>
            <a:off x="1333130" y="2074783"/>
            <a:ext cx="9525740"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3200" b="1" i="0" dirty="0">
                <a:solidFill>
                  <a:srgbClr val="EA551F"/>
                </a:solidFill>
                <a:effectLst/>
                <a:latin typeface="+mn-lt"/>
              </a:rPr>
              <a:t>Gyventojų medijų ir informacinio raštingumo kompetencijų ugdymo bibliotekose programa</a:t>
            </a:r>
            <a:endParaRPr lang="en-GB" sz="3200" b="1" dirty="0">
              <a:solidFill>
                <a:srgbClr val="EA551F"/>
              </a:solidFill>
              <a:latin typeface="+mn-lt"/>
            </a:endParaRPr>
          </a:p>
          <a:p>
            <a:endParaRPr lang="en-GB" dirty="0"/>
          </a:p>
        </p:txBody>
      </p:sp>
      <p:pic>
        <p:nvPicPr>
          <p:cNvPr id="3" name="Picture 2">
            <a:extLst>
              <a:ext uri="{FF2B5EF4-FFF2-40B4-BE49-F238E27FC236}">
                <a16:creationId xmlns="" xmlns:a16="http://schemas.microsoft.com/office/drawing/2014/main" id="{BD2F786C-F229-0573-E877-30D3D01979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6977" y="3838508"/>
            <a:ext cx="2378045" cy="2227250"/>
          </a:xfrm>
          <a:prstGeom prst="rect">
            <a:avLst/>
          </a:prstGeom>
        </p:spPr>
      </p:pic>
    </p:spTree>
    <p:extLst>
      <p:ext uri="{BB962C8B-B14F-4D97-AF65-F5344CB8AC3E}">
        <p14:creationId xmlns:p14="http://schemas.microsoft.com/office/powerpoint/2010/main" val="335050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C7B70F-220F-EB70-EB79-C85AE1F28F61}"/>
              </a:ext>
            </a:extLst>
          </p:cNvPr>
          <p:cNvSpPr>
            <a:spLocks noGrp="1"/>
          </p:cNvSpPr>
          <p:nvPr>
            <p:ph type="title"/>
          </p:nvPr>
        </p:nvSpPr>
        <p:spPr/>
        <p:txBody>
          <a:bodyPr/>
          <a:lstStyle>
            <a:lvl1pPr>
              <a:defRPr>
                <a:solidFill>
                  <a:srgbClr val="EA551F"/>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47221CC6-5557-6651-A375-863EBEBFEA76}"/>
              </a:ext>
            </a:extLst>
          </p:cNvPr>
          <p:cNvSpPr>
            <a:spLocks noGrp="1"/>
          </p:cNvSpPr>
          <p:nvPr>
            <p:ph idx="1"/>
          </p:nvPr>
        </p:nvSpPr>
        <p:spPr>
          <a:xfrm>
            <a:off x="838200" y="1825625"/>
            <a:ext cx="10515600" cy="4927600"/>
          </a:xfrm>
        </p:spPr>
        <p:txBody>
          <a:bodyPr/>
          <a:lstStyle>
            <a:lvl1pPr>
              <a:spcAft>
                <a:spcPts val="0"/>
              </a:spcAft>
              <a:defRPr>
                <a:solidFill>
                  <a:srgbClr val="2E2E2E"/>
                </a:solidFill>
              </a:defRPr>
            </a:lvl1pPr>
            <a:lvl2pPr>
              <a:spcAft>
                <a:spcPts val="0"/>
              </a:spcAft>
              <a:defRPr>
                <a:solidFill>
                  <a:srgbClr val="2E2E2E"/>
                </a:solidFill>
              </a:defRPr>
            </a:lvl2pPr>
            <a:lvl3pPr>
              <a:spcAft>
                <a:spcPts val="0"/>
              </a:spcAft>
              <a:defRPr>
                <a:solidFill>
                  <a:srgbClr val="2E2E2E"/>
                </a:solidFill>
              </a:defRPr>
            </a:lvl3pPr>
            <a:lvl4pPr>
              <a:spcAft>
                <a:spcPts val="0"/>
              </a:spcAft>
              <a:defRPr>
                <a:solidFill>
                  <a:srgbClr val="2E2E2E"/>
                </a:solidFill>
              </a:defRPr>
            </a:lvl4pPr>
            <a:lvl5pPr>
              <a:spcAft>
                <a:spcPts val="0"/>
              </a:spcAft>
              <a:defRPr>
                <a:solidFill>
                  <a:srgbClr val="2E2E2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a:extLst>
              <a:ext uri="{FF2B5EF4-FFF2-40B4-BE49-F238E27FC236}">
                <a16:creationId xmlns="" xmlns:a16="http://schemas.microsoft.com/office/drawing/2014/main" id="{D2CC40DC-F1E6-24B2-A7E4-2714BEDC6C83}"/>
              </a:ext>
            </a:extLst>
          </p:cNvPr>
          <p:cNvCxnSpPr/>
          <p:nvPr userDrawn="1"/>
        </p:nvCxnSpPr>
        <p:spPr>
          <a:xfrm>
            <a:off x="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24C0225A-5941-233B-804B-2514C73D904B}"/>
              </a:ext>
            </a:extLst>
          </p:cNvPr>
          <p:cNvCxnSpPr/>
          <p:nvPr userDrawn="1"/>
        </p:nvCxnSpPr>
        <p:spPr>
          <a:xfrm>
            <a:off x="5181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D5F65952-EC24-ECAA-41BB-53A1E2C90F8B}"/>
              </a:ext>
            </a:extLst>
          </p:cNvPr>
          <p:cNvCxnSpPr/>
          <p:nvPr userDrawn="1"/>
        </p:nvCxnSpPr>
        <p:spPr>
          <a:xfrm>
            <a:off x="109728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3397126A-7959-4A99-8B05-748214989EBD}"/>
              </a:ext>
            </a:extLst>
          </p:cNvPr>
          <p:cNvCxnSpPr/>
          <p:nvPr userDrawn="1"/>
        </p:nvCxnSpPr>
        <p:spPr>
          <a:xfrm>
            <a:off x="169672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29F1BA81-8A00-0328-63BF-98644179DE32}"/>
              </a:ext>
            </a:extLst>
          </p:cNvPr>
          <p:cNvCxnSpPr/>
          <p:nvPr userDrawn="1"/>
        </p:nvCxnSpPr>
        <p:spPr>
          <a:xfrm>
            <a:off x="227584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63E2FE2E-586E-E457-97D2-40166BDD945D}"/>
              </a:ext>
            </a:extLst>
          </p:cNvPr>
          <p:cNvCxnSpPr/>
          <p:nvPr userDrawn="1"/>
        </p:nvCxnSpPr>
        <p:spPr>
          <a:xfrm>
            <a:off x="287528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893407C6-0CEB-F0AA-A17B-25F36777A380}"/>
              </a:ext>
            </a:extLst>
          </p:cNvPr>
          <p:cNvCxnSpPr/>
          <p:nvPr userDrawn="1"/>
        </p:nvCxnSpPr>
        <p:spPr>
          <a:xfrm>
            <a:off x="989584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BE2B3C8B-4BE1-C76E-4E5E-19D32F76FF49}"/>
              </a:ext>
            </a:extLst>
          </p:cNvPr>
          <p:cNvCxnSpPr/>
          <p:nvPr userDrawn="1"/>
        </p:nvCxnSpPr>
        <p:spPr>
          <a:xfrm>
            <a:off x="105257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D22C32D5-ED4A-4E0A-8A8B-848CE4BBC671}"/>
              </a:ext>
            </a:extLst>
          </p:cNvPr>
          <p:cNvCxnSpPr/>
          <p:nvPr userDrawn="1"/>
        </p:nvCxnSpPr>
        <p:spPr>
          <a:xfrm>
            <a:off x="111607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180FA886-E806-C792-6EEC-203D892531F6}"/>
              </a:ext>
            </a:extLst>
          </p:cNvPr>
          <p:cNvCxnSpPr/>
          <p:nvPr userDrawn="1"/>
        </p:nvCxnSpPr>
        <p:spPr>
          <a:xfrm>
            <a:off x="1175512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02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98EF6A-6ECE-9A11-C888-894DD99C9E00}"/>
              </a:ext>
            </a:extLst>
          </p:cNvPr>
          <p:cNvSpPr>
            <a:spLocks noGrp="1"/>
          </p:cNvSpPr>
          <p:nvPr>
            <p:ph type="title"/>
          </p:nvPr>
        </p:nvSpPr>
        <p:spPr>
          <a:xfrm>
            <a:off x="831850" y="915987"/>
            <a:ext cx="10515600" cy="1352550"/>
          </a:xfrm>
        </p:spPr>
        <p:txBody>
          <a:bodyPr anchor="b"/>
          <a:lstStyle>
            <a:lvl1pPr>
              <a:defRPr sz="6000">
                <a:solidFill>
                  <a:srgbClr val="EA551F"/>
                </a:solidFill>
              </a:defRPr>
            </a:lvl1pPr>
          </a:lstStyle>
          <a:p>
            <a:endParaRPr lang="en-GB" dirty="0"/>
          </a:p>
        </p:txBody>
      </p:sp>
      <p:sp>
        <p:nvSpPr>
          <p:cNvPr id="3" name="Text Placeholder 2">
            <a:extLst>
              <a:ext uri="{FF2B5EF4-FFF2-40B4-BE49-F238E27FC236}">
                <a16:creationId xmlns="" xmlns:a16="http://schemas.microsoft.com/office/drawing/2014/main" id="{2B50832E-88C5-8FE7-AA40-F9E5E1D3A022}"/>
              </a:ext>
            </a:extLst>
          </p:cNvPr>
          <p:cNvSpPr>
            <a:spLocks noGrp="1"/>
          </p:cNvSpPr>
          <p:nvPr>
            <p:ph type="body" idx="1"/>
          </p:nvPr>
        </p:nvSpPr>
        <p:spPr>
          <a:xfrm>
            <a:off x="838200" y="2678907"/>
            <a:ext cx="10515600" cy="674548"/>
          </a:xfrm>
        </p:spPr>
        <p:txBody>
          <a:bodyPr>
            <a:normAutofit/>
          </a:bodyPr>
          <a:lstStyle>
            <a:lvl1pPr marL="0" indent="0">
              <a:buNone/>
              <a:defRPr sz="3200">
                <a:solidFill>
                  <a:srgbClr val="2E2E2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a:p>
        </p:txBody>
      </p:sp>
      <p:sp>
        <p:nvSpPr>
          <p:cNvPr id="4" name="Date Placeholder 3">
            <a:extLst>
              <a:ext uri="{FF2B5EF4-FFF2-40B4-BE49-F238E27FC236}">
                <a16:creationId xmlns="" xmlns:a16="http://schemas.microsoft.com/office/drawing/2014/main" id="{C943DADC-A66A-EED8-A0EF-1C6D1D4281B6}"/>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D417B930-FCAC-5DDB-0D79-D89A905BC0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4ABD1FB-847F-80EC-981C-0B87CB925ACC}"/>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7" name="Straight Connector 6">
            <a:extLst>
              <a:ext uri="{FF2B5EF4-FFF2-40B4-BE49-F238E27FC236}">
                <a16:creationId xmlns="" xmlns:a16="http://schemas.microsoft.com/office/drawing/2014/main" id="{BB91C5A5-75A5-A3B0-C1B3-FEE403BB900A}"/>
              </a:ext>
            </a:extLst>
          </p:cNvPr>
          <p:cNvCxnSpPr/>
          <p:nvPr userDrawn="1"/>
        </p:nvCxnSpPr>
        <p:spPr>
          <a:xfrm>
            <a:off x="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8E5052AA-EB77-1BD2-98CC-B06BAF387B59}"/>
              </a:ext>
            </a:extLst>
          </p:cNvPr>
          <p:cNvCxnSpPr/>
          <p:nvPr userDrawn="1"/>
        </p:nvCxnSpPr>
        <p:spPr>
          <a:xfrm>
            <a:off x="61976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280B078A-29C9-42EB-10D6-9103F47A5801}"/>
              </a:ext>
            </a:extLst>
          </p:cNvPr>
          <p:cNvCxnSpPr/>
          <p:nvPr userDrawn="1"/>
        </p:nvCxnSpPr>
        <p:spPr>
          <a:xfrm>
            <a:off x="129032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AA763178-1EFF-443B-3454-EA01E5E8962D}"/>
              </a:ext>
            </a:extLst>
          </p:cNvPr>
          <p:cNvCxnSpPr/>
          <p:nvPr userDrawn="1"/>
        </p:nvCxnSpPr>
        <p:spPr>
          <a:xfrm>
            <a:off x="195072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00EA768F-83FB-E91F-CF73-84B62131B565}"/>
              </a:ext>
            </a:extLst>
          </p:cNvPr>
          <p:cNvCxnSpPr/>
          <p:nvPr userDrawn="1"/>
        </p:nvCxnSpPr>
        <p:spPr>
          <a:xfrm>
            <a:off x="265176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99BBDB09-EF4A-9EB9-6714-A981D83553B3}"/>
              </a:ext>
            </a:extLst>
          </p:cNvPr>
          <p:cNvCxnSpPr/>
          <p:nvPr userDrawn="1"/>
        </p:nvCxnSpPr>
        <p:spPr>
          <a:xfrm>
            <a:off x="78638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3997E03F-3C8A-0491-53BD-EBED07E69967}"/>
              </a:ext>
            </a:extLst>
          </p:cNvPr>
          <p:cNvCxnSpPr/>
          <p:nvPr userDrawn="1"/>
        </p:nvCxnSpPr>
        <p:spPr>
          <a:xfrm>
            <a:off x="861060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B4502FEC-B593-AE95-C098-6BAEBEBD49F3}"/>
              </a:ext>
            </a:extLst>
          </p:cNvPr>
          <p:cNvCxnSpPr/>
          <p:nvPr userDrawn="1"/>
        </p:nvCxnSpPr>
        <p:spPr>
          <a:xfrm>
            <a:off x="931672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F46B2F7B-15AA-0F43-3F40-36486D5BE823}"/>
              </a:ext>
            </a:extLst>
          </p:cNvPr>
          <p:cNvCxnSpPr/>
          <p:nvPr userDrawn="1"/>
        </p:nvCxnSpPr>
        <p:spPr>
          <a:xfrm>
            <a:off x="998728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0318696D-362D-47C2-310F-5F4EF6800357}"/>
              </a:ext>
            </a:extLst>
          </p:cNvPr>
          <p:cNvCxnSpPr/>
          <p:nvPr userDrawn="1"/>
        </p:nvCxnSpPr>
        <p:spPr>
          <a:xfrm>
            <a:off x="1058672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E9BB84C3-03F1-3BE3-E14C-80C3D1E3F1B9}"/>
              </a:ext>
            </a:extLst>
          </p:cNvPr>
          <p:cNvCxnSpPr/>
          <p:nvPr userDrawn="1"/>
        </p:nvCxnSpPr>
        <p:spPr>
          <a:xfrm>
            <a:off x="1120648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65C73D0F-0556-142E-6B2E-1A7CAB3E92F4}"/>
              </a:ext>
            </a:extLst>
          </p:cNvPr>
          <p:cNvCxnSpPr/>
          <p:nvPr userDrawn="1"/>
        </p:nvCxnSpPr>
        <p:spPr>
          <a:xfrm>
            <a:off x="1188720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14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099F70-407D-24EC-957E-2B9A97D18294}"/>
              </a:ext>
            </a:extLst>
          </p:cNvPr>
          <p:cNvSpPr>
            <a:spLocks noGrp="1"/>
          </p:cNvSpPr>
          <p:nvPr>
            <p:ph type="title"/>
          </p:nvPr>
        </p:nvSpPr>
        <p:spPr/>
        <p:txBody>
          <a:bodyPr/>
          <a:lstStyle>
            <a:lvl1pPr>
              <a:defRPr>
                <a:solidFill>
                  <a:srgbClr val="EA551F"/>
                </a:solidFill>
              </a:defRPr>
            </a:lvl1pPr>
          </a:lstStyle>
          <a:p>
            <a:r>
              <a:rPr lang="en-US" dirty="0"/>
              <a:t>Click to edit Master title style</a:t>
            </a:r>
            <a:endParaRPr lang="en-GB" dirty="0"/>
          </a:p>
        </p:txBody>
      </p:sp>
      <p:sp>
        <p:nvSpPr>
          <p:cNvPr id="5" name="Date Placeholder 4">
            <a:extLst>
              <a:ext uri="{FF2B5EF4-FFF2-40B4-BE49-F238E27FC236}">
                <a16:creationId xmlns="" xmlns:a16="http://schemas.microsoft.com/office/drawing/2014/main" id="{0699403B-3F5A-36F0-B5D6-11ABE39472CE}"/>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6" name="Footer Placeholder 5">
            <a:extLst>
              <a:ext uri="{FF2B5EF4-FFF2-40B4-BE49-F238E27FC236}">
                <a16:creationId xmlns="" xmlns:a16="http://schemas.microsoft.com/office/drawing/2014/main" id="{AF7C386A-591A-DBA5-E9D0-599A1B21CD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F4AFD92E-4067-5D9F-7A1A-5E9A13F38ABC}"/>
              </a:ext>
            </a:extLst>
          </p:cNvPr>
          <p:cNvSpPr>
            <a:spLocks noGrp="1"/>
          </p:cNvSpPr>
          <p:nvPr>
            <p:ph type="sldNum" sz="quarter" idx="12"/>
          </p:nvPr>
        </p:nvSpPr>
        <p:spPr/>
        <p:txBody>
          <a:bodyPr/>
          <a:lstStyle/>
          <a:p>
            <a:fld id="{78756913-A2F2-4441-A0FF-A55AEA64811E}" type="slidenum">
              <a:rPr lang="en-GB" smtClean="0"/>
              <a:t>‹#›</a:t>
            </a:fld>
            <a:endParaRPr lang="en-GB"/>
          </a:p>
        </p:txBody>
      </p:sp>
      <p:sp>
        <p:nvSpPr>
          <p:cNvPr id="8" name="Content Placeholder 2">
            <a:extLst>
              <a:ext uri="{FF2B5EF4-FFF2-40B4-BE49-F238E27FC236}">
                <a16:creationId xmlns="" xmlns:a16="http://schemas.microsoft.com/office/drawing/2014/main" id="{1095E787-F5A0-67EF-E32A-3E9EE671F7F9}"/>
              </a:ext>
            </a:extLst>
          </p:cNvPr>
          <p:cNvSpPr>
            <a:spLocks noGrp="1"/>
          </p:cNvSpPr>
          <p:nvPr>
            <p:ph sz="half" idx="13"/>
          </p:nvPr>
        </p:nvSpPr>
        <p:spPr>
          <a:xfrm>
            <a:off x="812799" y="1825626"/>
            <a:ext cx="5181600" cy="4546600"/>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endParaRPr lang="lt-LT" dirty="0"/>
          </a:p>
        </p:txBody>
      </p:sp>
      <p:sp>
        <p:nvSpPr>
          <p:cNvPr id="9" name="Content Placeholder 2">
            <a:extLst>
              <a:ext uri="{FF2B5EF4-FFF2-40B4-BE49-F238E27FC236}">
                <a16:creationId xmlns="" xmlns:a16="http://schemas.microsoft.com/office/drawing/2014/main" id="{49B7549F-740F-14F3-8E4C-4A29827CF104}"/>
              </a:ext>
            </a:extLst>
          </p:cNvPr>
          <p:cNvSpPr>
            <a:spLocks noGrp="1"/>
          </p:cNvSpPr>
          <p:nvPr>
            <p:ph sz="half" idx="14"/>
          </p:nvPr>
        </p:nvSpPr>
        <p:spPr>
          <a:xfrm>
            <a:off x="6308724" y="1825626"/>
            <a:ext cx="5181600" cy="4546600"/>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r>
              <a:rPr lang="en-US" dirty="0"/>
              <a:t>Click to edit Master text styles</a:t>
            </a:r>
            <a:endParaRPr lang="lt-LT" dirty="0"/>
          </a:p>
          <a:p>
            <a:pPr lvl="0"/>
            <a:endParaRPr lang="en-US" dirty="0"/>
          </a:p>
        </p:txBody>
      </p:sp>
    </p:spTree>
    <p:extLst>
      <p:ext uri="{BB962C8B-B14F-4D97-AF65-F5344CB8AC3E}">
        <p14:creationId xmlns:p14="http://schemas.microsoft.com/office/powerpoint/2010/main" val="26702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38474F-D688-9FFD-A3D2-B07109099B3B}"/>
              </a:ext>
            </a:extLst>
          </p:cNvPr>
          <p:cNvSpPr>
            <a:spLocks noGrp="1"/>
          </p:cNvSpPr>
          <p:nvPr>
            <p:ph type="title"/>
          </p:nvPr>
        </p:nvSpPr>
        <p:spPr>
          <a:xfrm>
            <a:off x="839788" y="346075"/>
            <a:ext cx="10515600" cy="1325563"/>
          </a:xfrm>
        </p:spPr>
        <p:txBody>
          <a:bodyPr/>
          <a:lstStyle>
            <a:lvl1pPr>
              <a:defRPr b="1">
                <a:solidFill>
                  <a:srgbClr val="EA551F"/>
                </a:solidFill>
              </a:defRPr>
            </a:lvl1pPr>
          </a:lstStyle>
          <a:p>
            <a:r>
              <a:rPr lang="en-US" dirty="0"/>
              <a:t>Click to edit Master title style</a:t>
            </a:r>
            <a:endParaRPr lang="en-GB" dirty="0"/>
          </a:p>
        </p:txBody>
      </p:sp>
      <p:sp>
        <p:nvSpPr>
          <p:cNvPr id="3" name="Text Placeholder 2">
            <a:extLst>
              <a:ext uri="{FF2B5EF4-FFF2-40B4-BE49-F238E27FC236}">
                <a16:creationId xmlns="" xmlns:a16="http://schemas.microsoft.com/office/drawing/2014/main" id="{B7430811-0B11-BDDE-9EAD-67FBCCFBF7D0}"/>
              </a:ext>
            </a:extLst>
          </p:cNvPr>
          <p:cNvSpPr>
            <a:spLocks noGrp="1"/>
          </p:cNvSpPr>
          <p:nvPr>
            <p:ph type="body" idx="1"/>
          </p:nvPr>
        </p:nvSpPr>
        <p:spPr>
          <a:xfrm>
            <a:off x="836612" y="1956594"/>
            <a:ext cx="5157787" cy="823912"/>
          </a:xfrm>
        </p:spPr>
        <p:txBody>
          <a:bodyPr anchor="b">
            <a:noAutofit/>
          </a:bodyPr>
          <a:lstStyle>
            <a:lvl1pPr marL="0" indent="0">
              <a:buNone/>
              <a:defRPr sz="3200" b="1">
                <a:solidFill>
                  <a:srgbClr val="2E2E2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 xmlns:a16="http://schemas.microsoft.com/office/drawing/2014/main" id="{2ED11A41-ACF7-A938-8377-5FF3F8B03C2D}"/>
              </a:ext>
            </a:extLst>
          </p:cNvPr>
          <p:cNvSpPr>
            <a:spLocks noGrp="1"/>
          </p:cNvSpPr>
          <p:nvPr>
            <p:ph type="body" sz="quarter" idx="3"/>
          </p:nvPr>
        </p:nvSpPr>
        <p:spPr>
          <a:xfrm>
            <a:off x="6286500" y="1954210"/>
            <a:ext cx="5183188"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Content Placeholder 2">
            <a:extLst>
              <a:ext uri="{FF2B5EF4-FFF2-40B4-BE49-F238E27FC236}">
                <a16:creationId xmlns="" xmlns:a16="http://schemas.microsoft.com/office/drawing/2014/main" id="{B55D83A2-1241-5913-6523-A7616DD03932}"/>
              </a:ext>
            </a:extLst>
          </p:cNvPr>
          <p:cNvSpPr>
            <a:spLocks noGrp="1"/>
          </p:cNvSpPr>
          <p:nvPr>
            <p:ph sz="half" idx="10"/>
          </p:nvPr>
        </p:nvSpPr>
        <p:spPr>
          <a:xfrm>
            <a:off x="812799" y="3006724"/>
            <a:ext cx="5181600" cy="3365501"/>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r>
              <a:rPr lang="en-US" dirty="0"/>
              <a:t>Click to edit Master text styles</a:t>
            </a:r>
            <a:endParaRPr lang="lt-LT" dirty="0"/>
          </a:p>
          <a:p>
            <a:pPr lvl="0"/>
            <a:endParaRPr lang="en-US" dirty="0"/>
          </a:p>
        </p:txBody>
      </p:sp>
      <p:sp>
        <p:nvSpPr>
          <p:cNvPr id="8" name="Content Placeholder 2">
            <a:extLst>
              <a:ext uri="{FF2B5EF4-FFF2-40B4-BE49-F238E27FC236}">
                <a16:creationId xmlns="" xmlns:a16="http://schemas.microsoft.com/office/drawing/2014/main" id="{CAB9D93D-603B-0E18-E541-6391D18720A1}"/>
              </a:ext>
            </a:extLst>
          </p:cNvPr>
          <p:cNvSpPr>
            <a:spLocks noGrp="1"/>
          </p:cNvSpPr>
          <p:nvPr>
            <p:ph sz="half" idx="11"/>
          </p:nvPr>
        </p:nvSpPr>
        <p:spPr>
          <a:xfrm>
            <a:off x="6286500" y="3006724"/>
            <a:ext cx="5181600" cy="3365501"/>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Aft>
                <a:spcPts val="0"/>
              </a:spcAft>
              <a:buFontTx/>
              <a:buNone/>
              <a:defRPr>
                <a:solidFill>
                  <a:srgbClr val="2E2E2E"/>
                </a:solidFill>
              </a:defRPr>
            </a:lvl5pPr>
          </a:lstStyle>
          <a:p>
            <a:pPr lvl="0"/>
            <a:r>
              <a:rPr lang="en-US" dirty="0"/>
              <a:t>Click to edit Master text styles</a:t>
            </a:r>
          </a:p>
        </p:txBody>
      </p:sp>
    </p:spTree>
    <p:extLst>
      <p:ext uri="{BB962C8B-B14F-4D97-AF65-F5344CB8AC3E}">
        <p14:creationId xmlns:p14="http://schemas.microsoft.com/office/powerpoint/2010/main" val="404743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089221-EDD0-62BA-D852-B7CC17927FF1}"/>
              </a:ext>
            </a:extLst>
          </p:cNvPr>
          <p:cNvSpPr>
            <a:spLocks noGrp="1"/>
          </p:cNvSpPr>
          <p:nvPr>
            <p:ph type="title" hasCustomPrompt="1"/>
          </p:nvPr>
        </p:nvSpPr>
        <p:spPr>
          <a:xfrm>
            <a:off x="2656840" y="2161453"/>
            <a:ext cx="6878320" cy="1325563"/>
          </a:xfrm>
          <a:ln w="69850">
            <a:solidFill>
              <a:srgbClr val="666666"/>
            </a:solidFill>
            <a:prstDash val="dash"/>
          </a:ln>
        </p:spPr>
        <p:txBody>
          <a:bodyPr/>
          <a:lstStyle>
            <a:lvl1pPr algn="ctr">
              <a:defRPr>
                <a:solidFill>
                  <a:srgbClr val="EA551F"/>
                </a:solidFill>
              </a:defRPr>
            </a:lvl1pPr>
          </a:lstStyle>
          <a:p>
            <a:r>
              <a:rPr lang="lt-LT" dirty="0"/>
              <a:t>Įvadas/</a:t>
            </a:r>
            <a:r>
              <a:rPr lang="lt-LT" dirty="0" err="1"/>
              <a:t>apibedrinimas</a:t>
            </a:r>
            <a:endParaRPr lang="en-GB" dirty="0"/>
          </a:p>
        </p:txBody>
      </p:sp>
      <p:sp>
        <p:nvSpPr>
          <p:cNvPr id="3" name="Date Placeholder 2">
            <a:extLst>
              <a:ext uri="{FF2B5EF4-FFF2-40B4-BE49-F238E27FC236}">
                <a16:creationId xmlns="" xmlns:a16="http://schemas.microsoft.com/office/drawing/2014/main" id="{5EBF65D5-33A4-D8DF-7C62-3960CC155F8B}"/>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4" name="Footer Placeholder 3">
            <a:extLst>
              <a:ext uri="{FF2B5EF4-FFF2-40B4-BE49-F238E27FC236}">
                <a16:creationId xmlns="" xmlns:a16="http://schemas.microsoft.com/office/drawing/2014/main" id="{4484F3FA-2E45-51CB-75C4-17E6A6774C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6E06C453-B84B-3BD6-F476-0EDCD2879F11}"/>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6" name="Straight Connector 5">
            <a:extLst>
              <a:ext uri="{FF2B5EF4-FFF2-40B4-BE49-F238E27FC236}">
                <a16:creationId xmlns="" xmlns:a16="http://schemas.microsoft.com/office/drawing/2014/main" id="{69C96AD9-4569-D166-6F9A-BE1BFEAFBFA8}"/>
              </a:ext>
            </a:extLst>
          </p:cNvPr>
          <p:cNvCxnSpPr/>
          <p:nvPr userDrawn="1"/>
        </p:nvCxnSpPr>
        <p:spPr>
          <a:xfrm>
            <a:off x="8610600" y="6727190"/>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33E2A147-3050-D4C7-C09D-CCE5F909C3C5}"/>
              </a:ext>
            </a:extLst>
          </p:cNvPr>
          <p:cNvCxnSpPr/>
          <p:nvPr userDrawn="1"/>
        </p:nvCxnSpPr>
        <p:spPr>
          <a:xfrm>
            <a:off x="2184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F2DB2F50-2AEA-5B95-ACB3-2CF799286406}"/>
              </a:ext>
            </a:extLst>
          </p:cNvPr>
          <p:cNvCxnSpPr/>
          <p:nvPr userDrawn="1"/>
        </p:nvCxnSpPr>
        <p:spPr>
          <a:xfrm>
            <a:off x="123952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2102B708-B79B-C6E7-8D34-75D2E2AA81EC}"/>
              </a:ext>
            </a:extLst>
          </p:cNvPr>
          <p:cNvCxnSpPr/>
          <p:nvPr userDrawn="1"/>
        </p:nvCxnSpPr>
        <p:spPr>
          <a:xfrm>
            <a:off x="264160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4FAF131D-A721-FD94-1AEE-6A19C0E9CDD4}"/>
              </a:ext>
            </a:extLst>
          </p:cNvPr>
          <p:cNvCxnSpPr/>
          <p:nvPr userDrawn="1"/>
        </p:nvCxnSpPr>
        <p:spPr>
          <a:xfrm>
            <a:off x="42570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EC602994-102B-4B47-2649-60E5383537FD}"/>
              </a:ext>
            </a:extLst>
          </p:cNvPr>
          <p:cNvCxnSpPr/>
          <p:nvPr userDrawn="1"/>
        </p:nvCxnSpPr>
        <p:spPr>
          <a:xfrm>
            <a:off x="609600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2EE52DE9-609A-5CF4-3DE3-D5133E997364}"/>
              </a:ext>
            </a:extLst>
          </p:cNvPr>
          <p:cNvCxnSpPr/>
          <p:nvPr userDrawn="1"/>
        </p:nvCxnSpPr>
        <p:spPr>
          <a:xfrm>
            <a:off x="1113536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9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F31E78-2164-63B6-20FD-83AFAFAF63DF}"/>
              </a:ext>
            </a:extLst>
          </p:cNvPr>
          <p:cNvSpPr>
            <a:spLocks noGrp="1"/>
          </p:cNvSpPr>
          <p:nvPr>
            <p:ph type="title"/>
          </p:nvPr>
        </p:nvSpPr>
        <p:spPr/>
        <p:txBody>
          <a:bodyPr>
            <a:normAutofit/>
          </a:bodyPr>
          <a:lstStyle>
            <a:lvl1pPr>
              <a:defRPr sz="4500"/>
            </a:lvl1pPr>
          </a:lstStyle>
          <a:p>
            <a:r>
              <a:rPr lang="en-US" dirty="0"/>
              <a:t>Click to edit Master title style</a:t>
            </a:r>
            <a:endParaRPr lang="en-GB" dirty="0"/>
          </a:p>
        </p:txBody>
      </p:sp>
      <p:sp>
        <p:nvSpPr>
          <p:cNvPr id="3" name="Vertical Text Placeholder 2">
            <a:extLst>
              <a:ext uri="{FF2B5EF4-FFF2-40B4-BE49-F238E27FC236}">
                <a16:creationId xmlns="" xmlns:a16="http://schemas.microsoft.com/office/drawing/2014/main" id="{00F668AD-71EB-6E03-25F7-BE8FFE72E067}"/>
              </a:ext>
            </a:extLst>
          </p:cNvPr>
          <p:cNvSpPr>
            <a:spLocks noGrp="1"/>
          </p:cNvSpPr>
          <p:nvPr>
            <p:ph type="body" orient="vert" idx="1"/>
          </p:nvPr>
        </p:nvSpPr>
        <p:spPr>
          <a:xfrm rot="16200000">
            <a:off x="3903265" y="-1249761"/>
            <a:ext cx="4385469" cy="10515601"/>
          </a:xfrm>
        </p:spPr>
        <p:txBody>
          <a:bodyPr vert="eaVert">
            <a:normAutofit/>
          </a:bodyPr>
          <a:lstStyle>
            <a:lvl1pPr>
              <a:spcAft>
                <a:spcPts val="0"/>
              </a:spcAft>
              <a:defRPr sz="2400">
                <a:solidFill>
                  <a:srgbClr val="2E2E2E"/>
                </a:solidFill>
              </a:defRPr>
            </a:lvl1pPr>
            <a:lvl2pPr>
              <a:spcAft>
                <a:spcPts val="0"/>
              </a:spcAft>
              <a:defRPr sz="2400">
                <a:solidFill>
                  <a:srgbClr val="2E2E2E"/>
                </a:solidFill>
              </a:defRPr>
            </a:lvl2pPr>
            <a:lvl3pPr>
              <a:spcAft>
                <a:spcPts val="0"/>
              </a:spcAft>
              <a:defRPr sz="2400">
                <a:solidFill>
                  <a:srgbClr val="2E2E2E"/>
                </a:solidFill>
              </a:defRPr>
            </a:lvl3pPr>
            <a:lvl4pPr>
              <a:spcAft>
                <a:spcPts val="0"/>
              </a:spcAft>
              <a:defRPr sz="2400">
                <a:solidFill>
                  <a:srgbClr val="2E2E2E"/>
                </a:solidFill>
              </a:defRPr>
            </a:lvl4pPr>
            <a:lvl5pPr>
              <a:spcAft>
                <a:spcPts val="0"/>
              </a:spcAft>
              <a:defRPr sz="2400">
                <a:solidFill>
                  <a:srgbClr val="2E2E2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1E75FCD9-84B9-4570-3925-6D119865087E}"/>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6F73FDFC-063C-BEC9-1F1A-23FE05161C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C766B0A-330B-63DD-00BA-75B238154793}"/>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252432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1E1E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91C0C6F-2D23-FA63-ADF7-5A279955845D}"/>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3" name="Footer Placeholder 2">
            <a:extLst>
              <a:ext uri="{FF2B5EF4-FFF2-40B4-BE49-F238E27FC236}">
                <a16:creationId xmlns="" xmlns:a16="http://schemas.microsoft.com/office/drawing/2014/main" id="{063BBD80-8A80-D47B-69E4-962E0182C2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F11FC63F-0678-1A0E-9B82-0F061D9BFE06}"/>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5" name="Straight Connector 4">
            <a:extLst>
              <a:ext uri="{FF2B5EF4-FFF2-40B4-BE49-F238E27FC236}">
                <a16:creationId xmlns="" xmlns:a16="http://schemas.microsoft.com/office/drawing/2014/main" id="{2FEF0FA4-7A49-561C-AE9C-ACCDDD818090}"/>
              </a:ext>
            </a:extLst>
          </p:cNvPr>
          <p:cNvCxnSpPr/>
          <p:nvPr userDrawn="1"/>
        </p:nvCxnSpPr>
        <p:spPr>
          <a:xfrm>
            <a:off x="0" y="58324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4E8BC78A-DC07-4FCC-413A-FA7E97DEA0D2}"/>
              </a:ext>
            </a:extLst>
          </p:cNvPr>
          <p:cNvCxnSpPr/>
          <p:nvPr userDrawn="1"/>
        </p:nvCxnSpPr>
        <p:spPr>
          <a:xfrm>
            <a:off x="838200" y="587376"/>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D812C8FA-895B-083C-FA66-2109709AD434}"/>
              </a:ext>
            </a:extLst>
          </p:cNvPr>
          <p:cNvCxnSpPr/>
          <p:nvPr userDrawn="1"/>
        </p:nvCxnSpPr>
        <p:spPr>
          <a:xfrm>
            <a:off x="771652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CBE24E28-9FF6-493B-BAC7-ED966BF3E5D1}"/>
              </a:ext>
            </a:extLst>
          </p:cNvPr>
          <p:cNvCxnSpPr/>
          <p:nvPr userDrawn="1"/>
        </p:nvCxnSpPr>
        <p:spPr>
          <a:xfrm>
            <a:off x="861060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523F2024-251F-855D-2807-5417B63FEE0C}"/>
              </a:ext>
            </a:extLst>
          </p:cNvPr>
          <p:cNvCxnSpPr/>
          <p:nvPr userDrawn="1"/>
        </p:nvCxnSpPr>
        <p:spPr>
          <a:xfrm>
            <a:off x="958088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61BC8B6F-1217-230B-8E70-C30B8563CE2A}"/>
              </a:ext>
            </a:extLst>
          </p:cNvPr>
          <p:cNvCxnSpPr/>
          <p:nvPr userDrawn="1"/>
        </p:nvCxnSpPr>
        <p:spPr>
          <a:xfrm>
            <a:off x="1045718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6CE7B339-A1BC-4C0A-AC35-555AFA82DE7F}"/>
              </a:ext>
            </a:extLst>
          </p:cNvPr>
          <p:cNvCxnSpPr/>
          <p:nvPr userDrawn="1"/>
        </p:nvCxnSpPr>
        <p:spPr>
          <a:xfrm>
            <a:off x="11353800" y="675481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59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47CCAA-64FC-4098-D4EB-34EF844A79C9}"/>
              </a:ext>
            </a:extLst>
          </p:cNvPr>
          <p:cNvSpPr>
            <a:spLocks noGrp="1"/>
          </p:cNvSpPr>
          <p:nvPr>
            <p:ph type="title"/>
          </p:nvPr>
        </p:nvSpPr>
        <p:spPr>
          <a:xfrm>
            <a:off x="839788" y="457200"/>
            <a:ext cx="3932237" cy="1181100"/>
          </a:xfrm>
        </p:spPr>
        <p:txBody>
          <a:bodyPr anchor="b">
            <a:noAutofit/>
          </a:bodyPr>
          <a:lstStyle>
            <a:lvl1pPr>
              <a:defRPr sz="3200">
                <a:solidFill>
                  <a:srgbClr val="EA551F"/>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7A60E67B-5068-0097-7598-9E1B24050DEF}"/>
              </a:ext>
            </a:extLst>
          </p:cNvPr>
          <p:cNvSpPr>
            <a:spLocks noGrp="1"/>
          </p:cNvSpPr>
          <p:nvPr>
            <p:ph idx="1"/>
          </p:nvPr>
        </p:nvSpPr>
        <p:spPr>
          <a:xfrm>
            <a:off x="5183188" y="457201"/>
            <a:ext cx="6172200" cy="5403850"/>
          </a:xfrm>
        </p:spPr>
        <p:txBody>
          <a:bodyPr>
            <a:normAutofit/>
          </a:bodyPr>
          <a:lstStyle>
            <a:lvl1pPr>
              <a:spcAft>
                <a:spcPts val="0"/>
              </a:spcAft>
              <a:defRPr sz="2400">
                <a:solidFill>
                  <a:srgbClr val="2E2E2E"/>
                </a:solidFill>
              </a:defRPr>
            </a:lvl1pPr>
            <a:lvl2pPr>
              <a:spcAft>
                <a:spcPts val="0"/>
              </a:spcAft>
              <a:defRPr sz="2400">
                <a:solidFill>
                  <a:srgbClr val="2E2E2E"/>
                </a:solidFill>
              </a:defRPr>
            </a:lvl2pPr>
            <a:lvl3pPr>
              <a:spcAft>
                <a:spcPts val="0"/>
              </a:spcAft>
              <a:defRPr sz="2400">
                <a:solidFill>
                  <a:srgbClr val="2E2E2E"/>
                </a:solidFill>
              </a:defRPr>
            </a:lvl3pPr>
            <a:lvl4pPr>
              <a:spcAft>
                <a:spcPts val="0"/>
              </a:spcAft>
              <a:defRPr sz="2400">
                <a:solidFill>
                  <a:srgbClr val="2E2E2E"/>
                </a:solidFill>
              </a:defRPr>
            </a:lvl4pPr>
            <a:lvl5pPr>
              <a:spcAft>
                <a:spcPts val="0"/>
              </a:spcAft>
              <a:defRPr sz="2400">
                <a:solidFill>
                  <a:srgbClr val="2E2E2E"/>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 xmlns:a16="http://schemas.microsoft.com/office/drawing/2014/main" id="{912A3B83-EB0E-83E5-4DD7-C6A881F535D2}"/>
              </a:ext>
            </a:extLst>
          </p:cNvPr>
          <p:cNvSpPr>
            <a:spLocks noGrp="1"/>
          </p:cNvSpPr>
          <p:nvPr>
            <p:ph type="body" sz="half" idx="2"/>
          </p:nvPr>
        </p:nvSpPr>
        <p:spPr>
          <a:xfrm>
            <a:off x="839788" y="2057400"/>
            <a:ext cx="3932237" cy="3811588"/>
          </a:xfrm>
        </p:spPr>
        <p:txBody>
          <a:bodyPr>
            <a:normAutofit/>
          </a:bodyPr>
          <a:lstStyle>
            <a:lvl1pPr marL="0" indent="0">
              <a:spcBef>
                <a:spcPts val="0"/>
              </a:spcBef>
              <a:spcAft>
                <a:spcPts val="0"/>
              </a:spcAft>
              <a:buNone/>
              <a:defRPr sz="2400">
                <a:solidFill>
                  <a:srgbClr val="2E2E2E"/>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8E1535E5-0FDE-C5CF-C78F-D94E14B9B19A}"/>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6" name="Footer Placeholder 5">
            <a:extLst>
              <a:ext uri="{FF2B5EF4-FFF2-40B4-BE49-F238E27FC236}">
                <a16:creationId xmlns="" xmlns:a16="http://schemas.microsoft.com/office/drawing/2014/main" id="{A83D842D-E1A6-5F64-B6F1-87E8017BF0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FC455A5-EE7B-A160-92B7-E9A502B86EE6}"/>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324832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E1E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99DB88B-A1E8-38FF-3F39-2615B1847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 xmlns:a16="http://schemas.microsoft.com/office/drawing/2014/main" id="{4E13533F-B521-0D78-C4BF-4E399E918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CC318AB1-AE00-0336-41D9-A74FC8B148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5967D860-A359-E392-9055-539901352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7EADBDC7-D464-7F39-3B95-6B25469BC6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6913-A2F2-4441-A0FF-A55AEA64811E}" type="slidenum">
              <a:rPr lang="en-GB" smtClean="0"/>
              <a:t>‹#›</a:t>
            </a:fld>
            <a:endParaRPr lang="en-GB"/>
          </a:p>
        </p:txBody>
      </p:sp>
    </p:spTree>
    <p:extLst>
      <p:ext uri="{BB962C8B-B14F-4D97-AF65-F5344CB8AC3E}">
        <p14:creationId xmlns:p14="http://schemas.microsoft.com/office/powerpoint/2010/main" val="62542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 id="2147483659" r:id="rId11"/>
    <p:sldLayoutId id="2147483660" r:id="rId12"/>
  </p:sldLayoutIdLst>
  <p:txStyles>
    <p:titleStyle>
      <a:lvl1pPr algn="l" defTabSz="914400" rtl="0" eaLnBrk="1" latinLnBrk="0" hangingPunct="1">
        <a:lnSpc>
          <a:spcPct val="90000"/>
        </a:lnSpc>
        <a:spcBef>
          <a:spcPct val="0"/>
        </a:spcBef>
        <a:buNone/>
        <a:defRPr sz="4500" b="1" kern="1200">
          <a:solidFill>
            <a:srgbClr val="EA551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kern="1200">
          <a:solidFill>
            <a:srgbClr val="2E2E2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EC6CF6-0CE9-4621-8B79-E3DD773CEC09}"/>
              </a:ext>
            </a:extLst>
          </p:cNvPr>
          <p:cNvSpPr>
            <a:spLocks noGrp="1"/>
          </p:cNvSpPr>
          <p:nvPr>
            <p:ph type="ctrTitle"/>
          </p:nvPr>
        </p:nvSpPr>
        <p:spPr>
          <a:xfrm>
            <a:off x="782719" y="1359970"/>
            <a:ext cx="10319223" cy="1316037"/>
          </a:xfrm>
        </p:spPr>
        <p:txBody>
          <a:bodyPr>
            <a:noAutofit/>
          </a:bodyPr>
          <a:lstStyle/>
          <a:p>
            <a:r>
              <a:rPr lang="en-US" sz="5400" dirty="0" err="1">
                <a:latin typeface="Arial" panose="020B0604020202020204" pitchFamily="34" charset="0"/>
                <a:cs typeface="Arial" panose="020B0604020202020204" pitchFamily="34" charset="0"/>
              </a:rPr>
              <a:t>Saugumas</a:t>
            </a:r>
            <a:r>
              <a:rPr lang="en-US" sz="5400" dirty="0">
                <a:latin typeface="Arial" panose="020B0604020202020204" pitchFamily="34" charset="0"/>
                <a:cs typeface="Arial" panose="020B0604020202020204" pitchFamily="34" charset="0"/>
              </a:rPr>
              <a:t> </a:t>
            </a:r>
            <a:r>
              <a:rPr lang="en-US" sz="5400" dirty="0" err="1">
                <a:latin typeface="Arial" panose="020B0604020202020204" pitchFamily="34" charset="0"/>
                <a:cs typeface="Arial" panose="020B0604020202020204" pitchFamily="34" charset="0"/>
              </a:rPr>
              <a:t>internete</a:t>
            </a:r>
            <a:endParaRPr lang="lt-LT" sz="5400" dirty="0"/>
          </a:p>
        </p:txBody>
      </p:sp>
      <p:sp>
        <p:nvSpPr>
          <p:cNvPr id="4" name="Subtitle 3">
            <a:extLst>
              <a:ext uri="{FF2B5EF4-FFF2-40B4-BE49-F238E27FC236}">
                <a16:creationId xmlns="" xmlns:a16="http://schemas.microsoft.com/office/drawing/2014/main" id="{9AC61A7E-F431-4BE2-9FDB-11217B3986B2}"/>
              </a:ext>
            </a:extLst>
          </p:cNvPr>
          <p:cNvSpPr>
            <a:spLocks noGrp="1"/>
          </p:cNvSpPr>
          <p:nvPr>
            <p:ph type="subTitle" idx="1"/>
          </p:nvPr>
        </p:nvSpPr>
        <p:spPr>
          <a:xfrm>
            <a:off x="834674" y="4057650"/>
            <a:ext cx="8445763" cy="628650"/>
          </a:xfrm>
        </p:spPr>
        <p:txBody>
          <a:bodyPr>
            <a:normAutofit/>
          </a:bodyPr>
          <a:lstStyle/>
          <a:p>
            <a:r>
              <a:rPr lang="lt-LT" sz="3200" dirty="0" smtClean="0">
                <a:latin typeface="Arial" panose="020B0604020202020204" pitchFamily="34" charset="0"/>
                <a:cs typeface="Arial" panose="020B0604020202020204" pitchFamily="34" charset="0"/>
              </a:rPr>
              <a:t>Asmeninių įrenginių saugumas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6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Prieigos prie informacijos kontrolė</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48139"/>
            <a:ext cx="10515600" cy="2354489"/>
          </a:xfrm>
        </p:spPr>
        <p:txBody>
          <a:bodyPr>
            <a:noAutofit/>
          </a:bodyPr>
          <a:lstStyle/>
          <a:p>
            <a:r>
              <a:rPr lang="lt-LT" sz="3200" dirty="0">
                <a:latin typeface="Arial" panose="020B0604020202020204" pitchFamily="34" charset="0"/>
                <a:cs typeface="Arial" panose="020B0604020202020204" pitchFamily="34" charset="0"/>
              </a:rPr>
              <a:t>Vadovautis principu „būtina žinoti“.</a:t>
            </a:r>
          </a:p>
          <a:p>
            <a:r>
              <a:rPr lang="lt-LT" sz="3200" dirty="0">
                <a:latin typeface="Arial" panose="020B0604020202020204" pitchFamily="34" charset="0"/>
                <a:cs typeface="Arial" panose="020B0604020202020204" pitchFamily="34" charset="0"/>
              </a:rPr>
              <a:t>Vaikams – prieiga tik prie to, ko jiems reikia. </a:t>
            </a:r>
          </a:p>
          <a:p>
            <a:r>
              <a:rPr lang="lt-LT" sz="3200" dirty="0">
                <a:latin typeface="Arial" panose="020B0604020202020204" pitchFamily="34" charset="0"/>
                <a:cs typeface="Arial" panose="020B0604020202020204" pitchFamily="34" charset="0"/>
              </a:rPr>
              <a:t>Aukštesnės privilegijos teisės turi būti išjungtos arba pašalintos, kai jų nebereikia.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80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a:xfrm>
            <a:off x="838199" y="365125"/>
            <a:ext cx="11103429" cy="1325563"/>
          </a:xfrm>
        </p:spPr>
        <p:txBody>
          <a:bodyPr>
            <a:noAutofit/>
          </a:bodyPr>
          <a:lstStyle/>
          <a:p>
            <a:r>
              <a:rPr lang="lt-LT" dirty="0"/>
              <a:t>Darbo ir asmeninių prietaisų atskyrimas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13454"/>
            <a:ext cx="10515600" cy="3149146"/>
          </a:xfrm>
        </p:spPr>
        <p:txBody>
          <a:bodyPr>
            <a:noAutofit/>
          </a:bodyPr>
          <a:lstStyle/>
          <a:p>
            <a:r>
              <a:rPr lang="lt-LT" sz="3200" dirty="0">
                <a:latin typeface="Arial" panose="020B0604020202020204" pitchFamily="34" charset="0"/>
                <a:cs typeface="Arial" panose="020B0604020202020204" pitchFamily="34" charset="0"/>
              </a:rPr>
              <a:t>Neįmanoma žinoti, ar darbuotojų asmeniniai elektroniniai prietaisai yra saugūs. </a:t>
            </a:r>
          </a:p>
          <a:p>
            <a:r>
              <a:rPr lang="lt-LT" sz="3200" dirty="0">
                <a:latin typeface="Arial" panose="020B0604020202020204" pitchFamily="34" charset="0"/>
                <a:cs typeface="Arial" panose="020B0604020202020204" pitchFamily="34" charset="0"/>
              </a:rPr>
              <a:t>Ar asmeninėje erdvėje negalioja informacijos saugumo taisyklės? </a:t>
            </a:r>
          </a:p>
          <a:p>
            <a:r>
              <a:rPr lang="lt-LT" sz="3200" dirty="0">
                <a:latin typeface="Arial" panose="020B0604020202020204" pitchFamily="34" charset="0"/>
                <a:cs typeface="Arial" panose="020B0604020202020204" pitchFamily="34" charset="0"/>
              </a:rPr>
              <a:t>Piktavaliai atakuoja asmeninius prietaisus.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4243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9F5191-CE32-4A2D-B1D2-D7879EDCD89A}"/>
              </a:ext>
            </a:extLst>
          </p:cNvPr>
          <p:cNvSpPr>
            <a:spLocks noGrp="1"/>
          </p:cNvSpPr>
          <p:nvPr>
            <p:ph type="title"/>
          </p:nvPr>
        </p:nvSpPr>
        <p:spPr/>
        <p:txBody>
          <a:bodyPr/>
          <a:lstStyle/>
          <a:p>
            <a:r>
              <a:rPr lang="lt-LT" dirty="0"/>
              <a:t>Slaptažodžiai</a:t>
            </a:r>
            <a:endParaRPr lang="en-US" dirty="0"/>
          </a:p>
        </p:txBody>
      </p:sp>
      <p:sp>
        <p:nvSpPr>
          <p:cNvPr id="3" name="Content Placeholder 2">
            <a:extLst>
              <a:ext uri="{FF2B5EF4-FFF2-40B4-BE49-F238E27FC236}">
                <a16:creationId xmlns="" xmlns:a16="http://schemas.microsoft.com/office/drawing/2014/main" id="{211A36EF-3183-4A88-AAFA-CBF32D7C6C00}"/>
              </a:ext>
            </a:extLst>
          </p:cNvPr>
          <p:cNvSpPr>
            <a:spLocks noGrp="1"/>
          </p:cNvSpPr>
          <p:nvPr>
            <p:ph idx="1"/>
          </p:nvPr>
        </p:nvSpPr>
        <p:spPr>
          <a:xfrm>
            <a:off x="838200" y="2413454"/>
            <a:ext cx="10515600" cy="3214461"/>
          </a:xfrm>
        </p:spPr>
        <p:txBody>
          <a:bodyPr>
            <a:normAutofit/>
          </a:bodyPr>
          <a:lstStyle/>
          <a:p>
            <a:r>
              <a:rPr lang="lt-LT" sz="3200" dirty="0">
                <a:latin typeface="Arial" panose="020B0604020202020204" pitchFamily="34" charset="0"/>
                <a:cs typeface="Arial" panose="020B0604020202020204" pitchFamily="34" charset="0"/>
              </a:rPr>
              <a:t>Nesaugūs slaptažodžiai ir jų pakartotinis naudojimas yra viena dažniausių duomenų saugumo pažeidimo priežasčių. </a:t>
            </a:r>
          </a:p>
          <a:p>
            <a:r>
              <a:rPr lang="lt-LT" sz="3200" dirty="0">
                <a:latin typeface="Arial" panose="020B0604020202020204" pitchFamily="34" charset="0"/>
                <a:cs typeface="Arial" panose="020B0604020202020204" pitchFamily="34" charset="0"/>
              </a:rPr>
              <a:t>Prisijungti prie įrenginių ir prisijungti prie informacinių sistemų, kur yra jūsų duomenys, turėtų būti naudojami skirtingi slaptažodžiai.</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38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Praktinis pavyzdys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40214"/>
            <a:ext cx="10515600" cy="4052661"/>
          </a:xfrm>
        </p:spPr>
        <p:txBody>
          <a:bodyPr>
            <a:noAutofit/>
          </a:bodyPr>
          <a:lstStyle/>
          <a:p>
            <a:r>
              <a:rPr lang="lt-LT" sz="3200" dirty="0">
                <a:latin typeface="Arial" panose="020B0604020202020204" pitchFamily="34" charset="0"/>
                <a:cs typeface="Arial" panose="020B0604020202020204" pitchFamily="34" charset="0"/>
              </a:rPr>
              <a:t>Vagis gali pavogti tapatybę.</a:t>
            </a:r>
          </a:p>
          <a:p>
            <a:r>
              <a:rPr lang="lt-LT" sz="3200" dirty="0">
                <a:latin typeface="Arial" panose="020B0604020202020204" pitchFamily="34" charset="0"/>
                <a:cs typeface="Arial" panose="020B0604020202020204" pitchFamily="34" charset="0"/>
              </a:rPr>
              <a:t>LR Krašto apsaugos ministrui iš suklastotos NATO pašto dėžutės siųstas laiškas, apsimetant NATO generaliniu sekretoriumi </a:t>
            </a:r>
            <a:r>
              <a:rPr lang="lt-LT" sz="3200" dirty="0" err="1">
                <a:latin typeface="Arial" panose="020B0604020202020204" pitchFamily="34" charset="0"/>
                <a:cs typeface="Arial" panose="020B0604020202020204" pitchFamily="34" charset="0"/>
              </a:rPr>
              <a:t>Jensu</a:t>
            </a:r>
            <a:r>
              <a:rPr lang="lt-LT" sz="3200" dirty="0">
                <a:latin typeface="Arial" panose="020B0604020202020204" pitchFamily="34" charset="0"/>
                <a:cs typeface="Arial" panose="020B0604020202020204" pitchFamily="34" charset="0"/>
              </a:rPr>
              <a:t> </a:t>
            </a:r>
            <a:r>
              <a:rPr lang="lt-LT" sz="3200" dirty="0" err="1">
                <a:latin typeface="Arial" panose="020B0604020202020204" pitchFamily="34" charset="0"/>
                <a:cs typeface="Arial" panose="020B0604020202020204" pitchFamily="34" charset="0"/>
              </a:rPr>
              <a:t>Stoltenbergu</a:t>
            </a:r>
            <a:r>
              <a:rPr lang="lt-LT" sz="3200" dirty="0">
                <a:latin typeface="Arial" panose="020B0604020202020204" pitchFamily="34" charset="0"/>
                <a:cs typeface="Arial" panose="020B0604020202020204" pitchFamily="34" charset="0"/>
              </a:rPr>
              <a:t>. </a:t>
            </a:r>
          </a:p>
          <a:p>
            <a:r>
              <a:rPr lang="lt-LT" sz="3200" dirty="0">
                <a:latin typeface="Arial" panose="020B0604020202020204" pitchFamily="34" charset="0"/>
                <a:cs typeface="Arial" panose="020B0604020202020204" pitchFamily="34" charset="0"/>
              </a:rPr>
              <a:t>Nusikaltėliai siekė supriešinti gyventojus ir destabilizuoti padėtį šalyje.</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791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ED0D1-B56E-4EE8-A805-45271541291F}"/>
              </a:ext>
            </a:extLst>
          </p:cNvPr>
          <p:cNvSpPr>
            <a:spLocks noGrp="1"/>
          </p:cNvSpPr>
          <p:nvPr>
            <p:ph type="title"/>
          </p:nvPr>
        </p:nvSpPr>
        <p:spPr/>
        <p:txBody>
          <a:bodyPr/>
          <a:lstStyle/>
          <a:p>
            <a:r>
              <a:rPr lang="lt-LT" dirty="0"/>
              <a:t>Kitos priemonės:</a:t>
            </a:r>
            <a:endParaRPr lang="en-US" dirty="0"/>
          </a:p>
        </p:txBody>
      </p:sp>
      <p:sp>
        <p:nvSpPr>
          <p:cNvPr id="3" name="Content Placeholder 2">
            <a:extLst>
              <a:ext uri="{FF2B5EF4-FFF2-40B4-BE49-F238E27FC236}">
                <a16:creationId xmlns="" xmlns:a16="http://schemas.microsoft.com/office/drawing/2014/main" id="{558C6204-71E4-4D09-82FA-FF57322C4363}"/>
              </a:ext>
            </a:extLst>
          </p:cNvPr>
          <p:cNvSpPr>
            <a:spLocks noGrp="1"/>
          </p:cNvSpPr>
          <p:nvPr>
            <p:ph idx="1"/>
          </p:nvPr>
        </p:nvSpPr>
        <p:spPr>
          <a:xfrm>
            <a:off x="838200" y="2380796"/>
            <a:ext cx="10515600" cy="3214461"/>
          </a:xfrm>
        </p:spPr>
        <p:txBody>
          <a:bodyPr/>
          <a:lstStyle/>
          <a:p>
            <a:r>
              <a:rPr lang="lt-LT" sz="3200" dirty="0">
                <a:latin typeface="Arial" panose="020B0604020202020204" pitchFamily="34" charset="0"/>
                <a:cs typeface="Arial" panose="020B0604020202020204" pitchFamily="34" charset="0"/>
              </a:rPr>
              <a:t>Niekada nepalikite įrenginių be priežiūros.</a:t>
            </a:r>
          </a:p>
          <a:p>
            <a:r>
              <a:rPr lang="lt-LT" sz="3200" dirty="0">
                <a:latin typeface="Arial" panose="020B0604020202020204" pitchFamily="34" charset="0"/>
                <a:cs typeface="Arial" panose="020B0604020202020204" pitchFamily="34" charset="0"/>
              </a:rPr>
              <a:t>Neprijunkite nežinomų USB atmintinių prie savo kompiuterių.</a:t>
            </a:r>
          </a:p>
          <a:p>
            <a:r>
              <a:rPr lang="lt-LT" sz="3200" dirty="0">
                <a:latin typeface="Arial" panose="020B0604020202020204" pitchFamily="34" charset="0"/>
                <a:cs typeface="Arial" panose="020B0604020202020204" pitchFamily="34" charset="0"/>
              </a:rPr>
              <a:t>Atnaujinimai.</a:t>
            </a:r>
          </a:p>
          <a:p>
            <a:r>
              <a:rPr lang="lt-LT" sz="3200" dirty="0">
                <a:latin typeface="Arial" panose="020B0604020202020204" pitchFamily="34" charset="0"/>
                <a:cs typeface="Arial" panose="020B0604020202020204" pitchFamily="34" charset="0"/>
              </a:rPr>
              <a:t>Atsargiai naudokite nemokamą belaidį internetą.</a:t>
            </a:r>
          </a:p>
          <a:p>
            <a:endParaRPr lang="en-US" dirty="0"/>
          </a:p>
        </p:txBody>
      </p:sp>
    </p:spTree>
    <p:extLst>
      <p:ext uri="{BB962C8B-B14F-4D97-AF65-F5344CB8AC3E}">
        <p14:creationId xmlns:p14="http://schemas.microsoft.com/office/powerpoint/2010/main" val="112498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ED0D1-B56E-4EE8-A805-45271541291F}"/>
              </a:ext>
            </a:extLst>
          </p:cNvPr>
          <p:cNvSpPr>
            <a:spLocks noGrp="1"/>
          </p:cNvSpPr>
          <p:nvPr>
            <p:ph type="title"/>
          </p:nvPr>
        </p:nvSpPr>
        <p:spPr/>
        <p:txBody>
          <a:bodyPr/>
          <a:lstStyle/>
          <a:p>
            <a:r>
              <a:rPr lang="lt-LT" dirty="0"/>
              <a:t>Praktinė užduotis: dingo kompiuteris</a:t>
            </a:r>
            <a:endParaRPr lang="en-US" dirty="0"/>
          </a:p>
        </p:txBody>
      </p:sp>
      <p:sp>
        <p:nvSpPr>
          <p:cNvPr id="5" name="Turinio vietos rezervavimo ženklas 4">
            <a:extLst>
              <a:ext uri="{FF2B5EF4-FFF2-40B4-BE49-F238E27FC236}">
                <a16:creationId xmlns="" xmlns:a16="http://schemas.microsoft.com/office/drawing/2014/main" id="{4C78C5B7-00C1-320A-EC89-C1EF255861C8}"/>
              </a:ext>
            </a:extLst>
          </p:cNvPr>
          <p:cNvSpPr>
            <a:spLocks noGrp="1"/>
          </p:cNvSpPr>
          <p:nvPr>
            <p:ph idx="1"/>
          </p:nvPr>
        </p:nvSpPr>
        <p:spPr>
          <a:xfrm>
            <a:off x="838200" y="2435225"/>
            <a:ext cx="10515600" cy="4057650"/>
          </a:xfrm>
        </p:spPr>
        <p:txBody>
          <a:bodyPr>
            <a:normAutofit/>
          </a:bodyPr>
          <a:lstStyle/>
          <a:p>
            <a:r>
              <a:rPr lang="lt-LT" sz="3200" dirty="0">
                <a:latin typeface="Arial" panose="020B0604020202020204" pitchFamily="34" charset="0"/>
                <a:cs typeface="Arial" panose="020B0604020202020204" pitchFamily="34" charset="0"/>
              </a:rPr>
              <a:t>Kokius savo asmeninius duomenis (ar prieigą prie jų) prarastumėte, jei nuo šio momento </a:t>
            </a:r>
            <a:r>
              <a:rPr lang="en-US" sz="3200" dirty="0">
                <a:latin typeface="Arial" panose="020B0604020202020204" pitchFamily="34" charset="0"/>
                <a:cs typeface="Arial" panose="020B0604020202020204" pitchFamily="34" charset="0"/>
              </a:rPr>
              <a:t>j</a:t>
            </a:r>
            <a:r>
              <a:rPr lang="lt-LT" sz="3200" dirty="0">
                <a:latin typeface="Arial" panose="020B0604020202020204" pitchFamily="34" charset="0"/>
                <a:cs typeface="Arial" panose="020B0604020202020204" pitchFamily="34" charset="0"/>
              </a:rPr>
              <a:t>ūsų </a:t>
            </a:r>
            <a:r>
              <a:rPr lang="lt-LT" sz="3200" dirty="0" err="1">
                <a:latin typeface="Arial" panose="020B0604020202020204" pitchFamily="34" charset="0"/>
                <a:cs typeface="Arial" panose="020B0604020202020204" pitchFamily="34" charset="0"/>
              </a:rPr>
              <a:t>kompiuter</a:t>
            </a:r>
            <a:r>
              <a:rPr lang="en-US" sz="3200" dirty="0">
                <a:latin typeface="Arial" panose="020B0604020202020204" pitchFamily="34" charset="0"/>
                <a:cs typeface="Arial" panose="020B0604020202020204" pitchFamily="34" charset="0"/>
              </a:rPr>
              <a:t>is </a:t>
            </a:r>
            <a:r>
              <a:rPr lang="en-US" sz="3200" dirty="0" err="1">
                <a:latin typeface="Arial" panose="020B0604020202020204" pitchFamily="34" charset="0"/>
                <a:cs typeface="Arial" panose="020B0604020202020204" pitchFamily="34" charset="0"/>
              </a:rPr>
              <a:t>dingt</a:t>
            </a:r>
            <a:r>
              <a:rPr lang="lt-LT" sz="3200" dirty="0">
                <a:latin typeface="Arial" panose="020B0604020202020204" pitchFamily="34" charset="0"/>
                <a:cs typeface="Arial" panose="020B0604020202020204" pitchFamily="34" charset="0"/>
              </a:rPr>
              <a:t>ų? </a:t>
            </a:r>
          </a:p>
          <a:p>
            <a:r>
              <a:rPr lang="lt-LT" sz="3200" dirty="0">
                <a:latin typeface="Arial" panose="020B0604020202020204" pitchFamily="34" charset="0"/>
                <a:cs typeface="Arial" panose="020B0604020202020204" pitchFamily="34" charset="0"/>
              </a:rPr>
              <a:t>Kokius jūsų duomenis būtų galima lengvai rasti dingusio kompiuterio kietajame diske? </a:t>
            </a:r>
          </a:p>
          <a:p>
            <a:r>
              <a:rPr lang="lt-LT" sz="3200" dirty="0">
                <a:latin typeface="Arial" panose="020B0604020202020204" pitchFamily="34" charset="0"/>
                <a:cs typeface="Arial" panose="020B0604020202020204" pitchFamily="34" charset="0"/>
              </a:rPr>
              <a:t>Prie kokių informacinių sistemų būtų galima prisijungti dėl išsaugotų slaptažodžių?</a:t>
            </a:r>
            <a:endParaRPr lang="en-US" sz="3200" dirty="0">
              <a:latin typeface="Arial" panose="020B0604020202020204" pitchFamily="34" charset="0"/>
              <a:cs typeface="Arial" panose="020B0604020202020204" pitchFamily="34" charset="0"/>
            </a:endParaRPr>
          </a:p>
          <a:p>
            <a:endParaRPr lang="lt-LT" dirty="0"/>
          </a:p>
        </p:txBody>
      </p:sp>
    </p:spTree>
    <p:extLst>
      <p:ext uri="{BB962C8B-B14F-4D97-AF65-F5344CB8AC3E}">
        <p14:creationId xmlns:p14="http://schemas.microsoft.com/office/powerpoint/2010/main" val="685021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C8F8D-FF8E-4C0B-AA99-9D3F5CC17DC0}"/>
              </a:ext>
            </a:extLst>
          </p:cNvPr>
          <p:cNvSpPr>
            <a:spLocks noGrp="1"/>
          </p:cNvSpPr>
          <p:nvPr>
            <p:ph type="title"/>
          </p:nvPr>
        </p:nvSpPr>
        <p:spPr/>
        <p:txBody>
          <a:bodyPr/>
          <a:lstStyle/>
          <a:p>
            <a:r>
              <a:rPr lang="lt-LT" dirty="0"/>
              <a:t>Apibendrinimas</a:t>
            </a:r>
          </a:p>
        </p:txBody>
      </p:sp>
      <p:sp>
        <p:nvSpPr>
          <p:cNvPr id="3" name="Content Placeholder 2">
            <a:extLst>
              <a:ext uri="{FF2B5EF4-FFF2-40B4-BE49-F238E27FC236}">
                <a16:creationId xmlns="" xmlns:a16="http://schemas.microsoft.com/office/drawing/2014/main" id="{AD095AD9-BEF2-4C26-9AE7-95DE76569CDB}"/>
              </a:ext>
            </a:extLst>
          </p:cNvPr>
          <p:cNvSpPr>
            <a:spLocks noGrp="1"/>
          </p:cNvSpPr>
          <p:nvPr>
            <p:ph idx="1"/>
          </p:nvPr>
        </p:nvSpPr>
        <p:spPr>
          <a:xfrm>
            <a:off x="838200" y="2401206"/>
            <a:ext cx="10515600" cy="3802289"/>
          </a:xfrm>
        </p:spPr>
        <p:txBody>
          <a:bodyPr>
            <a:normAutofit/>
          </a:bodyPr>
          <a:lstStyle/>
          <a:p>
            <a:r>
              <a:rPr lang="lt-LT" sz="3200" dirty="0">
                <a:latin typeface="Arial" panose="020B0604020202020204" pitchFamily="34" charset="0"/>
                <a:cs typeface="Arial" panose="020B0604020202020204" pitchFamily="34" charset="0"/>
              </a:rPr>
              <a:t>Saugių slaptažodžių kūrimo taisyklės.</a:t>
            </a:r>
          </a:p>
          <a:p>
            <a:r>
              <a:rPr lang="lt-LT" sz="3200" dirty="0">
                <a:latin typeface="Arial" panose="020B0604020202020204" pitchFamily="34" charset="0"/>
                <a:cs typeface="Arial" panose="020B0604020202020204" pitchFamily="34" charset="0"/>
              </a:rPr>
              <a:t>Kelių žingsnių autentifikavimas.</a:t>
            </a:r>
          </a:p>
          <a:p>
            <a:r>
              <a:rPr lang="lt-LT" sz="3200" dirty="0">
                <a:latin typeface="Arial" panose="020B0604020202020204" pitchFamily="34" charset="0"/>
                <a:cs typeface="Arial" panose="020B0604020202020204" pitchFamily="34" charset="0"/>
              </a:rPr>
              <a:t>Antivirusinių programų ir atsarginių duomenų kopijų reikšmė.</a:t>
            </a:r>
          </a:p>
          <a:p>
            <a:r>
              <a:rPr lang="lt-LT" sz="3200" dirty="0">
                <a:latin typeface="Arial" panose="020B0604020202020204" pitchFamily="34" charset="0"/>
                <a:cs typeface="Arial" panose="020B0604020202020204" pitchFamily="34" charset="0"/>
              </a:rPr>
              <a:t>Prieigos prie informacijos kontrolė.</a:t>
            </a:r>
          </a:p>
          <a:p>
            <a:r>
              <a:rPr lang="lt-LT" sz="3200" dirty="0">
                <a:latin typeface="Arial" panose="020B0604020202020204" pitchFamily="34" charset="0"/>
                <a:cs typeface="Arial" panose="020B0604020202020204" pitchFamily="34" charset="0"/>
              </a:rPr>
              <a:t>Duomenų saugos elgesio etika.</a:t>
            </a:r>
          </a:p>
        </p:txBody>
      </p:sp>
    </p:spTree>
    <p:extLst>
      <p:ext uri="{BB962C8B-B14F-4D97-AF65-F5344CB8AC3E}">
        <p14:creationId xmlns:p14="http://schemas.microsoft.com/office/powerpoint/2010/main" val="651039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357C11B-684A-43CC-9196-00178EBB7F96}"/>
              </a:ext>
            </a:extLst>
          </p:cNvPr>
          <p:cNvSpPr>
            <a:spLocks noGrp="1"/>
          </p:cNvSpPr>
          <p:nvPr>
            <p:ph type="title"/>
          </p:nvPr>
        </p:nvSpPr>
        <p:spPr>
          <a:xfrm>
            <a:off x="2656840" y="1594921"/>
            <a:ext cx="6878320" cy="2974485"/>
          </a:xfrm>
        </p:spPr>
        <p:txBody>
          <a:bodyPr>
            <a:normAutofit fontScale="90000"/>
          </a:bodyPr>
          <a:lstStyle/>
          <a:p>
            <a:r>
              <a:rPr lang="pt-BR" sz="4000" dirty="0"/>
              <a:t>2 užsiėmimas. </a:t>
            </a:r>
            <a:r>
              <a:rPr lang="lt-LT" sz="4000" dirty="0"/>
              <a:t> </a:t>
            </a:r>
            <a:r>
              <a:rPr lang="lt-LT" sz="4000" b="0" dirty="0"/>
              <a:t/>
            </a:r>
            <a:br>
              <a:rPr lang="lt-LT" sz="4000" b="0" dirty="0"/>
            </a:br>
            <a:r>
              <a:rPr lang="pt-BR" sz="4000" dirty="0"/>
              <a:t/>
            </a:r>
            <a:br>
              <a:rPr lang="pt-BR" sz="4000" dirty="0"/>
            </a:br>
            <a:r>
              <a:rPr lang="lt-LT" dirty="0"/>
              <a:t>Gavau el. laišką, kad laimėjau loterijoje. Kokius duomenis turiu nusiųsti?</a:t>
            </a:r>
            <a:endParaRPr lang="lt-LT" sz="4000" dirty="0"/>
          </a:p>
        </p:txBody>
      </p:sp>
      <p:sp>
        <p:nvSpPr>
          <p:cNvPr id="3" name="Title 3">
            <a:extLst>
              <a:ext uri="{FF2B5EF4-FFF2-40B4-BE49-F238E27FC236}">
                <a16:creationId xmlns="" xmlns:a16="http://schemas.microsoft.com/office/drawing/2014/main" id="{578F6374-8886-4696-BB9B-B51195FF197B}"/>
              </a:ext>
            </a:extLst>
          </p:cNvPr>
          <p:cNvSpPr txBox="1">
            <a:spLocks/>
          </p:cNvSpPr>
          <p:nvPr/>
        </p:nvSpPr>
        <p:spPr>
          <a:xfrm>
            <a:off x="844550" y="4569407"/>
            <a:ext cx="10515600" cy="107135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500" kern="1200">
                <a:solidFill>
                  <a:schemeClr val="tx1"/>
                </a:solidFill>
                <a:latin typeface="+mj-lt"/>
                <a:ea typeface="+mj-ea"/>
                <a:cs typeface="+mj-cs"/>
              </a:defRPr>
            </a:lvl1pPr>
          </a:lstStyle>
          <a:p>
            <a:pPr algn="ctr"/>
            <a:r>
              <a:rPr lang="lt-LT" b="1" dirty="0">
                <a:solidFill>
                  <a:srgbClr val="666666"/>
                </a:solidFill>
              </a:rPr>
              <a:t>Klausimai?</a:t>
            </a:r>
            <a:endParaRPr lang="en-US" b="1" dirty="0">
              <a:solidFill>
                <a:srgbClr val="666666"/>
              </a:solidFill>
            </a:endParaRPr>
          </a:p>
        </p:txBody>
      </p:sp>
    </p:spTree>
    <p:extLst>
      <p:ext uri="{BB962C8B-B14F-4D97-AF65-F5344CB8AC3E}">
        <p14:creationId xmlns:p14="http://schemas.microsoft.com/office/powerpoint/2010/main" val="2071715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58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357C11B-684A-43CC-9196-00178EBB7F96}"/>
              </a:ext>
            </a:extLst>
          </p:cNvPr>
          <p:cNvSpPr>
            <a:spLocks noGrp="1"/>
          </p:cNvSpPr>
          <p:nvPr>
            <p:ph type="title"/>
          </p:nvPr>
        </p:nvSpPr>
        <p:spPr>
          <a:xfrm>
            <a:off x="2090420" y="1777412"/>
            <a:ext cx="8011160" cy="3303176"/>
          </a:xfrm>
        </p:spPr>
        <p:txBody>
          <a:bodyPr>
            <a:normAutofit fontScale="90000"/>
          </a:bodyPr>
          <a:lstStyle/>
          <a:p>
            <a:r>
              <a:rPr lang="pt-BR" sz="4000" dirty="0"/>
              <a:t>2 užsiėmimas.</a:t>
            </a:r>
            <a:r>
              <a:rPr lang="lt-LT" sz="4000" dirty="0"/>
              <a:t/>
            </a:r>
            <a:br>
              <a:rPr lang="lt-LT" sz="4000" dirty="0"/>
            </a:br>
            <a:r>
              <a:rPr lang="pt-BR" sz="4000" b="0" dirty="0"/>
              <a:t> </a:t>
            </a:r>
            <a:r>
              <a:rPr lang="pt-BR" sz="4000" dirty="0"/>
              <a:t/>
            </a:r>
            <a:br>
              <a:rPr lang="pt-BR" sz="4000" dirty="0"/>
            </a:br>
            <a:r>
              <a:rPr lang="lt-LT" dirty="0"/>
              <a:t>Gavau el. laišką, </a:t>
            </a:r>
            <a:br>
              <a:rPr lang="lt-LT" dirty="0"/>
            </a:br>
            <a:r>
              <a:rPr lang="lt-LT" dirty="0"/>
              <a:t>kad laimėjau loterijoje. </a:t>
            </a:r>
            <a:br>
              <a:rPr lang="lt-LT" dirty="0"/>
            </a:br>
            <a:r>
              <a:rPr lang="lt-LT" dirty="0"/>
              <a:t>Kokius duomenis turiu nusiųsti?</a:t>
            </a:r>
            <a:endParaRPr lang="lt-LT" sz="4000" dirty="0"/>
          </a:p>
        </p:txBody>
      </p:sp>
    </p:spTree>
    <p:extLst>
      <p:ext uri="{BB962C8B-B14F-4D97-AF65-F5344CB8AC3E}">
        <p14:creationId xmlns:p14="http://schemas.microsoft.com/office/powerpoint/2010/main" val="42557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A9C0C5-D880-4D47-AE7C-DBB08B91E3BA}"/>
              </a:ext>
            </a:extLst>
          </p:cNvPr>
          <p:cNvSpPr>
            <a:spLocks noGrp="1"/>
          </p:cNvSpPr>
          <p:nvPr>
            <p:ph type="title"/>
          </p:nvPr>
        </p:nvSpPr>
        <p:spPr>
          <a:xfrm>
            <a:off x="2361147" y="2564295"/>
            <a:ext cx="7469705" cy="1729409"/>
          </a:xfrm>
        </p:spPr>
        <p:txBody>
          <a:bodyPr>
            <a:normAutofit/>
          </a:bodyPr>
          <a:lstStyle/>
          <a:p>
            <a:r>
              <a:rPr lang="lt-LT" sz="4100" dirty="0"/>
              <a:t>Asmeninių įrenginių saugumas</a:t>
            </a:r>
            <a:endParaRPr lang="en-US" b="0" dirty="0"/>
          </a:p>
        </p:txBody>
      </p:sp>
    </p:spTree>
    <p:extLst>
      <p:ext uri="{BB962C8B-B14F-4D97-AF65-F5344CB8AC3E}">
        <p14:creationId xmlns:p14="http://schemas.microsoft.com/office/powerpoint/2010/main" val="375234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Kelių žingsnių autentifikavimas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80796"/>
            <a:ext cx="10515600" cy="2300061"/>
          </a:xfrm>
        </p:spPr>
        <p:txBody>
          <a:bodyPr>
            <a:normAutofit/>
          </a:bodyPr>
          <a:lstStyle/>
          <a:p>
            <a:r>
              <a:rPr lang="lt-LT" sz="3200" dirty="0">
                <a:latin typeface="Arial" panose="020B0604020202020204" pitchFamily="34" charset="0"/>
                <a:cs typeface="Arial" panose="020B0604020202020204" pitchFamily="34" charset="0"/>
              </a:rPr>
              <a:t>Naudoti dviejų ar daugiau žingsnių autentifikavimo funkciją. </a:t>
            </a:r>
          </a:p>
          <a:p>
            <a:r>
              <a:rPr lang="lt-LT" sz="3200" dirty="0">
                <a:latin typeface="Arial" panose="020B0604020202020204" pitchFamily="34" charset="0"/>
                <a:cs typeface="Arial" panose="020B0604020202020204" pitchFamily="34" charset="0"/>
              </a:rPr>
              <a:t>Vartotojo prašoma įvesti papildomą vienkartinį kodą, sugeneruotą ar nusiųstą į antrinį įrenginį.</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3282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Antivirusinės programos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59025"/>
            <a:ext cx="10515600" cy="3181804"/>
          </a:xfrm>
        </p:spPr>
        <p:txBody>
          <a:bodyPr>
            <a:normAutofit/>
          </a:bodyPr>
          <a:lstStyle/>
          <a:p>
            <a:r>
              <a:rPr lang="lt-LT" sz="3200" dirty="0">
                <a:latin typeface="Arial" panose="020B0604020202020204" pitchFamily="34" charset="0"/>
                <a:cs typeface="Arial" panose="020B0604020202020204" pitchFamily="34" charset="0"/>
              </a:rPr>
              <a:t>Vienas elementariausių ir efektyviausių techninių saugumo būdų.</a:t>
            </a:r>
          </a:p>
          <a:p>
            <a:r>
              <a:rPr lang="lt-LT" sz="3200" dirty="0">
                <a:latin typeface="Arial" panose="020B0604020202020204" pitchFamily="34" charset="0"/>
                <a:cs typeface="Arial" panose="020B0604020202020204" pitchFamily="34" charset="0"/>
              </a:rPr>
              <a:t>Gali apsaugoti nuo duomenis šifruojančio ir išpirkos reikalaujančio kenkėjiško programinio kodo (angl. </a:t>
            </a:r>
            <a:r>
              <a:rPr lang="lt-LT" sz="3200" i="1" dirty="0" err="1">
                <a:latin typeface="Arial" panose="020B0604020202020204" pitchFamily="34" charset="0"/>
                <a:cs typeface="Arial" panose="020B0604020202020204" pitchFamily="34" charset="0"/>
              </a:rPr>
              <a:t>ransomware</a:t>
            </a:r>
            <a:r>
              <a:rPr lang="lt-LT" sz="3200" dirty="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022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a:xfrm>
            <a:off x="838200" y="212725"/>
            <a:ext cx="10515600" cy="1325563"/>
          </a:xfrm>
        </p:spPr>
        <p:txBody>
          <a:bodyPr>
            <a:normAutofit fontScale="90000"/>
          </a:bodyPr>
          <a:lstStyle/>
          <a:p>
            <a:r>
              <a:rPr lang="lt-LT" dirty="0"/>
              <a:t>Šifruojantis ir išpirkos reikalaujantis </a:t>
            </a:r>
            <a:r>
              <a:rPr lang="lt-LT" dirty="0" err="1"/>
              <a:t>kenkėjiškas</a:t>
            </a:r>
            <a:r>
              <a:rPr lang="lt-LT" dirty="0"/>
              <a:t> programinis kodas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80797"/>
            <a:ext cx="4589206" cy="3747861"/>
          </a:xfrm>
        </p:spPr>
        <p:txBody>
          <a:bodyPr>
            <a:normAutofit/>
          </a:bodyPr>
          <a:lstStyle/>
          <a:p>
            <a:pPr marL="0" indent="0">
              <a:buNone/>
            </a:pPr>
            <a:r>
              <a:rPr lang="lt-LT" sz="3200" dirty="0">
                <a:latin typeface="Arial" panose="020B0604020202020204" pitchFamily="34" charset="0"/>
                <a:cs typeface="Arial" panose="020B0604020202020204" pitchFamily="34" charset="0"/>
              </a:rPr>
              <a:t>Dažniausiai gaunamas su kenkėjišku el. laiško priedu.</a:t>
            </a:r>
          </a:p>
          <a:p>
            <a:pPr marL="0" indent="0">
              <a:buNone/>
            </a:pPr>
            <a:r>
              <a:rPr lang="lt-LT" sz="3200" dirty="0">
                <a:latin typeface="Arial" panose="020B0604020202020204" pitchFamily="34" charset="0"/>
                <a:cs typeface="Arial" panose="020B0604020202020204" pitchFamily="34" charset="0"/>
              </a:rPr>
              <a:t>Atidarius priedą, paleidžiamas kodas, siekiantis gauti įrenginio kontrolę.</a:t>
            </a:r>
            <a:endParaRPr lang="en-US" sz="32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 xmlns:a16="http://schemas.microsoft.com/office/drawing/2014/main" id="{A3B9EDC2-2B04-42DD-A4F6-EA9D62572592}"/>
              </a:ext>
            </a:extLst>
          </p:cNvPr>
          <p:cNvPicPr/>
          <p:nvPr/>
        </p:nvPicPr>
        <p:blipFill rotWithShape="1">
          <a:blip r:embed="rId3">
            <a:extLst>
              <a:ext uri="{28A0092B-C50C-407E-A947-70E740481C1C}">
                <a14:useLocalDpi xmlns:a14="http://schemas.microsoft.com/office/drawing/2010/main" val="0"/>
              </a:ext>
            </a:extLst>
          </a:blip>
          <a:srcRect r="48055" b="7067"/>
          <a:stretch/>
        </p:blipFill>
        <p:spPr bwMode="auto">
          <a:xfrm>
            <a:off x="5983111" y="1825625"/>
            <a:ext cx="6208889" cy="5032375"/>
          </a:xfrm>
          <a:prstGeom prst="rect">
            <a:avLst/>
          </a:prstGeom>
          <a:noFill/>
          <a:ln>
            <a:noFill/>
          </a:ln>
        </p:spPr>
      </p:pic>
    </p:spTree>
    <p:extLst>
      <p:ext uri="{BB962C8B-B14F-4D97-AF65-F5344CB8AC3E}">
        <p14:creationId xmlns:p14="http://schemas.microsoft.com/office/powerpoint/2010/main" val="52678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Atsarginės duomenų kopijos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33625"/>
            <a:ext cx="10515600" cy="3276953"/>
          </a:xfrm>
        </p:spPr>
        <p:txBody>
          <a:bodyPr>
            <a:normAutofit/>
          </a:bodyPr>
          <a:lstStyle/>
          <a:p>
            <a:r>
              <a:rPr lang="lt-LT" sz="3200" dirty="0">
                <a:latin typeface="Arial" panose="020B0604020202020204" pitchFamily="34" charset="0"/>
                <a:cs typeface="Arial" panose="020B0604020202020204" pitchFamily="34" charset="0"/>
              </a:rPr>
              <a:t>Nustatyti, kokių duomenų kopijos turi būti daromos.</a:t>
            </a:r>
          </a:p>
          <a:p>
            <a:r>
              <a:rPr lang="lt-LT" sz="3200" dirty="0">
                <a:latin typeface="Arial" panose="020B0604020202020204" pitchFamily="34" charset="0"/>
                <a:cs typeface="Arial" panose="020B0604020202020204" pitchFamily="34" charset="0"/>
              </a:rPr>
              <a:t>Pasirinkti atsarginių duomenų kopijų kūrimo dažnumą.</a:t>
            </a:r>
          </a:p>
          <a:p>
            <a:r>
              <a:rPr lang="lt-LT" sz="3200" dirty="0">
                <a:latin typeface="Arial" panose="020B0604020202020204" pitchFamily="34" charset="0"/>
                <a:cs typeface="Arial" panose="020B0604020202020204" pitchFamily="34" charset="0"/>
              </a:rPr>
              <a:t>Nustatyti prieigą prie atsarginių duomenų kopijų.</a:t>
            </a:r>
          </a:p>
          <a:p>
            <a:r>
              <a:rPr lang="lt-LT" sz="3200" dirty="0">
                <a:latin typeface="Arial" panose="020B0604020202020204" pitchFamily="34" charset="0"/>
                <a:cs typeface="Arial" panose="020B0604020202020204" pitchFamily="34" charset="0"/>
              </a:rPr>
              <a:t>Pasirinkti atsarginių duomenų kopijų saugojimo vietą.</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9462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Praktinė užduotis: slaptažodžiai</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94856"/>
            <a:ext cx="10515600" cy="3777343"/>
          </a:xfrm>
        </p:spPr>
        <p:txBody>
          <a:bodyPr>
            <a:normAutofit/>
          </a:bodyPr>
          <a:lstStyle/>
          <a:p>
            <a:pPr marL="0" indent="0">
              <a:buNone/>
            </a:pPr>
            <a:r>
              <a:rPr lang="lt-LT" sz="3200" b="1" dirty="0">
                <a:latin typeface="Arial" panose="020B0604020202020204" pitchFamily="34" charset="0"/>
                <a:cs typeface="Arial" panose="020B0604020202020204" pitchFamily="34" charset="0"/>
              </a:rPr>
              <a:t>Kiek jūsų slaptažodžių sutampa su 20 populiariausių slaptažodžių Lietuvoje?</a:t>
            </a:r>
            <a:endParaRPr lang="en-US" sz="3200" b="1" dirty="0">
              <a:latin typeface="Arial" panose="020B0604020202020204" pitchFamily="34" charset="0"/>
              <a:cs typeface="Arial" panose="020B0604020202020204" pitchFamily="34" charset="0"/>
            </a:endParaRPr>
          </a:p>
          <a:p>
            <a:pPr marL="0" indent="0">
              <a:buNone/>
            </a:pPr>
            <a:endParaRPr lang="lt-LT" sz="1100" dirty="0">
              <a:solidFill>
                <a:schemeClr val="tx1"/>
              </a:solidFill>
              <a:latin typeface="Arial" panose="020B0604020202020204" pitchFamily="34" charset="0"/>
              <a:cs typeface="Arial" panose="020B0604020202020204" pitchFamily="34" charset="0"/>
            </a:endParaRPr>
          </a:p>
          <a:p>
            <a:r>
              <a:rPr lang="lt-LT" sz="3200" dirty="0">
                <a:solidFill>
                  <a:schemeClr val="tx1"/>
                </a:solidFill>
                <a:latin typeface="Arial" panose="020B0604020202020204" pitchFamily="34" charset="0"/>
                <a:cs typeface="Arial" panose="020B0604020202020204" pitchFamily="34" charset="0"/>
              </a:rPr>
              <a:t>Peržiūrėkite 20 populiariausių Lietuvoje slaptažodžių sąrašą.</a:t>
            </a:r>
          </a:p>
          <a:p>
            <a:r>
              <a:rPr lang="lt-LT" sz="3200" dirty="0">
                <a:solidFill>
                  <a:schemeClr val="tx1"/>
                </a:solidFill>
                <a:latin typeface="Arial" panose="020B0604020202020204" pitchFamily="34" charset="0"/>
                <a:cs typeface="Arial" panose="020B0604020202020204" pitchFamily="34" charset="0"/>
              </a:rPr>
              <a:t>Pažymėkite tuos, kuriuos esate naudoję.</a:t>
            </a:r>
          </a:p>
          <a:p>
            <a:r>
              <a:rPr lang="lt-LT" sz="3200" dirty="0">
                <a:solidFill>
                  <a:schemeClr val="tx1"/>
                </a:solidFill>
                <a:latin typeface="Arial" panose="020B0604020202020204" pitchFamily="34" charset="0"/>
                <a:cs typeface="Arial" panose="020B0604020202020204" pitchFamily="34" charset="0"/>
              </a:rPr>
              <a:t>Žymėti galima ir labai panašius.</a:t>
            </a: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68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A9C0C5-D880-4D47-AE7C-DBB08B91E3BA}"/>
              </a:ext>
            </a:extLst>
          </p:cNvPr>
          <p:cNvSpPr>
            <a:spLocks noGrp="1"/>
          </p:cNvSpPr>
          <p:nvPr>
            <p:ph type="title"/>
          </p:nvPr>
        </p:nvSpPr>
        <p:spPr>
          <a:xfrm>
            <a:off x="2656840" y="2302021"/>
            <a:ext cx="6878320" cy="1943408"/>
          </a:xfrm>
        </p:spPr>
        <p:txBody>
          <a:bodyPr>
            <a:normAutofit/>
          </a:bodyPr>
          <a:lstStyle/>
          <a:p>
            <a:r>
              <a:rPr lang="lt-LT" dirty="0"/>
              <a:t>Asmeninių įrenginių saugumas</a:t>
            </a:r>
            <a:endParaRPr lang="en-US" b="0" dirty="0"/>
          </a:p>
        </p:txBody>
      </p:sp>
    </p:spTree>
    <p:extLst>
      <p:ext uri="{BB962C8B-B14F-4D97-AF65-F5344CB8AC3E}">
        <p14:creationId xmlns:p14="http://schemas.microsoft.com/office/powerpoint/2010/main" val="3677247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kumentas" ma:contentTypeID="0x0101005D1CC8C82874DD4D8D2EC0AEE26E3455" ma:contentTypeVersion="4" ma:contentTypeDescription="Kurkite naują dokumentą." ma:contentTypeScope="" ma:versionID="6c113e97e99ebc636b1b4bb3f36c8e3b">
  <xsd:schema xmlns:xsd="http://www.w3.org/2001/XMLSchema" xmlns:xs="http://www.w3.org/2001/XMLSchema" xmlns:p="http://schemas.microsoft.com/office/2006/metadata/properties" xmlns:ns2="a0835765-722b-4967-b5d3-9e62f38271fc" xmlns:ns3="47d486dd-7fb2-4844-a458-fd0411d49900" targetNamespace="http://schemas.microsoft.com/office/2006/metadata/properties" ma:root="true" ma:fieldsID="35047cad3f9a3ac8c245f1994d6788e9" ns2:_="" ns3:_="">
    <xsd:import namespace="a0835765-722b-4967-b5d3-9e62f38271fc"/>
    <xsd:import namespace="47d486dd-7fb2-4844-a458-fd0411d49900"/>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35765-722b-4967-b5d3-9e62f38271fc" elementFormDefault="qualified">
    <xsd:import namespace="http://schemas.microsoft.com/office/2006/documentManagement/types"/>
    <xsd:import namespace="http://schemas.microsoft.com/office/infopath/2007/PartnerControls"/>
    <xsd:element name="_dlc_DocId" ma:index="8" nillable="true" ma:displayName="Dokumento ID reikšmė" ma:description="Dokumento ID reikšmė, priskirta šiam elementui." ma:indexed="true" ma:internalName="_dlc_DocId" ma:readOnly="true">
      <xsd:simpleType>
        <xsd:restriction base="dms:Text"/>
      </xsd:simpleType>
    </xsd:element>
    <xsd:element name="_dlc_DocIdUrl" ma:index="9" nillable="true" ma:displayName="Dokumento ID" ma:description="Nuolatinis saitas į šį dokumentą."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Bendrinta su išsamia informacija"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d486dd-7fb2-4844-a458-fd0411d499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a0835765-722b-4967-b5d3-9e62f38271fc">XXSHWCZCZDRR-1390958040-26</_dlc_DocId>
    <_dlc_DocIdUrl xmlns="a0835765-722b-4967-b5d3-9e62f38271fc">
      <Url>https://povilasscpl.sharepoint.com/sites/MEDIJURASTINGUMAS/_layouts/15/DocIdRedir.aspx?ID=XXSHWCZCZDRR-1390958040-26</Url>
      <Description>XXSHWCZCZDRR-1390958040-26</Description>
    </_dlc_DocIdUrl>
  </documentManagement>
</p:properties>
</file>

<file path=customXml/itemProps1.xml><?xml version="1.0" encoding="utf-8"?>
<ds:datastoreItem xmlns:ds="http://schemas.openxmlformats.org/officeDocument/2006/customXml" ds:itemID="{ED8121CB-8A89-48B2-825B-FB9F187855F1}">
  <ds:schemaRefs>
    <ds:schemaRef ds:uri="http://schemas.microsoft.com/sharepoint/events"/>
  </ds:schemaRefs>
</ds:datastoreItem>
</file>

<file path=customXml/itemProps2.xml><?xml version="1.0" encoding="utf-8"?>
<ds:datastoreItem xmlns:ds="http://schemas.openxmlformats.org/officeDocument/2006/customXml" ds:itemID="{288B7F11-5D51-4027-8E7D-7F9A94432E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35765-722b-4967-b5d3-9e62f38271fc"/>
    <ds:schemaRef ds:uri="47d486dd-7fb2-4844-a458-fd0411d499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1CF87C-9863-42B2-AD1C-D969067F552B}">
  <ds:schemaRefs>
    <ds:schemaRef ds:uri="http://schemas.microsoft.com/sharepoint/v3/contenttype/forms"/>
  </ds:schemaRefs>
</ds:datastoreItem>
</file>

<file path=customXml/itemProps4.xml><?xml version="1.0" encoding="utf-8"?>
<ds:datastoreItem xmlns:ds="http://schemas.openxmlformats.org/officeDocument/2006/customXml" ds:itemID="{422EE908-AAE8-435B-8A1E-19A818D6AF69}">
  <ds:schemaRefs>
    <ds:schemaRef ds:uri="http://purl.org/dc/elements/1.1/"/>
    <ds:schemaRef ds:uri="47d486dd-7fb2-4844-a458-fd0411d49900"/>
    <ds:schemaRef ds:uri="http://schemas.microsoft.com/office/2006/metadata/properties"/>
    <ds:schemaRef ds:uri="http://schemas.microsoft.com/office/2006/documentManagement/types"/>
    <ds:schemaRef ds:uri="a0835765-722b-4967-b5d3-9e62f38271fc"/>
    <ds:schemaRef ds:uri="http://www.w3.org/XML/1998/namespace"/>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2433</Words>
  <Application>Microsoft Office PowerPoint</Application>
  <PresentationFormat>Plačiaekranė</PresentationFormat>
  <Paragraphs>139</Paragraphs>
  <Slides>18</Slides>
  <Notes>17</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18</vt:i4>
      </vt:variant>
    </vt:vector>
  </HeadingPairs>
  <TitlesOfParts>
    <vt:vector size="22" baseType="lpstr">
      <vt:lpstr>Arial</vt:lpstr>
      <vt:lpstr>Calibri</vt:lpstr>
      <vt:lpstr>Century Gothic</vt:lpstr>
      <vt:lpstr>Office Theme</vt:lpstr>
      <vt:lpstr>Saugumas internete</vt:lpstr>
      <vt:lpstr>2 užsiėmimas.   Gavau el. laišką,  kad laimėjau loterijoje.  Kokius duomenis turiu nusiųsti?</vt:lpstr>
      <vt:lpstr>Asmeninių įrenginių saugumas</vt:lpstr>
      <vt:lpstr>Kelių žingsnių autentifikavimas</vt:lpstr>
      <vt:lpstr>Antivirusinės programos</vt:lpstr>
      <vt:lpstr>Šifruojantis ir išpirkos reikalaujantis kenkėjiškas programinis kodas</vt:lpstr>
      <vt:lpstr>Atsarginės duomenų kopijos</vt:lpstr>
      <vt:lpstr>Praktinė užduotis: slaptažodžiai</vt:lpstr>
      <vt:lpstr>Asmeninių įrenginių saugumas</vt:lpstr>
      <vt:lpstr>Prieigos prie informacijos kontrolė</vt:lpstr>
      <vt:lpstr>Darbo ir asmeninių prietaisų atskyrimas</vt:lpstr>
      <vt:lpstr>Slaptažodžiai</vt:lpstr>
      <vt:lpstr>Praktinis pavyzdys</vt:lpstr>
      <vt:lpstr>Kitos priemonės:</vt:lpstr>
      <vt:lpstr>Praktinė užduotis: dingo kompiuteris</vt:lpstr>
      <vt:lpstr>Apibendrinimas</vt:lpstr>
      <vt:lpstr>2 užsiėmimas.    Gavau el. laišką, kad laimėjau loterijoje. Kokius duomenis turiu nusiųsti?</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2022-12-06T19:55:17Z</dcterms:created>
  <dcterms:modified xsi:type="dcterms:W3CDTF">2023-03-23T07:05:04Z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0x0101005D1CC8C82874DD4D8D2EC0AEE26E3455</vt:lpwstr>
  </property>
  <property fmtid="{D5CDD505-2E9C-101B-9397-08002B2CF9AE}" pid="3" name="_dlc_DocIdItemGuid">
    <vt:lpwstr>2d309f9b-6711-4322-b7e1-6e7fbcc461ee</vt:lpwstr>
  </property>
</Properties>
</file>