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comments/comment1.xml" ContentType="application/vnd.openxmlformats-officedocument.presentationml.comments+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5" r:id="rId5"/>
  </p:sldMasterIdLst>
  <p:notesMasterIdLst>
    <p:notesMasterId r:id="rId19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Lst>
  <p:sldSz cx="12192000" cy="6858000"/>
  <p:notesSz cx="6858000" cy="9144000"/>
  <p:embeddedFontLst>
    <p:embeddedFont>
      <p:font typeface="Century Gothic" panose="020B0502020202020204" pitchFamily="34" charset="0"/>
      <p:regular r:id="rId196"/>
      <p:bold r:id="rId197"/>
      <p:italic r:id="rId198"/>
      <p:boldItalic r:id="rId19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0" roundtripDataSignature="AMtx7mhiUv4m+vO0YApfH3kl6ZaRUtDgn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lita Rimeikienė"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7985CF-91A7-4F6B-AD1B-62D929E13023}" v="89" dt="2025-12-01T09:45:57.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393" autoAdjust="0"/>
  </p:normalViewPr>
  <p:slideViewPr>
    <p:cSldViewPr snapToGrid="0">
      <p:cViewPr varScale="1">
        <p:scale>
          <a:sx n="65" d="100"/>
          <a:sy n="65" d="100"/>
        </p:scale>
        <p:origin x="16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tableStyles" Target="tableStyles.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206" Type="http://schemas.microsoft.com/office/2015/10/relationships/revisionInfo" Target="revisionInfo.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slide" Target="slides/slide188.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199" Type="http://schemas.openxmlformats.org/officeDocument/2006/relationships/font" Target="fonts/font4.fntdata"/><Relationship Id="rId203"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notesMaster" Target="notesMasters/notesMaster1.xml"/><Relationship Id="rId190" Type="http://schemas.openxmlformats.org/officeDocument/2006/relationships/slide" Target="slides/slide185.xml"/><Relationship Id="rId204" Type="http://schemas.openxmlformats.org/officeDocument/2006/relationships/theme" Target="theme/theme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1.xml"/><Relationship Id="rId9" Type="http://schemas.openxmlformats.org/officeDocument/2006/relationships/slide" Target="slides/slide4.xml"/><Relationship Id="rId180" Type="http://schemas.openxmlformats.org/officeDocument/2006/relationships/slide" Target="slides/slide175.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font" Target="fonts/font1.fntdata"/><Relationship Id="rId200" Type="http://customschemas.google.com/relationships/presentationmetadata" Target="metadata"/><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font" Target="fonts/font2.fntdata"/><Relationship Id="rId201" Type="http://schemas.openxmlformats.org/officeDocument/2006/relationships/commentAuthors" Target="commentAuthors.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customXml" Target="../customXml/item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font" Target="fonts/font3.fntdata"/><Relationship Id="rId202" Type="http://schemas.openxmlformats.org/officeDocument/2006/relationships/presProps" Target="presProps.xml"/><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07-07T13:47:35.660" idx="1">
    <p:pos x="528" y="230"/>
    <p:text>pastabos lektoriui</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k8ZTzS4"/>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seo.ai"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clictadigital.com/how-many-google-searches-per-day-are-there/" TargetMode="External"/><Relationship Id="rId5" Type="http://schemas.openxmlformats.org/officeDocument/2006/relationships/hyperlink" Target="https://clictadigital.com" TargetMode="External"/><Relationship Id="rId4" Type="http://schemas.openxmlformats.org/officeDocument/2006/relationships/hyperlink" Target="https://seo.ai/blog/how-many-people-use-google"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upport.google.com/google-ads/answer/1722080?hl=lt"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support.google.com/google-ads/answer/1722080?hl=l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prisijungti.lt"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youtu.be/ximjL-n23Qo?feature=shared"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youtu.be/l7Ghf836yNQ?feature=shared"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gemini.google.com"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youtu.be/kpCzNRxmM-w?feature=shared"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translate.google.com"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translate.google.com"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translate.google.com"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chrome.google.com/webstore"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3" Type="http://schemas.openxmlformats.org/officeDocument/2006/relationships/hyperlink" Target="http://www.google.com" TargetMode="External"/><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3" Type="http://schemas.openxmlformats.org/officeDocument/2006/relationships/hyperlink" Target="https://images.google.com" TargetMode="External"/><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3" Type="http://schemas.openxmlformats.org/officeDocument/2006/relationships/hyperlink" Target="http://www.google.lt" TargetMode="External"/><Relationship Id="rId2" Type="http://schemas.openxmlformats.org/officeDocument/2006/relationships/slide" Target="../slides/slide112.xml"/><Relationship Id="rId1" Type="http://schemas.openxmlformats.org/officeDocument/2006/relationships/notesMaster" Target="../notesMasters/notesMaster1.xml"/><Relationship Id="rId4" Type="http://schemas.openxmlformats.org/officeDocument/2006/relationships/hyperlink" Target="http://www.google.com" TargetMode="Externa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3" Type="http://schemas.openxmlformats.org/officeDocument/2006/relationships/hyperlink" Target="https://youtu.be/FUpzF0wFMUY?feature=shared" TargetMode="External"/><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3" Type="http://schemas.openxmlformats.org/officeDocument/2006/relationships/hyperlink" Target="https://support.google.com/drive/answer/2424384?hl=lt&amp;ref_topic=14940&amp;sjid=1064604185437998649-EU" TargetMode="External"/><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s://support.google.com/drive/answer/2424368?sjid=12171263109471595122-EU" TargetMode="External"/><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3" Type="http://schemas.openxmlformats.org/officeDocument/2006/relationships/hyperlink" Target="https://support.google.com/drive/answer/2375091?hl=en&amp;ref_topic=2375187&amp;sjid=12171263109471595122-EU" TargetMode="External"/><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3" Type="http://schemas.openxmlformats.org/officeDocument/2006/relationships/hyperlink" Target="https://support.google.com/googleone/answer/2494822?hl=lt&amp;co=GENIE.Platform%3DDesktop" TargetMode="External"/><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3" Type="http://schemas.openxmlformats.org/officeDocument/2006/relationships/hyperlink" Target="https://support.google.com/googleone/answer/2494822?hl=lt&amp;co=GENIE.Platform%3DDesktop" TargetMode="External"/><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3" Type="http://schemas.openxmlformats.org/officeDocument/2006/relationships/hyperlink" Target="https://youtu.be/K04yt-RlsxQ?feature=shared" TargetMode="External"/><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3" name="Google Shape;13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lt-LT" b="1" dirty="0">
                <a:latin typeface="Arial"/>
                <a:ea typeface="Arial"/>
                <a:cs typeface="Arial"/>
                <a:sym typeface="Arial"/>
              </a:rPr>
              <a:t>Ne tik įgūdžiai, bet ir supratimas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Programos tikslai: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Plėtoti kritinį mąstymą: analizuoti informaciją ir jos šaltinius.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Formuoti medijų ir informacinį raštingumą: atpažinti šališkumą, manipuliacijas.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Suprasti DI veikimo principus: galimybės ir ribos.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Skatinti atsakingą elgesį internete: turinio vartojimo ir kūrimo įpročiai.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b="1" dirty="0">
                <a:latin typeface="Arial"/>
                <a:ea typeface="Arial"/>
                <a:cs typeface="Arial"/>
                <a:sym typeface="Arial"/>
              </a:rPr>
              <a:t>Po mokymų gebėsite: </a:t>
            </a:r>
            <a:endParaRPr b="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Kritiškai vertinti „Google </a:t>
            </a:r>
            <a:r>
              <a:rPr lang="lt-LT" dirty="0" err="1">
                <a:latin typeface="Arial"/>
                <a:ea typeface="Arial"/>
                <a:cs typeface="Arial"/>
                <a:sym typeface="Arial"/>
              </a:rPr>
              <a:t>Translate</a:t>
            </a:r>
            <a:r>
              <a:rPr lang="lt-LT" dirty="0">
                <a:latin typeface="Arial"/>
                <a:ea typeface="Arial"/>
                <a:cs typeface="Arial"/>
                <a:sym typeface="Arial"/>
              </a:rPr>
              <a:t>“ teikiamus vertimus.</a:t>
            </a: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Efektyviau naudotis „Google </a:t>
            </a:r>
            <a:r>
              <a:rPr lang="lt-LT" dirty="0" err="1">
                <a:latin typeface="Arial"/>
                <a:ea typeface="Arial"/>
                <a:cs typeface="Arial"/>
                <a:sym typeface="Arial"/>
              </a:rPr>
              <a:t>Maps</a:t>
            </a:r>
            <a:r>
              <a:rPr lang="lt-LT" dirty="0">
                <a:latin typeface="Arial"/>
                <a:ea typeface="Arial"/>
                <a:cs typeface="Arial"/>
                <a:sym typeface="Arial"/>
              </a:rPr>
              <a:t>“ kelionių planavimu.</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Atsakingiau vertinti </a:t>
            </a:r>
            <a:r>
              <a:rPr lang="lt-LT" i="1" dirty="0" err="1">
                <a:latin typeface="Arial"/>
                <a:ea typeface="Arial"/>
                <a:cs typeface="Arial"/>
                <a:sym typeface="Arial"/>
              </a:rPr>
              <a:t>Gemini</a:t>
            </a:r>
            <a:r>
              <a:rPr lang="lt-LT" dirty="0">
                <a:latin typeface="Arial"/>
                <a:ea typeface="Arial"/>
                <a:cs typeface="Arial"/>
                <a:sym typeface="Arial"/>
              </a:rPr>
              <a:t> generuojamus tekstus, vaizdus.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dirty="0">
                <a:latin typeface="Arial"/>
                <a:ea typeface="Arial"/>
                <a:cs typeface="Arial"/>
                <a:sym typeface="Arial"/>
              </a:rPr>
              <a:t>Geriau suprasti, kokius duomenis suteikiate „</a:t>
            </a:r>
            <a:r>
              <a:rPr lang="lt-LT" i="0" dirty="0">
                <a:latin typeface="Arial"/>
                <a:ea typeface="Arial"/>
                <a:cs typeface="Arial"/>
                <a:sym typeface="Arial"/>
              </a:rPr>
              <a:t>Google“</a:t>
            </a:r>
            <a:r>
              <a:rPr lang="lt-LT" dirty="0">
                <a:latin typeface="Arial"/>
                <a:ea typeface="Arial"/>
                <a:cs typeface="Arial"/>
                <a:sym typeface="Arial"/>
              </a:rPr>
              <a:t> naudodamiesi </a:t>
            </a:r>
            <a:r>
              <a:rPr lang="lt-LT" i="1" dirty="0">
                <a:latin typeface="Arial"/>
                <a:ea typeface="Arial"/>
                <a:cs typeface="Arial"/>
                <a:sym typeface="Arial"/>
              </a:rPr>
              <a:t>Disku</a:t>
            </a:r>
            <a:r>
              <a:rPr lang="lt-LT" dirty="0">
                <a:latin typeface="Arial"/>
                <a:ea typeface="Arial"/>
                <a:cs typeface="Arial"/>
                <a:sym typeface="Arial"/>
              </a:rPr>
              <a:t> ar </a:t>
            </a:r>
            <a:r>
              <a:rPr lang="lt-LT" i="1" dirty="0">
                <a:latin typeface="Arial"/>
                <a:ea typeface="Arial"/>
                <a:cs typeface="Arial"/>
                <a:sym typeface="Arial"/>
              </a:rPr>
              <a:t>Kalendoriumi</a:t>
            </a:r>
            <a:r>
              <a:rPr lang="lt-LT" dirty="0">
                <a:latin typeface="Arial"/>
                <a:ea typeface="Arial"/>
                <a:cs typeface="Arial"/>
                <a:sym typeface="Arial"/>
              </a:rPr>
              <a:t>, ir sužinosite pagrindinius privatumo valdymo principus.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p:txBody>
      </p:sp>
      <p:sp>
        <p:nvSpPr>
          <p:cNvPr id="134" name="Google Shape;13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lt-L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9" name="Google Shape;13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dirty="0">
                <a:latin typeface="Arial"/>
                <a:ea typeface="Arial"/>
                <a:cs typeface="Arial"/>
                <a:sym typeface="Arial"/>
              </a:rPr>
              <a:t>Šioje skaidrėje aptariamas visuomenės ir skaitmeninio amžiaus santykis. Kadaise informacija buvo prabanga, deficitas. Jos reikėjo ieškoti bibliotekose, archyvuose, laukti naujienų per radiją ar televiziją. Šiandien situacija pasikeitė kardinaliai. Informacija pati mus medžioja. Ji veržiasi per socialinių tinklų srautus, naujienų portalų pranešimus, el. laiškus. Mūsų smegenys tiesiog nėra evoliuciškai prisitaikiusios apdoroti tokį informacijos srautą. Dėl to jaučiame nuolatinį nuovargį, nerimą, kad kažką praleidžiame. Pradeda žmonės ieškoti trumpiausių kelių ir tai skatina nuolatinį skubėjimą ir paviršutinišką mąstymą. Nebeturime laiko ir noro gilintis. Vartojame antraštes, o ne straipsnius. Reaguojame į paveikslėlį, o ne į kontekstą. Mes prarandame gebėjimą susikaupti, analizuoti, kritiškai vertinti. Mūsų informacijos vartojimas tampa panašus į greitojo maisto valgymą. Mes tampame pažeidžiami manipuliacijoms, nes neturime laiko patikrinti faktų. Ir tada pasirodo technologijos. „Google“, „Facebook“, „YouTube“, „</a:t>
            </a:r>
            <a:r>
              <a:rPr lang="lt-LT" dirty="0" err="1">
                <a:latin typeface="Arial"/>
                <a:ea typeface="Arial"/>
                <a:cs typeface="Arial"/>
                <a:sym typeface="Arial"/>
              </a:rPr>
              <a:t>TikTok</a:t>
            </a:r>
            <a:r>
              <a:rPr lang="lt-LT" dirty="0">
                <a:latin typeface="Arial"/>
                <a:ea typeface="Arial"/>
                <a:cs typeface="Arial"/>
                <a:sym typeface="Arial"/>
              </a:rPr>
              <a:t>“ – tai galingi informacijos filtrai, kurie mums padeda atsirinkti, kas aktualu. Šie filtrai nėra neutralūs. Jie veikia pagal algoritmus, kurių pagrindinis tikslas – ne pateikti mums objektyvią tiesą, o kuo ilgiau išlaikyti mūsų dėmesį. O kaip lengviausia išlaikyti dėmesį? Rodant mums tai, kas mums jau patinka, kas patvirtina mūsų įsitikinimus, kas sukelia stiprias emocijas. Tokiu būdu prarandame gebėjimą suprasti kitokias nuomones, visuomenė skyla į priešiškas stovyklas, kurios nebesusišneka, nes gyvena skirtingose informacinėse realybėse. Todėl norint saugiai gyventi skaitmeniniame amžiuje, būtinas naujas kompetencijų rinkinys. Skaitmeninis raštingumas – ne tik techniniai gebėjimai, bet ir supratimas, kaip veikia skaitmeninės platformos, kokį pėdsaką paliekame internete ir kaip atsakingai dalyvauti skaitmeninėje visuomenėje. Antra – duomenų privatumas ir saugumas. Mūsų asmeniniai duomenys tapo vertingiausia valiuta. Svarbu aktyviai valdyti savo privatumo nustatymus, atpažinti sukčiavimo bandymus ir suprasti, kokią informaciją apie save atskleidžiame. Teisė į privatumą internete tapo pamatinė žmogaus teisė. Trečia – gebėjimas nuolat mokytis, prisitaikyti prie naujų įrankių. Tikslas nėra pabėgti nuo technologijų, o tapti sąmoningais, įgalintais jų naudotojais, kurie geba valdyti įrankius, o ne leisti įrankiams valdyti.</a:t>
            </a:r>
            <a:endParaRPr dirty="0">
              <a:latin typeface="Arial"/>
              <a:ea typeface="Arial"/>
              <a:cs typeface="Arial"/>
              <a:sym typeface="Arial"/>
            </a:endParaRPr>
          </a:p>
          <a:p>
            <a:pPr marL="0" lvl="0" indent="0" algn="l" rtl="0">
              <a:lnSpc>
                <a:spcPct val="100000"/>
              </a:lnSpc>
              <a:spcBef>
                <a:spcPts val="120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40" name="Google Shape;14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5f9e58464e_3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6" name="Google Shape;146;g35f9e58464e_3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Skaidrėje bendrais bruožais pristatoma, kokią naudą suteikia „Google“ įrankių naudojimas bei kokios problemos gali slypėti. „Google“ tapo neatsiejama kasdienybės dalis. „Google“ įrankiai įsiliejo į kiekvieno iš mūsų gyvenimo sritį, tapdami nematomu, bet galingu įrankiu-milžinu. Nors šie įrankiai suteikia neįkainojamą patogumą ir prieinamumą, svarbu suvokti ir jų „nematomas puses“ – tai, kas slypi už paprastos vartotojo sąsajos. Kritinis „Google“ įrankių išmanymas tampa gyvybiškai svarbus siekiant tapti sąmoningesniais ir išmaniais vartotojais. „Google“ sėkmės paslaptis slypi jos gebėjime pasiūlyti daugybę nemokamų ir intuityvių paslaugų, pvz.: „</a:t>
            </a:r>
            <a:r>
              <a:rPr lang="lt-LT" dirty="0" err="1">
                <a:latin typeface="Arial"/>
                <a:ea typeface="Arial"/>
                <a:cs typeface="Arial"/>
                <a:sym typeface="Arial"/>
              </a:rPr>
              <a:t>Gmail</a:t>
            </a:r>
            <a:r>
              <a:rPr lang="lt-LT" dirty="0">
                <a:latin typeface="Arial"/>
                <a:ea typeface="Arial"/>
                <a:cs typeface="Arial"/>
                <a:sym typeface="Arial"/>
              </a:rPr>
              <a:t>“, „Google </a:t>
            </a:r>
            <a:r>
              <a:rPr lang="lt-LT" dirty="0" err="1">
                <a:latin typeface="Arial"/>
                <a:ea typeface="Arial"/>
                <a:cs typeface="Arial"/>
                <a:sym typeface="Arial"/>
              </a:rPr>
              <a:t>Maps</a:t>
            </a:r>
            <a:r>
              <a:rPr lang="lt-LT" dirty="0">
                <a:latin typeface="Arial"/>
                <a:ea typeface="Arial"/>
                <a:cs typeface="Arial"/>
                <a:sym typeface="Arial"/>
              </a:rPr>
              <a:t>“, „Google </a:t>
            </a:r>
            <a:r>
              <a:rPr lang="lt-LT" dirty="0" err="1">
                <a:latin typeface="Arial"/>
                <a:ea typeface="Arial"/>
                <a:cs typeface="Arial"/>
                <a:sym typeface="Arial"/>
              </a:rPr>
              <a:t>Search</a:t>
            </a:r>
            <a:r>
              <a:rPr lang="lt-LT" dirty="0">
                <a:latin typeface="Arial"/>
                <a:ea typeface="Arial"/>
                <a:cs typeface="Arial"/>
                <a:sym typeface="Arial"/>
              </a:rPr>
              <a:t>“, „Google </a:t>
            </a:r>
            <a:r>
              <a:rPr lang="lt-LT" dirty="0" err="1">
                <a:latin typeface="Arial"/>
                <a:ea typeface="Arial"/>
                <a:cs typeface="Arial"/>
                <a:sym typeface="Arial"/>
              </a:rPr>
              <a:t>Docs</a:t>
            </a:r>
            <a:r>
              <a:rPr lang="lt-LT" dirty="0">
                <a:latin typeface="Arial"/>
                <a:ea typeface="Arial"/>
                <a:cs typeface="Arial"/>
                <a:sym typeface="Arial"/>
              </a:rPr>
              <a:t>“. Tačiau už šio patogumo ir prieinamumo slypi sudėtingas algoritmas, dažnai vadinamas „juodąja dėže“. Vartotojams dažnai nėra aišku, kaip veikia šie algoritmai, kokie duomenys yra renkami, kaip jie apdorojami ir kokiu tikslu naudojami.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„Google“ </a:t>
            </a:r>
            <a:r>
              <a:rPr lang="lt-LT" b="1" dirty="0">
                <a:latin typeface="Arial"/>
                <a:ea typeface="Arial"/>
                <a:cs typeface="Arial"/>
                <a:sym typeface="Arial"/>
              </a:rPr>
              <a:t>renka milžiniškus kiekius duomenų</a:t>
            </a:r>
            <a:r>
              <a:rPr lang="lt-LT" dirty="0">
                <a:latin typeface="Arial"/>
                <a:ea typeface="Arial"/>
                <a:cs typeface="Arial"/>
                <a:sym typeface="Arial"/>
              </a:rPr>
              <a:t> apie mūsų paieškas, vietą, elgesį internete, interesus ir net asmeninę informaciją. Nors „Google“ teigia sauganti šiuos duomenis, lieka neaiškumų dėl to, kas turi prieigą prie šios informacijos ir kokiu mastu ji gali būti naudojama.</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„Google“</a:t>
            </a:r>
            <a:r>
              <a:rPr lang="lt-LT" b="1" dirty="0">
                <a:latin typeface="Arial"/>
                <a:ea typeface="Arial"/>
                <a:cs typeface="Arial"/>
                <a:sym typeface="Arial"/>
              </a:rPr>
              <a:t> paieškos rezultatai ir naujienų srautai yra personalizuojami</a:t>
            </a:r>
            <a:r>
              <a:rPr lang="lt-LT" dirty="0">
                <a:latin typeface="Arial"/>
                <a:ea typeface="Arial"/>
                <a:cs typeface="Arial"/>
                <a:sym typeface="Arial"/>
              </a:rPr>
              <a:t>, atsižvelgiant į mūsų ankstesnę veiklą. Nors tai gali atrodyti patogu, tai taip pat reiškia, kad galime patekti į „informacijos burbulus“, kuriuose mums pateikiama tik ta informacija, kuri patvirtina mūsų jau turimus įsitikinimus, ribodama mūsų prieigą prie įvairių požiūrių.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Dalyviams akcentuoti, kad nebūtina atsisakyti „Google“ įrankių, bet privalu tapti sąmoningesniais ir labiau įgalintais jų naudotojais. O tai yra:</a:t>
            </a:r>
            <a:endParaRPr dirty="0">
              <a:latin typeface="Arial"/>
              <a:ea typeface="Arial"/>
              <a:cs typeface="Arial"/>
              <a:sym typeface="Arial"/>
            </a:endParaRPr>
          </a:p>
          <a:p>
            <a:pPr marL="0" lvl="0" indent="0" algn="l" rtl="0">
              <a:lnSpc>
                <a:spcPct val="100000"/>
              </a:lnSpc>
              <a:spcBef>
                <a:spcPts val="0"/>
              </a:spcBef>
              <a:spcAft>
                <a:spcPts val="0"/>
              </a:spcAft>
              <a:buNone/>
            </a:pPr>
            <a:r>
              <a:rPr lang="lt-LT" b="1" dirty="0">
                <a:latin typeface="Arial"/>
                <a:ea typeface="Arial"/>
                <a:cs typeface="Arial"/>
                <a:sym typeface="Arial"/>
              </a:rPr>
              <a:t>skaityti privatumo politiką:</a:t>
            </a:r>
            <a:r>
              <a:rPr lang="lt-LT" dirty="0">
                <a:latin typeface="Arial"/>
                <a:ea typeface="Arial"/>
                <a:cs typeface="Arial"/>
                <a:sym typeface="Arial"/>
              </a:rPr>
              <a:t> suprasti, ką „Google“ daro su mūsų duomenimis;</a:t>
            </a:r>
            <a:endParaRPr dirty="0">
              <a:latin typeface="Arial"/>
              <a:ea typeface="Arial"/>
              <a:cs typeface="Arial"/>
              <a:sym typeface="Arial"/>
            </a:endParaRPr>
          </a:p>
          <a:p>
            <a:pPr marL="0" lvl="0" indent="0" algn="l" rtl="0">
              <a:lnSpc>
                <a:spcPct val="100000"/>
              </a:lnSpc>
              <a:spcBef>
                <a:spcPts val="0"/>
              </a:spcBef>
              <a:spcAft>
                <a:spcPts val="0"/>
              </a:spcAft>
              <a:buNone/>
            </a:pPr>
            <a:r>
              <a:rPr lang="lt-LT" b="1" dirty="0">
                <a:latin typeface="Arial"/>
                <a:ea typeface="Arial"/>
                <a:cs typeface="Arial"/>
                <a:sym typeface="Arial"/>
              </a:rPr>
              <a:t>reguliuoti privatumo nustatymus: </a:t>
            </a:r>
            <a:r>
              <a:rPr lang="lt-LT" dirty="0">
                <a:latin typeface="Arial"/>
                <a:ea typeface="Arial"/>
                <a:cs typeface="Arial"/>
                <a:sym typeface="Arial"/>
              </a:rPr>
              <a:t>aktyviai valdyti, kokiais duomenimis dalinamės;</a:t>
            </a:r>
            <a:endParaRPr dirty="0">
              <a:latin typeface="Arial"/>
              <a:ea typeface="Arial"/>
              <a:cs typeface="Arial"/>
              <a:sym typeface="Arial"/>
            </a:endParaRPr>
          </a:p>
          <a:p>
            <a:pPr marL="0" lvl="0" indent="0" algn="l" rtl="0">
              <a:lnSpc>
                <a:spcPct val="100000"/>
              </a:lnSpc>
              <a:spcBef>
                <a:spcPts val="0"/>
              </a:spcBef>
              <a:spcAft>
                <a:spcPts val="0"/>
              </a:spcAft>
              <a:buNone/>
            </a:pPr>
            <a:r>
              <a:rPr lang="lt-LT" b="1" dirty="0">
                <a:latin typeface="Arial"/>
                <a:ea typeface="Arial"/>
                <a:cs typeface="Arial"/>
                <a:sym typeface="Arial"/>
              </a:rPr>
              <a:t>įvertinti informacijos šaltinius: </a:t>
            </a:r>
            <a:r>
              <a:rPr lang="lt-LT" dirty="0">
                <a:latin typeface="Arial"/>
                <a:ea typeface="Arial"/>
                <a:cs typeface="Arial"/>
                <a:sym typeface="Arial"/>
              </a:rPr>
              <a:t>nepasikliauti vien „Google“ paieškos rezultatais, o ieškoti patikimų ir įvairių šaltinių.</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47" name="Google Shape;147;g35f9e58464e_3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72245a7f8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3" name="Google Shape;153;g372245a7f8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lt-LT" dirty="0">
                <a:latin typeface="Arial"/>
                <a:ea typeface="Arial"/>
                <a:cs typeface="Arial"/>
                <a:sym typeface="Arial"/>
              </a:rPr>
              <a:t>Tikslas – suteikti praktinių žinių bei įgūdžių, reikalingų efektyviai naudotis „Google“ paieškos sistema, kritiškai vertinti rastą informaciją, suprasti paieškos algoritmų bei </a:t>
            </a:r>
            <a:r>
              <a:rPr lang="lt-LT" dirty="0" err="1">
                <a:latin typeface="Arial"/>
                <a:ea typeface="Arial"/>
                <a:cs typeface="Arial"/>
                <a:sym typeface="Arial"/>
              </a:rPr>
              <a:t>personalizacijos</a:t>
            </a:r>
            <a:r>
              <a:rPr lang="lt-LT" dirty="0">
                <a:latin typeface="Arial"/>
                <a:ea typeface="Arial"/>
                <a:cs typeface="Arial"/>
                <a:sym typeface="Arial"/>
              </a:rPr>
              <a:t> įtaką.</a:t>
            </a:r>
            <a:endParaRPr dirty="0">
              <a:latin typeface="Arial"/>
              <a:ea typeface="Arial"/>
              <a:cs typeface="Arial"/>
              <a:sym typeface="Arial"/>
            </a:endParaRPr>
          </a:p>
        </p:txBody>
      </p:sp>
      <p:sp>
        <p:nvSpPr>
          <p:cNvPr id="154" name="Google Shape;154;g372245a7f8e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368e779886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9" name="Google Shape;159;g3368e779886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Prieš pradedant mokymus, naudinga dalyvių pasiteirauti nuomonės apie „Google“ paiešką. Skaidrėje pateikti preliminarūs klausimai, ko galima pasiteirauti. Jeigu dalyviai nenori diskutuoti, lektorius pats gali pagal skaidrėje pateiktus klausimus atsakyti iš savo patirties.</a:t>
            </a:r>
            <a:endParaRPr dirty="0">
              <a:latin typeface="Arial"/>
              <a:ea typeface="Arial"/>
              <a:cs typeface="Arial"/>
              <a:sym typeface="Arial"/>
            </a:endParaRPr>
          </a:p>
        </p:txBody>
      </p:sp>
      <p:sp>
        <p:nvSpPr>
          <p:cNvPr id="160" name="Google Shape;160;g3368e779886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368e779886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66" name="Google Shape;166;g3368e779886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Internetas iš tiesų yra neįkainojamas šaltinis mokymuisi, bendravimui ir problemų sprendimui. Tačiau dėl milžiniško informacijos kiekio, su kuriuo susiduriame kasdien, efektyvi informacijos paieška tampa ne prabanga, o būtinybe. Internete galime rasti informacijos bet kokia tema, tačiau ne visada lengva atskirti, kas yra tiesa, o kas – melas. Melaginga informacija gali klaidinti, skatinti neteisingus įsitikinimus ir net daryti žalą. Gebėjimas kritiškai vertinti šaltinius ir atpažinti nepatikimą turinį yra itin svarbus, norint priimti teisingus sprendimus ir formuoti pagrįstą nuomonę. Mokantis efektyviai ieškoti informacijos, išmokstama atkreipti dėmesį į šaltinio reputaciją, tikrinti faktus ir lyginti informaciją iš kelių skirtingų šaltinių. Be efektyvių paieškos įgūdžių, naršymas internete gali tapti varginančiu ir daug laiko reikalaujančiu procesu. Švaistome brangų laiką ieškodami reikiamos informacijos tarp nesuskaičiuojamų nuorodų, kurios dažnai yra nereikalingos arba neaktualios. Išmokę naudotis įvairiomis paieškos strategijomis, raktažodžiais ir filtravimo parinktimis, galite greitai ir tiksliai rasti tai, ko ieškote. Tai leidžia efektyviau panaudoti laiką mokymuisi, darbui ar asmeniniams pomėgiams, o ne beprasmiškam naršymui.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67" name="Google Shape;167;g3368e779886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368e779886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73" name="Google Shape;173;g3368e779886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lt-LT" dirty="0">
                <a:latin typeface="Arial"/>
                <a:ea typeface="Arial"/>
                <a:cs typeface="Arial"/>
                <a:sym typeface="Arial"/>
              </a:rPr>
              <a:t>Prieš pradedant kalbėti, kaip pradėti atlikti paiešką, dalyvius galima sudominti ir pateikti skaičius apie tai, kaip intensyviai vartotojai naudojasi „Google“ paieška. „Google“ neskelbia oficialių, realiu laiku atnaujinamų duomenų, statistika remiasi įvairių skaitmeninės rinkodaros agentūrų ir tyrimų platformų atliktomis analizėmis. Skaičiai gali šiek tiek skirtis priklausomai nuo šaltinio. Nepaisant to paieškų apimtys išlieka didžiulės.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lt-LT" dirty="0">
                <a:latin typeface="Arial"/>
                <a:ea typeface="Arial"/>
                <a:cs typeface="Arial"/>
                <a:sym typeface="Arial"/>
              </a:rPr>
              <a:t>Pateiktos statistikos šaltiniai: </a:t>
            </a:r>
            <a:r>
              <a:rPr lang="lt-LT" u="sng" dirty="0">
                <a:solidFill>
                  <a:schemeClr val="hlink"/>
                </a:solidFill>
                <a:latin typeface="Arial"/>
                <a:ea typeface="Arial"/>
                <a:cs typeface="Arial"/>
                <a:sym typeface="Arial"/>
                <a:hlinkClick r:id="rId3"/>
              </a:rPr>
              <a:t>www.seo.ai</a:t>
            </a:r>
            <a:r>
              <a:rPr lang="lt-LT" dirty="0">
                <a:latin typeface="Arial"/>
                <a:ea typeface="Arial"/>
                <a:cs typeface="Arial"/>
                <a:sym typeface="Arial"/>
              </a:rPr>
              <a:t> (</a:t>
            </a:r>
            <a:r>
              <a:rPr lang="lt-LT" u="sng" dirty="0">
                <a:solidFill>
                  <a:schemeClr val="hlink"/>
                </a:solidFill>
                <a:latin typeface="Arial"/>
                <a:ea typeface="Arial"/>
                <a:cs typeface="Arial"/>
                <a:sym typeface="Arial"/>
                <a:hlinkClick r:id="rId4"/>
              </a:rPr>
              <a:t>https://seo.ai/blog/how-many-people-use-google</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u="sng" dirty="0">
                <a:solidFill>
                  <a:schemeClr val="hlink"/>
                </a:solidFill>
                <a:latin typeface="Arial"/>
                <a:ea typeface="Arial"/>
                <a:cs typeface="Arial"/>
                <a:sym typeface="Arial"/>
                <a:hlinkClick r:id="rId5"/>
              </a:rPr>
              <a:t>https://clictadigital.com</a:t>
            </a:r>
            <a:r>
              <a:rPr lang="lt-LT" dirty="0">
                <a:latin typeface="Arial"/>
                <a:ea typeface="Arial"/>
                <a:cs typeface="Arial"/>
                <a:sym typeface="Arial"/>
              </a:rPr>
              <a:t> (</a:t>
            </a:r>
            <a:r>
              <a:rPr lang="lt-LT" u="sng" dirty="0">
                <a:solidFill>
                  <a:schemeClr val="hlink"/>
                </a:solidFill>
                <a:latin typeface="Arial"/>
                <a:ea typeface="Arial"/>
                <a:cs typeface="Arial"/>
                <a:sym typeface="Arial"/>
                <a:hlinkClick r:id="rId6"/>
              </a:rPr>
              <a:t>https://clictadigital.com/how-many-google-searches-per-day-are-there/</a:t>
            </a:r>
            <a:r>
              <a:rPr lang="lt-LT"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1200"/>
              </a:spcBef>
              <a:spcAft>
                <a:spcPts val="0"/>
              </a:spcAft>
              <a:buSzPts val="1100"/>
              <a:buNone/>
            </a:pPr>
            <a:r>
              <a:rPr lang="lt-LT" dirty="0">
                <a:latin typeface="Arial"/>
                <a:ea typeface="Arial"/>
                <a:cs typeface="Arial"/>
                <a:sym typeface="Arial"/>
              </a:rPr>
              <a:t>Po pateiktos statistikos prieinama prie „Google“ paieškos. Ir dalyviams paaiškinama, </a:t>
            </a:r>
            <a:r>
              <a:rPr lang="lt-LT" b="1" dirty="0">
                <a:latin typeface="Arial"/>
                <a:ea typeface="Arial"/>
                <a:cs typeface="Arial"/>
                <a:sym typeface="Arial"/>
              </a:rPr>
              <a:t>nuo ko pradėti „Google“ paiešką. </a:t>
            </a:r>
            <a:r>
              <a:rPr lang="lt-LT" dirty="0">
                <a:latin typeface="Arial"/>
                <a:ea typeface="Arial"/>
                <a:cs typeface="Arial"/>
                <a:sym typeface="Arial"/>
              </a:rPr>
              <a:t>Skaidrėje pateikta ekrano nuotrauka „Google“ paieškos laukelis. Dalyviams </a:t>
            </a:r>
            <a:r>
              <a:rPr lang="lt-LT" dirty="0" err="1">
                <a:latin typeface="Arial"/>
                <a:ea typeface="Arial"/>
                <a:cs typeface="Arial"/>
                <a:sym typeface="Arial"/>
              </a:rPr>
              <a:t>pažingsniui</a:t>
            </a:r>
            <a:r>
              <a:rPr lang="lt-LT" dirty="0">
                <a:latin typeface="Arial"/>
                <a:ea typeface="Arial"/>
                <a:cs typeface="Arial"/>
                <a:sym typeface="Arial"/>
              </a:rPr>
              <a:t> paaiškinama ar rodoma pati paieškos pradžia, principas.</a:t>
            </a:r>
            <a:endParaRPr dirty="0">
              <a:latin typeface="Arial"/>
              <a:ea typeface="Arial"/>
              <a:cs typeface="Arial"/>
              <a:sym typeface="Arial"/>
            </a:endParaRPr>
          </a:p>
          <a:p>
            <a:pPr marL="0" lvl="0" indent="0" algn="l" rtl="0">
              <a:lnSpc>
                <a:spcPct val="100000"/>
              </a:lnSpc>
              <a:spcBef>
                <a:spcPts val="1200"/>
              </a:spcBef>
              <a:spcAft>
                <a:spcPts val="0"/>
              </a:spcAft>
              <a:buSzPts val="1100"/>
              <a:buNone/>
            </a:pPr>
            <a:r>
              <a:rPr lang="lt-LT" dirty="0">
                <a:latin typeface="Arial"/>
                <a:ea typeface="Arial"/>
                <a:cs typeface="Arial"/>
                <a:sym typeface="Arial"/>
              </a:rPr>
              <a:t>1. Atidarykite „Google“.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Atidarykite savo interneto naršyklę (pvz., „Chrome“, „Firefox“, „</a:t>
            </a:r>
            <a:r>
              <a:rPr lang="lt-LT"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Edge</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Adreso juostoje (ten, kur rašomi interneto svetainių adresai) įveskite „</a:t>
            </a:r>
            <a:r>
              <a:rPr lang="lt-LT" i="0" dirty="0" err="1">
                <a:latin typeface="Arial"/>
                <a:ea typeface="Arial"/>
                <a:cs typeface="Arial"/>
                <a:sym typeface="Arial"/>
              </a:rPr>
              <a:t>google.lt</a:t>
            </a:r>
            <a:r>
              <a:rPr lang="lt-LT" i="0" dirty="0">
                <a:latin typeface="Arial"/>
                <a:ea typeface="Arial"/>
                <a:cs typeface="Arial"/>
                <a:sym typeface="Arial"/>
              </a:rPr>
              <a:t>“ </a:t>
            </a:r>
            <a:r>
              <a:rPr lang="lt-LT" dirty="0">
                <a:latin typeface="Arial"/>
                <a:ea typeface="Arial"/>
                <a:cs typeface="Arial"/>
                <a:sym typeface="Arial"/>
              </a:rPr>
              <a:t>ir paspauskite „</a:t>
            </a:r>
            <a:r>
              <a:rPr lang="lt-LT" dirty="0" err="1">
                <a:latin typeface="Arial"/>
                <a:ea typeface="Arial"/>
                <a:cs typeface="Arial"/>
                <a:sym typeface="Arial"/>
              </a:rPr>
              <a:t>Enter</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Patarimas: pvz., naudojant naršykles „Chrome“, „Firefox“</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 naršyklės adreso juosta jau veikia kaip </a:t>
            </a:r>
            <a:r>
              <a:rPr lang="lt-LT" dirty="0">
                <a:latin typeface="Arial"/>
                <a:ea typeface="Arial"/>
                <a:cs typeface="Arial"/>
                <a:sym typeface="Arial"/>
              </a:rPr>
              <a:t>„Google“</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 paieška,</a:t>
            </a:r>
            <a:r>
              <a:rPr lang="lt-LT" dirty="0">
                <a:latin typeface="Arial"/>
                <a:ea typeface="Arial"/>
                <a:cs typeface="Arial"/>
                <a:sym typeface="Arial"/>
              </a:rPr>
              <a:t> todėl galite praleisti šį žingsnį ir iškart rašyti, ko ieškote. O naudojant naršyklę „</a:t>
            </a:r>
            <a:r>
              <a:rPr lang="lt-LT" dirty="0" err="1">
                <a:latin typeface="Arial"/>
                <a:ea typeface="Arial"/>
                <a:cs typeface="Arial"/>
                <a:sym typeface="Arial"/>
              </a:rPr>
              <a:t>Edge</a:t>
            </a:r>
            <a:r>
              <a:rPr lang="lt-LT" dirty="0">
                <a:latin typeface="Arial"/>
                <a:ea typeface="Arial"/>
                <a:cs typeface="Arial"/>
                <a:sym typeface="Arial"/>
              </a:rPr>
              <a:t>“ naršyklės adreso juosta veikia „Bing“ paieška.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2. Įveskite, ko ieškote.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„Google“ puslapio centre pamatysite paieškos laukelį. Spustelėkite jį.</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Pagalvokite apie svarbiausius žodžius (raktažodžius), kurie geriausiai apibūdina jūsų klausimą ar temą.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Patarimas: nebūtina rašyti pilnų sakinių, pvz., „Norėčiau sužinoti, koks oras šiandien bus Vilniuje“. Užtenka orai Vilniuje.</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3. Pradėkite paiešką.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 įrašėte žodžius, paspauskite klaviatūros mygtuką „</a:t>
            </a:r>
            <a:r>
              <a:rPr lang="lt-LT" dirty="0" err="1">
                <a:latin typeface="Arial"/>
                <a:ea typeface="Arial"/>
                <a:cs typeface="Arial"/>
                <a:sym typeface="Arial"/>
              </a:rPr>
              <a:t>Enter</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Arba galite paspausti mygtuką „Google paieška“, esantį po paieškos laukeliu.</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4. Peržiūrėkite rezultatus.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„Google“ parodys sąrašą nuorodų į interneto puslapius. Kiekvienas rezultatas susideda iš trijų dalių:</a:t>
            </a:r>
            <a:endParaRPr dirty="0">
              <a:latin typeface="Arial"/>
              <a:ea typeface="Arial"/>
              <a:cs typeface="Arial"/>
              <a:sym typeface="Arial"/>
            </a:endParaRPr>
          </a:p>
          <a:p>
            <a:pPr marL="685800" lvl="0" indent="-228600" algn="l" rtl="0">
              <a:lnSpc>
                <a:spcPct val="100000"/>
              </a:lnSpc>
              <a:spcBef>
                <a:spcPts val="0"/>
              </a:spcBef>
              <a:spcAft>
                <a:spcPts val="0"/>
              </a:spcAft>
              <a:buSzPts val="1400"/>
              <a:buFont typeface="+mj-lt"/>
              <a:buAutoNum type="arabicParenR"/>
            </a:pPr>
            <a:r>
              <a:rPr lang="lt-LT" dirty="0">
                <a:latin typeface="Arial"/>
                <a:ea typeface="Arial"/>
                <a:cs typeface="Arial"/>
                <a:sym typeface="Arial"/>
              </a:rPr>
              <a:t>antraštė – tai pagrindinis puslapio pavadinimas. Jį reikia paspausti, kad atidarytumėte puslapį;</a:t>
            </a:r>
            <a:endParaRPr dirty="0">
              <a:latin typeface="Arial"/>
              <a:ea typeface="Arial"/>
              <a:cs typeface="Arial"/>
              <a:sym typeface="Arial"/>
            </a:endParaRPr>
          </a:p>
          <a:p>
            <a:pPr marL="685800" lvl="0" indent="-228600" algn="l" rtl="0">
              <a:lnSpc>
                <a:spcPct val="100000"/>
              </a:lnSpc>
              <a:spcBef>
                <a:spcPts val="0"/>
              </a:spcBef>
              <a:spcAft>
                <a:spcPts val="0"/>
              </a:spcAft>
              <a:buSzPts val="1400"/>
              <a:buFont typeface="+mj-lt"/>
              <a:buAutoNum type="arabicParenR"/>
            </a:pPr>
            <a:r>
              <a:rPr lang="lt-LT" dirty="0">
                <a:latin typeface="Arial"/>
                <a:ea typeface="Arial"/>
                <a:cs typeface="Arial"/>
                <a:sym typeface="Arial"/>
              </a:rPr>
              <a:t>adresas – tai interneto svetainės adresas;</a:t>
            </a:r>
            <a:endParaRPr dirty="0">
              <a:latin typeface="Arial"/>
              <a:ea typeface="Arial"/>
              <a:cs typeface="Arial"/>
              <a:sym typeface="Arial"/>
            </a:endParaRPr>
          </a:p>
          <a:p>
            <a:pPr marL="685800" lvl="0" indent="-228600" algn="l" rtl="0">
              <a:lnSpc>
                <a:spcPct val="100000"/>
              </a:lnSpc>
              <a:spcBef>
                <a:spcPts val="0"/>
              </a:spcBef>
              <a:spcAft>
                <a:spcPts val="0"/>
              </a:spcAft>
              <a:buSzPts val="1400"/>
              <a:buFont typeface="+mj-lt"/>
              <a:buAutoNum type="arabicParenR"/>
            </a:pPr>
            <a:r>
              <a:rPr lang="lt-LT" dirty="0">
                <a:latin typeface="Arial"/>
                <a:ea typeface="Arial"/>
                <a:cs typeface="Arial"/>
                <a:sym typeface="Arial"/>
              </a:rPr>
              <a:t>aprašymas – trumpas tekstas, kuris padeda suprasti, ar puslapyje rasite tai, ko ieškote.</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solidFill>
                <a:srgbClr val="434343"/>
              </a:solidFill>
              <a:latin typeface="Arial"/>
              <a:ea typeface="Arial"/>
              <a:cs typeface="Arial"/>
              <a:sym typeface="Arial"/>
            </a:endParaRPr>
          </a:p>
        </p:txBody>
      </p:sp>
      <p:sp>
        <p:nvSpPr>
          <p:cNvPr id="174" name="Google Shape;174;g3368e779886_0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45673bd7c0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81" name="Google Shape;181;g345673bd7c0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Šioje skaidrėje aptariami paieškos esminiai pagrindai. Vienas jų – raktažodžių svarba ir galutinis rezultatas. Jei užduosite neaiškų, bendrinį klausimą, tai gausite bendrinį atsakymą. Raktiniai žodžiai – tai būdas aiškiai pasakyti, ko ieškote. Tai yra svarbiausias žingsnis, nuo kurio priklauso 90 % paieškos sėkmės.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Svarbiausia – </a:t>
            </a:r>
            <a:r>
              <a:rPr lang="lt-LT" b="1" dirty="0">
                <a:latin typeface="Arial"/>
                <a:ea typeface="Arial"/>
                <a:cs typeface="Arial"/>
                <a:sym typeface="Arial"/>
              </a:rPr>
              <a:t>būkite konkretūs</a:t>
            </a:r>
            <a:r>
              <a:rPr lang="lt-LT" dirty="0">
                <a:latin typeface="Arial"/>
                <a:ea typeface="Arial"/>
                <a:cs typeface="Arial"/>
                <a:sym typeface="Arial"/>
              </a:rPr>
              <a:t>. Įsivaizduokite, kad užeinate į didžiulę biblioteką ir bibliotekininkui pasakote: „Noriu knygos.“ Ką jis jums atsakys? Jis paklaus: „Kokios?“. Lygiai taip pat veikia ir „Google“. Žodis „pyragas“ jam yra per plati sąvoka.</a:t>
            </a:r>
            <a:br>
              <a:rPr lang="lt-LT" dirty="0">
                <a:latin typeface="Arial"/>
                <a:ea typeface="Arial"/>
                <a:cs typeface="Arial"/>
                <a:sym typeface="Arial"/>
              </a:rPr>
            </a:br>
            <a:r>
              <a:rPr lang="lt-LT" dirty="0">
                <a:latin typeface="Arial"/>
                <a:ea typeface="Arial"/>
                <a:cs typeface="Arial"/>
                <a:sym typeface="Arial"/>
              </a:rPr>
              <a:t>Pažiūrėkime į pavyzdį skaidrėje. Kai įvedate žodį pyragas, „Google“ turi spėlioti. Gal jūs norite pyrago nuotraukos? O gal pyrago istorijos? O gal artimiausios kepyklėlės? Todėl jis jums parodys visko po truputį.</a:t>
            </a:r>
            <a:br>
              <a:rPr lang="lt-LT" dirty="0">
                <a:latin typeface="Arial"/>
                <a:ea typeface="Arial"/>
                <a:cs typeface="Arial"/>
                <a:sym typeface="Arial"/>
              </a:rPr>
            </a:br>
            <a:r>
              <a:rPr lang="lt-LT" dirty="0">
                <a:latin typeface="Arial"/>
                <a:ea typeface="Arial"/>
                <a:cs typeface="Arial"/>
                <a:sym typeface="Arial"/>
              </a:rPr>
              <a:t>Bet kai parašote „greitas obuolių pyrago receptas“, jūs duodate tris labai aiškias užuominas:</a:t>
            </a:r>
            <a:endParaRPr dirty="0">
              <a:latin typeface="Arial"/>
              <a:ea typeface="Arial"/>
              <a:cs typeface="Arial"/>
              <a:sym typeface="Arial"/>
            </a:endParaRPr>
          </a:p>
          <a:p>
            <a:pPr marL="457200" lvl="0" indent="-317500" algn="l" rtl="0">
              <a:lnSpc>
                <a:spcPct val="100000"/>
              </a:lnSpc>
              <a:spcBef>
                <a:spcPts val="0"/>
              </a:spcBef>
              <a:spcAft>
                <a:spcPts val="0"/>
              </a:spcAft>
              <a:buSzPts val="1400"/>
              <a:buFont typeface="+mj-lt"/>
              <a:buAutoNum type="arabicParenR"/>
            </a:pPr>
            <a:r>
              <a:rPr lang="lt-LT" dirty="0">
                <a:latin typeface="Arial"/>
                <a:ea typeface="Arial"/>
                <a:cs typeface="Arial"/>
                <a:sym typeface="Arial"/>
              </a:rPr>
              <a:t>receptas – jūs ieškote instrukcijos, kaip pagaminti;</a:t>
            </a:r>
            <a:endParaRPr dirty="0">
              <a:latin typeface="Arial"/>
              <a:ea typeface="Arial"/>
              <a:cs typeface="Arial"/>
              <a:sym typeface="Arial"/>
            </a:endParaRPr>
          </a:p>
          <a:p>
            <a:pPr marL="457200" lvl="0" indent="-317500" algn="l" rtl="0">
              <a:lnSpc>
                <a:spcPct val="100000"/>
              </a:lnSpc>
              <a:spcBef>
                <a:spcPts val="0"/>
              </a:spcBef>
              <a:spcAft>
                <a:spcPts val="0"/>
              </a:spcAft>
              <a:buSzPts val="1400"/>
              <a:buFont typeface="+mj-lt"/>
              <a:buAutoNum type="arabicParenR"/>
            </a:pPr>
            <a:r>
              <a:rPr lang="lt-LT" dirty="0">
                <a:latin typeface="Arial"/>
                <a:ea typeface="Arial"/>
                <a:cs typeface="Arial"/>
                <a:sym typeface="Arial"/>
              </a:rPr>
              <a:t>obuolių – jūs nurodote konkretų tipą;</a:t>
            </a:r>
            <a:endParaRPr dirty="0">
              <a:latin typeface="Arial"/>
              <a:ea typeface="Arial"/>
              <a:cs typeface="Arial"/>
              <a:sym typeface="Arial"/>
            </a:endParaRPr>
          </a:p>
          <a:p>
            <a:pPr marL="457200" lvl="0" indent="-317500" algn="l" rtl="0">
              <a:lnSpc>
                <a:spcPct val="100000"/>
              </a:lnSpc>
              <a:spcBef>
                <a:spcPts val="0"/>
              </a:spcBef>
              <a:spcAft>
                <a:spcPts val="0"/>
              </a:spcAft>
              <a:buSzPts val="1400"/>
              <a:buFont typeface="+mj-lt"/>
              <a:buAutoNum type="arabicParenR"/>
            </a:pPr>
            <a:r>
              <a:rPr lang="lt-LT" dirty="0">
                <a:latin typeface="Arial"/>
                <a:ea typeface="Arial"/>
                <a:cs typeface="Arial"/>
                <a:sym typeface="Arial"/>
              </a:rPr>
              <a:t>greitas – jūs nurodote savybę, kuri jums svarbi. Dabar „Google“ nebespėlioja, jis tiksliai žino, ko jums reikia, ir pateikia daug naudingesnius rezultatus.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Antrasis principas yra tiesioginė pirmojo tęsinys – </a:t>
            </a:r>
            <a:r>
              <a:rPr lang="lt-LT" b="1" dirty="0">
                <a:latin typeface="Arial"/>
                <a:ea typeface="Arial"/>
                <a:cs typeface="Arial"/>
                <a:sym typeface="Arial"/>
              </a:rPr>
              <a:t>naudokite kelis raktinius žodžius</a:t>
            </a:r>
            <a:r>
              <a:rPr lang="lt-LT" dirty="0">
                <a:latin typeface="Arial"/>
                <a:ea typeface="Arial"/>
                <a:cs typeface="Arial"/>
                <a:sym typeface="Arial"/>
              </a:rPr>
              <a:t>. Tai yra natūralus būdas būti konkrečiam. Vienas žodis beveik visada yra dviprasmiškas.</a:t>
            </a:r>
            <a:br>
              <a:rPr lang="lt-LT" dirty="0">
                <a:latin typeface="Arial"/>
                <a:ea typeface="Arial"/>
                <a:cs typeface="Arial"/>
                <a:sym typeface="Arial"/>
              </a:rPr>
            </a:br>
            <a:r>
              <a:rPr lang="lt-LT" dirty="0">
                <a:latin typeface="Arial"/>
                <a:ea typeface="Arial"/>
                <a:cs typeface="Arial"/>
                <a:sym typeface="Arial"/>
              </a:rPr>
              <a:t>Geras būdas sugalvoti daugiau raktinių žodžių – atsakyti į klausimus: kas? ką? kur? kada? kodėl? kaip?</a:t>
            </a:r>
            <a:br>
              <a:rPr lang="lt-LT" dirty="0">
                <a:latin typeface="Arial"/>
                <a:ea typeface="Arial"/>
                <a:cs typeface="Arial"/>
                <a:sym typeface="Arial"/>
              </a:rPr>
            </a:br>
            <a:r>
              <a:rPr lang="lt-LT" dirty="0">
                <a:latin typeface="Arial"/>
                <a:ea typeface="Arial"/>
                <a:cs typeface="Arial"/>
                <a:sym typeface="Arial"/>
              </a:rPr>
              <a:t>Pavyzdžiui, ieškote informacijos apie koncertą: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koncertas (ką?)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t>
            </a:r>
            <a:r>
              <a:rPr lang="lt-LT" dirty="0" err="1">
                <a:latin typeface="Arial"/>
                <a:ea typeface="Arial"/>
                <a:cs typeface="Arial"/>
                <a:sym typeface="Arial"/>
              </a:rPr>
              <a:t>Rammstein</a:t>
            </a:r>
            <a:r>
              <a:rPr lang="lt-LT" dirty="0">
                <a:latin typeface="Arial"/>
                <a:ea typeface="Arial"/>
                <a:cs typeface="Arial"/>
                <a:sym typeface="Arial"/>
              </a:rPr>
              <a:t>“ koncertas (kas?)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t>
            </a:r>
            <a:r>
              <a:rPr lang="lt-LT" dirty="0" err="1">
                <a:latin typeface="Arial"/>
                <a:ea typeface="Arial"/>
                <a:cs typeface="Arial"/>
                <a:sym typeface="Arial"/>
              </a:rPr>
              <a:t>Rammstein</a:t>
            </a:r>
            <a:r>
              <a:rPr lang="lt-LT" dirty="0">
                <a:latin typeface="Arial"/>
                <a:ea typeface="Arial"/>
                <a:cs typeface="Arial"/>
                <a:sym typeface="Arial"/>
              </a:rPr>
              <a:t>“ koncertas Vilniuje (kur?)</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t>
            </a:r>
            <a:r>
              <a:rPr lang="lt-LT" dirty="0" err="1">
                <a:latin typeface="Arial"/>
                <a:ea typeface="Arial"/>
                <a:cs typeface="Arial"/>
                <a:sym typeface="Arial"/>
              </a:rPr>
              <a:t>Rammstein</a:t>
            </a:r>
            <a:r>
              <a:rPr lang="lt-LT" dirty="0">
                <a:latin typeface="Arial"/>
                <a:ea typeface="Arial"/>
                <a:cs typeface="Arial"/>
                <a:sym typeface="Arial"/>
              </a:rPr>
              <a:t>“ koncertas Vilniuje 2025 bilietai (kada? ką dar?)</a:t>
            </a:r>
            <a:br>
              <a:rPr lang="lt-LT" dirty="0">
                <a:latin typeface="Arial"/>
                <a:ea typeface="Arial"/>
                <a:cs typeface="Arial"/>
                <a:sym typeface="Arial"/>
              </a:rPr>
            </a:br>
            <a:r>
              <a:rPr lang="lt-LT" dirty="0">
                <a:latin typeface="Arial"/>
                <a:ea typeface="Arial"/>
                <a:cs typeface="Arial"/>
                <a:sym typeface="Arial"/>
              </a:rPr>
              <a:t>Matote? Kiekvienas papildomas žodis yra lyg filtras, kuris atmeta nereikalingą informaciją.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Sėkmingos paieškos pagrindas yra ne sudėtingos technikos, o tiesiog aiški mintis. Prieš rašydami į paieškos laukelį, skirkite kelias sekundes ir pagalvokite: „Kaip aš galėčiau kuo tiksliau apibūdinti tai, ko ieškau, keliais esminiais žodžiais?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82" name="Google Shape;182;g345673bd7c0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45673bd7c0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89" name="Google Shape;189;g345673bd7c0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Vienas naudingiausių paieškos operatorių yra </a:t>
            </a:r>
            <a:r>
              <a:rPr lang="lt-LT" b="1" dirty="0">
                <a:latin typeface="Arial"/>
                <a:ea typeface="Arial"/>
                <a:cs typeface="Arial"/>
                <a:sym typeface="Arial"/>
              </a:rPr>
              <a:t>kabutės</a:t>
            </a:r>
            <a:r>
              <a:rPr lang="lt-LT" dirty="0">
                <a:latin typeface="Arial"/>
                <a:ea typeface="Arial"/>
                <a:cs typeface="Arial"/>
                <a:sym typeface="Arial"/>
              </a:rPr>
              <a:t>. Jų prireikia tada, kai ieškote kažko tiksliai taip, kaip parašėte. Tai gali būti dainos eilutė, citata iš knygos, specifinis įstatymo pavadinimas ar net kompiuterio klaidos pranešimas. </a:t>
            </a: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Pavyzdys: saulės elektrinių įrengimo kaina. Jei šiuos keturis žodžius įvesite be kabučių, „Google“ ieškos puslapių, kuriuose yra šie žodžiai, bet nebūtinai kartu ar ta pačia tvarka. Galite gauti straipsnį apie saulės energiją, kur kažkur paminėta kaina, o žodžio „įrengimas“ gali ir visai nebūti. Tačiau kai tik šią frazę įdedate į kabutes – "..." – „Google“ gauna aiškią komandą: „Rask man puslapius, kuriuose yra būtent ši frazė, žodis žodin, ta pačia tvarka“. Rezultatų bus mažiau, bet jie bus nepalyginamai tikslesni. Tai ypač galinga ieškant technikos terminų ar oficialių dokumentų pavadinimų.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Dar vienas pavyzdys, jei ieškote citatos „Būti ar nebūti“. Be kabučių gausite daugybę straipsnių apie Hamletą, o su kabutėmis – puslapius, kur ši frazė yra pacituota tiesiogiai.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Kitas svarbus įrankis – </a:t>
            </a:r>
            <a:r>
              <a:rPr lang="lt-LT" b="1" dirty="0">
                <a:latin typeface="Arial"/>
                <a:ea typeface="Arial"/>
                <a:cs typeface="Arial"/>
                <a:sym typeface="Arial"/>
              </a:rPr>
              <a:t>minuso ženklas</a:t>
            </a:r>
            <a:r>
              <a:rPr lang="lt-LT" dirty="0">
                <a:latin typeface="Arial"/>
                <a:ea typeface="Arial"/>
                <a:cs typeface="Arial"/>
                <a:sym typeface="Arial"/>
              </a:rPr>
              <a:t>. Jis veikia kaip filtras, leidžiantis pašalinti iš rezultatų visą nereikalingą „triukšmą“. Tai ypač naudinga, ieškomas žodis turi kelias reikšmes arba kai norite išvengti tam tikro konteksto. Pavyzdyje ieškoma informacija apie gyvūną jaguarą -automobilis. Įvedus tik žodį jaguaras, „Google“ pateiks rezultatus tiek su gyvūnu, tiek ir su mašinos marke. Užuot skaičius dešimtis straipsnių, kuriuose ir ieškant informacijos tik apie laukinį žvėrį, tiesiog „Google“ nurodoma: „Rodyk man viską apie jaguarą, kaip žvėrį, bet išmesk bet kokį rezultatą, kuriame minimas žodis „automobilis“.“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Labai svarbu atkreipti dėmesį: tarp minuso ženklo ir žodžio, kurį norite pašalinti, neturi būti tarpo. Rašote: -žodis, o ne - žodis.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Kaip tai gali būti pritaikoma kasdienybėje:</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Ieškote obuolių pyrago recepto, bet nemėgstate cinamono? Rašykite: „obuolių pyrago receptas -cinamonas“.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Domitės išmaniaisiais telefonais, bet nenorite „Apple“ produktų? Rašykite: „geriausi išmanieji telefonai -</a:t>
            </a:r>
            <a:r>
              <a:rPr lang="lt-LT" dirty="0" err="1">
                <a:latin typeface="Arial"/>
                <a:ea typeface="Arial"/>
                <a:cs typeface="Arial"/>
                <a:sym typeface="Arial"/>
              </a:rPr>
              <a:t>iphone</a:t>
            </a:r>
            <a:r>
              <a:rPr lang="lt-LT" dirty="0">
                <a:latin typeface="Arial"/>
                <a:ea typeface="Arial"/>
                <a:cs typeface="Arial"/>
                <a:sym typeface="Arial"/>
              </a:rPr>
              <a:t> -</a:t>
            </a:r>
            <a:r>
              <a:rPr lang="lt-LT" dirty="0" err="1">
                <a:latin typeface="Arial"/>
                <a:ea typeface="Arial"/>
                <a:cs typeface="Arial"/>
                <a:sym typeface="Arial"/>
              </a:rPr>
              <a:t>apple</a:t>
            </a:r>
            <a:r>
              <a:rPr lang="lt-LT" dirty="0">
                <a:latin typeface="Arial"/>
                <a:ea typeface="Arial"/>
                <a:cs typeface="Arial"/>
                <a:sym typeface="Arial"/>
              </a:rPr>
              <a:t>“.</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Planuojate kelionę į Italiją, bet jau buvote Romoje? Rašykite: „lankytinos vietos </a:t>
            </a:r>
            <a:r>
              <a:rPr lang="lt-LT" dirty="0" err="1">
                <a:latin typeface="Arial"/>
                <a:ea typeface="Arial"/>
                <a:cs typeface="Arial"/>
                <a:sym typeface="Arial"/>
              </a:rPr>
              <a:t>italijoje</a:t>
            </a:r>
            <a:r>
              <a:rPr lang="lt-LT" dirty="0">
                <a:latin typeface="Arial"/>
                <a:ea typeface="Arial"/>
                <a:cs typeface="Arial"/>
                <a:sym typeface="Arial"/>
              </a:rPr>
              <a:t> -</a:t>
            </a:r>
            <a:r>
              <a:rPr lang="lt-LT" dirty="0" err="1">
                <a:latin typeface="Arial"/>
                <a:ea typeface="Arial"/>
                <a:cs typeface="Arial"/>
                <a:sym typeface="Arial"/>
              </a:rPr>
              <a:t>roma</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Du paprasti simboliai – </a:t>
            </a:r>
            <a:r>
              <a:rPr lang="lt-LT" b="1" dirty="0">
                <a:latin typeface="Arial"/>
                <a:ea typeface="Arial"/>
                <a:cs typeface="Arial"/>
                <a:sym typeface="Arial"/>
              </a:rPr>
              <a:t>kabutės ir minusas</a:t>
            </a:r>
            <a:r>
              <a:rPr lang="lt-LT" dirty="0">
                <a:latin typeface="Arial"/>
                <a:ea typeface="Arial"/>
                <a:cs typeface="Arial"/>
                <a:sym typeface="Arial"/>
              </a:rPr>
              <a:t> – paverčia paiešką iš bendrinės į tikslesnę. Naudodami kabutes jūs įtraukiate tai, kas būtina, o naudodami minusą – pašalinate tai, kas nereikalinga. Tai yra pagrindiniai įrankiai, leidžiantys jums kontroliuoti paieškos rezultatus.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pateiktas pavyzdys (ekrano kopija) kaip minuso ženklas gali pateikti tikslingesnius atsakymus.</a:t>
            </a: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sz="1400" b="1" dirty="0">
              <a:latin typeface="Arial"/>
              <a:ea typeface="Arial"/>
              <a:cs typeface="Arial"/>
              <a:sym typeface="Arial"/>
            </a:endParaRPr>
          </a:p>
          <a:p>
            <a:pPr marL="0" lvl="0" indent="0" algn="l" rtl="0">
              <a:lnSpc>
                <a:spcPct val="100000"/>
              </a:lnSpc>
              <a:spcBef>
                <a:spcPts val="0"/>
              </a:spcBef>
              <a:spcAft>
                <a:spcPts val="0"/>
              </a:spcAft>
              <a:buSzPts val="11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p:txBody>
      </p:sp>
      <p:sp>
        <p:nvSpPr>
          <p:cNvPr id="190" name="Google Shape;190;g345673bd7c0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45673bd7c0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97" name="Google Shape;197;g345673bd7c0_0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Šioje skaidrėje dalyviai supažindinami su patarimais, kaip paiešką padaryti dar efektyvesnę</a:t>
            </a:r>
            <a:r>
              <a:rPr lang="lt-LT" b="1" dirty="0">
                <a:latin typeface="Arial"/>
                <a:ea typeface="Arial"/>
                <a:cs typeface="Arial"/>
                <a:sym typeface="Arial"/>
              </a:rPr>
              <a:t>. Patarimai, kaip ieškoti geriau</a:t>
            </a:r>
            <a:r>
              <a:rPr lang="lt-LT" dirty="0">
                <a:latin typeface="Arial"/>
                <a:ea typeface="Arial"/>
                <a:cs typeface="Arial"/>
                <a:sym typeface="Arial"/>
              </a:rPr>
              <a:t> – paieška pagal failo tipą. Reikia rasti oficialų dokumentą, mokslinį straipsnį, įmonės metinę ataskaitą ar galbūt kažkieno prezentaciją. Dažniausiai tokia informacija nėra publikuojama kaip paprastas interneto puslapis. Ji būna PDF, „Word“ ar „PowerPoint“ formato failuose. Čia ir praverčia operatorius </a:t>
            </a:r>
            <a:r>
              <a:rPr lang="lt-LT" i="1" dirty="0" err="1">
                <a:latin typeface="Arial"/>
                <a:ea typeface="Arial"/>
                <a:cs typeface="Arial"/>
                <a:sym typeface="Arial"/>
              </a:rPr>
              <a:t>filetype</a:t>
            </a:r>
            <a:r>
              <a:rPr lang="lt-LT" dirty="0">
                <a:latin typeface="Arial"/>
                <a:ea typeface="Arial"/>
                <a:cs typeface="Arial"/>
                <a:sym typeface="Arial"/>
              </a:rPr>
              <a:t>. Nurodote „Google“, kad ieškote ne bet kokių rezultatų, o tik tų, kurie yra tam tikro formato failai. Kaip matote pavyzdyje, jei ieškote ataskaitos, užklausa bibliotekos ataskaita </a:t>
            </a:r>
            <a:r>
              <a:rPr lang="lt-LT" dirty="0" err="1">
                <a:latin typeface="Arial"/>
                <a:ea typeface="Arial"/>
                <a:cs typeface="Arial"/>
                <a:sym typeface="Arial"/>
              </a:rPr>
              <a:t>filetype:pdf</a:t>
            </a:r>
            <a:r>
              <a:rPr lang="lt-LT" dirty="0">
                <a:latin typeface="Arial"/>
                <a:ea typeface="Arial"/>
                <a:cs typeface="Arial"/>
                <a:sym typeface="Arial"/>
              </a:rPr>
              <a:t> filtruos visus tinklaraščio įrašus, naujienų straipsnius ir paliks tik PDF dokumentus. Taupo laiką.</a:t>
            </a: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Šis operatorius labai universalus. Pavyzdžiui:</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Jei esate studentas ir ieškote paskaitų skaidrių, galite rašyti: „rinkodaros pagrindai </a:t>
            </a:r>
            <a:r>
              <a:rPr lang="lt-LT" dirty="0" err="1">
                <a:latin typeface="Arial"/>
                <a:ea typeface="Arial"/>
                <a:cs typeface="Arial"/>
                <a:sym typeface="Arial"/>
              </a:rPr>
              <a:t>filetype:ppt</a:t>
            </a:r>
            <a:r>
              <a:rPr lang="lt-LT" dirty="0">
                <a:latin typeface="Arial"/>
                <a:ea typeface="Arial"/>
                <a:cs typeface="Arial"/>
                <a:sym typeface="Arial"/>
              </a:rPr>
              <a:t>“.</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Jei ieškote dokumento šablono, kurį galėtumėte redaguoti, bandykite: „projekto plano šablonas </a:t>
            </a:r>
            <a:r>
              <a:rPr lang="lt-LT" dirty="0" err="1">
                <a:latin typeface="Arial"/>
                <a:ea typeface="Arial"/>
                <a:cs typeface="Arial"/>
                <a:sym typeface="Arial"/>
              </a:rPr>
              <a:t>filetype:doc</a:t>
            </a:r>
            <a:r>
              <a:rPr lang="lt-LT" dirty="0">
                <a:latin typeface="Arial"/>
                <a:ea typeface="Arial"/>
                <a:cs typeface="Arial"/>
                <a:sym typeface="Arial"/>
              </a:rPr>
              <a:t>“.</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O jei ieškote duomenų rinkinio, galbūt pravers: „</a:t>
            </a:r>
            <a:r>
              <a:rPr lang="lt-LT" dirty="0" err="1">
                <a:latin typeface="Arial"/>
                <a:ea typeface="Arial"/>
                <a:cs typeface="Arial"/>
                <a:sym typeface="Arial"/>
              </a:rPr>
              <a:t>lietuvos</a:t>
            </a:r>
            <a:r>
              <a:rPr lang="lt-LT" dirty="0">
                <a:latin typeface="Arial"/>
                <a:ea typeface="Arial"/>
                <a:cs typeface="Arial"/>
                <a:sym typeface="Arial"/>
              </a:rPr>
              <a:t> demografiniai duomenys </a:t>
            </a:r>
            <a:r>
              <a:rPr lang="lt-LT" dirty="0" err="1">
                <a:latin typeface="Arial"/>
                <a:ea typeface="Arial"/>
                <a:cs typeface="Arial"/>
                <a:sym typeface="Arial"/>
              </a:rPr>
              <a:t>filetype:xls</a:t>
            </a:r>
            <a:r>
              <a:rPr lang="lt-LT" dirty="0">
                <a:latin typeface="Arial"/>
                <a:ea typeface="Arial"/>
                <a:cs typeface="Arial"/>
                <a:sym typeface="Arial"/>
              </a:rPr>
              <a:t> (Excel formatui)“.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Patarimas </a:t>
            </a:r>
            <a:r>
              <a:rPr lang="lt-LT" b="1" dirty="0">
                <a:latin typeface="Arial"/>
                <a:ea typeface="Arial"/>
                <a:cs typeface="Arial"/>
                <a:sym typeface="Arial"/>
              </a:rPr>
              <a:t>tikrinti rašybą </a:t>
            </a:r>
            <a:r>
              <a:rPr lang="lt-LT" dirty="0">
                <a:latin typeface="Arial"/>
                <a:ea typeface="Arial"/>
                <a:cs typeface="Arial"/>
                <a:sym typeface="Arial"/>
              </a:rPr>
              <a:t>gali pasirodyti akivaizdus. Juk „Google“ visada ištaiso mano klaidas. Taip, dažniausiai taiso. Jei parašysite „kaip </a:t>
            </a:r>
            <a:r>
              <a:rPr lang="lt-LT" dirty="0" err="1">
                <a:latin typeface="Arial"/>
                <a:ea typeface="Arial"/>
                <a:cs typeface="Arial"/>
                <a:sym typeface="Arial"/>
              </a:rPr>
              <a:t>iskepti</a:t>
            </a:r>
            <a:r>
              <a:rPr lang="lt-LT" dirty="0">
                <a:latin typeface="Arial"/>
                <a:ea typeface="Arial"/>
                <a:cs typeface="Arial"/>
                <a:sym typeface="Arial"/>
              </a:rPr>
              <a:t> bulvinius blynus“, „Google“ puikiai supras, ką turite omenyje.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Tačiau situacija kitokia, kai ieškote labai specifinės informacijos. „Google“ automatinis taisymas veikia remdamasis populiariausiomis paieškomis. Kaip tai atrodo? Pavyzdžiui:</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Specifinio mokslinio termino. Pavyzdžiui, medicininio preparato pavadinimo.</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Retos pavardės ar istorinio asmens.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Konkretaus įstatymo ar dokumento kodo.</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Prekės modelio numerio.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Įsivaizduokite, kad ieškote informacijos apie retą augalą lotynišku pavadinimu. Jei padarysite klaidą, „Google“ gali „pataisyti“ jūsų užklausą į panašiai skambantį, bet daug populiaresnį žodį, ir jūs niekada nerasite to, ko iš tiesų ieškojote. Jūs būsite nukreipti į bendresnius rezultatus, o jums reikalinga informacija liks paslėpta.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90000"/>
              </a:lnSpc>
              <a:spcBef>
                <a:spcPts val="1000"/>
              </a:spcBef>
              <a:spcAft>
                <a:spcPts val="0"/>
              </a:spcAft>
              <a:buSzPts val="1100"/>
              <a:buNone/>
            </a:pPr>
            <a:endParaRPr sz="1400" b="1" dirty="0">
              <a:solidFill>
                <a:srgbClr val="434343"/>
              </a:solidFill>
              <a:latin typeface="Arial"/>
              <a:ea typeface="Arial"/>
              <a:cs typeface="Arial"/>
              <a:sym typeface="Arial"/>
            </a:endParaRPr>
          </a:p>
        </p:txBody>
      </p:sp>
      <p:sp>
        <p:nvSpPr>
          <p:cNvPr id="198" name="Google Shape;198;g345673bd7c0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72245a7f8e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5" name="Google Shape;205;g372245a7f8e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368e779886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10" name="Google Shape;210;g3368e779886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Skaidrėje pateikta paprasta užduotis atlikti paiešką pagal raktinius žodžius. Pateikta situacija ir ką reikia daryti. Tikslas – pademonstruoti, kaip konkretumas ir keli raktiniai žodžiai keičia paieškos rezultatus.</a:t>
            </a: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Galima atlikti kartu su auditorija. Kaskart komentuojant gautus rezultatus.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Pirmas žingsnis (bloga paieška). </a:t>
            </a:r>
            <a:r>
              <a:rPr lang="lt-LT" dirty="0">
                <a:latin typeface="Arial"/>
                <a:ea typeface="Arial"/>
                <a:cs typeface="Arial"/>
                <a:sym typeface="Arial"/>
              </a:rPr>
              <a:t>Į „Google“ paiešką įveskite vieną žodį: vištiena.</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Komentaras. Kiek daug rezultatų. Čia yra visko: vištienos auginimas, rūšys, bendri receptai, Vikipedija. Rasti tai, ko reikia, būtų sunku ir užtruktų laiko.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Antras žingsnis (geresnė paieška).</a:t>
            </a:r>
            <a:r>
              <a:rPr lang="lt-LT" dirty="0">
                <a:latin typeface="Arial"/>
                <a:ea typeface="Arial"/>
                <a:cs typeface="Arial"/>
                <a:sym typeface="Arial"/>
              </a:rPr>
              <a:t> Patikslinkite paiešką, pridėdami kelis raktinius žodžius: vištienos receptas.</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Komentaras. Dabar matome tik receptus. Bet jų vis dar tūkstančiai – kepta, virta, troškinta...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Trečias žingsnis (gera paieška).</a:t>
            </a:r>
            <a:r>
              <a:rPr lang="lt-LT" dirty="0">
                <a:latin typeface="Arial"/>
                <a:ea typeface="Arial"/>
                <a:cs typeface="Arial"/>
                <a:sym typeface="Arial"/>
              </a:rPr>
              <a:t> Pridėkite dar daugiau konkretumo pagal pateiktą scenarijų: greitas vištienos receptas su grietinėle.</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Komentaras. Dabar rezultatai yra būtent tai, ko reikia. Matomi receptai, kurie yra greitai paruošiami ir kuriuose naudojama grietinėlė. Sutaupyta laiko.</a:t>
            </a: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dirty="0">
              <a:latin typeface="Arial"/>
              <a:ea typeface="Arial"/>
              <a:cs typeface="Arial"/>
              <a:sym typeface="Arial"/>
            </a:endParaRPr>
          </a:p>
          <a:p>
            <a:pPr marL="0" lvl="0" indent="0" algn="l" rtl="0">
              <a:lnSpc>
                <a:spcPct val="100000"/>
              </a:lnSpc>
              <a:spcBef>
                <a:spcPts val="1200"/>
              </a:spcBef>
              <a:spcAft>
                <a:spcPts val="0"/>
              </a:spcAft>
              <a:buSzPts val="1400"/>
              <a:buNone/>
            </a:pPr>
            <a:endParaRPr dirty="0">
              <a:solidFill>
                <a:srgbClr val="434343"/>
              </a:solidFill>
              <a:latin typeface="Arial"/>
              <a:ea typeface="Arial"/>
              <a:cs typeface="Arial"/>
              <a:sym typeface="Arial"/>
            </a:endParaRPr>
          </a:p>
        </p:txBody>
      </p:sp>
      <p:sp>
        <p:nvSpPr>
          <p:cNvPr id="211" name="Google Shape;211;g3368e779886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45673bd7c0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17" name="Google Shape;217;g345673bd7c0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Sudėtingesnė užduotis. Tikslas – išmokyti praktiškai naudoti paieškos operatorius: </a:t>
            </a:r>
            <a:r>
              <a:rPr lang="lt-LT" b="1" dirty="0">
                <a:latin typeface="Arial"/>
                <a:ea typeface="Arial"/>
                <a:cs typeface="Arial"/>
                <a:sym typeface="Arial"/>
              </a:rPr>
              <a:t>kabutes ir minuso ženklą.</a:t>
            </a:r>
            <a:endParaRPr b="1"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Užduoties eiga. Galima atlikti kartu su auditorija. Kaskart komentuojant gautus rezultatus.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Situacija A.</a:t>
            </a:r>
            <a:r>
              <a:rPr lang="lt-LT" dirty="0">
                <a:latin typeface="Arial"/>
                <a:ea typeface="Arial"/>
                <a:cs typeface="Arial"/>
                <a:sym typeface="Arial"/>
              </a:rPr>
              <a:t> </a:t>
            </a:r>
            <a:r>
              <a:rPr lang="lt-LT" b="1" dirty="0">
                <a:latin typeface="Arial"/>
                <a:ea typeface="Arial"/>
                <a:cs typeface="Arial"/>
                <a:sym typeface="Arial"/>
              </a:rPr>
              <a:t>Kabutės</a:t>
            </a:r>
            <a:r>
              <a:rPr lang="lt-LT" dirty="0">
                <a:latin typeface="Arial"/>
                <a:ea typeface="Arial"/>
                <a:cs typeface="Arial"/>
                <a:sym typeface="Arial"/>
              </a:rPr>
              <a:t>. Rasti skaitymo skatinimo akcijos „Vasara su knyga“ 2022 m. šūkį.</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b="1" dirty="0">
                <a:latin typeface="Arial"/>
                <a:ea typeface="Arial"/>
                <a:cs typeface="Arial"/>
                <a:sym typeface="Arial"/>
              </a:rPr>
              <a:t>Teisingas sprendimas</a:t>
            </a:r>
            <a:r>
              <a:rPr lang="lt-LT" dirty="0">
                <a:latin typeface="Arial"/>
                <a:ea typeface="Arial"/>
                <a:cs typeface="Arial"/>
                <a:sym typeface="Arial"/>
              </a:rPr>
              <a:t>. Į paiešką reikia įvesti frazę su kabutėmis: "Vasara su knyga 2022" šūkis</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Komentaras. Be kabučių „Google“ pateikia galybę rezultatų, kuriuose yra net  2025 m. akcijos informacija. Kabutės privertė ieškoti tikslios frazės ir greitai parodė teisingą atsakymą – </a:t>
            </a:r>
            <a:r>
              <a:rPr lang="lt-LT" b="1" dirty="0">
                <a:latin typeface="Arial"/>
                <a:ea typeface="Arial"/>
                <a:cs typeface="Arial"/>
                <a:sym typeface="Arial"/>
              </a:rPr>
              <a:t>„Įkvėpk knygų magijos!“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Situacija B. Minusas</a:t>
            </a:r>
            <a:r>
              <a:rPr lang="lt-LT" dirty="0">
                <a:latin typeface="Arial"/>
                <a:ea typeface="Arial"/>
                <a:cs typeface="Arial"/>
                <a:sym typeface="Arial"/>
              </a:rPr>
              <a:t>. Raskite obuolių pyrago receptą, bet taip, kad rezultatuose nebūtų minima apie cinamoną.</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b="1" dirty="0">
                <a:latin typeface="Arial"/>
                <a:ea typeface="Arial"/>
                <a:cs typeface="Arial"/>
                <a:sym typeface="Arial"/>
              </a:rPr>
              <a:t>Teisingas sprendimas.</a:t>
            </a:r>
            <a:r>
              <a:rPr lang="lt-LT" dirty="0">
                <a:latin typeface="Arial"/>
                <a:ea typeface="Arial"/>
                <a:cs typeface="Arial"/>
                <a:sym typeface="Arial"/>
              </a:rPr>
              <a:t> Į paiešką reikia įvesti: obuolių pyrago receptas -cinamonas.</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Komentaras. Įvedus žodžius „obuolių pyragas receptas“, galima rasti galybę įvairiausių receptų, kai kuriuose bus ir cinamonas. Naudodami minuso ženklą, mes nurodėme „Google“: „Pateik man obuolių pyrago receptus, kuriuose nebūtų cinamono.“ Taip mes akimirksniu atsifiltravome nereikalingą informaciją.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15000"/>
              </a:lnSpc>
              <a:spcBef>
                <a:spcPts val="1200"/>
              </a:spcBef>
              <a:spcAft>
                <a:spcPts val="0"/>
              </a:spcAft>
              <a:buSzPts val="1100"/>
              <a:buNone/>
            </a:pPr>
            <a:endParaRPr sz="1100" dirty="0">
              <a:latin typeface="Arial"/>
              <a:ea typeface="Arial"/>
              <a:cs typeface="Arial"/>
              <a:sym typeface="Arial"/>
            </a:endParaRPr>
          </a:p>
          <a:p>
            <a:pPr marL="0" lvl="0" indent="0" algn="l" rtl="0">
              <a:lnSpc>
                <a:spcPct val="100000"/>
              </a:lnSpc>
              <a:spcBef>
                <a:spcPts val="1200"/>
              </a:spcBef>
              <a:spcAft>
                <a:spcPts val="0"/>
              </a:spcAft>
              <a:buSzPts val="1400"/>
              <a:buNone/>
            </a:pPr>
            <a:endParaRPr dirty="0">
              <a:solidFill>
                <a:srgbClr val="434343"/>
              </a:solidFill>
              <a:latin typeface="Arial"/>
              <a:ea typeface="Arial"/>
              <a:cs typeface="Arial"/>
              <a:sym typeface="Arial"/>
            </a:endParaRPr>
          </a:p>
        </p:txBody>
      </p:sp>
      <p:sp>
        <p:nvSpPr>
          <p:cNvPr id="218" name="Google Shape;218;g345673bd7c0_0_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368e779886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24" name="Google Shape;224;g3368e779886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Paieškos rezultatai – tai paieškos sistemos tinklalapių, rodomų atsakant į tam tikrą paieškos užklausą, sąrašas. Juose gali būti organinių rezultatų, mokamų rezultatų, paveikslėlių, vaizdo įrašų ir kitų funkcijų.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„Google“ paieškos rezultatai yra skirstomi į du pagrindinius tipus: </a:t>
            </a:r>
            <a:r>
              <a:rPr lang="lt-LT" b="1" dirty="0">
                <a:latin typeface="Arial"/>
                <a:ea typeface="Arial"/>
                <a:cs typeface="Arial"/>
                <a:sym typeface="Arial"/>
              </a:rPr>
              <a:t>mokamus ir organinius</a:t>
            </a:r>
            <a:r>
              <a:rPr lang="lt-LT" dirty="0">
                <a:latin typeface="Arial"/>
                <a:ea typeface="Arial"/>
                <a:cs typeface="Arial"/>
                <a:sym typeface="Arial"/>
              </a:rPr>
              <a:t>.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Organiniai rezultata</a:t>
            </a:r>
            <a:r>
              <a:rPr lang="lt-LT" dirty="0">
                <a:latin typeface="Arial"/>
                <a:ea typeface="Arial"/>
                <a:cs typeface="Arial"/>
                <a:sym typeface="Arial"/>
              </a:rPr>
              <a:t>i (angl. </a:t>
            </a:r>
            <a:r>
              <a:rPr lang="lt-LT" dirty="0" err="1">
                <a:latin typeface="Arial"/>
                <a:ea typeface="Arial"/>
                <a:cs typeface="Arial"/>
                <a:sym typeface="Arial"/>
              </a:rPr>
              <a:t>Organic</a:t>
            </a:r>
            <a:r>
              <a:rPr lang="lt-LT" dirty="0">
                <a:latin typeface="Arial"/>
                <a:ea typeface="Arial"/>
                <a:cs typeface="Arial"/>
                <a:sym typeface="Arial"/>
              </a:rPr>
              <a:t> </a:t>
            </a:r>
            <a:r>
              <a:rPr lang="lt-LT" dirty="0" err="1">
                <a:latin typeface="Arial"/>
                <a:ea typeface="Arial"/>
                <a:cs typeface="Arial"/>
                <a:sym typeface="Arial"/>
              </a:rPr>
              <a:t>Search</a:t>
            </a:r>
            <a:r>
              <a:rPr lang="lt-LT" dirty="0">
                <a:latin typeface="Arial"/>
                <a:ea typeface="Arial"/>
                <a:cs typeface="Arial"/>
                <a:sym typeface="Arial"/>
              </a:rPr>
              <a:t>) – tai yra „natūralūs“, neužsakyti paieškos rezultatai. „Google“ algoritmas nusprendžia, kurie puslapiai yra naudingiausi ir tinkamiausi atsakyti į jūsų užklausą, ir juos surikiuoja pagal svarbą. Tai visi „paprasti“ rezultatai, esantys po mokamų skelbimų bloko (informaciniai straipsniai, forumai, naujienų portalai, parduotuvės ir kt.)</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„Google“ naudoja sudėtingą algoritmą, kuris vertina šimtus faktorių, kad nustatytų puslapio vietą. Svarbiausi iš jų:</a:t>
            </a:r>
            <a:endParaRPr dirty="0">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lt-LT" b="1" dirty="0">
                <a:latin typeface="Arial"/>
                <a:ea typeface="Arial"/>
                <a:cs typeface="Arial"/>
                <a:sym typeface="Arial"/>
              </a:rPr>
              <a:t>Prasmingumas.</a:t>
            </a:r>
            <a:r>
              <a:rPr lang="lt-LT" dirty="0">
                <a:latin typeface="Arial"/>
                <a:ea typeface="Arial"/>
                <a:cs typeface="Arial"/>
                <a:sym typeface="Arial"/>
              </a:rPr>
              <a:t> Ar puslapio turinys (tekstas, antraštės, paveikslėliai) tiksliai atitinka jūsų paieškos žodžius?</a:t>
            </a:r>
            <a:endParaRPr dirty="0">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lt-LT" b="1" dirty="0">
                <a:latin typeface="Arial"/>
                <a:ea typeface="Arial"/>
                <a:cs typeface="Arial"/>
                <a:sym typeface="Arial"/>
              </a:rPr>
              <a:t>Autoritetas ir patikimumas</a:t>
            </a:r>
            <a:r>
              <a:rPr lang="lt-LT" dirty="0">
                <a:latin typeface="Arial"/>
                <a:ea typeface="Arial"/>
                <a:cs typeface="Arial"/>
                <a:sym typeface="Arial"/>
              </a:rPr>
              <a:t>. Ar svetainė yra laikoma patikimu šaltiniu savo srityje? Ar į ją veda nuorodos iš kitų gerų svetainių?</a:t>
            </a:r>
            <a:endParaRPr dirty="0">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lt-LT" b="1" dirty="0">
                <a:latin typeface="Arial"/>
                <a:ea typeface="Arial"/>
                <a:cs typeface="Arial"/>
                <a:sym typeface="Arial"/>
              </a:rPr>
              <a:t>Vartotojo patirtis</a:t>
            </a:r>
            <a:r>
              <a:rPr lang="lt-LT" dirty="0">
                <a:latin typeface="Arial"/>
                <a:ea typeface="Arial"/>
                <a:cs typeface="Arial"/>
                <a:sym typeface="Arial"/>
              </a:rPr>
              <a:t>. Ar svetainė greitai kraunasi, ar yra pritaikyta mobiliesiems telefonams, ar joje lengva naršyti?</a:t>
            </a:r>
            <a:endParaRPr dirty="0">
              <a:latin typeface="Arial"/>
              <a:ea typeface="Arial"/>
              <a:cs typeface="Arial"/>
              <a:sym typeface="Arial"/>
            </a:endParaRPr>
          </a:p>
          <a:p>
            <a:pPr marL="0" lvl="0" indent="0" algn="l" rtl="0">
              <a:lnSpc>
                <a:spcPct val="100000"/>
              </a:lnSpc>
              <a:spcBef>
                <a:spcPts val="0"/>
              </a:spcBef>
              <a:spcAft>
                <a:spcPts val="0"/>
              </a:spcAft>
              <a:buNone/>
            </a:pPr>
            <a:br>
              <a:rPr lang="lt-LT" dirty="0">
                <a:latin typeface="Arial"/>
                <a:ea typeface="Arial"/>
                <a:cs typeface="Arial"/>
                <a:sym typeface="Arial"/>
              </a:rPr>
            </a:br>
            <a:r>
              <a:rPr lang="lt-LT" dirty="0">
                <a:latin typeface="Arial"/>
                <a:ea typeface="Arial"/>
                <a:cs typeface="Arial"/>
                <a:sym typeface="Arial"/>
              </a:rPr>
              <a:t>Organiniai rezultatai dažnai laikomi patikimesniais ir objektyvesniais. Jei svetainė yra aukštai organinėje paieškoje, tai reiškia, kad „Google“ ją laiko vertingu informacijos šaltiniu ta tema, o ne todėl, kad kažkas už tai sumokėjo. Įmonės ir kūrėjai deda daug pastangų (tai vadinama SEO – optimizavimu paieškos sistemoms), kad jų puslapiai atsidurtų kuo aukščiau organinėje paieškoje.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Papildoma informacija: </a:t>
            </a:r>
            <a:r>
              <a:rPr lang="lt-LT" u="sng" dirty="0">
                <a:solidFill>
                  <a:schemeClr val="hlink"/>
                </a:solidFill>
                <a:latin typeface="Arial"/>
                <a:ea typeface="Arial"/>
                <a:cs typeface="Arial"/>
                <a:sym typeface="Arial"/>
                <a:hlinkClick r:id="rId3"/>
              </a:rPr>
              <a:t>https://support.google.com/google-ads/answer/1722080?hl=lt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45720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225" name="Google Shape;225;g3368e779886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871f85657d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lt-LT"/>
          </a:p>
        </p:txBody>
      </p:sp>
      <p:sp>
        <p:nvSpPr>
          <p:cNvPr id="231" name="Google Shape;231;g3871f85657d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lt-LT" dirty="0">
                <a:latin typeface="Arial"/>
                <a:ea typeface="Arial"/>
                <a:cs typeface="Arial"/>
                <a:sym typeface="Arial"/>
              </a:rPr>
              <a:t>Skaidrėje matoma ekrano nuotrauka „Google“ paieškos organinių rezultatų. </a:t>
            </a:r>
            <a:endParaRPr dirty="0">
              <a:latin typeface="Arial"/>
              <a:ea typeface="Arial"/>
              <a:cs typeface="Arial"/>
              <a:sym typeface="Arial"/>
            </a:endParaRPr>
          </a:p>
        </p:txBody>
      </p:sp>
      <p:sp>
        <p:nvSpPr>
          <p:cNvPr id="232" name="Google Shape;232;g3871f85657d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lt-LT"/>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76ca5808f6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38" name="Google Shape;238;g376ca5808f6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Šioje skaidrėje pristatomi mokami „Google“ paieškos rezultatai. </a:t>
            </a:r>
            <a:r>
              <a:rPr lang="lt-LT" b="1" dirty="0">
                <a:latin typeface="Arial"/>
                <a:ea typeface="Arial"/>
                <a:cs typeface="Arial"/>
                <a:sym typeface="Arial"/>
              </a:rPr>
              <a:t>Mokami rezultatai (Skelbimai / angl. </a:t>
            </a:r>
            <a:r>
              <a:rPr lang="lt-LT" b="1" dirty="0" err="1">
                <a:latin typeface="Arial"/>
                <a:ea typeface="Arial"/>
                <a:cs typeface="Arial"/>
                <a:sym typeface="Arial"/>
              </a:rPr>
              <a:t>Paid</a:t>
            </a:r>
            <a:r>
              <a:rPr lang="lt-LT" b="1" dirty="0">
                <a:latin typeface="Arial"/>
                <a:ea typeface="Arial"/>
                <a:cs typeface="Arial"/>
                <a:sym typeface="Arial"/>
              </a:rPr>
              <a:t> </a:t>
            </a:r>
            <a:r>
              <a:rPr lang="lt-LT" b="1" dirty="0" err="1">
                <a:latin typeface="Arial"/>
                <a:ea typeface="Arial"/>
                <a:cs typeface="Arial"/>
                <a:sym typeface="Arial"/>
              </a:rPr>
              <a:t>Search</a:t>
            </a:r>
            <a:r>
              <a:rPr lang="lt-LT" b="1" dirty="0">
                <a:latin typeface="Arial"/>
                <a:ea typeface="Arial"/>
                <a:cs typeface="Arial"/>
                <a:sym typeface="Arial"/>
              </a:rPr>
              <a:t>)</a:t>
            </a:r>
            <a:r>
              <a:rPr lang="lt-LT" b="0" dirty="0">
                <a:latin typeface="Arial"/>
                <a:ea typeface="Arial"/>
                <a:cs typeface="Arial"/>
                <a:sym typeface="Arial"/>
              </a:rPr>
              <a:t>, juos dar </a:t>
            </a:r>
            <a:r>
              <a:rPr lang="lt-LT" dirty="0">
                <a:latin typeface="Arial"/>
                <a:ea typeface="Arial"/>
                <a:cs typeface="Arial"/>
                <a:sym typeface="Arial"/>
              </a:rPr>
              <a:t>galima vadinti reklama. Įmonės moka „Google“, kad jų nuorodos būtų rodomos paieškos rezultatų viršuje (kartais ir apačioje), kai vartotojai ieško tam tikrų raktažodžių.</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Kaip juos atpažinti? Prie nuorodos visada bus aiški žyma „Remiama“ (angliškoje versijoje „</a:t>
            </a:r>
            <a:r>
              <a:rPr lang="lt-LT" dirty="0" err="1">
                <a:latin typeface="Arial"/>
                <a:ea typeface="Arial"/>
                <a:cs typeface="Arial"/>
                <a:sym typeface="Arial"/>
              </a:rPr>
              <a:t>Ad</a:t>
            </a:r>
            <a:r>
              <a:rPr lang="lt-LT" dirty="0">
                <a:latin typeface="Arial"/>
                <a:ea typeface="Arial"/>
                <a:cs typeface="Arial"/>
                <a:sym typeface="Arial"/>
              </a:rPr>
              <a:t>“). Anksčiau būdavo naudojama žyma „Skelbimas“. Dažniausiai jie užima pirmąsias 1–4 pozicijas paieškos rezultatų puslapyje, virš organinių rezultatų. Kartais jie gali būti ir puslapio apačioje. Gali būti ne tik tekstinės nuorodos, bet ir prekių skelbimai su nuotrauka, kaina ir parduotuvės pavadinimu. </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Tai yra pagrindinis „Google“ pajamų šaltinis. Verslai naudojasi „Google </a:t>
            </a:r>
            <a:r>
              <a:rPr lang="lt-LT" dirty="0" err="1">
                <a:latin typeface="Arial"/>
                <a:ea typeface="Arial"/>
                <a:cs typeface="Arial"/>
                <a:sym typeface="Arial"/>
              </a:rPr>
              <a:t>Ads</a:t>
            </a:r>
            <a:r>
              <a:rPr lang="lt-LT" dirty="0">
                <a:latin typeface="Arial"/>
                <a:ea typeface="Arial"/>
                <a:cs typeface="Arial"/>
                <a:sym typeface="Arial"/>
              </a:rPr>
              <a:t>“ platforma, kurioje jie „stato“ pinigus už raktažodžius. Pavyzdžiui, batų parduotuvė gali mokėti „Google“, kad kaskart, kai kas nors ieško „vyriški sportbačiai“, jų nuoroda atsirastų pirmoje vietoje. Dažniausiai mokama už paspaudimą (angl. </a:t>
            </a:r>
            <a:r>
              <a:rPr lang="lt-LT" dirty="0" err="1">
                <a:latin typeface="Arial"/>
                <a:ea typeface="Arial"/>
                <a:cs typeface="Arial"/>
                <a:sym typeface="Arial"/>
              </a:rPr>
              <a:t>Pay</a:t>
            </a:r>
            <a:r>
              <a:rPr lang="lt-LT" dirty="0">
                <a:latin typeface="Arial"/>
                <a:ea typeface="Arial"/>
                <a:cs typeface="Arial"/>
                <a:sym typeface="Arial"/>
              </a:rPr>
              <a:t>-Per-</a:t>
            </a:r>
            <a:r>
              <a:rPr lang="lt-LT" dirty="0" err="1">
                <a:latin typeface="Arial"/>
                <a:ea typeface="Arial"/>
                <a:cs typeface="Arial"/>
                <a:sym typeface="Arial"/>
              </a:rPr>
              <a:t>Click</a:t>
            </a:r>
            <a:r>
              <a:rPr lang="lt-LT" dirty="0">
                <a:latin typeface="Arial"/>
                <a:ea typeface="Arial"/>
                <a:cs typeface="Arial"/>
                <a:sym typeface="Arial"/>
              </a:rPr>
              <a:t>, PPC).</a:t>
            </a:r>
            <a:endParaRPr dirty="0">
              <a:latin typeface="Arial"/>
              <a:ea typeface="Arial"/>
              <a:cs typeface="Arial"/>
              <a:sym typeface="Arial"/>
            </a:endParaRPr>
          </a:p>
          <a:p>
            <a:pPr marL="0" lvl="0" indent="0" algn="l" rtl="0">
              <a:lnSpc>
                <a:spcPct val="100000"/>
              </a:lnSpc>
              <a:spcBef>
                <a:spcPts val="0"/>
              </a:spcBef>
              <a:spcAft>
                <a:spcPts val="0"/>
              </a:spcAft>
              <a:buNone/>
            </a:pPr>
            <a:br>
              <a:rPr lang="lt-LT" dirty="0">
                <a:latin typeface="Arial"/>
                <a:ea typeface="Arial"/>
                <a:cs typeface="Arial"/>
                <a:sym typeface="Arial"/>
              </a:rPr>
            </a:br>
            <a:r>
              <a:rPr lang="lt-LT" dirty="0">
                <a:latin typeface="Arial"/>
                <a:ea typeface="Arial"/>
                <a:cs typeface="Arial"/>
                <a:sym typeface="Arial"/>
              </a:rPr>
              <a:t>Šie rezultatai nebūtinai yra patys geriausi ar labiausiai atitinkantys jūsų užklausą. Jie yra daugiausia sumokėję, kad ten atsidurtų. Jie dažniausiai veda į komercinius puslapius, kur siekiama jums ką nors parduoti.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Papildoma informacija: </a:t>
            </a:r>
            <a:r>
              <a:rPr lang="lt-LT" u="sng" dirty="0">
                <a:solidFill>
                  <a:schemeClr val="hlink"/>
                </a:solidFill>
                <a:latin typeface="Arial"/>
                <a:ea typeface="Arial"/>
                <a:cs typeface="Arial"/>
                <a:sym typeface="Arial"/>
                <a:hlinkClick r:id="rId3"/>
              </a:rPr>
              <a:t>https://support.google.com/google-ads/answer/1722080?hl=lt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239" name="Google Shape;239;g376ca5808f6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87c881a61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45" name="Google Shape;245;g387c881a61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Šioje </a:t>
            </a:r>
            <a:r>
              <a:rPr lang="lt-LT" dirty="0" err="1">
                <a:latin typeface="Arial"/>
                <a:ea typeface="Arial"/>
                <a:cs typeface="Arial"/>
                <a:sym typeface="Arial"/>
              </a:rPr>
              <a:t>skaidreje</a:t>
            </a:r>
            <a:r>
              <a:rPr lang="lt-LT" dirty="0">
                <a:latin typeface="Arial"/>
                <a:ea typeface="Arial"/>
                <a:cs typeface="Arial"/>
                <a:sym typeface="Arial"/>
              </a:rPr>
              <a:t> matomas pavyzdys, kaip atrodo „Google“ paieškos mokami rezultatai. Žymimi žymeniu „Remiama“ ir rodomi paieškos rezultatų viršuje.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246" name="Google Shape;246;g387c881a61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368e779886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52" name="Google Shape;252;g3368e779886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pristatomi „Google“ paieškos filtrų rinkinys. Po paieškos laukeliu esantys filtrai leidžia akimirksniu surūšiuoti rezultatus pagal turinio tipą. Tai vienas paprasčiausių būdų patikslinti paiešką.</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Viskas</a:t>
            </a:r>
            <a:r>
              <a:rPr lang="lt-LT" dirty="0">
                <a:latin typeface="Arial"/>
                <a:ea typeface="Arial"/>
                <a:cs typeface="Arial"/>
                <a:sym typeface="Arial"/>
              </a:rPr>
              <a:t>. Standartinis paieškos rodinys, apimantis visų tipų rezultatus (straipsnius, nuotraukas, vaizdo įrašus).</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Vaizdai.</a:t>
            </a:r>
            <a:r>
              <a:rPr lang="lt-LT" dirty="0">
                <a:latin typeface="Arial"/>
                <a:ea typeface="Arial"/>
                <a:cs typeface="Arial"/>
                <a:sym typeface="Arial"/>
              </a:rPr>
              <a:t> Rodo tik nuotraukas, paveikslėlius, schemas ir kitą vaizdinę medžiagą. Puikiai tinka, kai ieškote vizualios informacijos.</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Vaizdo įrašai.</a:t>
            </a:r>
            <a:r>
              <a:rPr lang="lt-LT" dirty="0">
                <a:latin typeface="Arial"/>
                <a:ea typeface="Arial"/>
                <a:cs typeface="Arial"/>
                <a:sym typeface="Arial"/>
              </a:rPr>
              <a:t> Palieka tik vaizdo klipus iš „YouTube“, „</a:t>
            </a:r>
            <a:r>
              <a:rPr lang="lt-LT" dirty="0" err="1">
                <a:latin typeface="Arial"/>
                <a:ea typeface="Arial"/>
                <a:cs typeface="Arial"/>
                <a:sym typeface="Arial"/>
              </a:rPr>
              <a:t>Vimeo</a:t>
            </a:r>
            <a:r>
              <a:rPr lang="lt-LT" dirty="0">
                <a:latin typeface="Arial"/>
                <a:ea typeface="Arial"/>
                <a:cs typeface="Arial"/>
                <a:sym typeface="Arial"/>
              </a:rPr>
              <a:t>“ ir kitų platformų. Naudinga ieškant instrukcijų, apžvalgų ar paskaitų.</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Vietų svetainės.</a:t>
            </a:r>
            <a:r>
              <a:rPr lang="lt-LT" dirty="0">
                <a:latin typeface="Arial"/>
                <a:ea typeface="Arial"/>
                <a:cs typeface="Arial"/>
                <a:sym typeface="Arial"/>
              </a:rPr>
              <a:t> Filtruoja rezultatus, palikdamas tik su konkrečia vieta susijusias interneto svetaines.</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Naujienos.</a:t>
            </a:r>
            <a:r>
              <a:rPr lang="lt-LT" dirty="0">
                <a:latin typeface="Arial"/>
                <a:ea typeface="Arial"/>
                <a:cs typeface="Arial"/>
                <a:sym typeface="Arial"/>
              </a:rPr>
              <a:t> Atrenka tik straipsnius iš naujienų portalų ir žiniasklaidos priemonių. Idealus pasirinkimas ieškant naujausios informacijos apie aktualius įvykius.</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Vietos.</a:t>
            </a:r>
            <a:r>
              <a:rPr lang="lt-LT" dirty="0">
                <a:latin typeface="Arial"/>
                <a:ea typeface="Arial"/>
                <a:cs typeface="Arial"/>
                <a:sym typeface="Arial"/>
              </a:rPr>
              <a:t> Rodo rezultatus tiesiogiai „Google </a:t>
            </a:r>
            <a:r>
              <a:rPr lang="lt-LT" dirty="0" err="1">
                <a:latin typeface="Arial"/>
                <a:ea typeface="Arial"/>
                <a:cs typeface="Arial"/>
                <a:sym typeface="Arial"/>
              </a:rPr>
              <a:t>Maps</a:t>
            </a:r>
            <a:r>
              <a:rPr lang="lt-LT" dirty="0">
                <a:latin typeface="Arial"/>
                <a:ea typeface="Arial"/>
                <a:cs typeface="Arial"/>
                <a:sym typeface="Arial"/>
              </a:rPr>
              <a:t>“ žemėlapyje. Naudokite, kai ieškote konkrečios vietos adreso, įmonės ar maršruto.</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Trumpi vaizdo įrašai.</a:t>
            </a:r>
            <a:r>
              <a:rPr lang="lt-LT" dirty="0">
                <a:latin typeface="Arial"/>
                <a:ea typeface="Arial"/>
                <a:cs typeface="Arial"/>
                <a:sym typeface="Arial"/>
              </a:rPr>
              <a:t> Naujesnis filtras, skirtas ieškoti trumpo formato vaizdo įrašų, tokių kaip „</a:t>
            </a:r>
            <a:r>
              <a:rPr lang="lt-LT" dirty="0" err="1">
                <a:latin typeface="Arial"/>
                <a:ea typeface="Arial"/>
                <a:cs typeface="Arial"/>
                <a:sym typeface="Arial"/>
              </a:rPr>
              <a:t>Shorts</a:t>
            </a:r>
            <a:r>
              <a:rPr lang="lt-LT" dirty="0">
                <a:latin typeface="Arial"/>
                <a:ea typeface="Arial"/>
                <a:cs typeface="Arial"/>
                <a:sym typeface="Arial"/>
              </a:rPr>
              <a:t>“, „</a:t>
            </a:r>
            <a:r>
              <a:rPr lang="lt-LT" dirty="0" err="1">
                <a:latin typeface="Arial"/>
                <a:ea typeface="Arial"/>
                <a:cs typeface="Arial"/>
                <a:sym typeface="Arial"/>
              </a:rPr>
              <a:t>Reels</a:t>
            </a:r>
            <a:r>
              <a:rPr lang="lt-LT" dirty="0">
                <a:latin typeface="Arial"/>
                <a:ea typeface="Arial"/>
                <a:cs typeface="Arial"/>
                <a:sym typeface="Arial"/>
              </a:rPr>
              <a:t>“ ar „</a:t>
            </a:r>
            <a:r>
              <a:rPr lang="lt-LT" dirty="0" err="1">
                <a:latin typeface="Arial"/>
                <a:ea typeface="Arial"/>
                <a:cs typeface="Arial"/>
                <a:sym typeface="Arial"/>
              </a:rPr>
              <a:t>TikTok</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Daugiau.</a:t>
            </a:r>
            <a:r>
              <a:rPr lang="lt-LT" dirty="0">
                <a:latin typeface="Arial"/>
                <a:ea typeface="Arial"/>
                <a:cs typeface="Arial"/>
                <a:sym typeface="Arial"/>
              </a:rPr>
              <a:t> Išskleidžiamas meniu, kuriame rasite papildomų filtrų, tokių kaip „Žiniatinklis“, „Finansai“.</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b="1" dirty="0">
                <a:latin typeface="Arial"/>
                <a:ea typeface="Arial"/>
                <a:cs typeface="Arial"/>
                <a:sym typeface="Arial"/>
              </a:rPr>
              <a:t>Įrankiai. </a:t>
            </a:r>
            <a:r>
              <a:rPr lang="lt-LT" dirty="0">
                <a:latin typeface="Arial"/>
                <a:ea typeface="Arial"/>
                <a:cs typeface="Arial"/>
                <a:sym typeface="Arial"/>
              </a:rPr>
              <a:t>Paspaudus šį mygtuką, atsiranda papildomi nustatymai, priklausantys nuo to, kurį filtrą jau pasirinkote. Jie leidžia patikslinti paiešką dar labiau.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Pavyzdžiui, pasirinkus „Vaizdai“, „Įrankiai“ leis filtruoti pagal dydį, spalvą, tipą (pvz., piešinys, GIF) ar naudojimo teises.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Pasirinkus „Naujienos“ ar „Viskas“, „Įrankiai“ leis filtruoti pagal laiką (paskutinė valanda, savaitė, metai) ir kalbą.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253" name="Google Shape;253;g3368e779886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368e779886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62" name="Google Shape;262;g3368e779886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„Google“ paieškos rezultatų puslapis pilnas įvairių specializuotų blokų ir formatų. Jie sukurti tam, kad pateiktų atsakymus greičiau ir patogiau, dažnai net neatidarant jokios svetainės.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Populiariausios naujienos</a:t>
            </a:r>
            <a:r>
              <a:rPr lang="lt-LT" dirty="0">
                <a:latin typeface="Arial"/>
                <a:ea typeface="Arial"/>
                <a:cs typeface="Arial"/>
                <a:sym typeface="Arial"/>
              </a:rPr>
              <a:t>. Tai speciali skiltis, kurioje rodomos pačios naujausios ir aktualiausios naujienos, susijusios su jūsų paieškos raktažodžiu. Šie rezultatai atrenkami iš patikimų naujienų portalų (pvz., </a:t>
            </a:r>
            <a:r>
              <a:rPr lang="lt-LT" dirty="0" err="1">
                <a:latin typeface="Arial"/>
                <a:ea typeface="Arial"/>
                <a:cs typeface="Arial"/>
                <a:sym typeface="Arial"/>
              </a:rPr>
              <a:t>Delfi</a:t>
            </a:r>
            <a:r>
              <a:rPr lang="lt-LT" dirty="0">
                <a:latin typeface="Arial"/>
                <a:ea typeface="Arial"/>
                <a:cs typeface="Arial"/>
                <a:sym typeface="Arial"/>
              </a:rPr>
              <a:t>, 15min, LRT ir kt.). Skiltis dažniausiai atsiranda ieškant informacijos apie neseniai įvykusius įvykius, politines aktualijas ar populiarias asmenybes.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Vaizdų paketas</a:t>
            </a:r>
            <a:r>
              <a:rPr lang="lt-LT" dirty="0">
                <a:latin typeface="Arial"/>
                <a:ea typeface="Arial"/>
                <a:cs typeface="Arial"/>
                <a:sym typeface="Arial"/>
              </a:rPr>
              <a:t>. Tai eilutė arba blokas vaizdų, susijusių su paieškos užklausa. „Google“ supranta, kad kai kurioms paieškoms (pvz., ieškant daiktų, vietų, gyvūnų) vizualinė informacija yra itin svarbi. Paspaudus ant bet kurio vaizdo, vartotojas nukreipiamas į „Google“ vaizdų paiešką.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Kaip atrodo: horizontali vaizdų juosta arba tinklelis su keliomis nuotraukomis.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Pavyzdys, kada atsiranda: ieškant „Trakų pilis“, „auksaspalvis </a:t>
            </a:r>
            <a:r>
              <a:rPr lang="lt-LT" dirty="0" err="1">
                <a:latin typeface="Arial"/>
                <a:ea typeface="Arial"/>
                <a:cs typeface="Arial"/>
                <a:sym typeface="Arial"/>
              </a:rPr>
              <a:t>retriveris</a:t>
            </a:r>
            <a:r>
              <a:rPr lang="lt-LT" dirty="0">
                <a:latin typeface="Arial"/>
                <a:ea typeface="Arial"/>
                <a:cs typeface="Arial"/>
                <a:sym typeface="Arial"/>
              </a:rPr>
              <a:t>“ arba „gražiausi Lietuvos ežerai“.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err="1">
                <a:latin typeface="Arial"/>
                <a:ea typeface="Arial"/>
                <a:cs typeface="Arial"/>
                <a:sym typeface="Arial"/>
              </a:rPr>
              <a:t>Video</a:t>
            </a:r>
            <a:r>
              <a:rPr lang="lt-LT" b="1" dirty="0">
                <a:latin typeface="Arial"/>
                <a:ea typeface="Arial"/>
                <a:cs typeface="Arial"/>
                <a:sym typeface="Arial"/>
              </a:rPr>
              <a:t> rezultatai. </a:t>
            </a:r>
            <a:r>
              <a:rPr lang="lt-LT" dirty="0">
                <a:latin typeface="Arial"/>
                <a:ea typeface="Arial"/>
                <a:cs typeface="Arial"/>
                <a:sym typeface="Arial"/>
              </a:rPr>
              <a:t>Panašiai kaip vaizdų paketas, tai yra specializuoti rezultatai, rodantys vaizdo įrašus, dažniausiai iš „YouTube“ platformos. Jie ypač dažni ieškant instrukcijų („kaip padaryti...“), apžvalgų, muzikos ar reportažų.</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Kaip atrodo: dažniausiai tai 3 vaizdo įrašų karuselė su miniatiūra, pavadinimu, trukme ir platforma (pvz., „YouTube“).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Pavyzdys, kada atsiranda: ieškant, kaip surišti kaklaraištį, iPhone 15 apžvalgos arba Džordanos Butkutės dainos.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Žinių skydelis</a:t>
            </a:r>
            <a:r>
              <a:rPr lang="lt-LT" dirty="0">
                <a:latin typeface="Arial"/>
                <a:ea typeface="Arial"/>
                <a:cs typeface="Arial"/>
                <a:sym typeface="Arial"/>
              </a:rPr>
              <a:t>. Tai informacinis langas, kuris atsiranda paieškos rezultatų dešinėje pusėje (kompiuteryje). Jame pateikiama apibendrinta informacija apie konkretų objektą: žmogų, vietą, organizaciją, knygą, filmą ir t. t. Duomenys surenkami iš įvairių šaltinių, pavyzdžiui, Vikipedijos. Tikslas – pateikti svarbiausius faktus vienoje vietoje.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Kaip atrodo: informacija dešinėje su pavadinimu, trumpu aprašymu, nuotraukomis ir pagrindiniais faktais (pvz., gimimo data, sostinė, įkūrimo metai).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 </a:t>
            </a:r>
            <a:r>
              <a:rPr lang="lt-LT" b="1" dirty="0">
                <a:latin typeface="Arial"/>
                <a:ea typeface="Arial"/>
                <a:cs typeface="Arial"/>
                <a:sym typeface="Arial"/>
              </a:rPr>
              <a:t>Žmonės taip pat klausia</a:t>
            </a:r>
            <a:r>
              <a:rPr lang="lt-LT" dirty="0">
                <a:latin typeface="Arial"/>
                <a:ea typeface="Arial"/>
                <a:cs typeface="Arial"/>
                <a:sym typeface="Arial"/>
              </a:rPr>
              <a:t>. Tai interaktyvi skiltis, kurioje pateikiami klausimai, susiję su jūsų pradine paieška. Paspaudus ant klausimo, išsiskleidžia trumpas atsakymas, paimtas iš konkrečios svetainės. Ši funkcija padeda vartotojams patikslinti savo paiešką arba rasti atsakymus į susijusius klausimus, apie kuriuos jie galbūt net nepagalvojo.</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Kaip atrodo: sąrašas klausimų, kuriuos galima išskleisti.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 </a:t>
            </a:r>
            <a:r>
              <a:rPr lang="lt-LT" b="1" dirty="0">
                <a:latin typeface="Arial"/>
                <a:ea typeface="Arial"/>
                <a:cs typeface="Arial"/>
                <a:sym typeface="Arial"/>
              </a:rPr>
              <a:t>Paryškintas atsakymas</a:t>
            </a:r>
            <a:r>
              <a:rPr lang="lt-LT" dirty="0">
                <a:latin typeface="Arial"/>
                <a:ea typeface="Arial"/>
                <a:cs typeface="Arial"/>
                <a:sym typeface="Arial"/>
              </a:rPr>
              <a:t>. Tai pats ryškiausias rezultatas, kartais vadinamas „nuline pozicija“, nes rodomas pačioje paieškos rezultatų viršūnėje, net aukščiau už pirmąją organinę nuorodą. „Google“ ištraukia trumpą ir konkretų atsakymą į vartotojo klausimą tiesiai iš svetainės turinio ir pateikia jį specialiame rėmelyje. Tai gali būti pastraipa, sąrašas (</a:t>
            </a:r>
            <a:r>
              <a:rPr lang="lt-LT" dirty="0" err="1">
                <a:latin typeface="Arial"/>
                <a:ea typeface="Arial"/>
                <a:cs typeface="Arial"/>
                <a:sym typeface="Arial"/>
              </a:rPr>
              <a:t>punkteliais</a:t>
            </a:r>
            <a:r>
              <a:rPr lang="lt-LT" dirty="0">
                <a:latin typeface="Arial"/>
                <a:ea typeface="Arial"/>
                <a:cs typeface="Arial"/>
                <a:sym typeface="Arial"/>
              </a:rPr>
              <a:t> arba numeruotas) arba lentelė.</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Kaip atrodo: rėmelis pačiame viršuje su tekstu ir nuoroda į šaltinį.</a:t>
            </a:r>
            <a:endParaRPr dirty="0">
              <a:latin typeface="Arial"/>
              <a:ea typeface="Arial"/>
              <a:cs typeface="Arial"/>
              <a:sym typeface="Arial"/>
            </a:endParaRPr>
          </a:p>
          <a:p>
            <a:pPr marL="0" lvl="0" indent="0" algn="l" rtl="0">
              <a:lnSpc>
                <a:spcPct val="115000"/>
              </a:lnSpc>
              <a:spcBef>
                <a:spcPts val="1400"/>
              </a:spcBef>
              <a:spcAft>
                <a:spcPts val="0"/>
              </a:spcAft>
              <a:buSzPts val="1400"/>
              <a:buNone/>
            </a:pPr>
            <a:r>
              <a:rPr lang="lt-LT" b="1" dirty="0">
                <a:latin typeface="Arial"/>
                <a:ea typeface="Arial"/>
                <a:cs typeface="Arial"/>
                <a:sym typeface="Arial"/>
              </a:rPr>
              <a:t>DI apžvalga (sugeneruoti atsakymai). </a:t>
            </a:r>
            <a:r>
              <a:rPr lang="lt-LT" dirty="0">
                <a:latin typeface="Arial"/>
                <a:ea typeface="Arial"/>
                <a:cs typeface="Arial"/>
                <a:sym typeface="Arial"/>
              </a:rPr>
              <a:t>Paieškos rezultatų viršuje vis dažniau galite pamatyti specialų bloką, kuriame atsakymą pateikia ne nuoroda, o pats dirbtinis intelektas (DI).</a:t>
            </a:r>
            <a:endParaRPr dirty="0">
              <a:latin typeface="Arial"/>
              <a:ea typeface="Arial"/>
              <a:cs typeface="Arial"/>
              <a:sym typeface="Arial"/>
            </a:endParaRPr>
          </a:p>
          <a:p>
            <a:pPr marL="457200" lvl="0" indent="-304800" algn="l" rtl="0">
              <a:lnSpc>
                <a:spcPct val="100000"/>
              </a:lnSpc>
              <a:spcBef>
                <a:spcPts val="400"/>
              </a:spcBef>
              <a:spcAft>
                <a:spcPts val="0"/>
              </a:spcAft>
              <a:buSzPts val="1200"/>
              <a:buChar char="●"/>
            </a:pPr>
            <a:r>
              <a:rPr lang="lt-LT" dirty="0">
                <a:latin typeface="Arial"/>
                <a:ea typeface="Arial"/>
                <a:cs typeface="Arial"/>
                <a:sym typeface="Arial"/>
              </a:rPr>
              <a:t>Tai dirbtinio intelekto (DI) sukurta apžvalga – trumpas, apibendrintas atsakymas į jūsų užklausą, pateikiamas pačiame paieškos puslapio viršuje.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Apibendrintas tekstas: DI išanalizuoja informaciją iš kelių patikimų šaltinių ir pateikia esmę vienoje vietoje.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Nuorodos į šaltinius: pateiktoje apžvalgoje matysite nuorodas į tinklalapius, iš kurių DI paėmė informaciją, kad galėtumėte pasigilinti patys.</a:t>
            </a:r>
            <a:endParaRPr dirty="0">
              <a:latin typeface="Arial"/>
              <a:ea typeface="Arial"/>
              <a:cs typeface="Arial"/>
              <a:sym typeface="Arial"/>
            </a:endParaRPr>
          </a:p>
          <a:p>
            <a:pPr marL="457200" lvl="0" indent="-304800" algn="l" rtl="0">
              <a:lnSpc>
                <a:spcPct val="100000"/>
              </a:lnSpc>
              <a:spcBef>
                <a:spcPts val="0"/>
              </a:spcBef>
              <a:spcAft>
                <a:spcPts val="0"/>
              </a:spcAft>
              <a:buSzPts val="1200"/>
              <a:buFont typeface="Arial"/>
              <a:buChar char="●"/>
            </a:pPr>
            <a:r>
              <a:rPr lang="lt-LT" dirty="0">
                <a:latin typeface="Arial"/>
                <a:ea typeface="Arial"/>
                <a:cs typeface="Arial"/>
                <a:sym typeface="Arial"/>
              </a:rPr>
              <a:t>Koks jo tikslas? Pateikti greitą atsakymą į sudėtingesnius klausimus, kad jums nereikėtų lankytis keliuose skirtinguose puslapiuose norint susidaryti bendrą vaizdą.</a:t>
            </a:r>
            <a:endParaRPr dirty="0">
              <a:latin typeface="Arial"/>
              <a:ea typeface="Arial"/>
              <a:cs typeface="Arial"/>
              <a:sym typeface="Arial"/>
            </a:endParaRPr>
          </a:p>
          <a:p>
            <a:pPr marL="457200" lvl="0" indent="-304800" algn="l" rtl="0">
              <a:lnSpc>
                <a:spcPct val="100000"/>
              </a:lnSpc>
              <a:spcBef>
                <a:spcPts val="0"/>
              </a:spcBef>
              <a:spcAft>
                <a:spcPts val="0"/>
              </a:spcAft>
              <a:buSzPts val="1200"/>
              <a:buFont typeface="Arial"/>
              <a:buChar char="●"/>
            </a:pPr>
            <a:r>
              <a:rPr lang="lt-LT" dirty="0">
                <a:latin typeface="Arial"/>
                <a:ea typeface="Arial"/>
                <a:cs typeface="Arial"/>
                <a:sym typeface="Arial"/>
              </a:rPr>
              <a:t>Svarbu atsiminti: tai vis dar nauja technologija. Nors dažniausiai informacija yra tiksli, kartais DI gali klysti arba netiksliai interpretuoti duomenis. Visada kritiškai vertinkite gautą atsakymą ir, jei informacija svarbi, patikrinkite ją paspaudę ant pateiktų šaltinių nuorodų.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Skaidrėje pateikti ekrano kopijų pavyzdžiai, kuriuose matomi rezultatai, gauti pasirinkus skirtingus filtrus.</a:t>
            </a:r>
            <a:endParaRPr dirty="0">
              <a:latin typeface="Arial"/>
              <a:ea typeface="Arial"/>
              <a:cs typeface="Arial"/>
              <a:sym typeface="Arial"/>
            </a:endParaRPr>
          </a:p>
          <a:p>
            <a:pPr marL="0" lvl="0" indent="0" algn="l" rtl="0">
              <a:lnSpc>
                <a:spcPct val="115000"/>
              </a:lnSpc>
              <a:spcBef>
                <a:spcPts val="1200"/>
              </a:spcBef>
              <a:spcAft>
                <a:spcPts val="0"/>
              </a:spcAft>
              <a:buSzPts val="1400"/>
              <a:buNone/>
            </a:pPr>
            <a:endParaRPr dirty="0">
              <a:latin typeface="Arial"/>
              <a:ea typeface="Arial"/>
              <a:cs typeface="Arial"/>
              <a:sym typeface="Arial"/>
            </a:endParaRPr>
          </a:p>
          <a:p>
            <a:pPr marL="0" lvl="0" indent="0" algn="l" rtl="0">
              <a:lnSpc>
                <a:spcPct val="100000"/>
              </a:lnSpc>
              <a:spcBef>
                <a:spcPts val="1200"/>
              </a:spcBef>
              <a:spcAft>
                <a:spcPts val="0"/>
              </a:spcAft>
              <a:buSzPts val="1400"/>
              <a:buNone/>
            </a:pPr>
            <a:endParaRPr dirty="0">
              <a:latin typeface="Arial"/>
              <a:ea typeface="Arial"/>
              <a:cs typeface="Arial"/>
              <a:sym typeface="Arial"/>
            </a:endParaRPr>
          </a:p>
        </p:txBody>
      </p:sp>
      <p:sp>
        <p:nvSpPr>
          <p:cNvPr id="263" name="Google Shape;263;g3368e779886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76ca5808f6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71" name="Google Shape;271;g376ca5808f6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Specialus „Google“ puslapis-forma, leidžiantis naudotis visais paieškos filtrais ir operatoriais vienoje vietoje, nerašant sudėtingų komandų paieškos laukelyje. Skaidrėje pateikta „Google“ išplėstinės paieškos ekrano kopija. Kada tai naudingiausia? Kai atliekate sudėtingą tyrimą, ieškote labai specifinio dokumento ar norite maksimaliai kontroliuoti paieškos rezultatus. Atlikus pirminę paiešką, rinktis filtrą </a:t>
            </a:r>
            <a:r>
              <a:rPr lang="lt-LT" b="1" dirty="0">
                <a:latin typeface="Arial"/>
                <a:ea typeface="Arial"/>
                <a:cs typeface="Arial"/>
                <a:sym typeface="Arial"/>
              </a:rPr>
              <a:t>„Įrankiai“ </a:t>
            </a:r>
            <a:r>
              <a:rPr lang="lt-LT" b="0" dirty="0">
                <a:latin typeface="Arial"/>
                <a:ea typeface="Arial"/>
                <a:cs typeface="Arial"/>
                <a:sym typeface="Arial"/>
              </a:rPr>
              <a:t>ir</a:t>
            </a:r>
            <a:r>
              <a:rPr lang="lt-LT" b="1" dirty="0">
                <a:latin typeface="Arial"/>
                <a:ea typeface="Arial"/>
                <a:cs typeface="Arial"/>
                <a:sym typeface="Arial"/>
              </a:rPr>
              <a:t> „Išplėstinė paieška“</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Ką ji leidžia padaryti?</a:t>
            </a:r>
            <a:endParaRPr dirty="0">
              <a:latin typeface="Arial"/>
              <a:ea typeface="Arial"/>
              <a:cs typeface="Arial"/>
              <a:sym typeface="Arial"/>
            </a:endParaRPr>
          </a:p>
          <a:p>
            <a:pPr marL="457200" lvl="0"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Patikslinti žodžius:</a:t>
            </a:r>
            <a:endParaRPr dirty="0">
              <a:latin typeface="Arial"/>
              <a:ea typeface="Arial"/>
              <a:cs typeface="Arial"/>
              <a:sym typeface="Arial"/>
            </a:endParaRPr>
          </a:p>
          <a:p>
            <a:pPr marL="914400" lvl="1"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Ieškoti tikslios frazės (atstoja kabutes „ “).</a:t>
            </a:r>
            <a:endParaRPr dirty="0">
              <a:latin typeface="Arial"/>
              <a:ea typeface="Arial"/>
              <a:cs typeface="Arial"/>
              <a:sym typeface="Arial"/>
            </a:endParaRPr>
          </a:p>
          <a:p>
            <a:pPr marL="914400" lvl="1"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Pašalinti nenorimus žodžius (atstoja minusą -).</a:t>
            </a:r>
            <a:endParaRPr dirty="0">
              <a:latin typeface="Arial"/>
              <a:ea typeface="Arial"/>
              <a:cs typeface="Arial"/>
              <a:sym typeface="Arial"/>
            </a:endParaRPr>
          </a:p>
          <a:p>
            <a:pPr marL="914400" lvl="1"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Ieškoti žodžių, iš kurių bent vienas turi būti rezultate (operatorius OR).</a:t>
            </a:r>
            <a:endParaRPr dirty="0">
              <a:latin typeface="Arial"/>
              <a:ea typeface="Arial"/>
              <a:cs typeface="Arial"/>
              <a:sym typeface="Arial"/>
            </a:endParaRPr>
          </a:p>
          <a:p>
            <a:pPr marL="457200" lvl="0"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Susiaurinti paiešką pagal šaltinį:</a:t>
            </a:r>
            <a:endParaRPr dirty="0">
              <a:latin typeface="Arial"/>
              <a:ea typeface="Arial"/>
              <a:cs typeface="Arial"/>
              <a:sym typeface="Arial"/>
            </a:endParaRPr>
          </a:p>
          <a:p>
            <a:pPr marL="914400" lvl="1"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Konkrečioje svetainėje: raskite informaciją tik viename tinklalapyje (pvz., ieškoti tik </a:t>
            </a:r>
            <a:r>
              <a:rPr lang="lt-LT" dirty="0" err="1">
                <a:latin typeface="Arial"/>
                <a:ea typeface="Arial"/>
                <a:cs typeface="Arial"/>
                <a:sym typeface="Arial"/>
              </a:rPr>
              <a:t>lrt.lt</a:t>
            </a:r>
            <a:r>
              <a:rPr lang="lt-LT" dirty="0">
                <a:latin typeface="Arial"/>
                <a:ea typeface="Arial"/>
                <a:cs typeface="Arial"/>
                <a:sym typeface="Arial"/>
              </a:rPr>
              <a:t> domene).</a:t>
            </a:r>
            <a:endParaRPr dirty="0">
              <a:latin typeface="Arial"/>
              <a:ea typeface="Arial"/>
              <a:cs typeface="Arial"/>
              <a:sym typeface="Arial"/>
            </a:endParaRPr>
          </a:p>
          <a:p>
            <a:pPr marL="914400" lvl="1"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Pagal failo tipą: lengvai pasirinkite, ar ieškote PDF, DOC, PPT ar kito formato failų.</a:t>
            </a:r>
            <a:endParaRPr dirty="0">
              <a:latin typeface="Arial"/>
              <a:ea typeface="Arial"/>
              <a:cs typeface="Arial"/>
              <a:sym typeface="Arial"/>
            </a:endParaRPr>
          </a:p>
          <a:p>
            <a:pPr marL="457200" lvl="0"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Filtruoti pagal kitus kriterijus:</a:t>
            </a:r>
            <a:endParaRPr dirty="0">
              <a:latin typeface="Arial"/>
              <a:ea typeface="Arial"/>
              <a:cs typeface="Arial"/>
              <a:sym typeface="Arial"/>
            </a:endParaRPr>
          </a:p>
          <a:p>
            <a:pPr marL="914400" lvl="1"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Pagal kalbą, regioną ar paskutinio atnaujinimo datą.</a:t>
            </a:r>
            <a:endParaRPr dirty="0">
              <a:latin typeface="Arial"/>
              <a:ea typeface="Arial"/>
              <a:cs typeface="Arial"/>
              <a:sym typeface="Arial"/>
            </a:endParaRPr>
          </a:p>
          <a:p>
            <a:pPr marL="914400" lvl="1" indent="-317500" algn="l" rtl="0">
              <a:lnSpc>
                <a:spcPct val="100000"/>
              </a:lnSpc>
              <a:spcBef>
                <a:spcPts val="0"/>
              </a:spcBef>
              <a:spcAft>
                <a:spcPts val="0"/>
              </a:spcAft>
              <a:buClr>
                <a:schemeClr val="dk1"/>
              </a:buClr>
              <a:buSzPts val="1400"/>
              <a:buChar char="○"/>
            </a:pPr>
            <a:r>
              <a:rPr lang="lt-LT" dirty="0">
                <a:latin typeface="Arial"/>
                <a:ea typeface="Arial"/>
                <a:cs typeface="Arial"/>
                <a:sym typeface="Arial"/>
              </a:rPr>
              <a:t>Pagal naudojimo teises (ypač naudinga ieškant paveikslėlių, kuriuos galima legaliai naudoti).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272" name="Google Shape;272;g376ca5808f6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45673bd7c0_0_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g345673bd7c0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368e779886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85" name="Google Shape;285;g3368e779886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Dalyviams pateikiama sudėtinė užduotis atlikti paiešką sujungiant kelis paieškos tipus. </a:t>
            </a:r>
            <a:r>
              <a:rPr lang="lt-LT" b="1" dirty="0">
                <a:latin typeface="Arial"/>
                <a:ea typeface="Arial"/>
                <a:cs typeface="Arial"/>
                <a:sym typeface="Arial"/>
              </a:rPr>
              <a:t>Tikslas </a:t>
            </a:r>
            <a:r>
              <a:rPr lang="lt-LT" b="0" dirty="0">
                <a:latin typeface="Arial"/>
                <a:ea typeface="Arial"/>
                <a:cs typeface="Arial"/>
                <a:sym typeface="Arial"/>
              </a:rPr>
              <a:t>– sujungti </a:t>
            </a:r>
            <a:r>
              <a:rPr lang="lt-LT" dirty="0">
                <a:latin typeface="Arial"/>
                <a:ea typeface="Arial"/>
                <a:cs typeface="Arial"/>
                <a:sym typeface="Arial"/>
              </a:rPr>
              <a:t>įgytas žinias ir atlikti sudėtingą, realią paiešką. Išmokti naudotis „Google“ išplėstinės paieškos puslapiu kaip alternatyva paieškos operatoriams.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Pirmas bandymas: paprasta paieška (ką darytų dauguma).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Užduotis dalyviams: į „Google“ paiešką įveskite: „Darbo kodeksas </a:t>
            </a:r>
            <a:r>
              <a:rPr lang="lt-LT" dirty="0" err="1">
                <a:latin typeface="Arial"/>
                <a:ea typeface="Arial"/>
                <a:cs typeface="Arial"/>
                <a:sym typeface="Arial"/>
              </a:rPr>
              <a:t>pdf</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Parodykite rezultatų įvairovę: daug, yra nuorodų į PDF, bet iš kur jos? Iš advokatų kontorų, naujienų portalų, galbūt net pasenusios versijos. Kaip žinoti, kuri yra oficiali ir naujausia? Problema: paprasta paieška duoda daug rezultatų, bet ne visada tuos, kuriais galime pasitikėti. </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Antras bandymas: paieška su operatoriais (efektyvus būdas)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Užduotis dalyviams: dabar patikslinkite paiešką, kad ji būtų kuo tikslesnė. Raskite dokumentą, kuris būtų tik iš e-</a:t>
            </a:r>
            <a:r>
              <a:rPr lang="lt-LT" dirty="0" err="1">
                <a:latin typeface="Arial"/>
                <a:ea typeface="Arial"/>
                <a:cs typeface="Arial"/>
                <a:sym typeface="Arial"/>
              </a:rPr>
              <a:t>tar.lt</a:t>
            </a:r>
            <a:r>
              <a:rPr lang="lt-LT" dirty="0">
                <a:latin typeface="Arial"/>
                <a:ea typeface="Arial"/>
                <a:cs typeface="Arial"/>
                <a:sym typeface="Arial"/>
              </a:rPr>
              <a:t> svetainės. Prisiminti operatorius, leidžiančius ieškoti konkrečioje svetainėje ir pagal failo tipą.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Sprendimas: „Darbo kodeksas" </a:t>
            </a:r>
            <a:r>
              <a:rPr lang="lt-LT" dirty="0" err="1">
                <a:latin typeface="Arial"/>
                <a:ea typeface="Arial"/>
                <a:cs typeface="Arial"/>
                <a:sym typeface="Arial"/>
              </a:rPr>
              <a:t>site:e-tar.lt</a:t>
            </a:r>
            <a:r>
              <a:rPr lang="lt-LT" dirty="0">
                <a:latin typeface="Arial"/>
                <a:ea typeface="Arial"/>
                <a:cs typeface="Arial"/>
                <a:sym typeface="Arial"/>
              </a:rPr>
              <a:t> </a:t>
            </a:r>
            <a:r>
              <a:rPr lang="lt-LT" dirty="0" err="1">
                <a:latin typeface="Arial"/>
                <a:ea typeface="Arial"/>
                <a:cs typeface="Arial"/>
                <a:sym typeface="Arial"/>
              </a:rPr>
              <a:t>filetype:pdf</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Rezultatas: vos kelios, bet ypač tikslios nuorodos tiesiai į tai, ko reikia.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Trečias bandymas: išplėstinė paieška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Užduotis dalyviams: atlikti lygiai tą pačią paiešką, bet nenaudoti jokių operatorių paieškos laukelyje. Vietoj to rinktis išplėstinės paieškos puslapį ir užpildyti formos laukelius identiškam rezultatui gauti.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Sprendimas:</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Nueiti į „Išplėstinę paiešką“.</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Lauke „Ši tiksli frazė“ įrašyti: „Darbo kodeksas“.</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Lauke „Svetainė arba domenas“ įrašyti: „e-</a:t>
            </a:r>
            <a:r>
              <a:rPr lang="lt-LT" dirty="0" err="1">
                <a:latin typeface="Arial"/>
                <a:ea typeface="Arial"/>
                <a:cs typeface="Arial"/>
                <a:sym typeface="Arial"/>
              </a:rPr>
              <a:t>tar.lt</a:t>
            </a:r>
            <a:r>
              <a:rPr lang="lt-LT" dirty="0">
                <a:latin typeface="Arial"/>
                <a:ea typeface="Arial"/>
                <a:cs typeface="Arial"/>
                <a:sym typeface="Arial"/>
              </a:rPr>
              <a:t>“.</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Nustatymuose „Failo tipas“ pasirinkti: „Adobe Acrobat PDF (.</a:t>
            </a:r>
            <a:r>
              <a:rPr lang="lt-LT" dirty="0" err="1">
                <a:latin typeface="Arial"/>
                <a:ea typeface="Arial"/>
                <a:cs typeface="Arial"/>
                <a:sym typeface="Arial"/>
              </a:rPr>
              <a:t>pdf</a:t>
            </a:r>
            <a:r>
              <a:rPr lang="lt-LT" dirty="0">
                <a:latin typeface="Arial"/>
                <a:ea typeface="Arial"/>
                <a:cs typeface="Arial"/>
                <a:sym typeface="Arial"/>
              </a:rPr>
              <a:t>)“.</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Paspausti „Išplėstinė paieška“.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Išplėstinės paieškos puslapis yra kaip paieškos asistentas. Kai žinote, ko norite, bet neprisimenate konkrečių operatorių, ši forma padės. Tai ypač naudinga sudėtingoms, daugiasluoksnėms paieškoms.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Yra du būdai pasiekti tą patį tikslą: greitasis (su operatoriais) ir patogusis (su „Išplėstinės paieškos“ forma).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300" dirty="0">
              <a:latin typeface="Arial"/>
              <a:ea typeface="Arial"/>
              <a:cs typeface="Arial"/>
              <a:sym typeface="Arial"/>
            </a:endParaRPr>
          </a:p>
          <a:p>
            <a:pPr marL="0" lvl="0" indent="0" algn="l" rtl="0">
              <a:lnSpc>
                <a:spcPct val="100000"/>
              </a:lnSpc>
              <a:spcBef>
                <a:spcPts val="0"/>
              </a:spcBef>
              <a:spcAft>
                <a:spcPts val="0"/>
              </a:spcAft>
              <a:buSzPts val="1400"/>
              <a:buNone/>
            </a:pPr>
            <a:endParaRPr sz="1300" dirty="0">
              <a:latin typeface="Arial"/>
              <a:ea typeface="Arial"/>
              <a:cs typeface="Arial"/>
              <a:sym typeface="Arial"/>
            </a:endParaRPr>
          </a:p>
          <a:p>
            <a:pPr marL="0" lvl="0" indent="0" algn="l" rtl="0">
              <a:lnSpc>
                <a:spcPct val="100000"/>
              </a:lnSpc>
              <a:spcBef>
                <a:spcPts val="0"/>
              </a:spcBef>
              <a:spcAft>
                <a:spcPts val="0"/>
              </a:spcAft>
              <a:buSzPts val="1400"/>
              <a:buNone/>
            </a:pPr>
            <a:endParaRPr dirty="0">
              <a:solidFill>
                <a:srgbClr val="434343"/>
              </a:solidFill>
              <a:latin typeface="Arial"/>
              <a:ea typeface="Arial"/>
              <a:cs typeface="Arial"/>
              <a:sym typeface="Arial"/>
            </a:endParaRPr>
          </a:p>
        </p:txBody>
      </p:sp>
      <p:sp>
        <p:nvSpPr>
          <p:cNvPr id="286" name="Google Shape;286;g3368e779886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368e779886_0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92" name="Google Shape;292;g3368e779886_0_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Šiuolaikiniame pasaulyje, kur informacijos srautai yra milžiniški, ypač svarbu visą informaciją </a:t>
            </a:r>
            <a:r>
              <a:rPr lang="lt-LT" b="1" dirty="0">
                <a:latin typeface="Arial"/>
                <a:ea typeface="Arial"/>
                <a:cs typeface="Arial"/>
                <a:sym typeface="Arial"/>
              </a:rPr>
              <a:t>vertinti kritiškai</a:t>
            </a:r>
            <a:r>
              <a:rPr lang="lt-LT" dirty="0">
                <a:latin typeface="Arial"/>
                <a:ea typeface="Arial"/>
                <a:cs typeface="Arial"/>
                <a:sym typeface="Arial"/>
              </a:rPr>
              <a:t>, nes ne viskas, kas pasiekiama internete, yra teisinga, patikima ar aktualu. Dezinformacija ir melagingos naujienos kelia realų pavojų, formuodamos klaidingas nuomones ir net skatindamos neigiamas emocijas ar veiksmus. Atsakingas informacijos vartojimas reiškia gebėjimą atskirti faktus nuo nuomonių, tikrinti šaltinius ir atpažinti </a:t>
            </a:r>
            <a:r>
              <a:rPr lang="lt-LT" dirty="0" err="1">
                <a:latin typeface="Arial"/>
                <a:ea typeface="Arial"/>
                <a:cs typeface="Arial"/>
                <a:sym typeface="Arial"/>
              </a:rPr>
              <a:t>manipuliacines</a:t>
            </a:r>
            <a:r>
              <a:rPr lang="lt-LT" dirty="0">
                <a:latin typeface="Arial"/>
                <a:ea typeface="Arial"/>
                <a:cs typeface="Arial"/>
                <a:sym typeface="Arial"/>
              </a:rPr>
              <a:t> taktikas. Kritinis mąstymas leidžia mums nepasiduoti klaidinančiai informacijai, priimti pagrįstus sprendimus ir efektyviau naršyti sudėtingoje informacinėje erdvėje. Todėl svarbu būti sąmoningais vartotojais, kurie ne aklai pasitiki, o kruopščiai analizuoja gaunamą informaciją.</a:t>
            </a:r>
            <a:endParaRPr dirty="0">
              <a:latin typeface="Arial"/>
              <a:ea typeface="Arial"/>
              <a:cs typeface="Arial"/>
              <a:sym typeface="Arial"/>
            </a:endParaRPr>
          </a:p>
        </p:txBody>
      </p:sp>
      <p:sp>
        <p:nvSpPr>
          <p:cNvPr id="293" name="Google Shape;293;g3368e779886_0_1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368e779886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99" name="Google Shape;299;g3368e779886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Skaidrėje pristatomi informacijos vertinimo kriterijai. Svetainė – šis kriterijus padeda nustatyti svetainės patikimumą, objektyvumą ir bendrą kokybę. Jie veikia kaip filtras, padedantis atskirti profesionalų turinį nuo propagandos, </a:t>
            </a:r>
            <a:r>
              <a:rPr lang="lt-LT" dirty="0" err="1">
                <a:latin typeface="Arial"/>
                <a:ea typeface="Arial"/>
                <a:cs typeface="Arial"/>
                <a:sym typeface="Arial"/>
              </a:rPr>
              <a:t>melagienų</a:t>
            </a:r>
            <a:r>
              <a:rPr lang="lt-LT" dirty="0">
                <a:latin typeface="Arial"/>
                <a:ea typeface="Arial"/>
                <a:cs typeface="Arial"/>
                <a:sym typeface="Arial"/>
              </a:rPr>
              <a:t> ar tiesiog nekokybiškos informacijos. Rimtos organizacijos, naujienų portalai ar institucijos investuoja į aiškų, lengvai įsimenamą ir su jų veikla susijusį domeną.</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Geras ženklas</a:t>
            </a:r>
            <a:r>
              <a:rPr lang="lt-LT" dirty="0">
                <a:latin typeface="Arial"/>
                <a:ea typeface="Arial"/>
                <a:cs typeface="Arial"/>
                <a:sym typeface="Arial"/>
              </a:rPr>
              <a:t>: adresas yra trumpas, aiškus ir atspindi svetainės pavadinimą ar tematiką. Pavyzdžiui: www.lrt.lt, www.vu.lt, www.smm.lt.</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dirty="0">
                <a:latin typeface="Arial"/>
                <a:ea typeface="Arial"/>
                <a:cs typeface="Arial"/>
                <a:sym typeface="Arial"/>
              </a:rPr>
              <a:t>Raudona vėliava (įspėjamasis ženklas):</a:t>
            </a:r>
            <a:endParaRPr dirty="0">
              <a:latin typeface="Arial"/>
              <a:ea typeface="Arial"/>
              <a:cs typeface="Arial"/>
              <a:sym typeface="Arial"/>
            </a:endParaRPr>
          </a:p>
          <a:p>
            <a:pPr marL="914400" lvl="1" indent="-304800" algn="l" rtl="0">
              <a:lnSpc>
                <a:spcPct val="100000"/>
              </a:lnSpc>
              <a:spcBef>
                <a:spcPts val="0"/>
              </a:spcBef>
              <a:spcAft>
                <a:spcPts val="0"/>
              </a:spcAft>
              <a:buClr>
                <a:schemeClr val="dk1"/>
              </a:buClr>
              <a:buSzPts val="1200"/>
              <a:buChar char="○"/>
            </a:pPr>
            <a:r>
              <a:rPr lang="lt-LT" dirty="0">
                <a:latin typeface="Arial"/>
                <a:ea typeface="Arial"/>
                <a:cs typeface="Arial"/>
                <a:sym typeface="Arial"/>
              </a:rPr>
              <a:t>Klaidingas URL adresas. Vienas iš pagrindinių netikros svetainės požymių – neteisingai parašytas URL adresas. Sukčiai gali šiek tiek pakeisti URL pavadinimą ir bandyti imituoti patikimą šaltinį siekdami platinti </a:t>
            </a:r>
            <a:r>
              <a:rPr lang="lt-LT" dirty="0" err="1">
                <a:latin typeface="Arial"/>
                <a:ea typeface="Arial"/>
                <a:cs typeface="Arial"/>
                <a:sym typeface="Arial"/>
              </a:rPr>
              <a:t>melagienas</a:t>
            </a:r>
            <a:r>
              <a:rPr lang="lt-LT" dirty="0">
                <a:latin typeface="Arial"/>
                <a:ea typeface="Arial"/>
                <a:cs typeface="Arial"/>
                <a:sym typeface="Arial"/>
              </a:rPr>
              <a:t> arba vykdyti sukčiavimo (angl. </a:t>
            </a:r>
            <a:r>
              <a:rPr lang="lt-LT" dirty="0" err="1">
                <a:latin typeface="Arial"/>
                <a:ea typeface="Arial"/>
                <a:cs typeface="Arial"/>
                <a:sym typeface="Arial"/>
              </a:rPr>
              <a:t>phishing</a:t>
            </a:r>
            <a:r>
              <a:rPr lang="lt-LT" dirty="0">
                <a:latin typeface="Arial"/>
                <a:ea typeface="Arial"/>
                <a:cs typeface="Arial"/>
                <a:sym typeface="Arial"/>
              </a:rPr>
              <a:t>) atakas. Pvz.: www.delfi-naujienos.com arba www.lrytas.info (vietoj .</a:t>
            </a:r>
            <a:r>
              <a:rPr lang="lt-LT" dirty="0" err="1">
                <a:latin typeface="Arial"/>
                <a:ea typeface="Arial"/>
                <a:cs typeface="Arial"/>
                <a:sym typeface="Arial"/>
              </a:rPr>
              <a:t>lt</a:t>
            </a:r>
            <a:r>
              <a:rPr lang="lt-LT" dirty="0">
                <a:latin typeface="Arial"/>
                <a:ea typeface="Arial"/>
                <a:cs typeface="Arial"/>
                <a:sym typeface="Arial"/>
              </a:rPr>
              <a:t>)</a:t>
            </a:r>
            <a:endParaRPr dirty="0">
              <a:latin typeface="Arial"/>
              <a:ea typeface="Arial"/>
              <a:cs typeface="Arial"/>
              <a:sym typeface="Arial"/>
            </a:endParaRPr>
          </a:p>
          <a:p>
            <a:pPr marL="914400" lvl="1" indent="-304800" algn="l" rtl="0">
              <a:lnSpc>
                <a:spcPct val="100000"/>
              </a:lnSpc>
              <a:spcBef>
                <a:spcPts val="0"/>
              </a:spcBef>
              <a:spcAft>
                <a:spcPts val="0"/>
              </a:spcAft>
              <a:buClr>
                <a:schemeClr val="dk1"/>
              </a:buClr>
              <a:buSzPts val="1200"/>
              <a:buChar char="○"/>
            </a:pPr>
            <a:r>
              <a:rPr lang="lt-LT" dirty="0">
                <a:latin typeface="Arial"/>
                <a:ea typeface="Arial"/>
                <a:cs typeface="Arial"/>
                <a:sym typeface="Arial"/>
              </a:rPr>
              <a:t>Pertekliniai žodžiai: adresai, kuriuose vartojami sensacingi žodžiai, pvz., www.visiska-tiesa-jums.net arba www.sokiruojantys-faktai.org, dažnai rodo nepatikimumą ir bandymą paveikti emociškai.</a:t>
            </a:r>
            <a:endParaRPr dirty="0">
              <a:latin typeface="Arial"/>
              <a:ea typeface="Arial"/>
              <a:cs typeface="Arial"/>
              <a:sym typeface="Arial"/>
            </a:endParaRPr>
          </a:p>
          <a:p>
            <a:pPr marL="914400" lvl="1" indent="-304800" algn="l" rtl="0">
              <a:lnSpc>
                <a:spcPct val="115000"/>
              </a:lnSpc>
              <a:spcBef>
                <a:spcPts val="0"/>
              </a:spcBef>
              <a:spcAft>
                <a:spcPts val="0"/>
              </a:spcAft>
              <a:buClr>
                <a:schemeClr val="dk1"/>
              </a:buClr>
              <a:buSzPts val="1200"/>
              <a:buChar char="○"/>
            </a:pPr>
            <a:r>
              <a:rPr lang="lt-LT" dirty="0">
                <a:latin typeface="Arial"/>
                <a:ea typeface="Arial"/>
                <a:cs typeface="Arial"/>
                <a:sym typeface="Arial"/>
              </a:rPr>
              <a:t>Skaičiai ir brūkšneliai: nors kartais naudojami </a:t>
            </a:r>
            <a:r>
              <a:rPr lang="lt-LT" dirty="0" err="1">
                <a:latin typeface="Arial"/>
                <a:ea typeface="Arial"/>
                <a:cs typeface="Arial"/>
                <a:sym typeface="Arial"/>
              </a:rPr>
              <a:t>legitimiai</a:t>
            </a:r>
            <a:r>
              <a:rPr lang="lt-LT" dirty="0">
                <a:latin typeface="Arial"/>
                <a:ea typeface="Arial"/>
                <a:cs typeface="Arial"/>
                <a:sym typeface="Arial"/>
              </a:rPr>
              <a:t>, ilgi, sudėtingi adresai su daug skaičių ir brūkšnelių (pvz., www.sveikata-patarimai-101.com) dažnai būdingi žemos kokybės turinio svetainėms.</a:t>
            </a:r>
            <a:endParaRPr dirty="0">
              <a:latin typeface="Arial"/>
              <a:ea typeface="Arial"/>
              <a:cs typeface="Arial"/>
              <a:sym typeface="Arial"/>
            </a:endParaRPr>
          </a:p>
          <a:p>
            <a:pPr marL="0" lvl="0" indent="0" algn="l" rtl="0">
              <a:lnSpc>
                <a:spcPct val="100000"/>
              </a:lnSpc>
              <a:spcBef>
                <a:spcPts val="1200"/>
              </a:spcBef>
              <a:spcAft>
                <a:spcPts val="0"/>
              </a:spcAft>
              <a:buSzPts val="1400"/>
              <a:buNone/>
            </a:pPr>
            <a:r>
              <a:rPr lang="lt-LT" dirty="0">
                <a:latin typeface="Arial"/>
                <a:ea typeface="Arial"/>
                <a:cs typeface="Arial"/>
                <a:sym typeface="Arial"/>
              </a:rPr>
              <a:t>Domeno galūnė (pvz.: .</a:t>
            </a:r>
            <a:r>
              <a:rPr lang="lt-LT" dirty="0" err="1">
                <a:latin typeface="Arial"/>
                <a:ea typeface="Arial"/>
                <a:cs typeface="Arial"/>
                <a:sym typeface="Arial"/>
              </a:rPr>
              <a:t>lt</a:t>
            </a:r>
            <a:r>
              <a:rPr lang="lt-LT" dirty="0">
                <a:latin typeface="Arial"/>
                <a:ea typeface="Arial"/>
                <a:cs typeface="Arial"/>
                <a:sym typeface="Arial"/>
              </a:rPr>
              <a:t>, .</a:t>
            </a:r>
            <a:r>
              <a:rPr lang="lt-LT" dirty="0" err="1">
                <a:latin typeface="Arial"/>
                <a:ea typeface="Arial"/>
                <a:cs typeface="Arial"/>
                <a:sym typeface="Arial"/>
              </a:rPr>
              <a:t>com</a:t>
            </a:r>
            <a:r>
              <a:rPr lang="lt-LT" dirty="0">
                <a:latin typeface="Arial"/>
                <a:ea typeface="Arial"/>
                <a:cs typeface="Arial"/>
                <a:sym typeface="Arial"/>
              </a:rPr>
              <a:t>, .</a:t>
            </a:r>
            <a:r>
              <a:rPr lang="lt-LT" dirty="0" err="1">
                <a:latin typeface="Arial"/>
                <a:ea typeface="Arial"/>
                <a:cs typeface="Arial"/>
                <a:sym typeface="Arial"/>
              </a:rPr>
              <a:t>org</a:t>
            </a:r>
            <a:r>
              <a:rPr lang="lt-LT" dirty="0">
                <a:latin typeface="Arial"/>
                <a:ea typeface="Arial"/>
                <a:cs typeface="Arial"/>
                <a:sym typeface="Arial"/>
              </a:rPr>
              <a:t>) suteikia pirminę informaciją apie svetainės tipą ir kilmę, nors tai nėra absoliuti taisyklė.</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lt</a:t>
            </a:r>
            <a:r>
              <a:rPr lang="lt-LT" dirty="0">
                <a:latin typeface="Arial"/>
                <a:ea typeface="Arial"/>
                <a:cs typeface="Arial"/>
                <a:sym typeface="Arial"/>
              </a:rPr>
              <a:t>, .lv, .</a:t>
            </a:r>
            <a:r>
              <a:rPr lang="lt-LT" dirty="0" err="1">
                <a:latin typeface="Arial"/>
                <a:ea typeface="Arial"/>
                <a:cs typeface="Arial"/>
                <a:sym typeface="Arial"/>
              </a:rPr>
              <a:t>ee</a:t>
            </a:r>
            <a:r>
              <a:rPr lang="lt-LT" dirty="0">
                <a:latin typeface="Arial"/>
                <a:ea typeface="Arial"/>
                <a:cs typeface="Arial"/>
                <a:sym typeface="Arial"/>
              </a:rPr>
              <a:t> ir kt.: nacionaliniai domenai. Rodo, kad svetainė orientuota į konkrečios šalies auditoriją.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gov</a:t>
            </a:r>
            <a:r>
              <a:rPr lang="lt-LT" dirty="0">
                <a:latin typeface="Arial"/>
                <a:ea typeface="Arial"/>
                <a:cs typeface="Arial"/>
                <a:sym typeface="Arial"/>
              </a:rPr>
              <a:t> (Lietuvoje dažnai .</a:t>
            </a:r>
            <a:r>
              <a:rPr lang="lt-LT" dirty="0" err="1">
                <a:latin typeface="Arial"/>
                <a:ea typeface="Arial"/>
                <a:cs typeface="Arial"/>
                <a:sym typeface="Arial"/>
              </a:rPr>
              <a:t>lrv.lt</a:t>
            </a:r>
            <a:r>
              <a:rPr lang="lt-LT" dirty="0">
                <a:latin typeface="Arial"/>
                <a:ea typeface="Arial"/>
                <a:cs typeface="Arial"/>
                <a:sym typeface="Arial"/>
              </a:rPr>
              <a:t>, .</a:t>
            </a:r>
            <a:r>
              <a:rPr lang="lt-LT" dirty="0" err="1">
                <a:latin typeface="Arial"/>
                <a:ea typeface="Arial"/>
                <a:cs typeface="Arial"/>
                <a:sym typeface="Arial"/>
              </a:rPr>
              <a:t>sam.lt</a:t>
            </a:r>
            <a:r>
              <a:rPr lang="lt-LT" dirty="0">
                <a:latin typeface="Arial"/>
                <a:ea typeface="Arial"/>
                <a:cs typeface="Arial"/>
                <a:sym typeface="Arial"/>
              </a:rPr>
              <a:t> ir pan.): vyriausybinės institucijos. Informacija laikoma oficialia ir patikima, tačiau gali atspindėti vyriausybės poziciją (politinį kontekstą).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edu</a:t>
            </a:r>
            <a:r>
              <a:rPr lang="lt-LT" dirty="0">
                <a:latin typeface="Arial"/>
                <a:ea typeface="Arial"/>
                <a:cs typeface="Arial"/>
                <a:sym typeface="Arial"/>
              </a:rPr>
              <a:t> (Lietuvoje universitetai turi savo domenus, pvz., .</a:t>
            </a:r>
            <a:r>
              <a:rPr lang="lt-LT" dirty="0" err="1">
                <a:latin typeface="Arial"/>
                <a:ea typeface="Arial"/>
                <a:cs typeface="Arial"/>
                <a:sym typeface="Arial"/>
              </a:rPr>
              <a:t>vu.lt</a:t>
            </a:r>
            <a:r>
              <a:rPr lang="lt-LT" dirty="0">
                <a:latin typeface="Arial"/>
                <a:ea typeface="Arial"/>
                <a:cs typeface="Arial"/>
                <a:sym typeface="Arial"/>
              </a:rPr>
              <a:t>, .</a:t>
            </a:r>
            <a:r>
              <a:rPr lang="lt-LT" dirty="0" err="1">
                <a:latin typeface="Arial"/>
                <a:ea typeface="Arial"/>
                <a:cs typeface="Arial"/>
                <a:sym typeface="Arial"/>
              </a:rPr>
              <a:t>vdu.lt</a:t>
            </a:r>
            <a:r>
              <a:rPr lang="lt-LT" dirty="0">
                <a:latin typeface="Arial"/>
                <a:ea typeface="Arial"/>
                <a:cs typeface="Arial"/>
                <a:sym typeface="Arial"/>
              </a:rPr>
              <a:t>): švietimo įstaigos. Dažniausiai patikimas šaltinis akademiniams tyrimams, moksliniams straipsniams.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org</a:t>
            </a:r>
            <a:r>
              <a:rPr lang="lt-LT" dirty="0">
                <a:latin typeface="Arial"/>
                <a:ea typeface="Arial"/>
                <a:cs typeface="Arial"/>
                <a:sym typeface="Arial"/>
              </a:rPr>
              <a:t>: organizacijos. Dažnai tai ne pelno siekiančios organizacijos, asociacijos, fondai. Svarbu: šios organizacijos gali turėti labai aiškią misiją ir būti šališkos. Pavyzdžiui, gyvūnų teisių organizacijos svetainė pateiks informaciją iš savo perspektyvos. Reikia tirti pačios organizacijos tikslus.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com</a:t>
            </a:r>
            <a:r>
              <a:rPr lang="lt-LT" dirty="0">
                <a:latin typeface="Arial"/>
                <a:ea typeface="Arial"/>
                <a:cs typeface="Arial"/>
                <a:sym typeface="Arial"/>
              </a:rPr>
              <a:t>, .net: komerciniai domenai. Tai labiausiai paplitusios galūnės, kurias gali naudoti bet kas – nuo didžiausių pasaulio korporacijų ir naujienų portalų (google.com, nytimes.com) iki asmeninių tinklaraščių ar sukčių. Pati galūnė nieko nepasako apie patikimumą – reikia vertinti kitus kriterijus.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info</a:t>
            </a:r>
            <a:r>
              <a:rPr lang="lt-LT" dirty="0">
                <a:latin typeface="Arial"/>
                <a:ea typeface="Arial"/>
                <a:cs typeface="Arial"/>
                <a:sym typeface="Arial"/>
              </a:rPr>
              <a:t>, .</a:t>
            </a:r>
            <a:r>
              <a:rPr lang="lt-LT" dirty="0" err="1">
                <a:latin typeface="Arial"/>
                <a:ea typeface="Arial"/>
                <a:cs typeface="Arial"/>
                <a:sym typeface="Arial"/>
              </a:rPr>
              <a:t>biz</a:t>
            </a:r>
            <a:r>
              <a:rPr lang="lt-LT" dirty="0">
                <a:latin typeface="Arial"/>
                <a:ea typeface="Arial"/>
                <a:cs typeface="Arial"/>
                <a:sym typeface="Arial"/>
              </a:rPr>
              <a:t>, .</a:t>
            </a:r>
            <a:r>
              <a:rPr lang="lt-LT" dirty="0" err="1">
                <a:latin typeface="Arial"/>
                <a:ea typeface="Arial"/>
                <a:cs typeface="Arial"/>
                <a:sym typeface="Arial"/>
              </a:rPr>
              <a:t>xyz</a:t>
            </a:r>
            <a:r>
              <a:rPr lang="lt-LT" dirty="0">
                <a:latin typeface="Arial"/>
                <a:ea typeface="Arial"/>
                <a:cs typeface="Arial"/>
                <a:sym typeface="Arial"/>
              </a:rPr>
              <a:t>: šias galūnes dažnai naudoja abejotinos reputacijos svetainės, nes jos yra pigios ir lengvai prieinamos. </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Atsakomybė ir skaidrumas yra patikimumo pagrindas. Jei svetainės kūrėjai slepiasi, kyla klausimas – kodėl?</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Geras ženklas:</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Aiški „Apie mus" (</a:t>
            </a:r>
            <a:r>
              <a:rPr lang="lt-LT" dirty="0" err="1">
                <a:latin typeface="Arial"/>
                <a:ea typeface="Arial"/>
                <a:cs typeface="Arial"/>
                <a:sym typeface="Arial"/>
              </a:rPr>
              <a:t>About</a:t>
            </a:r>
            <a:r>
              <a:rPr lang="lt-LT" dirty="0">
                <a:latin typeface="Arial"/>
                <a:ea typeface="Arial"/>
                <a:cs typeface="Arial"/>
                <a:sym typeface="Arial"/>
              </a:rPr>
              <a:t> </a:t>
            </a:r>
            <a:r>
              <a:rPr lang="lt-LT" dirty="0" err="1">
                <a:latin typeface="Arial"/>
                <a:ea typeface="Arial"/>
                <a:cs typeface="Arial"/>
                <a:sym typeface="Arial"/>
              </a:rPr>
              <a:t>Us</a:t>
            </a:r>
            <a:r>
              <a:rPr lang="lt-LT" dirty="0">
                <a:latin typeface="Arial"/>
                <a:ea typeface="Arial"/>
                <a:cs typeface="Arial"/>
                <a:sym typeface="Arial"/>
              </a:rPr>
              <a:t>) skiltis. Joje pristatoma organizacija, jos misija, vertybės ir istorija.</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„Redakcija" arba „Komanda" skiltis. Nurodomi konkretūs autoriai, redaktoriai, jų pareigos, kartais net biografijos ir kompetencijos. Tai rodo, kad už turinį atsako konkretūs žmonės.</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Kontaktinė informacija. Pateiktas fizinis adresas, telefono numeris, oficialus el. pašto adresas (ne @gmail.com ar pan.). Tai rodo, kad organizacija yra reali ir pasiekiama.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Raudona vėliava:</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Anonimiškumas. Nėra jokios informacijos apie autorius ar organizaciją. Straipsniai pasirašyti slapyvardžiais arba visai nepasirašyti.</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Jokios kontaktinės informacijos. Yra tik anoniminė kontaktų forma arba jos nėra išvis.</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Vagystė. Svetainė teigia esanti žinoma organizacija, bet kontaktiniai duomenys ar adresas neatitinka oficialios informacijos.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Kiekviena svetainė turi tikslą. Suprasti tą tikslą yra raktas į teisingą informacijos interpretavimą. Tikslai gali būti: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Informuoti (pvz., naujienų portalai, enciklopedijos). Siekiama objektyviai pateikti faktus.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Įtikinti (pvz., politinės partijos svetainė, interesų grupės, nuomonių tinklaraštis). Siekiama paveikti skaitytojo nuomonę.</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Parduoti (pvz., internetinė parduotuvė, produkto apžvalgų svetainė). Siekiama paskatinti pirkti prekę ar paslaugą.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Pramogauti (pvz., satyros portalas, humoro svetainė).</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Šališkumo požymiai, į kuriuos reikia atkreipti dėmesį:</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Emocionali ir vertinanti kalba. Vartojami tokie žodžiai: „skandalinga“, „šokiruojantis“, „gėdinga“, „neįtikėtina“. Objektyvūs šaltiniai vengia tokių epitetų ir leidžia faktams kalbėti patiems už save.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Vienpusis požiūris. Pateikiama tik viena argumento pusė, ignoruojami arba menkinami kontrargumentai. Patikimas šaltinis dažnai pristato kelias nuomones.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Nuomonės pateikiamos kaip faktai. Autorius savo įsitikinimus pristato kaip neginčijamą tiesą, nenurodydamas, kad tai yra jo asmeninė nuomonė.</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Akivaizdus finansinis interesas. Svetainė pilna reklamų, ypač susijusių su straipsnių tema. Straipsniai, pavadinti „Geriausi produktai svoriui mesti“, dažnai yra paslėpta reklama. Ieškokite žymų „Remiamas turinys“ arba „Partnerio nuoroda“.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Sąmokslo teorijų elementai. Vartojami neapibrėžti terminai, tokie kaip „jie“, „elitas“, „</a:t>
            </a:r>
            <a:r>
              <a:rPr lang="lt-LT" dirty="0" err="1">
                <a:latin typeface="Arial"/>
                <a:ea typeface="Arial"/>
                <a:cs typeface="Arial"/>
                <a:sym typeface="Arial"/>
              </a:rPr>
              <a:t>globalistai</a:t>
            </a:r>
            <a:r>
              <a:rPr lang="lt-LT" dirty="0">
                <a:latin typeface="Arial"/>
                <a:ea typeface="Arial"/>
                <a:cs typeface="Arial"/>
                <a:sym typeface="Arial"/>
              </a:rPr>
              <a:t>“, kurie neva viską valdo. Kaltinami slapti priešai be konkrečių įrodymų.</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Aiški politinė ar ideologinė kryptis. Svetainė nuolat palaiko vieną politinę jėgą ir kritikuoja visas kitas.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solidFill>
                <a:srgbClr val="434343"/>
              </a:solidFill>
              <a:latin typeface="Arial"/>
              <a:ea typeface="Arial"/>
              <a:cs typeface="Arial"/>
              <a:sym typeface="Arial"/>
            </a:endParaRPr>
          </a:p>
        </p:txBody>
      </p:sp>
      <p:sp>
        <p:nvSpPr>
          <p:cNvPr id="300" name="Google Shape;300;g3368e779886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62e53cf77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06" name="Google Shape;306;g362e53cf77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rPr>
              <a:t>Skaidrėje pateiktas pavyzdys, į ką atkreipti dėmesį svetainės adrese.</a:t>
            </a:r>
            <a:endParaRPr>
              <a:latin typeface="Arial"/>
              <a:ea typeface="Arial"/>
              <a:cs typeface="Arial"/>
              <a:sym typeface="Arial"/>
            </a:endParaRPr>
          </a:p>
        </p:txBody>
      </p:sp>
      <p:sp>
        <p:nvSpPr>
          <p:cNvPr id="307" name="Google Shape;307;g362e53cf77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lt-LT"/>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62e53cf776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14" name="Google Shape;314;g362e53cf776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rPr>
              <a:t>Skaidrėje pateikiamo svetainių adresų pavyzdžiai.</a:t>
            </a:r>
            <a:endParaRPr>
              <a:latin typeface="Arial"/>
              <a:ea typeface="Arial"/>
              <a:cs typeface="Arial"/>
              <a:sym typeface="Arial"/>
            </a:endParaRPr>
          </a:p>
        </p:txBody>
      </p:sp>
      <p:sp>
        <p:nvSpPr>
          <p:cNvPr id="315" name="Google Shape;315;g362e53cf776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lt-LT"/>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6e7ff1fe06_0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2" name="Google Shape;322;g36e7ff1fe06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6e7ff1fe06_0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27" name="Google Shape;327;g36e7ff1fe06_0_1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pateikti svetainių URL adresai. Dalyviai pagal įgytas žinias turi įvardinti, kurios, jų manymu, tikros, kurios apgaulingos.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Priminti dalyviams, į ką svarbu atkreipti dėmesį, siekiant įvertinti, ar matoma svetainė tikra, neapgaulinga: svarbus domeno adresas, ar nėra klaidinimų URL adrese. Jei atverta svetainė, atkreipti dėmesį, ar joje matoma perdėtai daug reklamos, galbūt trikdo iššokantys langai (</a:t>
            </a:r>
            <a:r>
              <a:rPr lang="lt-LT" dirty="0" err="1">
                <a:latin typeface="Arial"/>
                <a:ea typeface="Arial"/>
                <a:cs typeface="Arial"/>
                <a:sym typeface="Arial"/>
              </a:rPr>
              <a:t>Pop</a:t>
            </a:r>
            <a:r>
              <a:rPr lang="lt-LT" dirty="0">
                <a:latin typeface="Arial"/>
                <a:ea typeface="Arial"/>
                <a:cs typeface="Arial"/>
                <a:sym typeface="Arial"/>
              </a:rPr>
              <a:t> </a:t>
            </a:r>
            <a:r>
              <a:rPr lang="lt-LT" dirty="0" err="1">
                <a:latin typeface="Arial"/>
                <a:ea typeface="Arial"/>
                <a:cs typeface="Arial"/>
                <a:sym typeface="Arial"/>
              </a:rPr>
              <a:t>up</a:t>
            </a:r>
            <a:r>
              <a:rPr lang="lt-LT" dirty="0">
                <a:latin typeface="Arial"/>
                <a:ea typeface="Arial"/>
                <a:cs typeface="Arial"/>
                <a:sym typeface="Arial"/>
              </a:rPr>
              <a:t>), ar yra klaidų svetainė </a:t>
            </a:r>
            <a:r>
              <a:rPr lang="lt-LT" dirty="0" err="1">
                <a:latin typeface="Arial"/>
                <a:ea typeface="Arial"/>
                <a:cs typeface="Arial"/>
                <a:sym typeface="Arial"/>
              </a:rPr>
              <a:t>saprašyme</a:t>
            </a:r>
            <a:r>
              <a:rPr lang="lt-LT" dirty="0">
                <a:latin typeface="Arial"/>
                <a:ea typeface="Arial"/>
                <a:cs typeface="Arial"/>
                <a:sym typeface="Arial"/>
              </a:rPr>
              <a:t>, ar nurodyta kontaktinė informacija ir kt.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Svarbu paminėti, kad jungiantis prie svetainių, kuriose reikia suvesti savo duomenis, prisijungimus, ar atliekant bankines operacijas, rekomenduojama tų svetainių adresus suvesti iš karto į naršyklės adreso laukelį, o ne ieškoti per „Google“ paieškos rezultatus. Kadangi sukurta daug apgaulingų svetainių, tam, kad galima būtų išvilioti iš žmonių pinigus ar pasisavinti kitus svarbius asmens duomenis. (1 pav. nors </a:t>
            </a:r>
            <a:r>
              <a:rPr lang="lt-LT" i="1" dirty="0" err="1">
                <a:latin typeface="Arial"/>
                <a:ea typeface="Arial"/>
                <a:cs typeface="Arial"/>
                <a:sym typeface="Arial"/>
              </a:rPr>
              <a:t>Delfi</a:t>
            </a:r>
            <a:r>
              <a:rPr lang="lt-LT" dirty="0">
                <a:latin typeface="Arial"/>
                <a:ea typeface="Arial"/>
                <a:cs typeface="Arial"/>
                <a:sym typeface="Arial"/>
              </a:rPr>
              <a:t> portalą žino visi, tačiau šiuo atveju verta atkreipti dėmesį į dvi „l“ raides, taip pat aprašymas nelietuviškas. 2 pav. su </a:t>
            </a:r>
            <a:r>
              <a:rPr lang="lt-LT" i="1" dirty="0" err="1">
                <a:latin typeface="Arial"/>
                <a:ea typeface="Arial"/>
                <a:cs typeface="Arial"/>
                <a:sym typeface="Arial"/>
              </a:rPr>
              <a:t>Esveikata</a:t>
            </a:r>
            <a:r>
              <a:rPr lang="lt-LT" dirty="0">
                <a:latin typeface="Arial"/>
                <a:ea typeface="Arial"/>
                <a:cs typeface="Arial"/>
                <a:sym typeface="Arial"/>
              </a:rPr>
              <a:t> taip pat yra fiktyvi svetainė. Atkreiptinas dėmesys, kad per šią svetainę </a:t>
            </a:r>
            <a:r>
              <a:rPr lang="lt-LT" u="sng" dirty="0" err="1">
                <a:solidFill>
                  <a:schemeClr val="hlink"/>
                </a:solidFill>
                <a:latin typeface="Arial"/>
                <a:ea typeface="Arial"/>
                <a:cs typeface="Arial"/>
                <a:sym typeface="Arial"/>
                <a:hlinkClick r:id="rId3"/>
              </a:rPr>
              <a:t>prisijungti.lt</a:t>
            </a:r>
            <a:r>
              <a:rPr lang="lt-LT" dirty="0">
                <a:latin typeface="Arial"/>
                <a:ea typeface="Arial"/>
                <a:cs typeface="Arial"/>
                <a:sym typeface="Arial"/>
              </a:rPr>
              <a:t> neva galima prisijungti ir prie banko, ir prie „</a:t>
            </a:r>
            <a:r>
              <a:rPr lang="lt-LT" dirty="0" err="1">
                <a:latin typeface="Arial"/>
                <a:ea typeface="Arial"/>
                <a:cs typeface="Arial"/>
                <a:sym typeface="Arial"/>
              </a:rPr>
              <a:t>esveikatos</a:t>
            </a:r>
            <a:r>
              <a:rPr lang="lt-LT" dirty="0">
                <a:latin typeface="Arial"/>
                <a:ea typeface="Arial"/>
                <a:cs typeface="Arial"/>
                <a:sym typeface="Arial"/>
              </a:rPr>
              <a:t>“ ar kitų svarbių svetainių.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Atkreipkite dalyvių dėmesį į pateiktą informaciją 25 ir 26 skaidrėje, kur parodyta, kad po domeno pavadinimo turi būti galūnė </a:t>
            </a:r>
            <a:r>
              <a:rPr lang="lt-LT" b="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lt</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 ar kita, o šiuose pavyzdžiuose po domeno </a:t>
            </a:r>
            <a:r>
              <a:rPr lang="lt-LT" b="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ESVEIKATA</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 </a:t>
            </a:r>
            <a:r>
              <a:rPr lang="lt-LT" b="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
                  </a:ext>
                </a:extLst>
              </a:rPr>
              <a:t>NMA</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 ar </a:t>
            </a:r>
            <a:r>
              <a:rPr lang="lt-LT" b="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
                  </a:ext>
                </a:extLst>
              </a:rPr>
              <a:t>SEB</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
                  </a:ext>
                </a:extLst>
              </a:rPr>
              <a:t> dar </a:t>
            </a:r>
            <a:r>
              <a:rPr lang="lt-LT" dirty="0">
                <a:latin typeface="Arial"/>
                <a:ea typeface="Arial"/>
                <a:cs typeface="Arial"/>
                <a:sym typeface="Aria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matote</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
                  </a:ext>
                </a:extLst>
              </a:rPr>
              <a:t> papildomą užrašą </a:t>
            </a:r>
            <a:r>
              <a:rPr lang="lt-LT" b="1"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
                  </a:ext>
                </a:extLst>
              </a:rPr>
              <a:t>prisijungti</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
                  </a:ext>
                </a:extLst>
              </a:rPr>
              <a:t>. Tai rodo, kad svetainė nėra tikra.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457200" lvl="0" indent="0" algn="l" rtl="0">
              <a:lnSpc>
                <a:spcPct val="100000"/>
              </a:lnSpc>
              <a:spcBef>
                <a:spcPts val="0"/>
              </a:spcBef>
              <a:spcAft>
                <a:spcPts val="0"/>
              </a:spcAft>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328" name="Google Shape;328;g36e7ff1fe06_0_1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368e779886_0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39" name="Google Shape;339;g3368e779886_0_1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Autorius – vienas svarbiausių filtrų. Prieš gilinantis į turinį, būtina išsiaiškinti, kas yra informacijos siuntėjas.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Kas parašė straipsnį / informaciją? Ar nurodytas autorius? </a:t>
            </a:r>
            <a:r>
              <a:rPr lang="lt-LT" dirty="0">
                <a:latin typeface="Arial"/>
                <a:ea typeface="Arial"/>
                <a:cs typeface="Arial"/>
                <a:sym typeface="Arial"/>
              </a:rPr>
              <a:t>Anonimiškumas yra didelis pavojaus signalas. Kai autorius nenurodytas, niekas neprisiima atsakomybės už teiginių teisingumą. Tai gali reikšti, kad informacija yra nepatikrinta, šališka arba sąmoningai klaidinanti.</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Pavyzdys. Straipsnis, pasirašytas konkretaus žurnalisto (pvz., Vardenis </a:t>
            </a:r>
            <a:r>
              <a:rPr lang="lt-LT" dirty="0" err="1">
                <a:latin typeface="Arial"/>
                <a:ea typeface="Arial"/>
                <a:cs typeface="Arial"/>
                <a:sym typeface="Arial"/>
              </a:rPr>
              <a:t>Pavardenis</a:t>
            </a:r>
            <a:r>
              <a:rPr lang="lt-LT" dirty="0">
                <a:latin typeface="Arial"/>
                <a:ea typeface="Arial"/>
                <a:cs typeface="Arial"/>
                <a:sym typeface="Arial"/>
              </a:rPr>
              <a:t>, </a:t>
            </a:r>
            <a:r>
              <a:rPr lang="lt-LT" dirty="0" err="1">
                <a:latin typeface="Arial"/>
                <a:ea typeface="Arial"/>
                <a:cs typeface="Arial"/>
                <a:sym typeface="Arial"/>
              </a:rPr>
              <a:t>LRT.lt</a:t>
            </a:r>
            <a:r>
              <a:rPr lang="lt-LT" dirty="0">
                <a:latin typeface="Arial"/>
                <a:ea typeface="Arial"/>
                <a:cs typeface="Arial"/>
                <a:sym typeface="Arial"/>
              </a:rPr>
              <a:t>), yra kur kas patikimesnis nei tekstas, kurio autorius yra „Sveikatos Patarimų Svetainės Redakcija“ arba išvis nenurodytas.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Ar autorius yra tos srities ekspertas? </a:t>
            </a:r>
            <a:r>
              <a:rPr lang="lt-LT" dirty="0">
                <a:latin typeface="Arial"/>
                <a:ea typeface="Arial"/>
                <a:cs typeface="Arial"/>
                <a:sym typeface="Arial"/>
              </a:rPr>
              <a:t>Kompetencija yra svarbus patikimumo rodmuo. Ne kiekvieno nuomonė yra vienodai patikima. Ieškokite įrodymų, kad autorius išmano temą, apie kurią rašo.</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Kaip patikrinti?</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Išsilavinimas ir profesija. Ar medicinos tema rašo gydytojas ar </a:t>
            </a:r>
            <a:r>
              <a:rPr lang="lt-LT" dirty="0" err="1">
                <a:latin typeface="Arial"/>
                <a:ea typeface="Arial"/>
                <a:cs typeface="Arial"/>
                <a:sym typeface="Arial"/>
              </a:rPr>
              <a:t>tinklaraštininkas</a:t>
            </a:r>
            <a:r>
              <a:rPr lang="lt-LT" dirty="0">
                <a:latin typeface="Arial"/>
                <a:ea typeface="Arial"/>
                <a:cs typeface="Arial"/>
                <a:sym typeface="Arial"/>
              </a:rPr>
              <a:t>? Ar apie ekonomiką kalba ekonomikos profesorius ar tiesiog entuziastas? Ar autorius dirba toje srityje? Ar yra publikavęs mokslinių straipsnių? Ar priklauso pripažintoms profesinėms organizacijoms? Įveskite autoriaus vardą į paieškos sistemą. Ką apie jį rašo kiti patikimi šaltiniai? Ar jis cituojamas kaip ekspertas?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Ar autorius turi interesų konfliktą? </a:t>
            </a:r>
            <a:r>
              <a:rPr lang="lt-LT" dirty="0">
                <a:latin typeface="Arial"/>
                <a:ea typeface="Arial"/>
                <a:cs typeface="Arial"/>
                <a:sym typeface="Arial"/>
              </a:rPr>
              <a:t>Interesų konfliktas atsiranda tada, kai autoriaus asmeniniai, finansiniai ar politiniai interesai gali paveikti informacijos objektyvumą. Pavyzdžiai: farmacijos kompanijos finansuojamas tyrimas apie naujo vaisto veiksmingumą. Nors tyrimas gali būti atliktas kokybiškai, visada yra rizika, kad nepalankūs rezultatai bus nutylėti.</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Politinės partijos narys rašo straipsnį, kuriame kritikuoja oponentus. Informacija gali būti faktais paremta, bet greičiausiai bus pateikta vienašališkai. Maisto papildų pardavėjas rašo straipsnį apie vitaminų naudą, pabaigoje siūlydamas įsigyti savo produkciją.</a:t>
            </a:r>
            <a:endParaRPr dirty="0">
              <a:latin typeface="Arial"/>
              <a:ea typeface="Arial"/>
              <a:cs typeface="Arial"/>
              <a:sym typeface="Arial"/>
            </a:endParaRPr>
          </a:p>
          <a:p>
            <a:pPr marL="0" lvl="0" indent="0" algn="l" rtl="0">
              <a:lnSpc>
                <a:spcPct val="100000"/>
              </a:lnSpc>
              <a:spcBef>
                <a:spcPts val="0"/>
              </a:spcBef>
              <a:spcAft>
                <a:spcPts val="0"/>
              </a:spcAft>
              <a:buNone/>
            </a:pP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Patikrinkite, kas yra šaltinio (portalo, leidinio) savininkas ar rėmėjas. Dažnai ši informacija pateikiama skiltyje „Apie mus“ arba straipsnio pabaigoje.</a:t>
            </a:r>
            <a:endParaRPr dirty="0">
              <a:solidFill>
                <a:srgbClr val="434343"/>
              </a:solidFill>
              <a:latin typeface="Arial"/>
              <a:ea typeface="Arial"/>
              <a:cs typeface="Arial"/>
              <a:sym typeface="Arial"/>
            </a:endParaRPr>
          </a:p>
        </p:txBody>
      </p:sp>
      <p:sp>
        <p:nvSpPr>
          <p:cNvPr id="340" name="Google Shape;340;g3368e779886_0_1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87c881a616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46" name="Google Shape;346;g387c881a616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Šaltinio informacijos pagrindimas.</a:t>
            </a:r>
            <a:r>
              <a:rPr lang="lt-LT" dirty="0">
                <a:latin typeface="Arial"/>
                <a:ea typeface="Arial"/>
                <a:cs typeface="Arial"/>
                <a:sym typeface="Arial"/>
              </a:rPr>
              <a:t> Ar teiginiai pagrįsti faktais, tyrimais, nuorodomis į pirminius šaltinius? Patikimas turinys ne tik pateikia teiginius, bet ir įrodo juos. Argumentai be įrodymų yra tik tušti žodžiai. Ieškoti: nuorodų į pirminius šaltinius (moksliniai tyrimai (publikuoti recenzuojamuose žurnaluose), oficiali statistika (pvz., Lietuvos statistikos departamento, Eurostato duomenys), vyriausybinių institucijų ataskaitos, teismų sprendimai. Konkretūs duomenys: vietoj „daug žmonių serga“ – „praėjusiais metais šia liga sirgo 15 000 žmonių, remiantis Higienos instituto duomenimis. Ekspertų citatos: cituojami konkretūs, įvardyti savo srities specialistai.</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Atkreipti dėmesį į ne aiškias formuluotes: „Mokslininkai nustatė...“ (kurie mokslininkai? kur publikuotas tyrimas?), „sakoma, kad...“, „visi žino, jog...“. Asmeninė patirtis nėra universalus įrodymas „Mano kaimynei padėjo, vadinasi, tai veikia“...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Ar skiriasi faktai nuo nuomonių? </a:t>
            </a:r>
            <a:r>
              <a:rPr lang="lt-LT" dirty="0">
                <a:latin typeface="Arial"/>
                <a:ea typeface="Arial"/>
                <a:cs typeface="Arial"/>
                <a:sym typeface="Arial"/>
              </a:rPr>
              <a:t>Geras autorius ir patikimas šaltinis aiškiai atskiria, kas yra patikrinamas faktas, o kas – jo asmeninė interpretacija ar nuomonė. Teiginys, kurį galima patikrinti ir įrodyti arba paneigti.</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Pavyzdys: „Lietuvos plotas yra 65 300 km².“</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Nuomonė – asmeninis požiūris, įsitikinimas ar vertinimas, kurio negalima objektyviai patikrinti. Pavyzdys: „Lietuva yra pati gražiausia šalis pasaulyje.“</a:t>
            </a:r>
            <a:endParaRPr dirty="0">
              <a:latin typeface="Arial"/>
              <a:ea typeface="Arial"/>
              <a:cs typeface="Arial"/>
              <a:sym typeface="Arial"/>
            </a:endParaRPr>
          </a:p>
          <a:p>
            <a:pPr marL="0" lvl="0" indent="0" algn="l" rtl="0">
              <a:lnSpc>
                <a:spcPct val="100000"/>
              </a:lnSpc>
              <a:spcBef>
                <a:spcPts val="0"/>
              </a:spcBef>
              <a:spcAft>
                <a:spcPts val="0"/>
              </a:spcAft>
              <a:buNone/>
            </a:pPr>
            <a:r>
              <a:rPr lang="lt-LT" b="1" dirty="0">
                <a:latin typeface="Arial"/>
                <a:ea typeface="Arial"/>
                <a:cs typeface="Arial"/>
                <a:sym typeface="Arial"/>
              </a:rPr>
              <a:t>Kaip atskirti?</a:t>
            </a:r>
            <a:r>
              <a:rPr lang="lt-LT" dirty="0">
                <a:latin typeface="Arial"/>
                <a:ea typeface="Arial"/>
                <a:cs typeface="Arial"/>
                <a:sym typeface="Arial"/>
              </a:rPr>
              <a:t> Nuomones dažnai išduoda signaliniai žodžiai: „manau“, „mano nuomone“, „atrodo“, „tikėtina“, „geriausias“, „blogiausias“, „apgailėtina“, „nuostabu“. Propaganda ir </a:t>
            </a:r>
            <a:r>
              <a:rPr lang="lt-LT" dirty="0" err="1">
                <a:latin typeface="Arial"/>
                <a:ea typeface="Arial"/>
                <a:cs typeface="Arial"/>
                <a:sym typeface="Arial"/>
              </a:rPr>
              <a:t>manipuliaciniai</a:t>
            </a:r>
            <a:r>
              <a:rPr lang="lt-LT" dirty="0">
                <a:latin typeface="Arial"/>
                <a:ea typeface="Arial"/>
                <a:cs typeface="Arial"/>
                <a:sym typeface="Arial"/>
              </a:rPr>
              <a:t> tekstai dažnai pateikia nuomones kaip neginčijamus faktus.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Tonas ir kalba. </a:t>
            </a:r>
            <a:r>
              <a:rPr lang="lt-LT" dirty="0">
                <a:latin typeface="Arial"/>
                <a:ea typeface="Arial"/>
                <a:cs typeface="Arial"/>
                <a:sym typeface="Arial"/>
              </a:rPr>
              <a:t>Ar kalba yra neutrali ir dalykiška, ar emocionali, sensacinga? Tokie žodžiai kaip „šokiruoja“, „neįtikėtina“, „visa tiesa, kurią slepia“, gausūs šauktukai, didžiosios raidės – tai manipuliacijos požymiai, kuriais siekiama paveikti jūsų emocijas, o ne protą.</a:t>
            </a:r>
            <a:endParaRPr dirty="0">
              <a:solidFill>
                <a:srgbClr val="434343"/>
              </a:solidFill>
              <a:latin typeface="Arial"/>
              <a:ea typeface="Arial"/>
              <a:cs typeface="Arial"/>
              <a:sym typeface="Arial"/>
            </a:endParaRPr>
          </a:p>
        </p:txBody>
      </p:sp>
      <p:sp>
        <p:nvSpPr>
          <p:cNvPr id="347" name="Google Shape;347;g387c881a616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87c881a616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g387c881a616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87c881a616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58" name="Google Shape;358;g387c881a616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
                  </a:ext>
                </a:extLst>
              </a:rPr>
              <a:t>Pagalvoti, kurie iš pateiktų teiginių yra faktai, o kurie tik nuomonė. Pabandyti pagrįsti.</a:t>
            </a:r>
            <a:r>
              <a:rPr lang="lt-LT" dirty="0">
                <a:latin typeface="Arial"/>
                <a:ea typeface="Arial"/>
                <a:cs typeface="Arial"/>
                <a:sym typeface="Arial"/>
              </a:rPr>
              <a:t> </a:t>
            </a:r>
            <a:r>
              <a:rPr lang="lt-LT" b="1" dirty="0">
                <a:latin typeface="Arial"/>
                <a:ea typeface="Arial"/>
                <a:cs typeface="Arial"/>
                <a:sym typeface="Arial"/>
              </a:rPr>
              <a:t>Faktas</a:t>
            </a:r>
            <a:r>
              <a:rPr lang="lt-LT" dirty="0">
                <a:latin typeface="Arial"/>
                <a:ea typeface="Arial"/>
                <a:cs typeface="Arial"/>
                <a:sym typeface="Arial"/>
              </a:rPr>
              <a:t> – tai teiginys, kurio teisingumą galima patikrinti ir objektyviai įrodyti. Faktai remiasi duomenimis, stebėjimais, patikimais šaltiniais (pvz., oficialia statistika, moksliniais tyrimais, dokumentais). </a:t>
            </a:r>
            <a:r>
              <a:rPr lang="lt-LT" b="1" dirty="0">
                <a:latin typeface="Arial"/>
                <a:ea typeface="Arial"/>
                <a:cs typeface="Arial"/>
                <a:sym typeface="Arial"/>
              </a:rPr>
              <a:t>Raktiniai žodžiai: skaičiai, datos, konkretūs įvykiai, oficialūs pavadinimai, patvirtinti duomenys</a:t>
            </a:r>
            <a:r>
              <a:rPr lang="lt-LT" dirty="0">
                <a:latin typeface="Arial"/>
                <a:ea typeface="Arial"/>
                <a:cs typeface="Arial"/>
                <a:sym typeface="Arial"/>
              </a:rPr>
              <a:t>.</a:t>
            </a:r>
            <a:endParaRPr dirty="0">
              <a:latin typeface="Arial"/>
              <a:ea typeface="Arial"/>
              <a:cs typeface="Arial"/>
              <a:sym typeface="Arial"/>
            </a:endParaRPr>
          </a:p>
          <a:p>
            <a:pPr marL="0" lvl="0" indent="0" algn="l" rtl="0">
              <a:spcBef>
                <a:spcPts val="0"/>
              </a:spcBef>
              <a:spcAft>
                <a:spcPts val="0"/>
              </a:spcAft>
              <a:buSzPts val="1100"/>
              <a:buNone/>
            </a:pPr>
            <a:r>
              <a:rPr lang="lt-LT" b="1" dirty="0">
                <a:latin typeface="Arial"/>
                <a:ea typeface="Arial"/>
                <a:cs typeface="Arial"/>
                <a:sym typeface="Arial"/>
              </a:rPr>
              <a:t>Nuomonė </a:t>
            </a:r>
            <a:r>
              <a:rPr lang="lt-LT" dirty="0">
                <a:latin typeface="Arial"/>
                <a:ea typeface="Arial"/>
                <a:cs typeface="Arial"/>
                <a:sym typeface="Arial"/>
              </a:rPr>
              <a:t>– tai asmeninis požiūris, vertinimas, įsitikinimas ar jausmas. Nuomonės negalima objektyviai įrodyti kaip teisingos ar klaidingos, nes ji priklauso nuo subjektyvios perspektyvos. Ji dažnai išreiškiama, kaip kas yra </a:t>
            </a:r>
            <a:r>
              <a:rPr lang="lt-LT" b="1" dirty="0">
                <a:latin typeface="Arial"/>
                <a:ea typeface="Arial"/>
                <a:cs typeface="Arial"/>
                <a:sym typeface="Arial"/>
              </a:rPr>
              <a:t>„gerai“, „blogai“, „gražu“, „geriausia“ ar „teisinga“.</a:t>
            </a:r>
            <a:endParaRPr b="1" dirty="0">
              <a:latin typeface="Arial"/>
              <a:ea typeface="Arial"/>
              <a:cs typeface="Arial"/>
              <a:sym typeface="Arial"/>
            </a:endParaRPr>
          </a:p>
          <a:p>
            <a:pPr marL="0" lvl="0" indent="0" algn="l" rtl="0">
              <a:spcBef>
                <a:spcPts val="0"/>
              </a:spcBef>
              <a:spcAft>
                <a:spcPts val="0"/>
              </a:spcAft>
              <a:buSzPts val="1100"/>
              <a:buNone/>
            </a:pPr>
            <a:r>
              <a:rPr lang="lt-LT" b="0" dirty="0">
                <a:latin typeface="Arial"/>
                <a:ea typeface="Arial"/>
                <a:cs typeface="Arial"/>
                <a:sym typeface="Arial"/>
              </a:rPr>
              <a:t>Pvz., </a:t>
            </a:r>
            <a:r>
              <a:rPr lang="lt-LT" dirty="0">
                <a:latin typeface="Arial"/>
                <a:ea typeface="Arial"/>
                <a:cs typeface="Arial"/>
                <a:sym typeface="Arial"/>
              </a:rPr>
              <a:t>aukščiausia Lietuvos vieta yra Aukštojo kalnas (kalva) – tai faktas. Galima patikrinti oficialiuose žemėlapiuose, enciklopedijoje, žinynuose.</a:t>
            </a:r>
            <a:endParaRPr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dirty="0">
                <a:latin typeface="Arial"/>
                <a:ea typeface="Arial"/>
                <a:cs typeface="Arial"/>
                <a:sym typeface="Arial"/>
              </a:rPr>
              <a:t>Pvz., gyventi kaime yra geriau negu mieste – tai nuomonė. „Geriau“ priklauso nuo asmens prioritetų (ramybė, gamta vs. karjeros galimybės, pramogos). Tai yra gyvenimo būdo pasirinkimo vertinimas, o ne faktas.</a:t>
            </a:r>
            <a:endParaRPr dirty="0">
              <a:latin typeface="Arial"/>
              <a:ea typeface="Arial"/>
              <a:cs typeface="Arial"/>
              <a:sym typeface="Arial"/>
            </a:endParaRPr>
          </a:p>
          <a:p>
            <a:pPr marL="0" lvl="0" indent="0" algn="l" rtl="0">
              <a:spcBef>
                <a:spcPts val="0"/>
              </a:spcBef>
              <a:spcAft>
                <a:spcPts val="0"/>
              </a:spcAft>
              <a:buSzPts val="1400"/>
              <a:buNone/>
            </a:pPr>
            <a:r>
              <a:rPr lang="lt-LT" dirty="0">
                <a:latin typeface="Arial"/>
                <a:ea typeface="Arial"/>
                <a:cs typeface="Arial"/>
                <a:sym typeface="Arial"/>
              </a:rPr>
              <a:t>Pvz., vyriausybės sprendimas įvesti automobilių taršos mokestį klaidingas – nuomonė. Žodis „klaidingas“ išreiškia vertinimą. Kiti gali manyti, kad šis sprendimas yra teisingas ir reikalingas aplinkosaugai. Abi pusės gali pateikti argumentų, tačiau pats teiginys lieka požiūriu.</a:t>
            </a:r>
            <a:endParaRPr dirty="0">
              <a:latin typeface="Arial"/>
              <a:ea typeface="Arial"/>
              <a:cs typeface="Arial"/>
              <a:sym typeface="Arial"/>
            </a:endParaRPr>
          </a:p>
          <a:p>
            <a:pPr marL="0" lvl="0" indent="0" algn="l" rtl="0">
              <a:spcBef>
                <a:spcPts val="0"/>
              </a:spcBef>
              <a:spcAft>
                <a:spcPts val="0"/>
              </a:spcAft>
              <a:buSzPts val="1400"/>
              <a:buNone/>
            </a:pPr>
            <a:r>
              <a:rPr lang="lt-LT" dirty="0">
                <a:latin typeface="Arial"/>
                <a:ea typeface="Arial"/>
                <a:cs typeface="Arial"/>
                <a:sym typeface="Arial"/>
              </a:rPr>
              <a:t>Pvz., Lietuva yra Europos Sąjungos ir NATO narė – tai faktas. Narystės faktas yra užfiksuotas tarptautinėse sutartyse ir oficialiuose organizacijų dokumentuose.</a:t>
            </a:r>
            <a:endParaRPr dirty="0">
              <a:latin typeface="Arial"/>
              <a:ea typeface="Arial"/>
              <a:cs typeface="Arial"/>
              <a:sym typeface="Arial"/>
            </a:endParaRPr>
          </a:p>
          <a:p>
            <a:pPr marL="0" lvl="0" indent="0" algn="l" rtl="0">
              <a:spcBef>
                <a:spcPts val="0"/>
              </a:spcBef>
              <a:spcAft>
                <a:spcPts val="0"/>
              </a:spcAft>
              <a:buSzPts val="1400"/>
              <a:buNone/>
            </a:pPr>
            <a:r>
              <a:rPr lang="lt-LT" dirty="0">
                <a:latin typeface="Arial"/>
                <a:ea typeface="Arial"/>
                <a:cs typeface="Arial"/>
                <a:sym typeface="Arial"/>
              </a:rPr>
              <a:t>Pvz., Birštonas gražiausias Lietuvos miestas – nuomonė. Grožis yra subjektyvus vertinimas. Kitam žmogui gražiausias miestas gali būti Kaunas, Klaipėda ar Nida. Nėra objektyvaus kriterijaus „grožiui“ išmatuoti.</a:t>
            </a:r>
            <a:endParaRPr dirty="0">
              <a:latin typeface="Arial"/>
              <a:ea typeface="Arial"/>
              <a:cs typeface="Arial"/>
              <a:sym typeface="Arial"/>
            </a:endParaRPr>
          </a:p>
        </p:txBody>
      </p:sp>
      <p:sp>
        <p:nvSpPr>
          <p:cNvPr id="359" name="Google Shape;359;g387c881a616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368e779886_0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65" name="Google Shape;365;g3368e779886_0_1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Informacijos paskelbimo ar atnaujinimo data yra esminis rodiklis, padedantis nustatyti jos patikimumą, tikslumą ir, svarbiausia, aktualumą. Pasenusi informacija gali būti ne tik nenaudinga, bet ir klaidinanti ar net žalinga.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4"/>
                  </a:ext>
                </a:extLst>
              </a:rPr>
              <a:t>Kodėl data yra svarbi? Pavyzdžiai.</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5"/>
                </a:ext>
              </a:extLst>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6"/>
                  </a:ext>
                </a:extLst>
              </a:rPr>
              <a:t>Mokslas ir technologijos. Šiose srityse atradimai vyksta nuolat. Vakarykštė tiesa šiandien gali būti paneigta. Pavyzdžiui, medikų patarimas, paskelbtas prieš 10 metų, gali būti pasenęs ir nebeatitikti šiuolaikinių gydymo standartų. Technologijų apžvalga, senesnė nei metai, praranda beveik visą savo vertę.</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7"/>
                </a:ext>
              </a:extLst>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8"/>
                  </a:ext>
                </a:extLst>
              </a:rPr>
              <a:t>Naujienos ir politika. Pasaulis keičiasi kasdien. Straipsnis apie politinę situaciją, parašytas prieš savaitę, gali nebeatspindėti dabartinės realybės dėl naujų įvykių, priimtų sprendimų ar pasikeitusių aljansų.</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9"/>
                </a:ext>
              </a:extLst>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Teisė ir finansai. Įstatymai, mokesčių tarifai, reguliavimai ir rinkos sąlygos nuolat kinta. Remtis pasenusiu teisiniu ar finansiniu patarimu gali turėti rimtų neigiamų pasekmių.</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1"/>
                </a:ext>
              </a:extLst>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Statistika ir duomenys. Demografiniai, ekonominiai ar socialiniai duomenys greitai sensta. Naudojant 5 metų senumo statistiką apie nedarbo lygį, daromos išvados bus netikslios.</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3"/>
                </a:ext>
              </a:extLst>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4"/>
                  </a:ext>
                </a:extLst>
              </a:rPr>
              <a:t>Kada data yra mažiau svarbi? Yra temų, kurioms laikas daro mažesnę įtaką. </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5"/>
                </a:ext>
              </a:extLst>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6"/>
                  </a:ext>
                </a:extLst>
              </a:rPr>
              <a:t>Istoriniai įvykiai. Napoleono karų analizė, parašyta prieš 20 metų, vis dar gali būti aktuali (nors nauji atradimai gali ją papildyti).</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7"/>
                </a:ext>
              </a:extLst>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8"/>
                  </a:ext>
                </a:extLst>
              </a:rPr>
              <a:t>Filosofija, klasikinė literatūra. Fundamentalios idėjos ir kūrinių analizės sensta lėčiau.</a:t>
            </a:r>
            <a:endParaRPr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9"/>
                </a:ext>
              </a:extLst>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0"/>
                  </a:ext>
                </a:extLst>
              </a:rPr>
              <a:t>Bendri patarimai. Straipsniai apie laiko planavimą ar streso valdymą gali išlikti aktualūs ilgą laiką.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Pagrindiniai klausimai, kuriuos turite sau užduoti:</a:t>
            </a:r>
            <a:endParaRPr b="1"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Kada ši informacija buvo paskelbta? Ieškokite datos straipsnio viršuje arba apačioje.</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Ar ji buvo atnaujinta? Kartais šalia originalios datos būna prierašas „Atnaujinta: [data]“. Tai geras ženklas, rodantis, kad turinio autorius rūpinasi jo aktualumu.</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Ar mano tema yra jautri laikui? Ar ieškau informacijos apie naujausią telefoną, ar apie Senovės Romos architektūrą?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Ar yra naujesnių šaltinių šia tema? Greita paieška su datos filtru gali padėti atsakyti į šį klausimą.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Kaip filtruoti paieškos rezultatus pagal datą „Google“? </a:t>
            </a:r>
            <a:r>
              <a:rPr lang="lt-LT" b="0" dirty="0">
                <a:latin typeface="Arial"/>
                <a:ea typeface="Arial"/>
                <a:cs typeface="Arial"/>
                <a:sym typeface="Arial"/>
              </a:rPr>
              <a:t>„</a:t>
            </a:r>
            <a:r>
              <a:rPr lang="lt-LT" dirty="0">
                <a:latin typeface="Arial"/>
                <a:ea typeface="Arial"/>
                <a:cs typeface="Arial"/>
                <a:sym typeface="Arial"/>
              </a:rPr>
              <a:t>Google“ paieškos įrankiai leidžia labai paprastai ir efektyviai susiaurinti paieškos rezultatus pagal laikotarpį.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Pirmas žingsnis. Atlikite pradinę paiešką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Įveskite į </a:t>
            </a:r>
            <a:r>
              <a:rPr lang="lt-LT" b="0" dirty="0">
                <a:latin typeface="Arial"/>
                <a:ea typeface="Arial"/>
                <a:cs typeface="Arial"/>
                <a:sym typeface="Arial"/>
              </a:rPr>
              <a:t>„</a:t>
            </a:r>
            <a:r>
              <a:rPr lang="lt-LT" dirty="0">
                <a:latin typeface="Arial"/>
                <a:ea typeface="Arial"/>
                <a:cs typeface="Arial"/>
                <a:sym typeface="Arial"/>
              </a:rPr>
              <a:t>Google“ paieškos laukelį jus dominančią frazę. Pavyzdžiui: dirbtinio intelekto naujienos. Paspauskite „</a:t>
            </a:r>
            <a:r>
              <a:rPr lang="lt-LT" dirty="0" err="1">
                <a:latin typeface="Arial"/>
                <a:ea typeface="Arial"/>
                <a:cs typeface="Arial"/>
                <a:sym typeface="Arial"/>
              </a:rPr>
              <a:t>Enter</a:t>
            </a:r>
            <a:r>
              <a:rPr lang="lt-LT" dirty="0">
                <a:latin typeface="Arial"/>
                <a:ea typeface="Arial"/>
                <a:cs typeface="Arial"/>
                <a:sym typeface="Arial"/>
              </a:rPr>
              <a:t>“ arba paieškos mygtuką.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Antras žingsnis. Atidarykite meniu „Įrankiai“ (</a:t>
            </a:r>
            <a:r>
              <a:rPr lang="lt-LT" dirty="0" err="1">
                <a:latin typeface="Arial"/>
                <a:ea typeface="Arial"/>
                <a:cs typeface="Arial"/>
                <a:sym typeface="Arial"/>
              </a:rPr>
              <a:t>Tools</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Po paieškos laukeliu, dešinėje pusėje, pamatysite keletą parinkčių (</a:t>
            </a:r>
            <a:r>
              <a:rPr lang="lt-LT" i="0" dirty="0">
                <a:latin typeface="Arial"/>
                <a:ea typeface="Arial"/>
                <a:cs typeface="Arial"/>
                <a:sym typeface="Arial"/>
              </a:rPr>
              <a:t>Visi, Vaizdai, Naujienos </a:t>
            </a:r>
            <a:r>
              <a:rPr lang="lt-LT" dirty="0">
                <a:latin typeface="Arial"/>
                <a:ea typeface="Arial"/>
                <a:cs typeface="Arial"/>
                <a:sym typeface="Arial"/>
              </a:rPr>
              <a:t>ir t. t.). Šalia jų raskite ir paspauskite mygtuką „Įrankiai“ (angl. </a:t>
            </a:r>
            <a:r>
              <a:rPr lang="lt-LT" dirty="0" err="1">
                <a:latin typeface="Arial"/>
                <a:ea typeface="Arial"/>
                <a:cs typeface="Arial"/>
                <a:sym typeface="Arial"/>
              </a:rPr>
              <a:t>Tools</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Trečias žingsnis. Pasirinkite laiko filtrą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Paspaudus „Įrankiai“, atsiras papildoma meniu eilutė. Joje pamatysite parinktį „Bet kuriuo metu“ (angl. Any </a:t>
            </a:r>
            <a:r>
              <a:rPr lang="lt-LT" dirty="0" err="1">
                <a:latin typeface="Arial"/>
                <a:ea typeface="Arial"/>
                <a:cs typeface="Arial"/>
                <a:sym typeface="Arial"/>
              </a:rPr>
              <a:t>time</a:t>
            </a:r>
            <a:r>
              <a:rPr lang="lt-LT" dirty="0">
                <a:latin typeface="Arial"/>
                <a:ea typeface="Arial"/>
                <a:cs typeface="Arial"/>
                <a:sym typeface="Arial"/>
              </a:rPr>
              <a:t>). Paspauskite ją.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Ketvirtas žingsnis. Pasirinkite norimą laikotarpį</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Atsidarys išskleidžiamasis sąrašas su standartiniais laikotarpiais. Pasirinkite tą, kuris geriausiai atitinka jūsų poreikius: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Pastarąją valandą: itin aktualu ieškant karščiausių naujienų apie ką tik įvykusį įvykį.</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Pastarąsias 24 valandas: tinka sekti dienos naujienas.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Praėjusią savaitę: naudinga ieškant savaitės apžvalgų ar naujausių straipsnių.</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Praėjusį mėnesį: geras balansas tarp naujumo ir informacijos kiekio.</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Praėjusius metus: puikiai tinka ieškant metinių apžvalgų, tyrimų ar informacijos apie technologijas.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Galima naudoti datos pasirinktinį diapazoną.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Jei standartiniai laikotarpiai netinka, galite nurodyti konkretų datų intervalą.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Sąrašo apačioje pasirinkite „Pasirinktinis diapazonas...“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Atsidariusiame lange įveskite pradžios ir pabaigos datas (formatu MM/DD/YYYY arba pasirinkite iš kalendoriaus).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Spauskite „Vykdyti“.</a:t>
            </a:r>
            <a:endParaRPr dirty="0">
              <a:solidFill>
                <a:srgbClr val="434343"/>
              </a:solidFill>
              <a:latin typeface="Arial"/>
              <a:ea typeface="Arial"/>
              <a:cs typeface="Arial"/>
              <a:sym typeface="Arial"/>
            </a:endParaRPr>
          </a:p>
        </p:txBody>
      </p:sp>
      <p:sp>
        <p:nvSpPr>
          <p:cNvPr id="366" name="Google Shape;366;g3368e779886_0_1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84dd648ee6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73" name="Google Shape;373;g384dd648ee6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lt-LT" dirty="0">
                <a:solidFill>
                  <a:srgbClr val="434343"/>
                </a:solidFill>
                <a:latin typeface="Arial"/>
                <a:ea typeface="Arial"/>
                <a:cs typeface="Arial"/>
                <a:sym typeface="Arial"/>
              </a:rPr>
              <a:t>Supažindinus su datos svarbumu vertinant informaciją, pasiūlyti dalyviams pagalvoti, kuriose dar srityse data turi didelę reikšmę. Leisti dalyviams patiems pagalvoti, kodėl jų pateiktiems pavyzdžiams turi būti svarbus datos naujumas. Kas būtų, jeigu naudotųsi pasenusia informacija?</a:t>
            </a:r>
            <a:endParaRPr dirty="0">
              <a:solidFill>
                <a:srgbClr val="434343"/>
              </a:solidFill>
              <a:latin typeface="Arial"/>
              <a:ea typeface="Arial"/>
              <a:cs typeface="Arial"/>
              <a:sym typeface="Arial"/>
            </a:endParaRPr>
          </a:p>
        </p:txBody>
      </p:sp>
      <p:sp>
        <p:nvSpPr>
          <p:cNvPr id="374" name="Google Shape;374;g384dd648ee6_0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3368e779886_0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80" name="Google Shape;380;g3368e779886_0_1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0" dirty="0">
                <a:latin typeface="Arial"/>
                <a:ea typeface="Arial"/>
                <a:cs typeface="Arial"/>
                <a:sym typeface="Arial"/>
              </a:rPr>
              <a:t>„</a:t>
            </a:r>
            <a:r>
              <a:rPr lang="lt-LT" dirty="0">
                <a:latin typeface="Arial"/>
                <a:ea typeface="Arial"/>
                <a:cs typeface="Arial"/>
                <a:sym typeface="Arial"/>
              </a:rPr>
              <a:t>Google“ tradicinė reklama dažniausiai yra aiškiai pažymėta „Remiama“, „Skelbimas“ arba „</a:t>
            </a:r>
            <a:r>
              <a:rPr lang="lt-LT" dirty="0" err="1">
                <a:latin typeface="Arial"/>
                <a:ea typeface="Arial"/>
                <a:cs typeface="Arial"/>
                <a:sym typeface="Arial"/>
              </a:rPr>
              <a:t>Ad</a:t>
            </a:r>
            <a:r>
              <a:rPr lang="lt-LT" dirty="0">
                <a:latin typeface="Arial"/>
                <a:ea typeface="Arial"/>
                <a:cs typeface="Arial"/>
                <a:sym typeface="Arial"/>
              </a:rPr>
              <a:t>“ (angliškai), tačiau tai tik ledkalnio viršūnė vertinant internetinio turinio patikimumą. Daug didesnę grėsmę kelia užmaskuota reklama, kuri integruojama į redakcinį turinį ir ne visuomet yra lengvai atpažįstama. Tokios frazės kaip „remia straipsnį“, „partnerio turinys“ arba netgi teigiami, nekritiški produkto aprašymai, pateikiami kaip nepriklausoma nuomonė, gali klaidinti skaitytoją ir trukdyti objektyviai vertinti informaciją. Be to, bendras svetainės perpildymas reklamomis, kurios trukdo skaityti, ne tik pablogina vartotojo patirtį, bet ir kelia abejonių dėl svetainės patikimumo bei informacijos vertės. Kritinis mąstymas ir atidumas vertinant bet kokį internetinį turinį yra būtini siekiant atskirti patikimą informaciją nuo užmaskuotos komercinės žinutės, ypač atsižvelgiant į tai, kad reklamos metodai nuolat tobulėja.</a:t>
            </a:r>
            <a:endParaRPr dirty="0">
              <a:solidFill>
                <a:srgbClr val="434343"/>
              </a:solidFill>
              <a:latin typeface="Arial"/>
              <a:ea typeface="Arial"/>
              <a:cs typeface="Arial"/>
              <a:sym typeface="Arial"/>
            </a:endParaRPr>
          </a:p>
        </p:txBody>
      </p:sp>
      <p:sp>
        <p:nvSpPr>
          <p:cNvPr id="381" name="Google Shape;381;g3368e779886_0_1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76ca5808f6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87" name="Google Shape;387;g376ca5808f6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solidFill>
                  <a:srgbClr val="434343"/>
                </a:solidFill>
                <a:latin typeface="Arial"/>
                <a:ea typeface="Arial"/>
                <a:cs typeface="Arial"/>
                <a:sym typeface="Arial"/>
              </a:rPr>
              <a:t>Skaidrėje pateikti du pavyzdžiai: 1) su gausiomis reklamomis tik atsidarius svetainę; 2) prie straipsnio matomas raudonas užrašas „Reklama“.</a:t>
            </a:r>
            <a:endParaRPr dirty="0">
              <a:solidFill>
                <a:srgbClr val="434343"/>
              </a:solidFill>
              <a:latin typeface="Arial"/>
              <a:ea typeface="Arial"/>
              <a:cs typeface="Arial"/>
              <a:sym typeface="Arial"/>
            </a:endParaRPr>
          </a:p>
          <a:p>
            <a:pPr marL="0" lvl="0" indent="0" algn="l" rtl="0">
              <a:lnSpc>
                <a:spcPct val="100000"/>
              </a:lnSpc>
              <a:spcBef>
                <a:spcPts val="0"/>
              </a:spcBef>
              <a:spcAft>
                <a:spcPts val="0"/>
              </a:spcAft>
              <a:buSzPts val="1400"/>
              <a:buNone/>
            </a:pPr>
            <a:r>
              <a:rPr lang="lt-LT" dirty="0">
                <a:solidFill>
                  <a:srgbClr val="434343"/>
                </a:solidFill>
                <a:latin typeface="Arial"/>
                <a:ea typeface="Arial"/>
                <a:cs typeface="Arial"/>
                <a:sym typeface="Arial"/>
              </a:rPr>
              <a:t>1 ekrano nuotrauka: šaltinis https://www.sirvinta.net/</a:t>
            </a:r>
            <a:endParaRPr dirty="0">
              <a:solidFill>
                <a:srgbClr val="434343"/>
              </a:solidFill>
              <a:latin typeface="Arial"/>
              <a:ea typeface="Arial"/>
              <a:cs typeface="Arial"/>
              <a:sym typeface="Arial"/>
            </a:endParaRPr>
          </a:p>
          <a:p>
            <a:pPr marL="0" lvl="0" indent="0" algn="l" rtl="0">
              <a:lnSpc>
                <a:spcPct val="100000"/>
              </a:lnSpc>
              <a:spcBef>
                <a:spcPts val="0"/>
              </a:spcBef>
              <a:spcAft>
                <a:spcPts val="0"/>
              </a:spcAft>
              <a:buSzPts val="1400"/>
              <a:buNone/>
            </a:pPr>
            <a:r>
              <a:rPr lang="lt-LT" dirty="0">
                <a:solidFill>
                  <a:srgbClr val="434343"/>
                </a:solidFill>
                <a:latin typeface="Arial"/>
                <a:ea typeface="Arial"/>
                <a:cs typeface="Arial"/>
                <a:sym typeface="Arial"/>
              </a:rPr>
              <a:t>2 ekrano nuotrauka: šaltinis https://www.tv3.lt/naujiena/lietuva/dviraciai-draugiski-ne-tik-zmogui-bet-ir-gamtai-n834972</a:t>
            </a:r>
            <a:endParaRPr dirty="0">
              <a:solidFill>
                <a:srgbClr val="434343"/>
              </a:solidFill>
              <a:latin typeface="Arial"/>
              <a:ea typeface="Arial"/>
              <a:cs typeface="Arial"/>
              <a:sym typeface="Arial"/>
            </a:endParaRPr>
          </a:p>
        </p:txBody>
      </p:sp>
      <p:sp>
        <p:nvSpPr>
          <p:cNvPr id="388" name="Google Shape;388;g376ca5808f6_0_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79460a5b9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95" name="Google Shape;395;g379460a5b9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solidFill>
                  <a:srgbClr val="434343"/>
                </a:solidFill>
                <a:latin typeface="Arial"/>
                <a:ea typeface="Arial"/>
                <a:cs typeface="Arial"/>
                <a:sym typeface="Arial"/>
              </a:rPr>
              <a:t>Skaidrėje pateiktas pavyzdys, kaip užsakomoji reklama atsispindi kai kuriose žiniasklaidos priemonėse. Prie straipsnio pažymėta </a:t>
            </a:r>
            <a:r>
              <a:rPr lang="lt-LT" b="1" dirty="0">
                <a:solidFill>
                  <a:srgbClr val="434343"/>
                </a:solidFill>
                <a:latin typeface="Arial"/>
                <a:ea typeface="Arial"/>
                <a:cs typeface="Arial"/>
                <a:sym typeface="Arial"/>
              </a:rPr>
              <a:t>„Parengė“</a:t>
            </a:r>
            <a:endParaRPr b="1" dirty="0">
              <a:solidFill>
                <a:srgbClr val="434343"/>
              </a:solidFill>
              <a:latin typeface="Arial"/>
              <a:ea typeface="Arial"/>
              <a:cs typeface="Arial"/>
              <a:sym typeface="Arial"/>
            </a:endParaRPr>
          </a:p>
          <a:p>
            <a:pPr marL="0" lvl="0" indent="0" algn="l" rtl="0">
              <a:lnSpc>
                <a:spcPct val="100000"/>
              </a:lnSpc>
              <a:spcBef>
                <a:spcPts val="0"/>
              </a:spcBef>
              <a:spcAft>
                <a:spcPts val="0"/>
              </a:spcAft>
              <a:buSzPts val="1400"/>
              <a:buNone/>
            </a:pPr>
            <a:r>
              <a:rPr lang="lt-LT" dirty="0">
                <a:solidFill>
                  <a:srgbClr val="434343"/>
                </a:solidFill>
                <a:latin typeface="Arial"/>
                <a:ea typeface="Arial"/>
                <a:cs typeface="Arial"/>
                <a:sym typeface="Arial"/>
              </a:rPr>
              <a:t>Ekrano nuotrauka: šaltinis https://www.delfi.lt/verslo-poziuris/verslas-pranesa/plesyk-ir-laimek-pik-nik-cempionatas-sugrizta-su-10-000-euru-prizu-120140504</a:t>
            </a:r>
            <a:endParaRPr dirty="0">
              <a:solidFill>
                <a:srgbClr val="434343"/>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solidFill>
                <a:srgbClr val="434343"/>
              </a:solidFill>
              <a:latin typeface="Arial"/>
              <a:ea typeface="Arial"/>
              <a:cs typeface="Arial"/>
              <a:sym typeface="Arial"/>
            </a:endParaRPr>
          </a:p>
        </p:txBody>
      </p:sp>
      <p:sp>
        <p:nvSpPr>
          <p:cNvPr id="396" name="Google Shape;396;g379460a5b9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368e779886_0_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02" name="Google Shape;402;g3368e779886_0_1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Informacijos patikimumo vertinimas yra labai svarbus norint atskirti faktus nuo klaidingos informacijos. Vienas pagrindinių principų yra kryžminis tikrinimas. Tai reiškia, kad jei abejojate gauta informacija, turėtumėte ją patikrinti bent keliuose nepriklausomuose ir patikimuose šaltiniuose. Šis procesas yra ypač svarbus, kai kalbama apie jautrias temas, tokias kaip sveikata, finansai ar politika, kur netiksli informacija gali turėti rimtų pasekmių. Jei keli šaltiniai pateikia tą pačią informaciją, jos patikimumas žymiai padidėja. Atvirkščiai, jei skirtingi šaltiniai prieštarauja vienas kitam arba informacijos visai nerandate, tai turėtų būti perspėjimas. Taigi, visada būkite kritiški ir neskubėkite priimti informacijos už gryną pinigą.</a:t>
            </a:r>
            <a:endParaRPr dirty="0">
              <a:solidFill>
                <a:srgbClr val="434343"/>
              </a:solidFill>
              <a:latin typeface="Arial"/>
              <a:ea typeface="Arial"/>
              <a:cs typeface="Arial"/>
              <a:sym typeface="Arial"/>
            </a:endParaRPr>
          </a:p>
        </p:txBody>
      </p:sp>
      <p:sp>
        <p:nvSpPr>
          <p:cNvPr id="403" name="Google Shape;403;g3368e779886_0_1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376ca5808f6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g376ca5808f6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76ca5808f6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14" name="Google Shape;414;g376ca5808f6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Užduoties tikslas – gebėti ir žinoti, kad svarbią, aktualią, jautrią informaciją svarbu tikrinti. Dalyviams pateikti teiginį, kad kava mažina 2-o tipo diabeto atsiradimo riziką. Paklausti dalyvių, kaip jiems atrodo, ar teiginys teisingas. Tuomet atlikti paiešką </a:t>
            </a:r>
            <a:r>
              <a:rPr lang="lt-LT" b="0" dirty="0">
                <a:latin typeface="Arial"/>
                <a:ea typeface="Arial"/>
                <a:cs typeface="Arial"/>
                <a:sym typeface="Arial"/>
              </a:rPr>
              <a:t>„</a:t>
            </a:r>
            <a:r>
              <a:rPr lang="lt-LT" dirty="0">
                <a:latin typeface="Arial"/>
                <a:ea typeface="Arial"/>
                <a:cs typeface="Arial"/>
                <a:sym typeface="Arial"/>
              </a:rPr>
              <a:t>Google“. Rasti, kokie šaltiniai rašo apie kavos ir diabeto ryšį, ar tie šaltiniai moksliniai? Kas juose rašoma, kaip pagrindžiamas teiginys?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Užduotis skatins dalyvių kritinį mąstymą ir ugdys gebėjimą rastą informaciją patikrinti keliuose šaltiniuose.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415" name="Google Shape;415;g376ca5808f6_0_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368e779886_0_1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21" name="Google Shape;421;g3368e779886_0_1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0" dirty="0">
                <a:latin typeface="Arial"/>
                <a:ea typeface="Arial"/>
                <a:cs typeface="Arial"/>
                <a:sym typeface="Arial"/>
              </a:rPr>
              <a:t>„</a:t>
            </a:r>
            <a:r>
              <a:rPr lang="lt-LT" dirty="0">
                <a:latin typeface="Arial"/>
                <a:ea typeface="Arial"/>
                <a:cs typeface="Arial"/>
                <a:sym typeface="Arial"/>
              </a:rPr>
              <a:t>Google“ pagrindinis tikslas yra pateikti vartotojams pačius tinkamiausius ir aukščiausios kokybės paieškos rezultatus kiekvieną kartą, kai jie ko nors ieško. Šiam tikslui pasiekti </a:t>
            </a:r>
            <a:r>
              <a:rPr lang="lt-LT" b="0" dirty="0">
                <a:latin typeface="Arial"/>
                <a:ea typeface="Arial"/>
                <a:cs typeface="Arial"/>
                <a:sym typeface="Arial"/>
              </a:rPr>
              <a:t>„</a:t>
            </a:r>
            <a:r>
              <a:rPr lang="lt-LT" dirty="0">
                <a:latin typeface="Arial"/>
                <a:ea typeface="Arial"/>
                <a:cs typeface="Arial"/>
                <a:sym typeface="Arial"/>
              </a:rPr>
              <a:t>Google“ naudoja sudėtingus algoritmus, kurie analizuoja daugybę veiksnių. </a:t>
            </a:r>
            <a:endParaRPr sz="900"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Pagrindiniai vertinimo principai</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Užklausos prasmė.</a:t>
            </a:r>
            <a:r>
              <a:rPr lang="lt-LT" dirty="0">
                <a:latin typeface="Arial"/>
                <a:ea typeface="Arial"/>
                <a:cs typeface="Arial"/>
                <a:sym typeface="Arial"/>
              </a:rPr>
              <a:t> Algoritmai pirmiausia išanalizuoja jūsų įvestus žodžius, siekdami suprasti, kokios informacijos ieškote. Jie atsižvelgia į raktinius žodžius, sinonimus ir paieškos tikslą (pvz., ar ieškote informacijos, ar norite kažką pirkti).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Puslapio turinio atitikimas ir kokybė</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Aktualumas. Sistemos tikrina, ar puslapio turinyje (antraštėse, tekste) yra jūsų paieškos raktažodžiai.</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Kokybė ir patikimumas. Vertinamas turinio originalumas, išsamumas ir patikimumas. Pirmenybė teikiama ekspertų sukurtam, autoritetingam turiniui.</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Naujumas. Atsižvelgiama į turinio paskelbimo datą, ypač ieškant naujausios informacijos.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Svetainės patikimumas ir techninė būklė</a:t>
            </a:r>
            <a:endParaRPr b="1"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Autoritetas. Vertinamos kokybiškos atgalinės nuorodos iš kitų patikimų svetainių, kurios veikia kaip rekomendacijos.</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Techninė tvarka. Svarbūs veiksniai yra svetainės įkrovimo sparta, pritaikymas mobiliesiems įrenginiams ir saugumas (HTTPS protokolas).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Vartotojo kontekstas ir </a:t>
            </a:r>
            <a:r>
              <a:rPr lang="lt-LT" b="1" dirty="0" err="1">
                <a:latin typeface="Arial"/>
                <a:ea typeface="Arial"/>
                <a:cs typeface="Arial"/>
                <a:sym typeface="Arial"/>
              </a:rPr>
              <a:t>personalizacija</a:t>
            </a:r>
            <a:endParaRPr b="1"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Vieta. Paieškos rezultatai pritaikomi pagal jūsų buvimo vietą, ypač ieškant paslaugų ar vietų (pvz., „picerijos šalia“).</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r>
              <a:rPr lang="lt-LT" dirty="0">
                <a:latin typeface="Arial"/>
                <a:ea typeface="Arial"/>
                <a:cs typeface="Arial"/>
                <a:sym typeface="Arial"/>
              </a:rPr>
              <a:t>Paieškų istorija. Ankstesnės jūsų paieškos ir nustatymai gali turėti įtakos rodomiems rezultatams, siekiant juos personalizuoti.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422" name="Google Shape;422;g3368e779886_0_1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368e779886_0_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28" name="Google Shape;428;g3368e779886_0_2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Kodėl </a:t>
            </a:r>
            <a:r>
              <a:rPr lang="lt-LT" b="0" dirty="0">
                <a:latin typeface="Arial"/>
                <a:ea typeface="Arial"/>
                <a:cs typeface="Arial"/>
                <a:sym typeface="Arial"/>
              </a:rPr>
              <a:t>„</a:t>
            </a:r>
            <a:r>
              <a:rPr lang="lt-LT" dirty="0">
                <a:latin typeface="Arial"/>
                <a:ea typeface="Arial"/>
                <a:cs typeface="Arial"/>
                <a:sym typeface="Arial"/>
              </a:rPr>
              <a:t>Google“ apie mane daug žino? Paleisti vaizdo įrašą. Po peržiūros su dalyviais padiskutuoti, ar teko pasijusti, kad būtumėt kieno nors sekami?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Pažink medijas su Klaudija. Man atrodo, kad mane seka. (2:35 min.) Klaudija (aktorė E. </a:t>
            </a:r>
            <a:r>
              <a:rPr lang="lt-LT" dirty="0" err="1">
                <a:latin typeface="Arial"/>
                <a:ea typeface="Arial"/>
                <a:cs typeface="Arial"/>
                <a:sym typeface="Arial"/>
              </a:rPr>
              <a:t>Latėnaitė</a:t>
            </a:r>
            <a:r>
              <a:rPr lang="lt-LT" dirty="0">
                <a:latin typeface="Arial"/>
                <a:ea typeface="Arial"/>
                <a:cs typeface="Arial"/>
                <a:sym typeface="Arial"/>
              </a:rPr>
              <a:t>) kalbina VDU Viešosios komunikacijos katedros docentą Igną Kalpoką.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u="sng" dirty="0">
                <a:latin typeface="Arial"/>
                <a:ea typeface="Arial"/>
                <a:cs typeface="Arial"/>
                <a:sym typeface="Arial"/>
                <a:hlinkClick r:id="rId3"/>
              </a:rPr>
              <a:t>https://youtu.be/ximjL-n23Qo?feature=shared</a:t>
            </a:r>
            <a:r>
              <a:rPr lang="lt-LT" dirty="0">
                <a:latin typeface="Arial"/>
                <a:ea typeface="Arial"/>
                <a:cs typeface="Arial"/>
                <a:sym typeface="Arial"/>
              </a:rPr>
              <a:t> </a:t>
            </a:r>
            <a:endParaRPr dirty="0">
              <a:latin typeface="Arial"/>
              <a:ea typeface="Arial"/>
              <a:cs typeface="Arial"/>
              <a:sym typeface="Arial"/>
            </a:endParaRPr>
          </a:p>
        </p:txBody>
      </p:sp>
      <p:sp>
        <p:nvSpPr>
          <p:cNvPr id="429" name="Google Shape;429;g3368e779886_0_2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368e779886_0_1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36" name="Google Shape;436;g3368e779886_0_1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„Google“ personalizuota paieška yra sudėtingas </a:t>
            </a:r>
            <a:r>
              <a:rPr lang="lt-LT" dirty="0" err="1">
                <a:latin typeface="Arial"/>
                <a:ea typeface="Arial"/>
                <a:cs typeface="Arial"/>
                <a:sym typeface="Arial"/>
              </a:rPr>
              <a:t>algoritminis</a:t>
            </a:r>
            <a:r>
              <a:rPr lang="lt-LT" dirty="0">
                <a:latin typeface="Arial"/>
                <a:ea typeface="Arial"/>
                <a:cs typeface="Arial"/>
                <a:sym typeface="Arial"/>
              </a:rPr>
              <a:t> procesas, skirtas teikti kuo tikslesnius ir aktualesnius rezultatus kiekvienam vartotojui. Šis personalizavimas remiasi įvairiais duomenų šaltiniais, kuriuos „Google“ kaupia apie jus. </a:t>
            </a:r>
            <a:r>
              <a:rPr lang="lt-LT" b="1" dirty="0">
                <a:latin typeface="Arial"/>
                <a:ea typeface="Arial"/>
                <a:cs typeface="Arial"/>
                <a:sym typeface="Arial"/>
              </a:rPr>
              <a:t>Pirmiausia</a:t>
            </a:r>
            <a:r>
              <a:rPr lang="lt-LT" dirty="0">
                <a:latin typeface="Arial"/>
                <a:ea typeface="Arial"/>
                <a:cs typeface="Arial"/>
                <a:sym typeface="Arial"/>
              </a:rPr>
              <a:t>, jūsų ankstesnės paieškos yra itin svarbios – jei nuolat ieškote informacijos apie, tarkime, sodininkystę, „Google“ supras, kad tai yra jums aktuali sritis, ir ateityje pateiks daugiau su sodininkyste susijusių rezultatų, net jei paieškos užklausa bus platesnė. </a:t>
            </a:r>
            <a:r>
              <a:rPr lang="lt-LT" b="1" dirty="0">
                <a:latin typeface="Arial"/>
                <a:ea typeface="Arial"/>
                <a:cs typeface="Arial"/>
                <a:sym typeface="Arial"/>
              </a:rPr>
              <a:t>Antra</a:t>
            </a:r>
            <a:r>
              <a:rPr lang="lt-LT" dirty="0">
                <a:latin typeface="Arial"/>
                <a:ea typeface="Arial"/>
                <a:cs typeface="Arial"/>
                <a:sym typeface="Arial"/>
              </a:rPr>
              <a:t>, paspaustos nuorodos atskleidžia jūsų interesus ir tai, kokių tipų informacija jums yra naudingiausia. </a:t>
            </a:r>
            <a:r>
              <a:rPr lang="lt-LT" i="1" dirty="0">
                <a:latin typeface="Arial"/>
                <a:ea typeface="Arial"/>
                <a:cs typeface="Arial"/>
                <a:sym typeface="Arial"/>
              </a:rPr>
              <a:t>Pavyzdžiui, jei ieškodami receptų dažnai paspaudžiate nuorodas į </a:t>
            </a:r>
            <a:r>
              <a:rPr lang="lt-LT" i="1" dirty="0" err="1">
                <a:latin typeface="Arial"/>
                <a:ea typeface="Arial"/>
                <a:cs typeface="Arial"/>
                <a:sym typeface="Arial"/>
              </a:rPr>
              <a:t>veganiškus</a:t>
            </a:r>
            <a:r>
              <a:rPr lang="lt-LT" i="1" dirty="0">
                <a:latin typeface="Arial"/>
                <a:ea typeface="Arial"/>
                <a:cs typeface="Arial"/>
                <a:sym typeface="Arial"/>
              </a:rPr>
              <a:t> receptus, „Google“ ateityje bus linkusi rodyti daugiau </a:t>
            </a:r>
            <a:r>
              <a:rPr lang="lt-LT" i="1" dirty="0" err="1">
                <a:latin typeface="Arial"/>
                <a:ea typeface="Arial"/>
                <a:cs typeface="Arial"/>
                <a:sym typeface="Arial"/>
              </a:rPr>
              <a:t>veganiškų</a:t>
            </a:r>
            <a:r>
              <a:rPr lang="lt-LT" i="1" dirty="0">
                <a:latin typeface="Arial"/>
                <a:ea typeface="Arial"/>
                <a:cs typeface="Arial"/>
                <a:sym typeface="Arial"/>
              </a:rPr>
              <a:t> pasirinkimų</a:t>
            </a:r>
            <a:r>
              <a:rPr lang="lt-LT" dirty="0">
                <a:latin typeface="Arial"/>
                <a:ea typeface="Arial"/>
                <a:cs typeface="Arial"/>
                <a:sym typeface="Arial"/>
              </a:rPr>
              <a:t>. </a:t>
            </a:r>
            <a:r>
              <a:rPr lang="lt-LT" b="1" dirty="0">
                <a:latin typeface="Arial"/>
                <a:ea typeface="Arial"/>
                <a:cs typeface="Arial"/>
                <a:sym typeface="Arial"/>
              </a:rPr>
              <a:t>Trečia</a:t>
            </a:r>
            <a:r>
              <a:rPr lang="lt-LT" dirty="0">
                <a:latin typeface="Arial"/>
                <a:ea typeface="Arial"/>
                <a:cs typeface="Arial"/>
                <a:sym typeface="Arial"/>
              </a:rPr>
              <a:t>, naršymo istorija, jei ji yra </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5"/>
                  </a:ext>
                </a:extLst>
              </a:rPr>
              <a:t>sinchronizuojama su jūsų </a:t>
            </a:r>
            <a:r>
              <a:rPr lang="lt-LT" dirty="0">
                <a:latin typeface="Arial"/>
                <a:ea typeface="Arial"/>
                <a:cs typeface="Arial"/>
                <a:sym typeface="Arial"/>
              </a:rPr>
              <a:t>„Google“</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5"/>
                  </a:ext>
                </a:extLst>
              </a:rPr>
              <a:t> paskyra</a:t>
            </a:r>
            <a:r>
              <a:rPr lang="lt-LT" dirty="0">
                <a:latin typeface="Arial"/>
                <a:ea typeface="Arial"/>
                <a:cs typeface="Arial"/>
                <a:sym typeface="Arial"/>
              </a:rPr>
              <a:t>, suteikia išsamų vaizdą apie jūsų lankomas svetaines ir dominančias temas, pavyzdžiui, jei dažnai skaitote naujienas apie technologijas, paieškos rezultatai gali būti labiau orientuoti į technologijų naujienas. </a:t>
            </a:r>
            <a:r>
              <a:rPr lang="lt-LT" b="1" dirty="0">
                <a:latin typeface="Arial"/>
                <a:ea typeface="Arial"/>
                <a:cs typeface="Arial"/>
                <a:sym typeface="Arial"/>
              </a:rPr>
              <a:t>Ketvirta</a:t>
            </a:r>
            <a:r>
              <a:rPr lang="lt-LT" dirty="0">
                <a:latin typeface="Arial"/>
                <a:ea typeface="Arial"/>
                <a:cs typeface="Arial"/>
                <a:sym typeface="Arial"/>
              </a:rPr>
              <a:t>, jūsų buvimo vieta yra svarbi teikiant lokalizuotus rezultatus; ieškant „kavinė“, „Google“ pirmiausia pasiūlys kavines jūsų artimiausioje aplinkoje.</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Šio personalizavimo privalumas yra akivaizdus – gaunate rezultatus, kurie labiau atitinka jūsų asmeninius poreikius ir interesus, taip sutaupote laiko ir pastangų ieškodami. </a:t>
            </a:r>
            <a:r>
              <a:rPr lang="lt-LT" i="1" dirty="0">
                <a:latin typeface="Arial"/>
                <a:ea typeface="Arial"/>
                <a:cs typeface="Arial"/>
                <a:sym typeface="Arial"/>
              </a:rPr>
              <a:t>Pavyzdžiui, jei esate fotografas, ieškodami „nauja kamera“ greičiausiai matysite profesionalių kamerų apžvalgas, o ne paprastų išmaniųjų telefonų kamerų palyginimus.</a:t>
            </a:r>
            <a:r>
              <a:rPr lang="lt-LT" dirty="0">
                <a:latin typeface="Arial"/>
                <a:ea typeface="Arial"/>
                <a:cs typeface="Arial"/>
                <a:sym typeface="Arial"/>
              </a:rPr>
              <a:t> Tačiau yra ir </a:t>
            </a:r>
            <a:r>
              <a:rPr lang="lt-LT" b="1" dirty="0">
                <a:latin typeface="Arial"/>
                <a:ea typeface="Arial"/>
                <a:cs typeface="Arial"/>
                <a:sym typeface="Arial"/>
              </a:rPr>
              <a:t>trūkumų</a:t>
            </a:r>
            <a:r>
              <a:rPr lang="lt-LT" dirty="0">
                <a:latin typeface="Arial"/>
                <a:ea typeface="Arial"/>
                <a:cs typeface="Arial"/>
                <a:sym typeface="Arial"/>
              </a:rPr>
              <a:t>: didžiausias iš jų yra tas, kad galite nematyti platesnio informacijos spektro, nes algoritmas linkęs filtruoti tai, kas neatitinka jūsų nustatyto profilio. Tai gali sukurti „informacinį burbulą“, kuriame matote tik tas perspektyvas ir informaciją, kurią algoritmas laiko jums aktualia, potencialiai apriboja jūsų susidūrimą su skirtingomis nuomonėmis ar idėjomis. Siekiant išvengti pernelyg didelio personalizavimo ir gauti platesnį informacijos spektrą, galite naudoti inkognito režimą (privatų naršymą), kuris neleidžia „Google“ išsaugoti paieškos istorijos ar naršymo duomenų, taip užtikrinant neutralesnius paieškos rezultatus. Taip pat galite peržiūrėti ir koreguoti savo „Google“ paskyros nustatymus, kad valdytumėte, kokie duomenys yra naudojami personalizavimui, ir net išjungti kai kuriuos personalizavimo aspektus.</a:t>
            </a:r>
            <a:endParaRPr dirty="0">
              <a:solidFill>
                <a:srgbClr val="434343"/>
              </a:solidFill>
              <a:latin typeface="Arial"/>
              <a:ea typeface="Arial"/>
              <a:cs typeface="Arial"/>
              <a:sym typeface="Arial"/>
            </a:endParaRPr>
          </a:p>
        </p:txBody>
      </p:sp>
      <p:sp>
        <p:nvSpPr>
          <p:cNvPr id="437" name="Google Shape;437;g3368e779886_0_1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76ca5808f6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43" name="Google Shape;443;g376ca5808f6_0_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solidFill>
                  <a:srgbClr val="000000"/>
                </a:solidFill>
                <a:latin typeface="Arial"/>
                <a:ea typeface="Arial"/>
                <a:cs typeface="Arial"/>
                <a:sym typeface="Arial"/>
              </a:rPr>
              <a:t>Skaidrėje pristatomas </a:t>
            </a:r>
            <a:r>
              <a:rPr lang="lt-LT" dirty="0">
                <a:latin typeface="Arial"/>
                <a:ea typeface="Arial"/>
                <a:cs typeface="Arial"/>
                <a:sym typeface="Arial"/>
              </a:rPr>
              <a:t>„Google“</a:t>
            </a:r>
            <a:r>
              <a:rPr lang="lt-LT" dirty="0">
                <a:solidFill>
                  <a:srgbClr val="000000"/>
                </a:solidFill>
                <a:latin typeface="Arial"/>
                <a:ea typeface="Arial"/>
                <a:cs typeface="Arial"/>
                <a:sym typeface="Arial"/>
              </a:rPr>
              <a:t> privataus naršymo režimas. Tai privatus naršymo seansas, kuris nepalieka pėdsakų jūsų įrenginyje.</a:t>
            </a: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solidFill>
                  <a:srgbClr val="000000"/>
                </a:solidFill>
                <a:latin typeface="Arial"/>
                <a:ea typeface="Arial"/>
                <a:cs typeface="Arial"/>
                <a:sym typeface="Arial"/>
              </a:rPr>
              <a:t>Ką inkognito režimas DARO?</a:t>
            </a: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solidFill>
                  <a:srgbClr val="000000"/>
                </a:solidFill>
                <a:latin typeface="Arial"/>
                <a:ea typeface="Arial"/>
                <a:cs typeface="Arial"/>
                <a:sym typeface="Arial"/>
              </a:rPr>
              <a:t>(Saugomas privatumas jūsų kompiuteryje)</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Neišsaugo naršymo istorijos: aplankyti puslapiai neatsiranda naršyklės istorijos sąraše.</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Ištrina slapukus (</a:t>
            </a:r>
            <a:r>
              <a:rPr lang="lt-LT" dirty="0" err="1">
                <a:solidFill>
                  <a:srgbClr val="000000"/>
                </a:solidFill>
                <a:latin typeface="Arial"/>
                <a:ea typeface="Arial"/>
                <a:cs typeface="Arial"/>
                <a:sym typeface="Arial"/>
              </a:rPr>
              <a:t>cookies</a:t>
            </a:r>
            <a:r>
              <a:rPr lang="lt-LT" dirty="0">
                <a:solidFill>
                  <a:srgbClr val="000000"/>
                </a:solidFill>
                <a:latin typeface="Arial"/>
                <a:ea typeface="Arial"/>
                <a:cs typeface="Arial"/>
                <a:sym typeface="Arial"/>
              </a:rPr>
              <a:t>) ir svetainės duomenis: uždarius inkognito langą, visi seanso metu sukurti slapukai yra pašalinami.</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Neatsimena formose įvestos informacijos: jūsų įvesti slaptažodžiai ar asmeniniai duomenys nebus išsaugoti automatinio pildymo funkcijai.</a:t>
            </a: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solidFill>
                  <a:srgbClr val="000000"/>
                </a:solidFill>
                <a:latin typeface="Arial"/>
                <a:ea typeface="Arial"/>
                <a:cs typeface="Arial"/>
                <a:sym typeface="Arial"/>
              </a:rPr>
              <a:t>Ko inkognito režimas NEDARO?</a:t>
            </a: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solidFill>
                  <a:srgbClr val="000000"/>
                </a:solidFill>
                <a:latin typeface="Arial"/>
                <a:ea typeface="Arial"/>
                <a:cs typeface="Arial"/>
                <a:sym typeface="Arial"/>
              </a:rPr>
              <a:t>(Jis neužtikrina visiško anonimiškumo internete)</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Neslepia jūsų veiklos nuo interneto tiekėjo: jūsų interneto paslaugų tiekėjas (pvz., </a:t>
            </a:r>
            <a:r>
              <a:rPr lang="lt-LT" i="1" dirty="0">
                <a:solidFill>
                  <a:srgbClr val="000000"/>
                </a:solidFill>
                <a:latin typeface="Arial"/>
                <a:ea typeface="Arial"/>
                <a:cs typeface="Arial"/>
                <a:sym typeface="Arial"/>
              </a:rPr>
              <a:t>Telia, Tele2</a:t>
            </a:r>
            <a:r>
              <a:rPr lang="lt-LT" dirty="0">
                <a:solidFill>
                  <a:srgbClr val="000000"/>
                </a:solidFill>
                <a:latin typeface="Arial"/>
                <a:ea typeface="Arial"/>
                <a:cs typeface="Arial"/>
                <a:sym typeface="Arial"/>
              </a:rPr>
              <a:t>) vis dar mato, kokiuose puslapiuose lankotės.</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Neslepia jūsų nuo darbdavio ar mokyklos: jei naudojatės darbo ar mokyklos tinklu, administratoriai gali matyti jūsų veiklą.</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Neslepia jūsų nuo pačių svetainių: svetainės, kuriose lankotės, vis dar mato jūsų IP adresą ir gali sekti jūsų veiklą seanso metu.</a:t>
            </a: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solidFill>
                  <a:srgbClr val="000000"/>
                </a:solidFill>
                <a:latin typeface="Arial"/>
                <a:ea typeface="Arial"/>
                <a:cs typeface="Arial"/>
                <a:sym typeface="Arial"/>
              </a:rPr>
              <a:t>Kada naudinga naudoti?</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Naudojantis viešu ar svetimu kompiuteriu.</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Ieškant dovanų ar kitos konfidencialios informacijos, kurios nenorite matyti reklamose.</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Norint prisijungti prie kelių paskyrų (pvz., dviejų skirtingų </a:t>
            </a:r>
            <a:r>
              <a:rPr lang="lt-LT" i="1" dirty="0" err="1">
                <a:solidFill>
                  <a:srgbClr val="000000"/>
                </a:solidFill>
                <a:latin typeface="Arial"/>
                <a:ea typeface="Arial"/>
                <a:cs typeface="Arial"/>
                <a:sym typeface="Arial"/>
              </a:rPr>
              <a:t>Gmail</a:t>
            </a:r>
            <a:r>
              <a:rPr lang="lt-LT" dirty="0">
                <a:solidFill>
                  <a:srgbClr val="000000"/>
                </a:solidFill>
                <a:latin typeface="Arial"/>
                <a:ea typeface="Arial"/>
                <a:cs typeface="Arial"/>
                <a:sym typeface="Arial"/>
              </a:rPr>
              <a:t>) vienu metu.</a:t>
            </a:r>
            <a:endParaRPr dirty="0">
              <a:solidFill>
                <a:srgbClr val="000000"/>
              </a:solidFill>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solidFill>
                  <a:srgbClr val="000000"/>
                </a:solidFill>
                <a:latin typeface="Arial"/>
                <a:ea typeface="Arial"/>
                <a:cs typeface="Arial"/>
                <a:sym typeface="Arial"/>
              </a:rPr>
              <a:t>Tikrinant, kaip svetainė atrodo neprisijungusiam vartotojui.</a:t>
            </a: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r>
              <a:rPr lang="lt-LT" dirty="0">
                <a:solidFill>
                  <a:srgbClr val="000000"/>
                </a:solidFill>
                <a:latin typeface="Arial"/>
                <a:ea typeface="Arial"/>
                <a:cs typeface="Arial"/>
                <a:sym typeface="Arial"/>
              </a:rPr>
              <a:t>Norint naršyti inkognito režimu, atsivėrusioje naršyklėje </a:t>
            </a:r>
            <a:r>
              <a:rPr lang="lt-LT" i="0" dirty="0">
                <a:solidFill>
                  <a:srgbClr val="000000"/>
                </a:solidFill>
                <a:latin typeface="Arial"/>
                <a:ea typeface="Arial"/>
                <a:cs typeface="Arial"/>
                <a:sym typeface="Arial"/>
              </a:rPr>
              <a:t>meniu</a:t>
            </a:r>
            <a:r>
              <a:rPr lang="lt-LT" dirty="0">
                <a:solidFill>
                  <a:srgbClr val="000000"/>
                </a:solidFill>
                <a:latin typeface="Arial"/>
                <a:ea typeface="Arial"/>
                <a:cs typeface="Arial"/>
                <a:sym typeface="Arial"/>
              </a:rPr>
              <a:t> juostoje spausti </a:t>
            </a:r>
            <a:r>
              <a:rPr lang="lt-LT" i="1" dirty="0">
                <a:solidFill>
                  <a:srgbClr val="000000"/>
                </a:solidFill>
                <a:latin typeface="Arial"/>
                <a:ea typeface="Arial"/>
                <a:cs typeface="Arial"/>
                <a:sym typeface="Arial"/>
              </a:rPr>
              <a:t>File</a:t>
            </a:r>
            <a:r>
              <a:rPr lang="lt-LT" dirty="0">
                <a:solidFill>
                  <a:srgbClr val="000000"/>
                </a:solidFill>
                <a:latin typeface="Arial"/>
                <a:ea typeface="Arial"/>
                <a:cs typeface="Arial"/>
                <a:sym typeface="Arial"/>
              </a:rPr>
              <a:t> ir pasirinkti </a:t>
            </a:r>
            <a:r>
              <a:rPr lang="lt-LT" i="1" dirty="0">
                <a:solidFill>
                  <a:srgbClr val="000000"/>
                </a:solidFill>
                <a:latin typeface="Arial"/>
                <a:ea typeface="Arial"/>
                <a:cs typeface="Arial"/>
                <a:sym typeface="Arial"/>
              </a:rPr>
              <a:t>Naujas privatus langas </a:t>
            </a:r>
            <a:r>
              <a:rPr lang="lt-LT" dirty="0">
                <a:solidFill>
                  <a:srgbClr val="000000"/>
                </a:solidFill>
                <a:latin typeface="Arial"/>
                <a:ea typeface="Arial"/>
                <a:cs typeface="Arial"/>
                <a:sym typeface="Arial"/>
              </a:rPr>
              <a:t>(„</a:t>
            </a:r>
            <a:r>
              <a:rPr lang="lt-LT" dirty="0" err="1">
                <a:solidFill>
                  <a:srgbClr val="000000"/>
                </a:solidFill>
                <a:latin typeface="Arial"/>
                <a:ea typeface="Arial"/>
                <a:cs typeface="Arial"/>
                <a:sym typeface="Arial"/>
              </a:rPr>
              <a:t>Mozila</a:t>
            </a:r>
            <a:r>
              <a:rPr lang="lt-LT" dirty="0">
                <a:solidFill>
                  <a:srgbClr val="000000"/>
                </a:solidFill>
                <a:latin typeface="Arial"/>
                <a:ea typeface="Arial"/>
                <a:cs typeface="Arial"/>
                <a:sym typeface="Arial"/>
              </a:rPr>
              <a:t>“ naršyklė</a:t>
            </a:r>
            <a:r>
              <a:rPr lang="lt-LT" i="1" dirty="0">
                <a:solidFill>
                  <a:srgbClr val="000000"/>
                </a:solidFill>
                <a:latin typeface="Arial"/>
                <a:ea typeface="Arial"/>
                <a:cs typeface="Arial"/>
                <a:sym typeface="Arial"/>
              </a:rPr>
              <a:t>), „</a:t>
            </a:r>
            <a:r>
              <a:rPr lang="lt-LT" dirty="0">
                <a:solidFill>
                  <a:srgbClr val="000000"/>
                </a:solidFill>
                <a:latin typeface="Arial"/>
                <a:ea typeface="Arial"/>
                <a:cs typeface="Arial"/>
                <a:sym typeface="Arial"/>
              </a:rPr>
              <a:t>Google Chrome“ naršyklėje už paieškos juostos spausti tris taškus ir atsivėrusiame meniu pasirinkti </a:t>
            </a:r>
            <a:r>
              <a:rPr lang="lt-LT" i="1" dirty="0">
                <a:solidFill>
                  <a:srgbClr val="000000"/>
                </a:solidFill>
                <a:latin typeface="Arial"/>
                <a:ea typeface="Arial"/>
                <a:cs typeface="Arial"/>
                <a:sym typeface="Arial"/>
              </a:rPr>
              <a:t>Naujas privatus langas</a:t>
            </a:r>
            <a:r>
              <a:rPr lang="lt-LT" dirty="0">
                <a:solidFill>
                  <a:srgbClr val="000000"/>
                </a:solidFill>
                <a:latin typeface="Arial"/>
                <a:ea typeface="Arial"/>
                <a:cs typeface="Arial"/>
                <a:sym typeface="Arial"/>
              </a:rPr>
              <a:t>.</a:t>
            </a:r>
            <a:endParaRPr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solidFill>
                <a:srgbClr val="000000"/>
              </a:solidFill>
              <a:latin typeface="Arial"/>
              <a:ea typeface="Arial"/>
              <a:cs typeface="Arial"/>
              <a:sym typeface="Arial"/>
            </a:endParaRPr>
          </a:p>
        </p:txBody>
      </p:sp>
      <p:sp>
        <p:nvSpPr>
          <p:cNvPr id="444" name="Google Shape;444;g376ca5808f6_0_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368e779886_0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51" name="Google Shape;451;g3368e779886_0_2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Diskusijos tikslas – padėti dalyviams atpažinti informacijos burbulus ir aido kambarius savo kasdienėje aplinkoje. Siekiama ne tik atskleisti šių reiškinių keliamus pavojus, tokius kaip visuomenės poliarizacija ir imlumas dezinformacijai, bet ir paskatinti kritiškai vertinti gaunamą turinį. Diskusija skatina dalyvius ieškoti praktinių būdų, kaip praplėsti savo akiratį. Galiausiai, norima suteikti jiems įrankius, padedančius tapti atsparesniems skaitmeninės aplinkos manipuliacijoms.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Klausimai auditorijai: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„Ką kiekvienas iš mūsų galėtume padaryti, kad bent šiek tiek „pradurtume“ savo informacinį burbulą? Kokius konkrečius, mažus žingsnius galime žengti jau šiandien?“</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(Galimi atsakymai: sekti kitokios nuomonės žmones / portalus; naudoti kelis skirtingus naujienų šaltinius; kalbėtis su žmonėmis gyvai, tikrinti faktus, naudoti naršyklės inkognito režimą ir t. 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„Ar tai tik mūsų pačių atsakomybė? Ką turėtų daryti platformos, tokios kaip „Facebook“ ar „Google“?“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Apibendrinkite dalyvių pasiūlytas idėjas. Pabrėžkite, kad kritinis mąstymas ir informacinė higiena yra svarbiausi įrankiai kovoje su šiais reiškiniais.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452" name="Google Shape;452;g3368e779886_0_2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368e779886_0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58" name="Google Shape;458;g3368e779886_0_1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Informacijos burbulai ir „aido kambariai“</a:t>
            </a:r>
            <a:r>
              <a:rPr lang="lt-LT" dirty="0">
                <a:latin typeface="Arial"/>
                <a:ea typeface="Arial"/>
                <a:cs typeface="Arial"/>
                <a:sym typeface="Arial"/>
              </a:rPr>
              <a:t> yra du glaudžiai susiję šiuolaikinės skaitmeninės erdvės reiškiniai, kurie, nors ir kyla iš patogumo siekio, kelia rimtą grėsmę visuomenės mąstymui. Pavyzdžiui, jei socialiniame tinkle „Facebook“ dažnai spaudžiate „patinka“ ant įrašų, kritikuojančių tam tikrą politinę partiją, algoritmas pradės jums rodyti vis daugiau panašaus turinio, o kitų partijų pozityvias naujienas ar neutralią analizę matysite vis rečiau. Šis </a:t>
            </a:r>
            <a:r>
              <a:rPr lang="lt-LT" dirty="0" err="1">
                <a:latin typeface="Arial"/>
                <a:ea typeface="Arial"/>
                <a:cs typeface="Arial"/>
                <a:sym typeface="Arial"/>
              </a:rPr>
              <a:t>algoritminis</a:t>
            </a:r>
            <a:r>
              <a:rPr lang="lt-LT" dirty="0">
                <a:latin typeface="Arial"/>
                <a:ea typeface="Arial"/>
                <a:cs typeface="Arial"/>
                <a:sym typeface="Arial"/>
              </a:rPr>
              <a:t> filtravimas sukuria informacijos burbulą, kuris pamažu perauga į „aido kambarį“, kai pradedate sekti tik bendraminčių grupes ir draugus, kur bet kokia priešinga nuomonė yra išjuokiama arba ištrinama.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Tokioje aplinkoje jūsų įsitikinimai ne tik sustiprėja, bet ir radikalizuojasi, nes nebelieka erdvės sveikai diskusijai ar abejonei. Dėl to atsiranda ryški nuomonių poliarizacija: vienos stovyklos atstovai ima matyti oponentus ne kaip kitaip mąstančius žmones, o kaip kvailus ar net piktavališkus priešus. Būtent šioje terpėje klesti dezinformacija, nes melaginga naujiena, patvirtinanti jūsų išankstinę nuostatą (pavyzdžiui, „mokslininkai nuslėpė vakcinų žalą“), priimama be kritinio vertinimo.</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Galų gale, nuolat būnant tokiose izoliuotose erdvėse, susiformuoja itin ribotas ir iškreiptas pasaulio suvokimas, kuriame atrodo, kad absoliuti dauguma žmonių mąsto lygiai taip pat kaip jūs. Tai ne tik trukdo asmeniniam tobulėjimui, bet ir silpnina demokratinės visuomenės pamatus, nes prarandamas gebėjimas rasti kompromisą ir suprasti kitokias pozicijas. Taigi, užuot ieškoję bendrų sprendimų, žmonės užsidaro savo tiesos tvirtovėse, o visuomenė skyla į nesusikalbančias gentis. Galiausiai, šis procesas griauna pasitikėjimą institucijomis, žiniasklaida ir net mokslu, nes kiekvienas „burbulas“ turi savo „ekspertus“ ir „faktus“.</a:t>
            </a:r>
            <a:endParaRPr dirty="0">
              <a:solidFill>
                <a:srgbClr val="434343"/>
              </a:solidFill>
              <a:latin typeface="Arial"/>
              <a:ea typeface="Arial"/>
              <a:cs typeface="Arial"/>
              <a:sym typeface="Arial"/>
            </a:endParaRPr>
          </a:p>
        </p:txBody>
      </p:sp>
      <p:sp>
        <p:nvSpPr>
          <p:cNvPr id="459" name="Google Shape;459;g3368e779886_0_1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368e779886_0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65" name="Google Shape;465;g3368e779886_0_1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aptariama, kaip išvengti informacijos burbulų ir poliarizacijos.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Sąmoningai ieškokite įvairių informacijos šaltinių, taip pat ir tų, su kuriais galbūt nesutinkate. </a:t>
            </a:r>
            <a:r>
              <a:rPr lang="lt-LT" dirty="0">
                <a:latin typeface="Arial"/>
                <a:ea typeface="Arial"/>
                <a:cs typeface="Arial"/>
                <a:sym typeface="Arial"/>
              </a:rPr>
              <a:t>Aktyviai ieškoti naujienų portalų, tinklaraščių, socialinių tinklų paskyrų ir net </a:t>
            </a:r>
            <a:r>
              <a:rPr lang="lt-LT" dirty="0" err="1">
                <a:latin typeface="Arial"/>
                <a:ea typeface="Arial"/>
                <a:cs typeface="Arial"/>
                <a:sym typeface="Arial"/>
              </a:rPr>
              <a:t>tinklalaidžių</a:t>
            </a:r>
            <a:r>
              <a:rPr lang="lt-LT" dirty="0">
                <a:latin typeface="Arial"/>
                <a:ea typeface="Arial"/>
                <a:cs typeface="Arial"/>
                <a:sym typeface="Arial"/>
              </a:rPr>
              <a:t> (</a:t>
            </a:r>
            <a:r>
              <a:rPr lang="lt-LT" dirty="0" err="1">
                <a:latin typeface="Arial"/>
                <a:ea typeface="Arial"/>
                <a:cs typeface="Arial"/>
                <a:sym typeface="Arial"/>
              </a:rPr>
              <a:t>podcast‘ų</a:t>
            </a:r>
            <a:r>
              <a:rPr lang="lt-LT" dirty="0">
                <a:latin typeface="Arial"/>
                <a:ea typeface="Arial"/>
                <a:cs typeface="Arial"/>
                <a:sym typeface="Arial"/>
              </a:rPr>
              <a:t>), kurie atstovauja skirtingoms politinėms, socialinėms ir ekonominėms pažiūroms. Nebijokite skaityti ar klausytis to, kas yra nepatogu.</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Pavyzdys. Jei paprastai skaitote tik vieną naujienų portalą, pabandykite reguliariai peržiūrėti bent du ar tris kitus, kurie, jūsų nuomone, pateikia skirtingą perspektyvą. Sekite socialiniuose tinkluose žmones, kurie turi jums priešingas nuomones.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Kartais naudokite privatų naršymo režimą</a:t>
            </a:r>
            <a:r>
              <a:rPr lang="lt-LT" dirty="0">
                <a:latin typeface="Arial"/>
                <a:ea typeface="Arial"/>
                <a:cs typeface="Arial"/>
                <a:sym typeface="Arial"/>
              </a:rPr>
              <a:t>. Privatus naršymas neleidžia jūsų naršyklei išsaugoti slapukų ir naršymo istorijos, o tai reiškia, kad algoritmai negali naudoti jūsų ankstesnės veiklos, kad filtruotų informaciją. Išsiregistravimas iš paskyrų (pvz., „Google“, „Facebook“) taip pat padeda išvengti personalizuoto turinio. Reguliariai išvalykite savo naršyklės slapukus ir naršymo istoriją, kad sumažintumėte algoritmų įtaką.</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Pavyzdys. Kartą per savaitę naršykite naujienų portalus ar socialinius tinklus privačiu režimu, kad pamatytumėte, kokią informaciją matytų naujas vartotojas.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Tikrinkite informaciją iš skirtingų perspektyvų. </a:t>
            </a:r>
            <a:r>
              <a:rPr lang="lt-LT" dirty="0">
                <a:latin typeface="Arial"/>
                <a:ea typeface="Arial"/>
                <a:cs typeface="Arial"/>
                <a:sym typeface="Arial"/>
              </a:rPr>
              <a:t>Prieš priimdami bet kokią informaciją kaip faktą, patikrinkite ją iš kelių skirtingų šaltinių. Atkreipkite dėmesį į tai, kaip skirtingi šaltiniai pateikia tą pačią informaciją. Ar jie pabrėžia skirtingus aspektus? Ar jie turi skirtingas interpretacijas?</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Pavyzdys. Jei perskaitėte straipsnį apie naują mokslinį tyrimą, paieškokite kitų straipsnių apie tą patį tyrimą, ypač tų, kurie pateikia kritinę analizę.</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 Diskutuokite su žmonėmis, turinčiais skirtingas pažiūras. </a:t>
            </a:r>
            <a:r>
              <a:rPr lang="lt-LT" dirty="0">
                <a:latin typeface="Arial"/>
                <a:ea typeface="Arial"/>
                <a:cs typeface="Arial"/>
                <a:sym typeface="Arial"/>
              </a:rPr>
              <a:t>Aktyviai ieškokite galimybių kalbėtis su žmonėmis, kurie turi skirtingas nuomones nei jūs. Tai gali būti šeimos nariai, draugai, kolegos ar net nepažįstami žmonės internete. Svarbiausia – klausytis atidžiai ir bandyti suprasti jų perspektyvą, net jei su ja nesutinkate.</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Pavyzdys. Dalyvaukite diskusijose, kurios vyksta jūsų bendruomenėje ar internete. Prisijunkite prie klubų ar organizacijų, kurios vienija žmones su skirtingais interesais ir pažiūromis.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Kritiškai vertinkite ne tik kitų, bet ir savo gaunamą informaciją. </a:t>
            </a:r>
            <a:r>
              <a:rPr lang="lt-LT" dirty="0">
                <a:latin typeface="Arial"/>
                <a:ea typeface="Arial"/>
                <a:cs typeface="Arial"/>
                <a:sym typeface="Arial"/>
              </a:rPr>
              <a:t>Būkite sąmoningi savo pačių šališkumui ir išankstinėms nuostatoms. Klauskite savęs, kodėl jūs linkę tikėti tam tikra informacija, o ne kita. Ar tai atitinka jūsų jau turimus įsitikinimus? Ar tai patvirtina jūsų pasaulėžiūrą? Ugdykite kritinio mąstymo įgūdžius. Mokykitės atpažinti logines klaidas, </a:t>
            </a:r>
            <a:r>
              <a:rPr lang="lt-LT" dirty="0" err="1">
                <a:latin typeface="Arial"/>
                <a:ea typeface="Arial"/>
                <a:cs typeface="Arial"/>
                <a:sym typeface="Arial"/>
              </a:rPr>
              <a:t>manipuliacines</a:t>
            </a:r>
            <a:r>
              <a:rPr lang="lt-LT" dirty="0">
                <a:latin typeface="Arial"/>
                <a:ea typeface="Arial"/>
                <a:cs typeface="Arial"/>
                <a:sym typeface="Arial"/>
              </a:rPr>
              <a:t> technikas ir propagandą.</a:t>
            </a:r>
            <a:endParaRPr dirty="0">
              <a:latin typeface="Arial"/>
              <a:ea typeface="Arial"/>
              <a:cs typeface="Arial"/>
              <a:sym typeface="Arial"/>
            </a:endParaRPr>
          </a:p>
          <a:p>
            <a:pPr marL="0" lvl="0" indent="0" algn="l" rtl="0">
              <a:lnSpc>
                <a:spcPct val="100000"/>
              </a:lnSpc>
              <a:spcBef>
                <a:spcPts val="0"/>
              </a:spcBef>
              <a:spcAft>
                <a:spcPts val="0"/>
              </a:spcAft>
              <a:buNone/>
            </a:pPr>
            <a:r>
              <a:rPr lang="lt-LT" dirty="0">
                <a:latin typeface="Arial"/>
                <a:ea typeface="Arial"/>
                <a:cs typeface="Arial"/>
                <a:sym typeface="Arial"/>
              </a:rPr>
              <a:t>Pavyzdys. Kai skaitote straipsnį, kuris patvirtina jūsų nuomonę, sustokite ir pagalvokite, ar yra kokių nors galimų trūkumų ar alternatyvių paaiškinimų.</a:t>
            </a:r>
            <a:endParaRPr dirty="0">
              <a:solidFill>
                <a:srgbClr val="434343"/>
              </a:solidFill>
              <a:latin typeface="Arial"/>
              <a:ea typeface="Arial"/>
              <a:cs typeface="Arial"/>
              <a:sym typeface="Arial"/>
            </a:endParaRPr>
          </a:p>
        </p:txBody>
      </p:sp>
      <p:sp>
        <p:nvSpPr>
          <p:cNvPr id="466" name="Google Shape;466;g3368e779886_0_1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63c5f681c1_0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72" name="Google Shape;472;g363c5f681c1_0_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Tikslas – suteikti dalyviams pagrindines žinias apie </a:t>
            </a:r>
            <a:r>
              <a:rPr lang="lt-LT" i="1" dirty="0" err="1">
                <a:latin typeface="Arial"/>
                <a:ea typeface="Arial"/>
                <a:cs typeface="Arial"/>
                <a:sym typeface="Arial"/>
              </a:rPr>
              <a:t>Gemini</a:t>
            </a:r>
            <a:r>
              <a:rPr lang="lt-LT" dirty="0">
                <a:latin typeface="Arial"/>
                <a:ea typeface="Arial"/>
                <a:cs typeface="Arial"/>
                <a:sym typeface="Arial"/>
              </a:rPr>
              <a:t> galimybes, išmokyti atpažinti jo šališkumą, klaidingą informaciją, ugdyti kritinį mąstymą ir skatinti etišką bei atsakingą DI naudojimą kasdienėje veikloje.</a:t>
            </a:r>
            <a:endParaRPr dirty="0">
              <a:latin typeface="Arial"/>
              <a:ea typeface="Arial"/>
              <a:cs typeface="Arial"/>
              <a:sym typeface="Arial"/>
            </a:endParaRPr>
          </a:p>
        </p:txBody>
      </p:sp>
      <p:sp>
        <p:nvSpPr>
          <p:cNvPr id="473" name="Google Shape;473;g363c5f681c1_0_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63c5f681c1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78" name="Google Shape;478;g363c5f681c1_0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dirty="0" err="1">
                <a:latin typeface="Arial"/>
                <a:ea typeface="Arial"/>
                <a:cs typeface="Arial"/>
                <a:sym typeface="Arial"/>
              </a:rPr>
              <a:t>Generatyvinis</a:t>
            </a:r>
            <a:r>
              <a:rPr lang="lt-LT" dirty="0">
                <a:latin typeface="Arial"/>
                <a:ea typeface="Arial"/>
                <a:cs typeface="Arial"/>
                <a:sym typeface="Arial"/>
              </a:rPr>
              <a:t> dirbtinis intelektas (DI) – tai pažangios kompiuterių sistemos, pasižyminčios gebėjimu kurti naują, originalų turinį, apimantį tekstą, vaizdus, garsą ir kitas medijos formas, užuot tik analizavusios ar atkūrusios jau egzistuojančius duomenis. Šios sistemos, tokios kaip „</a:t>
            </a:r>
            <a:r>
              <a:rPr lang="lt-LT" i="0" dirty="0">
                <a:latin typeface="Arial"/>
                <a:ea typeface="Arial"/>
                <a:cs typeface="Arial"/>
                <a:sym typeface="Arial"/>
              </a:rPr>
              <a:t>Google“</a:t>
            </a:r>
            <a:r>
              <a:rPr lang="lt-LT" dirty="0">
                <a:latin typeface="Arial"/>
                <a:ea typeface="Arial"/>
                <a:cs typeface="Arial"/>
                <a:sym typeface="Arial"/>
              </a:rPr>
              <a:t> sukurtas DI modelis </a:t>
            </a:r>
            <a:r>
              <a:rPr lang="lt-LT" i="1" dirty="0" err="1">
                <a:latin typeface="Arial"/>
                <a:ea typeface="Arial"/>
                <a:cs typeface="Arial"/>
                <a:sym typeface="Arial"/>
              </a:rPr>
              <a:t>Gemini</a:t>
            </a:r>
            <a:r>
              <a:rPr lang="lt-LT" dirty="0">
                <a:latin typeface="Arial"/>
                <a:ea typeface="Arial"/>
                <a:cs typeface="Arial"/>
                <a:sym typeface="Arial"/>
              </a:rPr>
              <a:t>, veikia remdamosi milžiniškais apmokymo duomenų kiekiais. Jų esmė – ne tik analizuoti šiuos duomenis, bet ir atkartoti bei sintezuoti juose esančius modelius, kad būtų generuojamos naujos, unikalios išvestys. </a:t>
            </a:r>
            <a:r>
              <a:rPr lang="lt-LT" i="1" dirty="0" err="1">
                <a:latin typeface="Arial"/>
                <a:ea typeface="Arial"/>
                <a:cs typeface="Arial"/>
                <a:sym typeface="Arial"/>
              </a:rPr>
              <a:t>Gemini</a:t>
            </a:r>
            <a:r>
              <a:rPr lang="lt-LT" dirty="0">
                <a:latin typeface="Arial"/>
                <a:ea typeface="Arial"/>
                <a:cs typeface="Arial"/>
                <a:sym typeface="Arial"/>
              </a:rPr>
              <a:t>, būdamas </a:t>
            </a:r>
            <a:r>
              <a:rPr lang="lt-LT" dirty="0" err="1">
                <a:latin typeface="Arial"/>
                <a:ea typeface="Arial"/>
                <a:cs typeface="Arial"/>
                <a:sym typeface="Arial"/>
              </a:rPr>
              <a:t>generatyvinio</a:t>
            </a:r>
            <a:r>
              <a:rPr lang="lt-LT" dirty="0">
                <a:latin typeface="Arial"/>
                <a:ea typeface="Arial"/>
                <a:cs typeface="Arial"/>
                <a:sym typeface="Arial"/>
              </a:rPr>
              <a:t> DI pavyzdžiu, gali kurti naują tekstą, generuoti idėjas ar net vaizdus, atsižvelgdamas į tai, ką jis „išmoko“ iš didžiulės informacijos bazės. Tai reiškia, kad </a:t>
            </a:r>
            <a:r>
              <a:rPr lang="lt-LT" dirty="0" err="1">
                <a:latin typeface="Arial"/>
                <a:ea typeface="Arial"/>
                <a:cs typeface="Arial"/>
                <a:sym typeface="Arial"/>
              </a:rPr>
              <a:t>generatyvinis</a:t>
            </a:r>
            <a:r>
              <a:rPr lang="lt-LT" dirty="0">
                <a:latin typeface="Arial"/>
                <a:ea typeface="Arial"/>
                <a:cs typeface="Arial"/>
                <a:sym typeface="Arial"/>
              </a:rPr>
              <a:t> DI ne tik supranta, bet ir aktyviai kuria, suteikdamas naujų galimybių įvairiose srityse, nuo kūrybos iki problemų sprendimo.</a:t>
            </a:r>
            <a:endParaRPr dirty="0">
              <a:latin typeface="Arial"/>
              <a:ea typeface="Arial"/>
              <a:cs typeface="Arial"/>
              <a:sym typeface="Arial"/>
            </a:endParaRPr>
          </a:p>
        </p:txBody>
      </p:sp>
      <p:sp>
        <p:nvSpPr>
          <p:cNvPr id="479" name="Google Shape;479;g363c5f681c1_0_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63c5f681c1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86" name="Google Shape;486;g363c5f681c1_0_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Parodyti dalyviams vaizdo įrašą apie tai, kas yra dirbtinis intelektas.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Pažink medijas su Klaudija. Kas yra dirbtinis intelektas? (0:48 min.)</a:t>
            </a:r>
            <a:br>
              <a:rPr lang="lt-LT" dirty="0"/>
            </a:br>
            <a:r>
              <a:rPr lang="lt-LT" u="sng" dirty="0">
                <a:solidFill>
                  <a:schemeClr val="hlink"/>
                </a:solidFill>
                <a:hlinkClick r:id="rId3"/>
              </a:rPr>
              <a:t>https://youtu.be/l7Ghf836yNQ?feature=shared</a:t>
            </a:r>
            <a:r>
              <a:rPr lang="lt-LT" dirty="0"/>
              <a:t> </a:t>
            </a:r>
            <a:endParaRPr dirty="0"/>
          </a:p>
          <a:p>
            <a:pPr marL="0" lvl="0" indent="0" algn="l" rtl="0">
              <a:lnSpc>
                <a:spcPct val="100000"/>
              </a:lnSpc>
              <a:spcBef>
                <a:spcPts val="0"/>
              </a:spcBef>
              <a:spcAft>
                <a:spcPts val="0"/>
              </a:spcAft>
              <a:buSzPts val="1400"/>
              <a:buNone/>
            </a:pPr>
            <a:endParaRPr dirty="0"/>
          </a:p>
        </p:txBody>
      </p:sp>
      <p:sp>
        <p:nvSpPr>
          <p:cNvPr id="487" name="Google Shape;487;g363c5f681c1_0_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363c5f681c1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94" name="Google Shape;494;g363c5f681c1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Prieiti prie </a:t>
            </a:r>
            <a:r>
              <a:rPr lang="lt-LT" i="1" dirty="0">
                <a:latin typeface="Arial"/>
                <a:ea typeface="Arial"/>
                <a:cs typeface="Arial"/>
                <a:sym typeface="Arial"/>
              </a:rPr>
              <a:t>Google </a:t>
            </a:r>
            <a:r>
              <a:rPr lang="lt-LT" i="1" dirty="0" err="1">
                <a:latin typeface="Arial"/>
                <a:ea typeface="Arial"/>
                <a:cs typeface="Arial"/>
                <a:sym typeface="Arial"/>
              </a:rPr>
              <a:t>Gemini</a:t>
            </a:r>
            <a:r>
              <a:rPr lang="lt-LT" i="1" dirty="0">
                <a:latin typeface="Arial"/>
                <a:ea typeface="Arial"/>
                <a:cs typeface="Arial"/>
                <a:sym typeface="Arial"/>
              </a:rPr>
              <a:t> </a:t>
            </a:r>
            <a:r>
              <a:rPr lang="lt-LT" dirty="0">
                <a:latin typeface="Arial"/>
                <a:ea typeface="Arial"/>
                <a:cs typeface="Arial"/>
                <a:sym typeface="Arial"/>
              </a:rPr>
              <a:t>galima keliais būdais. Paprasčiausias yra per </a:t>
            </a:r>
            <a:r>
              <a:rPr lang="lt-LT" i="1" dirty="0" err="1">
                <a:latin typeface="Arial"/>
                <a:ea typeface="Arial"/>
                <a:cs typeface="Arial"/>
                <a:sym typeface="Arial"/>
              </a:rPr>
              <a:t>Gemini</a:t>
            </a:r>
            <a:r>
              <a:rPr lang="lt-LT" dirty="0">
                <a:latin typeface="Arial"/>
                <a:ea typeface="Arial"/>
                <a:cs typeface="Arial"/>
                <a:sym typeface="Arial"/>
              </a:rPr>
              <a:t> interneto programą, apsilankius </a:t>
            </a:r>
            <a:r>
              <a:rPr lang="lt-LT" i="1" dirty="0">
                <a:latin typeface="Arial"/>
                <a:ea typeface="Arial"/>
                <a:cs typeface="Arial"/>
                <a:sym typeface="Arial"/>
              </a:rPr>
              <a:t>gemini.google.com </a:t>
            </a:r>
            <a:r>
              <a:rPr lang="lt-LT" dirty="0">
                <a:latin typeface="Arial"/>
                <a:ea typeface="Arial"/>
                <a:cs typeface="Arial"/>
                <a:sym typeface="Arial"/>
              </a:rPr>
              <a:t>ir prisijungus prie savo „Google“ paskyros. </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9"/>
                  </a:ext>
                </a:extLst>
              </a:rPr>
              <a:t>Taip pat galite atsisiųsti </a:t>
            </a:r>
            <a:r>
              <a:rPr lang="lt-LT"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9"/>
                  </a:ext>
                </a:extLst>
              </a:rPr>
              <a:t>Gemini</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9"/>
                  </a:ext>
                </a:extLst>
              </a:rPr>
              <a:t> mobiliąją programėlę „Android“ įrenginiuose iš „Google </a:t>
            </a:r>
            <a:r>
              <a:rPr lang="lt-LT"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9"/>
                  </a:ext>
                </a:extLst>
              </a:rPr>
              <a:t>Play</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9"/>
                  </a:ext>
                </a:extLst>
              </a:rPr>
              <a:t>“ parduotuvės</a:t>
            </a:r>
            <a:r>
              <a:rPr lang="lt-LT" dirty="0">
                <a:latin typeface="Arial"/>
                <a:ea typeface="Arial"/>
                <a:cs typeface="Arial"/>
                <a:sym typeface="Arial"/>
              </a:rPr>
              <a:t>, o „iPhone“ įrenginiuose galite kalbėti su </a:t>
            </a:r>
            <a:r>
              <a:rPr lang="lt-LT" i="1" dirty="0" err="1">
                <a:latin typeface="Arial"/>
                <a:ea typeface="Arial"/>
                <a:cs typeface="Arial"/>
                <a:sym typeface="Arial"/>
              </a:rPr>
              <a:t>Gemini</a:t>
            </a:r>
            <a:r>
              <a:rPr lang="lt-LT" dirty="0">
                <a:latin typeface="Arial"/>
                <a:ea typeface="Arial"/>
                <a:cs typeface="Arial"/>
                <a:sym typeface="Arial"/>
              </a:rPr>
              <a:t> naudodami </a:t>
            </a:r>
            <a:r>
              <a:rPr lang="lt-LT" i="1" dirty="0" err="1">
                <a:latin typeface="Arial"/>
                <a:ea typeface="Arial"/>
                <a:cs typeface="Arial"/>
                <a:sym typeface="Arial"/>
              </a:rPr>
              <a:t>Gemini</a:t>
            </a:r>
            <a:r>
              <a:rPr lang="lt-LT" dirty="0">
                <a:latin typeface="Arial"/>
                <a:ea typeface="Arial"/>
                <a:cs typeface="Arial"/>
                <a:sym typeface="Arial"/>
              </a:rPr>
              <a:t> programėlę mobiliesiems. Be to, </a:t>
            </a:r>
            <a:r>
              <a:rPr lang="lt-LT" i="1" dirty="0" err="1">
                <a:latin typeface="Arial"/>
                <a:ea typeface="Arial"/>
                <a:cs typeface="Arial"/>
                <a:sym typeface="Arial"/>
              </a:rPr>
              <a:t>Gemini</a:t>
            </a:r>
            <a:r>
              <a:rPr lang="lt-LT" dirty="0">
                <a:latin typeface="Arial"/>
                <a:ea typeface="Arial"/>
                <a:cs typeface="Arial"/>
                <a:sym typeface="Arial"/>
              </a:rPr>
              <a:t> integruojasi į kitas „Google“ paslaugas, tokias kaip „</a:t>
            </a:r>
            <a:r>
              <a:rPr lang="lt-LT" dirty="0" err="1">
                <a:latin typeface="Arial"/>
                <a:ea typeface="Arial"/>
                <a:cs typeface="Arial"/>
                <a:sym typeface="Arial"/>
              </a:rPr>
              <a:t>Gmail</a:t>
            </a:r>
            <a:r>
              <a:rPr lang="lt-LT" dirty="0">
                <a:latin typeface="Arial"/>
                <a:ea typeface="Arial"/>
                <a:cs typeface="Arial"/>
                <a:sym typeface="Arial"/>
              </a:rPr>
              <a:t>“ ir „</a:t>
            </a:r>
            <a:r>
              <a:rPr lang="lt-LT" dirty="0" err="1">
                <a:latin typeface="Arial"/>
                <a:ea typeface="Arial"/>
                <a:cs typeface="Arial"/>
                <a:sym typeface="Arial"/>
              </a:rPr>
              <a:t>Docs</a:t>
            </a:r>
            <a:r>
              <a:rPr lang="lt-LT" dirty="0">
                <a:latin typeface="Arial"/>
                <a:ea typeface="Arial"/>
                <a:cs typeface="Arial"/>
                <a:sym typeface="Arial"/>
              </a:rPr>
              <a:t>“, leidžiant pasiekti DI funkcijas tiesiogiai šiose programose. Taip pat per </a:t>
            </a:r>
            <a:r>
              <a:rPr lang="lt-LT" i="1" dirty="0">
                <a:latin typeface="Arial"/>
                <a:ea typeface="Arial"/>
                <a:cs typeface="Arial"/>
                <a:sym typeface="Arial"/>
              </a:rPr>
              <a:t>Google AI Studio</a:t>
            </a:r>
            <a:r>
              <a:rPr lang="lt-LT" dirty="0">
                <a:latin typeface="Arial"/>
                <a:ea typeface="Arial"/>
                <a:cs typeface="Arial"/>
                <a:sym typeface="Arial"/>
              </a:rPr>
              <a:t>: įrankis, skirtas kūrėjams </a:t>
            </a:r>
            <a:r>
              <a:rPr lang="lt-LT" dirty="0" err="1">
                <a:latin typeface="Arial"/>
                <a:ea typeface="Arial"/>
                <a:cs typeface="Arial"/>
                <a:sym typeface="Arial"/>
              </a:rPr>
              <a:t>prototipuoti</a:t>
            </a:r>
            <a:r>
              <a:rPr lang="lt-LT" dirty="0">
                <a:latin typeface="Arial"/>
                <a:ea typeface="Arial"/>
                <a:cs typeface="Arial"/>
                <a:sym typeface="Arial"/>
              </a:rPr>
              <a:t> ir išbandyti </a:t>
            </a:r>
            <a:r>
              <a:rPr lang="lt-LT" i="1" dirty="0" err="1">
                <a:latin typeface="Arial"/>
                <a:ea typeface="Arial"/>
                <a:cs typeface="Arial"/>
                <a:sym typeface="Arial"/>
              </a:rPr>
              <a:t>Gemini</a:t>
            </a:r>
            <a:r>
              <a:rPr lang="lt-LT" dirty="0">
                <a:latin typeface="Arial"/>
                <a:ea typeface="Arial"/>
                <a:cs typeface="Arial"/>
                <a:sym typeface="Arial"/>
              </a:rPr>
              <a:t> modelius. Čia galite gauti savo </a:t>
            </a:r>
            <a:r>
              <a:rPr lang="lt-LT" i="1" dirty="0" err="1">
                <a:latin typeface="Arial"/>
                <a:ea typeface="Arial"/>
                <a:cs typeface="Arial"/>
                <a:sym typeface="Arial"/>
              </a:rPr>
              <a:t>Gemini</a:t>
            </a:r>
            <a:r>
              <a:rPr lang="lt-LT" i="1" dirty="0">
                <a:latin typeface="Arial"/>
                <a:ea typeface="Arial"/>
                <a:cs typeface="Arial"/>
                <a:sym typeface="Arial"/>
              </a:rPr>
              <a:t> API </a:t>
            </a:r>
            <a:r>
              <a:rPr lang="lt-LT" dirty="0">
                <a:latin typeface="Arial"/>
                <a:ea typeface="Arial"/>
                <a:cs typeface="Arial"/>
                <a:sym typeface="Arial"/>
              </a:rPr>
              <a:t>raktą ir eksperimentuoti su modeliu.</a:t>
            </a:r>
            <a:endParaRPr dirty="0">
              <a:latin typeface="Arial"/>
              <a:ea typeface="Arial"/>
              <a:cs typeface="Arial"/>
              <a:sym typeface="Arial"/>
            </a:endParaRPr>
          </a:p>
        </p:txBody>
      </p:sp>
      <p:sp>
        <p:nvSpPr>
          <p:cNvPr id="495" name="Google Shape;495;g363c5f681c1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37735b4842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01" name="Google Shape;501;g37735b4842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Skaidrėje pateikti pavyzdžiai, kaip galima pasiekti </a:t>
            </a:r>
            <a:r>
              <a:rPr lang="lt-LT" i="1" dirty="0">
                <a:latin typeface="Arial"/>
                <a:ea typeface="Arial"/>
                <a:cs typeface="Arial"/>
                <a:sym typeface="Arial"/>
              </a:rPr>
              <a:t>Google DI</a:t>
            </a:r>
            <a:r>
              <a:rPr lang="lt-LT" dirty="0">
                <a:latin typeface="Arial"/>
                <a:ea typeface="Arial"/>
                <a:cs typeface="Arial"/>
                <a:sym typeface="Arial"/>
              </a:rPr>
              <a:t> – </a:t>
            </a:r>
            <a:r>
              <a:rPr lang="lt-LT" i="1" dirty="0" err="1">
                <a:latin typeface="Arial"/>
                <a:ea typeface="Arial"/>
                <a:cs typeface="Arial"/>
                <a:sym typeface="Arial"/>
              </a:rPr>
              <a:t>Gemini</a:t>
            </a:r>
            <a:r>
              <a:rPr lang="lt-LT" dirty="0">
                <a:latin typeface="Arial"/>
                <a:ea typeface="Arial"/>
                <a:cs typeface="Arial"/>
                <a:sym typeface="Arial"/>
              </a:rPr>
              <a:t>. Prieiti prie </a:t>
            </a:r>
            <a:r>
              <a:rPr lang="lt-LT" i="1" dirty="0">
                <a:latin typeface="Arial"/>
                <a:ea typeface="Arial"/>
                <a:cs typeface="Arial"/>
                <a:sym typeface="Arial"/>
              </a:rPr>
              <a:t>Google </a:t>
            </a:r>
            <a:r>
              <a:rPr lang="lt-LT" i="1" dirty="0" err="1">
                <a:latin typeface="Arial"/>
                <a:ea typeface="Arial"/>
                <a:cs typeface="Arial"/>
                <a:sym typeface="Arial"/>
              </a:rPr>
              <a:t>Gemini</a:t>
            </a:r>
            <a:r>
              <a:rPr lang="lt-LT" i="1" dirty="0">
                <a:latin typeface="Arial"/>
                <a:ea typeface="Arial"/>
                <a:cs typeface="Arial"/>
                <a:sym typeface="Arial"/>
              </a:rPr>
              <a:t> </a:t>
            </a:r>
            <a:r>
              <a:rPr lang="lt-LT" dirty="0">
                <a:latin typeface="Arial"/>
                <a:ea typeface="Arial"/>
                <a:cs typeface="Arial"/>
                <a:sym typeface="Arial"/>
              </a:rPr>
              <a:t>galima keliais būdais. Paprasčiausias yra per </a:t>
            </a:r>
            <a:r>
              <a:rPr lang="lt-LT" i="1" dirty="0" err="1">
                <a:latin typeface="Arial"/>
                <a:ea typeface="Arial"/>
                <a:cs typeface="Arial"/>
                <a:sym typeface="Arial"/>
              </a:rPr>
              <a:t>Gemini</a:t>
            </a:r>
            <a:r>
              <a:rPr lang="lt-LT" dirty="0">
                <a:latin typeface="Arial"/>
                <a:ea typeface="Arial"/>
                <a:cs typeface="Arial"/>
                <a:sym typeface="Arial"/>
              </a:rPr>
              <a:t> interneto programą, apsilankius </a:t>
            </a:r>
            <a:r>
              <a:rPr lang="lt-LT" i="1" dirty="0">
                <a:latin typeface="Arial"/>
                <a:ea typeface="Arial"/>
                <a:cs typeface="Arial"/>
                <a:sym typeface="Arial"/>
              </a:rPr>
              <a:t>gemini.google.com </a:t>
            </a:r>
            <a:r>
              <a:rPr lang="lt-LT" dirty="0">
                <a:latin typeface="Arial"/>
                <a:ea typeface="Arial"/>
                <a:cs typeface="Arial"/>
                <a:sym typeface="Arial"/>
              </a:rPr>
              <a:t>ir prisijungus prie savo „Google“ paskyros.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Prisijungimas per </a:t>
            </a:r>
            <a:r>
              <a:rPr lang="lt-LT" b="1" i="1" dirty="0" err="1">
                <a:latin typeface="Arial"/>
                <a:ea typeface="Arial"/>
                <a:cs typeface="Arial"/>
                <a:sym typeface="Arial"/>
              </a:rPr>
              <a:t>Gemini</a:t>
            </a:r>
            <a:r>
              <a:rPr lang="lt-LT" b="1" dirty="0">
                <a:latin typeface="Arial"/>
                <a:ea typeface="Arial"/>
                <a:cs typeface="Arial"/>
                <a:sym typeface="Arial"/>
              </a:rPr>
              <a:t> interneto programą</a:t>
            </a:r>
            <a:r>
              <a:rPr lang="lt-LT" dirty="0">
                <a:latin typeface="Arial"/>
                <a:ea typeface="Arial"/>
                <a:cs typeface="Arial"/>
                <a:sym typeface="Arial"/>
              </a:rPr>
              <a:t>. Atidarykite savo interneto naršyklę ir adreso laukelyje </a:t>
            </a:r>
            <a:r>
              <a:rPr lang="lt-LT" u="none" dirty="0">
                <a:latin typeface="Arial"/>
                <a:ea typeface="Arial"/>
                <a:cs typeface="Arial"/>
                <a:sym typeface="Arial"/>
              </a:rPr>
              <a:t>įveskite</a:t>
            </a:r>
            <a:r>
              <a:rPr lang="lt-LT" u="none" dirty="0">
                <a:solidFill>
                  <a:schemeClr val="hlink"/>
                </a:solidFill>
                <a:latin typeface="Arial"/>
                <a:ea typeface="Arial"/>
                <a:cs typeface="Arial"/>
                <a:sym typeface="Arial"/>
                <a:hlinkClick r:id="rId3"/>
              </a:rPr>
              <a:t> </a:t>
            </a:r>
            <a:r>
              <a:rPr lang="lt-LT" i="1" u="none" dirty="0">
                <a:solidFill>
                  <a:schemeClr val="hlink"/>
                </a:solidFill>
                <a:latin typeface="Arial"/>
                <a:ea typeface="Arial"/>
                <a:cs typeface="Arial"/>
                <a:sym typeface="Arial"/>
                <a:hlinkClick r:id="rId3"/>
              </a:rPr>
              <a:t>gemini.google.com</a:t>
            </a:r>
            <a:r>
              <a:rPr lang="lt-LT" i="1" u="none" dirty="0">
                <a:latin typeface="Arial"/>
                <a:ea typeface="Arial"/>
                <a:cs typeface="Arial"/>
                <a:sym typeface="Arial"/>
              </a:rPr>
              <a:t>.</a:t>
            </a:r>
            <a:endParaRPr i="1" u="none"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prisijungimo mygtuką. Svetainės viršutiniame dešiniajame kampe pamatysite mygtuką „Prisijungti“ (angl. „</a:t>
            </a:r>
            <a:r>
              <a:rPr lang="lt-LT" dirty="0" err="1">
                <a:latin typeface="Arial"/>
                <a:ea typeface="Arial"/>
                <a:cs typeface="Arial"/>
                <a:sym typeface="Arial"/>
              </a:rPr>
              <a:t>Sign</a:t>
            </a:r>
            <a:r>
              <a:rPr lang="lt-LT" dirty="0">
                <a:latin typeface="Arial"/>
                <a:ea typeface="Arial"/>
                <a:cs typeface="Arial"/>
                <a:sym typeface="Arial"/>
              </a:rPr>
              <a:t> </a:t>
            </a:r>
            <a:r>
              <a:rPr lang="lt-LT" dirty="0" err="1">
                <a:latin typeface="Arial"/>
                <a:ea typeface="Arial"/>
                <a:cs typeface="Arial"/>
                <a:sym typeface="Arial"/>
              </a:rPr>
              <a:t>in</a:t>
            </a:r>
            <a:r>
              <a:rPr lang="lt-LT" dirty="0">
                <a:latin typeface="Arial"/>
                <a:ea typeface="Arial"/>
                <a:cs typeface="Arial"/>
                <a:sym typeface="Arial"/>
              </a:rPr>
              <a:t>“). Paspauskite jį.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Prisijunkite prie savo „Google“ paskyros. Būsite nukreipti į standartinį „Google“ prisijungimo langą. Įveskite savo „Google“ paskyros el. pašto adresą arba telefono numerį ir slaptažodį. Jei esate įjungę dviejų veiksnių autentifikavimą, patvirtinkite savo tapatybę.</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Prisijungus prie savo paskyros </a:t>
            </a:r>
            <a:r>
              <a:rPr lang="lt-LT" b="1" i="1" dirty="0" err="1">
                <a:latin typeface="Arial"/>
                <a:ea typeface="Arial"/>
                <a:cs typeface="Arial"/>
                <a:sym typeface="Arial"/>
              </a:rPr>
              <a:t>Gemini</a:t>
            </a:r>
            <a:r>
              <a:rPr lang="lt-LT" b="1" dirty="0">
                <a:latin typeface="Arial"/>
                <a:ea typeface="Arial"/>
                <a:cs typeface="Arial"/>
                <a:sym typeface="Arial"/>
              </a:rPr>
              <a:t> paleidimas.</a:t>
            </a:r>
            <a:r>
              <a:rPr lang="lt-LT" dirty="0">
                <a:latin typeface="Arial"/>
                <a:ea typeface="Arial"/>
                <a:cs typeface="Arial"/>
                <a:sym typeface="Arial"/>
              </a:rPr>
              <a:t> Atidarykite </a:t>
            </a:r>
            <a:r>
              <a:rPr lang="lt-LT" i="1" dirty="0">
                <a:latin typeface="Arial"/>
                <a:ea typeface="Arial"/>
                <a:cs typeface="Arial"/>
                <a:sym typeface="Arial"/>
              </a:rPr>
              <a:t>https://www.google.com </a:t>
            </a:r>
            <a:r>
              <a:rPr lang="lt-LT" dirty="0">
                <a:latin typeface="Arial"/>
                <a:ea typeface="Arial"/>
                <a:cs typeface="Arial"/>
                <a:sym typeface="Arial"/>
              </a:rPr>
              <a:t>, prisijunkite prie „Google“ paskyros turimais „Google“ prisijungimo duomenimis. SVARBU. Tais pačiais prisijungti tinka visiems „Google“ produktams (</a:t>
            </a:r>
            <a:r>
              <a:rPr lang="lt-LT" i="1" dirty="0" err="1">
                <a:latin typeface="Arial"/>
                <a:ea typeface="Arial"/>
                <a:cs typeface="Arial"/>
                <a:sym typeface="Arial"/>
              </a:rPr>
              <a:t>Gmail</a:t>
            </a:r>
            <a:r>
              <a:rPr lang="lt-LT" dirty="0">
                <a:latin typeface="Arial"/>
                <a:ea typeface="Arial"/>
                <a:cs typeface="Arial"/>
                <a:sym typeface="Arial"/>
              </a:rPr>
              <a:t>, </a:t>
            </a:r>
            <a:r>
              <a:rPr lang="lt-LT" i="1" dirty="0" err="1">
                <a:latin typeface="Arial"/>
                <a:ea typeface="Arial"/>
                <a:cs typeface="Arial"/>
                <a:sym typeface="Arial"/>
              </a:rPr>
              <a:t>Youtube</a:t>
            </a:r>
            <a:r>
              <a:rPr lang="lt-LT" dirty="0">
                <a:latin typeface="Arial"/>
                <a:ea typeface="Arial"/>
                <a:cs typeface="Arial"/>
                <a:sym typeface="Arial"/>
              </a:rPr>
              <a:t> ir </a:t>
            </a:r>
            <a:r>
              <a:rPr lang="lt-LT" dirty="0" err="1">
                <a:latin typeface="Arial"/>
                <a:ea typeface="Arial"/>
                <a:cs typeface="Arial"/>
                <a:sym typeface="Arial"/>
              </a:rPr>
              <a:t>kt</a:t>
            </a:r>
            <a:r>
              <a:rPr lang="lt-LT" dirty="0">
                <a:latin typeface="Arial"/>
                <a:ea typeface="Arial"/>
                <a:cs typeface="Arial"/>
                <a:sym typeface="Arial"/>
              </a:rPr>
              <a:t>). Prisijungus viršutiniame dešiniajame kampe matote savo „Google“ paskyros piktogramą (tai reiškia, kad esate prisijungęs). Spauskite ant „Google </a:t>
            </a:r>
            <a:r>
              <a:rPr lang="lt-LT" dirty="0" err="1">
                <a:latin typeface="Arial"/>
                <a:ea typeface="Arial"/>
                <a:cs typeface="Arial"/>
                <a:sym typeface="Arial"/>
              </a:rPr>
              <a:t>Apps</a:t>
            </a:r>
            <a:r>
              <a:rPr lang="lt-LT" dirty="0">
                <a:latin typeface="Arial"/>
                <a:ea typeface="Arial"/>
                <a:cs typeface="Arial"/>
                <a:sym typeface="Arial"/>
              </a:rPr>
              <a:t>“ (9 taškiukų) meniu viršutiniame dešiniajame kampe ir pasirinkite </a:t>
            </a:r>
            <a:r>
              <a:rPr lang="lt-LT" i="1" dirty="0" err="1">
                <a:latin typeface="Arial"/>
                <a:ea typeface="Arial"/>
                <a:cs typeface="Arial"/>
                <a:sym typeface="Arial"/>
              </a:rPr>
              <a:t>Gemini</a:t>
            </a:r>
            <a:r>
              <a:rPr lang="lt-LT" dirty="0">
                <a:latin typeface="Arial"/>
                <a:ea typeface="Arial"/>
                <a:cs typeface="Arial"/>
                <a:sym typeface="Arial"/>
              </a:rPr>
              <a:t> (jei matosi). </a:t>
            </a:r>
            <a:r>
              <a:rPr lang="lt-LT" i="1" dirty="0" err="1">
                <a:latin typeface="Arial"/>
                <a:ea typeface="Arial"/>
                <a:cs typeface="Arial"/>
                <a:sym typeface="Arial"/>
              </a:rPr>
              <a:t>Gemini</a:t>
            </a:r>
            <a:r>
              <a:rPr lang="lt-LT" dirty="0">
                <a:latin typeface="Arial"/>
                <a:ea typeface="Arial"/>
                <a:cs typeface="Arial"/>
                <a:sym typeface="Arial"/>
              </a:rPr>
              <a:t> langas atsidarys automatiškai, kadangi jau esate prisijungęs prie savo „Google“ paskyros.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i="1" dirty="0" err="1">
                <a:latin typeface="Arial"/>
                <a:ea typeface="Arial"/>
                <a:cs typeface="Arial"/>
                <a:sym typeface="Arial"/>
              </a:rPr>
              <a:t>Gemini</a:t>
            </a:r>
            <a:r>
              <a:rPr lang="lt-LT" b="1" dirty="0">
                <a:latin typeface="Arial"/>
                <a:ea typeface="Arial"/>
                <a:cs typeface="Arial"/>
                <a:sym typeface="Arial"/>
              </a:rPr>
              <a:t> programos atsisiuntimas naudojant telefoną:</a:t>
            </a:r>
            <a:r>
              <a:rPr lang="lt-LT" dirty="0">
                <a:latin typeface="Arial"/>
                <a:ea typeface="Arial"/>
                <a:cs typeface="Arial"/>
                <a:sym typeface="Arial"/>
              </a:rPr>
              <a:t>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Android: atidarykite „Google </a:t>
            </a:r>
            <a:r>
              <a:rPr lang="lt-LT" dirty="0" err="1">
                <a:latin typeface="Arial"/>
                <a:ea typeface="Arial"/>
                <a:cs typeface="Arial"/>
                <a:sym typeface="Arial"/>
              </a:rPr>
              <a:t>Play</a:t>
            </a:r>
            <a:r>
              <a:rPr lang="lt-LT" dirty="0">
                <a:latin typeface="Arial"/>
                <a:ea typeface="Arial"/>
                <a:cs typeface="Arial"/>
                <a:sym typeface="Arial"/>
              </a:rPr>
              <a:t>“ → ieškokite </a:t>
            </a:r>
            <a:r>
              <a:rPr lang="lt-LT" i="1" dirty="0" err="1">
                <a:latin typeface="Arial"/>
                <a:ea typeface="Arial"/>
                <a:cs typeface="Arial"/>
                <a:sym typeface="Arial"/>
              </a:rPr>
              <a:t>Gemini</a:t>
            </a:r>
            <a:r>
              <a:rPr lang="lt-LT" dirty="0">
                <a:latin typeface="Arial"/>
                <a:ea typeface="Arial"/>
                <a:cs typeface="Arial"/>
                <a:sym typeface="Arial"/>
              </a:rPr>
              <a:t> → atsisiųskite.</a:t>
            </a:r>
            <a:br>
              <a:rPr lang="lt-LT" dirty="0">
                <a:latin typeface="Arial"/>
                <a:ea typeface="Arial"/>
                <a:cs typeface="Arial"/>
                <a:sym typeface="Arial"/>
              </a:rPr>
            </a:br>
            <a:r>
              <a:rPr lang="lt-LT" dirty="0">
                <a:latin typeface="Arial"/>
                <a:ea typeface="Arial"/>
                <a:cs typeface="Arial"/>
                <a:sym typeface="Arial"/>
              </a:rPr>
              <a:t>iOS: atidarykite „</a:t>
            </a:r>
            <a:r>
              <a:rPr lang="lt-LT" dirty="0" err="1">
                <a:latin typeface="Arial"/>
                <a:ea typeface="Arial"/>
                <a:cs typeface="Arial"/>
                <a:sym typeface="Arial"/>
              </a:rPr>
              <a:t>App</a:t>
            </a:r>
            <a:r>
              <a:rPr lang="lt-LT" dirty="0">
                <a:latin typeface="Arial"/>
                <a:ea typeface="Arial"/>
                <a:cs typeface="Arial"/>
                <a:sym typeface="Arial"/>
              </a:rPr>
              <a:t> </a:t>
            </a:r>
            <a:r>
              <a:rPr lang="lt-LT" dirty="0" err="1">
                <a:latin typeface="Arial"/>
                <a:ea typeface="Arial"/>
                <a:cs typeface="Arial"/>
                <a:sym typeface="Arial"/>
              </a:rPr>
              <a:t>Store</a:t>
            </a:r>
            <a:r>
              <a:rPr lang="lt-LT" dirty="0">
                <a:latin typeface="Arial"/>
                <a:ea typeface="Arial"/>
                <a:cs typeface="Arial"/>
                <a:sym typeface="Arial"/>
              </a:rPr>
              <a:t>“ → ieškokite </a:t>
            </a:r>
            <a:r>
              <a:rPr lang="lt-LT" i="1" dirty="0" err="1">
                <a:latin typeface="Arial"/>
                <a:ea typeface="Arial"/>
                <a:cs typeface="Arial"/>
                <a:sym typeface="Arial"/>
              </a:rPr>
              <a:t>Gemini</a:t>
            </a:r>
            <a:r>
              <a:rPr lang="lt-LT" dirty="0">
                <a:latin typeface="Arial"/>
                <a:ea typeface="Arial"/>
                <a:cs typeface="Arial"/>
                <a:sym typeface="Arial"/>
              </a:rPr>
              <a:t> → atsisiųskite.</a:t>
            </a:r>
            <a:br>
              <a:rPr lang="lt-LT" dirty="0">
                <a:latin typeface="Arial"/>
                <a:ea typeface="Arial"/>
                <a:cs typeface="Arial"/>
                <a:sym typeface="Arial"/>
              </a:rPr>
            </a:br>
            <a:r>
              <a:rPr lang="lt-LT" dirty="0">
                <a:latin typeface="Arial"/>
                <a:ea typeface="Arial"/>
                <a:cs typeface="Arial"/>
                <a:sym typeface="Arial"/>
              </a:rPr>
              <a:t>Atidarykite </a:t>
            </a:r>
            <a:r>
              <a:rPr lang="lt-LT" i="1" dirty="0" err="1">
                <a:latin typeface="Arial"/>
                <a:ea typeface="Arial"/>
                <a:cs typeface="Arial"/>
                <a:sym typeface="Arial"/>
              </a:rPr>
              <a:t>Gemini</a:t>
            </a:r>
            <a:r>
              <a:rPr lang="lt-LT" dirty="0">
                <a:latin typeface="Arial"/>
                <a:ea typeface="Arial"/>
                <a:cs typeface="Arial"/>
                <a:sym typeface="Arial"/>
              </a:rPr>
              <a:t> programą</a:t>
            </a:r>
            <a:br>
              <a:rPr lang="lt-LT" dirty="0">
                <a:latin typeface="Arial"/>
                <a:ea typeface="Arial"/>
                <a:cs typeface="Arial"/>
                <a:sym typeface="Arial"/>
              </a:rPr>
            </a:br>
            <a:r>
              <a:rPr lang="lt-LT" dirty="0">
                <a:latin typeface="Arial"/>
                <a:ea typeface="Arial"/>
                <a:cs typeface="Arial"/>
                <a:sym typeface="Arial"/>
              </a:rPr>
              <a:t>Paspauskite </a:t>
            </a:r>
            <a:r>
              <a:rPr lang="lt-LT" i="1" dirty="0" err="1">
                <a:latin typeface="Arial"/>
                <a:ea typeface="Arial"/>
                <a:cs typeface="Arial"/>
                <a:sym typeface="Arial"/>
              </a:rPr>
              <a:t>Gemini</a:t>
            </a:r>
            <a:r>
              <a:rPr lang="lt-LT" dirty="0">
                <a:latin typeface="Arial"/>
                <a:ea typeface="Arial"/>
                <a:cs typeface="Arial"/>
                <a:sym typeface="Arial"/>
              </a:rPr>
              <a:t> piktogramą telefone.</a:t>
            </a:r>
            <a:br>
              <a:rPr lang="lt-LT" dirty="0">
                <a:latin typeface="Arial"/>
                <a:ea typeface="Arial"/>
                <a:cs typeface="Arial"/>
                <a:sym typeface="Arial"/>
              </a:rPr>
            </a:br>
            <a:r>
              <a:rPr lang="lt-LT" dirty="0">
                <a:latin typeface="Arial"/>
                <a:ea typeface="Arial"/>
                <a:cs typeface="Arial"/>
                <a:sym typeface="Arial"/>
              </a:rPr>
              <a:t>Prisijungimas su „Google“ paskyra. Kadangi telefonas jau prijungtas prie  „Google“ paskyros (pvz., </a:t>
            </a:r>
            <a:r>
              <a:rPr lang="lt-LT" i="1" dirty="0" err="1">
                <a:latin typeface="Arial"/>
                <a:ea typeface="Arial"/>
                <a:cs typeface="Arial"/>
                <a:sym typeface="Arial"/>
              </a:rPr>
              <a:t>Gmail</a:t>
            </a:r>
            <a:r>
              <a:rPr lang="lt-LT" dirty="0">
                <a:latin typeface="Arial"/>
                <a:ea typeface="Arial"/>
                <a:cs typeface="Arial"/>
                <a:sym typeface="Arial"/>
              </a:rPr>
              <a:t> ar </a:t>
            </a:r>
            <a:r>
              <a:rPr lang="lt-LT" i="1" dirty="0">
                <a:latin typeface="Arial"/>
                <a:ea typeface="Arial"/>
                <a:cs typeface="Arial"/>
                <a:sym typeface="Arial"/>
              </a:rPr>
              <a:t>YouTube</a:t>
            </a:r>
            <a:r>
              <a:rPr lang="lt-LT" dirty="0">
                <a:latin typeface="Arial"/>
                <a:ea typeface="Arial"/>
                <a:cs typeface="Arial"/>
                <a:sym typeface="Arial"/>
              </a:rPr>
              <a:t>), </a:t>
            </a:r>
            <a:r>
              <a:rPr lang="lt-LT" i="1" dirty="0" err="1">
                <a:latin typeface="Arial"/>
                <a:ea typeface="Arial"/>
                <a:cs typeface="Arial"/>
                <a:sym typeface="Arial"/>
              </a:rPr>
              <a:t>Gemini</a:t>
            </a:r>
            <a:r>
              <a:rPr lang="lt-LT" dirty="0">
                <a:latin typeface="Arial"/>
                <a:ea typeface="Arial"/>
                <a:cs typeface="Arial"/>
                <a:sym typeface="Arial"/>
              </a:rPr>
              <a:t> automatiškai pasiūlys prisijungti su ja. Pasirinkite savo paskyrą iš sąrašo.</a:t>
            </a:r>
            <a:br>
              <a:rPr lang="lt-LT" dirty="0">
                <a:latin typeface="Arial"/>
                <a:ea typeface="Arial"/>
                <a:cs typeface="Arial"/>
                <a:sym typeface="Arial"/>
              </a:rPr>
            </a:br>
            <a:r>
              <a:rPr lang="lt-LT" dirty="0">
                <a:latin typeface="Arial"/>
                <a:ea typeface="Arial"/>
                <a:cs typeface="Arial"/>
                <a:sym typeface="Arial"/>
              </a:rPr>
              <a:t>Paleidimas. Programėlė atsidarys iškart, nereikės vėl įvesti slaptažodžio.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Pažengę vartotojai bei norintys gali bandyti savo telefone surasti bei atsisiųsti </a:t>
            </a:r>
            <a:r>
              <a:rPr lang="lt-LT" b="1" i="1" dirty="0" err="1">
                <a:latin typeface="Arial"/>
                <a:ea typeface="Arial"/>
                <a:cs typeface="Arial"/>
                <a:sym typeface="Arial"/>
              </a:rPr>
              <a:t>Gemini</a:t>
            </a:r>
            <a:r>
              <a:rPr lang="lt-LT" b="1" dirty="0">
                <a:latin typeface="Arial"/>
                <a:ea typeface="Arial"/>
                <a:cs typeface="Arial"/>
                <a:sym typeface="Arial"/>
              </a:rPr>
              <a:t> programėlę.</a:t>
            </a:r>
            <a:endParaRPr b="1" dirty="0">
              <a:latin typeface="Arial"/>
              <a:ea typeface="Arial"/>
              <a:cs typeface="Arial"/>
              <a:sym typeface="Arial"/>
            </a:endParaRPr>
          </a:p>
        </p:txBody>
      </p:sp>
      <p:sp>
        <p:nvSpPr>
          <p:cNvPr id="502" name="Google Shape;502;g37735b4842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363c5f681c1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10" name="Google Shape;510;g363c5f681c1_0_1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i="1" dirty="0" err="1">
                <a:latin typeface="Arial"/>
                <a:ea typeface="Arial"/>
                <a:cs typeface="Arial"/>
                <a:sym typeface="Arial"/>
              </a:rPr>
              <a:t>Gemini</a:t>
            </a:r>
            <a:r>
              <a:rPr lang="lt-LT" dirty="0">
                <a:latin typeface="Arial"/>
                <a:ea typeface="Arial"/>
                <a:cs typeface="Arial"/>
                <a:sym typeface="Arial"/>
              </a:rPr>
              <a:t> galimybės apima platų kalbos apdorojimo spektrą. Prisijungiama prie </a:t>
            </a:r>
            <a:r>
              <a:rPr lang="lt-LT" i="1" dirty="0" err="1">
                <a:latin typeface="Arial"/>
                <a:ea typeface="Arial"/>
                <a:cs typeface="Arial"/>
                <a:sym typeface="Arial"/>
              </a:rPr>
              <a:t>Gemini</a:t>
            </a:r>
            <a:r>
              <a:rPr lang="lt-LT" dirty="0">
                <a:latin typeface="Arial"/>
                <a:ea typeface="Arial"/>
                <a:cs typeface="Arial"/>
                <a:sym typeface="Arial"/>
              </a:rPr>
              <a:t> su „Google“ paskyra. Kairėje pusėje pasirenkamas mygtukas Naujas pokalbis. Pagrindiniame lange apačioje rašoma užklausa konkrečiai užduočiai atlikti. Parašius užklausą spaudžiamas klaviatūroje </a:t>
            </a:r>
            <a:r>
              <a:rPr lang="lt-LT" i="1" dirty="0" err="1">
                <a:latin typeface="Arial"/>
                <a:ea typeface="Arial"/>
                <a:cs typeface="Arial"/>
                <a:sym typeface="Arial"/>
              </a:rPr>
              <a:t>Enter</a:t>
            </a:r>
            <a:r>
              <a:rPr lang="lt-LT" dirty="0">
                <a:latin typeface="Arial"/>
                <a:ea typeface="Arial"/>
                <a:cs typeface="Arial"/>
                <a:sym typeface="Arial"/>
              </a:rPr>
              <a:t> mygtukas arba programoje rodyklės simbolis.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Tekstų kūrimas. </a:t>
            </a:r>
            <a:r>
              <a:rPr lang="lt-LT" dirty="0">
                <a:latin typeface="Arial"/>
                <a:ea typeface="Arial"/>
                <a:cs typeface="Arial"/>
                <a:sym typeface="Arial"/>
              </a:rPr>
              <a:t>Asmeniniam naudojimui – sveikinimų ar kvietimų rengimas. Kūrybiniai tekstai: istorijų, scenarijų, tinklaraščio įrašų generavimas. Komunikacija: el. laiškų, pasiūlymų ar pranešimų rengimas.</a:t>
            </a:r>
            <a:br>
              <a:rPr lang="lt-LT" dirty="0">
                <a:latin typeface="Arial"/>
                <a:ea typeface="Arial"/>
                <a:cs typeface="Arial"/>
                <a:sym typeface="Arial"/>
              </a:rPr>
            </a:br>
            <a:r>
              <a:rPr lang="lt-LT" b="1" dirty="0">
                <a:latin typeface="Arial"/>
                <a:ea typeface="Arial"/>
                <a:cs typeface="Arial"/>
                <a:sym typeface="Arial"/>
              </a:rPr>
              <a:t>Santraukų sudarymas. </a:t>
            </a:r>
            <a:r>
              <a:rPr lang="lt-LT" dirty="0">
                <a:latin typeface="Arial"/>
                <a:ea typeface="Arial"/>
                <a:cs typeface="Arial"/>
                <a:sym typeface="Arial"/>
              </a:rPr>
              <a:t>Ilgų straipsnių, darbo dokumentų ar teisinių tekstų sutrumpinimas iki esmės. Susitikimų protokolų ar pokalbių (</a:t>
            </a:r>
            <a:r>
              <a:rPr lang="lt-LT" dirty="0" err="1">
                <a:latin typeface="Arial"/>
                <a:ea typeface="Arial"/>
                <a:cs typeface="Arial"/>
                <a:sym typeface="Arial"/>
              </a:rPr>
              <a:t>chat’ų</a:t>
            </a:r>
            <a:r>
              <a:rPr lang="lt-LT" dirty="0">
                <a:latin typeface="Arial"/>
                <a:ea typeface="Arial"/>
                <a:cs typeface="Arial"/>
                <a:sym typeface="Arial"/>
              </a:rPr>
              <a:t>) santraukų rengimas. Pagalba mokantis – konspektų ar pagrindinių minčių išskyrimas.</a:t>
            </a:r>
            <a:br>
              <a:rPr lang="lt-LT" dirty="0">
                <a:latin typeface="Arial"/>
                <a:ea typeface="Arial"/>
                <a:cs typeface="Arial"/>
                <a:sym typeface="Arial"/>
              </a:rPr>
            </a:br>
            <a:r>
              <a:rPr lang="lt-LT" b="1" dirty="0">
                <a:latin typeface="Arial"/>
                <a:ea typeface="Arial"/>
                <a:cs typeface="Arial"/>
                <a:sym typeface="Arial"/>
              </a:rPr>
              <a:t>Klaidų taisymas.</a:t>
            </a:r>
            <a:r>
              <a:rPr lang="lt-LT" dirty="0">
                <a:latin typeface="Arial"/>
                <a:ea typeface="Arial"/>
                <a:cs typeface="Arial"/>
                <a:sym typeface="Arial"/>
              </a:rPr>
              <a:t> Taisomi tekstai, kad atrodytų tvarkingai ir be klaidų (pvz., darbo dokumentai, CV). Pagalba, kai nesate tikri dėl gramatikos ar skyrybos. Patogu rengiant oficialius raštus ar bendravimui su įstaigomis.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Klausimų atsakymai. </a:t>
            </a:r>
            <a:r>
              <a:rPr lang="lt-LT" dirty="0">
                <a:latin typeface="Arial"/>
                <a:ea typeface="Arial"/>
                <a:cs typeface="Arial"/>
                <a:sym typeface="Arial"/>
              </a:rPr>
              <a:t>Greita prieiga prie faktinės informacijos (pvz., „Kas yra dirbtinis intelektas?“). Patogus paaiškinimas sudėtingesnėmis temomis paprasta kalba. Kasdienės pagalbos scenarijai – receptai, kelionių planavimas, patarimai.</a:t>
            </a:r>
            <a:br>
              <a:rPr lang="lt-LT" dirty="0">
                <a:latin typeface="Arial"/>
                <a:ea typeface="Arial"/>
                <a:cs typeface="Arial"/>
                <a:sym typeface="Arial"/>
              </a:rPr>
            </a:br>
            <a:r>
              <a:rPr lang="lt-LT" b="1" dirty="0">
                <a:latin typeface="Arial"/>
                <a:ea typeface="Arial"/>
                <a:cs typeface="Arial"/>
                <a:sym typeface="Arial"/>
              </a:rPr>
              <a:t>Vertimas. </a:t>
            </a:r>
            <a:r>
              <a:rPr lang="lt-LT" dirty="0">
                <a:latin typeface="Arial"/>
                <a:ea typeface="Arial"/>
                <a:cs typeface="Arial"/>
                <a:sym typeface="Arial"/>
              </a:rPr>
              <a:t>Straipsnių, naujienų ar instrukcijų iš kitų kalbų supratimas. Pagalba keliaujant – užsienio kalbos ženklų ar meniu išvertimas.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511" name="Google Shape;511;g363c5f681c1_0_1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63c5f681c1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18" name="Google Shape;518;g363c5f681c1_0_1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i="1" dirty="0" err="1">
                <a:latin typeface="Arial"/>
                <a:ea typeface="Arial"/>
                <a:cs typeface="Arial"/>
                <a:sym typeface="Arial"/>
              </a:rPr>
              <a:t>Gemini</a:t>
            </a:r>
            <a:r>
              <a:rPr lang="lt-LT" dirty="0">
                <a:latin typeface="Arial"/>
                <a:ea typeface="Arial"/>
                <a:cs typeface="Arial"/>
                <a:sym typeface="Arial"/>
              </a:rPr>
              <a:t> yra puikus įrankis, padedantis generuoti naujas idėjas įvairiose srityse – nuo kūrybinių projektų iki verslo strategijų. Svarbiausia yra aiškiai suformuluoti užklausą ir nurodyti kontekstą.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Generuoja idėjas. </a:t>
            </a:r>
            <a:r>
              <a:rPr lang="lt-LT" dirty="0">
                <a:latin typeface="Arial"/>
                <a:ea typeface="Arial"/>
                <a:cs typeface="Arial"/>
                <a:sym typeface="Arial"/>
              </a:rPr>
              <a:t>Pagalba sugalvojant renginių, projektų ar užduočių idėjas darbe. Galimi patarimai, kaip suorganizuoti bendruomenės susitikimą ar šeimos šventę. Pasiūlymai laisvalaikiui (pvz., kelionės, hobiai).</a:t>
            </a:r>
            <a:br>
              <a:rPr lang="lt-LT" dirty="0">
                <a:latin typeface="Arial"/>
                <a:ea typeface="Arial"/>
                <a:cs typeface="Arial"/>
                <a:sym typeface="Arial"/>
              </a:rPr>
            </a:br>
            <a:r>
              <a:rPr lang="lt-LT" b="1" dirty="0">
                <a:latin typeface="Arial"/>
                <a:ea typeface="Arial"/>
                <a:cs typeface="Arial"/>
                <a:sym typeface="Arial"/>
              </a:rPr>
              <a:t>Kuria vaizdus. Pritaikomumas. </a:t>
            </a:r>
            <a:r>
              <a:rPr lang="lt-LT" dirty="0">
                <a:latin typeface="Arial"/>
                <a:ea typeface="Arial"/>
                <a:cs typeface="Arial"/>
                <a:sym typeface="Arial"/>
              </a:rPr>
              <a:t>Greitai sukuriami plakatai ar kvietimai bendruomenės renginiui. Iliustracijos mokymams ar pristatymams. Paprastas būdas sukurti patrauklų paveikslėlį be grafikos žinių.</a:t>
            </a:r>
            <a:br>
              <a:rPr lang="lt-LT" dirty="0">
                <a:latin typeface="Arial"/>
                <a:ea typeface="Arial"/>
                <a:cs typeface="Arial"/>
                <a:sym typeface="Arial"/>
              </a:rPr>
            </a:br>
            <a:r>
              <a:rPr lang="lt-LT" b="1" dirty="0">
                <a:latin typeface="Arial"/>
                <a:ea typeface="Arial"/>
                <a:cs typeface="Arial"/>
                <a:sym typeface="Arial"/>
              </a:rPr>
              <a:t>Vaizdo įrašus* (per </a:t>
            </a:r>
            <a:r>
              <a:rPr lang="lt-LT" b="1" i="1" dirty="0">
                <a:latin typeface="Arial"/>
                <a:ea typeface="Arial"/>
                <a:cs typeface="Arial"/>
                <a:sym typeface="Arial"/>
              </a:rPr>
              <a:t>Google AI Studio</a:t>
            </a:r>
            <a:r>
              <a:rPr lang="lt-LT" b="1" dirty="0">
                <a:latin typeface="Arial"/>
                <a:ea typeface="Arial"/>
                <a:cs typeface="Arial"/>
                <a:sym typeface="Arial"/>
              </a:rPr>
              <a:t>). Pritaikomumas. </a:t>
            </a:r>
            <a:r>
              <a:rPr lang="lt-LT" dirty="0">
                <a:latin typeface="Arial"/>
                <a:ea typeface="Arial"/>
                <a:cs typeface="Arial"/>
                <a:sym typeface="Arial"/>
              </a:rPr>
              <a:t>Pastaba. Maksimali vaizdo įrašo trukmė 8 sek</a:t>
            </a:r>
            <a:r>
              <a:rPr lang="lt-LT" b="1" dirty="0">
                <a:latin typeface="Arial"/>
                <a:ea typeface="Arial"/>
                <a:cs typeface="Arial"/>
                <a:sym typeface="Arial"/>
              </a:rPr>
              <a:t>.</a:t>
            </a:r>
            <a:r>
              <a:rPr lang="lt-LT" dirty="0">
                <a:latin typeface="Arial"/>
                <a:ea typeface="Arial"/>
                <a:cs typeface="Arial"/>
                <a:sym typeface="Arial"/>
              </a:rPr>
              <a:t> Trumpų vaizdo klipų kūrimas, pavyzdžiui, mokymams ar pristatymams. Paprastas būdas parengti vaizdinę medžiagą, kai patiems sudėtinga filmuoti.</a:t>
            </a:r>
            <a:br>
              <a:rPr lang="lt-LT" dirty="0">
                <a:latin typeface="Arial"/>
                <a:ea typeface="Arial"/>
                <a:cs typeface="Arial"/>
                <a:sym typeface="Arial"/>
              </a:rPr>
            </a:br>
            <a:r>
              <a:rPr lang="lt-LT" b="1" dirty="0">
                <a:latin typeface="Arial"/>
                <a:ea typeface="Arial"/>
                <a:cs typeface="Arial"/>
                <a:sym typeface="Arial"/>
              </a:rPr>
              <a:t>Analizuoja vaizdo, audiovizualinį ir kt. formato turinį.</a:t>
            </a:r>
            <a:r>
              <a:rPr lang="lt-LT" dirty="0">
                <a:latin typeface="Arial"/>
                <a:ea typeface="Arial"/>
                <a:cs typeface="Arial"/>
                <a:sym typeface="Arial"/>
              </a:rPr>
              <a:t> Galima įkelti nuotrauką ar dokumentą, o </a:t>
            </a:r>
            <a:r>
              <a:rPr lang="lt-LT" i="1" dirty="0" err="1">
                <a:latin typeface="Arial"/>
                <a:ea typeface="Arial"/>
                <a:cs typeface="Arial"/>
                <a:sym typeface="Arial"/>
              </a:rPr>
              <a:t>Gemini</a:t>
            </a:r>
            <a:r>
              <a:rPr lang="lt-LT" dirty="0">
                <a:latin typeface="Arial"/>
                <a:ea typeface="Arial"/>
                <a:cs typeface="Arial"/>
                <a:sym typeface="Arial"/>
              </a:rPr>
              <a:t> paaiškina, kas jame yra. Susitikimų įrašai gali būti paversti santraukomis. Pagalba dirbant su daug informacijos – greitesnis turinio supratimas.</a:t>
            </a:r>
            <a:br>
              <a:rPr lang="lt-LT" dirty="0">
                <a:latin typeface="Arial"/>
                <a:ea typeface="Arial"/>
                <a:cs typeface="Arial"/>
                <a:sym typeface="Arial"/>
              </a:rPr>
            </a:br>
            <a:r>
              <a:rPr lang="lt-LT" b="1" dirty="0">
                <a:latin typeface="Arial"/>
                <a:ea typeface="Arial"/>
                <a:cs typeface="Arial"/>
                <a:sym typeface="Arial"/>
              </a:rPr>
              <a:t>Programuoja.</a:t>
            </a:r>
            <a:r>
              <a:rPr lang="lt-LT" dirty="0">
                <a:latin typeface="Arial"/>
                <a:ea typeface="Arial"/>
                <a:cs typeface="Arial"/>
                <a:sym typeface="Arial"/>
              </a:rPr>
              <a:t> Pagalba IT skyriams ar darbuotojams, kuriems reikia paprastų kodų ar skaičiuoklių. Automatizuojamos pasikartojančios užduotys (pvz., duomenų apdorojimas). Mokymosi tikslais – galima paprašyti paaiškinti paprastai, kaip veikia programavimo pavyzdys.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Skaidrėje pavyzdys: </a:t>
            </a:r>
            <a:r>
              <a:rPr lang="lt-LT" i="1" dirty="0" err="1">
                <a:latin typeface="Arial"/>
                <a:ea typeface="Arial"/>
                <a:cs typeface="Arial"/>
                <a:sym typeface="Arial"/>
              </a:rPr>
              <a:t>Gemini</a:t>
            </a:r>
            <a:r>
              <a:rPr lang="lt-LT" dirty="0">
                <a:latin typeface="Arial"/>
                <a:ea typeface="Arial"/>
                <a:cs typeface="Arial"/>
                <a:sym typeface="Arial"/>
              </a:rPr>
              <a:t> duodama užklausa išanalizuoti pateiktą vaizdo įrašą.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p:txBody>
      </p:sp>
      <p:sp>
        <p:nvSpPr>
          <p:cNvPr id="519" name="Google Shape;519;g363c5f681c1_0_1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363c5f681c1_0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26" name="Google Shape;526;g363c5f681c1_0_1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Norint gauti tikslų atsakymą į užklausą naudojantis dirbtiniu intelektu, svarbu formuluoti ją aiškiai ir struktūruotai. „</a:t>
            </a:r>
            <a:r>
              <a:rPr lang="lt-LT" dirty="0" err="1">
                <a:latin typeface="Arial"/>
                <a:ea typeface="Arial"/>
                <a:cs typeface="Arial"/>
                <a:sym typeface="Arial"/>
              </a:rPr>
              <a:t>Promptas</a:t>
            </a:r>
            <a:r>
              <a:rPr lang="lt-LT" dirty="0">
                <a:latin typeface="Arial"/>
                <a:ea typeface="Arial"/>
                <a:cs typeface="Arial"/>
                <a:sym typeface="Arial"/>
              </a:rPr>
              <a:t>“ (angl. </a:t>
            </a:r>
            <a:r>
              <a:rPr lang="lt-LT" dirty="0" err="1">
                <a:latin typeface="Arial"/>
                <a:ea typeface="Arial"/>
                <a:cs typeface="Arial"/>
                <a:sym typeface="Arial"/>
              </a:rPr>
              <a:t>prompt</a:t>
            </a:r>
            <a:r>
              <a:rPr lang="lt-LT" dirty="0">
                <a:latin typeface="Arial"/>
                <a:ea typeface="Arial"/>
                <a:cs typeface="Arial"/>
                <a:sym typeface="Arial"/>
              </a:rPr>
              <a:t>) – tai užklausa arba komanda, kuri pateikiama dirbtiniam intelektui, norint gauti konkretų atsakymą, veiksmą ar rezultatą.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Esminiai akcentai, kaip rašyti užklausas. Konkretumas: nurodyk, ką tiksliai nori sužinoti. Vengti bendrųjų frazių („Papasakok apie tai“) – vietoj to naudoti: „Kokie yra pagrindiniai argumentai už ir prieš?“ Pvz., neaišku: „Kaip parašyti tekstą? Geriau: „Kaip rašyti motyvacinį laišką stojant į magistrantūrą Lietuvoje?“.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Konteksto suteikimas: kuo daugiau faktų apie situaciją, tuo tikslesnis atsakymas. Nurodyti, kam, kokiam tikslui, kokiu formatu reikia. Pvz., neaišku:  „Paruošk pristatymą apie klimatą.“ Geriau: „Paruošk 5 skaidrių </a:t>
            </a:r>
            <a:r>
              <a:rPr lang="lt-LT" i="1" dirty="0">
                <a:latin typeface="Arial"/>
                <a:ea typeface="Arial"/>
                <a:cs typeface="Arial"/>
                <a:sym typeface="Arial"/>
              </a:rPr>
              <a:t>PowerPoint</a:t>
            </a:r>
            <a:r>
              <a:rPr lang="lt-LT" dirty="0">
                <a:latin typeface="Arial"/>
                <a:ea typeface="Arial"/>
                <a:cs typeface="Arial"/>
                <a:sym typeface="Arial"/>
              </a:rPr>
              <a:t> pristatymą apie klimato kaitos poveikį Lietuvai, skirtą 10 klasės mokiniams.“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Aiškus vienas klausimas arba išskaidyti į kelis: vengti painių klausimų su daug temų vienu metu. Pvz., painu:  „Kaip galima pradėti verslą ir kaip jį reklamuoti, ir kaip gauti finansavimą?“. Geriau: 1. Kaip pradėti mažą verslą Lietuvoje?</a:t>
            </a:r>
            <a:br>
              <a:rPr lang="lt-LT" dirty="0">
                <a:latin typeface="Arial"/>
                <a:ea typeface="Arial"/>
                <a:cs typeface="Arial"/>
                <a:sym typeface="Arial"/>
              </a:rPr>
            </a:br>
            <a:r>
              <a:rPr lang="lt-LT" dirty="0">
                <a:latin typeface="Arial"/>
                <a:ea typeface="Arial"/>
                <a:cs typeface="Arial"/>
                <a:sym typeface="Arial"/>
              </a:rPr>
              <a:t> 2. Kokie reklamos kanalai efektyviausi pradedantiesiems? 3. Kur ieškoti finansavimo šaltinių pradiniam kapitalui?“.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Nurodyti apribojimus ar lūkesčius (jei reikia), pvz.: ilgio limitas, kalbos stilius, šaltiniai, formatai. Pvz.:  „Parašyk 100 žodžių ilgio tekstą apie Vilnių anglų kalba, tinkamą pradedančiajam mokiniui.“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Patikslinti, jei atsakymas nepakankamas. Jei atsakymas neatsako į klausimą – patikslinkite: „Ačiū, bet gal galėtum pateikti pavyzdžių?“ arba „Norėjau daugiau techninių detalių.“</a:t>
            </a:r>
            <a:endParaRPr dirty="0">
              <a:latin typeface="Arial"/>
              <a:ea typeface="Arial"/>
              <a:cs typeface="Arial"/>
              <a:sym typeface="Arial"/>
            </a:endParaRPr>
          </a:p>
        </p:txBody>
      </p:sp>
      <p:sp>
        <p:nvSpPr>
          <p:cNvPr id="527" name="Google Shape;527;g363c5f681c1_0_1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7735b48421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3" name="Google Shape;533;g37735b48421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363c5f681c1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38" name="Google Shape;538;g363c5f681c1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Užduoties tikslas </a:t>
            </a:r>
            <a:r>
              <a:rPr lang="lt-LT" b="0" dirty="0">
                <a:latin typeface="Arial"/>
                <a:ea typeface="Arial"/>
                <a:cs typeface="Arial"/>
                <a:sym typeface="Arial"/>
              </a:rPr>
              <a:t>–</a:t>
            </a:r>
            <a:r>
              <a:rPr lang="lt-LT" dirty="0">
                <a:latin typeface="Arial"/>
                <a:ea typeface="Arial"/>
                <a:cs typeface="Arial"/>
                <a:sym typeface="Arial"/>
              </a:rPr>
              <a:t> parodyti, kad </a:t>
            </a:r>
            <a:r>
              <a:rPr lang="lt-LT" i="1" dirty="0" err="1">
                <a:latin typeface="Arial"/>
                <a:ea typeface="Arial"/>
                <a:cs typeface="Arial"/>
                <a:sym typeface="Arial"/>
              </a:rPr>
              <a:t>Gemini</a:t>
            </a:r>
            <a:r>
              <a:rPr lang="lt-LT" dirty="0">
                <a:latin typeface="Arial"/>
                <a:ea typeface="Arial"/>
                <a:cs typeface="Arial"/>
                <a:sym typeface="Arial"/>
              </a:rPr>
              <a:t> gali pateikti informaciją įvairiais stiliais, priklausomai nuo užklausos formulavimo. Skatinti suvokimą, kad užklausos konkretumas nulemia atsakymo kokybę.</a:t>
            </a:r>
            <a:br>
              <a:rPr lang="lt-LT" dirty="0">
                <a:latin typeface="Arial"/>
                <a:ea typeface="Arial"/>
                <a:cs typeface="Arial"/>
                <a:sym typeface="Arial"/>
              </a:rPr>
            </a:br>
            <a:r>
              <a:rPr lang="lt-LT" dirty="0">
                <a:latin typeface="Arial"/>
                <a:ea typeface="Arial"/>
                <a:cs typeface="Arial"/>
                <a:sym typeface="Arial"/>
              </a:rPr>
              <a:t>Dalyviai supranta, kad kuo tiksliau suformuluos klausimą, tuo naudingesnį atsakymą gaus. Informacijos palyginimas: atsakymai gali skirtis detalumu, stiliumi, pateikiamais faktais.</a:t>
            </a:r>
            <a:br>
              <a:rPr lang="lt-LT" dirty="0">
                <a:latin typeface="Arial"/>
                <a:ea typeface="Arial"/>
                <a:cs typeface="Arial"/>
                <a:sym typeface="Arial"/>
              </a:rPr>
            </a:br>
            <a:r>
              <a:rPr lang="lt-LT" dirty="0">
                <a:latin typeface="Arial"/>
                <a:ea typeface="Arial"/>
                <a:cs typeface="Arial"/>
                <a:sym typeface="Arial"/>
              </a:rPr>
              <a:t>Kritinis vertinimas: dalyviai mokosi ne tik priimti DI atsakymą, bet ir įvertinti, ar jis tinka konkrečiai situacijai (mokymui, darbui, kasdienybei).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Atkreipti dėmesį, kad </a:t>
            </a:r>
            <a:r>
              <a:rPr lang="lt-LT" i="1" dirty="0" err="1">
                <a:latin typeface="Arial"/>
                <a:ea typeface="Arial"/>
                <a:cs typeface="Arial"/>
                <a:sym typeface="Arial"/>
              </a:rPr>
              <a:t>Gemini</a:t>
            </a:r>
            <a:r>
              <a:rPr lang="lt-LT" dirty="0">
                <a:latin typeface="Arial"/>
                <a:ea typeface="Arial"/>
                <a:cs typeface="Arial"/>
                <a:sym typeface="Arial"/>
              </a:rPr>
              <a:t> gali atsakyti </a:t>
            </a:r>
            <a:r>
              <a:rPr lang="lt-LT" b="1" dirty="0">
                <a:latin typeface="Arial"/>
                <a:ea typeface="Arial"/>
                <a:cs typeface="Arial"/>
                <a:sym typeface="Arial"/>
              </a:rPr>
              <a:t>paprastai arba sudėtingai </a:t>
            </a:r>
            <a:r>
              <a:rPr lang="lt-LT" dirty="0">
                <a:latin typeface="Arial"/>
                <a:ea typeface="Arial"/>
                <a:cs typeface="Arial"/>
                <a:sym typeface="Arial"/>
              </a:rPr>
              <a:t>– svarbiausia, kaip suformuluojamas klausimas.</a:t>
            </a:r>
            <a:br>
              <a:rPr lang="lt-LT" dirty="0">
                <a:latin typeface="Arial"/>
                <a:ea typeface="Arial"/>
                <a:cs typeface="Arial"/>
                <a:sym typeface="Arial"/>
              </a:rPr>
            </a:br>
            <a:r>
              <a:rPr lang="lt-LT" dirty="0">
                <a:latin typeface="Arial"/>
                <a:ea typeface="Arial"/>
                <a:cs typeface="Arial"/>
                <a:sym typeface="Arial"/>
              </a:rPr>
              <a:t>Pabrėžti, kad vartotojas pats gali „nukreipti“ </a:t>
            </a:r>
            <a:r>
              <a:rPr lang="lt-LT" i="1" dirty="0" err="1">
                <a:latin typeface="Arial"/>
                <a:ea typeface="Arial"/>
                <a:cs typeface="Arial"/>
                <a:sym typeface="Arial"/>
              </a:rPr>
              <a:t>Gemini</a:t>
            </a:r>
            <a:r>
              <a:rPr lang="lt-LT" dirty="0">
                <a:latin typeface="Arial"/>
                <a:ea typeface="Arial"/>
                <a:cs typeface="Arial"/>
                <a:sym typeface="Arial"/>
              </a:rPr>
              <a:t> atsakymą – pritaikyti savo auditorijai ar poreikiui.</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100" b="1" dirty="0">
              <a:latin typeface="Arial"/>
              <a:ea typeface="Arial"/>
              <a:cs typeface="Arial"/>
              <a:sym typeface="Arial"/>
            </a:endParaRPr>
          </a:p>
        </p:txBody>
      </p:sp>
      <p:sp>
        <p:nvSpPr>
          <p:cNvPr id="539" name="Google Shape;539;g363c5f681c1_0_1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363c5f681c1_0_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45" name="Google Shape;545;g363c5f681c1_0_1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Tikslas – supažindinti dalyvius su </a:t>
            </a:r>
            <a:r>
              <a:rPr lang="lt-LT" i="1" dirty="0" err="1">
                <a:latin typeface="Arial"/>
                <a:ea typeface="Arial"/>
                <a:cs typeface="Arial"/>
                <a:sym typeface="Arial"/>
              </a:rPr>
              <a:t>Gemini</a:t>
            </a:r>
            <a:r>
              <a:rPr lang="lt-LT" dirty="0">
                <a:latin typeface="Arial"/>
                <a:ea typeface="Arial"/>
                <a:cs typeface="Arial"/>
                <a:sym typeface="Arial"/>
              </a:rPr>
              <a:t> galimybe generuoti vizualinį turinį pagal tekstinę užklausą. Parodyti, kad net mažos užklausos detalės (pvz., „įterpti tekstą į paveikslėlį“) pakeičia arba ne galutinį rezultatą. Skatinti kritinį mąstymą vertinant, kaip dirbtinis intelektas interpretuoja nurodymus.</a:t>
            </a:r>
            <a:br>
              <a:rPr lang="lt-LT" dirty="0">
                <a:latin typeface="Arial"/>
                <a:ea typeface="Arial"/>
                <a:cs typeface="Arial"/>
                <a:sym typeface="Arial"/>
              </a:rPr>
            </a:br>
            <a:r>
              <a:rPr lang="lt-LT" dirty="0">
                <a:latin typeface="Arial"/>
                <a:ea typeface="Arial"/>
                <a:cs typeface="Arial"/>
                <a:sym typeface="Arial"/>
              </a:rPr>
              <a:t>Ką galima suprasti iš šios užduoties? DI lankstumas: </a:t>
            </a:r>
            <a:r>
              <a:rPr lang="lt-LT" i="1" dirty="0" err="1">
                <a:latin typeface="Arial"/>
                <a:ea typeface="Arial"/>
                <a:cs typeface="Arial"/>
                <a:sym typeface="Arial"/>
              </a:rPr>
              <a:t>Gemini</a:t>
            </a:r>
            <a:r>
              <a:rPr lang="lt-LT" dirty="0">
                <a:latin typeface="Arial"/>
                <a:ea typeface="Arial"/>
                <a:cs typeface="Arial"/>
                <a:sym typeface="Arial"/>
              </a:rPr>
              <a:t> ne tik sukuria vaizdą pagal užklausą, bet ir geba integruoti papildomus elementus (pvz., tekstą).</a:t>
            </a:r>
            <a:br>
              <a:rPr lang="lt-LT" dirty="0">
                <a:latin typeface="Arial"/>
                <a:ea typeface="Arial"/>
                <a:cs typeface="Arial"/>
                <a:sym typeface="Arial"/>
              </a:rPr>
            </a:br>
            <a:r>
              <a:rPr lang="lt-LT" dirty="0">
                <a:latin typeface="Arial"/>
                <a:ea typeface="Arial"/>
                <a:cs typeface="Arial"/>
                <a:sym typeface="Arial"/>
              </a:rPr>
              <a:t>Konteksto išlaikymas. Svarbu stebėti, ar vaizdas vis dar atitinka pagrindinę idėją (Trakų pilis naktį), ar papildymai iškreipia kontekstą.</a:t>
            </a:r>
            <a:br>
              <a:rPr lang="lt-LT" dirty="0">
                <a:latin typeface="Arial"/>
                <a:ea typeface="Arial"/>
                <a:cs typeface="Arial"/>
                <a:sym typeface="Arial"/>
              </a:rPr>
            </a:br>
            <a:r>
              <a:rPr lang="lt-LT" dirty="0">
                <a:latin typeface="Arial"/>
                <a:ea typeface="Arial"/>
                <a:cs typeface="Arial"/>
                <a:sym typeface="Arial"/>
              </a:rPr>
              <a:t>Praktinis pritaikomumas. Ši funkcija gali būti naudinga rengiant plakatus, kvietimus, skaidres ar edukacinę medžiagą, kai reikia greitai sugeneruoti </a:t>
            </a:r>
            <a:r>
              <a:rPr lang="lt-LT" dirty="0" err="1">
                <a:latin typeface="Arial"/>
                <a:ea typeface="Arial"/>
                <a:cs typeface="Arial"/>
                <a:sym typeface="Arial"/>
              </a:rPr>
              <a:t>vizualą</a:t>
            </a:r>
            <a:r>
              <a:rPr lang="lt-LT" dirty="0">
                <a:latin typeface="Arial"/>
                <a:ea typeface="Arial"/>
                <a:cs typeface="Arial"/>
                <a:sym typeface="Arial"/>
              </a:rPr>
              <a:t> su tekstu.</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Diskusijai: dalyviai patys pastebi skirtumus tarp vaizdų ir geriau supranta, kaip užklausa daro įtaką rezultatui.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100" b="1" dirty="0">
              <a:latin typeface="Arial"/>
              <a:ea typeface="Arial"/>
              <a:cs typeface="Arial"/>
              <a:sym typeface="Arial"/>
            </a:endParaRPr>
          </a:p>
        </p:txBody>
      </p:sp>
      <p:sp>
        <p:nvSpPr>
          <p:cNvPr id="546" name="Google Shape;546;g363c5f681c1_0_1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363c5f681c1_0_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52" name="Google Shape;552;g363c5f681c1_0_1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Kodėl DI gali būti šališkas? DI mokosi iš internete esančios informacijos, kurią sukūrė žmonės. O mes turime stereotipų ir išankstinių nuostatų.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Kaip tai atpažinti? Atkreipti dėmesį į </a:t>
            </a:r>
            <a:r>
              <a:rPr lang="lt-LT" dirty="0" err="1">
                <a:latin typeface="Arial"/>
                <a:ea typeface="Arial"/>
                <a:cs typeface="Arial"/>
                <a:sym typeface="Arial"/>
              </a:rPr>
              <a:t>generalizuotus</a:t>
            </a:r>
            <a:r>
              <a:rPr lang="lt-LT" dirty="0">
                <a:latin typeface="Arial"/>
                <a:ea typeface="Arial"/>
                <a:cs typeface="Arial"/>
                <a:sym typeface="Arial"/>
              </a:rPr>
              <a:t>, stereotipinius atsakymus. Klausti savęs: „Ar šis atsakymas neperša vienos nuomonės ar požiūrio?“</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Stereotipai. Ar DI, aprašydamas profesijas, vaidmenis ar tautybes, naudoja klišes? (Pvz., slaugytoja visada moteris, o inžinierius – vyras).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Vienpusiškumas. Ar pateikdamas informaciją apie istorinį įvykį, DI atspindi tik vienos pusės požiūrį?</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Trūkstama informacija. Ar DI „pamiršta“ paminėti moterų, mažumų ar tam tikrų grupių indėlį?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Kaip tai pasireiškia? Pvz., prašius sugeneruoti „chirurgo“ vaizdą, DI dažniausiai parodys vyrą, nors chirurgų moterų yra daug.</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Skaidrėje pateiktas pavyzdys, kaip </a:t>
            </a:r>
            <a:r>
              <a:rPr lang="lt-LT" i="1" dirty="0" err="1">
                <a:latin typeface="Arial"/>
                <a:ea typeface="Arial"/>
                <a:cs typeface="Arial"/>
                <a:sym typeface="Arial"/>
              </a:rPr>
              <a:t>Gemini</a:t>
            </a:r>
            <a:r>
              <a:rPr lang="lt-LT" dirty="0">
                <a:latin typeface="Arial"/>
                <a:ea typeface="Arial"/>
                <a:cs typeface="Arial"/>
                <a:sym typeface="Arial"/>
              </a:rPr>
              <a:t> atsako užklausus apie tipišką lietuvį.</a:t>
            </a:r>
            <a:endParaRPr dirty="0">
              <a:latin typeface="Arial"/>
              <a:ea typeface="Arial"/>
              <a:cs typeface="Arial"/>
              <a:sym typeface="Arial"/>
            </a:endParaRPr>
          </a:p>
        </p:txBody>
      </p:sp>
      <p:sp>
        <p:nvSpPr>
          <p:cNvPr id="553" name="Google Shape;553;g363c5f681c1_0_1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63c5f681c1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60" name="Google Shape;560;g363c5f681c1_0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Kas yra „haliucinacijos“? DI gali sugalvoti ir pateikti neteisingą informaciją labai įtikinamai, tarsi tai būtų faktai. Kodėl taip nutinka? DI stengiasi sugeneruoti tikėtiną atsakymą, net jei neturi patikimos informacijos. Tai nėra melas tyčia, o sistemos „kūrybiškumas“, remiantis išmoktais modeliais. Būtinybė tikrinti! Visada patikrinkite DI pateiktus faktus patikimuose šaltiniuose (</a:t>
            </a:r>
            <a:r>
              <a:rPr lang="lt-LT" i="1" dirty="0">
                <a:latin typeface="Arial"/>
                <a:ea typeface="Arial"/>
                <a:cs typeface="Arial"/>
                <a:sym typeface="Arial"/>
              </a:rPr>
              <a:t>Google Paieška</a:t>
            </a:r>
            <a:r>
              <a:rPr lang="lt-LT" dirty="0">
                <a:latin typeface="Arial"/>
                <a:ea typeface="Arial"/>
                <a:cs typeface="Arial"/>
                <a:sym typeface="Arial"/>
              </a:rPr>
              <a:t>, naujienų portalai, enciklopedijos, oficialios institucijos). Pavyzdys: </a:t>
            </a:r>
            <a:r>
              <a:rPr lang="lt-LT" i="1" dirty="0" err="1">
                <a:latin typeface="Arial"/>
                <a:ea typeface="Arial"/>
                <a:cs typeface="Arial"/>
                <a:sym typeface="Arial"/>
              </a:rPr>
              <a:t>Gemini</a:t>
            </a:r>
            <a:r>
              <a:rPr lang="lt-LT" dirty="0">
                <a:latin typeface="Arial"/>
                <a:ea typeface="Arial"/>
                <a:cs typeface="Arial"/>
                <a:sym typeface="Arial"/>
              </a:rPr>
              <a:t> gali „sukurti“ neegzistuojančią knygą, išgalvoti mokslininką ar nurodyti neteisingą istorinę datą.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561" name="Google Shape;561;g363c5f681c1_0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363c5f681c1_0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67" name="Google Shape;567;g363c5f681c1_0_1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pateikta, kaip dirbtinis intelektas sąveikauja su humoro jausmu. Humoras yra viena sudėtingiausių sričių DI, nes jam trūksta: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Kultūrinio konteksto: anekdotai dažnai remiasi bendromis žiniomis ir patirtimi.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Žodžių žaismo ir dviprasmybių: DI sunku pagauti subtilias reikšmes.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Netikėtumo elemento: juokas kyla iš staigaus lūkesčių sulaužymo, kurį DI sunkiai sukuria organiškai.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Todėl DI sugeneruoti pokštai dažnai būna logiški, bet nejuokingi, arba tiesiog beprasmiai, nes jis bando imituoti struktūrą, bet ne pagauna esmę.</a:t>
            </a:r>
            <a:endParaRPr b="1" dirty="0">
              <a:latin typeface="Arial"/>
              <a:ea typeface="Arial"/>
              <a:cs typeface="Arial"/>
              <a:sym typeface="Arial"/>
            </a:endParaRPr>
          </a:p>
        </p:txBody>
      </p:sp>
      <p:sp>
        <p:nvSpPr>
          <p:cNvPr id="568" name="Google Shape;568;g363c5f681c1_0_1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63c5f681c1_0_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74" name="Google Shape;574;g363c5f681c1_0_1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Pažink medijas su Klaudija. Dirbtinis intelektas nesupranta juokų (3:37 min.). Klaudija (aktorė </a:t>
            </a:r>
            <a:r>
              <a:rPr lang="lt-LT" dirty="0">
                <a:solidFill>
                  <a:srgbClr val="131313"/>
                </a:solidFill>
                <a:latin typeface="Arial"/>
                <a:ea typeface="Arial"/>
                <a:cs typeface="Arial"/>
                <a:sym typeface="Arial"/>
              </a:rPr>
              <a:t>Emilija </a:t>
            </a:r>
            <a:r>
              <a:rPr lang="lt-LT" dirty="0" err="1">
                <a:solidFill>
                  <a:srgbClr val="131313"/>
                </a:solidFill>
                <a:latin typeface="Arial"/>
                <a:ea typeface="Arial"/>
                <a:cs typeface="Arial"/>
                <a:sym typeface="Arial"/>
              </a:rPr>
              <a:t>Latėnaitė</a:t>
            </a:r>
            <a:r>
              <a:rPr lang="lt-LT" dirty="0">
                <a:solidFill>
                  <a:srgbClr val="131313"/>
                </a:solidFill>
                <a:latin typeface="Arial"/>
                <a:ea typeface="Arial"/>
                <a:cs typeface="Arial"/>
                <a:sym typeface="Arial"/>
              </a:rPr>
              <a:t>) kalbina VDU Viešosios komunikacijos katedros docentą Igną Kalpoką apie tai, ar DI gali suprasti juokus, sarkazmą, kokioms užduotims geriau jį naudoti.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u="sng" dirty="0">
                <a:solidFill>
                  <a:schemeClr val="hlink"/>
                </a:solidFill>
                <a:latin typeface="Arial"/>
                <a:ea typeface="Arial"/>
                <a:cs typeface="Arial"/>
                <a:sym typeface="Arial"/>
                <a:hlinkClick r:id="rId3"/>
              </a:rPr>
              <a:t>https://youtu.be/kpCzNRxmM-w?feature=shared</a:t>
            </a:r>
            <a:r>
              <a:rPr lang="lt-LT" b="1" dirty="0">
                <a:latin typeface="Arial"/>
                <a:ea typeface="Arial"/>
                <a:cs typeface="Arial"/>
                <a:sym typeface="Arial"/>
              </a:rPr>
              <a:t> </a:t>
            </a:r>
            <a:endParaRPr b="1" dirty="0">
              <a:latin typeface="Arial"/>
              <a:ea typeface="Arial"/>
              <a:cs typeface="Arial"/>
              <a:sym typeface="Arial"/>
            </a:endParaRPr>
          </a:p>
        </p:txBody>
      </p:sp>
      <p:sp>
        <p:nvSpPr>
          <p:cNvPr id="575" name="Google Shape;575;g363c5f681c1_0_1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37735b48421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2" name="Google Shape;582;g37735b48421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363c5f681c1_0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87" name="Google Shape;587;g363c5f681c1_0_1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Tikslas </a:t>
            </a:r>
            <a:r>
              <a:rPr lang="lt-LT" b="0" dirty="0">
                <a:latin typeface="Arial"/>
                <a:ea typeface="Arial"/>
                <a:cs typeface="Arial"/>
                <a:sym typeface="Arial"/>
              </a:rPr>
              <a:t>–</a:t>
            </a:r>
            <a:r>
              <a:rPr lang="lt-LT" dirty="0">
                <a:latin typeface="Arial"/>
                <a:ea typeface="Arial"/>
                <a:cs typeface="Arial"/>
                <a:sym typeface="Arial"/>
              </a:rPr>
              <a:t> parodyti, kad </a:t>
            </a:r>
            <a:r>
              <a:rPr lang="lt-LT" i="1" dirty="0" err="1">
                <a:latin typeface="Arial"/>
                <a:ea typeface="Arial"/>
                <a:cs typeface="Arial"/>
                <a:sym typeface="Arial"/>
              </a:rPr>
              <a:t>Gemini</a:t>
            </a:r>
            <a:r>
              <a:rPr lang="lt-LT" dirty="0">
                <a:latin typeface="Arial"/>
                <a:ea typeface="Arial"/>
                <a:cs typeface="Arial"/>
                <a:sym typeface="Arial"/>
              </a:rPr>
              <a:t> pateikia greitus atsakymus, tačiau dalyvis turi mokėti įvertinti jų tikslumą. Skatinti įprotį tikrinti informaciją keliuose šaltiniuose. Jei DI atsako greitai, tai nebūtinai reiškia, kad jis visada teisus.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Šaltinių patikimumas: „Google“ pateikia nuorodas į oficialius šaltinius (pvz., enciklopedijos, istorijos portalai), o </a:t>
            </a:r>
            <a:r>
              <a:rPr lang="lt-LT" i="1" dirty="0" err="1">
                <a:latin typeface="Arial"/>
                <a:ea typeface="Arial"/>
                <a:cs typeface="Arial"/>
                <a:sym typeface="Arial"/>
              </a:rPr>
              <a:t>Gemini</a:t>
            </a:r>
            <a:r>
              <a:rPr lang="lt-LT" dirty="0">
                <a:latin typeface="Arial"/>
                <a:ea typeface="Arial"/>
                <a:cs typeface="Arial"/>
                <a:sym typeface="Arial"/>
              </a:rPr>
              <a:t> pateikia apibendrintą atsakymą.</a:t>
            </a:r>
            <a:br>
              <a:rPr lang="lt-LT" dirty="0">
                <a:latin typeface="Arial"/>
                <a:ea typeface="Arial"/>
                <a:cs typeface="Arial"/>
                <a:sym typeface="Arial"/>
              </a:rPr>
            </a:br>
            <a:r>
              <a:rPr lang="lt-LT" dirty="0">
                <a:latin typeface="Arial"/>
                <a:ea typeface="Arial"/>
                <a:cs typeface="Arial"/>
                <a:sym typeface="Arial"/>
              </a:rPr>
              <a:t>Atsakingas naudojimas: reikia įvertinti, ar gauta informacija yra faktiškai tiksli ir tinkama naudoti darbe ar mokymuose.</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1200"/>
              </a:spcBef>
              <a:spcAft>
                <a:spcPts val="0"/>
              </a:spcAft>
              <a:buSzPts val="1400"/>
              <a:buNone/>
            </a:pPr>
            <a:endParaRPr sz="1100" b="1" dirty="0">
              <a:latin typeface="Arial"/>
              <a:ea typeface="Arial"/>
              <a:cs typeface="Arial"/>
              <a:sym typeface="Arial"/>
            </a:endParaRPr>
          </a:p>
        </p:txBody>
      </p:sp>
      <p:sp>
        <p:nvSpPr>
          <p:cNvPr id="588" name="Google Shape;588;g363c5f681c1_0_1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363c5f681c1_0_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94" name="Google Shape;594;g363c5f681c1_0_1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i="1" dirty="0" err="1">
                <a:latin typeface="Arial"/>
                <a:ea typeface="Arial"/>
                <a:cs typeface="Arial"/>
                <a:sym typeface="Arial"/>
              </a:rPr>
              <a:t>Gemini</a:t>
            </a:r>
            <a:r>
              <a:rPr lang="lt-LT" dirty="0">
                <a:latin typeface="Arial"/>
                <a:ea typeface="Arial"/>
                <a:cs typeface="Arial"/>
                <a:sym typeface="Arial"/>
              </a:rPr>
              <a:t> dažnai atsako greičiau ir aiškiau, bet vartotojas privalo mokėti patikrinti faktus.</a:t>
            </a:r>
            <a:br>
              <a:rPr lang="lt-LT" dirty="0">
                <a:latin typeface="Arial"/>
                <a:ea typeface="Arial"/>
                <a:cs typeface="Arial"/>
                <a:sym typeface="Arial"/>
              </a:rPr>
            </a:br>
            <a:r>
              <a:rPr lang="lt-LT" dirty="0">
                <a:latin typeface="Arial"/>
                <a:ea typeface="Arial"/>
                <a:cs typeface="Arial"/>
                <a:sym typeface="Arial"/>
              </a:rPr>
              <a:t>Reikia iškelti klausimą: „Ar užtektų tik </a:t>
            </a:r>
            <a:r>
              <a:rPr lang="lt-LT" i="1" dirty="0" err="1">
                <a:latin typeface="Arial"/>
                <a:ea typeface="Arial"/>
                <a:cs typeface="Arial"/>
                <a:sym typeface="Arial"/>
              </a:rPr>
              <a:t>Gemini</a:t>
            </a:r>
            <a:r>
              <a:rPr lang="lt-LT" dirty="0">
                <a:latin typeface="Arial"/>
                <a:ea typeface="Arial"/>
                <a:cs typeface="Arial"/>
                <a:sym typeface="Arial"/>
              </a:rPr>
              <a:t> atsakymo, jei ruoštumėte svarbų pranešimą?“</a:t>
            </a:r>
            <a:br>
              <a:rPr lang="lt-LT" dirty="0">
                <a:latin typeface="Arial"/>
                <a:ea typeface="Arial"/>
                <a:cs typeface="Arial"/>
                <a:sym typeface="Arial"/>
              </a:rPr>
            </a:br>
            <a:r>
              <a:rPr lang="lt-LT" dirty="0">
                <a:latin typeface="Arial"/>
                <a:ea typeface="Arial"/>
                <a:cs typeface="Arial"/>
                <a:sym typeface="Arial"/>
              </a:rPr>
              <a:t>Diskusijoje skatinti auditoriją dalintis, kaip jie patys įprastai tikrina informaciją.</a:t>
            </a: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400"/>
              <a:buFont typeface="Arial"/>
              <a:buNone/>
            </a:pPr>
            <a:endParaRPr sz="1100" dirty="0">
              <a:latin typeface="Arial"/>
              <a:ea typeface="Arial"/>
              <a:cs typeface="Arial"/>
              <a:sym typeface="Arial"/>
            </a:endParaRPr>
          </a:p>
          <a:p>
            <a:pPr marL="0" lvl="0" indent="0" algn="l" rtl="0">
              <a:lnSpc>
                <a:spcPct val="115000"/>
              </a:lnSpc>
              <a:spcBef>
                <a:spcPts val="1200"/>
              </a:spcBef>
              <a:spcAft>
                <a:spcPts val="0"/>
              </a:spcAft>
              <a:buSzPts val="1400"/>
              <a:buNone/>
            </a:pPr>
            <a:endParaRPr sz="1100" dirty="0">
              <a:latin typeface="Arial"/>
              <a:ea typeface="Arial"/>
              <a:cs typeface="Arial"/>
              <a:sym typeface="Arial"/>
            </a:endParaRPr>
          </a:p>
          <a:p>
            <a:pPr marL="0" lvl="0" indent="0" algn="l" rtl="0">
              <a:lnSpc>
                <a:spcPct val="100000"/>
              </a:lnSpc>
              <a:spcBef>
                <a:spcPts val="1200"/>
              </a:spcBef>
              <a:spcAft>
                <a:spcPts val="0"/>
              </a:spcAft>
              <a:buSzPts val="1400"/>
              <a:buNone/>
            </a:pPr>
            <a:endParaRPr sz="1100" b="1" dirty="0">
              <a:latin typeface="Arial"/>
              <a:ea typeface="Arial"/>
              <a:cs typeface="Arial"/>
              <a:sym typeface="Arial"/>
            </a:endParaRPr>
          </a:p>
        </p:txBody>
      </p:sp>
      <p:sp>
        <p:nvSpPr>
          <p:cNvPr id="595" name="Google Shape;595;g363c5f681c1_0_1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363c5f681c1_0_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01" name="Google Shape;601;g363c5f681c1_0_1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Kas yra plagijavimas? Kito autoriaus idėjų ar darbo pasisavinimas be nurodymo. DI ir plagijavimas: kurdamas tekstą, DI remiasi jau esančiais duomenimis. Nors tekstas originalus, gali atrodyti panašus į jau esančius.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Kada etiška naudoti?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Kaip idėjų generavimo įrankį.</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Kaip pagalbinę priemonę rašant, pavyzdžiui, tobulinant gramatiką.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 nurodote, kad tekstas sukurtas pasitelkus DI (skaidrumas!).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Kada neetiška?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Pateikti DI sukurtą tekstą kaip savo originalų darbą.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Kurti klaidinančią informaciją.</a:t>
            </a:r>
            <a:endParaRPr dirty="0">
              <a:latin typeface="Arial"/>
              <a:ea typeface="Arial"/>
              <a:cs typeface="Arial"/>
              <a:sym typeface="Arial"/>
            </a:endParaRPr>
          </a:p>
          <a:p>
            <a:pPr marL="0" lvl="0" indent="0" algn="l" rtl="0">
              <a:lnSpc>
                <a:spcPct val="100000"/>
              </a:lnSpc>
              <a:spcBef>
                <a:spcPts val="1200"/>
              </a:spcBef>
              <a:spcAft>
                <a:spcPts val="0"/>
              </a:spcAft>
              <a:buSzPts val="1400"/>
              <a:buNone/>
            </a:pPr>
            <a:endParaRPr sz="1100" b="1" dirty="0">
              <a:latin typeface="Arial"/>
              <a:ea typeface="Arial"/>
              <a:cs typeface="Arial"/>
              <a:sym typeface="Arial"/>
            </a:endParaRPr>
          </a:p>
        </p:txBody>
      </p:sp>
      <p:sp>
        <p:nvSpPr>
          <p:cNvPr id="602" name="Google Shape;602;g363c5f681c1_0_1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37735b48421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08" name="Google Shape;608;g37735b48421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DI (</a:t>
            </a:r>
            <a:r>
              <a:rPr lang="lt-LT" i="1" dirty="0" err="1">
                <a:latin typeface="Arial"/>
                <a:ea typeface="Arial"/>
                <a:cs typeface="Arial"/>
                <a:sym typeface="Arial"/>
              </a:rPr>
              <a:t>Gemini</a:t>
            </a:r>
            <a:r>
              <a:rPr lang="lt-LT" dirty="0">
                <a:latin typeface="Arial"/>
                <a:ea typeface="Arial"/>
                <a:cs typeface="Arial"/>
                <a:sym typeface="Arial"/>
              </a:rPr>
              <a:t>) nėra „visų žinių šaltinis“, jis yra įrankis. Gavus atsakymus būtina juos įvertinti (šaltinį, naujumą ir kt. aspektus). Geresniems atsakymams generuoti galima, jei galimybės leidžia DI modelio versijas (mokamą, ar nemokamą). Nemokama versija – ribotos galimybės, greitesni, bet paviršutiniški atsakymai. Mokama versija (</a:t>
            </a:r>
            <a:r>
              <a:rPr lang="lt-LT" i="1" dirty="0" err="1">
                <a:latin typeface="Arial"/>
                <a:ea typeface="Arial"/>
                <a:cs typeface="Arial"/>
                <a:sym typeface="Arial"/>
              </a:rPr>
              <a:t>Gemini</a:t>
            </a:r>
            <a:r>
              <a:rPr lang="lt-LT" i="1" dirty="0">
                <a:latin typeface="Arial"/>
                <a:ea typeface="Arial"/>
                <a:cs typeface="Arial"/>
                <a:sym typeface="Arial"/>
              </a:rPr>
              <a:t> </a:t>
            </a:r>
            <a:r>
              <a:rPr lang="lt-LT" i="1" dirty="0" err="1">
                <a:latin typeface="Arial"/>
                <a:ea typeface="Arial"/>
                <a:cs typeface="Arial"/>
                <a:sym typeface="Arial"/>
              </a:rPr>
              <a:t>Advanced</a:t>
            </a:r>
            <a:r>
              <a:rPr lang="lt-LT" dirty="0">
                <a:latin typeface="Arial"/>
                <a:ea typeface="Arial"/>
                <a:cs typeface="Arial"/>
                <a:sym typeface="Arial"/>
              </a:rPr>
              <a:t>) – galingesnis modelis, tikslesnė analizė, daugiau funkcijų.</a:t>
            </a:r>
            <a:br>
              <a:rPr lang="lt-LT" dirty="0">
                <a:latin typeface="Arial"/>
                <a:ea typeface="Arial"/>
                <a:cs typeface="Arial"/>
                <a:sym typeface="Arial"/>
              </a:rPr>
            </a:br>
            <a:r>
              <a:rPr lang="lt-LT" dirty="0">
                <a:latin typeface="Arial"/>
                <a:ea typeface="Arial"/>
                <a:cs typeface="Arial"/>
                <a:sym typeface="Arial"/>
              </a:rPr>
              <a:t>Taip pat rinktis atsakymo tipus: </a:t>
            </a:r>
            <a:r>
              <a:rPr lang="lt-LT" i="1" dirty="0" err="1">
                <a:latin typeface="Arial"/>
                <a:ea typeface="Arial"/>
                <a:cs typeface="Arial"/>
                <a:sym typeface="Arial"/>
              </a:rPr>
              <a:t>Quick</a:t>
            </a:r>
            <a:r>
              <a:rPr lang="lt-LT" i="1" dirty="0">
                <a:latin typeface="Arial"/>
                <a:ea typeface="Arial"/>
                <a:cs typeface="Arial"/>
                <a:sym typeface="Arial"/>
              </a:rPr>
              <a:t> </a:t>
            </a:r>
            <a:r>
              <a:rPr lang="lt-LT" i="1" dirty="0" err="1">
                <a:latin typeface="Arial"/>
                <a:ea typeface="Arial"/>
                <a:cs typeface="Arial"/>
                <a:sym typeface="Arial"/>
              </a:rPr>
              <a:t>response</a:t>
            </a:r>
            <a:r>
              <a:rPr lang="lt-LT" i="1" dirty="0">
                <a:latin typeface="Arial"/>
                <a:ea typeface="Arial"/>
                <a:cs typeface="Arial"/>
                <a:sym typeface="Arial"/>
              </a:rPr>
              <a:t> </a:t>
            </a:r>
            <a:r>
              <a:rPr lang="lt-LT" dirty="0">
                <a:latin typeface="Arial"/>
                <a:ea typeface="Arial"/>
                <a:cs typeface="Arial"/>
                <a:sym typeface="Arial"/>
              </a:rPr>
              <a:t>– greitas atsakymas, kai reikia tik bazinės informacijos.</a:t>
            </a:r>
            <a:br>
              <a:rPr lang="lt-LT" dirty="0">
                <a:latin typeface="Arial"/>
                <a:ea typeface="Arial"/>
                <a:cs typeface="Arial"/>
                <a:sym typeface="Arial"/>
              </a:rPr>
            </a:br>
            <a:r>
              <a:rPr lang="lt-LT" i="1" dirty="0" err="1">
                <a:latin typeface="Arial"/>
                <a:ea typeface="Arial"/>
                <a:cs typeface="Arial"/>
                <a:sym typeface="Arial"/>
              </a:rPr>
              <a:t>Deep</a:t>
            </a:r>
            <a:r>
              <a:rPr lang="lt-LT" i="1" dirty="0">
                <a:latin typeface="Arial"/>
                <a:ea typeface="Arial"/>
                <a:cs typeface="Arial"/>
                <a:sym typeface="Arial"/>
              </a:rPr>
              <a:t> </a:t>
            </a:r>
            <a:r>
              <a:rPr lang="lt-LT" i="1" dirty="0" err="1">
                <a:latin typeface="Arial"/>
                <a:ea typeface="Arial"/>
                <a:cs typeface="Arial"/>
                <a:sym typeface="Arial"/>
              </a:rPr>
              <a:t>research</a:t>
            </a:r>
            <a:r>
              <a:rPr lang="lt-LT" i="1" dirty="0">
                <a:latin typeface="Arial"/>
                <a:ea typeface="Arial"/>
                <a:cs typeface="Arial"/>
                <a:sym typeface="Arial"/>
              </a:rPr>
              <a:t> </a:t>
            </a:r>
            <a:r>
              <a:rPr lang="lt-LT" dirty="0">
                <a:latin typeface="Arial"/>
                <a:ea typeface="Arial"/>
                <a:cs typeface="Arial"/>
                <a:sym typeface="Arial"/>
              </a:rPr>
              <a:t>– išsamesnė analizė, užtrunka ilgiau, pateikiami šaltiniai, atsakymai patikimesni. </a:t>
            </a:r>
            <a:r>
              <a:rPr lang="lt-LT" i="1" dirty="0" err="1">
                <a:latin typeface="Arial"/>
                <a:ea typeface="Arial"/>
                <a:cs typeface="Arial"/>
                <a:sym typeface="Arial"/>
              </a:rPr>
              <a:t>Gemini</a:t>
            </a:r>
            <a:r>
              <a:rPr lang="lt-LT" dirty="0">
                <a:latin typeface="Arial"/>
                <a:ea typeface="Arial"/>
                <a:cs typeface="Arial"/>
                <a:sym typeface="Arial"/>
              </a:rPr>
              <a:t> gali būti naudingas įrankis ieškant informacijos, bet patikimumas priklauso nuo pasirinkto režimo, „</a:t>
            </a:r>
            <a:r>
              <a:rPr lang="lt-LT" dirty="0" err="1">
                <a:latin typeface="Arial"/>
                <a:ea typeface="Arial"/>
                <a:cs typeface="Arial"/>
                <a:sym typeface="Arial"/>
              </a:rPr>
              <a:t>deep</a:t>
            </a:r>
            <a:r>
              <a:rPr lang="lt-LT" dirty="0">
                <a:latin typeface="Arial"/>
                <a:ea typeface="Arial"/>
                <a:cs typeface="Arial"/>
                <a:sym typeface="Arial"/>
              </a:rPr>
              <a:t> </a:t>
            </a:r>
            <a:r>
              <a:rPr lang="lt-LT" dirty="0" err="1">
                <a:latin typeface="Arial"/>
                <a:ea typeface="Arial"/>
                <a:cs typeface="Arial"/>
                <a:sym typeface="Arial"/>
              </a:rPr>
              <a:t>research</a:t>
            </a:r>
            <a:r>
              <a:rPr lang="lt-LT" dirty="0">
                <a:latin typeface="Arial"/>
                <a:ea typeface="Arial"/>
                <a:cs typeface="Arial"/>
                <a:sym typeface="Arial"/>
              </a:rPr>
              <a:t>“ suteikia didesnį pagrįstumo lygį, nes remiasi šaltiniais, rekomenduojama kritiškai vertinti atsakymus, ypač naudojant nemokamą versiją.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609" name="Google Shape;609;g37735b48421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37735b48421_0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5" name="Google Shape;615;g37735b48421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363c5f681c1_0_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20" name="Google Shape;620;g363c5f681c1_0_1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Užduoties tikslas – padėti dalyviams suprasti, kad DI pateikiami atsakymai nėra 100 proc. tikslūs ir būtina tikrinti atsakymus. Užduotis sudaryta iš kelių etapų. Pirmas – tiesiog užklausa, kurioje reikėtų tikslių duomenų. DI pateikti atsakymai užfiksuojami, galima užsirašyti ant popieriaus ar kt. Paskutinis etapas – atlikti tos pačios informacijos „Google“ paiešką. Gautus atsakymus palyginti. </a:t>
            </a:r>
            <a:endParaRPr dirty="0">
              <a:latin typeface="Arial"/>
              <a:ea typeface="Arial"/>
              <a:cs typeface="Arial"/>
              <a:sym typeface="Arial"/>
            </a:endParaRPr>
          </a:p>
        </p:txBody>
      </p:sp>
      <p:sp>
        <p:nvSpPr>
          <p:cNvPr id="621" name="Google Shape;621;g363c5f681c1_0_1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7735b48421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27" name="Google Shape;627;g37735b48421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100" b="1" dirty="0">
              <a:latin typeface="Arial"/>
              <a:ea typeface="Arial"/>
              <a:cs typeface="Arial"/>
              <a:sym typeface="Arial"/>
            </a:endParaRPr>
          </a:p>
        </p:txBody>
      </p:sp>
      <p:sp>
        <p:nvSpPr>
          <p:cNvPr id="628" name="Google Shape;628;g37735b48421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37735b48421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34" name="Google Shape;634;g37735b48421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Dalyvius pakviesti pasidalinti gautais rezultatais: ar </a:t>
            </a:r>
            <a:r>
              <a:rPr lang="lt-LT" i="1" dirty="0" err="1">
                <a:latin typeface="Arial"/>
                <a:ea typeface="Arial"/>
                <a:cs typeface="Arial"/>
                <a:sym typeface="Arial"/>
              </a:rPr>
              <a:t>Gemini</a:t>
            </a:r>
            <a:r>
              <a:rPr lang="lt-LT" dirty="0">
                <a:latin typeface="Arial"/>
                <a:ea typeface="Arial"/>
                <a:cs typeface="Arial"/>
                <a:sym typeface="Arial"/>
              </a:rPr>
              <a:t> atsakymai sutapo su šaltiniais.</a:t>
            </a:r>
            <a:br>
              <a:rPr lang="lt-LT" dirty="0">
                <a:latin typeface="Arial"/>
                <a:ea typeface="Arial"/>
                <a:cs typeface="Arial"/>
                <a:sym typeface="Arial"/>
              </a:rPr>
            </a:br>
            <a:r>
              <a:rPr lang="lt-LT" dirty="0">
                <a:latin typeface="Arial"/>
                <a:ea typeface="Arial"/>
                <a:cs typeface="Arial"/>
                <a:sym typeface="Arial"/>
              </a:rPr>
              <a:t>Jei buvo klaidų – paprašykite konkrečių pavyzdžių (pvz., netikslūs metai, aukštis, pavadinimas).</a:t>
            </a:r>
            <a:br>
              <a:rPr lang="lt-LT" dirty="0">
                <a:latin typeface="Arial"/>
                <a:ea typeface="Arial"/>
                <a:cs typeface="Arial"/>
                <a:sym typeface="Arial"/>
              </a:rPr>
            </a:br>
            <a:r>
              <a:rPr lang="lt-LT" dirty="0">
                <a:latin typeface="Arial"/>
                <a:ea typeface="Arial"/>
                <a:cs typeface="Arial"/>
                <a:sym typeface="Arial"/>
              </a:rPr>
              <a:t>Paklausti: </a:t>
            </a:r>
          </a:p>
          <a:p>
            <a:pPr marL="0" lvl="0" indent="0" algn="l" rtl="0">
              <a:lnSpc>
                <a:spcPct val="100000"/>
              </a:lnSpc>
              <a:spcBef>
                <a:spcPts val="0"/>
              </a:spcBef>
              <a:spcAft>
                <a:spcPts val="0"/>
              </a:spcAft>
              <a:buSzPts val="1400"/>
              <a:buNone/>
            </a:pPr>
            <a:r>
              <a:rPr lang="lt-LT" dirty="0">
                <a:latin typeface="Arial"/>
                <a:ea typeface="Arial"/>
                <a:cs typeface="Arial"/>
                <a:sym typeface="Arial"/>
              </a:rPr>
              <a:t>Kodėl </a:t>
            </a:r>
            <a:r>
              <a:rPr lang="lt-LT" i="1" dirty="0" err="1">
                <a:latin typeface="Arial"/>
                <a:ea typeface="Arial"/>
                <a:cs typeface="Arial"/>
                <a:sym typeface="Arial"/>
              </a:rPr>
              <a:t>Gemini</a:t>
            </a:r>
            <a:r>
              <a:rPr lang="lt-LT" dirty="0">
                <a:latin typeface="Arial"/>
                <a:ea typeface="Arial"/>
                <a:cs typeface="Arial"/>
                <a:sym typeface="Arial"/>
              </a:rPr>
              <a:t> galėjo suklysti (pvz., duomenų atnaujinimo ribos, klaidingų šaltinių naudojimas)?</a:t>
            </a:r>
          </a:p>
          <a:p>
            <a:pPr marL="0" lvl="0" indent="0" algn="l" rtl="0">
              <a:lnSpc>
                <a:spcPct val="100000"/>
              </a:lnSpc>
              <a:spcBef>
                <a:spcPts val="0"/>
              </a:spcBef>
              <a:spcAft>
                <a:spcPts val="0"/>
              </a:spcAft>
              <a:buSzPts val="1400"/>
              <a:buNone/>
            </a:pPr>
            <a:r>
              <a:rPr lang="lt-LT" dirty="0">
                <a:latin typeface="Arial"/>
                <a:ea typeface="Arial"/>
                <a:cs typeface="Arial"/>
                <a:sym typeface="Arial"/>
              </a:rPr>
              <a:t>Ką ši patirtis rodo apie būtinybę tikrinti faktus, net jei atsakymas atrodo įtikinamas? </a:t>
            </a:r>
          </a:p>
          <a:p>
            <a:pPr marL="0" lvl="0" indent="0" algn="l" rtl="0">
              <a:lnSpc>
                <a:spcPct val="100000"/>
              </a:lnSpc>
              <a:spcBef>
                <a:spcPts val="0"/>
              </a:spcBef>
              <a:spcAft>
                <a:spcPts val="0"/>
              </a:spcAft>
              <a:buSzPts val="1400"/>
              <a:buNone/>
            </a:pPr>
            <a:r>
              <a:rPr lang="lt-LT" dirty="0">
                <a:latin typeface="Arial"/>
                <a:ea typeface="Arial"/>
                <a:cs typeface="Arial"/>
                <a:sym typeface="Arial"/>
              </a:rPr>
              <a:t>Ar tokie įrankiai turėtų būti laikomi galutiniais informacijos šaltiniais, ar tik pagalbininkais? </a:t>
            </a:r>
          </a:p>
          <a:p>
            <a:pPr marL="0" lvl="0" indent="0" algn="l" rtl="0">
              <a:lnSpc>
                <a:spcPct val="100000"/>
              </a:lnSpc>
              <a:spcBef>
                <a:spcPts val="0"/>
              </a:spcBef>
              <a:spcAft>
                <a:spcPts val="0"/>
              </a:spcAft>
              <a:buSzPts val="1400"/>
              <a:buNone/>
            </a:pPr>
            <a:r>
              <a:rPr lang="lt-LT" dirty="0">
                <a:latin typeface="Arial"/>
                <a:ea typeface="Arial"/>
                <a:cs typeface="Arial"/>
                <a:sym typeface="Arial"/>
              </a:rPr>
              <a:t>Kas atsako už klaidingą informaciją – DI sistema ar ją naudojantis žmogus?</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Diskusijai apibendrinti: </a:t>
            </a:r>
          </a:p>
          <a:p>
            <a:pPr marL="0" lvl="0" indent="0" algn="l" rtl="0">
              <a:lnSpc>
                <a:spcPct val="100000"/>
              </a:lnSpc>
              <a:spcBef>
                <a:spcPts val="0"/>
              </a:spcBef>
              <a:spcAft>
                <a:spcPts val="0"/>
              </a:spcAft>
              <a:buSzPts val="1400"/>
              <a:buNone/>
            </a:pPr>
            <a:r>
              <a:rPr lang="lt-LT" dirty="0">
                <a:latin typeface="Arial"/>
                <a:ea typeface="Arial"/>
                <a:cs typeface="Arial"/>
                <a:sym typeface="Arial"/>
              </a:rPr>
              <a:t>„DI įrankiai (pvz., </a:t>
            </a:r>
            <a:r>
              <a:rPr lang="lt-LT" i="1" dirty="0" err="1">
                <a:latin typeface="Arial"/>
                <a:ea typeface="Arial"/>
                <a:cs typeface="Arial"/>
                <a:sym typeface="Arial"/>
              </a:rPr>
              <a:t>Gemini</a:t>
            </a:r>
            <a:r>
              <a:rPr lang="lt-LT" dirty="0">
                <a:latin typeface="Arial"/>
                <a:ea typeface="Arial"/>
                <a:cs typeface="Arial"/>
                <a:sym typeface="Arial"/>
              </a:rPr>
              <a:t>) gali būti naudingi, bet kritinis mąstymas ir šaltinių tikrinimas išlieka būtini.“ </a:t>
            </a:r>
          </a:p>
          <a:p>
            <a:pPr marL="0" lvl="0" indent="0" algn="l" rtl="0">
              <a:lnSpc>
                <a:spcPct val="100000"/>
              </a:lnSpc>
              <a:spcBef>
                <a:spcPts val="0"/>
              </a:spcBef>
              <a:spcAft>
                <a:spcPts val="0"/>
              </a:spcAft>
              <a:buSzPts val="1400"/>
              <a:buNone/>
            </a:pPr>
            <a:r>
              <a:rPr lang="lt-LT" dirty="0">
                <a:latin typeface="Arial"/>
                <a:ea typeface="Arial"/>
                <a:cs typeface="Arial"/>
                <a:sym typeface="Arial"/>
              </a:rPr>
              <a:t>„Kuriose situacijose pakaktų </a:t>
            </a:r>
            <a:r>
              <a:rPr lang="lt-LT" i="1" dirty="0" err="1">
                <a:latin typeface="Arial"/>
                <a:ea typeface="Arial"/>
                <a:cs typeface="Arial"/>
                <a:sym typeface="Arial"/>
              </a:rPr>
              <a:t>Gemini</a:t>
            </a:r>
            <a:r>
              <a:rPr lang="lt-LT" dirty="0">
                <a:latin typeface="Arial"/>
                <a:ea typeface="Arial"/>
                <a:cs typeface="Arial"/>
                <a:sym typeface="Arial"/>
              </a:rPr>
              <a:t> atsakymo, o kuriose – būtina pasitikrinti oficialiuose šaltiniuose?“</a:t>
            </a:r>
            <a:endParaRPr dirty="0">
              <a:latin typeface="Arial"/>
              <a:ea typeface="Arial"/>
              <a:cs typeface="Arial"/>
              <a:sym typeface="Arial"/>
            </a:endParaRPr>
          </a:p>
          <a:p>
            <a:pPr marL="0" lvl="0" indent="0" algn="l" rtl="0">
              <a:lnSpc>
                <a:spcPct val="115000"/>
              </a:lnSpc>
              <a:spcBef>
                <a:spcPts val="1200"/>
              </a:spcBef>
              <a:spcAft>
                <a:spcPts val="0"/>
              </a:spcAft>
              <a:buSzPts val="1400"/>
              <a:buNone/>
            </a:pPr>
            <a:endParaRPr sz="1100" dirty="0">
              <a:latin typeface="Arial"/>
              <a:ea typeface="Arial"/>
              <a:cs typeface="Arial"/>
              <a:sym typeface="Arial"/>
            </a:endParaRPr>
          </a:p>
          <a:p>
            <a:pPr marL="0" lvl="0" indent="0" algn="l" rtl="0">
              <a:lnSpc>
                <a:spcPct val="115000"/>
              </a:lnSpc>
              <a:spcBef>
                <a:spcPts val="1200"/>
              </a:spcBef>
              <a:spcAft>
                <a:spcPts val="0"/>
              </a:spcAft>
              <a:buSzPts val="1400"/>
              <a:buNone/>
            </a:pPr>
            <a:endParaRPr sz="1100" dirty="0">
              <a:latin typeface="Arial"/>
              <a:ea typeface="Arial"/>
              <a:cs typeface="Arial"/>
              <a:sym typeface="Arial"/>
            </a:endParaRPr>
          </a:p>
          <a:p>
            <a:pPr marL="0" lvl="0" indent="0" algn="l" rtl="0">
              <a:lnSpc>
                <a:spcPct val="100000"/>
              </a:lnSpc>
              <a:spcBef>
                <a:spcPts val="1200"/>
              </a:spcBef>
              <a:spcAft>
                <a:spcPts val="0"/>
              </a:spcAft>
              <a:buSzPts val="1400"/>
              <a:buNone/>
            </a:pPr>
            <a:endParaRPr sz="1100" b="1" dirty="0">
              <a:latin typeface="Arial"/>
              <a:ea typeface="Arial"/>
              <a:cs typeface="Arial"/>
              <a:sym typeface="Arial"/>
            </a:endParaRPr>
          </a:p>
        </p:txBody>
      </p:sp>
      <p:sp>
        <p:nvSpPr>
          <p:cNvPr id="635" name="Google Shape;635;g37735b48421_0_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37735b48421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41" name="Google Shape;641;g37735b48421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Dirbtinis intelektas jau nebėra tik paieškos ar pramogų įrankis – jis pradeda keisti mūsų kasdienį darbą. </a:t>
            </a:r>
            <a:r>
              <a:rPr lang="lt-LT" i="1" dirty="0" err="1">
                <a:latin typeface="Arial"/>
                <a:ea typeface="Arial"/>
                <a:cs typeface="Arial"/>
                <a:sym typeface="Arial"/>
              </a:rPr>
              <a:t>Gemini</a:t>
            </a:r>
            <a:r>
              <a:rPr lang="lt-LT" dirty="0">
                <a:latin typeface="Arial"/>
                <a:ea typeface="Arial"/>
                <a:cs typeface="Arial"/>
                <a:sym typeface="Arial"/>
              </a:rPr>
              <a:t> integracija padeda paversti „Google“ įrankius ne tik pasyvia platforma, bet aktyviu asistentu, kuris gali pasiūlyti įžvalgas, santraukas ar net atlikti dalį darbo už mus. Toliau pristatysime, kaip </a:t>
            </a:r>
            <a:r>
              <a:rPr lang="lt-LT" i="1" dirty="0">
                <a:latin typeface="Arial"/>
                <a:ea typeface="Arial"/>
                <a:cs typeface="Arial"/>
                <a:sym typeface="Arial"/>
              </a:rPr>
              <a:t>Google </a:t>
            </a:r>
            <a:r>
              <a:rPr lang="lt-LT" i="1" dirty="0" err="1">
                <a:latin typeface="Arial"/>
                <a:ea typeface="Arial"/>
                <a:cs typeface="Arial"/>
                <a:sym typeface="Arial"/>
              </a:rPr>
              <a:t>Forms</a:t>
            </a:r>
            <a:r>
              <a:rPr lang="lt-LT" dirty="0">
                <a:latin typeface="Arial"/>
                <a:ea typeface="Arial"/>
                <a:cs typeface="Arial"/>
                <a:sym typeface="Arial"/>
              </a:rPr>
              <a:t>, </a:t>
            </a:r>
            <a:r>
              <a:rPr lang="lt-LT" i="1" dirty="0" err="1">
                <a:latin typeface="Arial"/>
                <a:ea typeface="Arial"/>
                <a:cs typeface="Arial"/>
                <a:sym typeface="Arial"/>
              </a:rPr>
              <a:t>Meet</a:t>
            </a:r>
            <a:r>
              <a:rPr lang="lt-LT" dirty="0">
                <a:latin typeface="Arial"/>
                <a:ea typeface="Arial"/>
                <a:cs typeface="Arial"/>
                <a:sym typeface="Arial"/>
              </a:rPr>
              <a:t> ir </a:t>
            </a:r>
            <a:r>
              <a:rPr lang="lt-LT" i="1" dirty="0" err="1">
                <a:latin typeface="Arial"/>
                <a:ea typeface="Arial"/>
                <a:cs typeface="Arial"/>
                <a:sym typeface="Arial"/>
              </a:rPr>
              <a:t>Sites</a:t>
            </a:r>
            <a:r>
              <a:rPr lang="lt-LT" dirty="0">
                <a:latin typeface="Arial"/>
                <a:ea typeface="Arial"/>
                <a:cs typeface="Arial"/>
                <a:sym typeface="Arial"/>
              </a:rPr>
              <a:t> gali tapti išmanesni naudojant DI principus.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642" name="Google Shape;642;g37735b48421_0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37735b48421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48" name="Google Shape;648;g37735b48421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Skaidrėje pateikiama, kaip DI  yra integruotas į kitus „Google“ produktus. „Google formos“ – įrankis apklausoms, testams, registracijoms. Surenka struktūruotus ir atvirus atsakymus.</a:t>
            </a:r>
            <a:br>
              <a:rPr lang="lt-LT" dirty="0">
                <a:latin typeface="Arial"/>
                <a:ea typeface="Arial"/>
                <a:cs typeface="Arial"/>
                <a:sym typeface="Arial"/>
              </a:rPr>
            </a:br>
            <a:r>
              <a:rPr lang="lt-LT" b="1" dirty="0">
                <a:latin typeface="Arial"/>
                <a:ea typeface="Arial"/>
                <a:cs typeface="Arial"/>
                <a:sym typeface="Arial"/>
              </a:rPr>
              <a:t>Sąsajos su DI</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Automatinė analizė:</a:t>
            </a:r>
            <a:br>
              <a:rPr lang="lt-LT" dirty="0">
                <a:latin typeface="Arial"/>
                <a:ea typeface="Arial"/>
                <a:cs typeface="Arial"/>
                <a:sym typeface="Arial"/>
              </a:rPr>
            </a:br>
            <a:r>
              <a:rPr lang="lt-LT" dirty="0">
                <a:latin typeface="Arial"/>
                <a:ea typeface="Arial"/>
                <a:cs typeface="Arial"/>
                <a:sym typeface="Arial"/>
              </a:rPr>
              <a:t>Duomenys eksportuojami į </a:t>
            </a:r>
            <a:r>
              <a:rPr lang="lt-LT" i="1" dirty="0" err="1">
                <a:latin typeface="Arial"/>
                <a:ea typeface="Arial"/>
                <a:cs typeface="Arial"/>
                <a:sym typeface="Arial"/>
              </a:rPr>
              <a:t>Gemini</a:t>
            </a:r>
            <a:r>
              <a:rPr lang="lt-LT" dirty="0">
                <a:latin typeface="Arial"/>
                <a:ea typeface="Arial"/>
                <a:cs typeface="Arial"/>
                <a:sym typeface="Arial"/>
              </a:rPr>
              <a:t>.</a:t>
            </a:r>
            <a:br>
              <a:rPr lang="lt-LT" dirty="0">
                <a:latin typeface="Arial"/>
                <a:ea typeface="Arial"/>
                <a:cs typeface="Arial"/>
                <a:sym typeface="Arial"/>
              </a:rPr>
            </a:br>
            <a:r>
              <a:rPr lang="lt-LT" dirty="0">
                <a:latin typeface="Arial"/>
                <a:ea typeface="Arial"/>
                <a:cs typeface="Arial"/>
                <a:sym typeface="Arial"/>
              </a:rPr>
              <a:t>DI gali apibendrinti, išskirti tendencijas, sugrupuoti atsakymus. DI tampa analitiku – užuot skaičiavę patys, gauname įžvalgas akimirksniu.</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Klausimų generavimas: </a:t>
            </a:r>
            <a:r>
              <a:rPr lang="lt-LT" i="1" dirty="0" err="1">
                <a:latin typeface="Arial"/>
                <a:ea typeface="Arial"/>
                <a:cs typeface="Arial"/>
                <a:sym typeface="Arial"/>
              </a:rPr>
              <a:t>Gemini</a:t>
            </a:r>
            <a:r>
              <a:rPr lang="lt-LT" dirty="0">
                <a:latin typeface="Arial"/>
                <a:ea typeface="Arial"/>
                <a:cs typeface="Arial"/>
                <a:sym typeface="Arial"/>
              </a:rPr>
              <a:t> padeda suformuluoti neutralius, aiškius klausimus. DI naudingas dar prieš renkant duomenis – padeda užduoti tinkamus klausimus.</a:t>
            </a:r>
            <a:br>
              <a:rPr lang="lt-LT" dirty="0">
                <a:latin typeface="Arial"/>
                <a:ea typeface="Arial"/>
                <a:cs typeface="Arial"/>
                <a:sym typeface="Arial"/>
              </a:rPr>
            </a:br>
            <a:r>
              <a:rPr lang="lt-LT" dirty="0">
                <a:latin typeface="Arial"/>
                <a:ea typeface="Arial"/>
                <a:cs typeface="Arial"/>
                <a:sym typeface="Arial"/>
              </a:rPr>
              <a:t>Išmanieji pasiūlymai (</a:t>
            </a:r>
            <a:r>
              <a:rPr lang="lt-LT" i="1" dirty="0">
                <a:latin typeface="Arial"/>
                <a:ea typeface="Arial"/>
                <a:cs typeface="Arial"/>
                <a:sym typeface="Arial"/>
              </a:rPr>
              <a:t>Formos</a:t>
            </a:r>
            <a:r>
              <a:rPr lang="lt-LT" dirty="0">
                <a:latin typeface="Arial"/>
                <a:ea typeface="Arial"/>
                <a:cs typeface="Arial"/>
                <a:sym typeface="Arial"/>
              </a:rPr>
              <a:t> viduje). Mašininis mokymasis siūlo atsakymo tipą (pvz., data, el. paštas). Pati platforma jau turi DI elementų, kurie taupo laiką.</a:t>
            </a:r>
            <a:br>
              <a:rPr lang="lt-LT" dirty="0">
                <a:latin typeface="Arial"/>
                <a:ea typeface="Arial"/>
                <a:cs typeface="Arial"/>
                <a:sym typeface="Arial"/>
              </a:rPr>
            </a:br>
            <a:r>
              <a:rPr lang="lt-LT" i="1" dirty="0">
                <a:latin typeface="Arial"/>
                <a:ea typeface="Arial"/>
                <a:cs typeface="Arial"/>
                <a:sym typeface="Arial"/>
              </a:rPr>
              <a:t>Google Formos </a:t>
            </a:r>
            <a:r>
              <a:rPr lang="lt-LT" dirty="0">
                <a:latin typeface="Arial"/>
                <a:ea typeface="Arial"/>
                <a:cs typeface="Arial"/>
                <a:sym typeface="Arial"/>
              </a:rPr>
              <a:t>renka duomenis, o DI (</a:t>
            </a:r>
            <a:r>
              <a:rPr lang="lt-LT" i="1" dirty="0" err="1">
                <a:latin typeface="Arial"/>
                <a:ea typeface="Arial"/>
                <a:cs typeface="Arial"/>
                <a:sym typeface="Arial"/>
              </a:rPr>
              <a:t>Gemini</a:t>
            </a:r>
            <a:r>
              <a:rPr lang="lt-LT" dirty="0">
                <a:latin typeface="Arial"/>
                <a:ea typeface="Arial"/>
                <a:cs typeface="Arial"/>
                <a:sym typeface="Arial"/>
              </a:rPr>
              <a:t>) padeda juos paversti įžvalgomis.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3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649" name="Google Shape;649;g37735b48421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37735b48421_0_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56" name="Google Shape;656;g37735b48421_0_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Vaizdo konferencijų platforma komandiniam darbui ir bendravimui.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Tiesioginės DI integracijos: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Automatiniai subtitrai ir vertimas: DI realiu laiku paverčia kalbą tekstu ir gali išversti į kitas kalbas, didindamas prieinamumą.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Triukšmo slopinimas: DI modeliai atpažįsta ir izoliuoja žmogaus balsą nuo aplinkos triukšmo (pvz., šuns lojimo, klaviatūros barškėjimo).</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Susitikimų santraukos (su „</a:t>
            </a:r>
            <a:r>
              <a:rPr lang="lt-LT" dirty="0" err="1">
                <a:latin typeface="Arial"/>
                <a:ea typeface="Arial"/>
                <a:cs typeface="Arial"/>
                <a:sym typeface="Arial"/>
              </a:rPr>
              <a:t>Gemini</a:t>
            </a:r>
            <a:r>
              <a:rPr lang="lt-LT" dirty="0">
                <a:latin typeface="Arial"/>
                <a:ea typeface="Arial"/>
                <a:cs typeface="Arial"/>
                <a:sym typeface="Arial"/>
              </a:rPr>
              <a:t> </a:t>
            </a:r>
            <a:r>
              <a:rPr lang="lt-LT" dirty="0" err="1">
                <a:latin typeface="Arial"/>
                <a:ea typeface="Arial"/>
                <a:cs typeface="Arial"/>
                <a:sym typeface="Arial"/>
              </a:rPr>
              <a:t>for</a:t>
            </a:r>
            <a:r>
              <a:rPr lang="lt-LT" dirty="0">
                <a:latin typeface="Arial"/>
                <a:ea typeface="Arial"/>
                <a:cs typeface="Arial"/>
                <a:sym typeface="Arial"/>
              </a:rPr>
              <a:t> </a:t>
            </a:r>
            <a:r>
              <a:rPr lang="lt-LT" dirty="0" err="1">
                <a:latin typeface="Arial"/>
                <a:ea typeface="Arial"/>
                <a:cs typeface="Arial"/>
                <a:sym typeface="Arial"/>
              </a:rPr>
              <a:t>Workspace</a:t>
            </a:r>
            <a:r>
              <a:rPr lang="lt-LT" dirty="0">
                <a:latin typeface="Arial"/>
                <a:ea typeface="Arial"/>
                <a:cs typeface="Arial"/>
                <a:sym typeface="Arial"/>
              </a:rPr>
              <a:t>“):</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Automatiškai generuojamos susitikimo santraukos.</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Išskiriami pagrindiniai veiksmai ir sprendimai.</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Galimybė „paklausti“ susitikimo įrašo (pvz., „Ką nusprendėme dėl projekto“).</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Svarbiausia DI paverčia „</a:t>
            </a:r>
            <a:r>
              <a:rPr lang="lt-LT" dirty="0" err="1">
                <a:latin typeface="Arial"/>
                <a:ea typeface="Arial"/>
                <a:cs typeface="Arial"/>
                <a:sym typeface="Arial"/>
              </a:rPr>
              <a:t>Meet</a:t>
            </a:r>
            <a:r>
              <a:rPr lang="lt-LT" dirty="0">
                <a:latin typeface="Arial"/>
                <a:ea typeface="Arial"/>
                <a:cs typeface="Arial"/>
                <a:sym typeface="Arial"/>
              </a:rPr>
              <a:t>“ ne tik bendravimo, bet ir produktyvumo įrankiu, taupančiu laiką ir automatizuojančiu rutiną.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657" name="Google Shape;657;g37735b48421_0_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37735b48421_0_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64" name="Google Shape;664;g37735b48421_0_1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Paprastas įrankis, leidžiantis greitai sukurti vidines ar viešas interneto svetaines be programavimo žinių.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Sąsajos su dirbtiniu intelektu (DI):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Turinio kūrimas. Naudokite </a:t>
            </a:r>
            <a:r>
              <a:rPr lang="lt-LT" i="1" dirty="0" err="1">
                <a:latin typeface="Arial"/>
                <a:ea typeface="Arial"/>
                <a:cs typeface="Arial"/>
                <a:sym typeface="Arial"/>
              </a:rPr>
              <a:t>Gemini</a:t>
            </a:r>
            <a:r>
              <a:rPr lang="lt-LT" dirty="0">
                <a:latin typeface="Arial"/>
                <a:ea typeface="Arial"/>
                <a:cs typeface="Arial"/>
                <a:sym typeface="Arial"/>
              </a:rPr>
              <a:t> tekstams kurti: nuo įmonės aprašymo iki produktų savybių ar tinklaraščio įrašų.</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Vaizdų generavimas. Užuot ieškoję nuotraukų internete, galite naudoti DI įrankius unikaliems vaizdams, piktogramoms ar reklaminėms juostoms (</a:t>
            </a:r>
            <a:r>
              <a:rPr lang="lt-LT" dirty="0" err="1">
                <a:latin typeface="Arial"/>
                <a:ea typeface="Arial"/>
                <a:cs typeface="Arial"/>
                <a:sym typeface="Arial"/>
              </a:rPr>
              <a:t>baneriams</a:t>
            </a:r>
            <a:r>
              <a:rPr lang="lt-LT" dirty="0">
                <a:latin typeface="Arial"/>
                <a:ea typeface="Arial"/>
                <a:cs typeface="Arial"/>
                <a:sym typeface="Arial"/>
              </a:rPr>
              <a:t>) kurti pagal aprašymą.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Struktūros planavimas. Paprašykite </a:t>
            </a:r>
            <a:r>
              <a:rPr lang="lt-LT" i="1" dirty="0" err="1">
                <a:latin typeface="Arial"/>
                <a:ea typeface="Arial"/>
                <a:cs typeface="Arial"/>
                <a:sym typeface="Arial"/>
              </a:rPr>
              <a:t>Gemini</a:t>
            </a:r>
            <a:r>
              <a:rPr lang="lt-LT" dirty="0">
                <a:latin typeface="Arial"/>
                <a:ea typeface="Arial"/>
                <a:cs typeface="Arial"/>
                <a:sym typeface="Arial"/>
              </a:rPr>
              <a:t> pasiūlyti logišką svetainės struktūrą (puslapių medį) pagal jūsų verslo tipą ir tikslus.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DI veikia kaip kūrybinis asistentas, pagreitinantis ir supaprastinantis svetainės kūrimo procesą – nuo idėjos iki turinio.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665" name="Google Shape;665;g37735b48421_0_1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363c5f681c1_0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72" name="Google Shape;672;g363c5f681c1_0_2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DI pagalbininkas atsako, analizuoja, apibendrina informaciją. Greiti atsakymai vs. gilus tyrimas su šaltiniais. Klausimų generavimas, duomenų analizė, santraukos.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Svarbu. Patikrinkite informaciją patikimuose šaltiniuose. Kritinis mąstymas būtinas. DI gali suklysti, ypač greituose atsakymuose.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Ateities perspektyvos. DI integracija į </a:t>
            </a:r>
            <a:r>
              <a:rPr lang="lt-LT" i="1" dirty="0">
                <a:latin typeface="Arial"/>
                <a:ea typeface="Arial"/>
                <a:cs typeface="Arial"/>
                <a:sym typeface="Arial"/>
              </a:rPr>
              <a:t>Google</a:t>
            </a:r>
            <a:r>
              <a:rPr lang="lt-LT" dirty="0">
                <a:latin typeface="Arial"/>
                <a:ea typeface="Arial"/>
                <a:cs typeface="Arial"/>
                <a:sym typeface="Arial"/>
              </a:rPr>
              <a:t> įrankius (</a:t>
            </a:r>
            <a:r>
              <a:rPr lang="lt-LT" i="1" dirty="0" err="1">
                <a:latin typeface="Arial"/>
                <a:ea typeface="Arial"/>
                <a:cs typeface="Arial"/>
                <a:sym typeface="Arial"/>
              </a:rPr>
              <a:t>Forms</a:t>
            </a:r>
            <a:r>
              <a:rPr lang="lt-LT" i="1" dirty="0">
                <a:latin typeface="Arial"/>
                <a:ea typeface="Arial"/>
                <a:cs typeface="Arial"/>
                <a:sym typeface="Arial"/>
              </a:rPr>
              <a:t>, </a:t>
            </a:r>
            <a:r>
              <a:rPr lang="lt-LT" i="1" dirty="0" err="1">
                <a:latin typeface="Arial"/>
                <a:ea typeface="Arial"/>
                <a:cs typeface="Arial"/>
                <a:sym typeface="Arial"/>
              </a:rPr>
              <a:t>Meet</a:t>
            </a:r>
            <a:r>
              <a:rPr lang="lt-LT" i="1" dirty="0">
                <a:latin typeface="Arial"/>
                <a:ea typeface="Arial"/>
                <a:cs typeface="Arial"/>
                <a:sym typeface="Arial"/>
              </a:rPr>
              <a:t>, </a:t>
            </a:r>
            <a:r>
              <a:rPr lang="lt-LT" i="0" dirty="0" err="1">
                <a:latin typeface="Arial"/>
                <a:ea typeface="Arial"/>
                <a:cs typeface="Arial"/>
                <a:sym typeface="Arial"/>
              </a:rPr>
              <a:t>Sites</a:t>
            </a:r>
            <a:r>
              <a:rPr lang="lt-LT" dirty="0">
                <a:latin typeface="Arial"/>
                <a:ea typeface="Arial"/>
                <a:cs typeface="Arial"/>
                <a:sym typeface="Arial"/>
              </a:rPr>
              <a:t>). Automatizuotas darbas, išmanesnės įžvalgos, kūrybinė pagalba. </a:t>
            </a:r>
            <a:r>
              <a:rPr lang="lt-LT" i="1" dirty="0" err="1">
                <a:latin typeface="Arial"/>
                <a:ea typeface="Arial"/>
                <a:cs typeface="Arial"/>
                <a:sym typeface="Arial"/>
              </a:rPr>
              <a:t>Gemini</a:t>
            </a:r>
            <a:r>
              <a:rPr lang="lt-LT" dirty="0">
                <a:latin typeface="Arial"/>
                <a:ea typeface="Arial"/>
                <a:cs typeface="Arial"/>
                <a:sym typeface="Arial"/>
              </a:rPr>
              <a:t> padeda dirbti greičiau ir efektyviau, bet niekada nepakeičia kritinio mąstymo.</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p:txBody>
      </p:sp>
      <p:sp>
        <p:nvSpPr>
          <p:cNvPr id="673" name="Google Shape;673;g363c5f681c1_0_2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363c5f681c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79" name="Google Shape;679;g363c5f681c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Supažindinti su </a:t>
            </a:r>
            <a:r>
              <a:rPr lang="lt-LT" i="1" dirty="0">
                <a:latin typeface="Arial"/>
                <a:ea typeface="Arial"/>
                <a:cs typeface="Arial"/>
                <a:sym typeface="Arial"/>
              </a:rPr>
              <a:t>Google vertėjo </a:t>
            </a:r>
            <a:r>
              <a:rPr lang="lt-LT" dirty="0">
                <a:latin typeface="Arial"/>
                <a:ea typeface="Arial"/>
                <a:cs typeface="Arial"/>
                <a:sym typeface="Arial"/>
              </a:rPr>
              <a:t>ir </a:t>
            </a:r>
            <a:r>
              <a:rPr lang="lt-LT" i="1" dirty="0">
                <a:latin typeface="Arial"/>
                <a:ea typeface="Arial"/>
                <a:cs typeface="Arial"/>
                <a:sym typeface="Arial"/>
              </a:rPr>
              <a:t>Google </a:t>
            </a:r>
            <a:r>
              <a:rPr lang="lt-LT" i="1" dirty="0" err="1">
                <a:latin typeface="Arial"/>
                <a:ea typeface="Arial"/>
                <a:cs typeface="Arial"/>
                <a:sym typeface="Arial"/>
              </a:rPr>
              <a:t>Lens</a:t>
            </a:r>
            <a:r>
              <a:rPr lang="lt-LT" i="1" dirty="0">
                <a:latin typeface="Arial"/>
                <a:ea typeface="Arial"/>
                <a:cs typeface="Arial"/>
                <a:sym typeface="Arial"/>
              </a:rPr>
              <a:t> </a:t>
            </a:r>
            <a:r>
              <a:rPr lang="lt-LT" dirty="0">
                <a:latin typeface="Arial"/>
                <a:ea typeface="Arial"/>
                <a:cs typeface="Arial"/>
                <a:sym typeface="Arial"/>
              </a:rPr>
              <a:t>pagrindinėmis funkcijomis.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Išmokyti kritiškai vertinti šių įrankių pateikiamą informaciją.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Suteikti praktinių įgūdžių, atpažįstant automatinių vertimų ribotumus ir vaizdinės informacijos interpretavimo ypatumus.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Skatinti sąmoningą ir atsakingą technologijų naudojimą informacijos paieškai ir supratimui.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680" name="Google Shape;680;g363c5f681c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3368e779886_0_2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85" name="Google Shape;685;g3368e779886_0_2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Anksčiau „Google vertėjas“ veikė statistinio mašininio vertimo principu, kuris lygindavo frazes iš milžiniškų duomenų bazių. Dabartinis neuroninis mašininis vertimas yra didžiulis šuolis į priekį, nes sistema mokosi kalbos taisyklių ir struktūrų panašiai kaip žmogus, todėl vertimai yra sklandesni ir gramatiškai taisyklingesni.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Neuroninis modelis yra „apmokomas“ naudojant milžiniškus kiekius jau išverstų tekstų, pavyzdžiui, Jungtinių Tautų ar Europos Parlamento dokumentus, knygas ir interneto svetaines. Analizuodama šiuos duomenis, sistema pati atranda dėsningumus tarp kalbų ir išmoksta ne tik pavienių žodžių, bet ir frazių bei sakinių struktūrų atitikmenis.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Daugiau nei teksto vertimas. Be paprasto teksto vertimo, „Google vertėjas“ siūlo galingas funkcijas, pavyzdžiui, vertimą realiuoju laiku per telefono kamerą (nukreipus į ženklą ar meniu), dvipusį pokalbio vertimą balsu ir galimybę išversti ištisus dokumentus ar interneto svetaines išsaugant originalų formatavimą.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Privalumai ir trūkumai. </a:t>
            </a:r>
            <a:r>
              <a:rPr lang="lt-LT" dirty="0">
                <a:latin typeface="Arial"/>
                <a:ea typeface="Arial"/>
                <a:cs typeface="Arial"/>
                <a:sym typeface="Arial"/>
              </a:rPr>
              <a:t>Technologija geriausiai veikia su populiariomis kalbomis (pvz., anglų, ispanų), kurioms turi daugiausia mokymosi duomenų, ir su formaliu, techniniu tekstu. Tačiau ji vis dar susiduria su iššūkiais versdama </a:t>
            </a:r>
            <a:r>
              <a:rPr lang="lt-LT" dirty="0" err="1">
                <a:latin typeface="Arial"/>
                <a:ea typeface="Arial"/>
                <a:cs typeface="Arial"/>
                <a:sym typeface="Arial"/>
              </a:rPr>
              <a:t>idiomatines</a:t>
            </a:r>
            <a:r>
              <a:rPr lang="lt-LT" dirty="0">
                <a:latin typeface="Arial"/>
                <a:ea typeface="Arial"/>
                <a:cs typeface="Arial"/>
                <a:sym typeface="Arial"/>
              </a:rPr>
              <a:t> išraiškas, humorą, poeziją ar tekstus, kuriuose svarbūs subtilūs kultūriniai niuansai.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„Google“ leidžia vartotojams siūlyti geresnius vertimo variantus arba įvertinti esamus, o šie duomenys vėliau naudojami algoritmo tikslumui tobulinti, ypač retesnėms kalboms.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Programa verčia ne atskirus žodžius, o stengiasi suprasti viso sakinio ar teksto kontekstą ir pateikti tikslesnius ir natūralesnius vertimus (neuroninis mašininis vertimas).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p:txBody>
      </p:sp>
      <p:sp>
        <p:nvSpPr>
          <p:cNvPr id="686" name="Google Shape;686;g3368e779886_0_2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3611fc0bd4a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93" name="Google Shape;693;g3611fc0bd4a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Interneto svetainė (</a:t>
            </a:r>
            <a:r>
              <a:rPr lang="lt-LT" b="1" u="sng" dirty="0">
                <a:solidFill>
                  <a:schemeClr val="hlink"/>
                </a:solidFill>
                <a:latin typeface="Arial"/>
                <a:ea typeface="Arial"/>
                <a:cs typeface="Arial"/>
                <a:sym typeface="Arial"/>
                <a:hlinkClick r:id="rId3"/>
              </a:rPr>
              <a:t>translate.google.com</a:t>
            </a:r>
            <a:r>
              <a:rPr lang="lt-LT" b="1" dirty="0">
                <a:latin typeface="Arial"/>
                <a:ea typeface="Arial"/>
                <a:cs typeface="Arial"/>
                <a:sym typeface="Arial"/>
              </a:rPr>
              <a:t>).</a:t>
            </a:r>
            <a:r>
              <a:rPr lang="lt-LT" dirty="0">
                <a:latin typeface="Arial"/>
                <a:ea typeface="Arial"/>
                <a:cs typeface="Arial"/>
                <a:sym typeface="Arial"/>
              </a:rPr>
              <a:t> Tai yra originalus ir žinomiausias būdas naudotis „Google“ vertėju. Svetainė yra universali, prieinama iš bet kurio įrenginio, turinčio interneto naršyklę (kompiuterio, planšetės, telefono). Ji idealiai tinka darbui su didesniais tekstais, dokumentams versti ir greitai patikrinti žodžius ar frazes sėdint prie kompiuterio. Svetainės sąsaja yra paprasta ir orientuota į pagrindinę funkciją – teksto vertimą iš vienos kalbos į kitą.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Atidarykite naršyklę. Savo kompiuteryje ar kitame įrenginyje atidarykite bet kurią interneto naršyklę („Chrome“, „Firefox“, „Safari“ ir kt.).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Apsilankykite svetainėje. Adreso laukelyje įveskite </a:t>
            </a:r>
            <a:r>
              <a:rPr lang="lt-LT" i="1" dirty="0">
                <a:latin typeface="Arial"/>
                <a:ea typeface="Arial"/>
                <a:cs typeface="Arial"/>
                <a:sym typeface="Arial"/>
              </a:rPr>
              <a:t>translate.google.com</a:t>
            </a:r>
            <a:r>
              <a:rPr lang="lt-LT" dirty="0">
                <a:latin typeface="Arial"/>
                <a:ea typeface="Arial"/>
                <a:cs typeface="Arial"/>
                <a:sym typeface="Arial"/>
              </a:rPr>
              <a:t>.</a:t>
            </a:r>
            <a:endParaRPr dirty="0"/>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Prieinama iš bet kurios naršyklės.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Tinka ilgesniems tekstams, dokumentams, svetainėms.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Papildomos funkcijos: „Dokumentai“, „Svetainės“.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400" dirty="0">
              <a:latin typeface="Arial"/>
              <a:ea typeface="Arial"/>
              <a:cs typeface="Arial"/>
              <a:sym typeface="Arial"/>
            </a:endParaRPr>
          </a:p>
        </p:txBody>
      </p:sp>
      <p:sp>
        <p:nvSpPr>
          <p:cNvPr id="694" name="Google Shape;694;g3611fc0bd4a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3457cc0d339_0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01" name="Google Shape;701;g3457cc0d339_0_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Mobiliosios programėlės („Android“ ir „iOS“). </a:t>
            </a:r>
            <a:r>
              <a:rPr lang="lt-LT" dirty="0">
                <a:latin typeface="Arial"/>
                <a:ea typeface="Arial"/>
                <a:cs typeface="Arial"/>
                <a:sym typeface="Arial"/>
              </a:rPr>
              <a:t>Mobiliosios programėlės pavertė „Google“ vertėją nepakeičiamu įrankiu keliautojams ir žmonėms, kuriems vertimo reikia „čia ir dabar“. Jos siūlo funkcijas, kurių nėra svetainėje, ir yra pritaikytos naudoti judant. Tai yra galingiausias ir universaliausias būdas naudotis vertėju kasdienėse situacijose, ypač bendraujant su užsieniečiais ar esant kitoje šalyje.</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Atsisiųskite programėlę. Savo telefono programėlių parduotuvėje („Google </a:t>
            </a:r>
            <a:r>
              <a:rPr lang="lt-LT" dirty="0" err="1">
                <a:latin typeface="Arial"/>
                <a:ea typeface="Arial"/>
                <a:cs typeface="Arial"/>
                <a:sym typeface="Arial"/>
              </a:rPr>
              <a:t>Play</a:t>
            </a:r>
            <a:r>
              <a:rPr lang="lt-LT" dirty="0">
                <a:latin typeface="Arial"/>
                <a:ea typeface="Arial"/>
                <a:cs typeface="Arial"/>
                <a:sym typeface="Arial"/>
              </a:rPr>
              <a:t> </a:t>
            </a:r>
            <a:r>
              <a:rPr lang="lt-LT" dirty="0" err="1">
                <a:latin typeface="Arial"/>
                <a:ea typeface="Arial"/>
                <a:cs typeface="Arial"/>
                <a:sym typeface="Arial"/>
              </a:rPr>
              <a:t>Store</a:t>
            </a:r>
            <a:r>
              <a:rPr lang="lt-LT" dirty="0">
                <a:latin typeface="Arial"/>
                <a:ea typeface="Arial"/>
                <a:cs typeface="Arial"/>
                <a:sym typeface="Arial"/>
              </a:rPr>
              <a:t>“ „Android“ įrenginiams arba „</a:t>
            </a:r>
            <a:r>
              <a:rPr lang="lt-LT" dirty="0" err="1">
                <a:latin typeface="Arial"/>
                <a:ea typeface="Arial"/>
                <a:cs typeface="Arial"/>
                <a:sym typeface="Arial"/>
              </a:rPr>
              <a:t>App</a:t>
            </a:r>
            <a:r>
              <a:rPr lang="lt-LT" dirty="0">
                <a:latin typeface="Arial"/>
                <a:ea typeface="Arial"/>
                <a:cs typeface="Arial"/>
                <a:sym typeface="Arial"/>
              </a:rPr>
              <a:t> </a:t>
            </a:r>
            <a:r>
              <a:rPr lang="lt-LT" dirty="0" err="1">
                <a:latin typeface="Arial"/>
                <a:ea typeface="Arial"/>
                <a:cs typeface="Arial"/>
                <a:sym typeface="Arial"/>
              </a:rPr>
              <a:t>Store</a:t>
            </a:r>
            <a:r>
              <a:rPr lang="lt-LT" dirty="0">
                <a:latin typeface="Arial"/>
                <a:ea typeface="Arial"/>
                <a:cs typeface="Arial"/>
                <a:sym typeface="Arial"/>
              </a:rPr>
              <a:t>“ „iPhone“ įrenginiams) susiraskite „Google </a:t>
            </a:r>
            <a:r>
              <a:rPr lang="lt-LT" dirty="0" err="1">
                <a:latin typeface="Arial"/>
                <a:ea typeface="Arial"/>
                <a:cs typeface="Arial"/>
                <a:sym typeface="Arial"/>
              </a:rPr>
              <a:t>Translate</a:t>
            </a:r>
            <a:r>
              <a:rPr lang="lt-LT" dirty="0">
                <a:latin typeface="Arial"/>
                <a:ea typeface="Arial"/>
                <a:cs typeface="Arial"/>
                <a:sym typeface="Arial"/>
              </a:rPr>
              <a:t>“ ir ją įdiekite.</a:t>
            </a:r>
            <a:endParaRPr dirty="0">
              <a:latin typeface="Arial"/>
              <a:ea typeface="Arial"/>
              <a:cs typeface="Arial"/>
              <a:sym typeface="Arial"/>
            </a:endParaRPr>
          </a:p>
          <a:p>
            <a:pPr marL="457200" lvl="0" indent="-304800" algn="l" rtl="0">
              <a:lnSpc>
                <a:spcPct val="100000"/>
              </a:lnSpc>
              <a:spcBef>
                <a:spcPts val="0"/>
              </a:spcBef>
              <a:spcAft>
                <a:spcPts val="0"/>
              </a:spcAft>
              <a:buSzPts val="1200"/>
              <a:buFont typeface="Arial"/>
              <a:buChar char="●"/>
            </a:pPr>
            <a:r>
              <a:rPr lang="lt-LT" dirty="0">
                <a:latin typeface="Arial"/>
                <a:ea typeface="Arial"/>
                <a:cs typeface="Arial"/>
                <a:sym typeface="Arial"/>
              </a:rPr>
              <a:t> Patogiausia keliaujant ir kasdienėje komunikacijoje.</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Teksto vertimas.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Kamera (realaus laiko vertimas).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Pokalbio režimas.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Galima naudoti ir be interneto (atsisiuntus kalbų paketus).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p:txBody>
      </p:sp>
      <p:sp>
        <p:nvSpPr>
          <p:cNvPr id="702" name="Google Shape;702;g3457cc0d339_0_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3611fc0bd4a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09" name="Google Shape;709;g3611fc0bd4a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Dalyviams rodoma viena iš „</a:t>
            </a:r>
            <a:r>
              <a:rPr lang="lt-LT" i="0" dirty="0">
                <a:latin typeface="Arial"/>
                <a:ea typeface="Arial"/>
                <a:cs typeface="Arial"/>
                <a:sym typeface="Arial"/>
              </a:rPr>
              <a:t>Google“</a:t>
            </a:r>
            <a:r>
              <a:rPr lang="lt-LT" dirty="0">
                <a:latin typeface="Arial"/>
                <a:ea typeface="Arial"/>
                <a:cs typeface="Arial"/>
                <a:sym typeface="Arial"/>
              </a:rPr>
              <a:t> vertėjų funkcijų – teksto vertimas. Galima įvesti arba įklijuoti tekstą į laukelį ir gauti vertimą į pasirinktą kalbą.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Kaip tai padaryti?</a:t>
            </a:r>
            <a:endParaRPr dirty="0">
              <a:latin typeface="Arial"/>
              <a:ea typeface="Arial"/>
              <a:cs typeface="Arial"/>
              <a:sym typeface="Arial"/>
            </a:endParaRPr>
          </a:p>
          <a:p>
            <a:pPr marL="457200" lvl="0" indent="-317500" algn="l" rtl="0">
              <a:lnSpc>
                <a:spcPct val="100000"/>
              </a:lnSpc>
              <a:spcBef>
                <a:spcPts val="0"/>
              </a:spcBef>
              <a:spcAft>
                <a:spcPts val="0"/>
              </a:spcAft>
              <a:buSzPts val="1400"/>
              <a:buAutoNum type="arabicPeriod"/>
            </a:pPr>
            <a:r>
              <a:rPr lang="lt-LT" dirty="0">
                <a:latin typeface="Arial"/>
                <a:ea typeface="Arial"/>
                <a:cs typeface="Arial"/>
                <a:sym typeface="Arial"/>
              </a:rPr>
              <a:t>Atidarykite „Google“ vertėją.</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Naršyklėje eikite į [translate.google.com] arba atidarykite mobiliąją programėlę.</a:t>
            </a:r>
            <a:endParaRPr dirty="0">
              <a:latin typeface="Arial"/>
              <a:ea typeface="Arial"/>
              <a:cs typeface="Arial"/>
              <a:sym typeface="Arial"/>
            </a:endParaRPr>
          </a:p>
          <a:p>
            <a:pPr marL="457200" lvl="0" indent="-317500" algn="l" rtl="0">
              <a:lnSpc>
                <a:spcPct val="100000"/>
              </a:lnSpc>
              <a:spcBef>
                <a:spcPts val="0"/>
              </a:spcBef>
              <a:spcAft>
                <a:spcPts val="0"/>
              </a:spcAft>
              <a:buSzPts val="1400"/>
              <a:buAutoNum type="arabicPeriod"/>
            </a:pPr>
            <a:r>
              <a:rPr lang="lt-LT" dirty="0">
                <a:latin typeface="Arial"/>
                <a:ea typeface="Arial"/>
                <a:cs typeface="Arial"/>
                <a:sym typeface="Arial"/>
              </a:rPr>
              <a:t>Pasirinkite kalbas.</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Kairėje pusėje – kalba, iš kurios verčiama (galite rinktis „Nustatyti kalbą“).</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Dešinėje pusėje – kalba, į kurią verčiate.</a:t>
            </a:r>
            <a:endParaRPr dirty="0">
              <a:latin typeface="Arial"/>
              <a:ea typeface="Arial"/>
              <a:cs typeface="Arial"/>
              <a:sym typeface="Arial"/>
            </a:endParaRPr>
          </a:p>
          <a:p>
            <a:pPr marL="457200" lvl="0" indent="-317500" algn="l" rtl="0">
              <a:lnSpc>
                <a:spcPct val="100000"/>
              </a:lnSpc>
              <a:spcBef>
                <a:spcPts val="0"/>
              </a:spcBef>
              <a:spcAft>
                <a:spcPts val="0"/>
              </a:spcAft>
              <a:buSzPts val="1400"/>
              <a:buAutoNum type="arabicPeriod"/>
            </a:pPr>
            <a:r>
              <a:rPr lang="lt-LT" dirty="0">
                <a:latin typeface="Arial"/>
                <a:ea typeface="Arial"/>
                <a:cs typeface="Arial"/>
                <a:sym typeface="Arial"/>
              </a:rPr>
              <a:t>Įveskite tekstą.</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Įrašykite arba įklijuokite tekstą į kairįjį lauką.</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Vertimas pasirodys dešiniajame lange automatiškai.</a:t>
            </a:r>
            <a:endParaRPr dirty="0">
              <a:latin typeface="Arial"/>
              <a:ea typeface="Arial"/>
              <a:cs typeface="Arial"/>
              <a:sym typeface="Arial"/>
            </a:endParaRPr>
          </a:p>
          <a:p>
            <a:pPr marL="457200" lvl="0" indent="-317500" algn="l" rtl="0">
              <a:lnSpc>
                <a:spcPct val="100000"/>
              </a:lnSpc>
              <a:spcBef>
                <a:spcPts val="0"/>
              </a:spcBef>
              <a:spcAft>
                <a:spcPts val="0"/>
              </a:spcAft>
              <a:buSzPts val="1400"/>
              <a:buAutoNum type="arabicPeriod"/>
            </a:pPr>
            <a:r>
              <a:rPr lang="lt-LT" dirty="0">
                <a:latin typeface="Arial"/>
                <a:ea typeface="Arial"/>
                <a:cs typeface="Arial"/>
                <a:sym typeface="Arial"/>
              </a:rPr>
              <a:t>Papildomos galimybės.</a:t>
            </a:r>
            <a:br>
              <a:rPr lang="lt-LT" dirty="0">
                <a:latin typeface="Arial"/>
                <a:ea typeface="Arial"/>
                <a:cs typeface="Arial"/>
                <a:sym typeface="Arial"/>
              </a:rPr>
            </a:br>
            <a:r>
              <a:rPr lang="lt-LT" dirty="0">
                <a:latin typeface="Arial"/>
                <a:ea typeface="Arial"/>
                <a:cs typeface="Arial"/>
                <a:sym typeface="Arial"/>
              </a:rPr>
              <a:t>Paspaudus garsiakalbio piktogramą, galima išklausyti vertimą balsu.</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Galima kopijuoti vertimą arba išsaugoti į žodyną.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Svarbu pasirinkti tinkamas kalbas ir atkreipti dėmesį, kad automatinis vertimas gali turėti netikslumų. Ilgesni tekstai ar sudėtingesnės temos visada reikalauja kritinio įvertinimo.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710" name="Google Shape;710;g3611fc0bd4a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3850337a32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16" name="Google Shape;716;g3850337a32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Skaidrėje pateikta ekrano nuotrauka apie „Google“ vertėjo funkciją – teksto vertimą. Galima įvesti arba įklijuoti tekstą į laukelį ir gauti vertimą į pasirinktą kalbą. </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717" name="Google Shape;717;g3850337a32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3457cc0d339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27" name="Google Shape;727;g3457cc0d339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457cc0d339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32" name="Google Shape;732;g3457cc0d339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Tikslas – supažindinti dalyvius su bazine „Google“ vertėjo funkcija – teksto vertimu.</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Išmokstama: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pasirinkti vertimo kalbas, įvesti ir išversti tekstą;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kritiškai įvertinti vertimo tikslumą.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Svarbu: automatizuoti vertimai padeda greitai suprasti esmę, bet visada būtina patikrinti kontekstą ir prasmę.</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b="1" dirty="0">
              <a:latin typeface="Arial"/>
              <a:ea typeface="Arial"/>
              <a:cs typeface="Arial"/>
              <a:sym typeface="Arial"/>
            </a:endParaRPr>
          </a:p>
        </p:txBody>
      </p:sp>
      <p:sp>
        <p:nvSpPr>
          <p:cNvPr id="733" name="Google Shape;733;g3457cc0d339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3611fc0bd4a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39" name="Google Shape;739;g3611fc0bd4a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Dalyviams pristatoma kita „Google“ vertėjo funkcija, leidžianti versti visus dokumentus, ne tik atskirus sakinius. Tai ypač patogu, kai reikia išversti didesnius tekstus, pvz., ataskaitas, prezentacijas ar sutartis. „Google“ vertėjas palaiko šiuos formatus: .</a:t>
            </a:r>
            <a:r>
              <a:rPr lang="lt-LT" dirty="0" err="1">
                <a:latin typeface="Arial"/>
                <a:ea typeface="Arial"/>
                <a:cs typeface="Arial"/>
                <a:sym typeface="Arial"/>
              </a:rPr>
              <a:t>doc</a:t>
            </a:r>
            <a:r>
              <a:rPr lang="lt-LT" dirty="0">
                <a:latin typeface="Arial"/>
                <a:ea typeface="Arial"/>
                <a:cs typeface="Arial"/>
                <a:sym typeface="Arial"/>
              </a:rPr>
              <a:t>, .</a:t>
            </a:r>
            <a:r>
              <a:rPr lang="lt-LT" dirty="0" err="1">
                <a:latin typeface="Arial"/>
                <a:ea typeface="Arial"/>
                <a:cs typeface="Arial"/>
                <a:sym typeface="Arial"/>
              </a:rPr>
              <a:t>docx</a:t>
            </a:r>
            <a:r>
              <a:rPr lang="lt-LT" dirty="0">
                <a:latin typeface="Arial"/>
                <a:ea typeface="Arial"/>
                <a:cs typeface="Arial"/>
                <a:sym typeface="Arial"/>
              </a:rPr>
              <a:t>, .</a:t>
            </a:r>
            <a:r>
              <a:rPr lang="lt-LT" dirty="0" err="1">
                <a:latin typeface="Arial"/>
                <a:ea typeface="Arial"/>
                <a:cs typeface="Arial"/>
                <a:sym typeface="Arial"/>
              </a:rPr>
              <a:t>pdf</a:t>
            </a:r>
            <a:r>
              <a:rPr lang="lt-LT" dirty="0">
                <a:latin typeface="Arial"/>
                <a:ea typeface="Arial"/>
                <a:cs typeface="Arial"/>
                <a:sym typeface="Arial"/>
              </a:rPr>
              <a:t>, .</a:t>
            </a:r>
            <a:r>
              <a:rPr lang="lt-LT" dirty="0" err="1">
                <a:latin typeface="Arial"/>
                <a:ea typeface="Arial"/>
                <a:cs typeface="Arial"/>
                <a:sym typeface="Arial"/>
              </a:rPr>
              <a:t>ppt</a:t>
            </a:r>
            <a:r>
              <a:rPr lang="lt-LT" dirty="0">
                <a:latin typeface="Arial"/>
                <a:ea typeface="Arial"/>
                <a:cs typeface="Arial"/>
                <a:sym typeface="Arial"/>
              </a:rPr>
              <a:t>, .</a:t>
            </a:r>
            <a:r>
              <a:rPr lang="lt-LT" dirty="0" err="1">
                <a:latin typeface="Arial"/>
                <a:ea typeface="Arial"/>
                <a:cs typeface="Arial"/>
                <a:sym typeface="Arial"/>
              </a:rPr>
              <a:t>pptx</a:t>
            </a:r>
            <a:r>
              <a:rPr lang="lt-LT" dirty="0">
                <a:latin typeface="Arial"/>
                <a:ea typeface="Arial"/>
                <a:cs typeface="Arial"/>
                <a:sym typeface="Arial"/>
              </a:rPr>
              <a:t>, .</a:t>
            </a:r>
            <a:r>
              <a:rPr lang="lt-LT" dirty="0" err="1">
                <a:latin typeface="Arial"/>
                <a:ea typeface="Arial"/>
                <a:cs typeface="Arial"/>
                <a:sym typeface="Arial"/>
              </a:rPr>
              <a:t>ps</a:t>
            </a:r>
            <a:r>
              <a:rPr lang="lt-LT" dirty="0">
                <a:latin typeface="Arial"/>
                <a:ea typeface="Arial"/>
                <a:cs typeface="Arial"/>
                <a:sym typeface="Arial"/>
              </a:rPr>
              <a:t>, .</a:t>
            </a:r>
            <a:r>
              <a:rPr lang="lt-LT" dirty="0" err="1">
                <a:latin typeface="Arial"/>
                <a:ea typeface="Arial"/>
                <a:cs typeface="Arial"/>
                <a:sym typeface="Arial"/>
              </a:rPr>
              <a:t>rtf</a:t>
            </a:r>
            <a:r>
              <a:rPr lang="lt-LT" dirty="0">
                <a:latin typeface="Arial"/>
                <a:ea typeface="Arial"/>
                <a:cs typeface="Arial"/>
                <a:sym typeface="Arial"/>
              </a:rPr>
              <a:t>, .</a:t>
            </a:r>
            <a:r>
              <a:rPr lang="lt-LT" dirty="0" err="1">
                <a:latin typeface="Arial"/>
                <a:ea typeface="Arial"/>
                <a:cs typeface="Arial"/>
                <a:sym typeface="Arial"/>
              </a:rPr>
              <a:t>txt</a:t>
            </a:r>
            <a:r>
              <a:rPr lang="lt-LT" dirty="0">
                <a:latin typeface="Arial"/>
                <a:ea typeface="Arial"/>
                <a:cs typeface="Arial"/>
                <a:sym typeface="Arial"/>
              </a:rPr>
              <a:t>, .</a:t>
            </a:r>
            <a:r>
              <a:rPr lang="lt-LT" dirty="0" err="1">
                <a:latin typeface="Arial"/>
                <a:ea typeface="Arial"/>
                <a:cs typeface="Arial"/>
                <a:sym typeface="Arial"/>
              </a:rPr>
              <a:t>xls</a:t>
            </a:r>
            <a:r>
              <a:rPr lang="lt-LT" dirty="0">
                <a:latin typeface="Arial"/>
                <a:ea typeface="Arial"/>
                <a:cs typeface="Arial"/>
                <a:sym typeface="Arial"/>
              </a:rPr>
              <a:t>, .</a:t>
            </a:r>
            <a:r>
              <a:rPr lang="lt-LT" dirty="0" err="1">
                <a:latin typeface="Arial"/>
                <a:ea typeface="Arial"/>
                <a:cs typeface="Arial"/>
                <a:sym typeface="Arial"/>
              </a:rPr>
              <a:t>xlsx</a:t>
            </a:r>
            <a:r>
              <a:rPr lang="lt-LT" dirty="0">
                <a:latin typeface="Arial"/>
                <a:ea typeface="Arial"/>
                <a:cs typeface="Arial"/>
                <a:sym typeface="Arial"/>
              </a:rPr>
              <a:t>.</a:t>
            </a:r>
            <a:endParaRPr dirty="0">
              <a:latin typeface="Arial"/>
              <a:ea typeface="Arial"/>
              <a:cs typeface="Arial"/>
              <a:sym typeface="Arial"/>
            </a:endParaRPr>
          </a:p>
          <a:p>
            <a:pPr marL="228600" lvl="0" indent="-228600" algn="l" rtl="0">
              <a:lnSpc>
                <a:spcPct val="100000"/>
              </a:lnSpc>
              <a:spcBef>
                <a:spcPts val="0"/>
              </a:spcBef>
              <a:spcAft>
                <a:spcPts val="0"/>
              </a:spcAft>
              <a:buClr>
                <a:schemeClr val="dk1"/>
              </a:buClr>
              <a:buSzPts val="1100"/>
              <a:buFont typeface="Arial"/>
              <a:buAutoNum type="arabicPeriod"/>
            </a:pPr>
            <a:r>
              <a:rPr lang="lt-LT" dirty="0">
                <a:latin typeface="Arial"/>
                <a:ea typeface="Arial"/>
                <a:cs typeface="Arial"/>
                <a:sym typeface="Arial"/>
              </a:rPr>
              <a:t>Atidarykite savo interneto naršyklę (pvz., </a:t>
            </a:r>
            <a:r>
              <a:rPr lang="lt-LT" i="1" dirty="0">
                <a:latin typeface="Arial"/>
                <a:ea typeface="Arial"/>
                <a:cs typeface="Arial"/>
                <a:sym typeface="Arial"/>
              </a:rPr>
              <a:t>Chrome, Firefox, </a:t>
            </a:r>
            <a:r>
              <a:rPr lang="lt-LT" i="1" dirty="0" err="1">
                <a:latin typeface="Arial"/>
                <a:ea typeface="Arial"/>
                <a:cs typeface="Arial"/>
                <a:sym typeface="Arial"/>
              </a:rPr>
              <a:t>Edge</a:t>
            </a:r>
            <a:r>
              <a:rPr lang="lt-LT" dirty="0">
                <a:latin typeface="Arial"/>
                <a:ea typeface="Arial"/>
                <a:cs typeface="Arial"/>
                <a:sym typeface="Arial"/>
              </a:rPr>
              <a:t>) ir eikite į „Google“ vertėjo svetainę: </a:t>
            </a:r>
            <a:r>
              <a:rPr lang="lt-LT" u="sng" dirty="0">
                <a:solidFill>
                  <a:schemeClr val="hlink"/>
                </a:solidFill>
                <a:latin typeface="Arial"/>
                <a:ea typeface="Arial"/>
                <a:cs typeface="Arial"/>
                <a:sym typeface="Arial"/>
                <a:hlinkClick r:id="rId3"/>
              </a:rPr>
              <a:t>translate.google.com</a:t>
            </a:r>
            <a:r>
              <a:rPr lang="lt-LT" dirty="0">
                <a:latin typeface="Arial"/>
                <a:ea typeface="Arial"/>
                <a:cs typeface="Arial"/>
                <a:sym typeface="Arial"/>
              </a:rPr>
              <a:t>. </a:t>
            </a:r>
          </a:p>
          <a:p>
            <a:pPr marL="228600" lvl="0" indent="-228600" algn="l" rtl="0">
              <a:lnSpc>
                <a:spcPct val="100000"/>
              </a:lnSpc>
              <a:spcBef>
                <a:spcPts val="0"/>
              </a:spcBef>
              <a:spcAft>
                <a:spcPts val="0"/>
              </a:spcAft>
              <a:buClr>
                <a:schemeClr val="dk1"/>
              </a:buClr>
              <a:buSzPts val="1100"/>
              <a:buFont typeface="Arial"/>
              <a:buAutoNum type="arabicPeriod"/>
            </a:pPr>
            <a:r>
              <a:rPr lang="lt-LT" dirty="0">
                <a:latin typeface="Arial"/>
                <a:ea typeface="Arial"/>
                <a:cs typeface="Arial"/>
                <a:sym typeface="Arial"/>
              </a:rPr>
              <a:t>Pasirinkite skirtuką „Dokumentai“. </a:t>
            </a:r>
          </a:p>
          <a:p>
            <a:pPr marL="228600" lvl="0" indent="-228600" algn="l" rtl="0">
              <a:lnSpc>
                <a:spcPct val="100000"/>
              </a:lnSpc>
              <a:spcBef>
                <a:spcPts val="0"/>
              </a:spcBef>
              <a:spcAft>
                <a:spcPts val="0"/>
              </a:spcAft>
              <a:buClr>
                <a:schemeClr val="dk1"/>
              </a:buClr>
              <a:buSzPts val="1100"/>
              <a:buFont typeface="Arial"/>
              <a:buAutoNum type="arabicPeriod"/>
            </a:pPr>
            <a:r>
              <a:rPr lang="lt-LT" dirty="0">
                <a:latin typeface="Arial"/>
                <a:ea typeface="Arial"/>
                <a:cs typeface="Arial"/>
                <a:sym typeface="Arial"/>
              </a:rPr>
              <a:t>Pasirinkite dokumento kalbą.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Kairėje pusėje, skiltyje „Originalo kalba“, pasirinkite originalią dokumento kalbą (pvz., „lietuvių"). Jei nesate tikri, galite palikti nustatymą „Aptikti kalbą“ – „Google“ vertėjas automatiškai bandys nustatyti kalbą.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Dešinėje pusėje, skiltyje „Vertimo kalba“, pasirinkite kalbą, į kurią norite išversti dokumentą (pvz., „anglų“).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4. Įkelkite dokumentą.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Žingsnis: paspauskite mėlyną mygtuką „Naršyti kompiuteryje" (arba panašų mygtuką, nurodantį failo pasirinkimą).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Žingsnis: atsidariusiame lange raskite ir pasirinkite dokumentą, kurį norite išversti, ir paspauskite „Atidaryti“.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Pastaba: dokumentas bus įkeltas į „Google“ vertėjo sistemą apdoroti.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5. Pradėkite vertimą.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Žingsnis: kai dokumentas bus įkeltas, pamatysite mygtuką „Versti“ – paspauskite jį.</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Žingsnis: „Google“ vertėjas apdoros dokumentą. Vertimo procesas gali užtrukti kelias sekundes ar minutes, priklausomai nuo dokumento dydžio ir sudėtingumo.</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6. Peržiūrėkite ir atsisiųskite išverstą dokumentą.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Žingsnis: kai vertimas bus baigtas, pamatysite išversto dokumento tekstą tiesiai „Google“ vertėjo lange.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Žingsnis: virš išversto teksto pamatysite nuorodą „Atsisiųsti vertimą“ (arba „</a:t>
            </a:r>
            <a:r>
              <a:rPr lang="lt-LT" dirty="0" err="1">
                <a:latin typeface="Arial"/>
                <a:ea typeface="Arial"/>
                <a:cs typeface="Arial"/>
                <a:sym typeface="Arial"/>
              </a:rPr>
              <a:t>Download</a:t>
            </a:r>
            <a:r>
              <a:rPr lang="lt-LT" dirty="0">
                <a:latin typeface="Arial"/>
                <a:ea typeface="Arial"/>
                <a:cs typeface="Arial"/>
                <a:sym typeface="Arial"/>
              </a:rPr>
              <a:t> </a:t>
            </a:r>
            <a:r>
              <a:rPr lang="lt-LT" dirty="0" err="1">
                <a:latin typeface="Arial"/>
                <a:ea typeface="Arial"/>
                <a:cs typeface="Arial"/>
                <a:sym typeface="Arial"/>
              </a:rPr>
              <a:t>translation</a:t>
            </a:r>
            <a:r>
              <a:rPr lang="lt-LT" dirty="0">
                <a:latin typeface="Arial"/>
                <a:ea typeface="Arial"/>
                <a:cs typeface="Arial"/>
                <a:sym typeface="Arial"/>
              </a:rPr>
              <a:t>“). Spustelėkite šią nuorodą, kad atsisiųstumėte išverstą dokumentą į savo kompiuterį. Išverstas dokumentas bus to paties formato kaip ir originalas (pvz., jei įkėlėte .</a:t>
            </a:r>
            <a:r>
              <a:rPr lang="lt-LT" dirty="0" err="1">
                <a:latin typeface="Arial"/>
                <a:ea typeface="Arial"/>
                <a:cs typeface="Arial"/>
                <a:sym typeface="Arial"/>
              </a:rPr>
              <a:t>docx</a:t>
            </a:r>
            <a:r>
              <a:rPr lang="lt-LT" dirty="0">
                <a:latin typeface="Arial"/>
                <a:ea typeface="Arial"/>
                <a:cs typeface="Arial"/>
                <a:sym typeface="Arial"/>
              </a:rPr>
              <a:t>, atsisiųsite .</a:t>
            </a:r>
            <a:r>
              <a:rPr lang="lt-LT" dirty="0" err="1">
                <a:latin typeface="Arial"/>
                <a:ea typeface="Arial"/>
                <a:cs typeface="Arial"/>
                <a:sym typeface="Arial"/>
              </a:rPr>
              <a:t>docx</a:t>
            </a:r>
            <a:r>
              <a:rPr lang="lt-LT" dirty="0">
                <a:latin typeface="Arial"/>
                <a:ea typeface="Arial"/>
                <a:cs typeface="Arial"/>
                <a:sym typeface="Arial"/>
              </a:rPr>
              <a:t>).</a:t>
            </a:r>
            <a:endParaRPr dirty="0"/>
          </a:p>
        </p:txBody>
      </p:sp>
      <p:sp>
        <p:nvSpPr>
          <p:cNvPr id="740" name="Google Shape;740;g3611fc0bd4a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3850337a32f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46" name="Google Shape;746;g3850337a32f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Dalyviams skaidrėje parodoma ir pristatoma kita „Google“ vertėjo galimybė, leidžianti versti visus dokumentus, ne tik atskirus sakinius. Tai ypač patogu, kai reikia išversti didesnius tekstus, pvz., ataskaitas, prezentacijas ar sutartis. „Google“ vertėjas palaiko šiuos formatu: .</a:t>
            </a:r>
            <a:r>
              <a:rPr lang="lt-LT" dirty="0" err="1">
                <a:latin typeface="Arial"/>
                <a:ea typeface="Arial"/>
                <a:cs typeface="Arial"/>
                <a:sym typeface="Arial"/>
              </a:rPr>
              <a:t>doc</a:t>
            </a:r>
            <a:r>
              <a:rPr lang="lt-LT" dirty="0">
                <a:latin typeface="Arial"/>
                <a:ea typeface="Arial"/>
                <a:cs typeface="Arial"/>
                <a:sym typeface="Arial"/>
              </a:rPr>
              <a:t>, .</a:t>
            </a:r>
            <a:r>
              <a:rPr lang="lt-LT" dirty="0" err="1">
                <a:latin typeface="Arial"/>
                <a:ea typeface="Arial"/>
                <a:cs typeface="Arial"/>
                <a:sym typeface="Arial"/>
              </a:rPr>
              <a:t>docx</a:t>
            </a:r>
            <a:r>
              <a:rPr lang="lt-LT" dirty="0">
                <a:latin typeface="Arial"/>
                <a:ea typeface="Arial"/>
                <a:cs typeface="Arial"/>
                <a:sym typeface="Arial"/>
              </a:rPr>
              <a:t>, .</a:t>
            </a:r>
            <a:r>
              <a:rPr lang="lt-LT" dirty="0" err="1">
                <a:latin typeface="Arial"/>
                <a:ea typeface="Arial"/>
                <a:cs typeface="Arial"/>
                <a:sym typeface="Arial"/>
              </a:rPr>
              <a:t>pdf</a:t>
            </a:r>
            <a:r>
              <a:rPr lang="lt-LT" dirty="0">
                <a:latin typeface="Arial"/>
                <a:ea typeface="Arial"/>
                <a:cs typeface="Arial"/>
                <a:sym typeface="Arial"/>
              </a:rPr>
              <a:t>, .</a:t>
            </a:r>
            <a:r>
              <a:rPr lang="lt-LT" dirty="0" err="1">
                <a:latin typeface="Arial"/>
                <a:ea typeface="Arial"/>
                <a:cs typeface="Arial"/>
                <a:sym typeface="Arial"/>
              </a:rPr>
              <a:t>ppt</a:t>
            </a:r>
            <a:r>
              <a:rPr lang="lt-LT" dirty="0">
                <a:latin typeface="Arial"/>
                <a:ea typeface="Arial"/>
                <a:cs typeface="Arial"/>
                <a:sym typeface="Arial"/>
              </a:rPr>
              <a:t>, .</a:t>
            </a:r>
            <a:r>
              <a:rPr lang="lt-LT" dirty="0" err="1">
                <a:latin typeface="Arial"/>
                <a:ea typeface="Arial"/>
                <a:cs typeface="Arial"/>
                <a:sym typeface="Arial"/>
              </a:rPr>
              <a:t>pptx</a:t>
            </a:r>
            <a:r>
              <a:rPr lang="lt-LT" dirty="0">
                <a:latin typeface="Arial"/>
                <a:ea typeface="Arial"/>
                <a:cs typeface="Arial"/>
                <a:sym typeface="Arial"/>
              </a:rPr>
              <a:t>, .</a:t>
            </a:r>
            <a:r>
              <a:rPr lang="lt-LT" dirty="0" err="1">
                <a:latin typeface="Arial"/>
                <a:ea typeface="Arial"/>
                <a:cs typeface="Arial"/>
                <a:sym typeface="Arial"/>
              </a:rPr>
              <a:t>ps</a:t>
            </a:r>
            <a:r>
              <a:rPr lang="lt-LT" dirty="0">
                <a:latin typeface="Arial"/>
                <a:ea typeface="Arial"/>
                <a:cs typeface="Arial"/>
                <a:sym typeface="Arial"/>
              </a:rPr>
              <a:t>, .</a:t>
            </a:r>
            <a:r>
              <a:rPr lang="lt-LT" dirty="0" err="1">
                <a:latin typeface="Arial"/>
                <a:ea typeface="Arial"/>
                <a:cs typeface="Arial"/>
                <a:sym typeface="Arial"/>
              </a:rPr>
              <a:t>rtf</a:t>
            </a:r>
            <a:r>
              <a:rPr lang="lt-LT" dirty="0">
                <a:latin typeface="Arial"/>
                <a:ea typeface="Arial"/>
                <a:cs typeface="Arial"/>
                <a:sym typeface="Arial"/>
              </a:rPr>
              <a:t>, .</a:t>
            </a:r>
            <a:r>
              <a:rPr lang="lt-LT" dirty="0" err="1">
                <a:latin typeface="Arial"/>
                <a:ea typeface="Arial"/>
                <a:cs typeface="Arial"/>
                <a:sym typeface="Arial"/>
              </a:rPr>
              <a:t>txt</a:t>
            </a:r>
            <a:r>
              <a:rPr lang="lt-LT" dirty="0">
                <a:latin typeface="Arial"/>
                <a:ea typeface="Arial"/>
                <a:cs typeface="Arial"/>
                <a:sym typeface="Arial"/>
              </a:rPr>
              <a:t>, .</a:t>
            </a:r>
            <a:r>
              <a:rPr lang="lt-LT" dirty="0" err="1">
                <a:latin typeface="Arial"/>
                <a:ea typeface="Arial"/>
                <a:cs typeface="Arial"/>
                <a:sym typeface="Arial"/>
              </a:rPr>
              <a:t>xls</a:t>
            </a:r>
            <a:r>
              <a:rPr lang="lt-LT" dirty="0">
                <a:latin typeface="Arial"/>
                <a:ea typeface="Arial"/>
                <a:cs typeface="Arial"/>
                <a:sym typeface="Arial"/>
              </a:rPr>
              <a:t>, .</a:t>
            </a:r>
            <a:r>
              <a:rPr lang="lt-LT" dirty="0" err="1">
                <a:latin typeface="Arial"/>
                <a:ea typeface="Arial"/>
                <a:cs typeface="Arial"/>
                <a:sym typeface="Arial"/>
              </a:rPr>
              <a:t>xlsx</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None/>
            </a:pPr>
            <a:endParaRPr dirty="0"/>
          </a:p>
        </p:txBody>
      </p:sp>
      <p:sp>
        <p:nvSpPr>
          <p:cNvPr id="747" name="Google Shape;747;g3850337a32f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3457cc0d339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7" name="Google Shape;757;g3457cc0d339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3457cc0d339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62" name="Google Shape;762;g3457cc0d339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Tikslas – supažindinti dalyvius su „Google“ vertėjo galimybe versti ne tik tekstą, bet ir visus dokumentus.</a:t>
            </a:r>
            <a:br>
              <a:rPr lang="lt-LT" dirty="0">
                <a:latin typeface="Arial"/>
                <a:ea typeface="Arial"/>
                <a:cs typeface="Arial"/>
                <a:sym typeface="Arial"/>
              </a:rPr>
            </a:br>
            <a:r>
              <a:rPr lang="lt-LT" dirty="0">
                <a:latin typeface="Arial"/>
                <a:ea typeface="Arial"/>
                <a:cs typeface="Arial"/>
                <a:sym typeface="Arial"/>
              </a:rPr>
              <a:t>Išmokstama:</a:t>
            </a:r>
            <a:endParaRPr dirty="0">
              <a:latin typeface="Arial"/>
              <a:ea typeface="Arial"/>
              <a:cs typeface="Arial"/>
              <a:sym typeface="Arial"/>
            </a:endParaRPr>
          </a:p>
          <a:p>
            <a:pPr marL="311150" lvl="0"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kaip įkelti dokumentą,</a:t>
            </a:r>
            <a:endParaRPr dirty="0">
              <a:latin typeface="Arial"/>
              <a:ea typeface="Arial"/>
              <a:cs typeface="Arial"/>
              <a:sym typeface="Arial"/>
            </a:endParaRPr>
          </a:p>
          <a:p>
            <a:pPr marL="311150" lvl="0"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pasirinkti vertimo kalbas,</a:t>
            </a:r>
            <a:endParaRPr dirty="0">
              <a:latin typeface="Arial"/>
              <a:ea typeface="Arial"/>
              <a:cs typeface="Arial"/>
              <a:sym typeface="Arial"/>
            </a:endParaRPr>
          </a:p>
          <a:p>
            <a:pPr marL="311150" lvl="0"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atsisiųsti ar peržiūrėti išverstą dokumentą,</a:t>
            </a:r>
          </a:p>
          <a:p>
            <a:pPr marL="311150" lvl="0"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pastebėti, kad gali būti formatavimo ar turinio netikslumų.</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Svarbu. Automatizuotas vertimas yra greitas ir naudingas, tačiau profesionaliam naudojimui reikia papildomos peržiūros.</a:t>
            </a: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100" b="1" dirty="0">
              <a:latin typeface="Arial"/>
              <a:ea typeface="Arial"/>
              <a:cs typeface="Arial"/>
              <a:sym typeface="Arial"/>
            </a:endParaRPr>
          </a:p>
        </p:txBody>
      </p:sp>
      <p:sp>
        <p:nvSpPr>
          <p:cNvPr id="763" name="Google Shape;763;g3457cc0d339_0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3611fc0bd4a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69" name="Google Shape;769;g3611fc0bd4a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b="1" dirty="0">
                <a:latin typeface="Arial"/>
                <a:ea typeface="Arial"/>
                <a:cs typeface="Arial"/>
                <a:sym typeface="Arial"/>
              </a:rPr>
              <a:t>Vertimas per „Google“ vertėjo svetainę (</a:t>
            </a:r>
            <a:r>
              <a:rPr lang="lt-LT" b="1" u="sng" dirty="0">
                <a:solidFill>
                  <a:schemeClr val="hlink"/>
                </a:solidFill>
                <a:latin typeface="Arial"/>
                <a:ea typeface="Arial"/>
                <a:cs typeface="Arial"/>
                <a:sym typeface="Arial"/>
                <a:hlinkClick r:id="rId3"/>
              </a:rPr>
              <a:t>translate.google.com</a:t>
            </a:r>
            <a:r>
              <a:rPr lang="lt-LT" b="1" dirty="0">
                <a:latin typeface="Arial"/>
                <a:ea typeface="Arial"/>
                <a:cs typeface="Arial"/>
                <a:sym typeface="Arial"/>
              </a:rPr>
              <a:t>). </a:t>
            </a:r>
            <a:r>
              <a:rPr lang="lt-LT" dirty="0">
                <a:latin typeface="Arial"/>
                <a:ea typeface="Arial"/>
                <a:cs typeface="Arial"/>
                <a:sym typeface="Arial"/>
              </a:rPr>
              <a:t>Prieinamumas – veikia bet kurioje naršyklėje (</a:t>
            </a:r>
            <a:r>
              <a:rPr lang="lt-LT" i="1" dirty="0">
                <a:latin typeface="Arial"/>
                <a:ea typeface="Arial"/>
                <a:cs typeface="Arial"/>
                <a:sym typeface="Arial"/>
              </a:rPr>
              <a:t>Chrome, Firefox, Safari </a:t>
            </a:r>
            <a:r>
              <a:rPr lang="lt-LT" dirty="0">
                <a:latin typeface="Arial"/>
                <a:ea typeface="Arial"/>
                <a:cs typeface="Arial"/>
                <a:sym typeface="Arial"/>
              </a:rPr>
              <a:t>ir kt.).</a:t>
            </a:r>
            <a:br>
              <a:rPr lang="lt-LT" dirty="0">
                <a:latin typeface="Arial"/>
                <a:ea typeface="Arial"/>
                <a:cs typeface="Arial"/>
                <a:sym typeface="Arial"/>
              </a:rPr>
            </a:b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1 žingsnis. Atidarykite savo interneto naršyklę ir eikite į translate.google.com.</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žingsnis. Pasirinkite skirtuką „Svetainės“.</a:t>
            </a:r>
            <a:br>
              <a:rPr lang="lt-LT" dirty="0">
                <a:latin typeface="Arial"/>
                <a:ea typeface="Arial"/>
                <a:cs typeface="Arial"/>
                <a:sym typeface="Arial"/>
              </a:rPr>
            </a:br>
            <a:r>
              <a:rPr lang="lt-LT" dirty="0">
                <a:latin typeface="Arial"/>
                <a:ea typeface="Arial"/>
                <a:cs typeface="Arial"/>
                <a:sym typeface="Arial"/>
              </a:rPr>
              <a:t>3 žingsnis. Įveskite svetainės URL adresą. Kairėje pusėje esančiame teksto įvesties lauke įkopijuokite arba įveskite norimos išversti svetainės visą URL adresą.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4 žingsnis. Pasirinkite vertimo kalbas. Kairėje pusėje, skiltyje „Originalo kalba", pasirinkite originalią svetainės kalbą. Dešinėje pusėje, skiltyje "Vertimo kalba", pasirinkite kalbą, į kurią norite išversti svetainę (pvz., "Lietuvių" arba "Anglų").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5 žingsnis. Spustelėkite vertimo nuorodą. Kai įvesite URL adresą ir pasirinksite kalbas, dešinėje pusėje esančiame lauke atsiras išversto svetainės varianto nuoroda. Spustelėkite šią nuorodą.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6 žingsnis. Naršykite išverstą svetainę. „Google“ vertėjas atidarys naują skirtuką ar langą, kuriame bus rodoma išversta svetainės versija. Viršuje pamatysite „Google“ vertėjo juostą, leidžiančią greitai perjungti kalbas ar grįžti prie originalo.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Automatinis viso puslapio vertimas</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Išverčiamas visas puslapis: antraštės, meniu, straipsnių tekstai.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Panaudojimas: naujienų portalų, mokslinių ar užsienio institucijų svetainių skaitymui.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Kalbų pasirinkimas. Galima rinktis daugiau nei 100 kalbų. Galima naudoti „Aptikti kalbą“.</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Tikslumo ribojimai. Kartais išverčia pažodžiui, prarandama prasmė ar stilius. Netinka oficialiems ar labai specializuotiems tekstams. Gali neišversti grafinių elementų (pvz., paveikslėliuose esančio teksto).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770" name="Google Shape;770;g3611fc0bd4a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89</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457cc0d339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81" name="Google Shape;781;g3457cc0d339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Dalyviams šioje skaidrėje pristatomas </a:t>
            </a:r>
            <a:r>
              <a:rPr lang="lt-LT" i="1" dirty="0">
                <a:latin typeface="Arial"/>
                <a:ea typeface="Arial"/>
                <a:cs typeface="Arial"/>
                <a:sym typeface="Arial"/>
              </a:rPr>
              <a:t>Chrome</a:t>
            </a:r>
            <a:r>
              <a:rPr lang="lt-LT" dirty="0">
                <a:latin typeface="Arial"/>
                <a:ea typeface="Arial"/>
                <a:cs typeface="Arial"/>
                <a:sym typeface="Arial"/>
              </a:rPr>
              <a:t> priedas – patogus greitai suprasti svetainės turinį naršant.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Privalumai:</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Greitas svetainių vertimas – verčia visą puslapį vienu spustelėjimu.</a:t>
            </a:r>
            <a:br>
              <a:rPr lang="lt-LT" dirty="0">
                <a:latin typeface="Arial"/>
                <a:ea typeface="Arial"/>
                <a:cs typeface="Arial"/>
                <a:sym typeface="Arial"/>
              </a:rPr>
            </a:br>
            <a:r>
              <a:rPr lang="lt-LT" dirty="0">
                <a:latin typeface="Arial"/>
                <a:ea typeface="Arial"/>
                <a:cs typeface="Arial"/>
                <a:sym typeface="Arial"/>
              </a:rPr>
              <a:t>Automatinis veikimas – atpažįsta kalbą ir siūlo vertimą automatiškai.</a:t>
            </a:r>
            <a:br>
              <a:rPr lang="lt-LT" dirty="0">
                <a:latin typeface="Arial"/>
                <a:ea typeface="Arial"/>
                <a:cs typeface="Arial"/>
                <a:sym typeface="Arial"/>
              </a:rPr>
            </a:br>
            <a:r>
              <a:rPr lang="lt-LT" dirty="0">
                <a:latin typeface="Arial"/>
                <a:ea typeface="Arial"/>
                <a:cs typeface="Arial"/>
                <a:sym typeface="Arial"/>
              </a:rPr>
              <a:t>Palaiko įvairius puslapio elementus – meniu, antraštes, nuorodas.</a:t>
            </a:r>
            <a:br>
              <a:rPr lang="lt-LT" dirty="0">
                <a:latin typeface="Arial"/>
                <a:ea typeface="Arial"/>
                <a:cs typeface="Arial"/>
                <a:sym typeface="Arial"/>
              </a:rPr>
            </a:br>
            <a:r>
              <a:rPr lang="lt-LT" dirty="0">
                <a:latin typeface="Arial"/>
                <a:ea typeface="Arial"/>
                <a:cs typeface="Arial"/>
                <a:sym typeface="Arial"/>
              </a:rPr>
              <a:t>Lengva naudoti – integruotas į naršyklę, nereikia atidaryti atskiros svetainės.</a:t>
            </a: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Kaip rasti, įdiegti ir naudotis plėtiniu? Atidarykite </a:t>
            </a:r>
            <a:r>
              <a:rPr lang="lt-LT" b="1" i="1" dirty="0">
                <a:latin typeface="Arial"/>
                <a:ea typeface="Arial"/>
                <a:cs typeface="Arial"/>
                <a:sym typeface="Arial"/>
              </a:rPr>
              <a:t>Chrome</a:t>
            </a:r>
            <a:r>
              <a:rPr lang="lt-LT" dirty="0">
                <a:latin typeface="Arial"/>
                <a:ea typeface="Arial"/>
                <a:cs typeface="Arial"/>
                <a:sym typeface="Arial"/>
              </a:rPr>
              <a:t> naršyklę. Adreso laukelyje įveskite: </a:t>
            </a:r>
            <a:r>
              <a:rPr lang="lt-LT" u="sng" dirty="0">
                <a:solidFill>
                  <a:schemeClr val="hlink"/>
                </a:solidFill>
                <a:latin typeface="Arial"/>
                <a:ea typeface="Arial"/>
                <a:cs typeface="Arial"/>
                <a:sym typeface="Arial"/>
                <a:hlinkClick r:id="rId3"/>
              </a:rPr>
              <a:t>chrome.google.com/</a:t>
            </a:r>
            <a:r>
              <a:rPr lang="lt-LT" u="sng" dirty="0" err="1">
                <a:solidFill>
                  <a:schemeClr val="hlink"/>
                </a:solidFill>
                <a:latin typeface="Arial"/>
                <a:ea typeface="Arial"/>
                <a:cs typeface="Arial"/>
                <a:sym typeface="Arial"/>
                <a:hlinkClick r:id="rId3"/>
              </a:rPr>
              <a:t>webstore</a:t>
            </a:r>
            <a:r>
              <a:rPr lang="lt-LT" dirty="0">
                <a:latin typeface="Arial"/>
                <a:ea typeface="Arial"/>
                <a:cs typeface="Arial"/>
                <a:sym typeface="Arial"/>
              </a:rPr>
              <a:t>. </a:t>
            </a:r>
            <a:r>
              <a:rPr lang="lt-LT" sz="900" dirty="0">
                <a:latin typeface="Arial"/>
                <a:ea typeface="Arial"/>
                <a:cs typeface="Arial"/>
                <a:sym typeface="Arial"/>
              </a:rPr>
              <a:t>Viršuje esančiame paieškos laukelyje įrašykite: </a:t>
            </a:r>
            <a:r>
              <a:rPr lang="lt-LT" sz="900" b="1" i="1" dirty="0">
                <a:latin typeface="Arial"/>
                <a:ea typeface="Arial"/>
                <a:cs typeface="Arial"/>
                <a:sym typeface="Arial"/>
              </a:rPr>
              <a:t>Google </a:t>
            </a:r>
            <a:r>
              <a:rPr lang="lt-LT" sz="900" b="1" i="1" dirty="0" err="1">
                <a:latin typeface="Arial"/>
                <a:ea typeface="Arial"/>
                <a:cs typeface="Arial"/>
                <a:sym typeface="Arial"/>
              </a:rPr>
              <a:t>Translate</a:t>
            </a:r>
            <a:r>
              <a:rPr lang="lt-LT" sz="900" b="1" dirty="0">
                <a:latin typeface="Arial"/>
                <a:ea typeface="Arial"/>
                <a:cs typeface="Arial"/>
                <a:sym typeface="Arial"/>
              </a:rPr>
              <a:t>. </a:t>
            </a:r>
            <a:r>
              <a:rPr lang="lt-LT" dirty="0">
                <a:latin typeface="Arial"/>
                <a:ea typeface="Arial"/>
                <a:cs typeface="Arial"/>
                <a:sym typeface="Arial"/>
              </a:rPr>
              <a:t>Radę plėtinį spauskite mygtuką „</a:t>
            </a:r>
            <a:r>
              <a:rPr lang="lt-LT" dirty="0" err="1">
                <a:latin typeface="Arial"/>
                <a:ea typeface="Arial"/>
                <a:cs typeface="Arial"/>
                <a:sym typeface="Arial"/>
              </a:rPr>
              <a:t>Add</a:t>
            </a:r>
            <a:r>
              <a:rPr lang="lt-LT" dirty="0">
                <a:latin typeface="Arial"/>
                <a:ea typeface="Arial"/>
                <a:cs typeface="Arial"/>
                <a:sym typeface="Arial"/>
              </a:rPr>
              <a:t> to Chrome“ / „Pridėti prie Chrome“. Patvirtinkite spustelėję „</a:t>
            </a:r>
            <a:r>
              <a:rPr lang="lt-LT" dirty="0" err="1">
                <a:latin typeface="Arial"/>
                <a:ea typeface="Arial"/>
                <a:cs typeface="Arial"/>
                <a:sym typeface="Arial"/>
              </a:rPr>
              <a:t>Add</a:t>
            </a:r>
            <a:r>
              <a:rPr lang="lt-LT" dirty="0">
                <a:latin typeface="Arial"/>
                <a:ea typeface="Arial"/>
                <a:cs typeface="Arial"/>
                <a:sym typeface="Arial"/>
              </a:rPr>
              <a:t> </a:t>
            </a:r>
            <a:r>
              <a:rPr lang="lt-LT" dirty="0" err="1">
                <a:latin typeface="Arial"/>
                <a:ea typeface="Arial"/>
                <a:cs typeface="Arial"/>
                <a:sym typeface="Arial"/>
              </a:rPr>
              <a:t>extension</a:t>
            </a:r>
            <a:r>
              <a:rPr lang="lt-LT" dirty="0">
                <a:latin typeface="Arial"/>
                <a:ea typeface="Arial"/>
                <a:cs typeface="Arial"/>
                <a:sym typeface="Arial"/>
              </a:rPr>
              <a:t>“ / „Pridėti plėtinį“. Įdiegus plėtinį viršutiniame dešiniajame naršyklės kampe matysite vertėjo piktogramą (</a:t>
            </a:r>
            <a:r>
              <a:rPr lang="lt-LT" i="1" dirty="0">
                <a:latin typeface="Arial"/>
                <a:ea typeface="Arial"/>
                <a:cs typeface="Arial"/>
                <a:sym typeface="Arial"/>
              </a:rPr>
              <a:t>Google </a:t>
            </a:r>
            <a:r>
              <a:rPr lang="lt-LT" i="1" dirty="0" err="1">
                <a:latin typeface="Arial"/>
                <a:ea typeface="Arial"/>
                <a:cs typeface="Arial"/>
                <a:sym typeface="Arial"/>
              </a:rPr>
              <a:t>Translate</a:t>
            </a:r>
            <a:r>
              <a:rPr lang="lt-LT" dirty="0">
                <a:latin typeface="Arial"/>
                <a:ea typeface="Arial"/>
                <a:cs typeface="Arial"/>
                <a:sym typeface="Arial"/>
              </a:rPr>
              <a:t>). Paspaudę ją galite išversti pasirinktą tekstą ar visą svetainę.</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900" b="1" dirty="0">
              <a:latin typeface="Arial"/>
              <a:ea typeface="Arial"/>
              <a:cs typeface="Arial"/>
              <a:sym typeface="Arial"/>
            </a:endParaRPr>
          </a:p>
          <a:p>
            <a:pPr marL="0" lvl="0" indent="0" algn="l" rtl="0">
              <a:lnSpc>
                <a:spcPct val="100000"/>
              </a:lnSpc>
              <a:spcBef>
                <a:spcPts val="0"/>
              </a:spcBef>
              <a:spcAft>
                <a:spcPts val="0"/>
              </a:spcAft>
              <a:buSzPts val="1400"/>
              <a:buNone/>
            </a:pPr>
            <a:endParaRPr sz="1300" dirty="0">
              <a:latin typeface="Arial"/>
              <a:ea typeface="Arial"/>
              <a:cs typeface="Arial"/>
              <a:sym typeface="Arial"/>
            </a:endParaRPr>
          </a:p>
        </p:txBody>
      </p:sp>
      <p:sp>
        <p:nvSpPr>
          <p:cNvPr id="782" name="Google Shape;782;g3457cc0d339_0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90</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3457cc0d339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0" name="Google Shape;790;g3457cc0d339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3457cc0d339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95" name="Google Shape;795;g3457cc0d339_0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Tikslas – supažindinti dalyvius su „Google“ vertėjo galimybe versti visą svetainę.</a:t>
            </a:r>
            <a:br>
              <a:rPr lang="lt-LT" dirty="0">
                <a:latin typeface="Arial"/>
                <a:ea typeface="Arial"/>
                <a:cs typeface="Arial"/>
                <a:sym typeface="Arial"/>
              </a:rPr>
            </a:br>
            <a:r>
              <a:rPr lang="lt-LT" dirty="0">
                <a:latin typeface="Arial"/>
                <a:ea typeface="Arial"/>
                <a:cs typeface="Arial"/>
                <a:sym typeface="Arial"/>
              </a:rPr>
              <a:t>Išmokstama:</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Įvesti svetainės adresą į „Google“ vertėją.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Pasirinkti kalbas ir naudoti funkciją „Aptikti kalbą“.</a:t>
            </a: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Pastebėti vertimo ypatumus: kur vertimas tikslus, o kur gali būti netikslus.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Kritiškai vertinti automatinius vertimus.</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Svarbu. DI svetainių vertimas greitas ir patogus, bet reikia įvertinti tikslumą.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Kai kurios grafikos, meniu ar specialūs simboliai gali būti neišversti.</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Puikus įrankis keliaujant ar skaitant užsienio naujienas, mokslinę medžiagą ar oficialias svetaines.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100" b="1" dirty="0">
              <a:latin typeface="Arial"/>
              <a:ea typeface="Arial"/>
              <a:cs typeface="Arial"/>
              <a:sym typeface="Arial"/>
            </a:endParaRPr>
          </a:p>
        </p:txBody>
      </p:sp>
      <p:sp>
        <p:nvSpPr>
          <p:cNvPr id="796" name="Google Shape;796;g3457cc0d339_0_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92</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3611fc0bd4a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02" name="Google Shape;802;g3611fc0bd4a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pateikiamos kitos „Google“ vertėjo funkcijos.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Balso vertimas.</a:t>
            </a:r>
            <a:r>
              <a:rPr lang="lt-LT" dirty="0">
                <a:latin typeface="Arial"/>
                <a:ea typeface="Arial"/>
                <a:cs typeface="Arial"/>
                <a:sym typeface="Arial"/>
              </a:rPr>
              <a:t> Tai funkcija, leidžianti išversti sakomą kalbą. Jūs kalbate į savo telefono mikrofoną, o programėlė atpažįsta jūsų žodžius, juos išverčia ir gali garsiai perskaityti vertimą pasirinkta kalba. Naudojama kalbos atpažinimo technologija (angl. </a:t>
            </a:r>
            <a:r>
              <a:rPr lang="lt-LT" dirty="0" err="1">
                <a:latin typeface="Arial"/>
                <a:ea typeface="Arial"/>
                <a:cs typeface="Arial"/>
                <a:sym typeface="Arial"/>
              </a:rPr>
              <a:t>Speech</a:t>
            </a:r>
            <a:r>
              <a:rPr lang="lt-LT" dirty="0">
                <a:latin typeface="Arial"/>
                <a:ea typeface="Arial"/>
                <a:cs typeface="Arial"/>
                <a:sym typeface="Arial"/>
              </a:rPr>
              <a:t>-to-</a:t>
            </a:r>
            <a:r>
              <a:rPr lang="lt-LT" dirty="0" err="1">
                <a:latin typeface="Arial"/>
                <a:ea typeface="Arial"/>
                <a:cs typeface="Arial"/>
                <a:sym typeface="Arial"/>
              </a:rPr>
              <a:t>Text</a:t>
            </a:r>
            <a:r>
              <a:rPr lang="lt-LT" dirty="0">
                <a:latin typeface="Arial"/>
                <a:ea typeface="Arial"/>
                <a:cs typeface="Arial"/>
                <a:sym typeface="Arial"/>
              </a:rPr>
              <a:t>), kuri paverčia garsą tekstu. Tada šis tekstas yra išverčiamas ir, jei reikia, naudojant kalbos sintezės technologiją (angl. </a:t>
            </a:r>
            <a:r>
              <a:rPr lang="lt-LT" dirty="0" err="1">
                <a:latin typeface="Arial"/>
                <a:ea typeface="Arial"/>
                <a:cs typeface="Arial"/>
                <a:sym typeface="Arial"/>
              </a:rPr>
              <a:t>Text</a:t>
            </a:r>
            <a:r>
              <a:rPr lang="lt-LT" dirty="0">
                <a:latin typeface="Arial"/>
                <a:ea typeface="Arial"/>
                <a:cs typeface="Arial"/>
                <a:sym typeface="Arial"/>
              </a:rPr>
              <a:t>-to-</a:t>
            </a:r>
            <a:r>
              <a:rPr lang="lt-LT" dirty="0" err="1">
                <a:latin typeface="Arial"/>
                <a:ea typeface="Arial"/>
                <a:cs typeface="Arial"/>
                <a:sym typeface="Arial"/>
              </a:rPr>
              <a:t>Speech</a:t>
            </a:r>
            <a:r>
              <a:rPr lang="lt-LT" dirty="0">
                <a:latin typeface="Arial"/>
                <a:ea typeface="Arial"/>
                <a:cs typeface="Arial"/>
                <a:sym typeface="Arial"/>
              </a:rPr>
              <a:t>), paverčiamas garsu. Pavyzdys: esate Italijoje ir norite paklausti praeivio, kaip nueiti iki Koliziejaus. Atidarote programėlę, pasirenkate lietuvių–italų kalbų porą, paspaudžiate mikrofono piktogramą ir lietuviškai sakote: „Atsiprašau, kaip man rasti Koliziejų?“. Programėlė garsiai itališkai paklausia praeivio. Tai daug greičiau ir patogiau, nei spausdinti tekstą.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Pokalbių vertimas. </a:t>
            </a:r>
            <a:r>
              <a:rPr lang="lt-LT" dirty="0">
                <a:latin typeface="Arial"/>
                <a:ea typeface="Arial"/>
                <a:cs typeface="Arial"/>
                <a:sym typeface="Arial"/>
              </a:rPr>
              <a:t>Tai išplėstinė balso vertimo versija, skirta sklandžiam dviejų žmonių, kalbančių skirtingomis kalbomis, pokalbiui. Ekranas dažnai padalijamas į dvi dalis, kad abu pašnekovai matytų vertimą. Programėlė automatiškai nustato, kuri iš dviejų pasirinktų kalbų yra sakoma, ir iškart ją verčia. Jums nereikia kaskart spausti mikrofono piktogramos – užtenka kalbėti paeiliui. Pavyzdys: sėdite kavinėje Paryžiuje ir norite paprašyti padavėjo ne tik kavos, bet ir rekomendacijos, kokį desertą pasirinkti. Įjungiate pokalbio režimą (lietuvių–prancūzų). Jūs klausiate lietuviškai, programėlė išverčia į prancūzų kalbą. Padavėjas atsako prancūziškai, o programėlė išverčia jums į lietuvių kalbą. Taip galite palaikyti natūralesnį dialogą.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Vaizdų (nuotraukų) vertimas</a:t>
            </a:r>
            <a:r>
              <a:rPr lang="lt-LT" dirty="0">
                <a:latin typeface="Arial"/>
                <a:ea typeface="Arial"/>
                <a:cs typeface="Arial"/>
                <a:sym typeface="Arial"/>
              </a:rPr>
              <a:t>. Ši funkcija naudoja telefono kamerą tekstui realiu laiku atpažinti ir išversti. Tai vienas įspūdingiausių įrankių keliautojams. Naudojama optinio ženklų atpažinimo technologija. Ji „nuskaito“ tekstą iš vaizdo. Yra du pagrindiniai režimai:</a:t>
            </a:r>
            <a:endParaRPr dirty="0">
              <a:latin typeface="Arial"/>
              <a:ea typeface="Arial"/>
              <a:cs typeface="Arial"/>
              <a:sym typeface="Arial"/>
            </a:endParaRPr>
          </a:p>
          <a:p>
            <a:pPr marL="685800" lvl="0" indent="-22860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Momentinis. Nukreipiate kamerą į tekstą (pvz., kelio ženklą), ir vertimas atsiranda tiesiogiai ekrane, pakeisdamas originalų tekstą. Tai veikia naudojant papildytąją realybę.</a:t>
            </a:r>
            <a:endParaRPr dirty="0">
              <a:latin typeface="Arial"/>
              <a:ea typeface="Arial"/>
              <a:cs typeface="Arial"/>
              <a:sym typeface="Arial"/>
            </a:endParaRPr>
          </a:p>
          <a:p>
            <a:pPr marL="685800" lvl="0" indent="-22860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Nuskaitymas. Nufotografuojate tekstą (pvz., restorano meniu), o tada pirštu pažymite, kurią teksto dalį norite išversti. Šis būdas yra tikslesnis. Pavyzdys: esate parduotuvėje Japonijoje ir norite nusipirkti pieno, bet nesuprantate hieroglifų ant pakuotės. Išsitraukiate telefoną, įjungiate kameros režimą ir nukreipiate į pakuotes – ekrane matote išverstus produktų pavadinimus.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Rankraščio atpažinimas</a:t>
            </a:r>
            <a:r>
              <a:rPr lang="lt-LT" dirty="0">
                <a:latin typeface="Arial"/>
                <a:ea typeface="Arial"/>
                <a:cs typeface="Arial"/>
                <a:sym typeface="Arial"/>
              </a:rPr>
              <a:t>. Ši funkcija leidžia jums pirštu ar specialiu pieštuku parašyti žodį ar frazę tiesiog telefono ekrane, o programėlė atpažins jūsų rankraštį ir jį išvers. Dirbtinis intelektas analizuoja jūsų nubrėžtas linijas ir bando atpažinti simbolius bei raides. Pavyzdys: keliaujate po Kiniją ir matote sudėtingą hieroglifą, kurio negalite įvesti įprasta klaviatūra. Atidarote rankraščio įvesties lauką ir tiesiog bandote jį nupiešti. Programėlė atpažįsta simbolį ir pateikia jo vertimą. Tai ypač naudinga kalboms, kurios nenaudoja lotyniškos abėcėlės.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Prieiga be interneto</a:t>
            </a:r>
            <a:r>
              <a:rPr lang="lt-LT" dirty="0">
                <a:latin typeface="Arial"/>
                <a:ea typeface="Arial"/>
                <a:cs typeface="Arial"/>
                <a:sym typeface="Arial"/>
              </a:rPr>
              <a:t>. Tai galimybė naudotis vertėju neturint interneto ryšio (</a:t>
            </a:r>
            <a:r>
              <a:rPr lang="lt-LT" dirty="0" err="1">
                <a:latin typeface="Arial"/>
                <a:ea typeface="Arial"/>
                <a:cs typeface="Arial"/>
                <a:sym typeface="Arial"/>
              </a:rPr>
              <a:t>Wi</a:t>
            </a:r>
            <a:r>
              <a:rPr lang="lt-LT" dirty="0">
                <a:latin typeface="Arial"/>
                <a:ea typeface="Arial"/>
                <a:cs typeface="Arial"/>
                <a:sym typeface="Arial"/>
              </a:rPr>
              <a:t>-Fi ar mobiliųjų duomenų). Prieš kelionę ar būdami ten, kur yra internetas, turite atsisiųsti konkrečių kalbų paketus į savo telefoną. Šie paketai užima šiek tiek vietos, bet juose yra visa reikalinga informacija vertimui atlikti. Pavyzdys: skrendate lėktuvu arba važiuojate metro Tokijuje, kur nėra interneto ryšio. Jums vis tiek reikia išsiversti frazę. Kadangi iš anksto atsisiuntėte japonų kalbos paketą, programėlė veikia be trikdžių. Tai taip pat padeda sutaupyti pinigų, išvengiant brangių tarptinklinio ryšio (angl. </a:t>
            </a:r>
            <a:r>
              <a:rPr lang="lt-LT" dirty="0" err="1">
                <a:latin typeface="Arial"/>
                <a:ea typeface="Arial"/>
                <a:cs typeface="Arial"/>
                <a:sym typeface="Arial"/>
              </a:rPr>
              <a:t>roaming</a:t>
            </a:r>
            <a:r>
              <a:rPr lang="lt-LT" dirty="0">
                <a:latin typeface="Arial"/>
                <a:ea typeface="Arial"/>
                <a:cs typeface="Arial"/>
                <a:sym typeface="Arial"/>
              </a:rPr>
              <a:t>) mokesčių.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Integracija su kitais „Google“ produktais</a:t>
            </a:r>
            <a:r>
              <a:rPr lang="lt-LT" dirty="0">
                <a:latin typeface="Arial"/>
                <a:ea typeface="Arial"/>
                <a:cs typeface="Arial"/>
                <a:sym typeface="Arial"/>
              </a:rPr>
              <a:t>. „Google“ vertėjo technologija yra integruota į daugelį kitų „Google“ paslaugų, todėl vertimas tampa nepastebima kasdienybės dalimi. Pvz., </a:t>
            </a:r>
            <a:r>
              <a:rPr lang="lt-LT" i="1" dirty="0" err="1">
                <a:latin typeface="Arial"/>
                <a:ea typeface="Arial"/>
                <a:cs typeface="Arial"/>
                <a:sym typeface="Arial"/>
              </a:rPr>
              <a:t>Gmail</a:t>
            </a:r>
            <a:r>
              <a:rPr lang="lt-LT" dirty="0">
                <a:latin typeface="Arial"/>
                <a:ea typeface="Arial"/>
                <a:cs typeface="Arial"/>
                <a:sym typeface="Arial"/>
              </a:rPr>
              <a:t>. laiškų vertimas, </a:t>
            </a:r>
            <a:r>
              <a:rPr lang="lt-LT" i="1" dirty="0">
                <a:latin typeface="Arial"/>
                <a:ea typeface="Arial"/>
                <a:cs typeface="Arial"/>
                <a:sym typeface="Arial"/>
              </a:rPr>
              <a:t>Google </a:t>
            </a:r>
            <a:r>
              <a:rPr lang="lt-LT" i="1" dirty="0" err="1">
                <a:latin typeface="Arial"/>
                <a:ea typeface="Arial"/>
                <a:cs typeface="Arial"/>
                <a:sym typeface="Arial"/>
              </a:rPr>
              <a:t>lens</a:t>
            </a:r>
            <a:r>
              <a:rPr lang="lt-LT" i="1" dirty="0">
                <a:latin typeface="Arial"/>
                <a:ea typeface="Arial"/>
                <a:cs typeface="Arial"/>
                <a:sym typeface="Arial"/>
              </a:rPr>
              <a:t>.</a:t>
            </a:r>
            <a:endParaRPr i="1" dirty="0">
              <a:latin typeface="Arial"/>
              <a:ea typeface="Arial"/>
              <a:cs typeface="Arial"/>
              <a:sym typeface="Arial"/>
            </a:endParaRPr>
          </a:p>
        </p:txBody>
      </p:sp>
      <p:sp>
        <p:nvSpPr>
          <p:cNvPr id="803" name="Google Shape;803;g3611fc0bd4a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93</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3611fc0bd4a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09" name="Google Shape;809;g3611fc0bd4a_0_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„Google“ vertėjas yra nepaprastai naudingas įrankis, tačiau jis veikia remdamasis milžiniškais duomenų kiekiais ir statistiniais modeliais, o ne tikruoju kalbos ir kultūros supratimu. Štai išsamesnis paaiškinimas, kodėl jo vertimai kartais būna netikslūs ar netinkami.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Pažodinis vertimas be prasmės. </a:t>
            </a:r>
            <a:r>
              <a:rPr lang="lt-LT" dirty="0">
                <a:latin typeface="Arial"/>
                <a:ea typeface="Arial"/>
                <a:cs typeface="Arial"/>
                <a:sym typeface="Arial"/>
              </a:rPr>
              <a:t>Tai viena dažniausių ir akivaizdžiausių problemų. Idiomos yra frazės, kurių reikšmė nėra tiesiogiai susijusi su jas sudarančių žodžių reikšmėmis. Vertėjas dažnai to „nesupranta“ ir išverčia pažodžiui.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Pavyzdžiai: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Lietuvių k. -&gt; Anglų k.</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Posakis: „Kabinti makaronus“ (meluoti, apgaudinėti).</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„Google“ vertimas: „</a:t>
            </a:r>
            <a:r>
              <a:rPr lang="lt-LT" dirty="0" err="1">
                <a:latin typeface="Arial"/>
                <a:ea typeface="Arial"/>
                <a:cs typeface="Arial"/>
                <a:sym typeface="Arial"/>
              </a:rPr>
              <a:t>Hanging</a:t>
            </a:r>
            <a:r>
              <a:rPr lang="lt-LT" dirty="0">
                <a:latin typeface="Arial"/>
                <a:ea typeface="Arial"/>
                <a:cs typeface="Arial"/>
                <a:sym typeface="Arial"/>
              </a:rPr>
              <a:t> </a:t>
            </a:r>
            <a:r>
              <a:rPr lang="lt-LT" dirty="0" err="1">
                <a:latin typeface="Arial"/>
                <a:ea typeface="Arial"/>
                <a:cs typeface="Arial"/>
                <a:sym typeface="Arial"/>
              </a:rPr>
              <a:t>noodles</a:t>
            </a:r>
            <a:r>
              <a:rPr lang="lt-LT" dirty="0">
                <a:latin typeface="Arial"/>
                <a:ea typeface="Arial"/>
                <a:cs typeface="Arial"/>
                <a:sym typeface="Arial"/>
              </a:rPr>
              <a:t>“.</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Rezultatas: anglakalbis nesupras, ką norite pasakyti. Teisingas atitikmuo būtų „to </a:t>
            </a:r>
            <a:r>
              <a:rPr lang="lt-LT" dirty="0" err="1">
                <a:latin typeface="Arial"/>
                <a:ea typeface="Arial"/>
                <a:cs typeface="Arial"/>
                <a:sym typeface="Arial"/>
              </a:rPr>
              <a:t>pull</a:t>
            </a:r>
            <a:r>
              <a:rPr lang="lt-LT" dirty="0">
                <a:latin typeface="Arial"/>
                <a:ea typeface="Arial"/>
                <a:cs typeface="Arial"/>
                <a:sym typeface="Arial"/>
              </a:rPr>
              <a:t> </a:t>
            </a:r>
            <a:r>
              <a:rPr lang="lt-LT" dirty="0" err="1">
                <a:latin typeface="Arial"/>
                <a:ea typeface="Arial"/>
                <a:cs typeface="Arial"/>
                <a:sym typeface="Arial"/>
              </a:rPr>
              <a:t>someone's</a:t>
            </a:r>
            <a:r>
              <a:rPr lang="lt-LT" dirty="0">
                <a:latin typeface="Arial"/>
                <a:ea typeface="Arial"/>
                <a:cs typeface="Arial"/>
                <a:sym typeface="Arial"/>
              </a:rPr>
              <a:t> </a:t>
            </a:r>
            <a:r>
              <a:rPr lang="lt-LT" dirty="0" err="1">
                <a:latin typeface="Arial"/>
                <a:ea typeface="Arial"/>
                <a:cs typeface="Arial"/>
                <a:sym typeface="Arial"/>
              </a:rPr>
              <a:t>leg</a:t>
            </a:r>
            <a:r>
              <a:rPr lang="lt-LT" dirty="0">
                <a:latin typeface="Arial"/>
                <a:ea typeface="Arial"/>
                <a:cs typeface="Arial"/>
                <a:sym typeface="Arial"/>
              </a:rPr>
              <a:t>“ arba tiesiog „to </a:t>
            </a:r>
            <a:r>
              <a:rPr lang="lt-LT" dirty="0" err="1">
                <a:latin typeface="Arial"/>
                <a:ea typeface="Arial"/>
                <a:cs typeface="Arial"/>
                <a:sym typeface="Arial"/>
              </a:rPr>
              <a:t>lie</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Kultūriniai niuansai.</a:t>
            </a:r>
            <a:r>
              <a:rPr lang="lt-LT" dirty="0">
                <a:latin typeface="Arial"/>
                <a:ea typeface="Arial"/>
                <a:cs typeface="Arial"/>
                <a:sym typeface="Arial"/>
              </a:rPr>
              <a:t> Kas priimtina vienur, gali būti įžeidu kitur. Kalba yra neatsiejama nuo kultūros. Vertėjas negali įvertinti socialinių normų, mandagumo formų ar kultūrinių asociacijų.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Pavyzdžiai: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Mandagumo formos (Tu vs. Jūs):</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Anglų kalboje yra tik vienas žodis „you“. Lietuvių kalboje turime „tu“ (neformalus) ir „Jūs“ (formalus, pagarbos ženklas).</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Versdamas iš anglų kalbos, „Google“ vertėjas dažnai parenka netinkamą formą. Jei rašysite oficialų laišką verslo partneriui ir vertėjas sakinį „You </a:t>
            </a:r>
            <a:r>
              <a:rPr lang="lt-LT" dirty="0" err="1">
                <a:latin typeface="Arial"/>
                <a:ea typeface="Arial"/>
                <a:cs typeface="Arial"/>
                <a:sym typeface="Arial"/>
              </a:rPr>
              <a:t>should</a:t>
            </a:r>
            <a:r>
              <a:rPr lang="lt-LT" dirty="0">
                <a:latin typeface="Arial"/>
                <a:ea typeface="Arial"/>
                <a:cs typeface="Arial"/>
                <a:sym typeface="Arial"/>
              </a:rPr>
              <a:t> </a:t>
            </a:r>
            <a:r>
              <a:rPr lang="lt-LT" dirty="0" err="1">
                <a:latin typeface="Arial"/>
                <a:ea typeface="Arial"/>
                <a:cs typeface="Arial"/>
                <a:sym typeface="Arial"/>
              </a:rPr>
              <a:t>review</a:t>
            </a:r>
            <a:r>
              <a:rPr lang="lt-LT" dirty="0">
                <a:latin typeface="Arial"/>
                <a:ea typeface="Arial"/>
                <a:cs typeface="Arial"/>
                <a:sym typeface="Arial"/>
              </a:rPr>
              <a:t> </a:t>
            </a:r>
            <a:r>
              <a:rPr lang="lt-LT" dirty="0" err="1">
                <a:latin typeface="Arial"/>
                <a:ea typeface="Arial"/>
                <a:cs typeface="Arial"/>
                <a:sym typeface="Arial"/>
              </a:rPr>
              <a:t>this</a:t>
            </a:r>
            <a:r>
              <a:rPr lang="lt-LT" dirty="0">
                <a:latin typeface="Arial"/>
                <a:ea typeface="Arial"/>
                <a:cs typeface="Arial"/>
                <a:sym typeface="Arial"/>
              </a:rPr>
              <a:t> </a:t>
            </a:r>
            <a:r>
              <a:rPr lang="lt-LT" dirty="0" err="1">
                <a:latin typeface="Arial"/>
                <a:ea typeface="Arial"/>
                <a:cs typeface="Arial"/>
                <a:sym typeface="Arial"/>
              </a:rPr>
              <a:t>document</a:t>
            </a:r>
            <a:r>
              <a:rPr lang="lt-LT" dirty="0">
                <a:latin typeface="Arial"/>
                <a:ea typeface="Arial"/>
                <a:cs typeface="Arial"/>
                <a:sym typeface="Arial"/>
              </a:rPr>
              <a:t>“ išvers kaip „Tu turėtum peržiūrėti šį dokumentą“, tai nuskambės nepagarbiai ir neprofesionaliai.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Konteksto svarba. Vienas žodis – daugybė reikšmių</a:t>
            </a:r>
            <a:r>
              <a:rPr lang="lt-LT" dirty="0">
                <a:latin typeface="Arial"/>
                <a:ea typeface="Arial"/>
                <a:cs typeface="Arial"/>
                <a:sym typeface="Arial"/>
              </a:rPr>
              <a:t>. Daugelis žodžių yra </a:t>
            </a:r>
            <a:r>
              <a:rPr lang="lt-LT" dirty="0" err="1">
                <a:latin typeface="Arial"/>
                <a:ea typeface="Arial"/>
                <a:cs typeface="Arial"/>
                <a:sym typeface="Arial"/>
              </a:rPr>
              <a:t>polisemantiški</a:t>
            </a:r>
            <a:r>
              <a:rPr lang="lt-LT" dirty="0">
                <a:latin typeface="Arial"/>
                <a:ea typeface="Arial"/>
                <a:cs typeface="Arial"/>
                <a:sym typeface="Arial"/>
              </a:rPr>
              <a:t> (turi kelias reikšmes). Vertėjas bando atspėti teisingą reikšmę iš aplinkinių žodžių, bet jei kontekstas per trumpas ar dviprasmiškas, jis dažnai klysta.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Pavyzdys su anglišku žodžiu „</a:t>
            </a:r>
            <a:r>
              <a:rPr lang="lt-LT" dirty="0" err="1">
                <a:latin typeface="Arial"/>
                <a:ea typeface="Arial"/>
                <a:cs typeface="Arial"/>
                <a:sym typeface="Arial"/>
              </a:rPr>
              <a:t>run</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„I </a:t>
            </a:r>
            <a:r>
              <a:rPr lang="lt-LT" dirty="0" err="1">
                <a:latin typeface="Arial"/>
                <a:ea typeface="Arial"/>
                <a:cs typeface="Arial"/>
                <a:sym typeface="Arial"/>
              </a:rPr>
              <a:t>run</a:t>
            </a:r>
            <a:r>
              <a:rPr lang="lt-LT" dirty="0">
                <a:latin typeface="Arial"/>
                <a:ea typeface="Arial"/>
                <a:cs typeface="Arial"/>
                <a:sym typeface="Arial"/>
              </a:rPr>
              <a:t> </a:t>
            </a:r>
            <a:r>
              <a:rPr lang="lt-LT" dirty="0" err="1">
                <a:latin typeface="Arial"/>
                <a:ea typeface="Arial"/>
                <a:cs typeface="Arial"/>
                <a:sym typeface="Arial"/>
              </a:rPr>
              <a:t>every</a:t>
            </a:r>
            <a:r>
              <a:rPr lang="lt-LT" dirty="0">
                <a:latin typeface="Arial"/>
                <a:ea typeface="Arial"/>
                <a:cs typeface="Arial"/>
                <a:sym typeface="Arial"/>
              </a:rPr>
              <a:t> </a:t>
            </a:r>
            <a:r>
              <a:rPr lang="lt-LT" dirty="0" err="1">
                <a:latin typeface="Arial"/>
                <a:ea typeface="Arial"/>
                <a:cs typeface="Arial"/>
                <a:sym typeface="Arial"/>
              </a:rPr>
              <a:t>morning</a:t>
            </a:r>
            <a:r>
              <a:rPr lang="lt-LT" dirty="0">
                <a:latin typeface="Arial"/>
                <a:ea typeface="Arial"/>
                <a:cs typeface="Arial"/>
                <a:sym typeface="Arial"/>
              </a:rPr>
              <a:t>.“ -&gt; „Aš bėgioju kiekvieną rytą.“ (Fizinis veiksmas)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The</a:t>
            </a:r>
            <a:r>
              <a:rPr lang="lt-LT" dirty="0">
                <a:latin typeface="Arial"/>
                <a:ea typeface="Arial"/>
                <a:cs typeface="Arial"/>
                <a:sym typeface="Arial"/>
              </a:rPr>
              <a:t> </a:t>
            </a:r>
            <a:r>
              <a:rPr lang="lt-LT" dirty="0" err="1">
                <a:latin typeface="Arial"/>
                <a:ea typeface="Arial"/>
                <a:cs typeface="Arial"/>
                <a:sym typeface="Arial"/>
              </a:rPr>
              <a:t>program</a:t>
            </a:r>
            <a:r>
              <a:rPr lang="lt-LT" dirty="0">
                <a:latin typeface="Arial"/>
                <a:ea typeface="Arial"/>
                <a:cs typeface="Arial"/>
                <a:sym typeface="Arial"/>
              </a:rPr>
              <a:t> </a:t>
            </a:r>
            <a:r>
              <a:rPr lang="lt-LT" dirty="0" err="1">
                <a:latin typeface="Arial"/>
                <a:ea typeface="Arial"/>
                <a:cs typeface="Arial"/>
                <a:sym typeface="Arial"/>
              </a:rPr>
              <a:t>is</a:t>
            </a:r>
            <a:r>
              <a:rPr lang="lt-LT" dirty="0">
                <a:latin typeface="Arial"/>
                <a:ea typeface="Arial"/>
                <a:cs typeface="Arial"/>
                <a:sym typeface="Arial"/>
              </a:rPr>
              <a:t> </a:t>
            </a:r>
            <a:r>
              <a:rPr lang="lt-LT" dirty="0" err="1">
                <a:latin typeface="Arial"/>
                <a:ea typeface="Arial"/>
                <a:cs typeface="Arial"/>
                <a:sym typeface="Arial"/>
              </a:rPr>
              <a:t>running</a:t>
            </a:r>
            <a:r>
              <a:rPr lang="lt-LT" dirty="0">
                <a:latin typeface="Arial"/>
                <a:ea typeface="Arial"/>
                <a:cs typeface="Arial"/>
                <a:sym typeface="Arial"/>
              </a:rPr>
              <a:t>.“ -&gt; „Programa veikia.“ (Procesas)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
            </a:r>
            <a:r>
              <a:rPr lang="lt-LT" dirty="0" err="1">
                <a:latin typeface="Arial"/>
                <a:ea typeface="Arial"/>
                <a:cs typeface="Arial"/>
                <a:sym typeface="Arial"/>
              </a:rPr>
              <a:t>My</a:t>
            </a:r>
            <a:r>
              <a:rPr lang="lt-LT" dirty="0">
                <a:latin typeface="Arial"/>
                <a:ea typeface="Arial"/>
                <a:cs typeface="Arial"/>
                <a:sym typeface="Arial"/>
              </a:rPr>
              <a:t> </a:t>
            </a:r>
            <a:r>
              <a:rPr lang="lt-LT" dirty="0" err="1">
                <a:latin typeface="Arial"/>
                <a:ea typeface="Arial"/>
                <a:cs typeface="Arial"/>
                <a:sym typeface="Arial"/>
              </a:rPr>
              <a:t>nose</a:t>
            </a:r>
            <a:r>
              <a:rPr lang="lt-LT" dirty="0">
                <a:latin typeface="Arial"/>
                <a:ea typeface="Arial"/>
                <a:cs typeface="Arial"/>
                <a:sym typeface="Arial"/>
              </a:rPr>
              <a:t> </a:t>
            </a:r>
            <a:r>
              <a:rPr lang="lt-LT" dirty="0" err="1">
                <a:latin typeface="Arial"/>
                <a:ea typeface="Arial"/>
                <a:cs typeface="Arial"/>
                <a:sym typeface="Arial"/>
              </a:rPr>
              <a:t>is</a:t>
            </a:r>
            <a:r>
              <a:rPr lang="lt-LT" dirty="0">
                <a:latin typeface="Arial"/>
                <a:ea typeface="Arial"/>
                <a:cs typeface="Arial"/>
                <a:sym typeface="Arial"/>
              </a:rPr>
              <a:t> </a:t>
            </a:r>
            <a:r>
              <a:rPr lang="lt-LT" dirty="0" err="1">
                <a:latin typeface="Arial"/>
                <a:ea typeface="Arial"/>
                <a:cs typeface="Arial"/>
                <a:sym typeface="Arial"/>
              </a:rPr>
              <a:t>running</a:t>
            </a:r>
            <a:r>
              <a:rPr lang="lt-LT" dirty="0">
                <a:latin typeface="Arial"/>
                <a:ea typeface="Arial"/>
                <a:cs typeface="Arial"/>
                <a:sym typeface="Arial"/>
              </a:rPr>
              <a:t>.“ -&gt; „Man bėga nosis.“ (Skysčio tekėjimas)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„To </a:t>
            </a:r>
            <a:r>
              <a:rPr lang="lt-LT" dirty="0" err="1">
                <a:latin typeface="Arial"/>
                <a:ea typeface="Arial"/>
                <a:cs typeface="Arial"/>
                <a:sym typeface="Arial"/>
              </a:rPr>
              <a:t>run</a:t>
            </a:r>
            <a:r>
              <a:rPr lang="lt-LT" dirty="0">
                <a:latin typeface="Arial"/>
                <a:ea typeface="Arial"/>
                <a:cs typeface="Arial"/>
                <a:sym typeface="Arial"/>
              </a:rPr>
              <a:t> a </a:t>
            </a:r>
            <a:r>
              <a:rPr lang="lt-LT" dirty="0" err="1">
                <a:latin typeface="Arial"/>
                <a:ea typeface="Arial"/>
                <a:cs typeface="Arial"/>
                <a:sym typeface="Arial"/>
              </a:rPr>
              <a:t>company</a:t>
            </a:r>
            <a:r>
              <a:rPr lang="lt-LT" dirty="0">
                <a:latin typeface="Arial"/>
                <a:ea typeface="Arial"/>
                <a:cs typeface="Arial"/>
                <a:sym typeface="Arial"/>
              </a:rPr>
              <a:t>.“ -&gt; „Vadovauti įmonei.“ (Valdymas)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Be plataus ir aiškaus konteksto, vertėjas gali lengvai pasirinkti netinkamą variantą.</a:t>
            </a:r>
            <a:endParaRPr dirty="0">
              <a:latin typeface="Arial"/>
              <a:ea typeface="Arial"/>
              <a:cs typeface="Arial"/>
              <a:sym typeface="Arial"/>
            </a:endParaRPr>
          </a:p>
        </p:txBody>
      </p:sp>
      <p:sp>
        <p:nvSpPr>
          <p:cNvPr id="810" name="Google Shape;810;g3611fc0bd4a_0_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94</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3611fc0bd4a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16" name="Google Shape;816;g3611fc0bd4a_0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lt-LT" dirty="0">
                <a:latin typeface="Arial"/>
                <a:ea typeface="Arial"/>
                <a:cs typeface="Arial"/>
                <a:sym typeface="Arial"/>
              </a:rPr>
              <a:t>„Google“ vertėjas, nors ir nuolat tobulinamas, vis dar sutrinka, „pasimeta“ (t. y., pateikia netikslius arba nenatūraliai skambančius vertimus) dėl kelių pagrindinių priežasčių, kurias nurodėte, ir dar keleto niuansų:</a:t>
            </a: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b="1" dirty="0">
                <a:latin typeface="Arial"/>
                <a:ea typeface="Arial"/>
                <a:cs typeface="Arial"/>
                <a:sym typeface="Arial"/>
              </a:rPr>
              <a:t>Daugiaprasmiai žodžiai ir sakiniai</a:t>
            </a:r>
            <a:endParaRPr dirty="0">
              <a:latin typeface="Arial"/>
              <a:ea typeface="Arial"/>
              <a:cs typeface="Arial"/>
              <a:sym typeface="Arial"/>
            </a:endParaRPr>
          </a:p>
          <a:p>
            <a:pPr marL="457200" lvl="0" indent="-304800" algn="l" rtl="0">
              <a:lnSpc>
                <a:spcPct val="100000"/>
              </a:lnSpc>
              <a:spcBef>
                <a:spcPts val="1200"/>
              </a:spcBef>
              <a:spcAft>
                <a:spcPts val="0"/>
              </a:spcAft>
              <a:buSzPts val="1200"/>
              <a:buChar char="●"/>
            </a:pPr>
            <a:r>
              <a:rPr lang="lt-LT" dirty="0">
                <a:latin typeface="Arial"/>
                <a:ea typeface="Arial"/>
                <a:cs typeface="Arial"/>
                <a:sym typeface="Arial"/>
              </a:rPr>
              <a:t>Pavyzdys: lietuvių kalbos žodis „lakas“ gali reikšti plaukų laką (kosmetika), medienos laką (dažymo priemonė). Vertėjas neturėdamas konteksto, gali parinkti netinkamą reikšmę.</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Ką daryti? Pateikti kuo daugiau konteksto. Kuo ilgesnis ir išsamesnis sakinys ar net visas paragrafas, tuo daugiau užuominų vertėjas turi, kad teisingai interpretuotų žodžio reikšmę. Žmonės tai daro intuityviai, remdamiesi savo patirtimi ir žiniomis apie pasaulį, o DI kol kas tobulina šią gebą.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Gramatikos klaidos ir stilius</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Nenatūralus skambesys (</a:t>
            </a:r>
            <a:r>
              <a:rPr lang="lt-LT" dirty="0" err="1">
                <a:latin typeface="Arial"/>
                <a:ea typeface="Arial"/>
                <a:cs typeface="Arial"/>
                <a:sym typeface="Arial"/>
              </a:rPr>
              <a:t>robotiškumas</a:t>
            </a:r>
            <a:r>
              <a:rPr lang="lt-LT" dirty="0">
                <a:latin typeface="Arial"/>
                <a:ea typeface="Arial"/>
                <a:cs typeface="Arial"/>
                <a:sym typeface="Arial"/>
              </a:rPr>
              <a:t>): net jei vertimas yra gramatiškai taisyklingas, jis gali skambėti nenatūraliai, lyg būtų išverstas žodis po žodžio. Tai ypač pasijunta su sudėtingomis sakinių struktūromis, posakiais ar idiomomis.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Ką daryti? Prieš verčiant, patartina patikrinti originalaus teksto gramatiką ir stilistiką. Kuo aiškesnis ir taisyklingesnis originalus tekstas, tuo didesnė tikimybė gauti kokybišką vertimą.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Specializuoti tekstai (technikos, teisės, medicinos terminai)</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Terminologijos tikslumas: moksliniame tekste terminai turi griežtai apibrėžtą reikšmę, net menkiausias netikslumas gali turėti rimtų pasekmių. „Google“ vertėjas mokosi iš didelių tekstų duomenų bazių, bet gali neturėti pakankamai specifinių, patikrintų duomenų visoms siauroms sritims.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Ką daryti? Vertinant specializuotus tekstus, būtina naudoti terminų žodynus ar pasikonsultuoti su tos srities specialistais. „Google“ vertėjas gali būti pirminis įrankis, bet galutinį vertimą turėtų peržiūrėti ir patvirtinti žmogus, turintis kompetencijos atitinkamoje srityje.</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Kūrybiniai tekstai (poezija, literatūra, reklama)</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Emocija, tonas, skambesys, rimas, ritmas: kūrybiniuose tekstuose svarbu ne tik perduoti prasmę, bet ir išlaikyti originalo emociją, toną, stilių, metaforas, aliteracijas, rimą ir ritmą. Mašininis vertimas sunkiai atkuria šiuos niuansus.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Pavyzdys: poezijos vertimas yra bene sunkiausias uždavinys, nes reikia ne tik išversti žodžius, bet ir „atkurti“ eilėraštį kita kalba, išlaikant jo meninę vertę. „Google“ vertėjas gali išversti žodžius, bet praranda poetinį grožį, ritmą ir prasmės sluoksnius.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Ką daryti? Kūrybinių tekstų vertimui būtinas žmogus vertėjas, turintis puikų kalbos ir kultūros išmanymą, o dažnai ir kūrybinių gebėjimų.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Kada „Google“ vertėjas „pasimeta“ dar labiau</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Šaltinio kalbos retumas ir duomenų trūkumas: kuo retesnė ir mažiau paplitusi kalba, tuo mažiau vertimo duomenų turi „Google“ vertėjas, tuo prastesnė vertimo kokybė.</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Ironija ir sarkazmas: mašininis vertimas sunkiai atpažįsta ironiją ir sarkazmą, nes tai reikalauja ne tik žodžių prasmės, bet ir bendro konteksto bei tono supratimo.</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Žargonas, slengas ir neformali kalba: šnekamoji kalba, ypač jaunimo žargonas ar tam tikrų grupių slengas, nuolat kinta ir gali būti sunkiai atpažįstama mašininio vertimo.</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Taisyklių neišmanymas ir „išmokimas": „Google“ vertėjas veikia ne pagal griežtas gramatikos taisykles, o remdamasis statistiniais modeliais, t. y. jis „išmoksta“ versti, analizuodamas didžiulius išverstų tekstų kiekius. Jei duomenų bazėse yra klaidų ar nenuoseklumų, tai gali atsispindėti ir vertime.</a:t>
            </a:r>
            <a:endParaRPr dirty="0">
              <a:latin typeface="Arial"/>
              <a:ea typeface="Arial"/>
              <a:cs typeface="Arial"/>
              <a:sym typeface="Arial"/>
            </a:endParaRPr>
          </a:p>
        </p:txBody>
      </p:sp>
      <p:sp>
        <p:nvSpPr>
          <p:cNvPr id="817" name="Google Shape;817;g3611fc0bd4a_0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611fc0bd4a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23" name="Google Shape;823;g3611fc0bd4a_0_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„Google“ vertėjas yra puiki priemonė greitam turinio supratimui ir neformaliam bendravimui. Galite juo naudotis, kai jums reikia: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greitai suprasti turinį, pavyzdžiui, užsienio naujienų antraštes ar bendrą idėją;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neformaliai bendrauti, pavyzdžiui, rašant trumpą žinutę draugui iš užsienio;</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rasti bendrą informaciją, pavyzdžiui, planuojant kelionės maršrutą ir norint suprasti pagrindinius dalykus.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824" name="Google Shape;824;g3611fc0bd4a_0_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96</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3457cc0d339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30" name="Google Shape;830;g3457cc0d339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Kai teksto tikslumas ir niuansai yra kritiškai svarbūs, visada rekomenduojama kreiptis į profesionalų vertėją arba itin kruopščiai patikrinti paties „Google“ vertėjo pateiktą tekstą. Tai ypač aktualu šiose situacijose: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Oficialūs dokumentai: sutartys, pažymos, medicininiai išrašai, teisiniai dokumentai – bet kokia klaida gali turėti rimtų pasekmių.</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Svarbi verslo ar asmeninė korespondencija: elektroniniai laiškai su klientais, partneriais ar svarbūs asmeniniai pranešimai, kur tikslumas ir tinkamas tonas yra esminiai.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Tekstai, skirti publikuoti: straipsniai, knygos, rinkodaros medžiaga – čia reikalingas ne tik tikslus vertimas, bet ir stilistikos, kultūrinių niuansų išmanymas.</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Emociškai jautrus turinys: verčiant tekstus, susijusius su jautriomis temomis, profesionalas padės perteikti ne tik žodžius, bet ir platesnį kontekstą bei emocijas.</a:t>
            </a:r>
            <a:endParaRPr dirty="0">
              <a:latin typeface="Arial"/>
              <a:ea typeface="Arial"/>
              <a:cs typeface="Arial"/>
              <a:sym typeface="Arial"/>
            </a:endParaRPr>
          </a:p>
        </p:txBody>
      </p:sp>
      <p:sp>
        <p:nvSpPr>
          <p:cNvPr id="831" name="Google Shape;831;g3457cc0d339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97</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372245a7f8e_0_2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7" name="Google Shape;837;g372245a7f8e_0_2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3611fc0bd4a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42" name="Google Shape;842;g3611fc0bd4a_0_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Praktinis taikymas: dalyviai išbando ne tik teksto įvedimą, bet ir „protingesnes“ vertėjo funkcijas.</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Parodoma, kaip „Google“ vertėjas gali išspręsti kalbos barjerą realiose situacijose (kelionėse, darbe, bendraujant).</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Sudominimas. Užduotis žaidybinė, dalyviai įsitraukia vaidindami realią situaciją.</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843" name="Google Shape;843;g3611fc0bd4a_0_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99</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372745ad03b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49" name="Google Shape;849;g372745ad03b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a:latin typeface="Arial"/>
                <a:ea typeface="Arial"/>
                <a:cs typeface="Arial"/>
                <a:sym typeface="Arial"/>
              </a:rPr>
              <a:t>Aptariama, ar vertimas buvo tikslus, ar kilo nesusipratimų?</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850" name="Google Shape;850;g372745ad03b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100</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3611fc0bd4a_0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56" name="Google Shape;856;g3611fc0bd4a_0_1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i="0" dirty="0">
                <a:latin typeface="Arial"/>
                <a:ea typeface="Arial"/>
                <a:cs typeface="Arial"/>
                <a:sym typeface="Arial"/>
              </a:rPr>
              <a:t>„Google </a:t>
            </a:r>
            <a:r>
              <a:rPr lang="lt-LT" i="0" dirty="0" err="1">
                <a:latin typeface="Arial"/>
                <a:ea typeface="Arial"/>
                <a:cs typeface="Arial"/>
                <a:sym typeface="Arial"/>
              </a:rPr>
              <a:t>Lens</a:t>
            </a:r>
            <a:r>
              <a:rPr lang="lt-LT" i="0" dirty="0">
                <a:latin typeface="Arial"/>
                <a:ea typeface="Arial"/>
                <a:cs typeface="Arial"/>
                <a:sym typeface="Arial"/>
              </a:rPr>
              <a:t>“ </a:t>
            </a:r>
            <a:r>
              <a:rPr lang="lt-LT" dirty="0">
                <a:latin typeface="Arial"/>
                <a:ea typeface="Arial"/>
                <a:cs typeface="Arial"/>
                <a:sym typeface="Arial"/>
              </a:rPr>
              <a:t>yra vaizdinės paieškos technologija, kuri naudoja jūsų telefono kamerą, kad atpažintų objektus, tekstą ir vaizdus bei pateiktų apie juos naudingą informaciją.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Kaip naudotis „Google </a:t>
            </a:r>
            <a:r>
              <a:rPr lang="lt-LT" dirty="0" err="1">
                <a:latin typeface="Arial"/>
                <a:ea typeface="Arial"/>
                <a:cs typeface="Arial"/>
                <a:sym typeface="Arial"/>
              </a:rPr>
              <a:t>Lens</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„Google </a:t>
            </a:r>
            <a:r>
              <a:rPr lang="lt-LT" dirty="0" err="1">
                <a:latin typeface="Arial"/>
                <a:ea typeface="Arial"/>
                <a:cs typeface="Arial"/>
                <a:sym typeface="Arial"/>
              </a:rPr>
              <a:t>Lens</a:t>
            </a:r>
            <a:r>
              <a:rPr lang="lt-LT" dirty="0">
                <a:latin typeface="Arial"/>
                <a:ea typeface="Arial"/>
                <a:cs typeface="Arial"/>
                <a:sym typeface="Arial"/>
              </a:rPr>
              <a:t>“ funkciją galite rasti keliose vietose:</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Atskiroje „Google </a:t>
            </a:r>
            <a:r>
              <a:rPr lang="lt-LT" dirty="0" err="1">
                <a:latin typeface="Arial"/>
                <a:ea typeface="Arial"/>
                <a:cs typeface="Arial"/>
                <a:sym typeface="Arial"/>
              </a:rPr>
              <a:t>Lens</a:t>
            </a:r>
            <a:r>
              <a:rPr lang="lt-LT" dirty="0">
                <a:latin typeface="Arial"/>
                <a:ea typeface="Arial"/>
                <a:cs typeface="Arial"/>
                <a:sym typeface="Arial"/>
              </a:rPr>
              <a:t>“ programėlėje (galima atsisiųsti iš „Google </a:t>
            </a:r>
            <a:r>
              <a:rPr lang="lt-LT" dirty="0" err="1">
                <a:latin typeface="Arial"/>
                <a:ea typeface="Arial"/>
                <a:cs typeface="Arial"/>
                <a:sym typeface="Arial"/>
              </a:rPr>
              <a:t>Play</a:t>
            </a:r>
            <a:r>
              <a:rPr lang="lt-LT" dirty="0">
                <a:latin typeface="Arial"/>
                <a:ea typeface="Arial"/>
                <a:cs typeface="Arial"/>
                <a:sym typeface="Arial"/>
              </a:rPr>
              <a:t>“ ar „</a:t>
            </a:r>
            <a:r>
              <a:rPr lang="lt-LT" dirty="0" err="1">
                <a:latin typeface="Arial"/>
                <a:ea typeface="Arial"/>
                <a:cs typeface="Arial"/>
                <a:sym typeface="Arial"/>
              </a:rPr>
              <a:t>App</a:t>
            </a:r>
            <a:r>
              <a:rPr lang="lt-LT" dirty="0">
                <a:latin typeface="Arial"/>
                <a:ea typeface="Arial"/>
                <a:cs typeface="Arial"/>
                <a:sym typeface="Arial"/>
              </a:rPr>
              <a:t> </a:t>
            </a:r>
            <a:r>
              <a:rPr lang="lt-LT" dirty="0" err="1">
                <a:latin typeface="Arial"/>
                <a:ea typeface="Arial"/>
                <a:cs typeface="Arial"/>
                <a:sym typeface="Arial"/>
              </a:rPr>
              <a:t>Store</a:t>
            </a:r>
            <a:r>
              <a:rPr lang="lt-LT" dirty="0">
                <a:latin typeface="Arial"/>
                <a:ea typeface="Arial"/>
                <a:cs typeface="Arial"/>
                <a:sym typeface="Arial"/>
              </a:rPr>
              <a:t>“).</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„Google“ paieškos juostoje (paspaudus kameros piktogramą).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„Google </a:t>
            </a:r>
            <a:r>
              <a:rPr lang="lt-LT" dirty="0" err="1">
                <a:latin typeface="Arial"/>
                <a:ea typeface="Arial"/>
                <a:cs typeface="Arial"/>
                <a:sym typeface="Arial"/>
              </a:rPr>
              <a:t>Photos</a:t>
            </a:r>
            <a:r>
              <a:rPr lang="lt-LT" dirty="0">
                <a:latin typeface="Arial"/>
                <a:ea typeface="Arial"/>
                <a:cs typeface="Arial"/>
                <a:sym typeface="Arial"/>
              </a:rPr>
              <a:t>“ programėlėje (atidarius nuotrauką, apačioje pamatysite „</a:t>
            </a:r>
            <a:r>
              <a:rPr lang="lt-LT" dirty="0" err="1">
                <a:latin typeface="Arial"/>
                <a:ea typeface="Arial"/>
                <a:cs typeface="Arial"/>
                <a:sym typeface="Arial"/>
              </a:rPr>
              <a:t>Lens</a:t>
            </a:r>
            <a:r>
              <a:rPr lang="lt-LT" dirty="0">
                <a:latin typeface="Arial"/>
                <a:ea typeface="Arial"/>
                <a:cs typeface="Arial"/>
                <a:sym typeface="Arial"/>
              </a:rPr>
              <a:t>“ mygtuką).</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Daugelyje „Android“ telefonų kameros programėlėje (dažnai būna integruota kaip vienas iš fotografavimo režimų).</a:t>
            </a:r>
            <a:endParaRPr dirty="0">
              <a:latin typeface="Arial"/>
              <a:ea typeface="Arial"/>
              <a:cs typeface="Arial"/>
              <a:sym typeface="Arial"/>
            </a:endParaRPr>
          </a:p>
        </p:txBody>
      </p:sp>
      <p:sp>
        <p:nvSpPr>
          <p:cNvPr id="857" name="Google Shape;857;g3611fc0bd4a_0_1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101</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3611fc0bd4a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64" name="Google Shape;864;g3611fc0bd4a_0_1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Skaidrėje pristatomas „Google </a:t>
            </a:r>
            <a:r>
              <a:rPr lang="lt-LT" dirty="0" err="1">
                <a:latin typeface="Arial"/>
                <a:ea typeface="Arial"/>
                <a:cs typeface="Arial"/>
                <a:sym typeface="Arial"/>
              </a:rPr>
              <a:t>Lens</a:t>
            </a:r>
            <a:r>
              <a:rPr lang="lt-LT" dirty="0">
                <a:latin typeface="Arial"/>
                <a:ea typeface="Arial"/>
                <a:cs typeface="Arial"/>
                <a:sym typeface="Arial"/>
              </a:rPr>
              <a:t>“ ir jos naudingumas.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Kaip rasti ir naudotis? Atidarykite naudojamą naršyklę. Eikite į „Google“ paiešką (</a:t>
            </a:r>
            <a:r>
              <a:rPr lang="lt-LT" u="sng" dirty="0">
                <a:solidFill>
                  <a:schemeClr val="hlink"/>
                </a:solidFill>
                <a:latin typeface="Arial"/>
                <a:ea typeface="Arial"/>
                <a:cs typeface="Arial"/>
                <a:sym typeface="Arial"/>
                <a:hlinkClick r:id="rId3"/>
              </a:rPr>
              <a:t>www.google.com</a:t>
            </a:r>
            <a:r>
              <a:rPr lang="lt-LT" u="sng" dirty="0">
                <a:solidFill>
                  <a:schemeClr val="hlink"/>
                </a:solidFill>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Paspauskite ant kameros piktogramos paieškos laukelyje („Google </a:t>
            </a:r>
            <a:r>
              <a:rPr lang="lt-LT" dirty="0" err="1">
                <a:latin typeface="Arial"/>
                <a:ea typeface="Arial"/>
                <a:cs typeface="Arial"/>
                <a:sym typeface="Arial"/>
              </a:rPr>
              <a:t>Lens</a:t>
            </a:r>
            <a:r>
              <a:rPr lang="lt-LT" dirty="0">
                <a:latin typeface="Arial"/>
                <a:ea typeface="Arial"/>
                <a:cs typeface="Arial"/>
                <a:sym typeface="Arial"/>
              </a:rPr>
              <a:t>“ simbolis).</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Kaip veikia? Įkelkite vaizdą arba ekrano fragmentą iš savo kompiuterio.</a:t>
            </a:r>
            <a:br>
              <a:rPr lang="lt-LT" dirty="0">
                <a:latin typeface="Arial"/>
                <a:ea typeface="Arial"/>
                <a:cs typeface="Arial"/>
                <a:sym typeface="Arial"/>
              </a:rPr>
            </a:br>
            <a:r>
              <a:rPr lang="lt-LT" dirty="0">
                <a:latin typeface="Arial"/>
                <a:ea typeface="Arial"/>
                <a:cs typeface="Arial"/>
                <a:sym typeface="Arial"/>
              </a:rPr>
              <a:t>Gaukite rezultatus – atpažintus objektus, tekstą ar informaciją.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865" name="Google Shape;865;g3611fc0bd4a_0_1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102</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3457cc0d339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75" name="Google Shape;875;g3457cc0d339_0_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Dalyviams pristatomas „Google </a:t>
            </a:r>
            <a:r>
              <a:rPr lang="lt-LT" dirty="0" err="1">
                <a:latin typeface="Arial"/>
                <a:ea typeface="Arial"/>
                <a:cs typeface="Arial"/>
                <a:sym typeface="Arial"/>
              </a:rPr>
              <a:t>Lens</a:t>
            </a:r>
            <a:r>
              <a:rPr lang="lt-LT" dirty="0">
                <a:latin typeface="Arial"/>
                <a:ea typeface="Arial"/>
                <a:cs typeface="Arial"/>
                <a:sym typeface="Arial"/>
              </a:rPr>
              <a:t>“ naudojimas programėle. Realaus laiko kamera – nukreipus telefoną, iškart atpažįsta objektą, tekstą, verčia kalbą.</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Tiesioginis teksto vertimas (su „Google“ vertėju) – iškart ekrane rodo išverstą tekstą.</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Prekių paieška pagal vaizdą – randa internete panašius daiktus (pvz., drabužius, baldus).</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Objektų atpažinimas – augalai, gyvūnai, vietos.</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Veikimas neprisijungus (iš dalies) – galima atsisiųsti kalbų paketus versti.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876" name="Google Shape;876;g3457cc0d339_0_1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103</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3611fc0bd4a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83" name="Google Shape;883;g3611fc0bd4a_0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Dalyviams paaiškinama, kaip atsidaryti „Google </a:t>
            </a:r>
            <a:r>
              <a:rPr lang="lt-LT" dirty="0" err="1">
                <a:latin typeface="Arial"/>
                <a:ea typeface="Arial"/>
                <a:cs typeface="Arial"/>
                <a:sym typeface="Arial"/>
              </a:rPr>
              <a:t>lens</a:t>
            </a:r>
            <a:r>
              <a:rPr lang="lt-LT" dirty="0">
                <a:latin typeface="Arial"/>
                <a:ea typeface="Arial"/>
                <a:cs typeface="Arial"/>
                <a:sym typeface="Arial"/>
              </a:rPr>
              <a:t>“ programėlę telefone. Jei neturima, paaiškinama, kad ją galima atsisiųsti iš „Google </a:t>
            </a:r>
            <a:r>
              <a:rPr lang="lt-LT" dirty="0" err="1">
                <a:latin typeface="Arial"/>
                <a:ea typeface="Arial"/>
                <a:cs typeface="Arial"/>
                <a:sym typeface="Arial"/>
              </a:rPr>
              <a:t>play</a:t>
            </a:r>
            <a:r>
              <a:rPr lang="lt-LT" dirty="0">
                <a:latin typeface="Arial"/>
                <a:ea typeface="Arial"/>
                <a:cs typeface="Arial"/>
                <a:sym typeface="Arial"/>
              </a:rPr>
              <a:t>“ parduotuvės (</a:t>
            </a:r>
            <a:r>
              <a:rPr lang="lt-LT" i="1" dirty="0">
                <a:latin typeface="Arial"/>
                <a:ea typeface="Arial"/>
                <a:cs typeface="Arial"/>
                <a:sym typeface="Arial"/>
              </a:rPr>
              <a:t>Android</a:t>
            </a:r>
            <a:r>
              <a:rPr lang="lt-LT" dirty="0">
                <a:latin typeface="Arial"/>
                <a:ea typeface="Arial"/>
                <a:cs typeface="Arial"/>
                <a:sym typeface="Arial"/>
              </a:rPr>
              <a:t> įrenginiai), „</a:t>
            </a:r>
            <a:r>
              <a:rPr lang="lt-LT" dirty="0" err="1">
                <a:latin typeface="Arial"/>
                <a:ea typeface="Arial"/>
                <a:cs typeface="Arial"/>
                <a:sym typeface="Arial"/>
              </a:rPr>
              <a:t>Apps</a:t>
            </a:r>
            <a:r>
              <a:rPr lang="lt-LT" dirty="0">
                <a:latin typeface="Arial"/>
                <a:ea typeface="Arial"/>
                <a:cs typeface="Arial"/>
                <a:sym typeface="Arial"/>
              </a:rPr>
              <a:t> </a:t>
            </a:r>
            <a:r>
              <a:rPr lang="lt-LT" dirty="0" err="1">
                <a:latin typeface="Arial"/>
                <a:ea typeface="Arial"/>
                <a:cs typeface="Arial"/>
                <a:sym typeface="Arial"/>
              </a:rPr>
              <a:t>Store</a:t>
            </a:r>
            <a:r>
              <a:rPr lang="lt-LT" dirty="0">
                <a:latin typeface="Arial"/>
                <a:ea typeface="Arial"/>
                <a:cs typeface="Arial"/>
                <a:sym typeface="Arial"/>
              </a:rPr>
              <a:t>“ (IOS)</a:t>
            </a:r>
            <a:r>
              <a:rPr lang="lt-LT" b="1" dirty="0">
                <a:latin typeface="Arial"/>
                <a:ea typeface="Arial"/>
                <a:cs typeface="Arial"/>
                <a:sym typeface="Arial"/>
              </a:rPr>
              <a:t>. Programėlės atidarymas.</a:t>
            </a:r>
            <a:r>
              <a:rPr lang="lt-LT" dirty="0">
                <a:latin typeface="Arial"/>
                <a:ea typeface="Arial"/>
                <a:cs typeface="Arial"/>
                <a:sym typeface="Arial"/>
              </a:rPr>
              <a:t> Vartotojas pasirenka vieną iš būdų aktyvuoti „Google </a:t>
            </a:r>
            <a:r>
              <a:rPr lang="lt-LT" dirty="0" err="1">
                <a:latin typeface="Arial"/>
                <a:ea typeface="Arial"/>
                <a:cs typeface="Arial"/>
                <a:sym typeface="Arial"/>
              </a:rPr>
              <a:t>Lens</a:t>
            </a:r>
            <a:r>
              <a:rPr lang="lt-LT" dirty="0">
                <a:latin typeface="Arial"/>
                <a:ea typeface="Arial"/>
                <a:cs typeface="Arial"/>
                <a:sym typeface="Arial"/>
              </a:rPr>
              <a:t>“:</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Atidaro atskirą „Google </a:t>
            </a:r>
            <a:r>
              <a:rPr lang="lt-LT" dirty="0" err="1">
                <a:latin typeface="Arial"/>
                <a:ea typeface="Arial"/>
                <a:cs typeface="Arial"/>
                <a:sym typeface="Arial"/>
              </a:rPr>
              <a:t>Lens</a:t>
            </a:r>
            <a:r>
              <a:rPr lang="lt-LT" dirty="0">
                <a:latin typeface="Arial"/>
                <a:ea typeface="Arial"/>
                <a:cs typeface="Arial"/>
                <a:sym typeface="Arial"/>
              </a:rPr>
              <a:t>“ programėlę.</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Paspaudžia kameros piktogramą „Google“ paieškos juostoje.</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Įjungia „</a:t>
            </a:r>
            <a:r>
              <a:rPr lang="lt-LT" dirty="0" err="1">
                <a:latin typeface="Arial"/>
                <a:ea typeface="Arial"/>
                <a:cs typeface="Arial"/>
                <a:sym typeface="Arial"/>
              </a:rPr>
              <a:t>Lens</a:t>
            </a:r>
            <a:r>
              <a:rPr lang="lt-LT" dirty="0">
                <a:latin typeface="Arial"/>
                <a:ea typeface="Arial"/>
                <a:cs typeface="Arial"/>
                <a:sym typeface="Arial"/>
              </a:rPr>
              <a:t>“ režimą savo telefono kameros programėlėje.</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Atidaro nuotrauką „Google </a:t>
            </a:r>
            <a:r>
              <a:rPr lang="lt-LT" dirty="0" err="1">
                <a:latin typeface="Arial"/>
                <a:ea typeface="Arial"/>
                <a:cs typeface="Arial"/>
                <a:sym typeface="Arial"/>
              </a:rPr>
              <a:t>Photos</a:t>
            </a:r>
            <a:r>
              <a:rPr lang="lt-LT" dirty="0">
                <a:latin typeface="Arial"/>
                <a:ea typeface="Arial"/>
                <a:cs typeface="Arial"/>
                <a:sym typeface="Arial"/>
              </a:rPr>
              <a:t>“ ir paspaudžia „</a:t>
            </a:r>
            <a:r>
              <a:rPr lang="lt-LT" dirty="0" err="1">
                <a:latin typeface="Arial"/>
                <a:ea typeface="Arial"/>
                <a:cs typeface="Arial"/>
                <a:sym typeface="Arial"/>
              </a:rPr>
              <a:t>Lens</a:t>
            </a:r>
            <a:r>
              <a:rPr lang="lt-LT" dirty="0">
                <a:latin typeface="Arial"/>
                <a:ea typeface="Arial"/>
                <a:cs typeface="Arial"/>
                <a:sym typeface="Arial"/>
              </a:rPr>
              <a:t>“ mygtuką.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Vaizdo fiksavimas</a:t>
            </a:r>
            <a:r>
              <a:rPr lang="lt-LT" dirty="0">
                <a:latin typeface="Arial"/>
                <a:ea typeface="Arial"/>
                <a:cs typeface="Arial"/>
                <a:sym typeface="Arial"/>
              </a:rPr>
              <a:t>. Vartotojas nukreipia telefono kamerą į objektą, kurį nori atpažinti. Tai gali būti (tekstas, daiktai, pastatas, gyvūnas…)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Režimo pasirinkimas (nebūtina, bet rekomenduojama).</a:t>
            </a:r>
            <a:r>
              <a:rPr lang="lt-LT" dirty="0">
                <a:latin typeface="Arial"/>
                <a:ea typeface="Arial"/>
                <a:cs typeface="Arial"/>
                <a:sym typeface="Arial"/>
              </a:rPr>
              <a:t> Apačioje vartotojas gali pasirinkti konkretų režimą, kad padėtų programai geriau suprasti užduotį.</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Versti: teksto vertimui realiu laiku.</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Tekstas: teksto atpažinimui ir kopijavimui.</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Paieška: bendram objektų atpažinimui.</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Namų darbai: pagalbai su uždaviniais.</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Apsipirkimas: produktų paieškai.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Analizės</a:t>
            </a:r>
            <a:r>
              <a:rPr lang="lt-LT" dirty="0">
                <a:latin typeface="Arial"/>
                <a:ea typeface="Arial"/>
                <a:cs typeface="Arial"/>
                <a:sym typeface="Arial"/>
              </a:rPr>
              <a:t>. Vartotojas paspaudžia fotografavimo mygtuką (arba tiesiog palaiko kamerą stacionariai), kad duotų komandą programai pradėti analizę. Šiame etape „Google“ dirbtinis intelektas apdoroja gautą vaizdą.</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Vaizdo apdorojimas. Programa suskaido vaizdą į esminius elementus: identifikuoja kontūrus, spalvas, formas ir raštus. Jei vaizde yra teksto, atpažįstami atskiri simboliai ir žodžiai.</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Objektų atpažinimas. Naudodama neuroninius tinklus, sistema bando suprasti, kas yra pagrindinis objektas vaizde. Pavyzdžiui: „Tai yra gėlė, raudonos spalvos, su penkiais žiedlapiais“ arba „Tai yra knyga su konkrečiu viršeliu ir pavadinimu“.</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Palyginimas su duomenų baze. Atpažinti vaizdo elementai yra žaibiškai palyginami su milžiniška „Google“ duomenų baze, kurią sudaro:</a:t>
            </a:r>
            <a:endParaRPr dirty="0">
              <a:latin typeface="Arial"/>
              <a:ea typeface="Arial"/>
              <a:cs typeface="Arial"/>
              <a:sym typeface="Arial"/>
            </a:endParaRPr>
          </a:p>
          <a:p>
            <a:pPr marL="1225550" lvl="2"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milijardai vaizdų iš „Google </a:t>
            </a:r>
            <a:r>
              <a:rPr lang="lt-LT" dirty="0" err="1">
                <a:latin typeface="Arial"/>
                <a:ea typeface="Arial"/>
                <a:cs typeface="Arial"/>
                <a:sym typeface="Arial"/>
              </a:rPr>
              <a:t>Images</a:t>
            </a:r>
            <a:r>
              <a:rPr lang="lt-LT" dirty="0">
                <a:latin typeface="Arial"/>
                <a:ea typeface="Arial"/>
                <a:cs typeface="Arial"/>
                <a:sym typeface="Arial"/>
              </a:rPr>
              <a:t>“;</a:t>
            </a:r>
            <a:endParaRPr dirty="0">
              <a:latin typeface="Arial"/>
              <a:ea typeface="Arial"/>
              <a:cs typeface="Arial"/>
              <a:sym typeface="Arial"/>
            </a:endParaRPr>
          </a:p>
          <a:p>
            <a:pPr marL="1225550" lvl="2"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produktų katalogai iš „Google </a:t>
            </a:r>
            <a:r>
              <a:rPr lang="lt-LT" dirty="0" err="1">
                <a:latin typeface="Arial"/>
                <a:ea typeface="Arial"/>
                <a:cs typeface="Arial"/>
                <a:sym typeface="Arial"/>
              </a:rPr>
              <a:t>Shopping</a:t>
            </a:r>
            <a:r>
              <a:rPr lang="lt-LT" dirty="0">
                <a:latin typeface="Arial"/>
                <a:ea typeface="Arial"/>
                <a:cs typeface="Arial"/>
                <a:sym typeface="Arial"/>
              </a:rPr>
              <a:t>“;</a:t>
            </a:r>
            <a:endParaRPr dirty="0">
              <a:latin typeface="Arial"/>
              <a:ea typeface="Arial"/>
              <a:cs typeface="Arial"/>
              <a:sym typeface="Arial"/>
            </a:endParaRPr>
          </a:p>
          <a:p>
            <a:pPr marL="1225550" lvl="2"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vietovių informacija iš „Google </a:t>
            </a:r>
            <a:r>
              <a:rPr lang="lt-LT" dirty="0" err="1">
                <a:latin typeface="Arial"/>
                <a:ea typeface="Arial"/>
                <a:cs typeface="Arial"/>
                <a:sym typeface="Arial"/>
              </a:rPr>
              <a:t>Maps</a:t>
            </a:r>
            <a:r>
              <a:rPr lang="lt-LT" dirty="0">
                <a:latin typeface="Arial"/>
                <a:ea typeface="Arial"/>
                <a:cs typeface="Arial"/>
                <a:sym typeface="Arial"/>
              </a:rPr>
              <a:t>“;</a:t>
            </a:r>
            <a:endParaRPr dirty="0">
              <a:latin typeface="Arial"/>
              <a:ea typeface="Arial"/>
              <a:cs typeface="Arial"/>
              <a:sym typeface="Arial"/>
            </a:endParaRPr>
          </a:p>
          <a:p>
            <a:pPr marL="1225550" lvl="2" indent="-171450" algn="l" rtl="0">
              <a:lnSpc>
                <a:spcPct val="100000"/>
              </a:lnSpc>
              <a:spcBef>
                <a:spcPts val="0"/>
              </a:spcBef>
              <a:spcAft>
                <a:spcPts val="0"/>
              </a:spcAft>
              <a:buSzPts val="1400"/>
              <a:buFont typeface="Arial" panose="020B0604020202020204" pitchFamily="34" charset="0"/>
              <a:buChar char="•"/>
            </a:pPr>
            <a:r>
              <a:rPr lang="lt-LT" dirty="0">
                <a:latin typeface="Arial"/>
                <a:ea typeface="Arial"/>
                <a:cs typeface="Arial"/>
                <a:sym typeface="Arial"/>
              </a:rPr>
              <a:t>tekstinė informacija iš viso interneto.</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Rezultatų pateikimas</a:t>
            </a:r>
            <a:r>
              <a:rPr lang="lt-LT" dirty="0">
                <a:latin typeface="Arial"/>
                <a:ea typeface="Arial"/>
                <a:cs typeface="Arial"/>
                <a:sym typeface="Arial"/>
              </a:rPr>
              <a:t>.  Šiame etape vartotojui pateikiama apdorota informacija ir siūlomi konkretūs veiksmai.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Informacijos rodymas. Ekrane pasirodo rezultatai, pritaikyti pagal atpažintą objektą:</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Jei tai produktas: parodomos nuorodos į internetines parduotuves, kainos, panašūs daiktai.</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Jei tai augalas / gyvūnas: pateikiamas rūšies pavadinimas ir trumpas aprašymas.</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Jei tai lankytina vieta: rodomas pavadinimas, istorija, atsiliepimai, nuorodos į žemėlapius.</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Jei tai tekstas: tekstas atsiranda ekrane, paruoštas tolesniems veiksmams.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Veiksmų pasiūlymas.</a:t>
            </a:r>
            <a:r>
              <a:rPr lang="lt-LT" dirty="0">
                <a:latin typeface="Arial"/>
                <a:ea typeface="Arial"/>
                <a:cs typeface="Arial"/>
                <a:sym typeface="Arial"/>
              </a:rPr>
              <a:t> „Google </a:t>
            </a:r>
            <a:r>
              <a:rPr lang="lt-LT" dirty="0" err="1">
                <a:latin typeface="Arial"/>
                <a:ea typeface="Arial"/>
                <a:cs typeface="Arial"/>
                <a:sym typeface="Arial"/>
              </a:rPr>
              <a:t>Lens</a:t>
            </a:r>
            <a:r>
              <a:rPr lang="lt-LT" dirty="0">
                <a:latin typeface="Arial"/>
                <a:ea typeface="Arial"/>
                <a:cs typeface="Arial"/>
                <a:sym typeface="Arial"/>
              </a:rPr>
              <a:t>“ ne tik parodo informaciją, bet ir pasiūlo, ką su ja daryti. Vartotojas gali pasirinkti (kopijuoti, versti, apsipirkti, atidaryti nuorodą ir kt.).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884" name="Google Shape;884;g3611fc0bd4a_0_1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104</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3611fc0bd4a_0_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91" name="Google Shape;891;g3611fc0bd4a_0_1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Skaidrėje pristatomos „Google </a:t>
            </a:r>
            <a:r>
              <a:rPr lang="lt-LT" dirty="0" err="1">
                <a:latin typeface="Arial"/>
                <a:ea typeface="Arial"/>
                <a:cs typeface="Arial"/>
                <a:sym typeface="Arial"/>
              </a:rPr>
              <a:t>Lens</a:t>
            </a:r>
            <a:r>
              <a:rPr lang="lt-LT" dirty="0">
                <a:latin typeface="Arial"/>
                <a:ea typeface="Arial"/>
                <a:cs typeface="Arial"/>
                <a:sym typeface="Arial"/>
              </a:rPr>
              <a:t>“ kitos galimybės.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Versti: nukreipus kamerą į tekstą kita kalba „</a:t>
            </a:r>
            <a:r>
              <a:rPr lang="lt-LT" dirty="0" err="1">
                <a:latin typeface="Arial"/>
                <a:ea typeface="Arial"/>
                <a:cs typeface="Arial"/>
                <a:sym typeface="Arial"/>
              </a:rPr>
              <a:t>Lens</a:t>
            </a:r>
            <a:r>
              <a:rPr lang="lt-LT" dirty="0">
                <a:latin typeface="Arial"/>
                <a:ea typeface="Arial"/>
                <a:cs typeface="Arial"/>
                <a:sym typeface="Arial"/>
              </a:rPr>
              <a:t>“ gali jį išversti realiu ekrane; nukopijuoti tekstą iš knygos, plakato ar dokumento ir įklijuoti jį į žinutę, el. laišką ar užrašus.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Ieškoti: pažymėjus žodį ar frazę, galite greitai rasti jo reikšmę ar daugiau informacijos internete.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Skambinti / rašyti: atpažinusi telefono numerį ar el. pašto adresą, programa pasiūlys paskambinti, parašyti žinutę ar išsaugoti kontaktą.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Identifikuoti įvairius objektus: „</a:t>
            </a:r>
            <a:r>
              <a:rPr lang="lt-LT" dirty="0" err="1">
                <a:latin typeface="Arial"/>
                <a:ea typeface="Arial"/>
                <a:cs typeface="Arial"/>
                <a:sym typeface="Arial"/>
              </a:rPr>
              <a:t>Lens</a:t>
            </a:r>
            <a:r>
              <a:rPr lang="lt-LT" dirty="0">
                <a:latin typeface="Arial"/>
                <a:ea typeface="Arial"/>
                <a:cs typeface="Arial"/>
                <a:sym typeface="Arial"/>
              </a:rPr>
              <a:t>“ padės juo atpažinti.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Prekės: nufotografuokite ir „</a:t>
            </a:r>
            <a:r>
              <a:rPr lang="lt-LT" dirty="0" err="1">
                <a:latin typeface="Arial"/>
                <a:ea typeface="Arial"/>
                <a:cs typeface="Arial"/>
                <a:sym typeface="Arial"/>
              </a:rPr>
              <a:t>Lens</a:t>
            </a:r>
            <a:r>
              <a:rPr lang="lt-LT" dirty="0">
                <a:latin typeface="Arial"/>
                <a:ea typeface="Arial"/>
                <a:cs typeface="Arial"/>
                <a:sym typeface="Arial"/>
              </a:rPr>
              <a:t>“ gali rasti panašias prekes internetinėse parduotuvėse, palyginti kainas.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Lankytinos vietos: nukreipkite kamerą į žymų pastatą ar paminklą, „</a:t>
            </a:r>
            <a:r>
              <a:rPr lang="lt-LT" dirty="0" err="1">
                <a:latin typeface="Arial"/>
                <a:ea typeface="Arial"/>
                <a:cs typeface="Arial"/>
                <a:sym typeface="Arial"/>
              </a:rPr>
              <a:t>Lens</a:t>
            </a:r>
            <a:r>
              <a:rPr lang="lt-LT" dirty="0">
                <a:latin typeface="Arial"/>
                <a:ea typeface="Arial"/>
                <a:cs typeface="Arial"/>
                <a:sym typeface="Arial"/>
              </a:rPr>
              <a:t>“ gali pateikti informacijos apie jį, jo istoriją, darbo laiką.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Skenuoti brūkšninius ir QR kodus.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Padėti su namų darbais (arba tiesiog spręsti problemas): nufotografavus matematinę lygtį ar klausimą, „</a:t>
            </a:r>
            <a:r>
              <a:rPr lang="lt-LT" dirty="0" err="1">
                <a:latin typeface="Arial"/>
                <a:ea typeface="Arial"/>
                <a:cs typeface="Arial"/>
                <a:sym typeface="Arial"/>
              </a:rPr>
              <a:t>Lens</a:t>
            </a:r>
            <a:r>
              <a:rPr lang="lt-LT" dirty="0">
                <a:latin typeface="Arial"/>
                <a:ea typeface="Arial"/>
                <a:cs typeface="Arial"/>
                <a:sym typeface="Arial"/>
              </a:rPr>
              <a:t>“ gali pasiūlyti sprendimo žingsnius ar susijusią informaciją.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Meniu restorane: nukreipus į meniu, gali parodyti populiariausius patiekalus, jų nuotraukas ar atsiliepimus.</a:t>
            </a:r>
            <a:endParaRPr dirty="0">
              <a:latin typeface="Arial"/>
              <a:ea typeface="Arial"/>
              <a:cs typeface="Arial"/>
              <a:sym typeface="Arial"/>
            </a:endParaRPr>
          </a:p>
        </p:txBody>
      </p:sp>
      <p:sp>
        <p:nvSpPr>
          <p:cNvPr id="892" name="Google Shape;892;g3611fc0bd4a_0_1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105</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3611fc0bd4a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99" name="Google Shape;899;g3611fc0bd4a_0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pristatomas praktinis pavyzdys, atliekant vaizdų paiešką. Pateiktoje ekrano nuotraukoje, ieškota katės atvaizdo.</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Ką galima sužinoti apie vaizdą su „Google </a:t>
            </a:r>
            <a:r>
              <a:rPr lang="lt-LT" dirty="0" err="1">
                <a:latin typeface="Arial"/>
                <a:ea typeface="Arial"/>
                <a:cs typeface="Arial"/>
                <a:sym typeface="Arial"/>
              </a:rPr>
              <a:t>Lens</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b="1" dirty="0">
                <a:latin typeface="Arial"/>
                <a:ea typeface="Arial"/>
                <a:cs typeface="Arial"/>
                <a:sym typeface="Arial"/>
              </a:rPr>
              <a:t>Kas tai yra?</a:t>
            </a:r>
            <a:r>
              <a:rPr lang="lt-LT" dirty="0">
                <a:latin typeface="Arial"/>
                <a:ea typeface="Arial"/>
                <a:cs typeface="Arial"/>
                <a:sym typeface="Arial"/>
              </a:rPr>
              <a:t> (Objekto identifikacija). Pagrindinė funkcija – atpažinti objektus, esančius nuotraukoje ar tiesiog per kamerą (pvz., atpažinti katės veislę).</a:t>
            </a:r>
            <a:br>
              <a:rPr lang="lt-LT" dirty="0">
                <a:latin typeface="Arial"/>
                <a:ea typeface="Arial"/>
                <a:cs typeface="Arial"/>
                <a:sym typeface="Arial"/>
              </a:rPr>
            </a:br>
            <a:r>
              <a:rPr lang="lt-LT" b="1" dirty="0">
                <a:latin typeface="Arial"/>
                <a:ea typeface="Arial"/>
                <a:cs typeface="Arial"/>
                <a:sym typeface="Arial"/>
              </a:rPr>
              <a:t>Kur tai galima rasti?</a:t>
            </a:r>
            <a:r>
              <a:rPr lang="lt-LT" dirty="0">
                <a:latin typeface="Arial"/>
                <a:ea typeface="Arial"/>
                <a:cs typeface="Arial"/>
                <a:sym typeface="Arial"/>
              </a:rPr>
              <a:t> (Lokacijos ar parduotuvės). Sistema atpažįsta prekes, pastatus, lankytinas vietas ir nurodo, kur jas galima įsigyti arba aplankyti (pvz., nuskenavus sportbačius – parodomos internetinės parduotuvės, kur jie parduodami, keliaujant atpažįsta pastatus, todėl galima iš karto gauti informaciją apie objektą esantį prieš akis).</a:t>
            </a: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b="1" dirty="0">
                <a:latin typeface="Arial"/>
                <a:ea typeface="Arial"/>
                <a:cs typeface="Arial"/>
                <a:sym typeface="Arial"/>
              </a:rPr>
              <a:t>Kokia kaina? </a:t>
            </a:r>
            <a:r>
              <a:rPr lang="lt-LT" b="0" dirty="0">
                <a:latin typeface="Arial"/>
                <a:ea typeface="Arial"/>
                <a:cs typeface="Arial"/>
                <a:sym typeface="Arial"/>
              </a:rPr>
              <a:t>(</a:t>
            </a:r>
            <a:r>
              <a:rPr lang="lt-LT" dirty="0">
                <a:latin typeface="Arial"/>
                <a:ea typeface="Arial"/>
                <a:cs typeface="Arial"/>
                <a:sym typeface="Arial"/>
              </a:rPr>
              <a:t>Prekių atveju). Prekių atpažinimo atveju pateikiamos kainos skirtingose e. parduotuvėse. Leidžia palyginti kainas, pasirinkti pigiausią ar arčiausiai esančią parduotuvę.</a:t>
            </a:r>
            <a:br>
              <a:rPr lang="lt-LT" dirty="0">
                <a:latin typeface="Arial"/>
                <a:ea typeface="Arial"/>
                <a:cs typeface="Arial"/>
                <a:sym typeface="Arial"/>
              </a:rPr>
            </a:br>
            <a:r>
              <a:rPr lang="lt-LT" b="1" dirty="0">
                <a:latin typeface="Arial"/>
                <a:ea typeface="Arial"/>
                <a:cs typeface="Arial"/>
                <a:sym typeface="Arial"/>
              </a:rPr>
              <a:t>Kokia istorija / kontekstas?</a:t>
            </a:r>
            <a:r>
              <a:rPr lang="lt-LT" dirty="0">
                <a:latin typeface="Arial"/>
                <a:ea typeface="Arial"/>
                <a:cs typeface="Arial"/>
                <a:sym typeface="Arial"/>
              </a:rPr>
              <a:t> (Meno, pastatų, vietovių atveju). Atpažįsta meno kūrinius, muziejuose eksponuojamus objektus, architektūrą. Pateikia autoriaus vardą, kūrinio pavadinimą, sukūrimo datą, kultūrinį kontekstą.</a:t>
            </a:r>
            <a:br>
              <a:rPr lang="lt-LT" dirty="0">
                <a:latin typeface="Arial"/>
                <a:ea typeface="Arial"/>
                <a:cs typeface="Arial"/>
                <a:sym typeface="Arial"/>
              </a:rPr>
            </a:br>
            <a:r>
              <a:rPr lang="lt-LT" b="1" dirty="0">
                <a:latin typeface="Arial"/>
                <a:ea typeface="Arial"/>
                <a:cs typeface="Arial"/>
                <a:sym typeface="Arial"/>
              </a:rPr>
              <a:t>Kokios alternatyvos? </a:t>
            </a:r>
            <a:r>
              <a:rPr lang="lt-LT" dirty="0">
                <a:latin typeface="Arial"/>
                <a:ea typeface="Arial"/>
                <a:cs typeface="Arial"/>
                <a:sym typeface="Arial"/>
              </a:rPr>
              <a:t>(Panašūs produktai ar objektai). „Google </a:t>
            </a:r>
            <a:r>
              <a:rPr lang="lt-LT" dirty="0" err="1">
                <a:latin typeface="Arial"/>
                <a:ea typeface="Arial"/>
                <a:cs typeface="Arial"/>
                <a:sym typeface="Arial"/>
              </a:rPr>
              <a:t>Lens</a:t>
            </a:r>
            <a:r>
              <a:rPr lang="lt-LT" dirty="0">
                <a:latin typeface="Arial"/>
                <a:ea typeface="Arial"/>
                <a:cs typeface="Arial"/>
                <a:sym typeface="Arial"/>
              </a:rPr>
              <a:t>“ rodo vizualiai panašius daiktus. Pvz.: nufotografavus kėdę, galima rasti panašaus stiliaus baldus kitur.</a:t>
            </a:r>
            <a:br>
              <a:rPr lang="lt-LT" dirty="0">
                <a:latin typeface="Arial"/>
                <a:ea typeface="Arial"/>
                <a:cs typeface="Arial"/>
                <a:sym typeface="Arial"/>
              </a:rPr>
            </a:br>
            <a:r>
              <a:rPr lang="lt-LT" b="1" dirty="0">
                <a:latin typeface="Arial"/>
                <a:ea typeface="Arial"/>
                <a:cs typeface="Arial"/>
                <a:sym typeface="Arial"/>
              </a:rPr>
              <a:t>Ką reiškia tekstas? </a:t>
            </a:r>
            <a:r>
              <a:rPr lang="lt-LT" dirty="0">
                <a:latin typeface="Arial"/>
                <a:ea typeface="Arial"/>
                <a:cs typeface="Arial"/>
                <a:sym typeface="Arial"/>
              </a:rPr>
              <a:t>(Vertimas, paaiškinimas, nukopijavimas). OCR (</a:t>
            </a:r>
            <a:r>
              <a:rPr lang="lt-LT" dirty="0" err="1">
                <a:latin typeface="Arial"/>
                <a:ea typeface="Arial"/>
                <a:cs typeface="Arial"/>
                <a:sym typeface="Arial"/>
              </a:rPr>
              <a:t>Optical</a:t>
            </a:r>
            <a:r>
              <a:rPr lang="lt-LT" dirty="0">
                <a:latin typeface="Arial"/>
                <a:ea typeface="Arial"/>
                <a:cs typeface="Arial"/>
                <a:sym typeface="Arial"/>
              </a:rPr>
              <a:t> </a:t>
            </a:r>
            <a:r>
              <a:rPr lang="lt-LT" dirty="0" err="1">
                <a:latin typeface="Arial"/>
                <a:ea typeface="Arial"/>
                <a:cs typeface="Arial"/>
                <a:sym typeface="Arial"/>
              </a:rPr>
              <a:t>Character</a:t>
            </a:r>
            <a:r>
              <a:rPr lang="lt-LT" dirty="0">
                <a:latin typeface="Arial"/>
                <a:ea typeface="Arial"/>
                <a:cs typeface="Arial"/>
                <a:sym typeface="Arial"/>
              </a:rPr>
              <a:t> </a:t>
            </a:r>
            <a:r>
              <a:rPr lang="lt-LT" dirty="0" err="1">
                <a:latin typeface="Arial"/>
                <a:ea typeface="Arial"/>
                <a:cs typeface="Arial"/>
                <a:sym typeface="Arial"/>
              </a:rPr>
              <a:t>Recognition</a:t>
            </a:r>
            <a:r>
              <a:rPr lang="lt-LT" dirty="0">
                <a:latin typeface="Arial"/>
                <a:ea typeface="Arial"/>
                <a:cs typeface="Arial"/>
                <a:sym typeface="Arial"/>
              </a:rPr>
              <a:t>) leidžia nukopijuoti tekstą iš nuotraukos. Galima išversti realiuoju laiku (pvz., meniu užsienio restorane).</a:t>
            </a:r>
            <a:br>
              <a:rPr lang="lt-LT" dirty="0">
                <a:latin typeface="Arial"/>
                <a:ea typeface="Arial"/>
                <a:cs typeface="Arial"/>
                <a:sym typeface="Arial"/>
              </a:rPr>
            </a:br>
            <a:endParaRPr sz="11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900" name="Google Shape;900;g3611fc0bd4a_0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106</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3611fc0bd4a_0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07" name="Google Shape;907;g3611fc0bd4a_0_1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„Google </a:t>
            </a:r>
            <a:r>
              <a:rPr lang="lt-LT" dirty="0" err="1">
                <a:latin typeface="Arial"/>
                <a:ea typeface="Arial"/>
                <a:cs typeface="Arial"/>
                <a:sym typeface="Arial"/>
              </a:rPr>
              <a:t>Lens</a:t>
            </a:r>
            <a:r>
              <a:rPr lang="lt-LT" dirty="0">
                <a:latin typeface="Arial"/>
                <a:ea typeface="Arial"/>
                <a:cs typeface="Arial"/>
                <a:sym typeface="Arial"/>
              </a:rPr>
              <a:t>“ veikia kaip neįtikėtinai galingas vizualinis žinynas, gebantis akimirksniu identifikuoti konkrečius objektus, tekstą ar vietas. Jis puikiai atpažįsta restorano meniu, garsų pastatą ar net konkretaus modelio sportbačius, palygindamas vaizdo duomenis su milžiniška duomenų baze. Tačiau esminis skirtumas slypi tarp atpažinimo ir supratimo, nes technologija mato duomenis ir raštus, bet neįvertina abstrakčių sąvokų.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Pavyzdžiui, „</a:t>
            </a:r>
            <a:r>
              <a:rPr lang="lt-LT" dirty="0" err="1">
                <a:latin typeface="Arial"/>
                <a:ea typeface="Arial"/>
                <a:cs typeface="Arial"/>
                <a:sym typeface="Arial"/>
              </a:rPr>
              <a:t>Lens</a:t>
            </a:r>
            <a:r>
              <a:rPr lang="lt-LT" dirty="0">
                <a:latin typeface="Arial"/>
                <a:ea typeface="Arial"/>
                <a:cs typeface="Arial"/>
                <a:sym typeface="Arial"/>
              </a:rPr>
              <a:t>“ identifikuos nuotraukoje esantį šunį kaip tam tikros veislės atstovą, bet visiškai nesupras, ar jis yra piktas, išsigandęs, ar nuotrauka perteikia džiaugsmo ir draugystės jausmą.</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Lygiai taip pat jis atpažins dažų potėpius ant drobės, bet neįvertins meno kūrinio genialumo ar jo istorinės svarbos. Jam trūksta gebėjimo suvokti kontekstą – kodėl šis objektas yra būtent šioje vietoje ir kokia jo reikšmė. Dėl šios priežasties „</a:t>
            </a:r>
            <a:r>
              <a:rPr lang="lt-LT" dirty="0" err="1">
                <a:latin typeface="Arial"/>
                <a:ea typeface="Arial"/>
                <a:cs typeface="Arial"/>
                <a:sym typeface="Arial"/>
              </a:rPr>
              <a:t>Lens</a:t>
            </a:r>
            <a:r>
              <a:rPr lang="lt-LT" dirty="0">
                <a:latin typeface="Arial"/>
                <a:ea typeface="Arial"/>
                <a:cs typeface="Arial"/>
                <a:sym typeface="Arial"/>
              </a:rPr>
              <a:t>“ taip pat yra pažeidžiamas manipuliacijoms, nes jis analizuoja pateiktą vaizdą kaip faktą, o ne kaip galimai suklastotą informaciją. Jis gali perskaityti tekstą ant protesto plakato, bet nesuvoks socialinio judėjimo, slypinčio už tų žodžių.</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Galiausiai, „Google </a:t>
            </a:r>
            <a:r>
              <a:rPr lang="lt-LT" dirty="0" err="1">
                <a:latin typeface="Arial"/>
                <a:ea typeface="Arial"/>
                <a:cs typeface="Arial"/>
                <a:sym typeface="Arial"/>
              </a:rPr>
              <a:t>Lens</a:t>
            </a:r>
            <a:r>
              <a:rPr lang="lt-LT" dirty="0">
                <a:latin typeface="Arial"/>
                <a:ea typeface="Arial"/>
                <a:cs typeface="Arial"/>
                <a:sym typeface="Arial"/>
              </a:rPr>
              <a:t>“ yra techninis asistentas, atsakantis į klausimą „kas tai yra?“, bet ne kritikas ar analitikas, galintis atsakyti „ką tai reiškia?“.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SVARBU. </a:t>
            </a:r>
            <a:r>
              <a:rPr lang="lt-LT" b="1" dirty="0">
                <a:latin typeface="Arial"/>
                <a:ea typeface="Arial"/>
                <a:cs typeface="Arial"/>
                <a:sym typeface="Arial"/>
              </a:rPr>
              <a:t>„Google </a:t>
            </a:r>
            <a:r>
              <a:rPr lang="lt-LT" b="1" dirty="0" err="1">
                <a:latin typeface="Arial"/>
                <a:ea typeface="Arial"/>
                <a:cs typeface="Arial"/>
                <a:sym typeface="Arial"/>
              </a:rPr>
              <a:t>Lens</a:t>
            </a:r>
            <a:r>
              <a:rPr lang="lt-LT" b="1" dirty="0">
                <a:latin typeface="Arial"/>
                <a:ea typeface="Arial"/>
                <a:cs typeface="Arial"/>
                <a:sym typeface="Arial"/>
              </a:rPr>
              <a:t>“ neatlieka žmonių paieškos pagal veidus</a:t>
            </a:r>
            <a:r>
              <a:rPr lang="lt-LT" dirty="0">
                <a:latin typeface="Arial"/>
                <a:ea typeface="Arial"/>
                <a:cs typeface="Arial"/>
                <a:sym typeface="Arial"/>
              </a:rPr>
              <a:t>. Dėl etikos ir teisinių apribojimų „Google“ neduoda galimybės tiesiog „nufotografuoti žmogų“ ir sužinoti, kas jis yra. Tačiau žinomų viešų asmenų atveju (pvz., aktoriai, dainininkai, sportininkai, politikai) „Google </a:t>
            </a:r>
            <a:r>
              <a:rPr lang="lt-LT" dirty="0" err="1">
                <a:latin typeface="Arial"/>
                <a:ea typeface="Arial"/>
                <a:cs typeface="Arial"/>
                <a:sym typeface="Arial"/>
              </a:rPr>
              <a:t>Lens</a:t>
            </a:r>
            <a:r>
              <a:rPr lang="lt-LT" dirty="0">
                <a:latin typeface="Arial"/>
                <a:ea typeface="Arial"/>
                <a:cs typeface="Arial"/>
                <a:sym typeface="Arial"/>
              </a:rPr>
              <a:t>“ dažnai atpažįsta jų veidus, nes jų atvaizdai plačiai prieinami viešai (internete, žiniasklaidoje, afišose, filmų plakatuose).</a:t>
            </a:r>
            <a:endParaRPr dirty="0">
              <a:latin typeface="Arial"/>
              <a:ea typeface="Arial"/>
              <a:cs typeface="Arial"/>
              <a:sym typeface="Arial"/>
            </a:endParaRPr>
          </a:p>
        </p:txBody>
      </p:sp>
      <p:sp>
        <p:nvSpPr>
          <p:cNvPr id="908" name="Google Shape;908;g3611fc0bd4a_0_1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107</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3611fc0bd4a_0_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15" name="Google Shape;915;g3611fc0bd4a_0_1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Pagrindinė taisyklė: „Google </a:t>
            </a:r>
            <a:r>
              <a:rPr lang="lt-LT" dirty="0" err="1">
                <a:latin typeface="Arial"/>
                <a:ea typeface="Arial"/>
                <a:cs typeface="Arial"/>
                <a:sym typeface="Arial"/>
              </a:rPr>
              <a:t>Lens</a:t>
            </a:r>
            <a:r>
              <a:rPr lang="lt-LT" dirty="0">
                <a:latin typeface="Arial"/>
                <a:ea typeface="Arial"/>
                <a:cs typeface="Arial"/>
                <a:sym typeface="Arial"/>
              </a:rPr>
              <a:t>“ yra puikus atspirties taškas, bet ne galutinis atsakymas. Jis atsako į klausimą „Kas tai galėtų būti?“, o ne „Kas tai yra 100 % tikslumu?“.</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1. Augalai ir gyvūnai. Pasitikėkite smalsumu, tikrinkite dėl saugumo.</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Kada pasitikėti? Kai norite patenkinti bendrą smalsumą be jokių pasekmių.</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Pavyzdys. Parke pamatėte ryškiai geltoną gėlę. Nukreipiate „</a:t>
            </a:r>
            <a:r>
              <a:rPr lang="lt-LT" dirty="0" err="1">
                <a:latin typeface="Arial"/>
                <a:ea typeface="Arial"/>
                <a:cs typeface="Arial"/>
                <a:sym typeface="Arial"/>
              </a:rPr>
              <a:t>Lens</a:t>
            </a:r>
            <a:r>
              <a:rPr lang="lt-LT" dirty="0">
                <a:latin typeface="Arial"/>
                <a:ea typeface="Arial"/>
                <a:cs typeface="Arial"/>
                <a:sym typeface="Arial"/>
              </a:rPr>
              <a:t>“, ir jis sako, kad tai – pienė. Tikimybė, kad jis teisus, yra labai didelė. Jūs patenkinote smalsumą ir galite tuo pasitikėti. Lygiai taip pat su vovere, balandžiu ar klevo lapu – tai dažni, lengvai atpažįstami objektai.</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Kada BŪTINA tikrinti? Kai sprendimas turi bet kokių pasekmių jūsų ar kitų sveikatai.</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Pavyzdys. Miške radote grybą. „</a:t>
            </a:r>
            <a:r>
              <a:rPr lang="lt-LT" dirty="0" err="1">
                <a:latin typeface="Arial"/>
                <a:ea typeface="Arial"/>
                <a:cs typeface="Arial"/>
                <a:sym typeface="Arial"/>
              </a:rPr>
              <a:t>Lens</a:t>
            </a:r>
            <a:r>
              <a:rPr lang="lt-LT" dirty="0">
                <a:latin typeface="Arial"/>
                <a:ea typeface="Arial"/>
                <a:cs typeface="Arial"/>
                <a:sym typeface="Arial"/>
              </a:rPr>
              <a:t>“ jį identifikuoja kaip „valgomąjį baravyką“. Tačiau egzistuoja nuodingų grybų, kurie yra vizualiai labai panašūs (pvz., </a:t>
            </a:r>
            <a:r>
              <a:rPr lang="lt-LT" dirty="0" err="1">
                <a:latin typeface="Arial"/>
                <a:ea typeface="Arial"/>
                <a:cs typeface="Arial"/>
                <a:sym typeface="Arial"/>
              </a:rPr>
              <a:t>šėtonbaravykis</a:t>
            </a:r>
            <a:r>
              <a:rPr lang="lt-LT" dirty="0">
                <a:latin typeface="Arial"/>
                <a:ea typeface="Arial"/>
                <a:cs typeface="Arial"/>
                <a:sym typeface="Arial"/>
              </a:rPr>
              <a:t>). Niekada nepasitikėkite „</a:t>
            </a:r>
            <a:r>
              <a:rPr lang="lt-LT" dirty="0" err="1">
                <a:latin typeface="Arial"/>
                <a:ea typeface="Arial"/>
                <a:cs typeface="Arial"/>
                <a:sym typeface="Arial"/>
              </a:rPr>
              <a:t>Lens</a:t>
            </a:r>
            <a:r>
              <a:rPr lang="lt-LT" dirty="0">
                <a:latin typeface="Arial"/>
                <a:ea typeface="Arial"/>
                <a:cs typeface="Arial"/>
                <a:sym typeface="Arial"/>
              </a:rPr>
              <a:t>“ spręsdami, ar augalas yra valgomas, o gyvūnas – nepavojingas. Šiuo atveju „</a:t>
            </a:r>
            <a:r>
              <a:rPr lang="lt-LT" dirty="0" err="1">
                <a:latin typeface="Arial"/>
                <a:ea typeface="Arial"/>
                <a:cs typeface="Arial"/>
                <a:sym typeface="Arial"/>
              </a:rPr>
              <a:t>Lens</a:t>
            </a:r>
            <a:r>
              <a:rPr lang="lt-LT" dirty="0">
                <a:latin typeface="Arial"/>
                <a:ea typeface="Arial"/>
                <a:cs typeface="Arial"/>
                <a:sym typeface="Arial"/>
              </a:rPr>
              <a:t>“ yra tik pirminė hipotezė, kurią privalote patikrinti patikimame grybų atlase, su patyrusiu grybautoju arba tiesiog palikti grybą ramybėje. Tas pats galioja uogoms ar nepažįstamiems vabzdžiams.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2. Produktai ir prekės. Pasitikėkite įkvėpimu, tikrinkite pirkdami.</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Kada pasitikėti? Kai ieškote idėjų, stiliaus ar bendro kainų lygio.</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Pavyzdys. Kavinėje pamatėte įdomaus dizaino kėdę. „</a:t>
            </a:r>
            <a:r>
              <a:rPr lang="lt-LT" dirty="0" err="1">
                <a:latin typeface="Arial"/>
                <a:ea typeface="Arial"/>
                <a:cs typeface="Arial"/>
                <a:sym typeface="Arial"/>
              </a:rPr>
              <a:t>Lens</a:t>
            </a:r>
            <a:r>
              <a:rPr lang="lt-LT" dirty="0">
                <a:latin typeface="Arial"/>
                <a:ea typeface="Arial"/>
                <a:cs typeface="Arial"/>
                <a:sym typeface="Arial"/>
              </a:rPr>
              <a:t>“ parodys dešimtis panašių kėdžių iš įvairių parduotuvių. Tai puikus būdas atrasti stilių, suprasti, kiek tokie baldai maždaug kainuoja, ir rasti alternatyvų.</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Kada BŪTINA tikrinti? Prieš perkant, ypač jei svarbi kokybė, originalumas ir tiksli kaina.</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Pavyzdys. Draugas avi „Nike“ sportbačius. Jūs juos nufotografuojate. „</a:t>
            </a:r>
            <a:r>
              <a:rPr lang="lt-LT" dirty="0" err="1">
                <a:latin typeface="Arial"/>
                <a:ea typeface="Arial"/>
                <a:cs typeface="Arial"/>
                <a:sym typeface="Arial"/>
              </a:rPr>
              <a:t>Lens</a:t>
            </a:r>
            <a:r>
              <a:rPr lang="lt-LT" dirty="0">
                <a:latin typeface="Arial"/>
                <a:ea typeface="Arial"/>
                <a:cs typeface="Arial"/>
                <a:sym typeface="Arial"/>
              </a:rPr>
              <a:t>“ gali parodyti nuorodą į oficialią parduotuvę, bet taip pat ir į „</a:t>
            </a:r>
            <a:r>
              <a:rPr lang="lt-LT" dirty="0" err="1">
                <a:latin typeface="Arial"/>
                <a:ea typeface="Arial"/>
                <a:cs typeface="Arial"/>
                <a:sym typeface="Arial"/>
              </a:rPr>
              <a:t>AliExpress</a:t>
            </a:r>
            <a:r>
              <a:rPr lang="lt-LT" dirty="0">
                <a:latin typeface="Arial"/>
                <a:ea typeface="Arial"/>
                <a:cs typeface="Arial"/>
                <a:sym typeface="Arial"/>
              </a:rPr>
              <a:t>“ ar kitas platformas, kur parduodamos klastotės. Ar tai originalas? „</a:t>
            </a:r>
            <a:r>
              <a:rPr lang="lt-LT" dirty="0" err="1">
                <a:latin typeface="Arial"/>
                <a:ea typeface="Arial"/>
                <a:cs typeface="Arial"/>
                <a:sym typeface="Arial"/>
              </a:rPr>
              <a:t>Lens</a:t>
            </a:r>
            <a:r>
              <a:rPr lang="lt-LT" dirty="0">
                <a:latin typeface="Arial"/>
                <a:ea typeface="Arial"/>
                <a:cs typeface="Arial"/>
                <a:sym typeface="Arial"/>
              </a:rPr>
              <a:t>“ to nepasakys. Ar nurodyta kaina yra galutinė? Gali būti papildomų siuntimo mokesčių. Būtina atidžiai patikrinti pardavėjo reputaciją, prekių aprašymus ir atsiliepimus prieš perkant.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3. Žymūs objektai ir informacija. Pasitikėkite atpažinimu, tikrinkite detales.</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Kada pasitikėti? Greitam ir bendram objekto identifikavimui.</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Pavyzdys. Keliaujate po Paryžių ir nukreipiate kamerą į Eifelio bokštą. „</a:t>
            </a:r>
            <a:r>
              <a:rPr lang="lt-LT" dirty="0" err="1">
                <a:latin typeface="Arial"/>
                <a:ea typeface="Arial"/>
                <a:cs typeface="Arial"/>
                <a:sym typeface="Arial"/>
              </a:rPr>
              <a:t>Lens</a:t>
            </a:r>
            <a:r>
              <a:rPr lang="lt-LT" dirty="0">
                <a:latin typeface="Arial"/>
                <a:ea typeface="Arial"/>
                <a:cs typeface="Arial"/>
                <a:sym typeface="Arial"/>
              </a:rPr>
              <a:t>“ jį 100 % teisingai atpažins ir pateiks nuorodą į Vikipedijos straipsnį. Tai patikima ir greita.</a:t>
            </a:r>
            <a:endParaRPr dirty="0">
              <a:latin typeface="Arial"/>
              <a:ea typeface="Arial"/>
              <a:cs typeface="Arial"/>
              <a:sym typeface="Arial"/>
            </a:endParaRPr>
          </a:p>
          <a:p>
            <a:pPr marL="457200" lvl="0" indent="-317500" algn="l" rtl="0">
              <a:lnSpc>
                <a:spcPct val="100000"/>
              </a:lnSpc>
              <a:spcBef>
                <a:spcPts val="0"/>
              </a:spcBef>
              <a:spcAft>
                <a:spcPts val="0"/>
              </a:spcAft>
              <a:buSzPts val="1400"/>
              <a:buChar char="●"/>
            </a:pPr>
            <a:r>
              <a:rPr lang="lt-LT" dirty="0">
                <a:latin typeface="Arial"/>
                <a:ea typeface="Arial"/>
                <a:cs typeface="Arial"/>
                <a:sym typeface="Arial"/>
              </a:rPr>
              <a:t>Kada BŪTINA tikrinti? Kai reikalinga specifinė, aktuali arba gilesnė informacija.</a:t>
            </a:r>
            <a:endParaRPr dirty="0">
              <a:latin typeface="Arial"/>
              <a:ea typeface="Arial"/>
              <a:cs typeface="Arial"/>
              <a:sym typeface="Arial"/>
            </a:endParaRPr>
          </a:p>
          <a:p>
            <a:pPr marL="914400" lvl="1" indent="-317500" algn="l" rtl="0">
              <a:lnSpc>
                <a:spcPct val="100000"/>
              </a:lnSpc>
              <a:spcBef>
                <a:spcPts val="0"/>
              </a:spcBef>
              <a:spcAft>
                <a:spcPts val="0"/>
              </a:spcAft>
              <a:buSzPts val="1400"/>
              <a:buChar char="○"/>
            </a:pPr>
            <a:r>
              <a:rPr lang="lt-LT" dirty="0">
                <a:latin typeface="Arial"/>
                <a:ea typeface="Arial"/>
                <a:cs typeface="Arial"/>
                <a:sym typeface="Arial"/>
              </a:rPr>
              <a:t>Pavyzdys. „</a:t>
            </a:r>
            <a:r>
              <a:rPr lang="lt-LT" dirty="0" err="1">
                <a:latin typeface="Arial"/>
                <a:ea typeface="Arial"/>
                <a:cs typeface="Arial"/>
                <a:sym typeface="Arial"/>
              </a:rPr>
              <a:t>Lens</a:t>
            </a:r>
            <a:r>
              <a:rPr lang="lt-LT" dirty="0">
                <a:latin typeface="Arial"/>
                <a:ea typeface="Arial"/>
                <a:cs typeface="Arial"/>
                <a:sym typeface="Arial"/>
              </a:rPr>
              <a:t>“ atpažino istorinį pastatą ir pateikė aprašymą. Bet ar informacija apie darbo laiką yra atnaujinta? Galbūt ji pasikeitė po pandemijos. Ar pateiktas istorinis faktas yra išsamus? Galbūt tai tik populiarus mitas, o akademiniai šaltiniai teigia ką kita. Norint sužinoti tikslias detales (bilietų kainas, specialias parodas, tikslią istorinę chronologiją), visada reikia apsilankyti oficialioje objekto svetainėje arba patikimuose kelionių giduose.</a:t>
            </a:r>
            <a:endParaRPr dirty="0">
              <a:latin typeface="Arial"/>
              <a:ea typeface="Arial"/>
              <a:cs typeface="Arial"/>
              <a:sym typeface="Arial"/>
            </a:endParaRPr>
          </a:p>
        </p:txBody>
      </p:sp>
      <p:sp>
        <p:nvSpPr>
          <p:cNvPr id="916" name="Google Shape;916;g3611fc0bd4a_0_1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108</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3611fc0bd4a_0_1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22" name="Google Shape;922;g3611fc0bd4a_0_1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Atvirkštinė vaizdų paieška padeda rasti, kur internete buvo panaudota nuotrauka. Tai įrankis, leidžiantis patikrinti, ar internete egzistuoja tokia pati arba labai panaši nuotrauka, ir sužinoti, kur ji buvo publikuota pirmą kartą.</a:t>
            </a: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Privalumai (platesni komentarai). Padeda atskleisti </a:t>
            </a:r>
            <a:r>
              <a:rPr lang="lt-LT" dirty="0" err="1">
                <a:latin typeface="Arial"/>
                <a:ea typeface="Arial"/>
                <a:cs typeface="Arial"/>
                <a:sym typeface="Arial"/>
              </a:rPr>
              <a:t>melagienas</a:t>
            </a:r>
            <a:r>
              <a:rPr lang="lt-LT" dirty="0">
                <a:latin typeface="Arial"/>
                <a:ea typeface="Arial"/>
                <a:cs typeface="Arial"/>
                <a:sym typeface="Arial"/>
              </a:rPr>
              <a:t>. Jei nuotrauka naudojama klaidinančiame kontekste, atvirkštinė paieška leidžia greitai pamatyti, kad ji iš tikrųjų yra iš kito įvykio ar datos. Pavyzdžiui, nuotrauka iš senų karo veiksmų gali būti pateikta kaip dabartinių įvykių iliustracija – paieška padeda tokią apgaulę išaiškinti. Leidžia rasti pirminį informacijos šaltinį. Atvirkštinė paieška neretai parodo, kur pirmą kartą buvo publikuota nuotrauka – tai gali padėti patikrinti, ar ją paskelbė patikima žiniasklaida, oficiali institucija, ar anoniminis socialinių tinklų vartotojas. Tai svarbus žingsnis siekiant įvertinti, kiek galima pasitikėti pačiu vaizdu.</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Kaip patikrinti nuotraukas su „Google“ atvirkštine vaizdų paieška: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1 būdas (jei nuotrauka yra tinklalapyje):</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Ant nuotraukos, kurią norite patikrinti, spustelėkite dešiniuoju pelės mygtuku.</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Atsidariusiame meniu pasirinkite „Ieškoti paveikslėlio naudojant </a:t>
            </a:r>
            <a:r>
              <a:rPr lang="lt-LT" i="1" dirty="0">
                <a:latin typeface="Arial"/>
                <a:ea typeface="Arial"/>
                <a:cs typeface="Arial"/>
                <a:sym typeface="Arial"/>
              </a:rPr>
              <a:t>Google</a:t>
            </a:r>
            <a:r>
              <a:rPr lang="lt-LT" dirty="0">
                <a:latin typeface="Arial"/>
                <a:ea typeface="Arial"/>
                <a:cs typeface="Arial"/>
                <a:sym typeface="Arial"/>
              </a:rPr>
              <a:t>“ (</a:t>
            </a:r>
            <a:r>
              <a:rPr lang="lt-LT" i="1" dirty="0" err="1">
                <a:latin typeface="Arial"/>
                <a:ea typeface="Arial"/>
                <a:cs typeface="Arial"/>
                <a:sym typeface="Arial"/>
              </a:rPr>
              <a:t>Search</a:t>
            </a:r>
            <a:r>
              <a:rPr lang="lt-LT" i="1" dirty="0">
                <a:latin typeface="Arial"/>
                <a:ea typeface="Arial"/>
                <a:cs typeface="Arial"/>
                <a:sym typeface="Arial"/>
              </a:rPr>
              <a:t> </a:t>
            </a:r>
            <a:r>
              <a:rPr lang="lt-LT" i="1" dirty="0" err="1">
                <a:latin typeface="Arial"/>
                <a:ea typeface="Arial"/>
                <a:cs typeface="Arial"/>
                <a:sym typeface="Arial"/>
              </a:rPr>
              <a:t>image</a:t>
            </a:r>
            <a:r>
              <a:rPr lang="lt-LT" i="1" dirty="0">
                <a:latin typeface="Arial"/>
                <a:ea typeface="Arial"/>
                <a:cs typeface="Arial"/>
                <a:sym typeface="Arial"/>
              </a:rPr>
              <a:t> </a:t>
            </a:r>
            <a:r>
              <a:rPr lang="lt-LT" i="1" dirty="0" err="1">
                <a:latin typeface="Arial"/>
                <a:ea typeface="Arial"/>
                <a:cs typeface="Arial"/>
                <a:sym typeface="Arial"/>
              </a:rPr>
              <a:t>with</a:t>
            </a:r>
            <a:r>
              <a:rPr lang="lt-LT" i="1" dirty="0">
                <a:latin typeface="Arial"/>
                <a:ea typeface="Arial"/>
                <a:cs typeface="Arial"/>
                <a:sym typeface="Arial"/>
              </a:rPr>
              <a:t> Google</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2 būdas (jei nuotrauka yra jūsų kompiuteryje):</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Atsidarykite naršyklėje</a:t>
            </a:r>
            <a:r>
              <a:rPr lang="lt-LT" u="sng" dirty="0">
                <a:solidFill>
                  <a:schemeClr val="hlink"/>
                </a:solidFill>
                <a:latin typeface="Arial"/>
                <a:ea typeface="Arial"/>
                <a:cs typeface="Arial"/>
                <a:sym typeface="Arial"/>
                <a:hlinkClick r:id="rId3"/>
              </a:rPr>
              <a:t> images.google.com</a:t>
            </a:r>
            <a:r>
              <a:rPr lang="lt-LT" dirty="0">
                <a:latin typeface="Arial"/>
                <a:ea typeface="Arial"/>
                <a:cs typeface="Arial"/>
                <a:sym typeface="Arial"/>
              </a:rPr>
              <a:t>.</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Spustelėkite kameros piktogramą („Ieškoti pagal vaizdą“).</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Pasirinkite „Įkelti failą“ ir įkelkite nuotrauką iš savo kompiuterio.</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3 būdas (jei turite nuotraukos nuorodą):</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Nukopijuokite nuotraukos internetinį adresą.</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lt-LT" dirty="0">
                <a:latin typeface="Arial"/>
                <a:ea typeface="Arial"/>
                <a:cs typeface="Arial"/>
                <a:sym typeface="Arial"/>
              </a:rPr>
              <a:t>Eikite į</a:t>
            </a:r>
            <a:r>
              <a:rPr lang="lt-LT" u="sng" dirty="0">
                <a:solidFill>
                  <a:schemeClr val="hlink"/>
                </a:solidFill>
                <a:latin typeface="Arial"/>
                <a:ea typeface="Arial"/>
                <a:cs typeface="Arial"/>
                <a:sym typeface="Arial"/>
                <a:hlinkClick r:id="rId3"/>
              </a:rPr>
              <a:t> images.google.com</a:t>
            </a:r>
            <a:r>
              <a:rPr lang="lt-LT" dirty="0">
                <a:latin typeface="Arial"/>
                <a:ea typeface="Arial"/>
                <a:cs typeface="Arial"/>
                <a:sym typeface="Arial"/>
              </a:rPr>
              <a:t>, spustelėkite kameros piktogramą ir įklijuokite nuorodą.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Skaidrėje ekrano nuotrauka, atlikta su atvirkštine vaizdų paieška. Ieškoma nuotrauka I. </a:t>
            </a:r>
            <a:r>
              <a:rPr lang="lt-LT" dirty="0" err="1">
                <a:latin typeface="Arial"/>
                <a:ea typeface="Arial"/>
                <a:cs typeface="Arial"/>
                <a:sym typeface="Arial"/>
              </a:rPr>
              <a:t>Šimonytė</a:t>
            </a:r>
            <a:r>
              <a:rPr lang="lt-LT" dirty="0">
                <a:latin typeface="Arial"/>
                <a:ea typeface="Arial"/>
                <a:cs typeface="Arial"/>
                <a:sym typeface="Arial"/>
              </a:rPr>
              <a:t> apsivilkusi baltus marškinėlius, ant kurių užrašas „Šioje šalyje nėra tau vietos  Emigruok“. Atlikus atvirkštinę vaizdų paiešką, rasta daugiau šią nuotrauką atitinkančių pavyzdžių, tačiau ant marškinėlių visai kitas užrašas. 2012 m. Investuotojų forumo ir „Baltosios bangos“ iniciatyvos prieš šešėlinę ekonomiką metu. I. </a:t>
            </a:r>
            <a:r>
              <a:rPr lang="lt-LT" dirty="0" err="1">
                <a:latin typeface="Arial"/>
                <a:ea typeface="Arial"/>
                <a:cs typeface="Arial"/>
                <a:sym typeface="Arial"/>
              </a:rPr>
              <a:t>Šimonytė</a:t>
            </a:r>
            <a:r>
              <a:rPr lang="lt-LT" dirty="0">
                <a:latin typeface="Arial"/>
                <a:ea typeface="Arial"/>
                <a:cs typeface="Arial"/>
                <a:sym typeface="Arial"/>
              </a:rPr>
              <a:t> vilniečiams dalijo skrajutes bei vilkėjo marškinėlius su užrašu „Šioje šalyje nėra vietos šešėliui“.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923" name="Google Shape;923;g3611fc0bd4a_0_1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109</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37812451ed5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30" name="Google Shape;930;g37812451ed5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pristatoma, kokie galimi iššūkiai atliekant paieškas su „Google </a:t>
            </a:r>
            <a:r>
              <a:rPr lang="lt-LT" dirty="0" err="1">
                <a:latin typeface="Arial"/>
                <a:ea typeface="Arial"/>
                <a:cs typeface="Arial"/>
                <a:sym typeface="Arial"/>
              </a:rPr>
              <a:t>Lens</a:t>
            </a:r>
            <a:r>
              <a:rPr lang="lt-LT" dirty="0">
                <a:latin typeface="Arial"/>
                <a:ea typeface="Arial"/>
                <a:cs typeface="Arial"/>
                <a:sym typeface="Arial"/>
              </a:rPr>
              <a:t>“. </a:t>
            </a:r>
            <a:r>
              <a:rPr lang="lt-LT" b="1" dirty="0">
                <a:latin typeface="Arial"/>
                <a:ea typeface="Arial"/>
                <a:cs typeface="Arial"/>
                <a:sym typeface="Arial"/>
              </a:rPr>
              <a:t>Ar rastas šaltinis patikimas?</a:t>
            </a:r>
            <a:r>
              <a:rPr lang="lt-LT" dirty="0">
                <a:latin typeface="Arial"/>
                <a:ea typeface="Arial"/>
                <a:cs typeface="Arial"/>
                <a:sym typeface="Arial"/>
              </a:rPr>
              <a:t> Net jei vaizdas aptiktas internete, jis gali būti paskelbtas nepatikimoje ar propagandinėje svetainėje. Vien suradimas šaltinio dar nereiškia, kad turinys yra teisingas.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Ar nuotrauka nėra ištraukta iš konteksto?</a:t>
            </a:r>
            <a:r>
              <a:rPr lang="lt-LT" dirty="0">
                <a:latin typeface="Arial"/>
                <a:ea typeface="Arial"/>
                <a:cs typeface="Arial"/>
                <a:sym typeface="Arial"/>
              </a:rPr>
              <a:t> Dažnai </a:t>
            </a:r>
            <a:r>
              <a:rPr lang="lt-LT" dirty="0" err="1">
                <a:latin typeface="Arial"/>
                <a:ea typeface="Arial"/>
                <a:cs typeface="Arial"/>
                <a:sym typeface="Arial"/>
              </a:rPr>
              <a:t>melagienose</a:t>
            </a:r>
            <a:r>
              <a:rPr lang="lt-LT" dirty="0">
                <a:latin typeface="Arial"/>
                <a:ea typeface="Arial"/>
                <a:cs typeface="Arial"/>
                <a:sym typeface="Arial"/>
              </a:rPr>
              <a:t> naudojamos tikros nuotraukos, bet pateikiamos klaidinančiame kontekste, pvz., sena nuotrauka pateikiama kaip nauja arba vaizdas iš vieno įvykio priskiriamas kitam.</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Ar vaizdas nebuvo redaguotas siekiant suklaidinti?</a:t>
            </a:r>
            <a:r>
              <a:rPr lang="lt-LT" dirty="0">
                <a:latin typeface="Arial"/>
                <a:ea typeface="Arial"/>
                <a:cs typeface="Arial"/>
                <a:sym typeface="Arial"/>
              </a:rPr>
              <a:t> Skaitmeniniai įrankiai leidžia lengvai redaguoti nuotraukas: pakeisti detales, iškirpti žmones ar pridėti naujų objektų. Tokios manipuliacijos gali būti sunkiai pastebimos plika akimi.</a:t>
            </a:r>
            <a:br>
              <a:rPr lang="lt-LT" dirty="0">
                <a:latin typeface="Arial"/>
                <a:ea typeface="Arial"/>
                <a:cs typeface="Arial"/>
                <a:sym typeface="Arial"/>
              </a:rPr>
            </a:br>
            <a:r>
              <a:rPr lang="lt-LT" b="1" dirty="0">
                <a:latin typeface="Arial"/>
                <a:ea typeface="Arial"/>
                <a:cs typeface="Arial"/>
                <a:sym typeface="Arial"/>
              </a:rPr>
              <a:t>Nerastas internete vaizdas nebūtinai sukurtas DI – jis gali būti tiesiog naujas.</a:t>
            </a:r>
            <a:r>
              <a:rPr lang="lt-LT" dirty="0">
                <a:latin typeface="Arial"/>
                <a:ea typeface="Arial"/>
                <a:cs typeface="Arial"/>
                <a:sym typeface="Arial"/>
              </a:rPr>
              <a:t> Jei „Google </a:t>
            </a:r>
            <a:r>
              <a:rPr lang="lt-LT" dirty="0" err="1">
                <a:latin typeface="Arial"/>
                <a:ea typeface="Arial"/>
                <a:cs typeface="Arial"/>
                <a:sym typeface="Arial"/>
              </a:rPr>
              <a:t>Lens</a:t>
            </a:r>
            <a:r>
              <a:rPr lang="lt-LT" dirty="0">
                <a:latin typeface="Arial"/>
                <a:ea typeface="Arial"/>
                <a:cs typeface="Arial"/>
                <a:sym typeface="Arial"/>
              </a:rPr>
              <a:t>“ ar kita atvirkštinė paieška nerodo rezultatų, tai dar nereiškia, kad vaizdas sukurtas dirbtiniu intelektu. Tai gali būti visiškai nauja nuotrauka, kuri dar nebuvo paskelbta viešai. Kita vertus, unikalumas gali kelti įtarimą ir paskatinti atidžiau vertinti vaizdo kilmę. Jei nuotrauka sukurta </a:t>
            </a:r>
            <a:r>
              <a:rPr lang="lt-LT" i="1" dirty="0" err="1">
                <a:latin typeface="Arial"/>
                <a:ea typeface="Arial"/>
                <a:cs typeface="Arial"/>
                <a:sym typeface="Arial"/>
              </a:rPr>
              <a:t>Gemini</a:t>
            </a:r>
            <a:r>
              <a:rPr lang="lt-LT" dirty="0">
                <a:latin typeface="Arial"/>
                <a:ea typeface="Arial"/>
                <a:cs typeface="Arial"/>
                <a:sym typeface="Arial"/>
              </a:rPr>
              <a:t>, „Google </a:t>
            </a:r>
            <a:r>
              <a:rPr lang="lt-LT" dirty="0" err="1">
                <a:latin typeface="Arial"/>
                <a:ea typeface="Arial"/>
                <a:cs typeface="Arial"/>
                <a:sym typeface="Arial"/>
              </a:rPr>
              <a:t>Lens</a:t>
            </a:r>
            <a:r>
              <a:rPr lang="lt-LT" dirty="0">
                <a:latin typeface="Arial"/>
                <a:ea typeface="Arial"/>
                <a:cs typeface="Arial"/>
                <a:sym typeface="Arial"/>
              </a:rPr>
              <a:t>“ skiltyje „Apie vaizdą“ pateikia, kad nuotrauka generuota su „Google“ DI.</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Skaidrėje pateiktos dvi ekrano pavyzdžių nuotraukos.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1 pav. Medžio kamienas su augalo instaliacija (asmeninis albumas). Vaizdas nerastas, nes jis niekada nebuvo įkeltas į viešą erdvę.</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dirty="0">
                <a:latin typeface="Arial"/>
                <a:ea typeface="Arial"/>
                <a:cs typeface="Arial"/>
                <a:sym typeface="Arial"/>
              </a:rPr>
              <a:t>2 pav. DI generuotas šeimos vaizdas. Kadangi nuotrauka generuota su „Google </a:t>
            </a:r>
            <a:r>
              <a:rPr lang="lt-LT" dirty="0" err="1">
                <a:latin typeface="Arial"/>
                <a:ea typeface="Arial"/>
                <a:cs typeface="Arial"/>
                <a:sym typeface="Arial"/>
              </a:rPr>
              <a:t>Gemini</a:t>
            </a:r>
            <a:r>
              <a:rPr lang="lt-LT" dirty="0">
                <a:latin typeface="Arial"/>
                <a:ea typeface="Arial"/>
                <a:cs typeface="Arial"/>
                <a:sym typeface="Arial"/>
              </a:rPr>
              <a:t>“, todėl atliekant paiešką su „Google </a:t>
            </a:r>
            <a:r>
              <a:rPr lang="lt-LT" dirty="0" err="1">
                <a:latin typeface="Arial"/>
                <a:ea typeface="Arial"/>
                <a:cs typeface="Arial"/>
                <a:sym typeface="Arial"/>
              </a:rPr>
              <a:t>Lens</a:t>
            </a:r>
            <a:r>
              <a:rPr lang="lt-LT" dirty="0">
                <a:latin typeface="Arial"/>
                <a:ea typeface="Arial"/>
                <a:cs typeface="Arial"/>
                <a:sym typeface="Arial"/>
              </a:rPr>
              <a:t>“, „Google“ nurodo, kad tai DI sugeneruotas vaizdas. Jei tai būtų generuota su kitu modeliu, gali būti, kad prirašytų, kad tai DI sugeneruotas vaizdas.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931" name="Google Shape;931;g37812451ed5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110</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372245a7f8e_0_2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9" name="Google Shape;939;g372245a7f8e_0_2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3611fc0bd4a_0_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44" name="Google Shape;944;g3611fc0bd4a_0_1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Praktinėje užduotyje pateiktas nuotraukas dalyviai turi išanalizuoti su „Google </a:t>
            </a:r>
            <a:r>
              <a:rPr lang="lt-LT" dirty="0" err="1">
                <a:latin typeface="Arial"/>
                <a:ea typeface="Arial"/>
                <a:cs typeface="Arial"/>
                <a:sym typeface="Arial"/>
              </a:rPr>
              <a:t>Lens</a:t>
            </a:r>
            <a:r>
              <a:rPr lang="lt-LT" dirty="0">
                <a:latin typeface="Arial"/>
                <a:ea typeface="Arial"/>
                <a:cs typeface="Arial"/>
                <a:sym typeface="Arial"/>
              </a:rPr>
              <a:t>“. Galima patiems savo nuožiūra atsirinkti nuotraukas arba pasinaudoti pavyzdyje esančiomis. Pateikti šią užduotį galima keliais būdais: rodyti atrinktas nuotraukas per ekraną, dalyviai nusifotografuoja nuotraukas ir savo telefone per „Google </a:t>
            </a:r>
            <a:r>
              <a:rPr lang="lt-LT" dirty="0" err="1">
                <a:latin typeface="Arial"/>
                <a:ea typeface="Arial"/>
                <a:cs typeface="Arial"/>
                <a:sym typeface="Arial"/>
              </a:rPr>
              <a:t>Lens</a:t>
            </a:r>
            <a:r>
              <a:rPr lang="lt-LT" dirty="0">
                <a:latin typeface="Arial"/>
                <a:ea typeface="Arial"/>
                <a:cs typeface="Arial"/>
                <a:sym typeface="Arial"/>
              </a:rPr>
              <a:t>“ programėlę (prieš tai reikėtų ją atsisiųsti į savo telefoną, o jei dalyvis nenori siųstis programėlės, galima nufotografuotą nuotrauką išsisaugoti telefone, po to telefono naršyklėje surinkti „Google“ adresą </a:t>
            </a:r>
            <a:r>
              <a:rPr lang="lt-LT" u="sng" dirty="0">
                <a:solidFill>
                  <a:schemeClr val="hlink"/>
                </a:solidFill>
                <a:latin typeface="Arial"/>
                <a:ea typeface="Arial"/>
                <a:cs typeface="Arial"/>
                <a:sym typeface="Arial"/>
                <a:hlinkClick r:id="rId3"/>
              </a:rPr>
              <a:t>www.google.</a:t>
            </a:r>
            <a:r>
              <a:rPr lang="lt-LT" dirty="0">
                <a:latin typeface="Arial"/>
                <a:ea typeface="Arial"/>
                <a:cs typeface="Arial"/>
                <a:sym typeface="Arial"/>
              </a:rPr>
              <a:t>com ir pasirinkti </a:t>
            </a:r>
            <a:r>
              <a:rPr lang="lt-LT" dirty="0" err="1">
                <a:latin typeface="Arial"/>
                <a:ea typeface="Arial"/>
                <a:cs typeface="Arial"/>
                <a:sym typeface="Arial"/>
              </a:rPr>
              <a:t>fofoaparato</a:t>
            </a:r>
            <a:r>
              <a:rPr lang="lt-LT" dirty="0">
                <a:latin typeface="Arial"/>
                <a:ea typeface="Arial"/>
                <a:cs typeface="Arial"/>
                <a:sym typeface="Arial"/>
              </a:rPr>
              <a:t> simbolį, tuomet telefone pasirinkti išsaugotą nuotrauką ir pateikti patikrinti). Kitas būdas, kurį lektorius gali pasirinkti, iš anksto atrinktas patikrinti nuotraukas sukelti į dalyvių kompiuterius. Atliekant užduotį dalyviai atveria savo kompiuterio naršyklėje adresą </a:t>
            </a:r>
            <a:r>
              <a:rPr lang="lt-LT" u="sng" dirty="0">
                <a:solidFill>
                  <a:schemeClr val="hlink"/>
                </a:solidFill>
                <a:latin typeface="Arial"/>
                <a:ea typeface="Arial"/>
                <a:cs typeface="Arial"/>
                <a:sym typeface="Arial"/>
                <a:hlinkClick r:id="rId4"/>
              </a:rPr>
              <a:t>www.google.com</a:t>
            </a:r>
            <a:r>
              <a:rPr lang="lt-LT" dirty="0">
                <a:latin typeface="Arial"/>
                <a:ea typeface="Arial"/>
                <a:cs typeface="Arial"/>
                <a:sym typeface="Arial"/>
              </a:rPr>
              <a:t> ir spaudžia fotoaparato simbolį ir įsikelia nuotraukas, kurios iš anksto buvo atrinktos lektoriaus ir išsaugotos dalyvio kompiuteryje.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Tekstas sudėtingu šriftu arba prasto apšvietimo</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„Google </a:t>
            </a:r>
            <a:r>
              <a:rPr lang="lt-LT" dirty="0" err="1">
                <a:latin typeface="Arial"/>
                <a:ea typeface="Arial"/>
                <a:cs typeface="Arial"/>
                <a:sym typeface="Arial"/>
              </a:rPr>
              <a:t>Lens</a:t>
            </a:r>
            <a:r>
              <a:rPr lang="lt-LT" dirty="0">
                <a:latin typeface="Arial"/>
                <a:ea typeface="Arial"/>
                <a:cs typeface="Arial"/>
                <a:sym typeface="Arial"/>
              </a:rPr>
              <a:t>“ atpažįsta tekstą net tada, kai žmogui sunku perskaityti. Duotame pavyzdyje pateikta papildo pakuotė. Reikia perskaityti kairėje pusėje ant pakuotės esantį tekstą. „Google </a:t>
            </a:r>
            <a:r>
              <a:rPr lang="lt-LT" dirty="0" err="1">
                <a:latin typeface="Arial"/>
                <a:ea typeface="Arial"/>
                <a:cs typeface="Arial"/>
                <a:sym typeface="Arial"/>
              </a:rPr>
              <a:t>Lens</a:t>
            </a:r>
            <a:r>
              <a:rPr lang="lt-LT" dirty="0">
                <a:latin typeface="Arial"/>
                <a:ea typeface="Arial"/>
                <a:cs typeface="Arial"/>
                <a:sym typeface="Arial"/>
              </a:rPr>
              <a:t>“ išanalizavus, pasirinkti „Teksto vertimas“. Išverstą tekstą galima perklausyti arba nusikopijuoti.</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Praktinis pritaikymas: dokumentų nuskaitymas, užrašų ar ženklų supratimas kelionėse.</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Daiktas, turintis kelias paskirtis</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Pavyzdžiui, laikrodis, kuris vienu metu turi kelias paskirtis. Kokios jos yra? Išsiaiškinama išanalizavus su „Google </a:t>
            </a:r>
            <a:r>
              <a:rPr lang="lt-LT" dirty="0" err="1">
                <a:latin typeface="Arial"/>
                <a:ea typeface="Arial"/>
                <a:cs typeface="Arial"/>
                <a:sym typeface="Arial"/>
              </a:rPr>
              <a:t>Lens</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Naudinga, kai nežinome tikslios daikto funkcijos.</a:t>
            </a: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lt-LT" b="1" dirty="0">
                <a:latin typeface="Arial"/>
                <a:ea typeface="Arial"/>
                <a:cs typeface="Arial"/>
                <a:sym typeface="Arial"/>
              </a:rPr>
              <a:t>Akivaizdžiai melaginga nuotrauka</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Naudojant „</a:t>
            </a:r>
            <a:r>
              <a:rPr lang="lt-LT" dirty="0" err="1">
                <a:latin typeface="Arial"/>
                <a:ea typeface="Arial"/>
                <a:cs typeface="Arial"/>
                <a:sym typeface="Arial"/>
              </a:rPr>
              <a:t>Search</a:t>
            </a:r>
            <a:r>
              <a:rPr lang="lt-LT" dirty="0">
                <a:latin typeface="Arial"/>
                <a:ea typeface="Arial"/>
                <a:cs typeface="Arial"/>
                <a:sym typeface="Arial"/>
              </a:rPr>
              <a:t> </a:t>
            </a:r>
            <a:r>
              <a:rPr lang="lt-LT" dirty="0" err="1">
                <a:latin typeface="Arial"/>
                <a:ea typeface="Arial"/>
                <a:cs typeface="Arial"/>
                <a:sym typeface="Arial"/>
              </a:rPr>
              <a:t>image</a:t>
            </a:r>
            <a:r>
              <a:rPr lang="lt-LT" dirty="0">
                <a:latin typeface="Arial"/>
                <a:ea typeface="Arial"/>
                <a:cs typeface="Arial"/>
                <a:sym typeface="Arial"/>
              </a:rPr>
              <a:t>“ funkciją, galima sužinoti, ar nuotrauka tikra, ar pakeista. „Google </a:t>
            </a:r>
            <a:r>
              <a:rPr lang="lt-LT" dirty="0" err="1">
                <a:latin typeface="Arial"/>
                <a:ea typeface="Arial"/>
                <a:cs typeface="Arial"/>
                <a:sym typeface="Arial"/>
              </a:rPr>
              <a:t>Lens</a:t>
            </a:r>
            <a:r>
              <a:rPr lang="lt-LT" dirty="0">
                <a:latin typeface="Arial"/>
                <a:ea typeface="Arial"/>
                <a:cs typeface="Arial"/>
                <a:sym typeface="Arial"/>
              </a:rPr>
              <a:t>“ padeda rasti, kur ta pati nuotrauka buvo panaudota internete. Tai svarbu kovojant su dezinformacija, netikromis naujienomis, „</a:t>
            </a:r>
            <a:r>
              <a:rPr lang="lt-LT" dirty="0" err="1">
                <a:latin typeface="Arial"/>
                <a:ea typeface="Arial"/>
                <a:cs typeface="Arial"/>
                <a:sym typeface="Arial"/>
              </a:rPr>
              <a:t>fake</a:t>
            </a:r>
            <a:r>
              <a:rPr lang="lt-LT" dirty="0">
                <a:latin typeface="Arial"/>
                <a:ea typeface="Arial"/>
                <a:cs typeface="Arial"/>
                <a:sym typeface="Arial"/>
              </a:rPr>
              <a:t> </a:t>
            </a:r>
            <a:r>
              <a:rPr lang="lt-LT" dirty="0" err="1">
                <a:latin typeface="Arial"/>
                <a:ea typeface="Arial"/>
                <a:cs typeface="Arial"/>
                <a:sym typeface="Arial"/>
              </a:rPr>
              <a:t>news</a:t>
            </a:r>
            <a:r>
              <a:rPr lang="lt-LT" dirty="0">
                <a:latin typeface="Arial"/>
                <a:ea typeface="Arial"/>
                <a:cs typeface="Arial"/>
                <a:sym typeface="Arial"/>
              </a:rPr>
              <a:t>“. Išanalizuoti su „Google </a:t>
            </a:r>
            <a:r>
              <a:rPr lang="lt-LT" dirty="0" err="1">
                <a:latin typeface="Arial"/>
                <a:ea typeface="Arial"/>
                <a:cs typeface="Arial"/>
                <a:sym typeface="Arial"/>
              </a:rPr>
              <a:t>Lens</a:t>
            </a:r>
            <a:r>
              <a:rPr lang="lt-LT" dirty="0">
                <a:latin typeface="Arial"/>
                <a:ea typeface="Arial"/>
                <a:cs typeface="Arial"/>
                <a:sym typeface="Arial"/>
              </a:rPr>
              <a:t>“ pateiktą nuotrauką pagal atvirkštinę vaizdų paiešką ir nustatyti, ar nuotrauka tikra? Nuotraukos šaltinis: https://www.bbc.com/news/blogs-trending-40557907</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945" name="Google Shape;945;g3611fc0bd4a_0_1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112</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g372745ad03b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54" name="Google Shape;954;g372745ad03b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Atlikus užduotį, su dalyviais padiskutuoti, kaip sekėsi atlikti paieškas su „Google </a:t>
            </a:r>
            <a:r>
              <a:rPr lang="lt-LT" dirty="0" err="1">
                <a:latin typeface="Arial"/>
                <a:ea typeface="Arial"/>
                <a:cs typeface="Arial"/>
                <a:sym typeface="Arial"/>
              </a:rPr>
              <a:t>Lens</a:t>
            </a:r>
            <a:r>
              <a:rPr lang="lt-LT" dirty="0">
                <a:latin typeface="Arial"/>
                <a:ea typeface="Arial"/>
                <a:cs typeface="Arial"/>
                <a:sym typeface="Arial"/>
              </a:rPr>
              <a:t>“. Ar pateiktose nuotraukose visus objektus atpažino? Kas nustebino? </a:t>
            </a:r>
            <a:endParaRPr dirty="0">
              <a:latin typeface="Arial"/>
              <a:ea typeface="Arial"/>
              <a:cs typeface="Arial"/>
              <a:sym typeface="Arial"/>
            </a:endParaRPr>
          </a:p>
        </p:txBody>
      </p:sp>
      <p:sp>
        <p:nvSpPr>
          <p:cNvPr id="955" name="Google Shape;955;g372745ad03b_0_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113</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372245a7f8e_0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61" name="Google Shape;961;g372245a7f8e_0_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962" name="Google Shape;962;g372245a7f8e_0_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114</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336a78130ae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67" name="Google Shape;967;g336a78130ae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rPr>
              <a:t>Pažink medijas su Klaudija. Ar internetiniai debesys gali žaibuoti? (1:59 min.)</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u="sng">
                <a:solidFill>
                  <a:schemeClr val="hlink"/>
                </a:solidFill>
                <a:latin typeface="Arial"/>
                <a:ea typeface="Arial"/>
                <a:cs typeface="Arial"/>
                <a:sym typeface="Arial"/>
                <a:hlinkClick r:id="rId3"/>
              </a:rPr>
              <a:t>https://youtu.be/FUpzF0wFMUY?feature=shared</a:t>
            </a:r>
            <a:r>
              <a:rPr lang="lt-LT">
                <a:latin typeface="Arial"/>
                <a:ea typeface="Arial"/>
                <a:cs typeface="Arial"/>
                <a:sym typeface="Arial"/>
              </a:rPr>
              <a:t> </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968" name="Google Shape;968;g336a78130ae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115</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35f9e58464e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75" name="Google Shape;975;g35f9e58464e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u="sng" dirty="0">
                <a:solidFill>
                  <a:schemeClr val="hlink"/>
                </a:solidFill>
                <a:latin typeface="Arial"/>
                <a:ea typeface="Arial"/>
                <a:cs typeface="Arial"/>
                <a:sym typeface="Arial"/>
                <a:hlinkClick r:id="rId3"/>
              </a:rPr>
              <a:t>https://support.google.com/drive/answer/2424384?hl=lt&amp;ref_topic=14940&amp;sjid=1064604185437998649-EU</a:t>
            </a:r>
            <a:r>
              <a:rPr lang="lt-LT" dirty="0">
                <a:latin typeface="Arial"/>
                <a:ea typeface="Arial"/>
                <a:cs typeface="Arial"/>
                <a:sym typeface="Arial"/>
              </a:rPr>
              <a:t> </a:t>
            </a:r>
            <a:endParaRPr dirty="0">
              <a:latin typeface="Arial"/>
              <a:ea typeface="Arial"/>
              <a:cs typeface="Arial"/>
              <a:sym typeface="Arial"/>
            </a:endParaRPr>
          </a:p>
        </p:txBody>
      </p:sp>
      <p:sp>
        <p:nvSpPr>
          <p:cNvPr id="976" name="Google Shape;976;g35f9e58464e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116</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363970da153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83" name="Google Shape;983;g363970da153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Skaidrėje dalyviams pateikiama pagrindinė informacija apie „Google“ diską. „Google“ diskas nėra ribojamas vien tik naršykle – mobiliosios programėlės leidžia greitai pasiekti dokumentus telefone ar planšetėje.</a:t>
            </a:r>
            <a:br>
              <a:rPr lang="lt-LT" dirty="0">
                <a:latin typeface="Arial"/>
                <a:ea typeface="Arial"/>
                <a:cs typeface="Arial"/>
                <a:sym typeface="Arial"/>
              </a:rPr>
            </a:br>
            <a:r>
              <a:rPr lang="lt-LT" dirty="0">
                <a:latin typeface="Arial"/>
                <a:ea typeface="Arial"/>
                <a:cs typeface="Arial"/>
                <a:sym typeface="Arial"/>
              </a:rPr>
              <a:t>Nauda. Įsivaizduokite, esate kelyje, o kolega paprašo pasidalinti dokumentu – per programėlę tai padarysite vos keliais paspaudimais.</a:t>
            </a:r>
            <a:br>
              <a:rPr lang="lt-LT" dirty="0">
                <a:latin typeface="Arial"/>
                <a:ea typeface="Arial"/>
                <a:cs typeface="Arial"/>
                <a:sym typeface="Arial"/>
              </a:rPr>
            </a:br>
            <a:r>
              <a:rPr lang="lt-LT" dirty="0">
                <a:latin typeface="Arial"/>
                <a:ea typeface="Arial"/>
                <a:cs typeface="Arial"/>
                <a:sym typeface="Arial"/>
              </a:rPr>
              <a:t>Programėlės nemokamos ir jas galima atsisiųsti iš „Google </a:t>
            </a:r>
            <a:r>
              <a:rPr lang="lt-LT" dirty="0" err="1">
                <a:latin typeface="Arial"/>
                <a:ea typeface="Arial"/>
                <a:cs typeface="Arial"/>
                <a:sym typeface="Arial"/>
              </a:rPr>
              <a:t>Play</a:t>
            </a:r>
            <a:r>
              <a:rPr lang="lt-LT" dirty="0">
                <a:latin typeface="Arial"/>
                <a:ea typeface="Arial"/>
                <a:cs typeface="Arial"/>
                <a:sym typeface="Arial"/>
              </a:rPr>
              <a:t>“ ar „</a:t>
            </a:r>
            <a:r>
              <a:rPr lang="lt-LT" dirty="0" err="1">
                <a:latin typeface="Arial"/>
                <a:ea typeface="Arial"/>
                <a:cs typeface="Arial"/>
                <a:sym typeface="Arial"/>
              </a:rPr>
              <a:t>App</a:t>
            </a:r>
            <a:r>
              <a:rPr lang="lt-LT" dirty="0">
                <a:latin typeface="Arial"/>
                <a:ea typeface="Arial"/>
                <a:cs typeface="Arial"/>
                <a:sym typeface="Arial"/>
              </a:rPr>
              <a:t> </a:t>
            </a:r>
            <a:r>
              <a:rPr lang="lt-LT" dirty="0" err="1">
                <a:latin typeface="Arial"/>
                <a:ea typeface="Arial"/>
                <a:cs typeface="Arial"/>
                <a:sym typeface="Arial"/>
              </a:rPr>
              <a:t>Store</a:t>
            </a:r>
            <a:r>
              <a:rPr lang="lt-LT" dirty="0">
                <a:latin typeface="Arial"/>
                <a:ea typeface="Arial"/>
                <a:cs typeface="Arial"/>
                <a:sym typeface="Arial"/>
              </a:rPr>
              <a:t>“.</a:t>
            </a: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br>
              <a:rPr lang="lt-LT" dirty="0">
                <a:latin typeface="Arial"/>
                <a:ea typeface="Arial"/>
                <a:cs typeface="Arial"/>
                <a:sym typeface="Arial"/>
              </a:rPr>
            </a:b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984" name="Google Shape;984;g363970da153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117</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g363970da153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90" name="Google Shape;990;g363970da153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Prieiga iš bet kur.</a:t>
            </a:r>
            <a:r>
              <a:rPr lang="lt-LT" dirty="0">
                <a:latin typeface="Arial"/>
                <a:ea typeface="Arial"/>
                <a:cs typeface="Arial"/>
                <a:sym typeface="Arial"/>
              </a:rPr>
              <a:t> Kadangi failai saugomi debesyje, galite juos pasiekti iš bet kurio įrenginio, turinčio interneto ryšį (kompiuterio, išmaniojo telefono, planšetinio kompiuterio).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Nemokama vieta.</a:t>
            </a:r>
            <a:r>
              <a:rPr lang="lt-LT" dirty="0">
                <a:latin typeface="Arial"/>
                <a:ea typeface="Arial"/>
                <a:cs typeface="Arial"/>
                <a:sym typeface="Arial"/>
              </a:rPr>
              <a:t> Kiekvienam „Google“ paskyros turėtojui suteikiama 15 GB nemokamos saugyklos vietos. Ši vieta dalinasi su kitomis „Google“ paslaugomis, tokiomis kaip „</a:t>
            </a:r>
            <a:r>
              <a:rPr lang="lt-LT" dirty="0" err="1">
                <a:latin typeface="Arial"/>
                <a:ea typeface="Arial"/>
                <a:cs typeface="Arial"/>
                <a:sym typeface="Arial"/>
              </a:rPr>
              <a:t>Gmail</a:t>
            </a:r>
            <a:r>
              <a:rPr lang="lt-LT" dirty="0">
                <a:latin typeface="Arial"/>
                <a:ea typeface="Arial"/>
                <a:cs typeface="Arial"/>
                <a:sym typeface="Arial"/>
              </a:rPr>
              <a:t>“ ir „Google“ nuotraukos.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Bendradarbiavimas.</a:t>
            </a:r>
            <a:r>
              <a:rPr lang="lt-LT" dirty="0">
                <a:latin typeface="Arial"/>
                <a:ea typeface="Arial"/>
                <a:cs typeface="Arial"/>
                <a:sym typeface="Arial"/>
              </a:rPr>
              <a:t> „Google“ diskas turi galimybę lengvai bendrinti failus ir aplankus su kitais žmonėmis. Galite suteikti jiems peržiūros, komentavimo ar net redagavimo teises, kas puikiai tinka komandiniam darbui.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Integracija su „Google“ programomis.</a:t>
            </a:r>
            <a:r>
              <a:rPr lang="lt-LT" dirty="0">
                <a:latin typeface="Arial"/>
                <a:ea typeface="Arial"/>
                <a:cs typeface="Arial"/>
                <a:sym typeface="Arial"/>
              </a:rPr>
              <a:t> „Google“ diskas yra glaudžiai integruotas su „Google“ dokumentais, skaičiuoklėmis ir skaidrėmis (atitinkamai „Word“, „Excel“ ir „PowerPoint“ atitikmenimis).  Programos leidžia kurti ir redaguoti failus tiesiai naršyklėje.</a:t>
            </a:r>
            <a:endParaRPr dirty="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lt-LT" b="1" dirty="0">
                <a:latin typeface="Arial"/>
                <a:ea typeface="Arial"/>
                <a:cs typeface="Arial"/>
                <a:sym typeface="Arial"/>
              </a:rPr>
              <a:t>Atsarginės kopijos.</a:t>
            </a:r>
            <a:r>
              <a:rPr lang="lt-LT" dirty="0">
                <a:latin typeface="Arial"/>
                <a:ea typeface="Arial"/>
                <a:cs typeface="Arial"/>
                <a:sym typeface="Arial"/>
              </a:rPr>
              <a:t> Tai puikus būdas daryti svarbių failų atsargines kopijas, apsisaugant nuo duomenų praradimo, jei jūsų įrenginys sugestų ar būtų pamestas.</a:t>
            </a:r>
            <a:endParaRPr dirty="0">
              <a:latin typeface="Arial"/>
              <a:ea typeface="Arial"/>
              <a:cs typeface="Arial"/>
              <a:sym typeface="Arial"/>
            </a:endParaRPr>
          </a:p>
        </p:txBody>
      </p:sp>
      <p:sp>
        <p:nvSpPr>
          <p:cNvPr id="991" name="Google Shape;991;g363970da153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118</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g363970da153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97" name="Google Shape;997;g363970da153_0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„Google“ disko nustatymai leidžia jums valdyti ir pritaikyti savo disko veikimą. Čia galite keisti tokius dalykus: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Bendrieji nustatymai. Pavyzdžiui, kalba, įspėjimai, neprisijungus pasiekiamų failų sinchronizavimas.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Pranešimai. Kaip ir kada norite gauti pranešimus apie bendrinimą ar komentarus.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Programos valdymas. Su kokiomis programomis „Google“ diskas gali sąveikauti (pvz., atsarginės kopijos, diagramų kūrimo įrankiai).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Saugyklos valdymas. Peržiūrėti, kiek vietos naudojate, ir galimybę įsigyti daugiau.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Šie nustatymai padeda optimizuoti „Google“ diską pagal jūsų individualius poreikius ir darbo eigą.</a:t>
            </a:r>
            <a:endParaRPr dirty="0">
              <a:latin typeface="Arial"/>
              <a:ea typeface="Arial"/>
              <a:cs typeface="Arial"/>
              <a:sym typeface="Arial"/>
            </a:endParaRPr>
          </a:p>
        </p:txBody>
      </p:sp>
      <p:sp>
        <p:nvSpPr>
          <p:cNvPr id="998" name="Google Shape;998;g363970da153_0_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119</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363970da153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06" name="Google Shape;1006;g363970da153_0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lt-LT" dirty="0">
                <a:latin typeface="Arial"/>
                <a:ea typeface="Arial"/>
                <a:cs typeface="Arial"/>
                <a:sym typeface="Arial"/>
              </a:rPr>
              <a:t>„Pagrindinis puslapis“ yra naujesnis „Google“ disko rodinys, skirtas suteikti jums greitą ir personalizuotą prieigą prie svarbiausių failų. Jis veikia panašiai kaip „rekomendacijos“ srautas ir naudoja mašininio mokymosi algoritmus, kad numatytų, kurių failų jums greičiausiai reikės.</a:t>
            </a: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Pritaikyta jums. Rodomi failai, kuriuos neseniai atidarėte, redagavote, bendrinote, arba tie, kurie susiję su būsimais kalendoriaus įvykiais.</a:t>
            </a: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Efektyvumas. Pagrindinis tikslas yra padėti jums greičiau pradėti dirbti su reikiamais dokumentais, sumažinant naršymo laiką.</a:t>
            </a: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Filtrai. Galite naudoti filtrus, kad susiaurintumėte rodomus failus pagal tipą, žmones, modifikavimo datą ar vietą.</a:t>
            </a:r>
            <a:endParaRPr dirty="0">
              <a:latin typeface="Arial"/>
              <a:ea typeface="Arial"/>
              <a:cs typeface="Arial"/>
              <a:sym typeface="Arial"/>
            </a:endParaRPr>
          </a:p>
          <a:p>
            <a:pPr marL="0" lvl="0" indent="0" algn="l" rtl="0">
              <a:lnSpc>
                <a:spcPct val="100000"/>
              </a:lnSpc>
              <a:spcBef>
                <a:spcPts val="0"/>
              </a:spcBef>
              <a:spcAft>
                <a:spcPts val="0"/>
              </a:spcAft>
              <a:buSzPts val="1100"/>
              <a:buNone/>
            </a:pPr>
            <a:endParaRPr dirty="0">
              <a:latin typeface="Arial"/>
              <a:ea typeface="Arial"/>
              <a:cs typeface="Arial"/>
              <a:sym typeface="Arial"/>
            </a:endParaRPr>
          </a:p>
          <a:p>
            <a:pPr marL="0" lvl="0" indent="0" algn="l" rtl="0">
              <a:lnSpc>
                <a:spcPct val="100000"/>
              </a:lnSpc>
              <a:spcBef>
                <a:spcPts val="0"/>
              </a:spcBef>
              <a:spcAft>
                <a:spcPts val="0"/>
              </a:spcAft>
              <a:buSzPts val="1100"/>
              <a:buNone/>
            </a:pPr>
            <a:r>
              <a:rPr lang="lt-LT" dirty="0">
                <a:latin typeface="Arial"/>
                <a:ea typeface="Arial"/>
                <a:cs typeface="Arial"/>
                <a:sym typeface="Arial"/>
              </a:rPr>
              <a:t>Veiklos apžvalga. Kartais rodomi ir naujausi veiksmai, pavyzdžiui, laukiantys prieigos prašymai, komentarai ar patvirtinimai.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007" name="Google Shape;1007;g363970da153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120</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363970da153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14" name="Google Shape;1014;g363970da153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„Mano diskas“ yra tradicinė ir struktūrizuota jūsų „Google“ disko failų ir aplankų saugykla. Tai jūsų asmeninė failų sistema debesyje.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Jūsų nuosavybė. Čia rasite visus failus ir aplankus, kuriuos patys sukūrėte, įkėlėte arba kurių nuosavybę perėmėte.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Struktūra. Failai ir aplankai rodomi hierarchine tvarka, kaip ir jūsų kompiuterio failų sistemoje. Tai leidžia jums matyti ir valdyti visą savo turinį organizuotai.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Visiška kontrolė. Jūs esate šių failų savininkas ir valdote prieigos teises prie jų (kas gali peržiūrėti, komentuoti ar redaguoti).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Pagrindinė saugykla. Tai yra numatytoji vieta, kurioje saugomi visi jūsų asmeniniai „Google“ disko duomenys, įskaitant tuos, kurie bendrinami su jumis ir prie kurių sukūrėte nuorodas.</a:t>
            </a:r>
            <a:endParaRPr dirty="0">
              <a:latin typeface="Arial"/>
              <a:ea typeface="Arial"/>
              <a:cs typeface="Arial"/>
              <a:sym typeface="Arial"/>
            </a:endParaRPr>
          </a:p>
        </p:txBody>
      </p:sp>
      <p:sp>
        <p:nvSpPr>
          <p:cNvPr id="1015" name="Google Shape;1015;g363970da153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121</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63970da153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22" name="Google Shape;1022;g363970da153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„Pagrindinis puslapis“ yra lyg protingas asistentas, rodantis, kas, jo manymu, jums šiuo metu svarbiausia.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„Mano diskas“ yra jūsų asmeninė duomenų bazė, kurioje viskas tvarkingai sudėliota pagal jūsų pasirinktą struktūrą.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Daugeliui vartotojų „Pagrindinis puslapis“ gali padėti greičiau rasti reikiamus failus, tačiau jei norite matyti visą savo failų struktūrą ir ieškoti specifinės vietos, „Mano diskas“ yra esminis pasirinkimas. Kai kurie vartotojai netgi pasirenka, kad „Mano diskas“ būtų numatytasis pradžios puslapis.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Nustatymuose galite pakeisti, ką rodyti pradiniame puslapyje: „Pagrindinį puslapį“ ar „Mano diską“.</a:t>
            </a:r>
            <a:endParaRPr dirty="0">
              <a:latin typeface="Arial"/>
              <a:ea typeface="Arial"/>
              <a:cs typeface="Arial"/>
              <a:sym typeface="Arial"/>
            </a:endParaRPr>
          </a:p>
        </p:txBody>
      </p:sp>
      <p:sp>
        <p:nvSpPr>
          <p:cNvPr id="1023" name="Google Shape;1023;g363970da153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122</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g363970da153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29" name="Google Shape;1029;g363970da153_0_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Bendrinama su manimi (</a:t>
            </a:r>
            <a:r>
              <a:rPr lang="lt-LT" dirty="0" err="1">
                <a:latin typeface="Arial"/>
                <a:ea typeface="Arial"/>
                <a:cs typeface="Arial"/>
                <a:sym typeface="Arial"/>
              </a:rPr>
              <a:t>Shared</a:t>
            </a:r>
            <a:r>
              <a:rPr lang="lt-LT" dirty="0">
                <a:latin typeface="Arial"/>
                <a:ea typeface="Arial"/>
                <a:cs typeface="Arial"/>
                <a:sym typeface="Arial"/>
              </a:rPr>
              <a:t> </a:t>
            </a:r>
            <a:r>
              <a:rPr lang="lt-LT" dirty="0" err="1">
                <a:latin typeface="Arial"/>
                <a:ea typeface="Arial"/>
                <a:cs typeface="Arial"/>
                <a:sym typeface="Arial"/>
              </a:rPr>
              <a:t>with</a:t>
            </a:r>
            <a:r>
              <a:rPr lang="lt-LT" dirty="0">
                <a:latin typeface="Arial"/>
                <a:ea typeface="Arial"/>
                <a:cs typeface="Arial"/>
                <a:sym typeface="Arial"/>
              </a:rPr>
              <a:t> me). Šioje skiltyje rasite visus failus ir aplankus, kuriuos kiti vartotojai su jumis bendrino. Jūs nesate šių failų savininkas, bet turite prieigą prie jų.</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Naujausi (</a:t>
            </a:r>
            <a:r>
              <a:rPr lang="lt-LT" dirty="0" err="1">
                <a:latin typeface="Arial"/>
                <a:ea typeface="Arial"/>
                <a:cs typeface="Arial"/>
                <a:sym typeface="Arial"/>
              </a:rPr>
              <a:t>Recent</a:t>
            </a:r>
            <a:r>
              <a:rPr lang="lt-LT" dirty="0">
                <a:latin typeface="Arial"/>
                <a:ea typeface="Arial"/>
                <a:cs typeface="Arial"/>
                <a:sym typeface="Arial"/>
              </a:rPr>
              <a:t>). Čia rodomi failai, kuriuos neseniai atidarėte, redagavote ar įkėlėte. Tai patogus būdas greitai pasiekti dokumentus, su kuriais dirbote pastaruoju metu.</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Pažymėta žvaigždute (</a:t>
            </a:r>
            <a:r>
              <a:rPr lang="lt-LT" dirty="0" err="1">
                <a:latin typeface="Arial"/>
                <a:ea typeface="Arial"/>
                <a:cs typeface="Arial"/>
                <a:sym typeface="Arial"/>
              </a:rPr>
              <a:t>Starred</a:t>
            </a:r>
            <a:r>
              <a:rPr lang="lt-LT" dirty="0">
                <a:latin typeface="Arial"/>
                <a:ea typeface="Arial"/>
                <a:cs typeface="Arial"/>
                <a:sym typeface="Arial"/>
              </a:rPr>
              <a:t>). Ši skiltis skirta svarbiausiems failams, kuriuos norite greitai rasti. Galite pažymėti bet kurį failą žvaigždute, kad jis atsirastų šiame sąraše ir būtų lengviau pasiekiamas.</a:t>
            </a:r>
            <a:endParaRPr dirty="0">
              <a:latin typeface="Arial"/>
              <a:ea typeface="Arial"/>
              <a:cs typeface="Arial"/>
              <a:sym typeface="Arial"/>
            </a:endParaRPr>
          </a:p>
        </p:txBody>
      </p:sp>
      <p:sp>
        <p:nvSpPr>
          <p:cNvPr id="1030" name="Google Shape;1030;g363970da153_0_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123</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363970da153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38" name="Google Shape;1038;g363970da153_0_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„Google“ disko šiukšliadėžė veikia panašiai kaip ir jūsų kompiuterio šiukšliadėžė. Kai ištrinate failą ar aplanką iš „Google“ disko, jis perkeliamas į šiukšliadėžę, o ne ištrinamas visam laikui. Tai suteikia jums galimybę atkurti netyčia ištrintus elementus. Failai šiukšliadėžėje laikomi 30 dienų, po to jie ištrinami automatiškai ir negrįžtamai. Taip pat galite rankiniu būdu ištuštinti šiukšliadėžę anksčiau, jei norite iš karto atlaisvinti vietos.</a:t>
            </a:r>
            <a:endParaRPr dirty="0">
              <a:latin typeface="Arial"/>
              <a:ea typeface="Arial"/>
              <a:cs typeface="Arial"/>
              <a:sym typeface="Arial"/>
            </a:endParaRPr>
          </a:p>
        </p:txBody>
      </p:sp>
      <p:sp>
        <p:nvSpPr>
          <p:cNvPr id="1039" name="Google Shape;1039;g363970da153_0_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124</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35f9e58464e_2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47" name="Google Shape;1047;g35f9e58464e_2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1. Atidarykite „Google“ diską. Eikite į </a:t>
            </a:r>
            <a:r>
              <a:rPr lang="lt-LT" i="1" dirty="0">
                <a:latin typeface="Arial"/>
                <a:ea typeface="Arial"/>
                <a:cs typeface="Arial"/>
                <a:sym typeface="Arial"/>
              </a:rPr>
              <a:t>drive.google.com </a:t>
            </a:r>
            <a:r>
              <a:rPr lang="lt-LT" dirty="0">
                <a:latin typeface="Arial"/>
                <a:ea typeface="Arial"/>
                <a:cs typeface="Arial"/>
                <a:sym typeface="Arial"/>
              </a:rPr>
              <a:t>arba atidarykite „Google“ disko programėlę savo mobiliajame įrenginyje.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Spustelėkite „Naujas“ (</a:t>
            </a:r>
            <a:r>
              <a:rPr lang="lt-LT" dirty="0" err="1">
                <a:latin typeface="Arial"/>
                <a:ea typeface="Arial"/>
                <a:cs typeface="Arial"/>
                <a:sym typeface="Arial"/>
              </a:rPr>
              <a:t>New</a:t>
            </a:r>
            <a:r>
              <a:rPr lang="lt-LT" dirty="0">
                <a:latin typeface="Arial"/>
                <a:ea typeface="Arial"/>
                <a:cs typeface="Arial"/>
                <a:sym typeface="Arial"/>
              </a:rPr>
              <a:t>). Kompiuteryje: kairėje pusėje, viršuje, pamatysite mygtuką „+ Naujas“ (arba tiesiog „Naujas“). Spustelėkite jį.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Mobiliojoje programėlėje: apatiniame dešiniajame kampe pamatysite „+“ ženklą. Bakstelėkite jį.</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Pasirinkite „Aplankas“ (</a:t>
            </a:r>
            <a:r>
              <a:rPr lang="lt-LT" dirty="0" err="1">
                <a:latin typeface="Arial"/>
                <a:ea typeface="Arial"/>
                <a:cs typeface="Arial"/>
                <a:sym typeface="Arial"/>
              </a:rPr>
              <a:t>Folder</a:t>
            </a:r>
            <a:r>
              <a:rPr lang="lt-LT" dirty="0">
                <a:latin typeface="Arial"/>
                <a:ea typeface="Arial"/>
                <a:cs typeface="Arial"/>
                <a:sym typeface="Arial"/>
              </a:rPr>
              <a:t>). Atsidariusiame meniu pasirinkite „Aplankas“ (arba „Naujas aplankas“).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4. Pavadinkite aplanką. Įveskite norimą aplanko pavadinimą (pvz., „Mano dokumentai“, „Atostogų nuotraukos“, „Darbas“).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5. Spustelėkite „Sukurti“ (</a:t>
            </a:r>
            <a:r>
              <a:rPr lang="lt-LT" dirty="0" err="1">
                <a:latin typeface="Arial"/>
                <a:ea typeface="Arial"/>
                <a:cs typeface="Arial"/>
                <a:sym typeface="Arial"/>
              </a:rPr>
              <a:t>Create</a:t>
            </a:r>
            <a:r>
              <a:rPr lang="lt-LT" dirty="0">
                <a:latin typeface="Arial"/>
                <a:ea typeface="Arial"/>
                <a:cs typeface="Arial"/>
                <a:sym typeface="Arial"/>
              </a:rPr>
              <a:t>). Paspauskite mygtuką „Sukurti“ ir naujas aplankas atsiras jūsų „Mano disko“ skiltyje.</a:t>
            </a:r>
            <a:endParaRPr dirty="0">
              <a:latin typeface="Arial"/>
              <a:ea typeface="Arial"/>
              <a:cs typeface="Arial"/>
              <a:sym typeface="Arial"/>
            </a:endParaRPr>
          </a:p>
        </p:txBody>
      </p:sp>
      <p:sp>
        <p:nvSpPr>
          <p:cNvPr id="1048" name="Google Shape;1048;g35f9e58464e_2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125</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g372745ad03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59" name="Google Shape;1059;g372745ad03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Iš savo kompiuterio galite įkelti failus į </a:t>
            </a:r>
            <a:r>
              <a:rPr lang="lt-LT" i="1" dirty="0">
                <a:latin typeface="Arial"/>
                <a:ea typeface="Arial"/>
                <a:cs typeface="Arial"/>
                <a:sym typeface="Arial"/>
              </a:rPr>
              <a:t>drive.google.com</a:t>
            </a:r>
            <a:endParaRPr i="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Pademonstruokite, kaip įkelti failą ir aplanką iš kompiuterio (pasiruošti iš anksto failų ir aplankų).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Failo / aplanko įkėlimas. Lango viršuje kairėje spaudžiame „+ Naujas“ ir pasirenkame  „Failo įkėlimas / Aplanko įkėlimas“. </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Pademonstruojame, kaip įkelti keletą failų / aplankų. Taip pat galima parodyti, kaip galima įkelti failus ir aplankus tempiant.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u="sng" dirty="0">
                <a:solidFill>
                  <a:schemeClr val="hlink"/>
                </a:solidFill>
                <a:latin typeface="Arial"/>
                <a:ea typeface="Arial"/>
                <a:cs typeface="Arial"/>
                <a:sym typeface="Arial"/>
                <a:hlinkClick r:id="rId3"/>
              </a:rPr>
              <a:t>https://support.google.com/drive/answer/2424368?sjid=12171263109471595122-EU</a:t>
            </a:r>
            <a:r>
              <a:rPr lang="lt-LT" dirty="0">
                <a:latin typeface="Arial"/>
                <a:ea typeface="Arial"/>
                <a:cs typeface="Arial"/>
                <a:sym typeface="Arial"/>
              </a:rPr>
              <a:t> </a:t>
            </a:r>
            <a:endParaRPr dirty="0">
              <a:latin typeface="Arial"/>
              <a:ea typeface="Arial"/>
              <a:cs typeface="Arial"/>
              <a:sym typeface="Arial"/>
            </a:endParaRPr>
          </a:p>
        </p:txBody>
      </p:sp>
      <p:sp>
        <p:nvSpPr>
          <p:cNvPr id="1060" name="Google Shape;1060;g372745ad03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126</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g363970da153_0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68" name="Google Shape;1068;g363970da153_0_1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Failų ir aplankų tvarkymas.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Šalia failo ar aplanko paspauskite ant trijų taškų, atsivers galimos funkcijos: atsisiųsti, pervardyti, bendrinti, tvarkyti, aplanko informacija bei perkelti į šiukšliadėžę.</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1. Atsisiųsti failą ar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Dešiniuoju pelės klavišu spauskite ant failo ar aplanko.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„Atsisiųsti“.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PDF ar kitą formatą.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Failas bus parsiųstas į jūsų kompiuterio „Atsisiuntimų“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Pastaba: aplankai parsiunčiami kaip ZIP archyvai.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Pervadinti.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Dešiniuoju pelės klavišu spustelėkite norimą failą ar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„Pervadinti“.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Įveskite naują pavadinimą ir spauskite „Gerai“.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Patarimas: naudokite aiškius pavadinimus, kad būtų lengviau rasti.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Bendrinti failą ar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dešiniuoju pelės klavišu ant failo / aplanko.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„Bendrinti“.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Įveskite asmens (-ų) el. pašto adresą.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prieigos lygį: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peržiūrėti,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komentuoti,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redaguoti.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„Siųsti“.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Galima kopijuoti bendrinimo nuorodą ir keisti prieigos nustatymus.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4. Tvarkyti (perkelti į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failą ar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Vilkite jį į norimą katalogą kairėje pusėje.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ARBA: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Dešiniuoju pelės klavišu → „Perkelti į“ → pasirinkite tikslinį aplanką → „Perkelti“.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Padeda palaikyti tvarką ir struktūrą, ypač kai yra daug dokumentų.</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5. Perkelti į šiukšliadėžę.</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Dešiniuoju pelės klavišu spauskite ant failo ar aplanko.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„Pašalinti“.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Failas bus perkeltas į šiukšlinę.</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 šiukšlinės galima atkurti arba visam laikui ištrinti.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6. Aplanko informacijos peržiūra.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Pažymėkite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Viršuje dešinėje spauskite simbolį „i“ (informacija).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Matysite: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kas bendrina aplanką,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kas ir kada redagavo turinį,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failų veiklos istoriją.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Naudinga stebėti bendrinamų projektų eigą.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a:t>
            </a:r>
            <a:r>
              <a:rPr lang="lt-LT" u="sng" dirty="0">
                <a:solidFill>
                  <a:schemeClr val="hlink"/>
                </a:solidFill>
                <a:latin typeface="Arial"/>
                <a:ea typeface="Arial"/>
                <a:cs typeface="Arial"/>
                <a:sym typeface="Arial"/>
                <a:hlinkClick r:id="rId3"/>
              </a:rPr>
              <a:t>https://support.google.com/drive/answer/2375091?hl=en&amp;ref_topic=2375187&amp;sjid=12171263109471595122-EU</a:t>
            </a:r>
            <a:r>
              <a:rPr lang="lt-LT" dirty="0">
                <a:latin typeface="Arial"/>
                <a:ea typeface="Arial"/>
                <a:cs typeface="Arial"/>
                <a:sym typeface="Arial"/>
              </a:rPr>
              <a:t> </a:t>
            </a:r>
            <a:endParaRPr dirty="0">
              <a:latin typeface="Arial"/>
              <a:ea typeface="Arial"/>
              <a:cs typeface="Arial"/>
              <a:sym typeface="Arial"/>
            </a:endParaRPr>
          </a:p>
        </p:txBody>
      </p:sp>
      <p:sp>
        <p:nvSpPr>
          <p:cNvPr id="1069" name="Google Shape;1069;g363970da153_0_1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127</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35f9e58464e_2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77" name="Google Shape;1077;g35f9e58464e_2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1. Bendrinimas su konkrečiais žmonėmis</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dokumentą, kurį norite bendrinti.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Viršuje dešinėje spustelėkite mygtuką „</a:t>
            </a:r>
            <a:r>
              <a:rPr lang="lt-LT" dirty="0" err="1">
                <a:latin typeface="Arial"/>
                <a:ea typeface="Arial"/>
                <a:cs typeface="Arial"/>
                <a:sym typeface="Arial"/>
              </a:rPr>
              <a:t>Share</a:t>
            </a:r>
            <a:r>
              <a:rPr lang="lt-LT" dirty="0">
                <a:latin typeface="Arial"/>
                <a:ea typeface="Arial"/>
                <a:cs typeface="Arial"/>
                <a:sym typeface="Arial"/>
              </a:rPr>
              <a:t>“ / „Bendrinti“.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Laukelyje „Įveskite vardus ar el. pašto adresus“, įrašykite asmenų, su kuriais norite bendrinti, el. pašto adresus.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Šalia kiekvieno įrašyto asmens pasirinkite prieigos lygį: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err="1">
                <a:latin typeface="Arial"/>
                <a:ea typeface="Arial"/>
                <a:cs typeface="Arial"/>
                <a:sym typeface="Arial"/>
              </a:rPr>
              <a:t>Viewer</a:t>
            </a:r>
            <a:r>
              <a:rPr lang="lt-LT" dirty="0">
                <a:latin typeface="Arial"/>
                <a:ea typeface="Arial"/>
                <a:cs typeface="Arial"/>
                <a:sym typeface="Arial"/>
              </a:rPr>
              <a:t> (tik peržiūra),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err="1">
                <a:latin typeface="Arial"/>
                <a:ea typeface="Arial"/>
                <a:cs typeface="Arial"/>
                <a:sym typeface="Arial"/>
              </a:rPr>
              <a:t>Commenter</a:t>
            </a:r>
            <a:r>
              <a:rPr lang="lt-LT" dirty="0">
                <a:latin typeface="Arial"/>
                <a:ea typeface="Arial"/>
                <a:cs typeface="Arial"/>
                <a:sym typeface="Arial"/>
              </a:rPr>
              <a:t> (komentavimas),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err="1">
                <a:latin typeface="Arial"/>
                <a:ea typeface="Arial"/>
                <a:cs typeface="Arial"/>
                <a:sym typeface="Arial"/>
              </a:rPr>
              <a:t>Editor</a:t>
            </a:r>
            <a:r>
              <a:rPr lang="lt-LT" dirty="0">
                <a:latin typeface="Arial"/>
                <a:ea typeface="Arial"/>
                <a:cs typeface="Arial"/>
                <a:sym typeface="Arial"/>
              </a:rPr>
              <a:t> (redagavimas).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(Neprivaloma) Įrašykite pranešimą – tai bus el. laiško tekstas, kurį asmuo gaus kartu su kvietimu.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a:t>
            </a:r>
            <a:r>
              <a:rPr lang="lt-LT" dirty="0" err="1">
                <a:latin typeface="Arial"/>
                <a:ea typeface="Arial"/>
                <a:cs typeface="Arial"/>
                <a:sym typeface="Arial"/>
              </a:rPr>
              <a:t>Send</a:t>
            </a:r>
            <a:r>
              <a:rPr lang="lt-LT" dirty="0">
                <a:latin typeface="Arial"/>
                <a:ea typeface="Arial"/>
                <a:cs typeface="Arial"/>
                <a:sym typeface="Arial"/>
              </a:rPr>
              <a:t>“ / „Siųsti“.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Rezultatas: asmuo gauna el. laišką su kvietimu ir jūsų žinute bei galimybe atsidaryti dokumentą.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2. Bendrinimas naudojant nuorodą</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dokumentą ir spustelėkite „</a:t>
            </a:r>
            <a:r>
              <a:rPr lang="lt-LT" dirty="0" err="1">
                <a:latin typeface="Arial"/>
                <a:ea typeface="Arial"/>
                <a:cs typeface="Arial"/>
                <a:sym typeface="Arial"/>
              </a:rPr>
              <a:t>Share</a:t>
            </a:r>
            <a:r>
              <a:rPr lang="lt-LT" dirty="0">
                <a:latin typeface="Arial"/>
                <a:ea typeface="Arial"/>
                <a:cs typeface="Arial"/>
                <a:sym typeface="Arial"/>
              </a:rPr>
              <a:t>“ / „Bendrinti“.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Po laukeliu „Žmonės ir grupės“ spustelėkite „Gauti nuorodą“ / „</a:t>
            </a:r>
            <a:r>
              <a:rPr lang="lt-LT" dirty="0" err="1">
                <a:latin typeface="Arial"/>
                <a:ea typeface="Arial"/>
                <a:cs typeface="Arial"/>
                <a:sym typeface="Arial"/>
              </a:rPr>
              <a:t>Get</a:t>
            </a:r>
            <a:r>
              <a:rPr lang="lt-LT" dirty="0">
                <a:latin typeface="Arial"/>
                <a:ea typeface="Arial"/>
                <a:cs typeface="Arial"/>
                <a:sym typeface="Arial"/>
              </a:rPr>
              <a:t> link“.</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Spustelėkite „Apribota / </a:t>
            </a:r>
            <a:r>
              <a:rPr lang="lt-LT" dirty="0" err="1">
                <a:latin typeface="Arial"/>
                <a:ea typeface="Arial"/>
                <a:cs typeface="Arial"/>
                <a:sym typeface="Arial"/>
              </a:rPr>
              <a:t>Restricted</a:t>
            </a:r>
            <a:r>
              <a:rPr lang="lt-LT" dirty="0">
                <a:latin typeface="Arial"/>
                <a:ea typeface="Arial"/>
                <a:cs typeface="Arial"/>
                <a:sym typeface="Arial"/>
              </a:rPr>
              <a:t>“ ir pakeiskite 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„Bet kas su nuoroda / </a:t>
            </a:r>
            <a:r>
              <a:rPr lang="lt-LT" dirty="0" err="1">
                <a:latin typeface="Arial"/>
                <a:ea typeface="Arial"/>
                <a:cs typeface="Arial"/>
                <a:sym typeface="Arial"/>
              </a:rPr>
              <a:t>Anyone</a:t>
            </a:r>
            <a:r>
              <a:rPr lang="lt-LT" dirty="0">
                <a:latin typeface="Arial"/>
                <a:ea typeface="Arial"/>
                <a:cs typeface="Arial"/>
                <a:sym typeface="Arial"/>
              </a:rPr>
              <a:t> </a:t>
            </a:r>
            <a:r>
              <a:rPr lang="lt-LT" dirty="0" err="1">
                <a:latin typeface="Arial"/>
                <a:ea typeface="Arial"/>
                <a:cs typeface="Arial"/>
                <a:sym typeface="Arial"/>
              </a:rPr>
              <a:t>with</a:t>
            </a:r>
            <a:r>
              <a:rPr lang="lt-LT" dirty="0">
                <a:latin typeface="Arial"/>
                <a:ea typeface="Arial"/>
                <a:cs typeface="Arial"/>
                <a:sym typeface="Arial"/>
              </a:rPr>
              <a:t> </a:t>
            </a:r>
            <a:r>
              <a:rPr lang="lt-LT" dirty="0" err="1">
                <a:latin typeface="Arial"/>
                <a:ea typeface="Arial"/>
                <a:cs typeface="Arial"/>
                <a:sym typeface="Arial"/>
              </a:rPr>
              <a:t>the</a:t>
            </a:r>
            <a:r>
              <a:rPr lang="lt-LT" dirty="0">
                <a:latin typeface="Arial"/>
                <a:ea typeface="Arial"/>
                <a:cs typeface="Arial"/>
                <a:sym typeface="Arial"/>
              </a:rPr>
              <a:t> link“</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prieigos lygį prie nuorodos: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err="1">
                <a:latin typeface="Arial"/>
                <a:ea typeface="Arial"/>
                <a:cs typeface="Arial"/>
                <a:sym typeface="Arial"/>
              </a:rPr>
              <a:t>Viewer</a:t>
            </a:r>
            <a:r>
              <a:rPr lang="lt-LT" dirty="0">
                <a:latin typeface="Arial"/>
                <a:ea typeface="Arial"/>
                <a:cs typeface="Arial"/>
                <a:sym typeface="Arial"/>
              </a:rPr>
              <a:t> (tik peržiūra),</a:t>
            </a:r>
          </a:p>
          <a:p>
            <a:pPr marL="0" lvl="0" indent="0" algn="l" rtl="0">
              <a:lnSpc>
                <a:spcPct val="100000"/>
              </a:lnSpc>
              <a:spcBef>
                <a:spcPts val="0"/>
              </a:spcBef>
              <a:spcAft>
                <a:spcPts val="0"/>
              </a:spcAft>
              <a:buSzPts val="1400"/>
              <a:buNone/>
            </a:pPr>
            <a:r>
              <a:rPr lang="lt-LT" dirty="0" err="1">
                <a:latin typeface="Arial"/>
                <a:ea typeface="Arial"/>
                <a:cs typeface="Arial"/>
                <a:sym typeface="Arial"/>
              </a:rPr>
              <a:t>Commenter</a:t>
            </a:r>
            <a:r>
              <a:rPr lang="lt-LT" dirty="0">
                <a:latin typeface="Arial"/>
                <a:ea typeface="Arial"/>
                <a:cs typeface="Arial"/>
                <a:sym typeface="Arial"/>
              </a:rPr>
              <a:t> (komentavimas),</a:t>
            </a:r>
          </a:p>
          <a:p>
            <a:pPr marL="0" lvl="0" indent="0" algn="l" rtl="0">
              <a:lnSpc>
                <a:spcPct val="100000"/>
              </a:lnSpc>
              <a:spcBef>
                <a:spcPts val="0"/>
              </a:spcBef>
              <a:spcAft>
                <a:spcPts val="0"/>
              </a:spcAft>
              <a:buSzPts val="1400"/>
              <a:buNone/>
            </a:pPr>
            <a:r>
              <a:rPr lang="lt-LT" dirty="0" err="1">
                <a:latin typeface="Arial"/>
                <a:ea typeface="Arial"/>
                <a:cs typeface="Arial"/>
                <a:sym typeface="Arial"/>
              </a:rPr>
              <a:t>Editor</a:t>
            </a:r>
            <a:r>
              <a:rPr lang="lt-LT" dirty="0">
                <a:latin typeface="Arial"/>
                <a:ea typeface="Arial"/>
                <a:cs typeface="Arial"/>
                <a:sym typeface="Arial"/>
              </a:rPr>
              <a:t> (redagavimas).</a:t>
            </a: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„Kopijuoti nuorodą“ ir nusiųskite ją el. paštu, žinute ar kitomis priemonėmis.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Pastaba: bendrinant per nuorodą, dokumentą gali peržiūrėti visi, turintys nuorodą. Atsargiai, jei dokumentas su asmenine informacija.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u="sng" dirty="0">
                <a:solidFill>
                  <a:schemeClr val="hlink"/>
                </a:solidFill>
                <a:latin typeface="Arial"/>
                <a:ea typeface="Arial"/>
                <a:cs typeface="Arial"/>
                <a:sym typeface="Arial"/>
                <a:hlinkClick r:id="rId3"/>
              </a:rPr>
              <a:t>https://support.google.com/googleone/answer/2494822?hl=lt&amp;co=GENIE.Platform%3DDesktop</a:t>
            </a:r>
            <a:r>
              <a:rPr lang="lt-LT" dirty="0">
                <a:latin typeface="Arial"/>
                <a:ea typeface="Arial"/>
                <a:cs typeface="Arial"/>
                <a:sym typeface="Arial"/>
              </a:rPr>
              <a:t> </a:t>
            </a:r>
            <a:endParaRPr dirty="0">
              <a:latin typeface="Arial"/>
              <a:ea typeface="Arial"/>
              <a:cs typeface="Arial"/>
              <a:sym typeface="Arial"/>
            </a:endParaRPr>
          </a:p>
        </p:txBody>
      </p:sp>
      <p:sp>
        <p:nvSpPr>
          <p:cNvPr id="1078" name="Google Shape;1078;g35f9e58464e_2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128</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
        <p:cNvGrpSpPr/>
        <p:nvPr/>
      </p:nvGrpSpPr>
      <p:grpSpPr>
        <a:xfrm>
          <a:off x="0" y="0"/>
          <a:ext cx="0" cy="0"/>
          <a:chOff x="0" y="0"/>
          <a:chExt cx="0" cy="0"/>
        </a:xfrm>
      </p:grpSpPr>
      <p:sp>
        <p:nvSpPr>
          <p:cNvPr id="1086" name="Google Shape;1086;g372745ad03b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87" name="Google Shape;1087;g372745ad03b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1. Bendrinimas su konkrečiais žmonėmis</a:t>
            </a: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dokumentą, kurį norite bendrinti.</a:t>
            </a:r>
          </a:p>
          <a:p>
            <a:pPr marL="0" lvl="0" indent="0" algn="l" rtl="0">
              <a:lnSpc>
                <a:spcPct val="100000"/>
              </a:lnSpc>
              <a:spcBef>
                <a:spcPts val="0"/>
              </a:spcBef>
              <a:spcAft>
                <a:spcPts val="0"/>
              </a:spcAft>
              <a:buSzPts val="1400"/>
              <a:buNone/>
            </a:pPr>
            <a:r>
              <a:rPr lang="lt-LT" dirty="0">
                <a:latin typeface="Arial"/>
                <a:ea typeface="Arial"/>
                <a:cs typeface="Arial"/>
                <a:sym typeface="Arial"/>
              </a:rPr>
              <a:t>Viršuje dešinėje spustelėkite mygtuką „</a:t>
            </a:r>
            <a:r>
              <a:rPr lang="lt-LT" dirty="0" err="1">
                <a:latin typeface="Arial"/>
                <a:ea typeface="Arial"/>
                <a:cs typeface="Arial"/>
                <a:sym typeface="Arial"/>
              </a:rPr>
              <a:t>Share</a:t>
            </a:r>
            <a:r>
              <a:rPr lang="lt-LT" dirty="0">
                <a:latin typeface="Arial"/>
                <a:ea typeface="Arial"/>
                <a:cs typeface="Arial"/>
                <a:sym typeface="Arial"/>
              </a:rPr>
              <a:t>“ / „Bendrinti“.</a:t>
            </a:r>
          </a:p>
          <a:p>
            <a:pPr marL="0" lvl="0" indent="0" algn="l" rtl="0">
              <a:lnSpc>
                <a:spcPct val="100000"/>
              </a:lnSpc>
              <a:spcBef>
                <a:spcPts val="0"/>
              </a:spcBef>
              <a:spcAft>
                <a:spcPts val="0"/>
              </a:spcAft>
              <a:buSzPts val="1400"/>
              <a:buNone/>
            </a:pPr>
            <a:r>
              <a:rPr lang="lt-LT" dirty="0">
                <a:latin typeface="Arial"/>
                <a:ea typeface="Arial"/>
                <a:cs typeface="Arial"/>
                <a:sym typeface="Arial"/>
              </a:rPr>
              <a:t>Laukelyje „Įveskite vardus ar el. pašto adresus“, įrašykite asmenų, su kuriais norite bendrinti, el. pašto adresus.</a:t>
            </a:r>
          </a:p>
          <a:p>
            <a:pPr marL="0" lvl="0" indent="0" algn="l" rtl="0">
              <a:lnSpc>
                <a:spcPct val="100000"/>
              </a:lnSpc>
              <a:spcBef>
                <a:spcPts val="0"/>
              </a:spcBef>
              <a:spcAft>
                <a:spcPts val="0"/>
              </a:spcAft>
              <a:buSzPts val="1400"/>
              <a:buNone/>
            </a:pPr>
            <a:r>
              <a:rPr lang="lt-LT" dirty="0">
                <a:latin typeface="Arial"/>
                <a:ea typeface="Arial"/>
                <a:cs typeface="Arial"/>
                <a:sym typeface="Arial"/>
              </a:rPr>
              <a:t>Šalia kiekvieno įrašyto asmens pasirinkite prieigos lygį:</a:t>
            </a:r>
          </a:p>
          <a:p>
            <a:pPr marL="0" lvl="0" indent="0" algn="l" rtl="0">
              <a:lnSpc>
                <a:spcPct val="100000"/>
              </a:lnSpc>
              <a:spcBef>
                <a:spcPts val="0"/>
              </a:spcBef>
              <a:spcAft>
                <a:spcPts val="0"/>
              </a:spcAft>
              <a:buSzPts val="1400"/>
              <a:buNone/>
            </a:pPr>
            <a:r>
              <a:rPr lang="lt-LT" dirty="0" err="1">
                <a:latin typeface="Arial"/>
                <a:ea typeface="Arial"/>
                <a:cs typeface="Arial"/>
                <a:sym typeface="Arial"/>
              </a:rPr>
              <a:t>Viewer</a:t>
            </a:r>
            <a:r>
              <a:rPr lang="lt-LT" dirty="0">
                <a:latin typeface="Arial"/>
                <a:ea typeface="Arial"/>
                <a:cs typeface="Arial"/>
                <a:sym typeface="Arial"/>
              </a:rPr>
              <a:t> (tik peržiūra),</a:t>
            </a:r>
          </a:p>
          <a:p>
            <a:pPr marL="0" lvl="0" indent="0" algn="l" rtl="0">
              <a:lnSpc>
                <a:spcPct val="100000"/>
              </a:lnSpc>
              <a:spcBef>
                <a:spcPts val="0"/>
              </a:spcBef>
              <a:spcAft>
                <a:spcPts val="0"/>
              </a:spcAft>
              <a:buSzPts val="1400"/>
              <a:buNone/>
            </a:pPr>
            <a:r>
              <a:rPr lang="lt-LT" dirty="0" err="1">
                <a:latin typeface="Arial"/>
                <a:ea typeface="Arial"/>
                <a:cs typeface="Arial"/>
                <a:sym typeface="Arial"/>
              </a:rPr>
              <a:t>Commenter</a:t>
            </a:r>
            <a:r>
              <a:rPr lang="lt-LT" dirty="0">
                <a:latin typeface="Arial"/>
                <a:ea typeface="Arial"/>
                <a:cs typeface="Arial"/>
                <a:sym typeface="Arial"/>
              </a:rPr>
              <a:t> (komentavimas),</a:t>
            </a:r>
          </a:p>
          <a:p>
            <a:pPr marL="0" lvl="0" indent="0" algn="l" rtl="0">
              <a:lnSpc>
                <a:spcPct val="100000"/>
              </a:lnSpc>
              <a:spcBef>
                <a:spcPts val="0"/>
              </a:spcBef>
              <a:spcAft>
                <a:spcPts val="0"/>
              </a:spcAft>
              <a:buSzPts val="1400"/>
              <a:buNone/>
            </a:pPr>
            <a:r>
              <a:rPr lang="lt-LT" dirty="0" err="1">
                <a:latin typeface="Arial"/>
                <a:ea typeface="Arial"/>
                <a:cs typeface="Arial"/>
                <a:sym typeface="Arial"/>
              </a:rPr>
              <a:t>Editor</a:t>
            </a:r>
            <a:r>
              <a:rPr lang="lt-LT" dirty="0">
                <a:latin typeface="Arial"/>
                <a:ea typeface="Arial"/>
                <a:cs typeface="Arial"/>
                <a:sym typeface="Arial"/>
              </a:rPr>
              <a:t> (redagavimas).</a:t>
            </a:r>
          </a:p>
          <a:p>
            <a:pPr marL="0" lvl="0" indent="0" algn="l" rtl="0">
              <a:lnSpc>
                <a:spcPct val="100000"/>
              </a:lnSpc>
              <a:spcBef>
                <a:spcPts val="0"/>
              </a:spcBef>
              <a:spcAft>
                <a:spcPts val="0"/>
              </a:spcAft>
              <a:buSzPts val="1400"/>
              <a:buNone/>
            </a:pPr>
            <a:endParaRPr lang="lt-LT"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(Neprivaloma) Įrašykite pranešimą – tai bus el. laiško tekstas, kurį asmuo gaus kartu su kvietimu.</a:t>
            </a: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a:t>
            </a:r>
            <a:r>
              <a:rPr lang="lt-LT" dirty="0" err="1">
                <a:latin typeface="Arial"/>
                <a:ea typeface="Arial"/>
                <a:cs typeface="Arial"/>
                <a:sym typeface="Arial"/>
              </a:rPr>
              <a:t>Send</a:t>
            </a:r>
            <a:r>
              <a:rPr lang="lt-LT" dirty="0">
                <a:latin typeface="Arial"/>
                <a:ea typeface="Arial"/>
                <a:cs typeface="Arial"/>
                <a:sym typeface="Arial"/>
              </a:rPr>
              <a:t>“ / „Siųsti“.</a:t>
            </a:r>
          </a:p>
          <a:p>
            <a:pPr marL="0" lvl="0" indent="0" algn="l" rtl="0">
              <a:lnSpc>
                <a:spcPct val="100000"/>
              </a:lnSpc>
              <a:spcBef>
                <a:spcPts val="0"/>
              </a:spcBef>
              <a:spcAft>
                <a:spcPts val="0"/>
              </a:spcAft>
              <a:buSzPts val="1400"/>
              <a:buNone/>
            </a:pPr>
            <a:r>
              <a:rPr lang="lt-LT" dirty="0">
                <a:latin typeface="Arial"/>
                <a:ea typeface="Arial"/>
                <a:cs typeface="Arial"/>
                <a:sym typeface="Arial"/>
              </a:rPr>
              <a:t>Rezultatas: asmuo gauna el. laišką su kvietimu ir jūsų žinute bei galimybe atsidaryti dokumentą.</a:t>
            </a:r>
          </a:p>
          <a:p>
            <a:pPr marL="0" lvl="0" indent="0" algn="l" rtl="0">
              <a:lnSpc>
                <a:spcPct val="100000"/>
              </a:lnSpc>
              <a:spcBef>
                <a:spcPts val="0"/>
              </a:spcBef>
              <a:spcAft>
                <a:spcPts val="0"/>
              </a:spcAft>
              <a:buSzPts val="1400"/>
              <a:buNone/>
            </a:pPr>
            <a:endParaRPr lang="lt-LT"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2. Bendrinimas naudojant nuorodą</a:t>
            </a: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dokumentą ir spustelėkite „</a:t>
            </a:r>
            <a:r>
              <a:rPr lang="lt-LT" dirty="0" err="1">
                <a:latin typeface="Arial"/>
                <a:ea typeface="Arial"/>
                <a:cs typeface="Arial"/>
                <a:sym typeface="Arial"/>
              </a:rPr>
              <a:t>Share</a:t>
            </a:r>
            <a:r>
              <a:rPr lang="lt-LT" dirty="0">
                <a:latin typeface="Arial"/>
                <a:ea typeface="Arial"/>
                <a:cs typeface="Arial"/>
                <a:sym typeface="Arial"/>
              </a:rPr>
              <a:t>“ / „Bendrinti“.</a:t>
            </a:r>
          </a:p>
          <a:p>
            <a:pPr marL="0" lvl="0" indent="0" algn="l" rtl="0">
              <a:lnSpc>
                <a:spcPct val="100000"/>
              </a:lnSpc>
              <a:spcBef>
                <a:spcPts val="0"/>
              </a:spcBef>
              <a:spcAft>
                <a:spcPts val="0"/>
              </a:spcAft>
              <a:buSzPts val="1400"/>
              <a:buNone/>
            </a:pPr>
            <a:r>
              <a:rPr lang="lt-LT" dirty="0">
                <a:latin typeface="Arial"/>
                <a:ea typeface="Arial"/>
                <a:cs typeface="Arial"/>
                <a:sym typeface="Arial"/>
              </a:rPr>
              <a:t>Po laukeliu „Žmonės ir grupės“ spustelėkite „Gauti nuorodą“ / „</a:t>
            </a:r>
            <a:r>
              <a:rPr lang="lt-LT" dirty="0" err="1">
                <a:latin typeface="Arial"/>
                <a:ea typeface="Arial"/>
                <a:cs typeface="Arial"/>
                <a:sym typeface="Arial"/>
              </a:rPr>
              <a:t>Get</a:t>
            </a:r>
            <a:r>
              <a:rPr lang="lt-LT" dirty="0">
                <a:latin typeface="Arial"/>
                <a:ea typeface="Arial"/>
                <a:cs typeface="Arial"/>
                <a:sym typeface="Arial"/>
              </a:rPr>
              <a:t> link“.</a:t>
            </a:r>
          </a:p>
          <a:p>
            <a:pPr marL="0" lvl="0" indent="0" algn="l" rtl="0">
              <a:lnSpc>
                <a:spcPct val="100000"/>
              </a:lnSpc>
              <a:spcBef>
                <a:spcPts val="0"/>
              </a:spcBef>
              <a:spcAft>
                <a:spcPts val="0"/>
              </a:spcAft>
              <a:buSzPts val="1400"/>
              <a:buNone/>
            </a:pPr>
            <a:r>
              <a:rPr lang="lt-LT" dirty="0">
                <a:latin typeface="Arial"/>
                <a:ea typeface="Arial"/>
                <a:cs typeface="Arial"/>
                <a:sym typeface="Arial"/>
              </a:rPr>
              <a:t>Spustelėkite „Apribota / </a:t>
            </a:r>
            <a:r>
              <a:rPr lang="lt-LT" dirty="0" err="1">
                <a:latin typeface="Arial"/>
                <a:ea typeface="Arial"/>
                <a:cs typeface="Arial"/>
                <a:sym typeface="Arial"/>
              </a:rPr>
              <a:t>Restricted</a:t>
            </a:r>
            <a:r>
              <a:rPr lang="lt-LT" dirty="0">
                <a:latin typeface="Arial"/>
                <a:ea typeface="Arial"/>
                <a:cs typeface="Arial"/>
                <a:sym typeface="Arial"/>
              </a:rPr>
              <a:t>“ ir pakeiskite į:</a:t>
            </a:r>
          </a:p>
          <a:p>
            <a:pPr marL="0" lvl="0" indent="0" algn="l" rtl="0">
              <a:lnSpc>
                <a:spcPct val="100000"/>
              </a:lnSpc>
              <a:spcBef>
                <a:spcPts val="0"/>
              </a:spcBef>
              <a:spcAft>
                <a:spcPts val="0"/>
              </a:spcAft>
              <a:buSzPts val="1400"/>
              <a:buNone/>
            </a:pPr>
            <a:r>
              <a:rPr lang="lt-LT" dirty="0">
                <a:latin typeface="Arial"/>
                <a:ea typeface="Arial"/>
                <a:cs typeface="Arial"/>
                <a:sym typeface="Arial"/>
              </a:rPr>
              <a:t>„Bet kas su nuoroda / </a:t>
            </a:r>
            <a:r>
              <a:rPr lang="lt-LT" dirty="0" err="1">
                <a:latin typeface="Arial"/>
                <a:ea typeface="Arial"/>
                <a:cs typeface="Arial"/>
                <a:sym typeface="Arial"/>
              </a:rPr>
              <a:t>Anyone</a:t>
            </a:r>
            <a:r>
              <a:rPr lang="lt-LT" dirty="0">
                <a:latin typeface="Arial"/>
                <a:ea typeface="Arial"/>
                <a:cs typeface="Arial"/>
                <a:sym typeface="Arial"/>
              </a:rPr>
              <a:t> </a:t>
            </a:r>
            <a:r>
              <a:rPr lang="lt-LT" dirty="0" err="1">
                <a:latin typeface="Arial"/>
                <a:ea typeface="Arial"/>
                <a:cs typeface="Arial"/>
                <a:sym typeface="Arial"/>
              </a:rPr>
              <a:t>with</a:t>
            </a:r>
            <a:r>
              <a:rPr lang="lt-LT" dirty="0">
                <a:latin typeface="Arial"/>
                <a:ea typeface="Arial"/>
                <a:cs typeface="Arial"/>
                <a:sym typeface="Arial"/>
              </a:rPr>
              <a:t> </a:t>
            </a:r>
            <a:r>
              <a:rPr lang="lt-LT" dirty="0" err="1">
                <a:latin typeface="Arial"/>
                <a:ea typeface="Arial"/>
                <a:cs typeface="Arial"/>
                <a:sym typeface="Arial"/>
              </a:rPr>
              <a:t>the</a:t>
            </a:r>
            <a:r>
              <a:rPr lang="lt-LT" dirty="0">
                <a:latin typeface="Arial"/>
                <a:ea typeface="Arial"/>
                <a:cs typeface="Arial"/>
                <a:sym typeface="Arial"/>
              </a:rPr>
              <a:t> link“</a:t>
            </a: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prieigos lygį prie nuorodos:</a:t>
            </a:r>
          </a:p>
          <a:p>
            <a:pPr marL="0" lvl="0" indent="0" algn="l" rtl="0">
              <a:lnSpc>
                <a:spcPct val="100000"/>
              </a:lnSpc>
              <a:spcBef>
                <a:spcPts val="0"/>
              </a:spcBef>
              <a:spcAft>
                <a:spcPts val="0"/>
              </a:spcAft>
              <a:buSzPts val="1400"/>
              <a:buNone/>
            </a:pPr>
            <a:r>
              <a:rPr lang="lt-LT" dirty="0" err="1">
                <a:latin typeface="Arial"/>
                <a:ea typeface="Arial"/>
                <a:cs typeface="Arial"/>
                <a:sym typeface="Arial"/>
              </a:rPr>
              <a:t>Viewer</a:t>
            </a:r>
            <a:r>
              <a:rPr lang="lt-LT" dirty="0">
                <a:latin typeface="Arial"/>
                <a:ea typeface="Arial"/>
                <a:cs typeface="Arial"/>
                <a:sym typeface="Arial"/>
              </a:rPr>
              <a:t> (tik peržiūra),</a:t>
            </a:r>
          </a:p>
          <a:p>
            <a:pPr marL="0" lvl="0" indent="0" algn="l" rtl="0">
              <a:lnSpc>
                <a:spcPct val="100000"/>
              </a:lnSpc>
              <a:spcBef>
                <a:spcPts val="0"/>
              </a:spcBef>
              <a:spcAft>
                <a:spcPts val="0"/>
              </a:spcAft>
              <a:buSzPts val="1400"/>
              <a:buNone/>
            </a:pPr>
            <a:r>
              <a:rPr lang="lt-LT" dirty="0" err="1">
                <a:latin typeface="Arial"/>
                <a:ea typeface="Arial"/>
                <a:cs typeface="Arial"/>
                <a:sym typeface="Arial"/>
              </a:rPr>
              <a:t>Commenter</a:t>
            </a:r>
            <a:r>
              <a:rPr lang="lt-LT" dirty="0">
                <a:latin typeface="Arial"/>
                <a:ea typeface="Arial"/>
                <a:cs typeface="Arial"/>
                <a:sym typeface="Arial"/>
              </a:rPr>
              <a:t> (komentavimas),</a:t>
            </a:r>
          </a:p>
          <a:p>
            <a:pPr marL="0" lvl="0" indent="0" algn="l" rtl="0">
              <a:lnSpc>
                <a:spcPct val="100000"/>
              </a:lnSpc>
              <a:spcBef>
                <a:spcPts val="0"/>
              </a:spcBef>
              <a:spcAft>
                <a:spcPts val="0"/>
              </a:spcAft>
              <a:buSzPts val="1400"/>
              <a:buNone/>
            </a:pPr>
            <a:r>
              <a:rPr lang="lt-LT" dirty="0" err="1">
                <a:latin typeface="Arial"/>
                <a:ea typeface="Arial"/>
                <a:cs typeface="Arial"/>
                <a:sym typeface="Arial"/>
              </a:rPr>
              <a:t>Editor</a:t>
            </a:r>
            <a:r>
              <a:rPr lang="lt-LT" dirty="0">
                <a:latin typeface="Arial"/>
                <a:ea typeface="Arial"/>
                <a:cs typeface="Arial"/>
                <a:sym typeface="Arial"/>
              </a:rPr>
              <a:t> (redagavimas).</a:t>
            </a:r>
          </a:p>
          <a:p>
            <a:pPr marL="0" lvl="0" indent="0" algn="l" rtl="0">
              <a:lnSpc>
                <a:spcPct val="100000"/>
              </a:lnSpc>
              <a:spcBef>
                <a:spcPts val="0"/>
              </a:spcBef>
              <a:spcAft>
                <a:spcPts val="0"/>
              </a:spcAft>
              <a:buSzPts val="1400"/>
              <a:buNone/>
            </a:pPr>
            <a:endParaRPr lang="lt-LT"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„Kopijuoti nuorodą“ ir nusiųskite ją el. paštu, žinute ar kitomis priemonėmis.</a:t>
            </a:r>
          </a:p>
          <a:p>
            <a:pPr marL="0" lvl="0" indent="0" algn="l" rtl="0">
              <a:lnSpc>
                <a:spcPct val="100000"/>
              </a:lnSpc>
              <a:spcBef>
                <a:spcPts val="0"/>
              </a:spcBef>
              <a:spcAft>
                <a:spcPts val="0"/>
              </a:spcAft>
              <a:buSzPts val="1400"/>
              <a:buNone/>
            </a:pPr>
            <a:r>
              <a:rPr lang="lt-LT" dirty="0">
                <a:latin typeface="Arial"/>
                <a:ea typeface="Arial"/>
                <a:cs typeface="Arial"/>
                <a:sym typeface="Arial"/>
              </a:rPr>
              <a:t>Pastaba: bendrinant per nuorodą, dokumentą gali peržiūrėti visi, turintys nuorodą. Atsargiai, jei dokumentas su asmenine informacija.</a:t>
            </a:r>
          </a:p>
          <a:p>
            <a:pPr marL="0" lvl="0" indent="0" algn="l" rtl="0">
              <a:lnSpc>
                <a:spcPct val="100000"/>
              </a:lnSpc>
              <a:spcBef>
                <a:spcPts val="0"/>
              </a:spcBef>
              <a:spcAft>
                <a:spcPts val="0"/>
              </a:spcAft>
              <a:buSzPts val="1400"/>
              <a:buNone/>
            </a:pPr>
            <a:endParaRPr lang="lt-LT" dirty="0">
              <a:latin typeface="Arial"/>
              <a:ea typeface="Arial"/>
              <a:cs typeface="Arial"/>
              <a:sym typeface="Arial"/>
            </a:endParaRPr>
          </a:p>
          <a:p>
            <a:pPr marL="0" lvl="0" indent="0" algn="l" rtl="0">
              <a:lnSpc>
                <a:spcPct val="100000"/>
              </a:lnSpc>
              <a:spcBef>
                <a:spcPts val="0"/>
              </a:spcBef>
              <a:spcAft>
                <a:spcPts val="0"/>
              </a:spcAft>
              <a:buSzPts val="1400"/>
              <a:buNone/>
            </a:pPr>
            <a:r>
              <a:rPr lang="lt-LT" u="sng" dirty="0">
                <a:solidFill>
                  <a:schemeClr val="hlink"/>
                </a:solidFill>
                <a:latin typeface="Arial"/>
                <a:ea typeface="Arial"/>
                <a:cs typeface="Arial"/>
                <a:sym typeface="Arial"/>
                <a:hlinkClick r:id="rId3"/>
              </a:rPr>
              <a:t>https://support.google.com/googleone/answer/2494822?hl=lt&amp;co=GENIE.Platform%3DDesktop</a:t>
            </a:r>
            <a:r>
              <a:rPr lang="lt-LT" dirty="0">
                <a:latin typeface="Arial"/>
                <a:ea typeface="Arial"/>
                <a:cs typeface="Arial"/>
                <a:sym typeface="Arial"/>
              </a:rPr>
              <a:t> </a:t>
            </a:r>
          </a:p>
        </p:txBody>
      </p:sp>
      <p:sp>
        <p:nvSpPr>
          <p:cNvPr id="1088" name="Google Shape;1088;g372745ad03b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129</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372745ad03b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96" name="Google Shape;1096;g372745ad03b_0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Failų ir aplankų tvarkymas „Google“ diske.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Kurkite prasmingus aplankus. Užuot visus failus laikę vienoje vietoje, kurkite aplankus pagal projektus, temas ar tipus (pvz., „Darbo dokumentai“, „Asmeninės nuotraukos“, „Mokymosi medžiaga“).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Suteikite aiškius pavadinimus. Failų ir aplankų pavadinimai turėtų būti informatyvūs ir atspindėti turinį. Venkite bendrinių pavadinimų, pvz., „Dokumentas1“ ar „Naujas aplankas“. Geras pavadinimas gali būti „2025_1_Sutartis“ arba „Projekto </a:t>
            </a:r>
            <a:r>
              <a:rPr lang="lt-LT" dirty="0" err="1">
                <a:latin typeface="Arial"/>
                <a:ea typeface="Arial"/>
                <a:cs typeface="Arial"/>
                <a:sym typeface="Arial"/>
              </a:rPr>
              <a:t>X_Susitikimo_Uzrasai</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Naudokite spalvas aplankams. „Google“ diskas leidžia nustatyti aplankų spalvas. Tai puikus būdas vizualiai atskirti svarbius ar dažnai naudojamus aplankus.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Žymėjimas žvaigždute. Svarbius ar dažnai pasiekiamus failus ir aplankus pažymėkite žvaigždute. Juos lengvai rasite skiltyje „Pažymėti žvaigždute“.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Naudokite paieškos funkciją. Jei negalite rasti failo, naudokite „Google“ disko paieškos juostą. Galite ieškoti pagal pavadinimą, turinį, tipą ar net pagal tai, kas paskutinį kartą redagavo.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Reguliariai tvarkykite. Skirkite laiko periodiškai peržiūrėti ir sutvarkyti savo diską. Ištrinkite nereikalingus failus, perkelkite juos į tinkamus aplankus.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Naudokite bendrinimo nuostatas. Kai bendrinate failus, atkreipkite dėmesį į bendrinimo nuostatas. Nustatykite, ar kitiems leidžiama tik peržiūrėti, komentuoti ar redaguoti.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Perkelti failus į tinkamus aplankus. Įkeltus naujus failus nedelsdami perkelkite į atitinkamus aplankus. Taip išvengsite betvarkės.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Pašalinkite pasikartojančius failus. Jei pastebite, kad turite daug pasikartojančių failų, pašalinkite nereikalingas kopijas, kad atlaisvintumėte vietos ir sumažintumėte netvarką.</a:t>
            </a:r>
            <a:endParaRPr dirty="0">
              <a:latin typeface="Arial"/>
              <a:ea typeface="Arial"/>
              <a:cs typeface="Arial"/>
              <a:sym typeface="Arial"/>
            </a:endParaRPr>
          </a:p>
        </p:txBody>
      </p:sp>
      <p:sp>
        <p:nvSpPr>
          <p:cNvPr id="1097" name="Google Shape;1097;g372745ad03b_0_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130</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363970da153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3" name="Google Shape;1103;g363970da153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35f9e58464e_2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08" name="Google Shape;1108;g35f9e58464e_2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Praktikos metu supažindinama, kaip tvarkingai sukurti „Google“ disko struktūrą.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1109" name="Google Shape;1109;g35f9e58464e_2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132</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g372745ad03b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15" name="Google Shape;1115;g372745ad03b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1. Kur rasti failus, kuriais su jumis pasidalinta?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Kairėje meniu juostoje pasirinkite skyrių „Su manimi bendrinta“ (angl. </a:t>
            </a:r>
            <a:r>
              <a:rPr lang="lt-LT" dirty="0" err="1">
                <a:latin typeface="Arial"/>
                <a:ea typeface="Arial"/>
                <a:cs typeface="Arial"/>
                <a:sym typeface="Arial"/>
              </a:rPr>
              <a:t>Shared</a:t>
            </a:r>
            <a:r>
              <a:rPr lang="lt-LT" dirty="0">
                <a:latin typeface="Arial"/>
                <a:ea typeface="Arial"/>
                <a:cs typeface="Arial"/>
                <a:sym typeface="Arial"/>
              </a:rPr>
              <a:t> </a:t>
            </a:r>
            <a:r>
              <a:rPr lang="lt-LT" dirty="0" err="1">
                <a:latin typeface="Arial"/>
                <a:ea typeface="Arial"/>
                <a:cs typeface="Arial"/>
                <a:sym typeface="Arial"/>
              </a:rPr>
              <a:t>with</a:t>
            </a:r>
            <a:r>
              <a:rPr lang="lt-LT" dirty="0">
                <a:latin typeface="Arial"/>
                <a:ea typeface="Arial"/>
                <a:cs typeface="Arial"/>
                <a:sym typeface="Arial"/>
              </a:rPr>
              <a:t> me).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Čia matysite visus failus ir aplankus, kuriuos kiti vartotojai su jumis bendrina.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Failai rodomi pagal bendrinimo datą, o ne pagal įprastą aplankų struktūrą.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Norėdami lengviau rasti dažnai naudojamą bendrinamą failą, galite jį „Pridėti prie mano disko“: dešiniuoju pelės klavišu → „Pridėti prie mano disko“.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Kaip žinoti, kuriais failais ar aplankais jūs dalijatės?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Failai, kurie yra bendrinami su kitais, pažymėti žmogeliuko simboliu (piktograma su siluetu).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Šis simbolis matomas tiek sąrašo, tiek piktogramų rodinyje.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žmogeliuko simbolio nėra, tai reiškia, kad failas ar aplankas nėra bendrinamas.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Atkreipkite dėmesį: simbolis taikomas tiek failams, tiek aplankams – tai greitas vizualinis rodiklis, kuris padeda suprasti, kas yra prieinama kitiems.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Bendrindami aplanką – bendrinate visus jo failus.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pasidalijate visu aplanku, automatiškai pasidalijama visu jo turiniu (visais viduje esančiais failais ir poaplankiais).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Nauji failai, įkelti į bendrinamą aplanką, taip pat bus prieinami visiems, su kuriais bendrinamas aplankas.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Vartotojai matys tik tą turinį, kurį leidžiate – priklausomai nuo jų prieigos teisių (peržiūra, komentavimas ar redagavimas).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Būkite atsargūs bendrindami aplankus – įsitikinkite, kad jame nėra privačios ar netyčia įkeltos informacijos.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116" name="Google Shape;1116;g372745ad03b_0_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133</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g363970da15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22" name="Google Shape;1122;g363970da15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i="1" dirty="0">
                <a:latin typeface="Arial"/>
                <a:ea typeface="Arial"/>
                <a:cs typeface="Arial"/>
                <a:sym typeface="Arial"/>
              </a:rPr>
              <a:t>Google </a:t>
            </a:r>
            <a:r>
              <a:rPr lang="lt-LT" i="1" dirty="0" err="1">
                <a:latin typeface="Arial"/>
                <a:ea typeface="Arial"/>
                <a:cs typeface="Arial"/>
                <a:sym typeface="Arial"/>
              </a:rPr>
              <a:t>Docs</a:t>
            </a:r>
            <a:r>
              <a:rPr lang="lt-LT" i="1" dirty="0">
                <a:latin typeface="Arial"/>
                <a:ea typeface="Arial"/>
                <a:cs typeface="Arial"/>
                <a:sym typeface="Arial"/>
              </a:rPr>
              <a:t> </a:t>
            </a:r>
            <a:r>
              <a:rPr lang="lt-LT" dirty="0">
                <a:latin typeface="Arial"/>
                <a:ea typeface="Arial"/>
                <a:cs typeface="Arial"/>
                <a:sym typeface="Arial"/>
              </a:rPr>
              <a:t>veikia naršyklėje, todėl dokumentus galima kurti ir redaguoti bet kuriame įrenginyje – kompiuteryje, planšetėje ar telefone. Keli vartotojai gali vienu metu dirbti prie to paties dokumento, matyti vieni kitų pakeitimus realiu laiku ir palikti komentarus. Nereikia rūpintis dėl duomenų praradimo – visi pakeitimai iškart įrašomi į </a:t>
            </a:r>
            <a:r>
              <a:rPr lang="lt-LT" i="1" dirty="0">
                <a:latin typeface="Arial"/>
                <a:ea typeface="Arial"/>
                <a:cs typeface="Arial"/>
                <a:sym typeface="Arial"/>
              </a:rPr>
              <a:t>Google </a:t>
            </a:r>
            <a:r>
              <a:rPr lang="lt-LT" i="1" dirty="0" err="1">
                <a:latin typeface="Arial"/>
                <a:ea typeface="Arial"/>
                <a:cs typeface="Arial"/>
                <a:sym typeface="Arial"/>
              </a:rPr>
              <a:t>Drive</a:t>
            </a:r>
            <a:r>
              <a:rPr lang="lt-LT" dirty="0">
                <a:latin typeface="Arial"/>
                <a:ea typeface="Arial"/>
                <a:cs typeface="Arial"/>
                <a:sym typeface="Arial"/>
              </a:rPr>
              <a:t>. Galima peržiūrėti dokumento pakeitimų istoriją ir, jei reikia, atkurti ankstesnę jo versiją. </a:t>
            </a:r>
            <a:r>
              <a:rPr lang="lt-LT" i="1" dirty="0">
                <a:latin typeface="Arial"/>
                <a:ea typeface="Arial"/>
                <a:cs typeface="Arial"/>
                <a:sym typeface="Arial"/>
              </a:rPr>
              <a:t>Google </a:t>
            </a:r>
            <a:r>
              <a:rPr lang="lt-LT" i="1" dirty="0" err="1">
                <a:latin typeface="Arial"/>
                <a:ea typeface="Arial"/>
                <a:cs typeface="Arial"/>
                <a:sym typeface="Arial"/>
              </a:rPr>
              <a:t>Docs</a:t>
            </a:r>
            <a:r>
              <a:rPr lang="lt-LT" i="1" dirty="0">
                <a:latin typeface="Arial"/>
                <a:ea typeface="Arial"/>
                <a:cs typeface="Arial"/>
                <a:sym typeface="Arial"/>
              </a:rPr>
              <a:t> </a:t>
            </a:r>
            <a:r>
              <a:rPr lang="lt-LT" dirty="0">
                <a:latin typeface="Arial"/>
                <a:ea typeface="Arial"/>
                <a:cs typeface="Arial"/>
                <a:sym typeface="Arial"/>
              </a:rPr>
              <a:t>palaiko įvairius failų formatus (pvz., .</a:t>
            </a:r>
            <a:r>
              <a:rPr lang="lt-LT" dirty="0" err="1">
                <a:latin typeface="Arial"/>
                <a:ea typeface="Arial"/>
                <a:cs typeface="Arial"/>
                <a:sym typeface="Arial"/>
              </a:rPr>
              <a:t>docx</a:t>
            </a:r>
            <a:r>
              <a:rPr lang="lt-LT" dirty="0">
                <a:latin typeface="Arial"/>
                <a:ea typeface="Arial"/>
                <a:cs typeface="Arial"/>
                <a:sym typeface="Arial"/>
              </a:rPr>
              <a:t>, .</a:t>
            </a:r>
            <a:r>
              <a:rPr lang="lt-LT" dirty="0" err="1">
                <a:latin typeface="Arial"/>
                <a:ea typeface="Arial"/>
                <a:cs typeface="Arial"/>
                <a:sym typeface="Arial"/>
              </a:rPr>
              <a:t>pdf</a:t>
            </a:r>
            <a:r>
              <a:rPr lang="lt-LT" dirty="0">
                <a:latin typeface="Arial"/>
                <a:ea typeface="Arial"/>
                <a:cs typeface="Arial"/>
                <a:sym typeface="Arial"/>
              </a:rPr>
              <a:t>), todėl dokumentus nesunku atsisiųsti ar bendrinti su tais, kurie nenaudoja </a:t>
            </a:r>
            <a:r>
              <a:rPr lang="lt-LT" i="1" dirty="0">
                <a:latin typeface="Arial"/>
                <a:ea typeface="Arial"/>
                <a:cs typeface="Arial"/>
                <a:sym typeface="Arial"/>
              </a:rPr>
              <a:t>Google</a:t>
            </a:r>
            <a:r>
              <a:rPr lang="lt-LT" dirty="0">
                <a:latin typeface="Arial"/>
                <a:ea typeface="Arial"/>
                <a:cs typeface="Arial"/>
                <a:sym typeface="Arial"/>
              </a:rPr>
              <a:t> paslaugų. Patogus įrankis grupiniams projektams, komandiniam darbui bei nuotoliniam mokymuisi.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123" name="Google Shape;1123;g363970da15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134</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g372745ad03b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30" name="Google Shape;1130;g372745ad03b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Paspaudžiame </a:t>
            </a:r>
            <a:r>
              <a:rPr lang="lt-LT" i="1" dirty="0">
                <a:latin typeface="Arial"/>
                <a:ea typeface="Arial"/>
                <a:cs typeface="Arial"/>
                <a:sym typeface="Arial"/>
              </a:rPr>
              <a:t>„+ Naujas“ </a:t>
            </a:r>
            <a:r>
              <a:rPr lang="lt-LT" dirty="0">
                <a:latin typeface="Arial"/>
                <a:ea typeface="Arial"/>
                <a:cs typeface="Arial"/>
                <a:sym typeface="Arial"/>
              </a:rPr>
              <a:t>ir pasirenkame „</a:t>
            </a:r>
            <a:r>
              <a:rPr lang="lt-LT" i="1" dirty="0">
                <a:latin typeface="Arial"/>
                <a:ea typeface="Arial"/>
                <a:cs typeface="Arial"/>
                <a:sym typeface="Arial"/>
              </a:rPr>
              <a:t>Google</a:t>
            </a:r>
            <a:r>
              <a:rPr lang="lt-LT" dirty="0">
                <a:latin typeface="Arial"/>
                <a:ea typeface="Arial"/>
                <a:cs typeface="Arial"/>
                <a:sym typeface="Arial"/>
              </a:rPr>
              <a:t> dokumentai“. </a:t>
            </a:r>
            <a:endParaRPr dirty="0">
              <a:latin typeface="Arial"/>
              <a:ea typeface="Arial"/>
              <a:cs typeface="Arial"/>
              <a:sym typeface="Arial"/>
            </a:endParaRPr>
          </a:p>
        </p:txBody>
      </p:sp>
      <p:sp>
        <p:nvSpPr>
          <p:cNvPr id="1131" name="Google Shape;1131;g372745ad03b_0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135</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g35f9e58464e_2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39" name="Google Shape;1139;g35f9e58464e_2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Suteikite dokumentui pavadinimą.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Kiekvienam dokumentui suteikiamas unikalus ir atpažįstamas pavadinimas, padedantis jį lengvai rasti ir identifikuoti tarp kitų failų. Tai padeda palaikyti tvarką ir efektyvumą dirbant su dideliu dokumentų kiekiu.</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Teksto formatavimas (šriftas, dydis, spalva, paryškinimas).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Teksto formatavimas leidžia vizualiai patobulinti dokumentą, pritaikant šriftą, jo dydį, spalvą ir naudojant paryškinimą (pvz., </a:t>
            </a:r>
            <a:r>
              <a:rPr lang="lt-LT" dirty="0" err="1">
                <a:latin typeface="Arial"/>
                <a:ea typeface="Arial"/>
                <a:cs typeface="Arial"/>
                <a:sym typeface="Arial"/>
              </a:rPr>
              <a:t>pusjuodį</a:t>
            </a:r>
            <a:r>
              <a:rPr lang="lt-LT" dirty="0">
                <a:latin typeface="Arial"/>
                <a:ea typeface="Arial"/>
                <a:cs typeface="Arial"/>
                <a:sym typeface="Arial"/>
              </a:rPr>
              <a:t> ar pasvirąjį šriftą). Šios funkcijos padeda pabrėžti svarbią informaciją, pagerinti skaitomumą ir suteikti dokumentui profesionalią išvaizdą.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Komentarų rašymas ir siūlomų pakeitimų teikimas.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Ši funkcija leidžia vartotojams įterpti komentarus į dokumentą, pateikti atsiliepimus ir siūlyti konkrečius pakeitimus, nekeičiant originalaus teksto. Tai ypač naudinga bendradarbiaujant, nes leidžia efektyviai ir aiškiai bendrauti su kitais redaktoriais.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Bendras redagavimas realiu laiku su kitais vartotojais.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Bendras redagavimas realiu laiku yra esminė funkcija, leidžianti keliems vartotojams vienu metu dirbti su tuo pačiu dokumentu. Visi pakeitimai matomi iškart, o tai skatina efektyvų komandinį darbą ir pagreitina dokumentų rengimo procesą.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Antraščių ir stilių naudojimas aiškiai dokumento struktūrai.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Antraštės ir stiliai padeda sukurti aiškią ir logišką dokumento struktūrą. Naudojant iš anksto nustatytus stilius (pvz., antraštėms, pastraipoms), galima lengvai naršyti dokumente, o jo turinys tampa lengviau suprantamas ir tvarkingas.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Automatinis išsaugojimas.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Automatinio išsaugojimo funkcija užtikrina, kad visi dokumento pakeitimai būtų nuolat išsaugomi, taip apsaugant nuo duomenų praradimo dėl netikėto programos uždarymo ar sistemos gedimo. Tai suteikia ramybę ir leidžia susitelkti į turinio kūrimą.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Įterpimas: paveikslėlių, lentelių, nuorodų, diagramų.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Ši funkcija leidžia praturtinti dokumentą įvairiais objektais, tokiais kaip paveikslėliai, lentelės, nuorodos ir diagramos. Tai padeda vizualizuoti informaciją, pateikti papildomų duomenų ir padaryti dokumentą išsamesnį bei patrauklesnį.</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Istorija: galima peržiūrėti ir atkurti ankstesnes versijas.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Dokumento istorijos funkcija leidžia peržiūrėti visus ankstesnius pakeitimus ir, jei reikia, atkurti bet kurią ankstesnę dokumento versiją. Tai suteikia lankstumo ir saugumo, leidžiant eksperimentuoti su pakeitimais, žinant, kad visada galima grįžti prie ankstesnės būsenos.</a:t>
            </a:r>
            <a:endParaRPr dirty="0">
              <a:latin typeface="Arial"/>
              <a:ea typeface="Arial"/>
              <a:cs typeface="Arial"/>
              <a:sym typeface="Arial"/>
            </a:endParaRPr>
          </a:p>
        </p:txBody>
      </p:sp>
      <p:sp>
        <p:nvSpPr>
          <p:cNvPr id="1140" name="Google Shape;1140;g35f9e58464e_2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136</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372745ad03b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48" name="Google Shape;1148;g372745ad03b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b="1" dirty="0">
                <a:latin typeface="Arial"/>
                <a:ea typeface="Arial"/>
                <a:cs typeface="Arial"/>
                <a:sym typeface="Arial"/>
              </a:rPr>
              <a:t>Pagrindinės savybės:</a:t>
            </a:r>
            <a:endParaRPr b="1" dirty="0">
              <a:latin typeface="Arial"/>
              <a:ea typeface="Arial"/>
              <a:cs typeface="Arial"/>
              <a:sym typeface="Arial"/>
            </a:endParaRPr>
          </a:p>
          <a:p>
            <a:pPr marL="457200" lvl="0" indent="-304800" algn="l" rtl="0">
              <a:lnSpc>
                <a:spcPct val="115000"/>
              </a:lnSpc>
              <a:spcBef>
                <a:spcPts val="1200"/>
              </a:spcBef>
              <a:spcAft>
                <a:spcPts val="0"/>
              </a:spcAft>
              <a:buClr>
                <a:schemeClr val="dk1"/>
              </a:buClr>
              <a:buSzPts val="1200"/>
              <a:buChar char="●"/>
            </a:pPr>
            <a:r>
              <a:rPr lang="lt-LT" b="1" dirty="0">
                <a:latin typeface="Arial"/>
                <a:ea typeface="Arial"/>
                <a:cs typeface="Arial"/>
                <a:sym typeface="Arial"/>
              </a:rPr>
              <a:t>Prieinamumas iš bet kur:</a:t>
            </a:r>
            <a:r>
              <a:rPr lang="lt-LT" dirty="0">
                <a:latin typeface="Arial"/>
                <a:ea typeface="Arial"/>
                <a:cs typeface="Arial"/>
                <a:sym typeface="Arial"/>
              </a:rPr>
              <a:t> Galite pasiekti savo dokumentus iš bet kurio įrenginio, turinčio interneto ryšį – kompiuterio, planšetės ar telefono. Viskas saugoma </a:t>
            </a:r>
            <a:r>
              <a:rPr lang="lt-LT" b="1" dirty="0">
                <a:latin typeface="Arial"/>
                <a:ea typeface="Arial"/>
                <a:cs typeface="Arial"/>
                <a:sym typeface="Arial"/>
              </a:rPr>
              <a:t>„Google </a:t>
            </a:r>
            <a:r>
              <a:rPr lang="lt-LT" b="1" dirty="0" err="1">
                <a:latin typeface="Arial"/>
                <a:ea typeface="Arial"/>
                <a:cs typeface="Arial"/>
                <a:sym typeface="Arial"/>
              </a:rPr>
              <a:t>Drive</a:t>
            </a:r>
            <a:r>
              <a:rPr lang="lt-LT" b="1" dirty="0">
                <a:latin typeface="Arial"/>
                <a:ea typeface="Arial"/>
                <a:cs typeface="Arial"/>
                <a:sym typeface="Arial"/>
              </a:rPr>
              <a:t>“</a:t>
            </a:r>
            <a:r>
              <a:rPr lang="lt-LT" dirty="0">
                <a:latin typeface="Arial"/>
                <a:ea typeface="Arial"/>
                <a:cs typeface="Arial"/>
                <a:sym typeface="Arial"/>
              </a:rPr>
              <a:t> serveryje.</a:t>
            </a:r>
            <a:endParaRPr dirty="0">
              <a:latin typeface="Arial"/>
              <a:ea typeface="Arial"/>
              <a:cs typeface="Arial"/>
              <a:sym typeface="Arial"/>
            </a:endParaRPr>
          </a:p>
          <a:p>
            <a:pPr marL="457200" lvl="0" indent="-304800" algn="l" rtl="0">
              <a:lnSpc>
                <a:spcPct val="115000"/>
              </a:lnSpc>
              <a:spcBef>
                <a:spcPts val="0"/>
              </a:spcBef>
              <a:spcAft>
                <a:spcPts val="0"/>
              </a:spcAft>
              <a:buClr>
                <a:schemeClr val="dk1"/>
              </a:buClr>
              <a:buSzPts val="1200"/>
              <a:buChar char="●"/>
            </a:pPr>
            <a:r>
              <a:rPr lang="lt-LT" b="1" dirty="0">
                <a:latin typeface="Arial"/>
                <a:ea typeface="Arial"/>
                <a:cs typeface="Arial"/>
                <a:sym typeface="Arial"/>
              </a:rPr>
              <a:t>Bendradarbiavimas realiuoju laiku:</a:t>
            </a:r>
            <a:r>
              <a:rPr lang="lt-LT" dirty="0">
                <a:latin typeface="Arial"/>
                <a:ea typeface="Arial"/>
                <a:cs typeface="Arial"/>
                <a:sym typeface="Arial"/>
              </a:rPr>
              <a:t> Keli vartotojai gali vienu metu dirbti prie to paties dokumento, matydami vienas kito pakeitimus realiuoju laiku. Tai ypač patogu komandiniam darbui ar bendriems projektams.</a:t>
            </a:r>
            <a:endParaRPr dirty="0">
              <a:latin typeface="Arial"/>
              <a:ea typeface="Arial"/>
              <a:cs typeface="Arial"/>
              <a:sym typeface="Arial"/>
            </a:endParaRPr>
          </a:p>
          <a:p>
            <a:pPr marL="457200" lvl="0" indent="-304800" algn="l" rtl="0">
              <a:lnSpc>
                <a:spcPct val="115000"/>
              </a:lnSpc>
              <a:spcBef>
                <a:spcPts val="0"/>
              </a:spcBef>
              <a:spcAft>
                <a:spcPts val="0"/>
              </a:spcAft>
              <a:buClr>
                <a:schemeClr val="dk1"/>
              </a:buClr>
              <a:buSzPts val="1200"/>
              <a:buChar char="●"/>
            </a:pPr>
            <a:r>
              <a:rPr lang="lt-LT" b="1" dirty="0">
                <a:latin typeface="Arial"/>
                <a:ea typeface="Arial"/>
                <a:cs typeface="Arial"/>
                <a:sym typeface="Arial"/>
              </a:rPr>
              <a:t>Automatinis išsaugojimas:</a:t>
            </a:r>
            <a:r>
              <a:rPr lang="lt-LT" dirty="0">
                <a:latin typeface="Arial"/>
                <a:ea typeface="Arial"/>
                <a:cs typeface="Arial"/>
                <a:sym typeface="Arial"/>
              </a:rPr>
              <a:t> Visi pakeitimai automatiškai išsaugomi, tad nereikia jaudintis, kad pamiršite išsaugoti ar prarasite duomenis.</a:t>
            </a:r>
            <a:endParaRPr dirty="0">
              <a:latin typeface="Arial"/>
              <a:ea typeface="Arial"/>
              <a:cs typeface="Arial"/>
              <a:sym typeface="Arial"/>
            </a:endParaRPr>
          </a:p>
          <a:p>
            <a:pPr marL="457200" lvl="0" indent="-304800" algn="l" rtl="0">
              <a:lnSpc>
                <a:spcPct val="115000"/>
              </a:lnSpc>
              <a:spcBef>
                <a:spcPts val="0"/>
              </a:spcBef>
              <a:spcAft>
                <a:spcPts val="0"/>
              </a:spcAft>
              <a:buClr>
                <a:schemeClr val="dk1"/>
              </a:buClr>
              <a:buSzPts val="1200"/>
              <a:buChar char="●"/>
            </a:pPr>
            <a:r>
              <a:rPr lang="lt-LT" b="1" dirty="0">
                <a:latin typeface="Arial"/>
                <a:ea typeface="Arial"/>
                <a:cs typeface="Arial"/>
                <a:sym typeface="Arial"/>
              </a:rPr>
              <a:t>Suderinamumas:</a:t>
            </a:r>
            <a:r>
              <a:rPr lang="lt-LT" dirty="0">
                <a:latin typeface="Arial"/>
                <a:ea typeface="Arial"/>
                <a:cs typeface="Arial"/>
                <a:sym typeface="Arial"/>
              </a:rPr>
              <a:t> „Google </a:t>
            </a:r>
            <a:r>
              <a:rPr lang="lt-LT" dirty="0" err="1">
                <a:latin typeface="Arial"/>
                <a:ea typeface="Arial"/>
                <a:cs typeface="Arial"/>
                <a:sym typeface="Arial"/>
              </a:rPr>
              <a:t>Docs</a:t>
            </a:r>
            <a:r>
              <a:rPr lang="lt-LT" dirty="0">
                <a:latin typeface="Arial"/>
                <a:ea typeface="Arial"/>
                <a:cs typeface="Arial"/>
                <a:sym typeface="Arial"/>
              </a:rPr>
              <a:t>“ leidžia atidaryti ir redaguoti „Microsoft Word“ dokumentus (.</a:t>
            </a:r>
            <a:r>
              <a:rPr lang="lt-LT" dirty="0" err="1">
                <a:latin typeface="Arial"/>
                <a:ea typeface="Arial"/>
                <a:cs typeface="Arial"/>
                <a:sym typeface="Arial"/>
              </a:rPr>
              <a:t>docx</a:t>
            </a:r>
            <a:r>
              <a:rPr lang="lt-LT" dirty="0">
                <a:latin typeface="Arial"/>
                <a:ea typeface="Arial"/>
                <a:cs typeface="Arial"/>
                <a:sym typeface="Arial"/>
              </a:rPr>
              <a:t>) ir išsaugoti dokumentus įvairiais formatais, įskaitant .</a:t>
            </a:r>
            <a:r>
              <a:rPr lang="lt-LT" dirty="0" err="1">
                <a:latin typeface="Arial"/>
                <a:ea typeface="Arial"/>
                <a:cs typeface="Arial"/>
                <a:sym typeface="Arial"/>
              </a:rPr>
              <a:t>docx</a:t>
            </a:r>
            <a:r>
              <a:rPr lang="lt-LT" dirty="0">
                <a:latin typeface="Arial"/>
                <a:ea typeface="Arial"/>
                <a:cs typeface="Arial"/>
                <a:sym typeface="Arial"/>
              </a:rPr>
              <a:t>, .</a:t>
            </a:r>
            <a:r>
              <a:rPr lang="lt-LT" dirty="0" err="1">
                <a:latin typeface="Arial"/>
                <a:ea typeface="Arial"/>
                <a:cs typeface="Arial"/>
                <a:sym typeface="Arial"/>
              </a:rPr>
              <a:t>pdf</a:t>
            </a:r>
            <a:r>
              <a:rPr lang="lt-LT" dirty="0">
                <a:latin typeface="Arial"/>
                <a:ea typeface="Arial"/>
                <a:cs typeface="Arial"/>
                <a:sym typeface="Arial"/>
              </a:rPr>
              <a:t>, .</a:t>
            </a:r>
            <a:r>
              <a:rPr lang="lt-LT" dirty="0" err="1">
                <a:latin typeface="Arial"/>
                <a:ea typeface="Arial"/>
                <a:cs typeface="Arial"/>
                <a:sym typeface="Arial"/>
              </a:rPr>
              <a:t>odt</a:t>
            </a:r>
            <a:r>
              <a:rPr lang="lt-LT" dirty="0">
                <a:latin typeface="Arial"/>
                <a:ea typeface="Arial"/>
                <a:cs typeface="Arial"/>
                <a:sym typeface="Arial"/>
              </a:rPr>
              <a:t> ir kt.</a:t>
            </a:r>
            <a:endParaRPr dirty="0">
              <a:latin typeface="Arial"/>
              <a:ea typeface="Arial"/>
              <a:cs typeface="Arial"/>
              <a:sym typeface="Arial"/>
            </a:endParaRPr>
          </a:p>
          <a:p>
            <a:pPr marL="457200" lvl="0" indent="-304800" algn="l" rtl="0">
              <a:lnSpc>
                <a:spcPct val="115000"/>
              </a:lnSpc>
              <a:spcBef>
                <a:spcPts val="0"/>
              </a:spcBef>
              <a:spcAft>
                <a:spcPts val="0"/>
              </a:spcAft>
              <a:buClr>
                <a:schemeClr val="dk1"/>
              </a:buClr>
              <a:buSzPts val="1200"/>
              <a:buChar char="●"/>
            </a:pPr>
            <a:r>
              <a:rPr lang="lt-LT" b="1" dirty="0">
                <a:latin typeface="Arial"/>
                <a:ea typeface="Arial"/>
                <a:cs typeface="Arial"/>
                <a:sym typeface="Arial"/>
              </a:rPr>
              <a:t>Versijų istorija:</a:t>
            </a:r>
            <a:r>
              <a:rPr lang="lt-LT" dirty="0">
                <a:latin typeface="Arial"/>
                <a:ea typeface="Arial"/>
                <a:cs typeface="Arial"/>
                <a:sym typeface="Arial"/>
              </a:rPr>
              <a:t> Galite matyti visą dokumento pakeitimų istoriją ir prireikus grįžti prie ankstesnės versijos.</a:t>
            </a:r>
            <a:endParaRPr dirty="0">
              <a:latin typeface="Arial"/>
              <a:ea typeface="Arial"/>
              <a:cs typeface="Arial"/>
              <a:sym typeface="Arial"/>
            </a:endParaRPr>
          </a:p>
          <a:p>
            <a:pPr marL="457200" lvl="0" indent="-304800" algn="l" rtl="0">
              <a:lnSpc>
                <a:spcPct val="115000"/>
              </a:lnSpc>
              <a:spcBef>
                <a:spcPts val="0"/>
              </a:spcBef>
              <a:spcAft>
                <a:spcPts val="0"/>
              </a:spcAft>
              <a:buClr>
                <a:schemeClr val="dk1"/>
              </a:buClr>
              <a:buSzPts val="1200"/>
              <a:buChar char="●"/>
            </a:pPr>
            <a:r>
              <a:rPr lang="lt-LT" b="1" dirty="0">
                <a:latin typeface="Arial"/>
                <a:ea typeface="Arial"/>
                <a:cs typeface="Arial"/>
                <a:sym typeface="Arial"/>
              </a:rPr>
              <a:t>Integracija su kitomis „Google“ paslaugomis:</a:t>
            </a:r>
            <a:r>
              <a:rPr lang="lt-LT" dirty="0">
                <a:latin typeface="Arial"/>
                <a:ea typeface="Arial"/>
                <a:cs typeface="Arial"/>
                <a:sym typeface="Arial"/>
              </a:rPr>
              <a:t> Lengvai integruojasi su „Google </a:t>
            </a:r>
            <a:r>
              <a:rPr lang="lt-LT" dirty="0" err="1">
                <a:latin typeface="Arial"/>
                <a:ea typeface="Arial"/>
                <a:cs typeface="Arial"/>
                <a:sym typeface="Arial"/>
              </a:rPr>
              <a:t>Drive</a:t>
            </a:r>
            <a:r>
              <a:rPr lang="lt-LT" dirty="0">
                <a:latin typeface="Arial"/>
                <a:ea typeface="Arial"/>
                <a:cs typeface="Arial"/>
                <a:sym typeface="Arial"/>
              </a:rPr>
              <a:t>“, „</a:t>
            </a:r>
            <a:r>
              <a:rPr lang="lt-LT" dirty="0" err="1">
                <a:latin typeface="Arial"/>
                <a:ea typeface="Arial"/>
                <a:cs typeface="Arial"/>
                <a:sym typeface="Arial"/>
              </a:rPr>
              <a:t>Gmail</a:t>
            </a:r>
            <a:r>
              <a:rPr lang="lt-LT" dirty="0">
                <a:latin typeface="Arial"/>
                <a:ea typeface="Arial"/>
                <a:cs typeface="Arial"/>
                <a:sym typeface="Arial"/>
              </a:rPr>
              <a:t>“, „Google </a:t>
            </a:r>
            <a:r>
              <a:rPr lang="lt-LT" dirty="0" err="1">
                <a:latin typeface="Arial"/>
                <a:ea typeface="Arial"/>
                <a:cs typeface="Arial"/>
                <a:sym typeface="Arial"/>
              </a:rPr>
              <a:t>Calendar</a:t>
            </a:r>
            <a:r>
              <a:rPr lang="lt-LT" dirty="0">
                <a:latin typeface="Arial"/>
                <a:ea typeface="Arial"/>
                <a:cs typeface="Arial"/>
                <a:sym typeface="Arial"/>
              </a:rPr>
              <a:t>“ ir kitomis „Google“ programomis.</a:t>
            </a:r>
            <a:endParaRPr dirty="0">
              <a:latin typeface="Arial"/>
              <a:ea typeface="Arial"/>
              <a:cs typeface="Arial"/>
              <a:sym typeface="Arial"/>
            </a:endParaRPr>
          </a:p>
          <a:p>
            <a:pPr marL="0" lvl="0" indent="0" algn="l" rtl="0">
              <a:lnSpc>
                <a:spcPct val="100000"/>
              </a:lnSpc>
              <a:spcBef>
                <a:spcPts val="1200"/>
              </a:spcBef>
              <a:spcAft>
                <a:spcPts val="0"/>
              </a:spcAft>
              <a:buSzPts val="1400"/>
              <a:buNone/>
            </a:pPr>
            <a:endParaRPr dirty="0">
              <a:latin typeface="Arial"/>
              <a:ea typeface="Arial"/>
              <a:cs typeface="Arial"/>
              <a:sym typeface="Arial"/>
            </a:endParaRPr>
          </a:p>
        </p:txBody>
      </p:sp>
      <p:sp>
        <p:nvSpPr>
          <p:cNvPr id="1149" name="Google Shape;1149;g372745ad03b_0_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137</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g35f9e58464e_2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55" name="Google Shape;1155;g35f9e58464e_2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Kas vyksta, kai keli žmonės atsidaro tą patį dokumentą? </a:t>
            </a:r>
            <a:r>
              <a:rPr lang="lt-LT" dirty="0">
                <a:latin typeface="Arial"/>
                <a:ea typeface="Arial"/>
                <a:cs typeface="Arial"/>
                <a:sym typeface="Arial"/>
              </a:rPr>
              <a:t>Visi naudotojai mato vienas kito pakeitimus realiuoju laiku. Viršutiniame dešiniajame kampe matyti aktyvių naudotojų profilio piktogramos. Kiekvienas naudotojas pažymėtas skirtinga spalva – tai leidžia atskirti, kas ką redaguoja.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Nauda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Galima greitai dirbti kartu, redaguoti turinį, komentuoti, derinti idėjas. Sutaupoma laiko – nereikia siųsti dokumentų el. paštu pirmyn ir atgal.</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Komentavimo funkcija</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Kaip komentuoti?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Pažymėkite norimą teksto dalį.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Dešinėje atsiras maža piktograma su „+“ – spustelėkite ją arba pasirinkite „</a:t>
            </a:r>
            <a:r>
              <a:rPr lang="lt-LT"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Insert</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 → „</a:t>
            </a:r>
            <a:r>
              <a:rPr lang="lt-LT"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Comment</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Įrašykite komentarą ir spustelėkite „</a:t>
            </a:r>
            <a:r>
              <a:rPr lang="lt-LT" dirty="0" err="1">
                <a:latin typeface="Arial"/>
                <a:ea typeface="Arial"/>
                <a:cs typeface="Arial"/>
                <a:sym typeface="Arial"/>
              </a:rPr>
              <a:t>Comment</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Kam naudinga?</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Užduoti klausimus, pasiūlyti pakeitimus, palikti pastabas kitiems.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Komentarai gali būti žymimi konkretiems asmenims (naudojant @vardas).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Kiti naudotojai gali: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atsakyti į komentarus;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pažymėti komentarą kaip „Išspręsta“.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Siūlymo režimas („</a:t>
            </a:r>
            <a:r>
              <a:rPr lang="lt-LT" b="1" dirty="0" err="1">
                <a:latin typeface="Arial"/>
                <a:ea typeface="Arial"/>
                <a:cs typeface="Arial"/>
                <a:sym typeface="Arial"/>
              </a:rPr>
              <a:t>Suggesting</a:t>
            </a:r>
            <a:r>
              <a:rPr lang="lt-LT" b="1" dirty="0">
                <a:latin typeface="Arial"/>
                <a:ea typeface="Arial"/>
                <a:cs typeface="Arial"/>
                <a:sym typeface="Arial"/>
              </a:rPr>
              <a:t> </a:t>
            </a:r>
            <a:r>
              <a:rPr lang="lt-LT" b="1" dirty="0" err="1">
                <a:latin typeface="Arial"/>
                <a:ea typeface="Arial"/>
                <a:cs typeface="Arial"/>
                <a:sym typeface="Arial"/>
              </a:rPr>
              <a:t>mode</a:t>
            </a:r>
            <a:r>
              <a:rPr lang="lt-LT" b="1" dirty="0">
                <a:latin typeface="Arial"/>
                <a:ea typeface="Arial"/>
                <a:cs typeface="Arial"/>
                <a:sym typeface="Arial"/>
              </a:rPr>
              <a:t>“)</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Alternatyva tiesioginiam redagavimui, kai norite pasiūlyti, o ne keisti tekstą.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Kaip įjungti?</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Viršutiniame dešiniajame kampe spustelėkite mygtuką, kuriame rašoma „</a:t>
            </a:r>
            <a:r>
              <a:rPr lang="lt-LT" dirty="0" err="1">
                <a:latin typeface="Arial"/>
                <a:ea typeface="Arial"/>
                <a:cs typeface="Arial"/>
                <a:sym typeface="Arial"/>
              </a:rPr>
              <a:t>Editing</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a:t>
            </a:r>
            <a:r>
              <a:rPr lang="lt-LT" dirty="0" err="1">
                <a:latin typeface="Arial"/>
                <a:ea typeface="Arial"/>
                <a:cs typeface="Arial"/>
                <a:sym typeface="Arial"/>
              </a:rPr>
              <a:t>Suggesting</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Kaip veikia?</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Pakeitimai rodomi kaip pasiūlymai (žalia spalva).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Kiti naudotojai gali priimti arba atmesti kiekvieną pasiūlymą.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Naudinga recenzijoms, koregavimui, kai dirba keli žmonės ir reikia patvirtinimo.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Pokalbiai („Chat“ funkcija)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Kur rasti?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 keli žmonės yra prisijungę prie dokumento vienu metu, viršuje atsiranda </a:t>
            </a:r>
            <a:r>
              <a:rPr lang="lt-LT" i="1" dirty="0" err="1">
                <a:latin typeface="Arial"/>
                <a:ea typeface="Arial"/>
                <a:cs typeface="Arial"/>
                <a:sym typeface="Arial"/>
              </a:rPr>
              <a:t>chat</a:t>
            </a:r>
            <a:r>
              <a:rPr lang="lt-LT" dirty="0">
                <a:latin typeface="Arial"/>
                <a:ea typeface="Arial"/>
                <a:cs typeface="Arial"/>
                <a:sym typeface="Arial"/>
              </a:rPr>
              <a:t> piktograma 💬.</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Spustelėjus ją, galima rašyti greitus pranešimus tiesiog dokumento lange.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Svarbu žinoti: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Pokalbiai nėra išsaugomi dokumente vėliau – tai laikina bendravimo priemonė.</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Veikia tik tada, kai naudotojai redaguoja dokumentą vienu metu.</a:t>
            </a:r>
            <a:endParaRPr dirty="0">
              <a:latin typeface="Arial"/>
              <a:ea typeface="Arial"/>
              <a:cs typeface="Arial"/>
              <a:sym typeface="Arial"/>
            </a:endParaRPr>
          </a:p>
        </p:txBody>
      </p:sp>
      <p:sp>
        <p:nvSpPr>
          <p:cNvPr id="1156" name="Google Shape;1156;g35f9e58464e_2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138</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g35f9e58464e_2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62" name="Google Shape;1162;g35f9e58464e_2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Kaip patikrinti, kas turi prieigą prie dokumento?</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Atidarykite dokumentą (</a:t>
            </a:r>
            <a:r>
              <a:rPr lang="lt-LT"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Google </a:t>
            </a:r>
            <a:r>
              <a:rPr lang="lt-LT"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Docs</a:t>
            </a:r>
            <a:r>
              <a:rPr lang="lt-LT"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 </a:t>
            </a:r>
            <a:r>
              <a:rPr lang="lt-LT"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Sheets</a:t>
            </a:r>
            <a:r>
              <a:rPr lang="lt-LT"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 </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ar </a:t>
            </a:r>
            <a:r>
              <a:rPr lang="lt-LT"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Slides</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Viršuje dešinėje spustelėkite mygtuką „</a:t>
            </a:r>
            <a:r>
              <a:rPr lang="lt-LT" dirty="0" err="1">
                <a:latin typeface="Arial"/>
                <a:ea typeface="Arial"/>
                <a:cs typeface="Arial"/>
                <a:sym typeface="Arial"/>
              </a:rPr>
              <a:t>Share</a:t>
            </a:r>
            <a:r>
              <a:rPr lang="lt-LT" dirty="0">
                <a:latin typeface="Arial"/>
                <a:ea typeface="Arial"/>
                <a:cs typeface="Arial"/>
                <a:sym typeface="Arial"/>
              </a:rPr>
              <a:t>“ / „Bendrinti“.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Atsidarys langas su sąrašu: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Asmenys ar grupės, su kuriais dokumentas bendrinamas.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Prie kiekvieno rodoma jų prieigos teisė – </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a:t>
            </a:r>
            <a:r>
              <a:rPr lang="lt-LT"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Viewer</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 „</a:t>
            </a:r>
            <a:r>
              <a:rPr lang="lt-LT"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Commenter</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 arba „</a:t>
            </a:r>
            <a:r>
              <a:rPr lang="lt-LT"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Editor</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Spustelėjus šalia asmens trijų taškų piktogramą, galima: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pakeisti prieigos lygį;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pašalinti asmenį iš bendrinimo.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Kaip tiksliai nurodyti, kas turi prieigą?</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Venkite bendrinimo „su visais“ („</a:t>
            </a:r>
            <a:r>
              <a:rPr lang="lt-LT" dirty="0" err="1">
                <a:latin typeface="Arial"/>
                <a:ea typeface="Arial"/>
                <a:cs typeface="Arial"/>
                <a:sym typeface="Arial"/>
              </a:rPr>
              <a:t>Anyone</a:t>
            </a:r>
            <a:r>
              <a:rPr lang="lt-LT" dirty="0">
                <a:latin typeface="Arial"/>
                <a:ea typeface="Arial"/>
                <a:cs typeface="Arial"/>
                <a:sym typeface="Arial"/>
              </a:rPr>
              <a:t> </a:t>
            </a:r>
            <a:r>
              <a:rPr lang="lt-LT" dirty="0" err="1">
                <a:latin typeface="Arial"/>
                <a:ea typeface="Arial"/>
                <a:cs typeface="Arial"/>
                <a:sym typeface="Arial"/>
              </a:rPr>
              <a:t>with</a:t>
            </a:r>
            <a:r>
              <a:rPr lang="lt-LT" dirty="0">
                <a:latin typeface="Arial"/>
                <a:ea typeface="Arial"/>
                <a:cs typeface="Arial"/>
                <a:sym typeface="Arial"/>
              </a:rPr>
              <a:t> </a:t>
            </a:r>
            <a:r>
              <a:rPr lang="lt-LT" dirty="0" err="1">
                <a:latin typeface="Arial"/>
                <a:ea typeface="Arial"/>
                <a:cs typeface="Arial"/>
                <a:sym typeface="Arial"/>
              </a:rPr>
              <a:t>the</a:t>
            </a:r>
            <a:r>
              <a:rPr lang="lt-LT" dirty="0">
                <a:latin typeface="Arial"/>
                <a:ea typeface="Arial"/>
                <a:cs typeface="Arial"/>
                <a:sym typeface="Arial"/>
              </a:rPr>
              <a:t> link“), jei to nereikia.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Dokumentą bendrinkite tik su konkrečiais žmonėmis (įrašant jų el. pašto adresus).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Kiekvienam žmogui priskirkite tinkamą prieigos lygį: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i="1" dirty="0" err="1">
                <a:latin typeface="Arial"/>
                <a:ea typeface="Arial"/>
                <a:cs typeface="Arial"/>
                <a:sym typeface="Arial"/>
              </a:rPr>
              <a:t>Viewer</a:t>
            </a:r>
            <a:r>
              <a:rPr lang="lt-LT" dirty="0">
                <a:latin typeface="Arial"/>
                <a:ea typeface="Arial"/>
                <a:cs typeface="Arial"/>
                <a:sym typeface="Arial"/>
              </a:rPr>
              <a:t> – tik peržiūra;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i="1" dirty="0" err="1">
                <a:latin typeface="Arial"/>
                <a:ea typeface="Arial"/>
                <a:cs typeface="Arial"/>
                <a:sym typeface="Arial"/>
              </a:rPr>
              <a:t>Commenter</a:t>
            </a:r>
            <a:r>
              <a:rPr lang="lt-LT" dirty="0">
                <a:latin typeface="Arial"/>
                <a:ea typeface="Arial"/>
                <a:cs typeface="Arial"/>
                <a:sym typeface="Arial"/>
              </a:rPr>
              <a:t> – komentarai;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i="1" dirty="0" err="1">
                <a:latin typeface="Arial"/>
                <a:ea typeface="Arial"/>
                <a:cs typeface="Arial"/>
                <a:sym typeface="Arial"/>
              </a:rPr>
              <a:t>Editor</a:t>
            </a:r>
            <a:r>
              <a:rPr lang="lt-LT" dirty="0">
                <a:latin typeface="Arial"/>
                <a:ea typeface="Arial"/>
                <a:cs typeface="Arial"/>
                <a:sym typeface="Arial"/>
              </a:rPr>
              <a:t> – visiška prieiga redaguoti.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Patarimas: jei bendrinate su kolega trumpam – vėliau ištrinkite jo prieigą.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Saugumo rekomendacijos</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1. Tiksliai nurodykite, kas turi prieigą. Bendrinkite tik su tais, kam tikrai reikia. Venkite atsitiktinių adresų ar grupių, kurių tiksliai nežinote.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Nenaudokite viešų nuorodų be būtinybės. „</a:t>
            </a:r>
            <a:r>
              <a:rPr lang="lt-LT" dirty="0" err="1">
                <a:latin typeface="Arial"/>
                <a:ea typeface="Arial"/>
                <a:cs typeface="Arial"/>
                <a:sym typeface="Arial"/>
              </a:rPr>
              <a:t>Anyone</a:t>
            </a:r>
            <a:r>
              <a:rPr lang="lt-LT" dirty="0">
                <a:latin typeface="Arial"/>
                <a:ea typeface="Arial"/>
                <a:cs typeface="Arial"/>
                <a:sym typeface="Arial"/>
              </a:rPr>
              <a:t> </a:t>
            </a:r>
            <a:r>
              <a:rPr lang="lt-LT" dirty="0" err="1">
                <a:latin typeface="Arial"/>
                <a:ea typeface="Arial"/>
                <a:cs typeface="Arial"/>
                <a:sym typeface="Arial"/>
              </a:rPr>
              <a:t>with</a:t>
            </a:r>
            <a:r>
              <a:rPr lang="lt-LT" dirty="0">
                <a:latin typeface="Arial"/>
                <a:ea typeface="Arial"/>
                <a:cs typeface="Arial"/>
                <a:sym typeface="Arial"/>
              </a:rPr>
              <a:t> </a:t>
            </a:r>
            <a:r>
              <a:rPr lang="lt-LT" dirty="0" err="1">
                <a:latin typeface="Arial"/>
                <a:ea typeface="Arial"/>
                <a:cs typeface="Arial"/>
                <a:sym typeface="Arial"/>
              </a:rPr>
              <a:t>the</a:t>
            </a:r>
            <a:r>
              <a:rPr lang="lt-LT" dirty="0">
                <a:latin typeface="Arial"/>
                <a:ea typeface="Arial"/>
                <a:cs typeface="Arial"/>
                <a:sym typeface="Arial"/>
              </a:rPr>
              <a:t> link“ reiškia, kad dokumentą gali pasiekti bet kas, jei nuoroda nutekės.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Naudokite viešas nuorodas tik tada, kai tikrai reikia (pvz., skelbiant informaciją plačiajai visuomenei).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Reguliariai tikrinkite prieigos nustatymus.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Kartą per mėnesį ar prieš bendrinant: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dokumentą;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paspauskite „</a:t>
            </a:r>
            <a:r>
              <a:rPr lang="lt-LT" dirty="0" err="1">
                <a:latin typeface="Arial"/>
                <a:ea typeface="Arial"/>
                <a:cs typeface="Arial"/>
                <a:sym typeface="Arial"/>
              </a:rPr>
              <a:t>Share</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patikrinkite, kas turi prieigą ir ką jie gali daryti;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pašalinkite nereikalingus naudotojus;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pakeiskite „</a:t>
            </a:r>
            <a:r>
              <a:rPr lang="lt-LT" dirty="0" err="1">
                <a:latin typeface="Arial"/>
                <a:ea typeface="Arial"/>
                <a:cs typeface="Arial"/>
                <a:sym typeface="Arial"/>
              </a:rPr>
              <a:t>Editor</a:t>
            </a:r>
            <a:r>
              <a:rPr lang="lt-LT" dirty="0">
                <a:latin typeface="Arial"/>
                <a:ea typeface="Arial"/>
                <a:cs typeface="Arial"/>
                <a:sym typeface="Arial"/>
              </a:rPr>
              <a:t>“ į „</a:t>
            </a:r>
            <a:r>
              <a:rPr lang="lt-LT" dirty="0" err="1">
                <a:latin typeface="Arial"/>
                <a:ea typeface="Arial"/>
                <a:cs typeface="Arial"/>
                <a:sym typeface="Arial"/>
              </a:rPr>
              <a:t>Viewer</a:t>
            </a:r>
            <a:r>
              <a:rPr lang="lt-LT" dirty="0">
                <a:latin typeface="Arial"/>
                <a:ea typeface="Arial"/>
                <a:cs typeface="Arial"/>
                <a:sym typeface="Arial"/>
              </a:rPr>
              <a:t>“, jei redagavimas nebėra būtinas.</a:t>
            </a:r>
            <a:endParaRPr dirty="0">
              <a:latin typeface="Arial"/>
              <a:ea typeface="Arial"/>
              <a:cs typeface="Arial"/>
              <a:sym typeface="Arial"/>
            </a:endParaRPr>
          </a:p>
        </p:txBody>
      </p:sp>
      <p:sp>
        <p:nvSpPr>
          <p:cNvPr id="1163" name="Google Shape;1163;g35f9e58464e_2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139</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7"/>
        <p:cNvGrpSpPr/>
        <p:nvPr/>
      </p:nvGrpSpPr>
      <p:grpSpPr>
        <a:xfrm>
          <a:off x="0" y="0"/>
          <a:ext cx="0" cy="0"/>
          <a:chOff x="0" y="0"/>
          <a:chExt cx="0" cy="0"/>
        </a:xfrm>
      </p:grpSpPr>
      <p:sp>
        <p:nvSpPr>
          <p:cNvPr id="1168" name="Google Shape;1168;g363970da153_0_1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9" name="Google Shape;1169;g363970da153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g35f9e58464e_2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74" name="Google Shape;1174;g35f9e58464e_2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Dalyviai sukuria dokumentą, kuriuo vėliau pasidalina su kitais dalyviais, suteikdami skirtingas bendrinimo teises.</a:t>
            </a:r>
            <a:endParaRPr dirty="0">
              <a:latin typeface="Arial"/>
              <a:ea typeface="Arial"/>
              <a:cs typeface="Arial"/>
              <a:sym typeface="Arial"/>
            </a:endParaRPr>
          </a:p>
        </p:txBody>
      </p:sp>
      <p:sp>
        <p:nvSpPr>
          <p:cNvPr id="1175" name="Google Shape;1175;g35f9e58464e_2_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141</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g372745ad03b_0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81" name="Google Shape;1181;g372745ad03b_0_1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400">
              <a:latin typeface="Arial"/>
              <a:ea typeface="Arial"/>
              <a:cs typeface="Arial"/>
              <a:sym typeface="Arial"/>
            </a:endParaRPr>
          </a:p>
        </p:txBody>
      </p:sp>
      <p:sp>
        <p:nvSpPr>
          <p:cNvPr id="1182" name="Google Shape;1182;g372745ad03b_0_1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142</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g372fabe9cf5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88" name="Google Shape;1188;g372fabe9cf5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189" name="Google Shape;1189;g372fabe9cf5_0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143</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g372fabe9cf5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94" name="Google Shape;1194;g372fabe9cf5_0_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Tikslas – supažindinti dalyvius su „Google nuotraukos“ įrankiu, kartu ugdant gebėjimą kritiškai vertinti ir interpretuoti vizualinę informaciją šiuolaikinėje skaitmeninėje erdvėje.</a:t>
            </a:r>
            <a:endParaRPr dirty="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lt-LT" dirty="0">
                <a:latin typeface="Arial"/>
                <a:ea typeface="Arial"/>
                <a:cs typeface="Arial"/>
                <a:sym typeface="Arial"/>
              </a:rPr>
              <a:t>„Google nuotraukos“ (angl. </a:t>
            </a:r>
            <a:r>
              <a:rPr lang="lt-LT" i="1" dirty="0">
                <a:latin typeface="Arial"/>
                <a:ea typeface="Arial"/>
                <a:cs typeface="Arial"/>
                <a:sym typeface="Arial"/>
              </a:rPr>
              <a:t>Google </a:t>
            </a:r>
            <a:r>
              <a:rPr lang="lt-LT" i="1" dirty="0" err="1">
                <a:latin typeface="Arial"/>
                <a:ea typeface="Arial"/>
                <a:cs typeface="Arial"/>
                <a:sym typeface="Arial"/>
              </a:rPr>
              <a:t>Photos</a:t>
            </a:r>
            <a:r>
              <a:rPr lang="lt-LT" dirty="0">
                <a:latin typeface="Arial"/>
                <a:ea typeface="Arial"/>
                <a:cs typeface="Arial"/>
                <a:sym typeface="Arial"/>
              </a:rPr>
              <a:t>) – tai nemokama „Google“ paslauga, skirta nuotraukoms ir vaizdo įrašams saugoti, tvarkyti bei jais dalintis. Ji automatiškai sukuria atsargines kopijas iš jūsų įrenginio, leidžia greitai rasti nuotraukas pagal veidus, vietas ar objektus ir siūlo redagavimo bei albumų kūrimo įrankius. Naudojant debesų technologiją, nuotraukas galima pasiekti iš bet kurio įrenginio, prisijungus prie „</a:t>
            </a:r>
            <a:r>
              <a:rPr lang="lt-LT" i="0" dirty="0">
                <a:latin typeface="Arial"/>
                <a:ea typeface="Arial"/>
                <a:cs typeface="Arial"/>
                <a:sym typeface="Arial"/>
              </a:rPr>
              <a:t>Google“</a:t>
            </a:r>
            <a:r>
              <a:rPr lang="lt-LT" dirty="0">
                <a:latin typeface="Arial"/>
                <a:ea typeface="Arial"/>
                <a:cs typeface="Arial"/>
                <a:sym typeface="Arial"/>
              </a:rPr>
              <a:t> paskyros.</a:t>
            </a:r>
            <a:endParaRPr dirty="0">
              <a:latin typeface="Arial"/>
              <a:ea typeface="Arial"/>
              <a:cs typeface="Arial"/>
              <a:sym typeface="Arial"/>
            </a:endParaRPr>
          </a:p>
        </p:txBody>
      </p:sp>
      <p:sp>
        <p:nvSpPr>
          <p:cNvPr id="1195" name="Google Shape;1195;g372fabe9cf5_0_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144</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372fabe9cf5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02" name="Google Shape;1202;g372fabe9cf5_0_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Automatinis atsarginių kopijų kūrimas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Įkelia nuotraukas ir vaizdo įrašus iš telefono, planšetės ar kompiuterio į debesį – saugiai ir automatiškai.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Paieška pagal veidus, vietas ir objektus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Išmanioji paieška leidžia rasti nuotraukas net neįvedant datų – pakanka įrašyti, pvz., „šuo“, „jūra“ ar „Vilnius“.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Redagavimo įrankiai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Pasiūlo automatinį nuotraukų pagerinimą, filtrus, apkarpymą, šviesumo / korekcijų parinktis.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Albumai, koliažai ir prisiminimai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Galite kurti savo albumus, dalintis jais su kitais, o sistema automatiškai siūlo „Prisiminimus“ iš ankstesnių metų.</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Dalijimasis ir bendrinimas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Lengva dalintis nuotraukomis ar visais albumais – netgi galima nustatyti bendrus albumus, kad kiti galėtų pridėti savo nuotraukų.</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Debesų saugykla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Naudojama „Google“ paskyros saugykla (bendras limitas su </a:t>
            </a:r>
            <a:r>
              <a:rPr lang="lt-LT" i="1" dirty="0" err="1">
                <a:latin typeface="Arial"/>
                <a:ea typeface="Arial"/>
                <a:cs typeface="Arial"/>
                <a:sym typeface="Arial"/>
              </a:rPr>
              <a:t>Gmail</a:t>
            </a:r>
            <a:r>
              <a:rPr lang="lt-LT" dirty="0">
                <a:latin typeface="Arial"/>
                <a:ea typeface="Arial"/>
                <a:cs typeface="Arial"/>
                <a:sym typeface="Arial"/>
              </a:rPr>
              <a:t> ir </a:t>
            </a:r>
            <a:r>
              <a:rPr lang="lt-LT" i="1" dirty="0" err="1">
                <a:latin typeface="Arial"/>
                <a:ea typeface="Arial"/>
                <a:cs typeface="Arial"/>
                <a:sym typeface="Arial"/>
              </a:rPr>
              <a:t>Drive</a:t>
            </a:r>
            <a:r>
              <a:rPr lang="lt-LT" dirty="0">
                <a:latin typeface="Arial"/>
                <a:ea typeface="Arial"/>
                <a:cs typeface="Arial"/>
                <a:sym typeface="Arial"/>
              </a:rPr>
              <a:t>). Galima įsigyti daugiau vietos per „Google One“.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203" name="Google Shape;1203;g372fabe9cf5_0_1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145</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g372fabe9cf5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09" name="Google Shape;1209;g372fabe9cf5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Atidarykite „Google nuotraukas“ svetainėje </a:t>
            </a:r>
            <a:r>
              <a:rPr lang="lt-LT" i="1" dirty="0">
                <a:latin typeface="Arial"/>
                <a:ea typeface="Arial"/>
                <a:cs typeface="Arial"/>
                <a:sym typeface="Arial"/>
              </a:rPr>
              <a:t>photos.google.com</a:t>
            </a:r>
            <a:r>
              <a:rPr lang="lt-LT" dirty="0">
                <a:latin typeface="Arial"/>
                <a:ea typeface="Arial"/>
                <a:cs typeface="Arial"/>
                <a:sym typeface="Arial"/>
              </a:rPr>
              <a:t> arba naudokite mobiliąją programėlę.</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Paspauskite mygtuką „Įkelti“ (</a:t>
            </a:r>
            <a:r>
              <a:rPr lang="lt-LT" i="1" dirty="0" err="1">
                <a:latin typeface="Arial"/>
                <a:ea typeface="Arial"/>
                <a:cs typeface="Arial"/>
                <a:sym typeface="Arial"/>
              </a:rPr>
              <a:t>Upload</a:t>
            </a:r>
            <a:r>
              <a:rPr lang="lt-LT" dirty="0">
                <a:latin typeface="Arial"/>
                <a:ea typeface="Arial"/>
                <a:cs typeface="Arial"/>
                <a:sym typeface="Arial"/>
              </a:rPr>
              <a:t>) – pasirinkite nuotraukas ar aplanką iš savo įrenginio.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Nustatymuose pasirinkite įkėlimo kokybę – originali ar sumažinta (taupant vietą).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Nuotraukos įkeliamos į tavo paskyrą ir automatiškai rūšiuojamos pagal datą.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210" name="Google Shape;1210;g372fabe9cf5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146</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g372fabe9cf5_0_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19" name="Google Shape;1219;g372fabe9cf5_0_1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1220" name="Google Shape;1220;g372fabe9cf5_0_1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147</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7"/>
        <p:cNvGrpSpPr/>
        <p:nvPr/>
      </p:nvGrpSpPr>
      <p:grpSpPr>
        <a:xfrm>
          <a:off x="0" y="0"/>
          <a:ext cx="0" cy="0"/>
          <a:chOff x="0" y="0"/>
          <a:chExt cx="0" cy="0"/>
        </a:xfrm>
      </p:grpSpPr>
      <p:sp>
        <p:nvSpPr>
          <p:cNvPr id="1228" name="Google Shape;1228;g372fabe9cf5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29" name="Google Shape;1229;g372fabe9cf5_0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Koliažas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Sujungia kelias pasirinktas nuotraukas į vieną vaizdą – puikiai tinka greitai prisiminimų apžvalgai ar dalijimuisi.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Vaizdo įrašas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Automatiškai sukuria trumpą filmuką iš pasirinktų nuotraukų ar vaizdo įrašų, pridėdamas perėjimus ir muziką. Galima redaguoti.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Animacija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Sujungia kelias iš eilės darytas nuotraukas į judantį GIF tipo vaizdą – tinka judesiui ar nuotaikai perteikti.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230" name="Google Shape;1230;g372fabe9cf5_0_1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148</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7"/>
        <p:cNvGrpSpPr/>
        <p:nvPr/>
      </p:nvGrpSpPr>
      <p:grpSpPr>
        <a:xfrm>
          <a:off x="0" y="0"/>
          <a:ext cx="0" cy="0"/>
          <a:chOff x="0" y="0"/>
          <a:chExt cx="0" cy="0"/>
        </a:xfrm>
      </p:grpSpPr>
      <p:sp>
        <p:nvSpPr>
          <p:cNvPr id="1238" name="Google Shape;1238;g372fabe9cf5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39" name="Google Shape;1239;g372fabe9cf5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Apkarpymas ir pasukimas – keisk nuotraukos matmenis ar orientaciją.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Filtrai – greiti stiliaus pakeitimai (pvz., ryškesni, šiltesni tonai).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Šviesumas, kontrastas, sodrumas – rankiniai nustatymai spalvų ir šviesos korekcijai.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Automatinis patobulinimas – vienu paspaudimu pagerinama nuotraukos kokybė.</a:t>
            </a:r>
            <a:endParaRPr dirty="0">
              <a:latin typeface="Arial"/>
              <a:ea typeface="Arial"/>
              <a:cs typeface="Arial"/>
              <a:sym typeface="Arial"/>
            </a:endParaRPr>
          </a:p>
        </p:txBody>
      </p:sp>
      <p:sp>
        <p:nvSpPr>
          <p:cNvPr id="1240" name="Google Shape;1240;g372fabe9cf5_0_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149</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4"/>
        <p:cNvGrpSpPr/>
        <p:nvPr/>
      </p:nvGrpSpPr>
      <p:grpSpPr>
        <a:xfrm>
          <a:off x="0" y="0"/>
          <a:ext cx="0" cy="0"/>
          <a:chOff x="0" y="0"/>
          <a:chExt cx="0" cy="0"/>
        </a:xfrm>
      </p:grpSpPr>
      <p:sp>
        <p:nvSpPr>
          <p:cNvPr id="1245" name="Google Shape;1245;g372fabe9cf5_0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46" name="Google Shape;1246;g372fabe9cf5_0_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rPr>
              <a:t>Lektorius demonstruoja ekrane nuotraukos redagavimo parinktis. </a:t>
            </a:r>
            <a:endParaRPr>
              <a:latin typeface="Arial"/>
              <a:ea typeface="Arial"/>
              <a:cs typeface="Arial"/>
              <a:sym typeface="Arial"/>
            </a:endParaRPr>
          </a:p>
        </p:txBody>
      </p:sp>
      <p:sp>
        <p:nvSpPr>
          <p:cNvPr id="1247" name="Google Shape;1247;g372fabe9cf5_0_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150</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1"/>
        <p:cNvGrpSpPr/>
        <p:nvPr/>
      </p:nvGrpSpPr>
      <p:grpSpPr>
        <a:xfrm>
          <a:off x="0" y="0"/>
          <a:ext cx="0" cy="0"/>
          <a:chOff x="0" y="0"/>
          <a:chExt cx="0" cy="0"/>
        </a:xfrm>
      </p:grpSpPr>
      <p:sp>
        <p:nvSpPr>
          <p:cNvPr id="1252" name="Google Shape;1252;g372fabe9cf5_0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53" name="Google Shape;1253;g372fabe9cf5_0_1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Bendrinimas su kitais</a:t>
            </a:r>
            <a:endParaRPr b="1" dirty="0">
              <a:latin typeface="Arial"/>
              <a:ea typeface="Arial"/>
              <a:cs typeface="Arial"/>
              <a:sym typeface="Arial"/>
            </a:endParaRPr>
          </a:p>
          <a:p>
            <a:pPr marL="0" lvl="0" indent="0" algn="l" rtl="0">
              <a:lnSpc>
                <a:spcPct val="100000"/>
              </a:lnSpc>
              <a:spcBef>
                <a:spcPts val="0"/>
              </a:spcBef>
              <a:spcAft>
                <a:spcPts val="0"/>
              </a:spcAft>
              <a:buSzPts val="1400"/>
              <a:buNone/>
            </a:pP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Nuotraukos pasirinkimas. Pasirinkite nuotrauką arba nuotraukas, kurias norite bendrinti.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Bendrinimo parinktys. Paprastai bendrinimo piktograma atrodo kaip kvadratas su rodykle, nukreipta į viršų. Spustelėkite ją.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Bendrinimo būdai. Bendrinimas su konkrečiais asmenimis: įveskite gavėjo el. pašto adresą arba pasirinkite jį iš savo kontaktų sąrašo.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Nuorodos sukūrimas. Sukurkite nuorodą ir bendrinkite ją su kitais. Jūs galite nustatyti nuorodos galiojimo laiką ir kitas privatumo parinktis.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Bendrinimas per socialinius tinklus. Pasidalinkite nuotraukomis tiesiai per savo mėgstamus socialinius tinklus.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254" name="Google Shape;1254;g372fabe9cf5_0_1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151</a:t>
            </a:fld>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372fabe9cf5_0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60" name="Google Shape;1260;g372fabe9cf5_0_1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Vieša nuoroda – bet kas, turintis nuorodą, gali peržiūrėti (nebent išjungi).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Tik pakviestiems – gali bendrinti tik su konkrečiais žmonėmis („Google“ paskyromis).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Komentavimas / pridėjimas – galima leisti kitiems komentuoti ar pridėti savo nuotraukų į bendrą albumą.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Bendrinimo atšaukimas – bet kada gali sustabdyti bendrinimą ar ištrinti nuorodą.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1261" name="Google Shape;1261;g372fabe9cf5_0_1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152</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p:cNvGrpSpPr/>
        <p:nvPr/>
      </p:nvGrpSpPr>
      <p:grpSpPr>
        <a:xfrm>
          <a:off x="0" y="0"/>
          <a:ext cx="0" cy="0"/>
          <a:chOff x="0" y="0"/>
          <a:chExt cx="0" cy="0"/>
        </a:xfrm>
      </p:grpSpPr>
      <p:sp>
        <p:nvSpPr>
          <p:cNvPr id="1267" name="Google Shape;1267;g372fabe9cf5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68" name="Google Shape;1268;g372fabe9cf5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5"/>
                  </a:ext>
                </a:extLst>
              </a:rPr>
              <a:t>Pažink medijas su Klaudija. Kodėl ne visada galima viešinti asmenines nuotraukas?</a:t>
            </a:r>
            <a:r>
              <a:rPr lang="lt-LT">
                <a:latin typeface="Arial"/>
                <a:ea typeface="Arial"/>
                <a:cs typeface="Arial"/>
                <a:sym typeface="Arial"/>
              </a:rPr>
              <a:t> (1:40 min.)</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u="sng">
                <a:solidFill>
                  <a:schemeClr val="hlink"/>
                </a:solidFill>
                <a:latin typeface="Arial"/>
                <a:ea typeface="Arial"/>
                <a:cs typeface="Arial"/>
                <a:sym typeface="Arial"/>
                <a:hlinkClick r:id="rId3"/>
              </a:rPr>
              <a:t>https://youtu.be/K04yt-RlsxQ?feature=shared</a:t>
            </a:r>
            <a:r>
              <a:rPr lang="lt-LT">
                <a:latin typeface="Arial"/>
                <a:ea typeface="Arial"/>
                <a:cs typeface="Arial"/>
                <a:sym typeface="Arial"/>
              </a:rPr>
              <a:t> </a:t>
            </a:r>
            <a:endParaRPr>
              <a:latin typeface="Arial"/>
              <a:ea typeface="Arial"/>
              <a:cs typeface="Arial"/>
              <a:sym typeface="Arial"/>
            </a:endParaRPr>
          </a:p>
        </p:txBody>
      </p:sp>
      <p:sp>
        <p:nvSpPr>
          <p:cNvPr id="1269" name="Google Shape;1269;g372fabe9cf5_0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153</a:t>
            </a:fld>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g372fabe9cf5_0_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76" name="Google Shape;1276;g372fabe9cf5_0_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Automatinis grupavimas</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Nuotraukos automatiškai sugrupuojamos pagal:</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veidus (net jei nėra pažymėti vardai),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vietas (naudojant GPS arba atpažįstant žinomas vietoves),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objektus (pvz., „šuo“, „gėlės“, „paplūdimys“).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Paieška pagal turinį</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Galima ieškoti nuotraukų įvedus žodžius, net jei jos neturi pavadinimų ar žymių, pvz.:</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„dviračiai 2022“,</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„kalnai vasara“,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„gimtadienis“.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Automatiniai pasiūlymai</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DI siūlo veiksmus pagal tavo nuotraukų turinį: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archyvuoti pasikartojančias ar mažiau svarbias nuotraukas,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kurti animacijas, koliažus ar prisiminimų albumus,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pagerinti vaizdą vienu spustelėjimu (automatinis redagavimas).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lt-LT" dirty="0">
                <a:latin typeface="Arial"/>
                <a:ea typeface="Arial"/>
                <a:cs typeface="Arial"/>
                <a:sym typeface="Arial"/>
              </a:rPr>
              <a:t>Šios funkcijos taupo laiką ir padeda lengviau rasti, išsaugoti bei dalintis svarbiausiomis akimirkomis.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277" name="Google Shape;1277;g372fabe9cf5_0_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154</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g372fabe9cf5_0_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3" name="Google Shape;1283;g372fabe9cf5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g372fabe9cf5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88" name="Google Shape;1288;g372fabe9cf5_0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Turint laiko išbandyti kūrybinius funkcionalumus: sukurti koliažą, filmuką, animaciją.</a:t>
            </a:r>
            <a:endParaRPr dirty="0">
              <a:latin typeface="Arial"/>
              <a:ea typeface="Arial"/>
              <a:cs typeface="Arial"/>
              <a:sym typeface="Arial"/>
            </a:endParaRPr>
          </a:p>
        </p:txBody>
      </p:sp>
      <p:sp>
        <p:nvSpPr>
          <p:cNvPr id="1289" name="Google Shape;1289;g372fabe9cf5_0_1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156</a:t>
            </a:fld>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372fabe9cf5_0_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95" name="Google Shape;1295;g372fabe9cf5_0_1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96" name="Google Shape;1296;g372fabe9cf5_0_1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157</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g372245a7f8e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02" name="Google Shape;1302;g372245a7f8e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400"/>
              <a:buFont typeface="Arial"/>
              <a:buNone/>
            </a:pPr>
            <a:r>
              <a:rPr lang="lt-LT" dirty="0">
                <a:latin typeface="Arial"/>
                <a:ea typeface="Arial"/>
                <a:cs typeface="Arial"/>
                <a:sym typeface="Arial"/>
              </a:rPr>
              <a:t>Tikslas – suteikti dalyviams praktinių žinių ir įgūdžių, kaip efektyviai naudotis „Google žemėlapiais“ vietos informacijos paieškai, maršrutų planavimui ir vietovių tyrinėjimui.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303" name="Google Shape;1303;g372245a7f8e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158</a:t>
            </a:fld>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35f9e58464e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08" name="Google Shape;1308;g35f9e58464e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i="0" dirty="0">
                <a:latin typeface="Arial"/>
                <a:ea typeface="Arial"/>
                <a:cs typeface="Arial"/>
                <a:sym typeface="Arial"/>
              </a:rPr>
              <a:t>„Google žemėlapiai“ </a:t>
            </a:r>
            <a:r>
              <a:rPr lang="lt-LT" dirty="0">
                <a:latin typeface="Arial"/>
                <a:ea typeface="Arial"/>
                <a:cs typeface="Arial"/>
                <a:sym typeface="Arial"/>
              </a:rPr>
              <a:t>– itin naudinga internetinė paslauga, kuri leidžia lengvai rasti vietoves, planuoti maršrutus ir susipažinti su aplinka net neišeinant iš namų. Su šiuo įrankiu galima ne tik peržiūrėti žemėlapius ir gatvių vaizdus, bet ir gauti informaciją apie vietinius objektus – parduotuves, kavines ar kitus lankytinus objektus. „Google žemėlapiai“ palengvina kasdienį judėjimą mieste, padeda planuoti keliones ir atrasti naujas vietas.</a:t>
            </a:r>
            <a:endParaRPr dirty="0">
              <a:latin typeface="Arial"/>
              <a:ea typeface="Arial"/>
              <a:cs typeface="Arial"/>
              <a:sym typeface="Arial"/>
            </a:endParaRPr>
          </a:p>
        </p:txBody>
      </p:sp>
      <p:sp>
        <p:nvSpPr>
          <p:cNvPr id="1309" name="Google Shape;1309;g35f9e58464e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159</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4"/>
        <p:cNvGrpSpPr/>
        <p:nvPr/>
      </p:nvGrpSpPr>
      <p:grpSpPr>
        <a:xfrm>
          <a:off x="0" y="0"/>
          <a:ext cx="0" cy="0"/>
          <a:chOff x="0" y="0"/>
          <a:chExt cx="0" cy="0"/>
        </a:xfrm>
      </p:grpSpPr>
      <p:sp>
        <p:nvSpPr>
          <p:cNvPr id="1315" name="Google Shape;1315;g372fabe9cf5_0_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16" name="Google Shape;1316;g372fabe9cf5_0_1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rPr>
              <a:t>Maršrutų planavimas</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Padeda rasti greičiausią kelią automobiliu, viešuoju transportu, pėsčiomis ar dviračiu – su realiuoju eismo srautu.</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Interaktyvus žemėlapis</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Galima ieškoti vietų, įmonių, objektų (pvz., „kavinės netoliese“) ir gauti jų kontaktus, darbo laiką, atsiliepimus.</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„Street View“ (gatvės vaizdas)</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Leidžia virtualiai pasivaikščioti gatvėmis ar apžiūrėti vietoves 360° vaizdu.</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Įmonių informacija ir atsiliepimai</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Rodo restoranų, parduotuvių, muziejų ir kt. vietų reitingus, nuotraukas bei lankytojų komentarus.</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Navigacija realiu laiku</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Kalbinė navigacija padeda vairuoti ar eiti pėsčiomis – įspėja apie spūstis, greičio ribojimus ir siūlo alternatyvius kelius.</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Mėgstamų vietų žymėjimas</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Galima žymėti vietas kaip „norimų aplankyti“ ar „mėgstamų“ ir kurti asmeninius žemėlapius.</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Informacija apie aplinką</a:t>
            </a:r>
            <a:endParaRPr>
              <a:latin typeface="Arial"/>
              <a:ea typeface="Arial"/>
              <a:cs typeface="Arial"/>
              <a:sym typeface="Arial"/>
            </a:endParaRPr>
          </a:p>
          <a:p>
            <a:pPr marL="0" lvl="0" indent="0" algn="l" rtl="0">
              <a:lnSpc>
                <a:spcPct val="100000"/>
              </a:lnSpc>
              <a:spcBef>
                <a:spcPts val="0"/>
              </a:spcBef>
              <a:spcAft>
                <a:spcPts val="0"/>
              </a:spcAft>
              <a:buSzPts val="1400"/>
              <a:buNone/>
            </a:pPr>
            <a:r>
              <a:rPr lang="lt-LT">
                <a:latin typeface="Arial"/>
                <a:ea typeface="Arial"/>
                <a:cs typeface="Arial"/>
                <a:sym typeface="Arial"/>
              </a:rPr>
              <a:t>Rodo orus, oro kokybę, kalnų reljefą, viešąjį transportą, stovėjimo aikšteles ir pan.</a:t>
            </a:r>
            <a:endParaRPr>
              <a:latin typeface="Arial"/>
              <a:ea typeface="Arial"/>
              <a:cs typeface="Arial"/>
              <a:sym typeface="Arial"/>
            </a:endParaRPr>
          </a:p>
        </p:txBody>
      </p:sp>
      <p:sp>
        <p:nvSpPr>
          <p:cNvPr id="1317" name="Google Shape;1317;g372fabe9cf5_0_1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160</a:t>
            </a:fld>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1"/>
        <p:cNvGrpSpPr/>
        <p:nvPr/>
      </p:nvGrpSpPr>
      <p:grpSpPr>
        <a:xfrm>
          <a:off x="0" y="0"/>
          <a:ext cx="0" cy="0"/>
          <a:chOff x="0" y="0"/>
          <a:chExt cx="0" cy="0"/>
        </a:xfrm>
      </p:grpSpPr>
      <p:sp>
        <p:nvSpPr>
          <p:cNvPr id="1322" name="Google Shape;1322;g3368e779886_2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23" name="Google Shape;1323;g3368e779886_2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1. Tiksli paieška (adresas, įmonės pavadinimas, lankytina vieta)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Naudojant tikslią paiešką „Google žemėlapiai“ leidžia greitai surasti konkretų adresą, įmonę ar žinomą vietovę. Pavyzdžiui, įvedus „Gedimino pr. 9, Vilnius“, žemėlapis parodys tą vietą su išsamia informacija. Tai naudinga planuojant keliones ar norint greitai rasti konkretų objektą.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Raktažodžių paieška (pvz., „kavinė Palangoje“)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Raktažodžių paieška leidžia rasti vietas pagal veiklos tipą ar paslaugą, neįvedant konkretaus pavadinimo. Įvedus „kavinė Palangoje“, bus rodomi visi atitinkami objektai tame mieste. Tai ypač naudinga keliaujant ar ieškant naujų vietų.</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Filtrai (pvz., restoranai, viešbučiai, vaistinės, bankomatai ir pan.)</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Paiešką galima susiaurinti naudojant filtrus, kurie leidžia pasirinkti tik tam tikros kategorijos vietas. Tai padeda greitai rasti, pavyzdžiui, artimiausią viešbutį ar vaistinę konkrečioje vietovėje. Filtrai veikia realiu laiku ir dažnai apima papildomas parinktis, kaip darbo laikas ar įvertinimai.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4. Paieškos rezultatų interpretacija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Paieškos rezultatai pateikiami žemėlapyje su žymekliais ir sąrašu kairėje pusėje. Kiekvienas rezultatas paprastai apima pavadinimą, adresą, darbo laiką, nuotraukas, įvertinimus ir naudotojų atsiliepimus. Tai padeda palyginti vietas ir priimti pagrįstą sprendimą, kur eiti ar ką pasirinkti.</a:t>
            </a:r>
            <a:endParaRPr dirty="0">
              <a:latin typeface="Arial"/>
              <a:ea typeface="Arial"/>
              <a:cs typeface="Arial"/>
              <a:sym typeface="Arial"/>
            </a:endParaRPr>
          </a:p>
        </p:txBody>
      </p:sp>
      <p:sp>
        <p:nvSpPr>
          <p:cNvPr id="1324" name="Google Shape;1324;g3368e779886_2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161</a:t>
            </a:fld>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3368e779886_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30" name="Google Shape;1330;g3368e779886_2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1. Darbo laikas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„Google žemėlapiai“ pateikia tikslius objektų darbo laikus kiekvienai savaitės dienai. Kai kuriais atvejais rodomas ir realiu laiku atnaujinamas statusas – „Atidaryta dabar“ arba „Uždaryta“. Tai leidžia planuoti apsilankymus ir išvengti kelionių į neveikiančias vietas.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Atsiliepimai (kiekis, reitingas)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Kiekviena vieta turi naudotojų įvertinimus žvaigždutėmis (nuo 1 iki 5) bei komentarus. Nurodomas bendras balas ir atsiliepimų skaičius, kas padeda įvertinti vietos kokybę ir populiarumą. Daug atsiliepimų ir aukštas įvertinimas dažnai reiškia patikimą vietą.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Nuotraukos (vartotojų ir profesionalių fotografų)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Rezultatuose pateikiamos tiek lankytojų darytos, tiek profesionalios nuotraukos – interjeras, maistas, pastato išorė ir kt. Tai padeda susidaryti vizualinį įspūdį apie vietą prieš ją aplankant. Nuotraukos dažnai papildytos aprašymais ar įkėlimo data.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4. Kontaktai (telefonas, el. paštas, svetainė)</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Daugelis vietų „Google žemėlapiai“ profilyje nurodo kontaktinę informaciją – telefono numerį, el. pašto adresą ir oficialią svetainę. Tai leidžia greitai susisiekti ar rasti daugiau informacijos apie paslaugas. Kartais pateikiamos ir nuorodos į socialinius tinklus ar užsakymų sistemas.</a:t>
            </a:r>
            <a:endParaRPr dirty="0">
              <a:latin typeface="Arial"/>
              <a:ea typeface="Arial"/>
              <a:cs typeface="Arial"/>
              <a:sym typeface="Arial"/>
            </a:endParaRPr>
          </a:p>
        </p:txBody>
      </p:sp>
      <p:sp>
        <p:nvSpPr>
          <p:cNvPr id="1331" name="Google Shape;1331;g3368e779886_2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162</a:t>
            </a:fld>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5"/>
        <p:cNvGrpSpPr/>
        <p:nvPr/>
      </p:nvGrpSpPr>
      <p:grpSpPr>
        <a:xfrm>
          <a:off x="0" y="0"/>
          <a:ext cx="0" cy="0"/>
          <a:chOff x="0" y="0"/>
          <a:chExt cx="0" cy="0"/>
        </a:xfrm>
      </p:grpSpPr>
      <p:sp>
        <p:nvSpPr>
          <p:cNvPr id="1336" name="Google Shape;1336;g3368e779886_2_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37" name="Google Shape;1337;g3368e779886_2_1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Praktiškai pateikite pavyzdį ekrane, kaip surasti ieškomą objektą. Paieškos laukelyje įrašykite pvz. „Kavinė Palangoje”. Išanalizuokite pateiktus rezultatus.</a:t>
            </a:r>
            <a:endParaRPr dirty="0">
              <a:latin typeface="Arial"/>
              <a:ea typeface="Arial"/>
              <a:cs typeface="Arial"/>
              <a:sym typeface="Arial"/>
            </a:endParaRPr>
          </a:p>
        </p:txBody>
      </p:sp>
      <p:sp>
        <p:nvSpPr>
          <p:cNvPr id="1338" name="Google Shape;1338;g3368e779886_2_1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163</a:t>
            </a:fld>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3"/>
        <p:cNvGrpSpPr/>
        <p:nvPr/>
      </p:nvGrpSpPr>
      <p:grpSpPr>
        <a:xfrm>
          <a:off x="0" y="0"/>
          <a:ext cx="0" cy="0"/>
          <a:chOff x="0" y="0"/>
          <a:chExt cx="0" cy="0"/>
        </a:xfrm>
      </p:grpSpPr>
      <p:sp>
        <p:nvSpPr>
          <p:cNvPr id="1344" name="Google Shape;1344;g3611fc0bd4a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45" name="Google Shape;1345;g3611fc0bd4a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Vietų išsaugojimas „Google žemėlapiai“ sąrašuose</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Mėgstamos vietos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Išsaugokite dažnai lankomas ar patinkančias vietas, kad greitai rastumėte jas ateityje.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Norimos aplankyti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Pažymėkite vietas, kurias planuojate aplankyti – naudinga kelionėms ar norų sąrašui.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Kelionių planai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Kurkite pasirinktus sąrašus pagal maršrutus ar kelionių temas – galite juos dalintis su draugais.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Žvaigždutėmis pažymėtos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Vienu paspaudimu išsaugokite vietą bendrame sąraše – puikus būdas greitai pasižymėti svarbias vietas.</a:t>
            </a:r>
            <a:endParaRPr dirty="0">
              <a:latin typeface="Arial"/>
              <a:ea typeface="Arial"/>
              <a:cs typeface="Arial"/>
              <a:sym typeface="Arial"/>
            </a:endParaRPr>
          </a:p>
        </p:txBody>
      </p:sp>
      <p:sp>
        <p:nvSpPr>
          <p:cNvPr id="1346" name="Google Shape;1346;g3611fc0bd4a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164</a:t>
            </a:fld>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3368e779886_2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53" name="Google Shape;1353;g3368e779886_2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1. Dalijimasis vietos nuoroda</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Spustelėkite norimą vietą žemėlapyje.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Atsidariusiame langelyje pasirinkite „Bendrinti“ / „</a:t>
            </a:r>
            <a:r>
              <a:rPr lang="lt-LT" dirty="0" err="1">
                <a:latin typeface="Arial"/>
                <a:ea typeface="Arial"/>
                <a:cs typeface="Arial"/>
                <a:sym typeface="Arial"/>
              </a:rPr>
              <a:t>Share</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Paspauskite „Kopijuoti nuorodą“ (</a:t>
            </a:r>
            <a:r>
              <a:rPr lang="lt-LT" i="1" dirty="0" err="1">
                <a:latin typeface="Arial"/>
                <a:ea typeface="Arial"/>
                <a:cs typeface="Arial"/>
                <a:sym typeface="Arial"/>
              </a:rPr>
              <a:t>Copy</a:t>
            </a:r>
            <a:r>
              <a:rPr lang="lt-LT" i="1" dirty="0">
                <a:latin typeface="Arial"/>
                <a:ea typeface="Arial"/>
                <a:cs typeface="Arial"/>
                <a:sym typeface="Arial"/>
              </a:rPr>
              <a:t> Link</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Įklijuokite nuorodą į el. laišką, žinutę ar kitą pokalbių programą.</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Gavėjas spustelėjęs nuorodą matys tą pačią vietą žemėlapyje.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 </a:t>
            </a:r>
            <a:r>
              <a:rPr lang="lt-LT" b="1" dirty="0">
                <a:latin typeface="Arial"/>
                <a:ea typeface="Arial"/>
                <a:cs typeface="Arial"/>
                <a:sym typeface="Arial"/>
              </a:rPr>
              <a:t>2. Dalijimasis koordinatėmis</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Dešiniuoju pelės klavišu spustelėkite bet kurioje žemėlapio vietoje.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Pasirinkite „Kas tai per vieta?“ / „</a:t>
            </a:r>
            <a:r>
              <a:rPr lang="lt-LT" dirty="0" err="1">
                <a:latin typeface="Arial"/>
                <a:ea typeface="Arial"/>
                <a:cs typeface="Arial"/>
                <a:sym typeface="Arial"/>
              </a:rPr>
              <a:t>What’s</a:t>
            </a:r>
            <a:r>
              <a:rPr lang="lt-LT" dirty="0">
                <a:latin typeface="Arial"/>
                <a:ea typeface="Arial"/>
                <a:cs typeface="Arial"/>
                <a:sym typeface="Arial"/>
              </a:rPr>
              <a:t> </a:t>
            </a:r>
            <a:r>
              <a:rPr lang="lt-LT" dirty="0" err="1">
                <a:latin typeface="Arial"/>
                <a:ea typeface="Arial"/>
                <a:cs typeface="Arial"/>
                <a:sym typeface="Arial"/>
              </a:rPr>
              <a:t>here</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Atsidarys vietos langas su koordinatėmis (pvz., 54.6894, 25.2798).</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Galite jas nukopijuoti ir siųsti kaip tekstą arba paieškos nuorodą.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3. Dalijimasis buvimo vieta realiu laiku (mobiliajame įrenginyje)</a:t>
            </a:r>
            <a:endParaRPr b="1"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Ši funkcija veikia tik telefone su įjungta buvimo vieta.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Atidarykite „Google žemėlapius“ telefone.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Spustelėkite savo profilio piktogramą (viršutiniame dešiniajame kampe).</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Pasirinkite „Bendrinti buvimo vietą“ / „</a:t>
            </a:r>
            <a:r>
              <a:rPr lang="lt-LT" dirty="0" err="1">
                <a:latin typeface="Arial"/>
                <a:ea typeface="Arial"/>
                <a:cs typeface="Arial"/>
                <a:sym typeface="Arial"/>
              </a:rPr>
              <a:t>Location</a:t>
            </a:r>
            <a:r>
              <a:rPr lang="lt-LT" dirty="0">
                <a:latin typeface="Arial"/>
                <a:ea typeface="Arial"/>
                <a:cs typeface="Arial"/>
                <a:sym typeface="Arial"/>
              </a:rPr>
              <a:t> </a:t>
            </a:r>
            <a:r>
              <a:rPr lang="lt-LT" dirty="0" err="1">
                <a:latin typeface="Arial"/>
                <a:ea typeface="Arial"/>
                <a:cs typeface="Arial"/>
                <a:sym typeface="Arial"/>
              </a:rPr>
              <a:t>sharing</a:t>
            </a:r>
            <a:r>
              <a:rPr lang="lt-LT" dirty="0">
                <a:latin typeface="Arial"/>
                <a:ea typeface="Arial"/>
                <a:cs typeface="Arial"/>
                <a:sym typeface="Arial"/>
              </a:rPr>
              <a:t>“.</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Spauskite „Bendrinti buvimo vietą“:</a:t>
            </a:r>
            <a:endParaRPr dirty="0">
              <a:latin typeface="Arial"/>
              <a:ea typeface="Arial"/>
              <a:cs typeface="Arial"/>
              <a:sym typeface="Arial"/>
            </a:endParaRPr>
          </a:p>
          <a:p>
            <a:pPr marL="914400" lvl="1" indent="-304800" algn="l" rtl="0">
              <a:lnSpc>
                <a:spcPct val="100000"/>
              </a:lnSpc>
              <a:spcBef>
                <a:spcPts val="0"/>
              </a:spcBef>
              <a:spcAft>
                <a:spcPts val="0"/>
              </a:spcAft>
              <a:buSzPts val="1200"/>
              <a:buChar char="●"/>
            </a:pPr>
            <a:r>
              <a:rPr lang="fi-FI" dirty="0">
                <a:latin typeface="Arial"/>
                <a:ea typeface="Arial"/>
                <a:cs typeface="Arial"/>
                <a:sym typeface="Arial"/>
              </a:rPr>
              <a:t>pasirinkite laiką (pvz.</a:t>
            </a:r>
            <a:r>
              <a:rPr lang="lt-LT" dirty="0">
                <a:latin typeface="Arial"/>
                <a:ea typeface="Arial"/>
                <a:cs typeface="Arial"/>
                <a:sym typeface="Arial"/>
              </a:rPr>
              <a:t>,</a:t>
            </a:r>
            <a:r>
              <a:rPr lang="fi-FI" dirty="0">
                <a:latin typeface="Arial"/>
                <a:ea typeface="Arial"/>
                <a:cs typeface="Arial"/>
                <a:sym typeface="Arial"/>
              </a:rPr>
              <a:t> 1 valanda);</a:t>
            </a:r>
          </a:p>
          <a:p>
            <a:pPr marL="914400" lvl="1" indent="-304800" algn="l" rtl="0">
              <a:lnSpc>
                <a:spcPct val="100000"/>
              </a:lnSpc>
              <a:spcBef>
                <a:spcPts val="0"/>
              </a:spcBef>
              <a:spcAft>
                <a:spcPts val="0"/>
              </a:spcAft>
              <a:buSzPts val="1200"/>
              <a:buChar char="●"/>
            </a:pPr>
            <a:r>
              <a:rPr lang="fi-FI" dirty="0">
                <a:latin typeface="Arial"/>
                <a:ea typeface="Arial"/>
                <a:cs typeface="Arial"/>
                <a:sym typeface="Arial"/>
              </a:rPr>
              <a:t>pasirinkite</a:t>
            </a:r>
            <a:r>
              <a:rPr lang="lt-LT" dirty="0">
                <a:latin typeface="Arial"/>
                <a:ea typeface="Arial"/>
                <a:cs typeface="Arial"/>
                <a:sym typeface="Arial"/>
              </a:rPr>
              <a:t>, kam norite siųsti (kontaktai arba nuoroda).</a:t>
            </a:r>
            <a:endParaRPr dirty="0">
              <a:latin typeface="Arial"/>
              <a:ea typeface="Arial"/>
              <a:cs typeface="Arial"/>
              <a:sym typeface="Arial"/>
            </a:endParaRPr>
          </a:p>
          <a:p>
            <a:pPr marL="457200" lvl="0" indent="-304800" algn="l" rtl="0">
              <a:lnSpc>
                <a:spcPct val="100000"/>
              </a:lnSpc>
              <a:spcBef>
                <a:spcPts val="0"/>
              </a:spcBef>
              <a:spcAft>
                <a:spcPts val="0"/>
              </a:spcAft>
              <a:buSzPts val="1200"/>
              <a:buChar char="●"/>
            </a:pPr>
            <a:r>
              <a:rPr lang="lt-LT" dirty="0">
                <a:latin typeface="Arial"/>
                <a:ea typeface="Arial"/>
                <a:cs typeface="Arial"/>
                <a:sym typeface="Arial"/>
              </a:rPr>
              <a:t>Gavėjas matys, kur esate realiu laiku, kol dalijimasis aktyvus.</a:t>
            </a:r>
            <a:endParaRPr dirty="0">
              <a:latin typeface="Arial"/>
              <a:ea typeface="Arial"/>
              <a:cs typeface="Arial"/>
              <a:sym typeface="Arial"/>
            </a:endParaRPr>
          </a:p>
          <a:p>
            <a:pPr marL="45720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354" name="Google Shape;1354;g3368e779886_2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165</a:t>
            </a:fld>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g3368e779886_2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61" name="Google Shape;1361;g3368e779886_2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362" name="Google Shape;1362;g3368e779886_2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166</a:t>
            </a:fld>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6"/>
        <p:cNvGrpSpPr/>
        <p:nvPr/>
      </p:nvGrpSpPr>
      <p:grpSpPr>
        <a:xfrm>
          <a:off x="0" y="0"/>
          <a:ext cx="0" cy="0"/>
          <a:chOff x="0" y="0"/>
          <a:chExt cx="0" cy="0"/>
        </a:xfrm>
      </p:grpSpPr>
      <p:sp>
        <p:nvSpPr>
          <p:cNvPr id="1367" name="Google Shape;1367;g3368e779886_2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68" name="Google Shape;1368;g3368e779886_2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1. Kas yra lokacijos istorija?</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Lokacijos istorija – tai funkcija, kurią įjungus „Google“ renka ir saugo vietas, kuriose buvote su savo įrenginiais (pvz., telefonu).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Šie duomenys gali būti naudojami asmeniniams žemėlapiams, maršrutų rekomendacijoms, „Google </a:t>
            </a:r>
            <a:r>
              <a:rPr lang="lt-LT" dirty="0" err="1">
                <a:latin typeface="Arial"/>
                <a:ea typeface="Arial"/>
                <a:cs typeface="Arial"/>
                <a:sym typeface="Arial"/>
              </a:rPr>
              <a:t>Photos</a:t>
            </a:r>
            <a:r>
              <a:rPr lang="lt-LT" dirty="0">
                <a:latin typeface="Arial"/>
                <a:ea typeface="Arial"/>
                <a:cs typeface="Arial"/>
                <a:sym typeface="Arial"/>
              </a:rPr>
              <a:t>“ prisiminimams ir kt.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2. Kas gali matyti tavo lokacijos istoriją?</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Tik jūs: istoriją galite matyti tik jūs, jei neprisijungėte savo paskyra kitame įrenginyje.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Kiti: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dalijatės paskyra su kitu asmeniu (pvz., šeimos nariu).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naudojate bendrą įrenginį ir nesate atsijungę.</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leidote vietos bendrinimą su kitu asmeniu per „Google žemėlapius“.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3. Kaip išjungti lokacijos istoriją?</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Išjungimas per telefono nustatymus: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„Google“ programėlę arba eikite į </a:t>
            </a:r>
            <a:r>
              <a:rPr lang="lt-LT" i="1" dirty="0">
                <a:latin typeface="Arial"/>
                <a:ea typeface="Arial"/>
                <a:cs typeface="Arial"/>
                <a:sym typeface="Arial"/>
              </a:rPr>
              <a:t>myaccount.google.com/</a:t>
            </a:r>
            <a:r>
              <a:rPr lang="lt-LT" i="1" dirty="0" err="1">
                <a:latin typeface="Arial"/>
                <a:ea typeface="Arial"/>
                <a:cs typeface="Arial"/>
                <a:sym typeface="Arial"/>
              </a:rPr>
              <a:t>activitycontrols</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Eikite į „</a:t>
            </a:r>
            <a:r>
              <a:rPr lang="lt-LT" dirty="0" err="1">
                <a:latin typeface="Arial"/>
                <a:ea typeface="Arial"/>
                <a:cs typeface="Arial"/>
                <a:sym typeface="Arial"/>
              </a:rPr>
              <a:t>Location</a:t>
            </a:r>
            <a:r>
              <a:rPr lang="lt-LT" dirty="0">
                <a:latin typeface="Arial"/>
                <a:ea typeface="Arial"/>
                <a:cs typeface="Arial"/>
                <a:sym typeface="Arial"/>
              </a:rPr>
              <a:t> </a:t>
            </a:r>
            <a:r>
              <a:rPr lang="lt-LT" dirty="0" err="1">
                <a:latin typeface="Arial"/>
                <a:ea typeface="Arial"/>
                <a:cs typeface="Arial"/>
                <a:sym typeface="Arial"/>
              </a:rPr>
              <a:t>History</a:t>
            </a:r>
            <a:r>
              <a:rPr lang="lt-LT" dirty="0">
                <a:latin typeface="Arial"/>
                <a:ea typeface="Arial"/>
                <a:cs typeface="Arial"/>
                <a:sym typeface="Arial"/>
              </a:rPr>
              <a:t>“ (Lankymosi vietų istorija).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Paspauskite „Išjungti“ („</a:t>
            </a:r>
            <a:r>
              <a:rPr lang="lt-LT" dirty="0" err="1">
                <a:latin typeface="Arial"/>
                <a:ea typeface="Arial"/>
                <a:cs typeface="Arial"/>
                <a:sym typeface="Arial"/>
              </a:rPr>
              <a:t>Turn</a:t>
            </a:r>
            <a:r>
              <a:rPr lang="lt-LT" dirty="0">
                <a:latin typeface="Arial"/>
                <a:ea typeface="Arial"/>
                <a:cs typeface="Arial"/>
                <a:sym typeface="Arial"/>
              </a:rPr>
              <a:t> </a:t>
            </a:r>
            <a:r>
              <a:rPr lang="lt-LT" dirty="0" err="1">
                <a:latin typeface="Arial"/>
                <a:ea typeface="Arial"/>
                <a:cs typeface="Arial"/>
                <a:sym typeface="Arial"/>
              </a:rPr>
              <a:t>off</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Patvirtinkite pasirinkimą.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Pastaba: jei naudojate kelis įrenginius – išjunkite šią funkciją kiekviename.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b="1" dirty="0">
                <a:latin typeface="Arial"/>
                <a:ea typeface="Arial"/>
                <a:cs typeface="Arial"/>
                <a:sym typeface="Arial"/>
              </a:rPr>
              <a:t>4. Kaip ištrinti esamą lokacijos istoriją?</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„Google žemėlapius“.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ant savo profilio nuotraukos –&gt; „Tavo laiko juosta“ („</a:t>
            </a:r>
            <a:r>
              <a:rPr lang="lt-LT" dirty="0" err="1">
                <a:latin typeface="Arial"/>
                <a:ea typeface="Arial"/>
                <a:cs typeface="Arial"/>
                <a:sym typeface="Arial"/>
              </a:rPr>
              <a:t>Your</a:t>
            </a:r>
            <a:r>
              <a:rPr lang="lt-LT" dirty="0">
                <a:latin typeface="Arial"/>
                <a:ea typeface="Arial"/>
                <a:cs typeface="Arial"/>
                <a:sym typeface="Arial"/>
              </a:rPr>
              <a:t> </a:t>
            </a:r>
            <a:r>
              <a:rPr lang="lt-LT" dirty="0" err="1">
                <a:latin typeface="Arial"/>
                <a:ea typeface="Arial"/>
                <a:cs typeface="Arial"/>
                <a:sym typeface="Arial"/>
              </a:rPr>
              <a:t>Timeline</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Spauskite daugtaškį (⋮) –&gt; „Nustatymai ir privatumas“.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ištrinti visą lokacijos istoriją,</a:t>
            </a:r>
          </a:p>
          <a:p>
            <a:pPr marL="0" lvl="0" indent="0" algn="l" rtl="0">
              <a:lnSpc>
                <a:spcPct val="100000"/>
              </a:lnSpc>
              <a:spcBef>
                <a:spcPts val="0"/>
              </a:spcBef>
              <a:spcAft>
                <a:spcPts val="0"/>
              </a:spcAft>
              <a:buSzPts val="1400"/>
              <a:buNone/>
            </a:pPr>
            <a:r>
              <a:rPr lang="lt-LT" dirty="0">
                <a:latin typeface="Arial"/>
                <a:ea typeface="Arial"/>
                <a:cs typeface="Arial"/>
                <a:sym typeface="Arial"/>
              </a:rPr>
              <a:t>ištrinti pagal datą,</a:t>
            </a:r>
          </a:p>
          <a:p>
            <a:pPr marL="0" lvl="0" indent="0" algn="l" rtl="0">
              <a:lnSpc>
                <a:spcPct val="100000"/>
              </a:lnSpc>
              <a:spcBef>
                <a:spcPts val="0"/>
              </a:spcBef>
              <a:spcAft>
                <a:spcPts val="0"/>
              </a:spcAft>
              <a:buSzPts val="1400"/>
              <a:buNone/>
            </a:pPr>
            <a:r>
              <a:rPr lang="lt-LT" dirty="0">
                <a:latin typeface="Arial"/>
                <a:ea typeface="Arial"/>
                <a:cs typeface="Arial"/>
                <a:sym typeface="Arial"/>
              </a:rPr>
              <a:t>nustatyti automatinį ištrynimą (pvz., kas 3 mėn.).</a:t>
            </a: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369" name="Google Shape;1369;g3368e779886_2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167</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g3368e779886_2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76" name="Google Shape;1376;g3368e779886_2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1. Pradinio ir galutinio taško nustatymas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„Google žemėlapiai“ leidžia lengvai nustatyti kelionės pradžios ir pabaigos taškus įvedant adresus ar pasirenkant vietas tiesiai žemėlapyje. Taip sistema sugeneruoja optimalius maršrutus nuo norimos vietos iki tikslo. Pradžios taškas dažnai automatiškai nustatomas pagal vartotojo buvimo vietą.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Transporto priemonės pasirinkimas (automobiliu, pėsčiomis ar viešuoju transportu)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Vartotojas gali pasirinkti norimą keliavimo būdą – automobiliu, pėsčiomis, dviračiu, viešuoju transportu ar net taksi. Kiekvienas pasirinkimas pateikia pritaikytą maršrutą su skirtingais laiko įvertinimais ir eismo ypatumais. Ši funkcija leidžia lanksčiai planuoti keliones pagal poreikius.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Kelių variantų palyginimas (atstumas, laikas)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Sistema dažnai pateikia kelis maršruto variantus, leidžiančius pasirinkti tarp greičiausio, trumpiausio ar mažiau apkrauto kelio. Prie kiekvieno varianto rodomas numatomas laikas ir atstumas. Tai padeda pasirinkti optimalų maršrutą pagal laiką, kelio sąlygas ar asmeninius prioritetus.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4. Eismo informacija realiu laiku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„Google žemėlapiai“ rodo eismo intensyvumą realiu laiku naudodama spalvinius žymėjimus – žalia (laisvas eismas), geltona (vidutinis), raudona (spūstis). Informacija atnaujinama remiantis naudotojų duomenimis ir jutikliais, todėl galima išvengti spūsčių. Ši funkcija labai naudinga vairuotojams, planuojantiems laiką ir maršrutą.</a:t>
            </a:r>
            <a:endParaRPr dirty="0">
              <a:latin typeface="Arial"/>
              <a:ea typeface="Arial"/>
              <a:cs typeface="Arial"/>
              <a:sym typeface="Arial"/>
            </a:endParaRPr>
          </a:p>
        </p:txBody>
      </p:sp>
      <p:sp>
        <p:nvSpPr>
          <p:cNvPr id="1377" name="Google Shape;1377;g3368e779886_2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168</a:t>
            </a:fld>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1"/>
        <p:cNvGrpSpPr/>
        <p:nvPr/>
      </p:nvGrpSpPr>
      <p:grpSpPr>
        <a:xfrm>
          <a:off x="0" y="0"/>
          <a:ext cx="0" cy="0"/>
          <a:chOff x="0" y="0"/>
          <a:chExt cx="0" cy="0"/>
        </a:xfrm>
      </p:grpSpPr>
      <p:sp>
        <p:nvSpPr>
          <p:cNvPr id="1382" name="Google Shape;1382;g3368e779886_2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83" name="Google Shape;1383;g3368e779886_2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rPr>
              <a:t>Praktiškai pateikite pavyzdį ekrane, kaip sudaryti maršrutą pasirinkus transporto priemonę. Išanalizuokite gautą informaciją.</a:t>
            </a:r>
            <a:endParaRPr>
              <a:latin typeface="Arial"/>
              <a:ea typeface="Arial"/>
              <a:cs typeface="Arial"/>
              <a:sym typeface="Arial"/>
            </a:endParaRPr>
          </a:p>
        </p:txBody>
      </p:sp>
      <p:sp>
        <p:nvSpPr>
          <p:cNvPr id="1384" name="Google Shape;1384;g3368e779886_2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169</a:t>
            </a:fld>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Google Shape;1390;g3368e779886_2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91" name="Google Shape;1391;g3368e779886_2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Realus aplinkos vaizdas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Leidžia matyti gatvės lygio panoramines nuotraukas, tarsi būtumėte toje vietoje.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Navigacija 360° kampu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Galima laisvai sukiotis aplinkui ir keliauti gatvėmis virtualiai – tiek kompiuteryje, tiek telefone.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Naudojama orientacijai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Padeda atpažinti pastatus, įėjimus, stovėjimo vietas ar kitas detales prieš vykstant į nežinomą vietą.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Prieinama daugelyje šalių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Funkcija veikia daugumoje miestų ir miestelių visame pasaulyje su vis atnaujinamais vaizdais.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Naudojama per paiešką ar „geltoną žmogeliuką“ (</a:t>
            </a:r>
            <a:r>
              <a:rPr lang="lt-LT" i="1" dirty="0" err="1">
                <a:latin typeface="Arial"/>
                <a:ea typeface="Arial"/>
                <a:cs typeface="Arial"/>
                <a:sym typeface="Arial"/>
              </a:rPr>
              <a:t>Pegman</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Norint aktyvuoti funkciją, galima nutempti geltoną žmogeliuką ant žemėlapio arba pasirinkti vietą paieškoje.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Papildoma informacija kai kuriose vietose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Kai kur galima matyti verslų ženklus, darbo laiką ar net peržiūrėti ankstesnius vaizdus iš kitų metų (jei prieinama).</a:t>
            </a:r>
            <a:endParaRPr dirty="0">
              <a:latin typeface="Arial"/>
              <a:ea typeface="Arial"/>
              <a:cs typeface="Arial"/>
              <a:sym typeface="Arial"/>
            </a:endParaRPr>
          </a:p>
        </p:txBody>
      </p:sp>
      <p:sp>
        <p:nvSpPr>
          <p:cNvPr id="1392" name="Google Shape;1392;g3368e779886_2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170</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g3368e779886_2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99" name="Google Shape;1399;g3368e779886_2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Dirbtinis intelektas </a:t>
            </a:r>
            <a:r>
              <a:rPr lang="lt-LT" i="1" dirty="0">
                <a:latin typeface="Arial"/>
                <a:ea typeface="Arial"/>
                <a:cs typeface="Arial"/>
                <a:sym typeface="Arial"/>
              </a:rPr>
              <a:t>Google žemėlapiuose</a:t>
            </a:r>
            <a:r>
              <a:rPr lang="lt-LT" dirty="0">
                <a:latin typeface="Arial"/>
                <a:ea typeface="Arial"/>
                <a:cs typeface="Arial"/>
                <a:sym typeface="Arial"/>
              </a:rPr>
              <a:t>: Eismo prognozavimas, rekomendacijos ir ateities tendencijos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i="1" dirty="0">
                <a:latin typeface="Arial"/>
                <a:ea typeface="Arial"/>
                <a:cs typeface="Arial"/>
                <a:sym typeface="Arial"/>
              </a:rPr>
              <a:t>Google žemėlapiai </a:t>
            </a:r>
            <a:r>
              <a:rPr lang="lt-LT" dirty="0">
                <a:latin typeface="Arial"/>
                <a:ea typeface="Arial"/>
                <a:cs typeface="Arial"/>
                <a:sym typeface="Arial"/>
              </a:rPr>
              <a:t>jau seniai nėra tik paprasta navigacijos priemonė. Dirbtinio intelekto (DI) integracija itin pagerino jo funkcionalumą, teikdama tikslesnes eismo prognozes, personalizuotas rekomendacijas ir nuolat tobulėjančias funkcijas.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1. Eismo sąlygų prognozavimas ir maršrutų optimizavimas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DI vaidina svarbų vaidmenį tiksliam eismo prognozavimui. </a:t>
            </a:r>
            <a:r>
              <a:rPr lang="lt-LT" i="1" dirty="0">
                <a:latin typeface="Arial"/>
                <a:ea typeface="Arial"/>
                <a:cs typeface="Arial"/>
                <a:sym typeface="Arial"/>
              </a:rPr>
              <a:t>Google žemėlapiai </a:t>
            </a:r>
            <a:r>
              <a:rPr lang="lt-LT" dirty="0">
                <a:latin typeface="Arial"/>
                <a:ea typeface="Arial"/>
                <a:cs typeface="Arial"/>
                <a:sym typeface="Arial"/>
              </a:rPr>
              <a:t>naudoja daugybę duomenų šaltinių, įskaitant:</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err="1">
                <a:latin typeface="Arial"/>
                <a:ea typeface="Arial"/>
                <a:cs typeface="Arial"/>
                <a:sym typeface="Arial"/>
              </a:rPr>
              <a:t>Anonimizuotus</a:t>
            </a:r>
            <a:r>
              <a:rPr lang="lt-LT" dirty="0">
                <a:latin typeface="Arial"/>
                <a:ea typeface="Arial"/>
                <a:cs typeface="Arial"/>
                <a:sym typeface="Arial"/>
              </a:rPr>
              <a:t> vartotojų lokacijos duomenis. Milijonai naudotojų dalinasi savo vietos informacija, leisdami „Google“ stebėti eismo srautus realiu laiku.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Jutiklius iš įvairių šaltinių. Duomenys gaunami iš transporto priemonių, miesto infrastruktūros ir kitų jutiklių.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Orų duomenis. Lietus, sniegas ar kitos orų sąlygos gali žymiai paveikti eismo srautus.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Istorinius duomenis. DI analizuoja praeitų metų eismo modelius, kad prognozuotų galimas spūstis tam tikru metu ir dieną.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Šie duomenys yra apdorojami naudojant sudėtingus algoritmus, kurie prognozuoja eismo sąlygas su didele tikimybe. Rezultatas – realaus laiko eismo atnaujinimai, alternatyvių maršrutų pasiūlymai ir tikslesnės kelionės trukmės prognozės. DI leidžia </a:t>
            </a:r>
            <a:r>
              <a:rPr lang="lt-LT" i="1" dirty="0">
                <a:latin typeface="Arial"/>
                <a:ea typeface="Arial"/>
                <a:cs typeface="Arial"/>
                <a:sym typeface="Arial"/>
              </a:rPr>
              <a:t>Google žemėlapiams </a:t>
            </a:r>
            <a:r>
              <a:rPr lang="lt-LT" dirty="0">
                <a:latin typeface="Arial"/>
                <a:ea typeface="Arial"/>
                <a:cs typeface="Arial"/>
                <a:sym typeface="Arial"/>
              </a:rPr>
              <a:t>automatiškai pasirinkti optimalų maršrutą, atsižvelgiant į dabartines eismo sąlygas, kelio tipą ir netgi automobilio tipą.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2. Vietų rekomendacijos pagal asmeninius interesus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DI taip pat leidžia </a:t>
            </a:r>
            <a:r>
              <a:rPr lang="lt-LT" i="1" dirty="0">
                <a:latin typeface="Arial"/>
                <a:ea typeface="Arial"/>
                <a:cs typeface="Arial"/>
                <a:sym typeface="Arial"/>
              </a:rPr>
              <a:t>Google žemėlapiams </a:t>
            </a:r>
            <a:r>
              <a:rPr lang="lt-LT" dirty="0">
                <a:latin typeface="Arial"/>
                <a:ea typeface="Arial"/>
                <a:cs typeface="Arial"/>
                <a:sym typeface="Arial"/>
              </a:rPr>
              <a:t>teikti personalizuotas vietos rekomendacijas. Sistema analizuoja jūsų:</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Lokacijos istoriją. Dažnai lankomos vietos ir laikas, praleistas jose.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Paieškos užklausas. Vietos, kurias ieškojote </a:t>
            </a:r>
            <a:r>
              <a:rPr lang="lt-LT" i="1" dirty="0">
                <a:latin typeface="Arial"/>
                <a:ea typeface="Arial"/>
                <a:cs typeface="Arial"/>
                <a:sym typeface="Arial"/>
              </a:rPr>
              <a:t>Google žemėlapiuose </a:t>
            </a:r>
            <a:r>
              <a:rPr lang="lt-LT" dirty="0">
                <a:latin typeface="Arial"/>
                <a:ea typeface="Arial"/>
                <a:cs typeface="Arial"/>
                <a:sym typeface="Arial"/>
              </a:rPr>
              <a:t>arba „Google“ paieškoje.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„Google“ paskyros veiklą. Jūsų pomėgiai ir interesai, aptikti per kitas „Google“ paslaugas.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Remdamasi šiais duomenimis, sistema siūlo restoranus, parduotuves, pramogų vietas ir kitas vietas, kurios gali jus dominti. Rekomendacijos yra nuolat tobulinamos ir adaptuojamos atsižvelgiant į jūsų elgesį ir pageidavimus.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3. Naujos funkcijos ir ateities tendencijos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i="1" dirty="0">
                <a:latin typeface="Arial"/>
                <a:ea typeface="Arial"/>
                <a:cs typeface="Arial"/>
                <a:sym typeface="Arial"/>
              </a:rPr>
              <a:t>Google žemėlapių </a:t>
            </a:r>
            <a:r>
              <a:rPr lang="lt-LT" dirty="0">
                <a:latin typeface="Arial"/>
                <a:ea typeface="Arial"/>
                <a:cs typeface="Arial"/>
                <a:sym typeface="Arial"/>
              </a:rPr>
              <a:t>plėtra DI srityje tęsiama. Ateityje galime tikėtis: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Išsamesnių eismo prognozių. Tikslesnės prognozės, įskaitant specifinių įvykių (avarijų, remonto darbų) poveikį eismui.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Integruotos viešojo transporto ir </a:t>
            </a:r>
            <a:r>
              <a:rPr lang="lt-LT" dirty="0" err="1">
                <a:latin typeface="Arial"/>
                <a:ea typeface="Arial"/>
                <a:cs typeface="Arial"/>
                <a:sym typeface="Arial"/>
              </a:rPr>
              <a:t>mikromobilumo</a:t>
            </a:r>
            <a:r>
              <a:rPr lang="lt-LT" dirty="0">
                <a:latin typeface="Arial"/>
                <a:ea typeface="Arial"/>
                <a:cs typeface="Arial"/>
                <a:sym typeface="Arial"/>
              </a:rPr>
              <a:t> paslaugos. Optimizuotas kelionės planavimas, derinant skirtingas transporto rūšis.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Išplėstos realybės (XR) integracija. </a:t>
            </a:r>
            <a:r>
              <a:rPr lang="lt-LT" dirty="0" err="1">
                <a:latin typeface="Arial"/>
                <a:ea typeface="Arial"/>
                <a:cs typeface="Arial"/>
                <a:sym typeface="Arial"/>
              </a:rPr>
              <a:t>Augmentuota</a:t>
            </a:r>
            <a:r>
              <a:rPr lang="lt-LT" dirty="0">
                <a:latin typeface="Arial"/>
                <a:ea typeface="Arial"/>
                <a:cs typeface="Arial"/>
                <a:sym typeface="Arial"/>
              </a:rPr>
              <a:t> realybė gali padėti navigacijai realiu laiku, rodydama nuorodas tiesiai ant telefono ekrano.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err="1">
                <a:latin typeface="Arial"/>
                <a:ea typeface="Arial"/>
                <a:cs typeface="Arial"/>
                <a:sym typeface="Arial"/>
              </a:rPr>
              <a:t>Proaktyvios</a:t>
            </a:r>
            <a:r>
              <a:rPr lang="lt-LT" dirty="0">
                <a:latin typeface="Arial"/>
                <a:ea typeface="Arial"/>
                <a:cs typeface="Arial"/>
                <a:sym typeface="Arial"/>
              </a:rPr>
              <a:t> rekomendacijos. Sistema praneš jums apie galimas eismo spūstis ar kitas problemas dar prieš jums pradedant kelionę.</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Apsaugos nuo nelaimingų atsitikimų funkcijos. DI gali aptikti potencialiai pavojingas situacijas kelyje ir perspėti vairuotojus.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Išmanesnė vietos paieška. Tikslesnė paieška ir filtravimas, atsižvelgiant į jūsų poreikius ir pageidavimus.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Didesnis dėmesys tvarumui. Rekomendacijos, skatinančios naudoti ekologišką transportą.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DI neabejotinai yra pagrindinis </a:t>
            </a:r>
            <a:r>
              <a:rPr lang="lt-LT" i="1" dirty="0">
                <a:latin typeface="Arial"/>
                <a:ea typeface="Arial"/>
                <a:cs typeface="Arial"/>
                <a:sym typeface="Arial"/>
              </a:rPr>
              <a:t>Google žemėlapių </a:t>
            </a:r>
            <a:r>
              <a:rPr lang="lt-LT" dirty="0">
                <a:latin typeface="Arial"/>
                <a:ea typeface="Arial"/>
                <a:cs typeface="Arial"/>
                <a:sym typeface="Arial"/>
              </a:rPr>
              <a:t>tobulėjimo variklis. Ateityje ši technologija dar labiau pagerins vartotojų patirtį, padarydama navigaciją paprastesnę, saugesnę ir patogesnę.</a:t>
            </a:r>
            <a:endParaRPr dirty="0">
              <a:latin typeface="Arial"/>
              <a:ea typeface="Arial"/>
              <a:cs typeface="Arial"/>
              <a:sym typeface="Arial"/>
            </a:endParaRPr>
          </a:p>
        </p:txBody>
      </p:sp>
      <p:sp>
        <p:nvSpPr>
          <p:cNvPr id="1400" name="Google Shape;1400;g3368e779886_2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171</a:t>
            </a:fld>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4"/>
        <p:cNvGrpSpPr/>
        <p:nvPr/>
      </p:nvGrpSpPr>
      <p:grpSpPr>
        <a:xfrm>
          <a:off x="0" y="0"/>
          <a:ext cx="0" cy="0"/>
          <a:chOff x="0" y="0"/>
          <a:chExt cx="0" cy="0"/>
        </a:xfrm>
      </p:grpSpPr>
      <p:sp>
        <p:nvSpPr>
          <p:cNvPr id="1405" name="Google Shape;1405;g372245a7f8e_0_2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06" name="Google Shape;1406;g372245a7f8e_0_2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9"/>
        <p:cNvGrpSpPr/>
        <p:nvPr/>
      </p:nvGrpSpPr>
      <p:grpSpPr>
        <a:xfrm>
          <a:off x="0" y="0"/>
          <a:ext cx="0" cy="0"/>
          <a:chOff x="0" y="0"/>
          <a:chExt cx="0" cy="0"/>
        </a:xfrm>
      </p:grpSpPr>
      <p:sp>
        <p:nvSpPr>
          <p:cNvPr id="1410" name="Google Shape;1410;g3368e779886_2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11" name="Google Shape;1411;g3368e779886_2_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t>Praktiškai išbandyti funkcijas.</a:t>
            </a:r>
            <a:endParaRPr/>
          </a:p>
        </p:txBody>
      </p:sp>
      <p:sp>
        <p:nvSpPr>
          <p:cNvPr id="1412" name="Google Shape;1412;g3368e779886_2_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173</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g3451323ba8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18" name="Google Shape;1418;g3451323ba85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Tik jūs. Istoriją galite matyti tik jūs, jei neprisijungėte su savo paskyra kitame įrenginyje.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Kiti: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dalijatės paskyra su kitu asmeniu (pvz., šeimos nariu).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naudojate bendrą įrenginį ir nesate atsijungę.</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Jei leidote vietos bendrinimą su kitu asmeniu per </a:t>
            </a:r>
            <a:r>
              <a:rPr lang="lt-LT" i="1" dirty="0">
                <a:latin typeface="Arial"/>
                <a:ea typeface="Arial"/>
                <a:cs typeface="Arial"/>
                <a:sym typeface="Arial"/>
              </a:rPr>
              <a:t>Google žemėlapius</a:t>
            </a:r>
            <a:r>
              <a:rPr lang="lt-LT"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1419" name="Google Shape;1419;g3451323ba85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174</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g372245a7f8e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26" name="Google Shape;1426;g372245a7f8e_0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427" name="Google Shape;1427;g372245a7f8e_0_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175</a:t>
            </a:fld>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g35f9e58464e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32" name="Google Shape;1432;g35f9e58464e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Clr>
                <a:schemeClr val="dk1"/>
              </a:buClr>
              <a:buSzPts val="1100"/>
              <a:buFont typeface="Arial"/>
              <a:buNone/>
            </a:pPr>
            <a:r>
              <a:rPr lang="lt-LT" dirty="0">
                <a:latin typeface="Arial"/>
                <a:ea typeface="Arial"/>
                <a:cs typeface="Arial"/>
                <a:sym typeface="Arial"/>
              </a:rPr>
              <a:t>Tikslas – išmokti planuoti laiką, fiksuoti svarbią informaciją, efektyviai naudoti skaitmeninius įrankius.</a:t>
            </a:r>
            <a:endParaRPr dirty="0">
              <a:latin typeface="Arial"/>
              <a:ea typeface="Arial"/>
              <a:cs typeface="Arial"/>
              <a:sym typeface="Arial"/>
            </a:endParaRPr>
          </a:p>
          <a:p>
            <a:pPr marL="0" lvl="0" indent="0" algn="l" rtl="0">
              <a:lnSpc>
                <a:spcPct val="100000"/>
              </a:lnSpc>
              <a:spcBef>
                <a:spcPts val="1200"/>
              </a:spcBef>
              <a:spcAft>
                <a:spcPts val="0"/>
              </a:spcAft>
              <a:buClr>
                <a:schemeClr val="dk1"/>
              </a:buClr>
              <a:buSzPts val="1100"/>
              <a:buFont typeface="Arial"/>
              <a:buNone/>
            </a:pPr>
            <a:r>
              <a:rPr lang="lt-LT" dirty="0">
                <a:latin typeface="Arial"/>
                <a:ea typeface="Arial"/>
                <a:cs typeface="Arial"/>
                <a:sym typeface="Arial"/>
              </a:rPr>
              <a:t>Bus aptarta:</a:t>
            </a:r>
            <a:endParaRPr dirty="0">
              <a:latin typeface="Arial"/>
              <a:ea typeface="Arial"/>
              <a:cs typeface="Arial"/>
              <a:sym typeface="Arial"/>
            </a:endParaRPr>
          </a:p>
          <a:p>
            <a:pPr marL="457200" lvl="0" indent="-304800" algn="l" rtl="0">
              <a:lnSpc>
                <a:spcPct val="100000"/>
              </a:lnSpc>
              <a:spcBef>
                <a:spcPts val="1200"/>
              </a:spcBef>
              <a:spcAft>
                <a:spcPts val="0"/>
              </a:spcAft>
              <a:buClr>
                <a:schemeClr val="dk1"/>
              </a:buClr>
              <a:buSzPts val="1200"/>
              <a:buChar char="●"/>
            </a:pPr>
            <a:r>
              <a:rPr lang="lt-LT" i="1" dirty="0">
                <a:latin typeface="Arial"/>
                <a:ea typeface="Arial"/>
                <a:cs typeface="Arial"/>
                <a:sym typeface="Arial"/>
              </a:rPr>
              <a:t>Google kalendoriaus </a:t>
            </a:r>
            <a:r>
              <a:rPr lang="lt-LT" dirty="0">
                <a:latin typeface="Arial"/>
                <a:ea typeface="Arial"/>
                <a:cs typeface="Arial"/>
                <a:sym typeface="Arial"/>
              </a:rPr>
              <a:t>ir </a:t>
            </a:r>
            <a:r>
              <a:rPr lang="lt-LT" i="1" dirty="0" err="1">
                <a:latin typeface="Arial"/>
                <a:ea typeface="Arial"/>
                <a:cs typeface="Arial"/>
                <a:sym typeface="Arial"/>
              </a:rPr>
              <a:t>Keep</a:t>
            </a:r>
            <a:r>
              <a:rPr lang="lt-LT" dirty="0">
                <a:latin typeface="Arial"/>
                <a:ea typeface="Arial"/>
                <a:cs typeface="Arial"/>
                <a:sym typeface="Arial"/>
              </a:rPr>
              <a:t> funkcijos;</a:t>
            </a:r>
            <a:endParaRPr dirty="0">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lt-LT" dirty="0">
                <a:latin typeface="Arial"/>
                <a:ea typeface="Arial"/>
                <a:cs typeface="Arial"/>
                <a:sym typeface="Arial"/>
              </a:rPr>
              <a:t>efektyvaus planavimo principai;</a:t>
            </a:r>
          </a:p>
          <a:p>
            <a:pPr marL="457200" lvl="0" indent="-304800" algn="l" rtl="0">
              <a:lnSpc>
                <a:spcPct val="100000"/>
              </a:lnSpc>
              <a:spcBef>
                <a:spcPts val="0"/>
              </a:spcBef>
              <a:spcAft>
                <a:spcPts val="0"/>
              </a:spcAft>
              <a:buClr>
                <a:schemeClr val="dk1"/>
              </a:buClr>
              <a:buSzPts val="1200"/>
              <a:buChar char="●"/>
            </a:pPr>
            <a:r>
              <a:rPr lang="lt-LT" dirty="0">
                <a:latin typeface="Arial"/>
                <a:ea typeface="Arial"/>
                <a:cs typeface="Arial"/>
                <a:sym typeface="Arial"/>
              </a:rPr>
              <a:t>privatumo ir informacijos tvarkymo įgūdžiai.</a:t>
            </a:r>
            <a:endParaRPr dirty="0"/>
          </a:p>
        </p:txBody>
      </p:sp>
      <p:sp>
        <p:nvSpPr>
          <p:cNvPr id="1433" name="Google Shape;1433;g35f9e58464e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176</a:t>
            </a:fld>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g372fabe9cf5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40" name="Google Shape;1440;g372fabe9cf5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Įvykių kūrimas ir valdymas. Lengvai kurkite, redaguokite ir ištrinkite įvykius, nurodydami datą, laiką, vietą ir dalyvius.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Sinchronizavimas. </a:t>
            </a:r>
            <a:r>
              <a:rPr lang="lt-LT" i="0" dirty="0">
                <a:latin typeface="Arial"/>
                <a:ea typeface="Arial"/>
                <a:cs typeface="Arial"/>
                <a:sym typeface="Arial"/>
              </a:rPr>
              <a:t>Kalendorius</a:t>
            </a:r>
            <a:r>
              <a:rPr lang="lt-LT" dirty="0">
                <a:latin typeface="Arial"/>
                <a:ea typeface="Arial"/>
                <a:cs typeface="Arial"/>
                <a:sym typeface="Arial"/>
              </a:rPr>
              <a:t> automatiškai sinchronizuojasi visuose jūsų įrenginiuose (kompiuteryje, telefone, planšetėje), jei tik esate prisijungę prie savo „Google“ paskyros.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Dalyvių kvietimas. Galite kviesti kitus žmones į susitikimus ir renginius. Jei jie naudoja „Google“ kalendorių, renginys atsiras jų kalendoriuje.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Priminimai. Nustatykite pranešimus ir priminimus, kad nieko nepamirštumėte.</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Kalendorių dalijimasis. Bendrinkite savo kalendorių su kolegomis, šeimos nariais ar draugais, kad jie matytų jūsų užimtumą. Galite nustatyti skirtingus prieigos lygius (pvz., tik matyti, ar esate laisvi, ar matyti visą informaciją).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Integravimas. „Google“ kalendorius puikiai sąveikauja su kitomis „Google“ paslaugomis, pavyzdžiui, „</a:t>
            </a:r>
            <a:r>
              <a:rPr lang="lt-LT" dirty="0" err="1">
                <a:latin typeface="Arial"/>
                <a:ea typeface="Arial"/>
                <a:cs typeface="Arial"/>
                <a:sym typeface="Arial"/>
              </a:rPr>
              <a:t>Gmail</a:t>
            </a:r>
            <a:r>
              <a:rPr lang="lt-LT" dirty="0">
                <a:latin typeface="Arial"/>
                <a:ea typeface="Arial"/>
                <a:cs typeface="Arial"/>
                <a:sym typeface="Arial"/>
              </a:rPr>
              <a:t>“ (skrydžių, viešbučių rezervacijos automatiškai pridedamos į kalendorių), „Google </a:t>
            </a:r>
            <a:r>
              <a:rPr lang="lt-LT" dirty="0" err="1">
                <a:latin typeface="Arial"/>
                <a:ea typeface="Arial"/>
                <a:cs typeface="Arial"/>
                <a:sym typeface="Arial"/>
              </a:rPr>
              <a:t>Meet</a:t>
            </a:r>
            <a:r>
              <a:rPr lang="lt-LT" dirty="0">
                <a:latin typeface="Arial"/>
                <a:ea typeface="Arial"/>
                <a:cs typeface="Arial"/>
                <a:sym typeface="Arial"/>
              </a:rPr>
              <a:t>“ (galima lengvai sukurti vaizdo konferencijas) ir „Google </a:t>
            </a:r>
            <a:r>
              <a:rPr lang="lt-LT" dirty="0" err="1">
                <a:latin typeface="Arial"/>
                <a:ea typeface="Arial"/>
                <a:cs typeface="Arial"/>
                <a:sym typeface="Arial"/>
              </a:rPr>
              <a:t>Tasks</a:t>
            </a:r>
            <a:r>
              <a:rPr lang="lt-LT" dirty="0">
                <a:latin typeface="Arial"/>
                <a:ea typeface="Arial"/>
                <a:cs typeface="Arial"/>
                <a:sym typeface="Arial"/>
              </a:rPr>
              <a:t>“ (galite kurti ir tvarkyti užduotis kartu su įvykiais).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Įvairūs rodiniai. Galite peržiūrėti savo tvarkaraštį dienos, savaitės, mėnesio ar metų rodiniu.</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Individualizavimas. Kiekvienam kalendoriui ar net atskiram įvykiui galima priskirti skirtingą spalvą, kad būtų lengviau orientuotis.</a:t>
            </a:r>
            <a:endParaRPr dirty="0">
              <a:latin typeface="Arial"/>
              <a:ea typeface="Arial"/>
              <a:cs typeface="Arial"/>
              <a:sym typeface="Arial"/>
            </a:endParaRPr>
          </a:p>
        </p:txBody>
      </p:sp>
      <p:sp>
        <p:nvSpPr>
          <p:cNvPr id="1441" name="Google Shape;1441;g372fabe9cf5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177</a:t>
            </a:fld>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5"/>
        <p:cNvGrpSpPr/>
        <p:nvPr/>
      </p:nvGrpSpPr>
      <p:grpSpPr>
        <a:xfrm>
          <a:off x="0" y="0"/>
          <a:ext cx="0" cy="0"/>
          <a:chOff x="0" y="0"/>
          <a:chExt cx="0" cy="0"/>
        </a:xfrm>
      </p:grpSpPr>
      <p:sp>
        <p:nvSpPr>
          <p:cNvPr id="1446" name="Google Shape;1446;g3368e779886_2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47" name="Google Shape;1447;g3368e779886_2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Atidarykite „Google“ kalendorių. Prisijunkite prie savo „Google“ paskyros ir atidarykite „Google“ kalendoriaus puslapį.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Sukurkite naują įvykį. Paspauskite mygtuką „Sukurti“ (dažniausiai tai yra didelis mygtukas su pliuso ženklu „+" arba panašus mygtukas, esantis kalendoriaus viršuje arba šone).</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Įveskite įvykio informaciją: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Pavadinimas. Įveskite įvykio pavadinimą (pvz., „Susitikimas su klientu", „Darbo projekto pristatymas").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Data ir laikas. Nustatykite įvykio datą ir laiką. Galite pasirinkti konkrečią datą ir laiką arba visą dieną trunkančią užduotį.</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Aprašymas (neprivaloma). Įveskite papildomą informaciją apie įvykį, pvz., darbotvarkę, susitikimo tikslus, nuorodas į susijusius dokumentus.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Pridėkite vietą (neprivaloma):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Adresas. Įveskite tikslų adresą, ir </a:t>
            </a:r>
            <a:r>
              <a:rPr lang="lt-LT" i="1" dirty="0">
                <a:latin typeface="Arial"/>
                <a:ea typeface="Arial"/>
                <a:cs typeface="Arial"/>
                <a:sym typeface="Arial"/>
              </a:rPr>
              <a:t>Google žemėlapiai </a:t>
            </a:r>
            <a:r>
              <a:rPr lang="lt-LT" dirty="0">
                <a:latin typeface="Arial"/>
                <a:ea typeface="Arial"/>
                <a:cs typeface="Arial"/>
                <a:sym typeface="Arial"/>
              </a:rPr>
              <a:t>automatiškai pasiūlys vietą.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Susitikimo nuoroda. Jei susitikimas vyks virtualiame formate (pvz., per </a:t>
            </a:r>
            <a:r>
              <a:rPr lang="lt-LT" i="1" dirty="0" err="1">
                <a:latin typeface="Arial"/>
                <a:ea typeface="Arial"/>
                <a:cs typeface="Arial"/>
                <a:sym typeface="Arial"/>
              </a:rPr>
              <a:t>Zoom</a:t>
            </a:r>
            <a:r>
              <a:rPr lang="lt-LT" dirty="0">
                <a:latin typeface="Arial"/>
                <a:ea typeface="Arial"/>
                <a:cs typeface="Arial"/>
                <a:sym typeface="Arial"/>
              </a:rPr>
              <a:t>, </a:t>
            </a:r>
            <a:r>
              <a:rPr lang="lt-LT" i="1" dirty="0">
                <a:latin typeface="Arial"/>
                <a:ea typeface="Arial"/>
                <a:cs typeface="Arial"/>
                <a:sym typeface="Arial"/>
              </a:rPr>
              <a:t>Google </a:t>
            </a:r>
            <a:r>
              <a:rPr lang="lt-LT" i="1" dirty="0" err="1">
                <a:latin typeface="Arial"/>
                <a:ea typeface="Arial"/>
                <a:cs typeface="Arial"/>
                <a:sym typeface="Arial"/>
              </a:rPr>
              <a:t>Meet</a:t>
            </a:r>
            <a:r>
              <a:rPr lang="lt-LT" dirty="0">
                <a:latin typeface="Arial"/>
                <a:ea typeface="Arial"/>
                <a:cs typeface="Arial"/>
                <a:sym typeface="Arial"/>
              </a:rPr>
              <a:t>), įklijuokite susitikimo nuorodą į vietą.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Pakvieskite svečius (neprivaloma):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El. pašto adresai. Įveskite svečių el. pašto adresus, atskirdami juos kableliais. „</a:t>
            </a:r>
            <a:r>
              <a:rPr lang="lt-LT" i="0" dirty="0">
                <a:latin typeface="Arial"/>
                <a:ea typeface="Arial"/>
                <a:cs typeface="Arial"/>
                <a:sym typeface="Arial"/>
              </a:rPr>
              <a:t>Google“ kalendorius </a:t>
            </a:r>
            <a:r>
              <a:rPr lang="lt-LT" dirty="0">
                <a:latin typeface="Arial"/>
                <a:ea typeface="Arial"/>
                <a:cs typeface="Arial"/>
                <a:sym typeface="Arial"/>
              </a:rPr>
              <a:t>automatiškai patikrins, ar adresai teisingi.</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Nustatykite priminimus (neprivaloma):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Laikas prieš įvykį. Paspauskite ant „Priminimai" ir pasirinkite norimą priminimą, pvz., 15 minučių, 1 valandą, 1 dieną prieš įvykį. Galima pasirinkti priminimo būdą (el. paštu, pranešimu telefone, iššokančiu langu).</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Išsaugokite įvykį. Paspauskite mygtuką „Išsaugoti" arba panašų mygtuką, kad išsaugotumėte naują įvykį kalendoriuje.</a:t>
            </a:r>
            <a:endParaRPr dirty="0">
              <a:latin typeface="Arial"/>
              <a:ea typeface="Arial"/>
              <a:cs typeface="Arial"/>
              <a:sym typeface="Arial"/>
            </a:endParaRPr>
          </a:p>
        </p:txBody>
      </p:sp>
      <p:sp>
        <p:nvSpPr>
          <p:cNvPr id="1448" name="Google Shape;1448;g3368e779886_2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178</a:t>
            </a:fld>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3"/>
        <p:cNvGrpSpPr/>
        <p:nvPr/>
      </p:nvGrpSpPr>
      <p:grpSpPr>
        <a:xfrm>
          <a:off x="0" y="0"/>
          <a:ext cx="0" cy="0"/>
          <a:chOff x="0" y="0"/>
          <a:chExt cx="0" cy="0"/>
        </a:xfrm>
      </p:grpSpPr>
      <p:sp>
        <p:nvSpPr>
          <p:cNvPr id="1454" name="Google Shape;1454;g3368e779886_2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55" name="Google Shape;1455;g3368e779886_2_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2"/>
                  </a:ext>
                </a:extLst>
              </a:rPr>
              <a:t>Pademonstruoti ekrane, kaip užpildyti formos eilutes.</a:t>
            </a:r>
            <a:endParaRPr dirty="0">
              <a:latin typeface="Arial"/>
              <a:ea typeface="Arial"/>
              <a:cs typeface="Arial"/>
              <a:sym typeface="Arial"/>
            </a:endParaRPr>
          </a:p>
        </p:txBody>
      </p:sp>
      <p:sp>
        <p:nvSpPr>
          <p:cNvPr id="1456" name="Google Shape;1456;g3368e779886_2_1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179</a:t>
            </a:fld>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0"/>
        <p:cNvGrpSpPr/>
        <p:nvPr/>
      </p:nvGrpSpPr>
      <p:grpSpPr>
        <a:xfrm>
          <a:off x="0" y="0"/>
          <a:ext cx="0" cy="0"/>
          <a:chOff x="0" y="0"/>
          <a:chExt cx="0" cy="0"/>
        </a:xfrm>
      </p:grpSpPr>
      <p:sp>
        <p:nvSpPr>
          <p:cNvPr id="1461" name="Google Shape;1461;g372245a7f8e_0_3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2" name="Google Shape;1462;g372245a7f8e_0_3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372245a7f8e_0_3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67" name="Google Shape;1467;g372245a7f8e_0_3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Užduoties tikslas – išmokti efektyviai naudotis </a:t>
            </a:r>
            <a:r>
              <a:rPr lang="lt-LT" i="1" dirty="0">
                <a:latin typeface="Arial"/>
                <a:ea typeface="Arial"/>
                <a:cs typeface="Arial"/>
                <a:sym typeface="Arial"/>
              </a:rPr>
              <a:t>Google kalendoriumi </a:t>
            </a:r>
            <a:r>
              <a:rPr lang="lt-LT" dirty="0">
                <a:latin typeface="Arial"/>
                <a:ea typeface="Arial"/>
                <a:cs typeface="Arial"/>
                <a:sym typeface="Arial"/>
              </a:rPr>
              <a:t>ir įgyti įgūdžių planuojant laiką bei organizuojant kasdienius ir pasikartojančius įvykius.</a:t>
            </a:r>
            <a:endParaRPr dirty="0">
              <a:latin typeface="Arial"/>
              <a:ea typeface="Arial"/>
              <a:cs typeface="Arial"/>
              <a:sym typeface="Arial"/>
            </a:endParaRPr>
          </a:p>
        </p:txBody>
      </p:sp>
      <p:sp>
        <p:nvSpPr>
          <p:cNvPr id="1468" name="Google Shape;1468;g372245a7f8e_0_3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181</a:t>
            </a:fld>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2"/>
        <p:cNvGrpSpPr/>
        <p:nvPr/>
      </p:nvGrpSpPr>
      <p:grpSpPr>
        <a:xfrm>
          <a:off x="0" y="0"/>
          <a:ext cx="0" cy="0"/>
          <a:chOff x="0" y="0"/>
          <a:chExt cx="0" cy="0"/>
        </a:xfrm>
      </p:grpSpPr>
      <p:sp>
        <p:nvSpPr>
          <p:cNvPr id="1473" name="Google Shape;1473;g372fabe9cf5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74" name="Google Shape;1474;g372fabe9cf5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latin typeface="Arial"/>
                <a:ea typeface="Arial"/>
                <a:cs typeface="Arial"/>
                <a:sym typeface="Arial"/>
              </a:rPr>
              <a:t>Šis klausimas skatina pamąstyti:</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lt-LT">
                <a:latin typeface="Arial"/>
                <a:ea typeface="Arial"/>
                <a:cs typeface="Arial"/>
                <a:sym typeface="Arial"/>
              </a:rPr>
              <a:t>apie savidiscipliną ir laiką kaip resursą,</a:t>
            </a:r>
            <a:endParaRPr>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lt-LT">
                <a:latin typeface="Arial"/>
                <a:ea typeface="Arial"/>
                <a:cs typeface="Arial"/>
                <a:sym typeface="Arial"/>
              </a:rPr>
              <a:t>apie balansą tarp darbo ir asmeninio gyvenimo,</a:t>
            </a:r>
            <a:endParaRPr>
              <a:latin typeface="Arial"/>
              <a:ea typeface="Arial"/>
              <a:cs typeface="Arial"/>
              <a:sym typeface="Arial"/>
            </a:endParaRPr>
          </a:p>
          <a:p>
            <a:pPr marL="457200" lvl="0" indent="-317500" algn="l" rtl="0">
              <a:lnSpc>
                <a:spcPct val="100000"/>
              </a:lnSpc>
              <a:spcBef>
                <a:spcPts val="0"/>
              </a:spcBef>
              <a:spcAft>
                <a:spcPts val="0"/>
              </a:spcAft>
              <a:buSzPts val="1400"/>
              <a:buFont typeface="Arial"/>
              <a:buChar char="●"/>
            </a:pPr>
            <a:r>
              <a:rPr lang="lt-LT">
                <a:latin typeface="Arial"/>
                <a:ea typeface="Arial"/>
                <a:cs typeface="Arial"/>
                <a:sym typeface="Arial"/>
              </a:rPr>
              <a:t>apie skaitmeninius įpročius bei jų poveikį kasdienai.</a:t>
            </a:r>
            <a:endParaRPr>
              <a:latin typeface="Arial"/>
              <a:ea typeface="Arial"/>
              <a:cs typeface="Arial"/>
              <a:sym typeface="Arial"/>
            </a:endParaRPr>
          </a:p>
        </p:txBody>
      </p:sp>
      <p:sp>
        <p:nvSpPr>
          <p:cNvPr id="1475" name="Google Shape;1475;g372fabe9cf5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182</a:t>
            </a:fld>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9"/>
        <p:cNvGrpSpPr/>
        <p:nvPr/>
      </p:nvGrpSpPr>
      <p:grpSpPr>
        <a:xfrm>
          <a:off x="0" y="0"/>
          <a:ext cx="0" cy="0"/>
          <a:chOff x="0" y="0"/>
          <a:chExt cx="0" cy="0"/>
        </a:xfrm>
      </p:grpSpPr>
      <p:sp>
        <p:nvSpPr>
          <p:cNvPr id="1480" name="Google Shape;1480;g372fabe9cf5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81" name="Google Shape;1481;g372fabe9cf5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Lektorius demonstruoja per mokymų tikslams sukurtą „Google“ paskyrą arba demonstruoja pasitelkdamas mobilią programėlę išmaniajame telefone.</a:t>
            </a:r>
            <a:endParaRPr dirty="0">
              <a:latin typeface="Arial"/>
              <a:ea typeface="Arial"/>
              <a:cs typeface="Arial"/>
              <a:sym typeface="Arial"/>
            </a:endParaRPr>
          </a:p>
        </p:txBody>
      </p:sp>
      <p:sp>
        <p:nvSpPr>
          <p:cNvPr id="1482" name="Google Shape;1482;g372fabe9cf5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183</a:t>
            </a:fld>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7"/>
        <p:cNvGrpSpPr/>
        <p:nvPr/>
      </p:nvGrpSpPr>
      <p:grpSpPr>
        <a:xfrm>
          <a:off x="0" y="0"/>
          <a:ext cx="0" cy="0"/>
          <a:chOff x="0" y="0"/>
          <a:chExt cx="0" cy="0"/>
        </a:xfrm>
      </p:grpSpPr>
      <p:sp>
        <p:nvSpPr>
          <p:cNvPr id="1488" name="Google Shape;1488;g3368e779886_2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89" name="Google Shape;1489;g3368e779886_2_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b="1" dirty="0">
                <a:latin typeface="Arial"/>
                <a:ea typeface="Arial"/>
                <a:cs typeface="Arial"/>
                <a:sym typeface="Arial"/>
              </a:rPr>
              <a:t>Užrašų kūrimas (tekstas, paveikslėliai)</a:t>
            </a:r>
            <a:endParaRPr b="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Atidarykite „</a:t>
            </a:r>
            <a:r>
              <a:rPr lang="lt-LT" i="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Google </a:t>
            </a:r>
            <a:r>
              <a:rPr lang="lt-LT" i="0"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Keep</a:t>
            </a:r>
            <a:r>
              <a:rPr lang="lt-LT" i="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a:t>
            </a:r>
            <a:r>
              <a:rPr lang="lt-LT"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 Prisijunkite prie savo „Google“ paskyros ir atidarykite „</a:t>
            </a:r>
            <a:r>
              <a:rPr lang="lt-LT" i="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Google </a:t>
            </a:r>
            <a:r>
              <a:rPr lang="lt-LT" i="0"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Keep</a:t>
            </a:r>
            <a:r>
              <a:rPr lang="lt-LT" i="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 </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programą.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Sukurkite naują užrašą. </a:t>
            </a:r>
            <a:r>
              <a:rPr lang="lt-LT"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4"/>
                  </a:ext>
                </a:extLst>
              </a:rPr>
              <a:t>Spustelėkite didelį „+", esantį ekrano apačioje</a:t>
            </a:r>
            <a:r>
              <a:rPr lang="lt-LT" dirty="0">
                <a:latin typeface="Arial"/>
                <a:ea typeface="Arial"/>
                <a:cs typeface="Arial"/>
                <a:sym typeface="Arial"/>
              </a:rPr>
              <a:t> (arba viršuje, priklausomai nuo versijos). Atsivers tuščias užrašas.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Įveskite tekstą į užrašą naudodami klaviatūrą.</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Pridėkite paveikslėlį iš savo įrenginio.</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Pridėkite įrašą.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490" name="Google Shape;1490;g3368e779886_2_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184</a:t>
            </a:fld>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7"/>
        <p:cNvGrpSpPr/>
        <p:nvPr/>
      </p:nvGrpSpPr>
      <p:grpSpPr>
        <a:xfrm>
          <a:off x="0" y="0"/>
          <a:ext cx="0" cy="0"/>
          <a:chOff x="0" y="0"/>
          <a:chExt cx="0" cy="0"/>
        </a:xfrm>
      </p:grpSpPr>
      <p:sp>
        <p:nvSpPr>
          <p:cNvPr id="1498" name="Google Shape;1498;g372fabe9cf5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99" name="Google Shape;1499;g372fabe9cf5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a:latin typeface="Arial"/>
                <a:ea typeface="Arial"/>
                <a:cs typeface="Arial"/>
                <a:sym typeface="Arial"/>
              </a:rPr>
              <a:t>Sąrašų kūrimas (pirkinių sąrašai, užduočių sąrašai)</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Sukurkite sąrašą naudodami taškus. Užuot rašę įprastą tekstą, naudokite taškus (* arba -) kiekvienam sąrašo elementui. „</a:t>
            </a:r>
            <a:r>
              <a:rPr lang="lt-LT" dirty="0" err="1">
                <a:latin typeface="Arial"/>
                <a:ea typeface="Arial"/>
                <a:cs typeface="Arial"/>
                <a:sym typeface="Arial"/>
              </a:rPr>
              <a:t>Keep</a:t>
            </a:r>
            <a:r>
              <a:rPr lang="lt-LT" dirty="0">
                <a:latin typeface="Arial"/>
                <a:ea typeface="Arial"/>
                <a:cs typeface="Arial"/>
                <a:sym typeface="Arial"/>
              </a:rPr>
              <a:t>“ automatiškai suformatuos tekstą į sąrašą. Pavyzdžiui: </a:t>
            </a:r>
            <a:r>
              <a:rPr lang="lt-LT" i="1" dirty="0">
                <a:latin typeface="Arial"/>
                <a:ea typeface="Arial"/>
                <a:cs typeface="Arial"/>
                <a:sym typeface="Arial"/>
              </a:rPr>
              <a:t>pienas, kiaušiniai, duona.</a:t>
            </a:r>
            <a:endParaRPr i="1"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Pridėkite paveikslėlių. Galite pridėti paveikslėlių prie sąrašo elementų, kad juos lengviau atpažintumėte (pvz., nuotrauką konkretaus produkto).</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Priminimų nustatymas (laikas, vieta)</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Atidarykite užrašą arba sąrašą. Pasirinkite užrašą ar sąrašą, kuriam norite nustatyti priminimą.</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Spalvų žymėjimas</a:t>
            </a: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lt-LT" dirty="0">
                <a:latin typeface="Arial"/>
                <a:ea typeface="Arial"/>
                <a:cs typeface="Arial"/>
                <a:sym typeface="Arial"/>
              </a:rPr>
              <a:t>Pasirinkite užrašą ar sąrašą, kurį norite pažymėti spalva.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500" name="Google Shape;1500;g372fabe9cf5_0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185</a:t>
            </a:fld>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6"/>
        <p:cNvGrpSpPr/>
        <p:nvPr/>
      </p:nvGrpSpPr>
      <p:grpSpPr>
        <a:xfrm>
          <a:off x="0" y="0"/>
          <a:ext cx="0" cy="0"/>
          <a:chOff x="0" y="0"/>
          <a:chExt cx="0" cy="0"/>
        </a:xfrm>
      </p:grpSpPr>
      <p:sp>
        <p:nvSpPr>
          <p:cNvPr id="1507" name="Google Shape;1507;g372245a7f8e_0_3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g372245a7f8e_0_3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g3368e779886_2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13" name="Google Shape;1513;g3368e779886_2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4" name="Google Shape;1514;g3368e779886_2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187</a:t>
            </a:fld>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8"/>
        <p:cNvGrpSpPr/>
        <p:nvPr/>
      </p:nvGrpSpPr>
      <p:grpSpPr>
        <a:xfrm>
          <a:off x="0" y="0"/>
          <a:ext cx="0" cy="0"/>
          <a:chOff x="0" y="0"/>
          <a:chExt cx="0" cy="0"/>
        </a:xfrm>
      </p:grpSpPr>
      <p:sp>
        <p:nvSpPr>
          <p:cNvPr id="1519" name="Google Shape;1519;g372fabe9cf5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20" name="Google Shape;1520;g372fabe9cf5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1" name="Google Shape;1521;g372fabe9cf5_0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lt-LT"/>
              <a:t>188</a:t>
            </a:fld>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27" name="Google Shape;1527;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28" name="Google Shape;1528;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189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1E1E1"/>
        </a:solidFill>
        <a:effectLst/>
      </p:bgPr>
    </p:bg>
    <p:spTree>
      <p:nvGrpSpPr>
        <p:cNvPr id="1" name="Shape 15"/>
        <p:cNvGrpSpPr/>
        <p:nvPr/>
      </p:nvGrpSpPr>
      <p:grpSpPr>
        <a:xfrm>
          <a:off x="0" y="0"/>
          <a:ext cx="0" cy="0"/>
          <a:chOff x="0" y="0"/>
          <a:chExt cx="0" cy="0"/>
        </a:xfrm>
      </p:grpSpPr>
      <p:sp>
        <p:nvSpPr>
          <p:cNvPr id="16" name="Google Shape;16;p74"/>
          <p:cNvSpPr txBox="1">
            <a:spLocks noGrp="1"/>
          </p:cNvSpPr>
          <p:nvPr>
            <p:ph type="ctrTitle"/>
          </p:nvPr>
        </p:nvSpPr>
        <p:spPr>
          <a:xfrm>
            <a:off x="980148" y="1359970"/>
            <a:ext cx="8015287" cy="13160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EA551F"/>
              </a:buClr>
              <a:buSzPts val="6300"/>
              <a:buFont typeface="Century Gothic"/>
              <a:buNone/>
              <a:defRPr sz="6300" b="1">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4"/>
          <p:cNvSpPr txBox="1">
            <a:spLocks noGrp="1"/>
          </p:cNvSpPr>
          <p:nvPr>
            <p:ph type="subTitle" idx="1"/>
          </p:nvPr>
        </p:nvSpPr>
        <p:spPr>
          <a:xfrm>
            <a:off x="980148" y="4057650"/>
            <a:ext cx="8445763" cy="62865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E2E2E"/>
              </a:buClr>
              <a:buSzPts val="2400"/>
              <a:buNone/>
              <a:defRPr sz="2400">
                <a:solidFill>
                  <a:srgbClr val="2E2E2E"/>
                </a:solidFill>
                <a:latin typeface="Century Gothic"/>
                <a:ea typeface="Century Gothic"/>
                <a:cs typeface="Century Gothic"/>
                <a:sym typeface="Century Gothic"/>
              </a:defRPr>
            </a:lvl1pPr>
            <a:lvl2pPr lvl="1" algn="ctr">
              <a:lnSpc>
                <a:spcPct val="90000"/>
              </a:lnSpc>
              <a:spcBef>
                <a:spcPts val="500"/>
              </a:spcBef>
              <a:spcAft>
                <a:spcPts val="0"/>
              </a:spcAft>
              <a:buClr>
                <a:srgbClr val="2E2E2E"/>
              </a:buClr>
              <a:buSzPts val="2000"/>
              <a:buNone/>
              <a:defRPr sz="2000"/>
            </a:lvl2pPr>
            <a:lvl3pPr lvl="2" algn="ctr">
              <a:lnSpc>
                <a:spcPct val="90000"/>
              </a:lnSpc>
              <a:spcBef>
                <a:spcPts val="500"/>
              </a:spcBef>
              <a:spcAft>
                <a:spcPts val="0"/>
              </a:spcAft>
              <a:buClr>
                <a:srgbClr val="2E2E2E"/>
              </a:buClr>
              <a:buSzPts val="1800"/>
              <a:buNone/>
              <a:defRPr sz="1800"/>
            </a:lvl3pPr>
            <a:lvl4pPr lvl="3" algn="ctr">
              <a:lnSpc>
                <a:spcPct val="90000"/>
              </a:lnSpc>
              <a:spcBef>
                <a:spcPts val="500"/>
              </a:spcBef>
              <a:spcAft>
                <a:spcPts val="0"/>
              </a:spcAft>
              <a:buClr>
                <a:srgbClr val="2E2E2E"/>
              </a:buClr>
              <a:buSzPts val="1600"/>
              <a:buNone/>
              <a:defRPr sz="1600"/>
            </a:lvl4pPr>
            <a:lvl5pPr lvl="4" algn="ctr">
              <a:lnSpc>
                <a:spcPct val="90000"/>
              </a:lnSpc>
              <a:spcBef>
                <a:spcPts val="500"/>
              </a:spcBef>
              <a:spcAft>
                <a:spcPts val="0"/>
              </a:spcAft>
              <a:buClr>
                <a:srgbClr val="2E2E2E"/>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4"/>
          <p:cNvSpPr txBox="1"/>
          <p:nvPr/>
        </p:nvSpPr>
        <p:spPr>
          <a:xfrm>
            <a:off x="818409" y="5387490"/>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tobulinimo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19" name="Google Shape;19;p74"/>
          <p:cNvPicPr preferRelativeResize="0"/>
          <p:nvPr/>
        </p:nvPicPr>
        <p:blipFill rotWithShape="1">
          <a:blip r:embed="rId2">
            <a:alphaModFix/>
          </a:blip>
          <a:srcRect/>
          <a:stretch/>
        </p:blipFill>
        <p:spPr>
          <a:xfrm>
            <a:off x="10344149" y="4892671"/>
            <a:ext cx="1576583" cy="14766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20"/>
        <p:cNvGrpSpPr/>
        <p:nvPr/>
      </p:nvGrpSpPr>
      <p:grpSpPr>
        <a:xfrm>
          <a:off x="0" y="0"/>
          <a:ext cx="0" cy="0"/>
          <a:chOff x="0" y="0"/>
          <a:chExt cx="0" cy="0"/>
        </a:xfrm>
      </p:grpSpPr>
      <p:sp>
        <p:nvSpPr>
          <p:cNvPr id="21" name="Google Shape;21;p75"/>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lvl1pPr marL="457200" lvl="0" indent="-419100" algn="l">
              <a:lnSpc>
                <a:spcPct val="90000"/>
              </a:lnSpc>
              <a:spcBef>
                <a:spcPts val="1000"/>
              </a:spcBef>
              <a:spcAft>
                <a:spcPts val="0"/>
              </a:spcAft>
              <a:buClr>
                <a:srgbClr val="2E2E2E"/>
              </a:buClr>
              <a:buSzPts val="3000"/>
              <a:buChar char="•"/>
              <a:defRPr sz="3000">
                <a:solidFill>
                  <a:srgbClr val="2E2E2E"/>
                </a:solidFill>
                <a:latin typeface="Arial"/>
                <a:ea typeface="Arial"/>
                <a:cs typeface="Arial"/>
                <a:sym typeface="Arial"/>
              </a:defRPr>
            </a:lvl1pPr>
            <a:lvl2pPr marL="914400" lvl="1" indent="-393700" algn="l">
              <a:lnSpc>
                <a:spcPct val="90000"/>
              </a:lnSpc>
              <a:spcBef>
                <a:spcPts val="500"/>
              </a:spcBef>
              <a:spcAft>
                <a:spcPts val="0"/>
              </a:spcAft>
              <a:buClr>
                <a:srgbClr val="2E2E2E"/>
              </a:buClr>
              <a:buSzPts val="2600"/>
              <a:buChar char="•"/>
              <a:defRPr sz="2600">
                <a:solidFill>
                  <a:srgbClr val="2E2E2E"/>
                </a:solidFill>
                <a:latin typeface="Arial"/>
                <a:ea typeface="Arial"/>
                <a:cs typeface="Arial"/>
                <a:sym typeface="Arial"/>
              </a:defRPr>
            </a:lvl2pPr>
            <a:lvl3pPr marL="1371600" lvl="2" indent="-368300" algn="l">
              <a:lnSpc>
                <a:spcPct val="90000"/>
              </a:lnSpc>
              <a:spcBef>
                <a:spcPts val="500"/>
              </a:spcBef>
              <a:spcAft>
                <a:spcPts val="0"/>
              </a:spcAft>
              <a:buClr>
                <a:srgbClr val="2E2E2E"/>
              </a:buClr>
              <a:buSzPts val="2200"/>
              <a:buChar char="•"/>
              <a:defRPr sz="2200">
                <a:solidFill>
                  <a:srgbClr val="2E2E2E"/>
                </a:solidFill>
                <a:latin typeface="Arial"/>
                <a:ea typeface="Arial"/>
                <a:cs typeface="Arial"/>
                <a:sym typeface="Arial"/>
              </a:defRPr>
            </a:lvl3pPr>
            <a:lvl4pPr marL="1828800" lvl="3" indent="-342900" algn="l">
              <a:lnSpc>
                <a:spcPct val="90000"/>
              </a:lnSpc>
              <a:spcBef>
                <a:spcPts val="500"/>
              </a:spcBef>
              <a:spcAft>
                <a:spcPts val="0"/>
              </a:spcAft>
              <a:buClr>
                <a:srgbClr val="2E2E2E"/>
              </a:buClr>
              <a:buSzPts val="1800"/>
              <a:buChar char="•"/>
              <a:defRPr sz="1800">
                <a:solidFill>
                  <a:srgbClr val="2E2E2E"/>
                </a:solidFill>
                <a:latin typeface="Arial"/>
                <a:ea typeface="Arial"/>
                <a:cs typeface="Arial"/>
                <a:sym typeface="Arial"/>
              </a:defRPr>
            </a:lvl4pPr>
            <a:lvl5pPr marL="2286000" lvl="4" indent="-317500" algn="l">
              <a:lnSpc>
                <a:spcPct val="90000"/>
              </a:lnSpc>
              <a:spcBef>
                <a:spcPts val="500"/>
              </a:spcBef>
              <a:spcAft>
                <a:spcPts val="0"/>
              </a:spcAft>
              <a:buClr>
                <a:srgbClr val="2E2E2E"/>
              </a:buClr>
              <a:buSzPts val="1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2" name="Google Shape;22;p75"/>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3" name="Google Shape;23;p75"/>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4" name="Google Shape;24;p75"/>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 name="Google Shape;25;p75"/>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6" name="Google Shape;26;p75"/>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 name="Google Shape;27;p75"/>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 name="Google Shape;28;p75"/>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 name="Google Shape;29;p75"/>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0" name="Google Shape;30;p75"/>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 name="Google Shape;31;p75"/>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32" name="Google Shape;32;p7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E1E1E1"/>
        </a:solidFill>
        <a:effectLst/>
      </p:bgPr>
    </p:bg>
    <p:spTree>
      <p:nvGrpSpPr>
        <p:cNvPr id="1" name="Shape 33"/>
        <p:cNvGrpSpPr/>
        <p:nvPr/>
      </p:nvGrpSpPr>
      <p:grpSpPr>
        <a:xfrm>
          <a:off x="0" y="0"/>
          <a:ext cx="0" cy="0"/>
          <a:chOff x="0" y="0"/>
          <a:chExt cx="0" cy="0"/>
        </a:xfrm>
      </p:grpSpPr>
      <p:cxnSp>
        <p:nvCxnSpPr>
          <p:cNvPr id="34" name="Google Shape;34;p76"/>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5" name="Google Shape;35;p76"/>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6" name="Google Shape;36;p76"/>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7" name="Google Shape;37;p76"/>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8" name="Google Shape;38;p76"/>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9" name="Google Shape;39;p76"/>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0" name="Google Shape;40;p76"/>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41" name="Google Shape;41;p76"/>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42"/>
        <p:cNvGrpSpPr/>
        <p:nvPr/>
      </p:nvGrpSpPr>
      <p:grpSpPr>
        <a:xfrm>
          <a:off x="0" y="0"/>
          <a:ext cx="0" cy="0"/>
          <a:chOff x="0" y="0"/>
          <a:chExt cx="0" cy="0"/>
        </a:xfrm>
      </p:grpSpPr>
      <p:pic>
        <p:nvPicPr>
          <p:cNvPr id="43" name="Google Shape;43;p77"/>
          <p:cNvPicPr preferRelativeResize="0"/>
          <p:nvPr/>
        </p:nvPicPr>
        <p:blipFill rotWithShape="1">
          <a:blip r:embed="rId2">
            <a:alphaModFix/>
          </a:blip>
          <a:srcRect/>
          <a:stretch/>
        </p:blipFill>
        <p:spPr>
          <a:xfrm>
            <a:off x="4906975" y="3602133"/>
            <a:ext cx="2378045" cy="2227250"/>
          </a:xfrm>
          <a:prstGeom prst="rect">
            <a:avLst/>
          </a:prstGeom>
          <a:noFill/>
          <a:ln>
            <a:noFill/>
          </a:ln>
        </p:spPr>
      </p:pic>
      <p:sp>
        <p:nvSpPr>
          <p:cNvPr id="44" name="Google Shape;44;p77"/>
          <p:cNvSpPr txBox="1"/>
          <p:nvPr/>
        </p:nvSpPr>
        <p:spPr>
          <a:xfrm>
            <a:off x="1255423" y="1487375"/>
            <a:ext cx="9681147" cy="176849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EA551F"/>
              </a:buClr>
              <a:buSzPts val="4500"/>
              <a:buFont typeface="Arial"/>
              <a:buNone/>
            </a:pPr>
            <a:r>
              <a:rPr lang="lt-LT" sz="4500" b="1" i="0" u="none" strike="noStrike" cap="none">
                <a:solidFill>
                  <a:srgbClr val="EA551F"/>
                </a:solidFill>
                <a:latin typeface="Century Gothic"/>
                <a:ea typeface="Century Gothic"/>
                <a:cs typeface="Century Gothic"/>
                <a:sym typeface="Century Gothic"/>
              </a:rPr>
              <a:t>Gyventojų medijų ir informacinio raštingumo kompetencijų tobulinimo bibliotekose programa</a:t>
            </a:r>
            <a:endParaRPr sz="4500" b="1" i="0" u="none" strike="noStrike" cap="none">
              <a:solidFill>
                <a:srgbClr val="EA551F"/>
              </a:solidFill>
              <a:latin typeface="Century Gothic"/>
              <a:ea typeface="Century Gothic"/>
              <a:cs typeface="Century Gothic"/>
              <a:sym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45"/>
        <p:cNvGrpSpPr/>
        <p:nvPr/>
      </p:nvGrpSpPr>
      <p:grpSpPr>
        <a:xfrm>
          <a:off x="0" y="0"/>
          <a:ext cx="0" cy="0"/>
          <a:chOff x="0" y="0"/>
          <a:chExt cx="0" cy="0"/>
        </a:xfrm>
      </p:grpSpPr>
      <p:pic>
        <p:nvPicPr>
          <p:cNvPr id="46" name="Google Shape;46;p78"/>
          <p:cNvPicPr preferRelativeResize="0"/>
          <p:nvPr/>
        </p:nvPicPr>
        <p:blipFill rotWithShape="1">
          <a:blip r:embed="rId2">
            <a:alphaModFix/>
          </a:blip>
          <a:srcRect/>
          <a:stretch/>
        </p:blipFill>
        <p:spPr>
          <a:xfrm>
            <a:off x="10344149" y="4892671"/>
            <a:ext cx="1576583" cy="1476610"/>
          </a:xfrm>
          <a:prstGeom prst="rect">
            <a:avLst/>
          </a:prstGeom>
          <a:noFill/>
          <a:ln>
            <a:noFill/>
          </a:ln>
        </p:spPr>
      </p:pic>
      <p:sp>
        <p:nvSpPr>
          <p:cNvPr id="47" name="Google Shape;47;p78"/>
          <p:cNvSpPr txBox="1"/>
          <p:nvPr/>
        </p:nvSpPr>
        <p:spPr>
          <a:xfrm>
            <a:off x="768279" y="1054633"/>
            <a:ext cx="10598804" cy="131603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A551F"/>
              </a:buClr>
              <a:buSzPts val="5500"/>
              <a:buFont typeface="Arial"/>
              <a:buNone/>
            </a:pPr>
            <a:r>
              <a:rPr lang="lt-LT" sz="5500" b="1" i="0" u="none" strike="noStrike" cap="none">
                <a:solidFill>
                  <a:srgbClr val="EA551F"/>
                </a:solidFill>
                <a:latin typeface="Arial"/>
                <a:ea typeface="Arial"/>
                <a:cs typeface="Arial"/>
                <a:sym typeface="Arial"/>
              </a:rPr>
              <a:t>Temos pavadinimas</a:t>
            </a:r>
            <a:endParaRPr sz="1400" b="0" i="0" u="none" strike="noStrike" cap="none">
              <a:solidFill>
                <a:srgbClr val="000000"/>
              </a:solidFill>
              <a:latin typeface="Arial"/>
              <a:ea typeface="Arial"/>
              <a:cs typeface="Arial"/>
              <a:sym typeface="Arial"/>
            </a:endParaRPr>
          </a:p>
        </p:txBody>
      </p:sp>
      <p:sp>
        <p:nvSpPr>
          <p:cNvPr id="48" name="Google Shape;48;p78"/>
          <p:cNvSpPr txBox="1"/>
          <p:nvPr/>
        </p:nvSpPr>
        <p:spPr>
          <a:xfrm>
            <a:off x="768279" y="3355024"/>
            <a:ext cx="6345585" cy="6286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000"/>
              <a:buFont typeface="Arial"/>
              <a:buNone/>
            </a:pPr>
            <a:r>
              <a:rPr lang="lt-LT" sz="4000" b="1" i="0" u="none" strike="noStrike" cap="none">
                <a:solidFill>
                  <a:schemeClr val="dk1"/>
                </a:solidFill>
                <a:latin typeface="Arial"/>
                <a:ea typeface="Arial"/>
                <a:cs typeface="Arial"/>
                <a:sym typeface="Arial"/>
              </a:rPr>
              <a:t>Potemės pavadinimas</a:t>
            </a:r>
            <a:endParaRPr sz="4000" b="1" i="0" u="none" strike="noStrike" cap="none">
              <a:solidFill>
                <a:schemeClr val="dk1"/>
              </a:solidFill>
              <a:latin typeface="Arial"/>
              <a:ea typeface="Arial"/>
              <a:cs typeface="Arial"/>
              <a:sym typeface="Arial"/>
            </a:endParaRPr>
          </a:p>
        </p:txBody>
      </p:sp>
      <p:cxnSp>
        <p:nvCxnSpPr>
          <p:cNvPr id="49" name="Google Shape;49;p78"/>
          <p:cNvCxnSpPr/>
          <p:nvPr/>
        </p:nvCxnSpPr>
        <p:spPr>
          <a:xfrm>
            <a:off x="-6221"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0" name="Google Shape;50;p78"/>
          <p:cNvCxnSpPr/>
          <p:nvPr/>
        </p:nvCxnSpPr>
        <p:spPr>
          <a:xfrm>
            <a:off x="51193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1" name="Google Shape;51;p78"/>
          <p:cNvCxnSpPr/>
          <p:nvPr/>
        </p:nvCxnSpPr>
        <p:spPr>
          <a:xfrm>
            <a:off x="109105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2" name="Google Shape;52;p78"/>
          <p:cNvCxnSpPr/>
          <p:nvPr/>
        </p:nvCxnSpPr>
        <p:spPr>
          <a:xfrm>
            <a:off x="169049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3" name="Google Shape;53;p78"/>
          <p:cNvCxnSpPr/>
          <p:nvPr/>
        </p:nvCxnSpPr>
        <p:spPr>
          <a:xfrm>
            <a:off x="226961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4" name="Google Shape;54;p78"/>
          <p:cNvCxnSpPr/>
          <p:nvPr/>
        </p:nvCxnSpPr>
        <p:spPr>
          <a:xfrm>
            <a:off x="286905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5" name="Google Shape;55;p78"/>
          <p:cNvCxnSpPr/>
          <p:nvPr/>
        </p:nvCxnSpPr>
        <p:spPr>
          <a:xfrm>
            <a:off x="3456889" y="294592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56"/>
        <p:cNvGrpSpPr/>
        <p:nvPr/>
      </p:nvGrpSpPr>
      <p:grpSpPr>
        <a:xfrm>
          <a:off x="0" y="0"/>
          <a:ext cx="0" cy="0"/>
          <a:chOff x="0" y="0"/>
          <a:chExt cx="0" cy="0"/>
        </a:xfrm>
      </p:grpSpPr>
      <p:sp>
        <p:nvSpPr>
          <p:cNvPr id="57" name="Google Shape;57;p79"/>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79"/>
          <p:cNvSpPr txBox="1">
            <a:spLocks noGrp="1"/>
          </p:cNvSpPr>
          <p:nvPr>
            <p:ph type="body" idx="2"/>
          </p:nvPr>
        </p:nvSpPr>
        <p:spPr>
          <a:xfrm>
            <a:off x="6327384" y="1822452"/>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59" name="Google Shape;59;p79"/>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0" name="Google Shape;60;p79"/>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1" name="Google Shape;61;p79"/>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2" name="Google Shape;62;p79"/>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3" name="Google Shape;63;p79"/>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4" name="Google Shape;64;p79"/>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5" name="Google Shape;65;p79"/>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6" name="Google Shape;66;p79"/>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7" name="Google Shape;67;p79"/>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8" name="Google Shape;68;p79"/>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69" name="Google Shape;69;p7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E1E1E1"/>
        </a:solidFill>
        <a:effectLst/>
      </p:bgPr>
    </p:bg>
    <p:spTree>
      <p:nvGrpSpPr>
        <p:cNvPr id="1" name="Shape 76"/>
        <p:cNvGrpSpPr/>
        <p:nvPr/>
      </p:nvGrpSpPr>
      <p:grpSpPr>
        <a:xfrm>
          <a:off x="0" y="0"/>
          <a:ext cx="0" cy="0"/>
          <a:chOff x="0" y="0"/>
          <a:chExt cx="0" cy="0"/>
        </a:xfrm>
      </p:grpSpPr>
      <p:cxnSp>
        <p:nvCxnSpPr>
          <p:cNvPr id="77" name="Google Shape;77;g36e7ff1fe06_0_82"/>
          <p:cNvCxnSpPr/>
          <p:nvPr/>
        </p:nvCxnSpPr>
        <p:spPr>
          <a:xfrm>
            <a:off x="8610600" y="6727190"/>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78" name="Google Shape;78;g36e7ff1fe06_0_82"/>
          <p:cNvCxnSpPr/>
          <p:nvPr/>
        </p:nvCxnSpPr>
        <p:spPr>
          <a:xfrm>
            <a:off x="21844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79" name="Google Shape;79;g36e7ff1fe06_0_82"/>
          <p:cNvCxnSpPr/>
          <p:nvPr/>
        </p:nvCxnSpPr>
        <p:spPr>
          <a:xfrm>
            <a:off x="123952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80" name="Google Shape;80;g36e7ff1fe06_0_82"/>
          <p:cNvCxnSpPr/>
          <p:nvPr/>
        </p:nvCxnSpPr>
        <p:spPr>
          <a:xfrm>
            <a:off x="264160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81" name="Google Shape;81;g36e7ff1fe06_0_82"/>
          <p:cNvCxnSpPr/>
          <p:nvPr/>
        </p:nvCxnSpPr>
        <p:spPr>
          <a:xfrm>
            <a:off x="425704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82" name="Google Shape;82;g36e7ff1fe06_0_82"/>
          <p:cNvCxnSpPr/>
          <p:nvPr/>
        </p:nvCxnSpPr>
        <p:spPr>
          <a:xfrm>
            <a:off x="609600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83" name="Google Shape;83;g36e7ff1fe06_0_82"/>
          <p:cNvCxnSpPr/>
          <p:nvPr/>
        </p:nvCxnSpPr>
        <p:spPr>
          <a:xfrm>
            <a:off x="11135360" y="6735763"/>
            <a:ext cx="436800" cy="0"/>
          </a:xfrm>
          <a:prstGeom prst="straightConnector1">
            <a:avLst/>
          </a:prstGeom>
          <a:noFill/>
          <a:ln w="38100" cap="flat" cmpd="sng">
            <a:solidFill>
              <a:srgbClr val="666666"/>
            </a:solidFill>
            <a:prstDash val="solid"/>
            <a:miter lim="800000"/>
            <a:headEnd type="none" w="sm" len="sm"/>
            <a:tailEnd type="none" w="sm" len="sm"/>
          </a:ln>
        </p:spPr>
      </p:cxnSp>
      <p:sp>
        <p:nvSpPr>
          <p:cNvPr id="84" name="Google Shape;84;g36e7ff1fe06_0_82"/>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85"/>
        <p:cNvGrpSpPr/>
        <p:nvPr/>
      </p:nvGrpSpPr>
      <p:grpSpPr>
        <a:xfrm>
          <a:off x="0" y="0"/>
          <a:ext cx="0" cy="0"/>
          <a:chOff x="0" y="0"/>
          <a:chExt cx="0" cy="0"/>
        </a:xfrm>
      </p:grpSpPr>
      <p:sp>
        <p:nvSpPr>
          <p:cNvPr id="86" name="Google Shape;86;g36e7ff1fe06_0_91"/>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lvl1pPr marL="457200" lvl="0" indent="-419100" algn="l">
              <a:lnSpc>
                <a:spcPct val="90000"/>
              </a:lnSpc>
              <a:spcBef>
                <a:spcPts val="1000"/>
              </a:spcBef>
              <a:spcAft>
                <a:spcPts val="0"/>
              </a:spcAft>
              <a:buClr>
                <a:srgbClr val="2E2E2E"/>
              </a:buClr>
              <a:buSzPts val="3000"/>
              <a:buChar char="•"/>
              <a:defRPr sz="3000">
                <a:solidFill>
                  <a:srgbClr val="2E2E2E"/>
                </a:solidFill>
                <a:latin typeface="Arial"/>
                <a:ea typeface="Arial"/>
                <a:cs typeface="Arial"/>
                <a:sym typeface="Arial"/>
              </a:defRPr>
            </a:lvl1pPr>
            <a:lvl2pPr marL="914400" lvl="1" indent="-393700" algn="l">
              <a:lnSpc>
                <a:spcPct val="90000"/>
              </a:lnSpc>
              <a:spcBef>
                <a:spcPts val="500"/>
              </a:spcBef>
              <a:spcAft>
                <a:spcPts val="0"/>
              </a:spcAft>
              <a:buClr>
                <a:srgbClr val="2E2E2E"/>
              </a:buClr>
              <a:buSzPts val="2600"/>
              <a:buChar char="•"/>
              <a:defRPr sz="2600">
                <a:solidFill>
                  <a:srgbClr val="2E2E2E"/>
                </a:solidFill>
                <a:latin typeface="Arial"/>
                <a:ea typeface="Arial"/>
                <a:cs typeface="Arial"/>
                <a:sym typeface="Arial"/>
              </a:defRPr>
            </a:lvl2pPr>
            <a:lvl3pPr marL="1371600" lvl="2" indent="-368300" algn="l">
              <a:lnSpc>
                <a:spcPct val="90000"/>
              </a:lnSpc>
              <a:spcBef>
                <a:spcPts val="500"/>
              </a:spcBef>
              <a:spcAft>
                <a:spcPts val="0"/>
              </a:spcAft>
              <a:buClr>
                <a:srgbClr val="2E2E2E"/>
              </a:buClr>
              <a:buSzPts val="2200"/>
              <a:buChar char="•"/>
              <a:defRPr sz="2200">
                <a:solidFill>
                  <a:srgbClr val="2E2E2E"/>
                </a:solidFill>
                <a:latin typeface="Arial"/>
                <a:ea typeface="Arial"/>
                <a:cs typeface="Arial"/>
                <a:sym typeface="Arial"/>
              </a:defRPr>
            </a:lvl3pPr>
            <a:lvl4pPr marL="1828800" lvl="3" indent="-342900" algn="l">
              <a:lnSpc>
                <a:spcPct val="90000"/>
              </a:lnSpc>
              <a:spcBef>
                <a:spcPts val="500"/>
              </a:spcBef>
              <a:spcAft>
                <a:spcPts val="0"/>
              </a:spcAft>
              <a:buClr>
                <a:srgbClr val="2E2E2E"/>
              </a:buClr>
              <a:buSzPts val="1800"/>
              <a:buChar char="•"/>
              <a:defRPr sz="1800">
                <a:solidFill>
                  <a:srgbClr val="2E2E2E"/>
                </a:solidFill>
                <a:latin typeface="Arial"/>
                <a:ea typeface="Arial"/>
                <a:cs typeface="Arial"/>
                <a:sym typeface="Arial"/>
              </a:defRPr>
            </a:lvl4pPr>
            <a:lvl5pPr marL="2286000" lvl="4" indent="-317500" algn="l">
              <a:lnSpc>
                <a:spcPct val="90000"/>
              </a:lnSpc>
              <a:spcBef>
                <a:spcPts val="500"/>
              </a:spcBef>
              <a:spcAft>
                <a:spcPts val="0"/>
              </a:spcAft>
              <a:buClr>
                <a:srgbClr val="2E2E2E"/>
              </a:buClr>
              <a:buSzPts val="1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7" name="Google Shape;87;g36e7ff1fe06_0_91"/>
          <p:cNvCxnSpPr/>
          <p:nvPr/>
        </p:nvCxnSpPr>
        <p:spPr>
          <a:xfrm>
            <a:off x="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88" name="Google Shape;88;g36e7ff1fe06_0_91"/>
          <p:cNvCxnSpPr/>
          <p:nvPr/>
        </p:nvCxnSpPr>
        <p:spPr>
          <a:xfrm>
            <a:off x="51816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89" name="Google Shape;89;g36e7ff1fe06_0_91"/>
          <p:cNvCxnSpPr/>
          <p:nvPr/>
        </p:nvCxnSpPr>
        <p:spPr>
          <a:xfrm>
            <a:off x="109728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90" name="Google Shape;90;g36e7ff1fe06_0_91"/>
          <p:cNvCxnSpPr/>
          <p:nvPr/>
        </p:nvCxnSpPr>
        <p:spPr>
          <a:xfrm>
            <a:off x="169672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91" name="Google Shape;91;g36e7ff1fe06_0_91"/>
          <p:cNvCxnSpPr/>
          <p:nvPr/>
        </p:nvCxnSpPr>
        <p:spPr>
          <a:xfrm>
            <a:off x="227584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92" name="Google Shape;92;g36e7ff1fe06_0_91"/>
          <p:cNvCxnSpPr/>
          <p:nvPr/>
        </p:nvCxnSpPr>
        <p:spPr>
          <a:xfrm>
            <a:off x="287528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93" name="Google Shape;93;g36e7ff1fe06_0_91"/>
          <p:cNvCxnSpPr/>
          <p:nvPr/>
        </p:nvCxnSpPr>
        <p:spPr>
          <a:xfrm>
            <a:off x="989584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94" name="Google Shape;94;g36e7ff1fe06_0_91"/>
          <p:cNvCxnSpPr/>
          <p:nvPr/>
        </p:nvCxnSpPr>
        <p:spPr>
          <a:xfrm>
            <a:off x="1052576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95" name="Google Shape;95;g36e7ff1fe06_0_91"/>
          <p:cNvCxnSpPr/>
          <p:nvPr/>
        </p:nvCxnSpPr>
        <p:spPr>
          <a:xfrm>
            <a:off x="1116076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96" name="Google Shape;96;g36e7ff1fe06_0_91"/>
          <p:cNvCxnSpPr/>
          <p:nvPr/>
        </p:nvCxnSpPr>
        <p:spPr>
          <a:xfrm>
            <a:off x="11755120" y="1690688"/>
            <a:ext cx="436800" cy="0"/>
          </a:xfrm>
          <a:prstGeom prst="straightConnector1">
            <a:avLst/>
          </a:prstGeom>
          <a:noFill/>
          <a:ln w="38100" cap="flat" cmpd="sng">
            <a:solidFill>
              <a:srgbClr val="666666"/>
            </a:solidFill>
            <a:prstDash val="solid"/>
            <a:miter lim="800000"/>
            <a:headEnd type="none" w="sm" len="sm"/>
            <a:tailEnd type="none" w="sm" len="sm"/>
          </a:ln>
        </p:spPr>
      </p:cxnSp>
      <p:sp>
        <p:nvSpPr>
          <p:cNvPr id="97" name="Google Shape;97;g36e7ff1fe06_0_9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1E1E1"/>
        </a:solidFill>
        <a:effectLst/>
      </p:bgPr>
    </p:bg>
    <p:spTree>
      <p:nvGrpSpPr>
        <p:cNvPr id="1" name="Shape 98"/>
        <p:cNvGrpSpPr/>
        <p:nvPr/>
      </p:nvGrpSpPr>
      <p:grpSpPr>
        <a:xfrm>
          <a:off x="0" y="0"/>
          <a:ext cx="0" cy="0"/>
          <a:chOff x="0" y="0"/>
          <a:chExt cx="0" cy="0"/>
        </a:xfrm>
      </p:grpSpPr>
      <p:sp>
        <p:nvSpPr>
          <p:cNvPr id="99" name="Google Shape;99;g36e7ff1fe06_0_77"/>
          <p:cNvSpPr txBox="1">
            <a:spLocks noGrp="1"/>
          </p:cNvSpPr>
          <p:nvPr>
            <p:ph type="ctrTitle"/>
          </p:nvPr>
        </p:nvSpPr>
        <p:spPr>
          <a:xfrm>
            <a:off x="980148" y="1359970"/>
            <a:ext cx="8015400" cy="13161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EA551F"/>
              </a:buClr>
              <a:buSzPts val="6300"/>
              <a:buFont typeface="Century Gothic"/>
              <a:buNone/>
              <a:defRPr sz="6300" b="1">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g36e7ff1fe06_0_77"/>
          <p:cNvSpPr txBox="1">
            <a:spLocks noGrp="1"/>
          </p:cNvSpPr>
          <p:nvPr>
            <p:ph type="subTitle" idx="1"/>
          </p:nvPr>
        </p:nvSpPr>
        <p:spPr>
          <a:xfrm>
            <a:off x="980148" y="4057650"/>
            <a:ext cx="8445900" cy="628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E2E2E"/>
              </a:buClr>
              <a:buSzPts val="2400"/>
              <a:buNone/>
              <a:defRPr sz="2400">
                <a:solidFill>
                  <a:srgbClr val="2E2E2E"/>
                </a:solidFill>
                <a:latin typeface="Century Gothic"/>
                <a:ea typeface="Century Gothic"/>
                <a:cs typeface="Century Gothic"/>
                <a:sym typeface="Century Gothic"/>
              </a:defRPr>
            </a:lvl1pPr>
            <a:lvl2pPr lvl="1" algn="ctr">
              <a:lnSpc>
                <a:spcPct val="90000"/>
              </a:lnSpc>
              <a:spcBef>
                <a:spcPts val="500"/>
              </a:spcBef>
              <a:spcAft>
                <a:spcPts val="0"/>
              </a:spcAft>
              <a:buClr>
                <a:srgbClr val="2E2E2E"/>
              </a:buClr>
              <a:buSzPts val="2000"/>
              <a:buNone/>
              <a:defRPr sz="2000"/>
            </a:lvl2pPr>
            <a:lvl3pPr lvl="2" algn="ctr">
              <a:lnSpc>
                <a:spcPct val="90000"/>
              </a:lnSpc>
              <a:spcBef>
                <a:spcPts val="500"/>
              </a:spcBef>
              <a:spcAft>
                <a:spcPts val="0"/>
              </a:spcAft>
              <a:buClr>
                <a:srgbClr val="2E2E2E"/>
              </a:buClr>
              <a:buSzPts val="1800"/>
              <a:buNone/>
              <a:defRPr sz="1800"/>
            </a:lvl3pPr>
            <a:lvl4pPr lvl="3" algn="ctr">
              <a:lnSpc>
                <a:spcPct val="90000"/>
              </a:lnSpc>
              <a:spcBef>
                <a:spcPts val="500"/>
              </a:spcBef>
              <a:spcAft>
                <a:spcPts val="0"/>
              </a:spcAft>
              <a:buClr>
                <a:srgbClr val="2E2E2E"/>
              </a:buClr>
              <a:buSzPts val="1600"/>
              <a:buNone/>
              <a:defRPr sz="1600"/>
            </a:lvl4pPr>
            <a:lvl5pPr lvl="4" algn="ctr">
              <a:lnSpc>
                <a:spcPct val="90000"/>
              </a:lnSpc>
              <a:spcBef>
                <a:spcPts val="500"/>
              </a:spcBef>
              <a:spcAft>
                <a:spcPts val="0"/>
              </a:spcAft>
              <a:buClr>
                <a:srgbClr val="2E2E2E"/>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 name="Google Shape;101;g36e7ff1fe06_0_77"/>
          <p:cNvSpPr txBox="1"/>
          <p:nvPr/>
        </p:nvSpPr>
        <p:spPr>
          <a:xfrm>
            <a:off x="818409" y="5387490"/>
            <a:ext cx="9525600" cy="1354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tobulinimo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102" name="Google Shape;102;g36e7ff1fe06_0_77"/>
          <p:cNvPicPr preferRelativeResize="0"/>
          <p:nvPr/>
        </p:nvPicPr>
        <p:blipFill rotWithShape="1">
          <a:blip r:embed="rId2">
            <a:alphaModFix/>
          </a:blip>
          <a:srcRect/>
          <a:stretch/>
        </p:blipFill>
        <p:spPr>
          <a:xfrm>
            <a:off x="10344149" y="4892671"/>
            <a:ext cx="1576582" cy="147661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103"/>
        <p:cNvGrpSpPr/>
        <p:nvPr/>
      </p:nvGrpSpPr>
      <p:grpSpPr>
        <a:xfrm>
          <a:off x="0" y="0"/>
          <a:ext cx="0" cy="0"/>
          <a:chOff x="0" y="0"/>
          <a:chExt cx="0" cy="0"/>
        </a:xfrm>
      </p:grpSpPr>
      <p:pic>
        <p:nvPicPr>
          <p:cNvPr id="104" name="Google Shape;104;g36e7ff1fe06_0_104"/>
          <p:cNvPicPr preferRelativeResize="0"/>
          <p:nvPr/>
        </p:nvPicPr>
        <p:blipFill rotWithShape="1">
          <a:blip r:embed="rId2">
            <a:alphaModFix/>
          </a:blip>
          <a:srcRect/>
          <a:stretch/>
        </p:blipFill>
        <p:spPr>
          <a:xfrm>
            <a:off x="4906975" y="3602133"/>
            <a:ext cx="2378046" cy="2227250"/>
          </a:xfrm>
          <a:prstGeom prst="rect">
            <a:avLst/>
          </a:prstGeom>
          <a:noFill/>
          <a:ln>
            <a:noFill/>
          </a:ln>
        </p:spPr>
      </p:pic>
      <p:sp>
        <p:nvSpPr>
          <p:cNvPr id="105" name="Google Shape;105;g36e7ff1fe06_0_104"/>
          <p:cNvSpPr txBox="1"/>
          <p:nvPr/>
        </p:nvSpPr>
        <p:spPr>
          <a:xfrm>
            <a:off x="1250710" y="1487375"/>
            <a:ext cx="9690600" cy="17685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EA551F"/>
              </a:buClr>
              <a:buSzPts val="4500"/>
              <a:buFont typeface="Arial"/>
              <a:buNone/>
            </a:pPr>
            <a:r>
              <a:rPr lang="lt-LT" sz="4500" b="1" i="0" u="none" strike="noStrike" cap="none">
                <a:solidFill>
                  <a:srgbClr val="EA551F"/>
                </a:solidFill>
                <a:latin typeface="Century Gothic"/>
                <a:ea typeface="Century Gothic"/>
                <a:cs typeface="Century Gothic"/>
                <a:sym typeface="Century Gothic"/>
              </a:rPr>
              <a:t>Gyventojų medijų ir informacinio raštingumo kompetencijų tobulinimo bibliotekose programa</a:t>
            </a:r>
            <a:endParaRPr sz="4500" b="1" i="0" u="none" strike="noStrike" cap="none">
              <a:solidFill>
                <a:srgbClr val="EA551F"/>
              </a:solidFill>
              <a:latin typeface="Century Gothic"/>
              <a:ea typeface="Century Gothic"/>
              <a:cs typeface="Century Gothic"/>
              <a:sym typeface="Century Gothic"/>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106"/>
        <p:cNvGrpSpPr/>
        <p:nvPr/>
      </p:nvGrpSpPr>
      <p:grpSpPr>
        <a:xfrm>
          <a:off x="0" y="0"/>
          <a:ext cx="0" cy="0"/>
          <a:chOff x="0" y="0"/>
          <a:chExt cx="0" cy="0"/>
        </a:xfrm>
      </p:grpSpPr>
      <p:pic>
        <p:nvPicPr>
          <p:cNvPr id="107" name="Google Shape;107;g36e7ff1fe06_0_107"/>
          <p:cNvPicPr preferRelativeResize="0"/>
          <p:nvPr/>
        </p:nvPicPr>
        <p:blipFill rotWithShape="1">
          <a:blip r:embed="rId2">
            <a:alphaModFix/>
          </a:blip>
          <a:srcRect/>
          <a:stretch/>
        </p:blipFill>
        <p:spPr>
          <a:xfrm>
            <a:off x="10344149" y="4892671"/>
            <a:ext cx="1576583" cy="1476610"/>
          </a:xfrm>
          <a:prstGeom prst="rect">
            <a:avLst/>
          </a:prstGeom>
          <a:noFill/>
          <a:ln>
            <a:noFill/>
          </a:ln>
        </p:spPr>
      </p:pic>
      <p:sp>
        <p:nvSpPr>
          <p:cNvPr id="108" name="Google Shape;108;g36e7ff1fe06_0_107"/>
          <p:cNvSpPr txBox="1"/>
          <p:nvPr/>
        </p:nvSpPr>
        <p:spPr>
          <a:xfrm>
            <a:off x="768279" y="1054633"/>
            <a:ext cx="10598700" cy="13161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A551F"/>
              </a:buClr>
              <a:buSzPts val="5500"/>
              <a:buFont typeface="Arial"/>
              <a:buNone/>
            </a:pPr>
            <a:r>
              <a:rPr lang="lt-LT" sz="5500" b="1" i="0" u="none" strike="noStrike" cap="none">
                <a:solidFill>
                  <a:srgbClr val="EA551F"/>
                </a:solidFill>
                <a:latin typeface="Arial"/>
                <a:ea typeface="Arial"/>
                <a:cs typeface="Arial"/>
                <a:sym typeface="Arial"/>
              </a:rPr>
              <a:t>Temos pavadinimas</a:t>
            </a:r>
            <a:endParaRPr sz="1400" b="0" i="0" u="none" strike="noStrike" cap="none">
              <a:solidFill>
                <a:srgbClr val="000000"/>
              </a:solidFill>
              <a:latin typeface="Arial"/>
              <a:ea typeface="Arial"/>
              <a:cs typeface="Arial"/>
              <a:sym typeface="Arial"/>
            </a:endParaRPr>
          </a:p>
        </p:txBody>
      </p:sp>
      <p:sp>
        <p:nvSpPr>
          <p:cNvPr id="109" name="Google Shape;109;g36e7ff1fe06_0_107"/>
          <p:cNvSpPr txBox="1"/>
          <p:nvPr/>
        </p:nvSpPr>
        <p:spPr>
          <a:xfrm>
            <a:off x="768279" y="3355024"/>
            <a:ext cx="6345600" cy="628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000"/>
              <a:buFont typeface="Arial"/>
              <a:buNone/>
            </a:pPr>
            <a:r>
              <a:rPr lang="lt-LT" sz="4000" b="1" i="0" u="none" strike="noStrike" cap="none">
                <a:solidFill>
                  <a:schemeClr val="dk1"/>
                </a:solidFill>
                <a:latin typeface="Arial"/>
                <a:ea typeface="Arial"/>
                <a:cs typeface="Arial"/>
                <a:sym typeface="Arial"/>
              </a:rPr>
              <a:t>Potemės pavadinimas</a:t>
            </a:r>
            <a:endParaRPr sz="4000" b="1" i="0" u="none" strike="noStrike" cap="none">
              <a:solidFill>
                <a:schemeClr val="dk1"/>
              </a:solidFill>
              <a:latin typeface="Arial"/>
              <a:ea typeface="Arial"/>
              <a:cs typeface="Arial"/>
              <a:sym typeface="Arial"/>
            </a:endParaRPr>
          </a:p>
        </p:txBody>
      </p:sp>
      <p:cxnSp>
        <p:nvCxnSpPr>
          <p:cNvPr id="110" name="Google Shape;110;g36e7ff1fe06_0_107"/>
          <p:cNvCxnSpPr/>
          <p:nvPr/>
        </p:nvCxnSpPr>
        <p:spPr>
          <a:xfrm>
            <a:off x="-6221" y="294592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1" name="Google Shape;111;g36e7ff1fe06_0_107"/>
          <p:cNvCxnSpPr/>
          <p:nvPr/>
        </p:nvCxnSpPr>
        <p:spPr>
          <a:xfrm>
            <a:off x="511939" y="294592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2" name="Google Shape;112;g36e7ff1fe06_0_107"/>
          <p:cNvCxnSpPr/>
          <p:nvPr/>
        </p:nvCxnSpPr>
        <p:spPr>
          <a:xfrm>
            <a:off x="1091059" y="294592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3" name="Google Shape;113;g36e7ff1fe06_0_107"/>
          <p:cNvCxnSpPr/>
          <p:nvPr/>
        </p:nvCxnSpPr>
        <p:spPr>
          <a:xfrm>
            <a:off x="1690499" y="294592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4" name="Google Shape;114;g36e7ff1fe06_0_107"/>
          <p:cNvCxnSpPr/>
          <p:nvPr/>
        </p:nvCxnSpPr>
        <p:spPr>
          <a:xfrm>
            <a:off x="2269619" y="294592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5" name="Google Shape;115;g36e7ff1fe06_0_107"/>
          <p:cNvCxnSpPr/>
          <p:nvPr/>
        </p:nvCxnSpPr>
        <p:spPr>
          <a:xfrm>
            <a:off x="2869059" y="294592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6" name="Google Shape;116;g36e7ff1fe06_0_107"/>
          <p:cNvCxnSpPr/>
          <p:nvPr/>
        </p:nvCxnSpPr>
        <p:spPr>
          <a:xfrm>
            <a:off x="3456889" y="2945928"/>
            <a:ext cx="43680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117"/>
        <p:cNvGrpSpPr/>
        <p:nvPr/>
      </p:nvGrpSpPr>
      <p:grpSpPr>
        <a:xfrm>
          <a:off x="0" y="0"/>
          <a:ext cx="0" cy="0"/>
          <a:chOff x="0" y="0"/>
          <a:chExt cx="0" cy="0"/>
        </a:xfrm>
      </p:grpSpPr>
      <p:sp>
        <p:nvSpPr>
          <p:cNvPr id="118" name="Google Shape;118;g36e7ff1fe06_0_118"/>
          <p:cNvSpPr txBox="1">
            <a:spLocks noGrp="1"/>
          </p:cNvSpPr>
          <p:nvPr>
            <p:ph type="body" idx="1"/>
          </p:nvPr>
        </p:nvSpPr>
        <p:spPr>
          <a:xfrm>
            <a:off x="837679" y="1825626"/>
            <a:ext cx="5181600" cy="4546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g36e7ff1fe06_0_118"/>
          <p:cNvSpPr txBox="1">
            <a:spLocks noGrp="1"/>
          </p:cNvSpPr>
          <p:nvPr>
            <p:ph type="body" idx="2"/>
          </p:nvPr>
        </p:nvSpPr>
        <p:spPr>
          <a:xfrm>
            <a:off x="6327384" y="1822452"/>
            <a:ext cx="5181600" cy="4546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20" name="Google Shape;120;g36e7ff1fe06_0_118"/>
          <p:cNvCxnSpPr/>
          <p:nvPr/>
        </p:nvCxnSpPr>
        <p:spPr>
          <a:xfrm>
            <a:off x="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1" name="Google Shape;121;g36e7ff1fe06_0_118"/>
          <p:cNvCxnSpPr/>
          <p:nvPr/>
        </p:nvCxnSpPr>
        <p:spPr>
          <a:xfrm>
            <a:off x="51816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2" name="Google Shape;122;g36e7ff1fe06_0_118"/>
          <p:cNvCxnSpPr/>
          <p:nvPr/>
        </p:nvCxnSpPr>
        <p:spPr>
          <a:xfrm>
            <a:off x="109728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3" name="Google Shape;123;g36e7ff1fe06_0_118"/>
          <p:cNvCxnSpPr/>
          <p:nvPr/>
        </p:nvCxnSpPr>
        <p:spPr>
          <a:xfrm>
            <a:off x="169672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4" name="Google Shape;124;g36e7ff1fe06_0_118"/>
          <p:cNvCxnSpPr/>
          <p:nvPr/>
        </p:nvCxnSpPr>
        <p:spPr>
          <a:xfrm>
            <a:off x="227584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5" name="Google Shape;125;g36e7ff1fe06_0_118"/>
          <p:cNvCxnSpPr/>
          <p:nvPr/>
        </p:nvCxnSpPr>
        <p:spPr>
          <a:xfrm>
            <a:off x="287528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6" name="Google Shape;126;g36e7ff1fe06_0_118"/>
          <p:cNvCxnSpPr/>
          <p:nvPr/>
        </p:nvCxnSpPr>
        <p:spPr>
          <a:xfrm>
            <a:off x="989584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7" name="Google Shape;127;g36e7ff1fe06_0_118"/>
          <p:cNvCxnSpPr/>
          <p:nvPr/>
        </p:nvCxnSpPr>
        <p:spPr>
          <a:xfrm>
            <a:off x="1052576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8" name="Google Shape;128;g36e7ff1fe06_0_118"/>
          <p:cNvCxnSpPr/>
          <p:nvPr/>
        </p:nvCxnSpPr>
        <p:spPr>
          <a:xfrm>
            <a:off x="11160760" y="1690688"/>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29" name="Google Shape;129;g36e7ff1fe06_0_118"/>
          <p:cNvCxnSpPr/>
          <p:nvPr/>
        </p:nvCxnSpPr>
        <p:spPr>
          <a:xfrm>
            <a:off x="11755120" y="1690688"/>
            <a:ext cx="436800" cy="0"/>
          </a:xfrm>
          <a:prstGeom prst="straightConnector1">
            <a:avLst/>
          </a:prstGeom>
          <a:noFill/>
          <a:ln w="38100" cap="flat" cmpd="sng">
            <a:solidFill>
              <a:srgbClr val="666666"/>
            </a:solidFill>
            <a:prstDash val="solid"/>
            <a:miter lim="800000"/>
            <a:headEnd type="none" w="sm" len="sm"/>
            <a:tailEnd type="none" w="sm" len="sm"/>
          </a:ln>
        </p:spPr>
      </p:cxnSp>
      <p:sp>
        <p:nvSpPr>
          <p:cNvPr id="130" name="Google Shape;130;g36e7ff1fe06_0_118"/>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9"/>
        <p:cNvGrpSpPr/>
        <p:nvPr/>
      </p:nvGrpSpPr>
      <p:grpSpPr>
        <a:xfrm>
          <a:off x="0" y="0"/>
          <a:ext cx="0" cy="0"/>
          <a:chOff x="0" y="0"/>
          <a:chExt cx="0" cy="0"/>
        </a:xfrm>
      </p:grpSpPr>
      <p:sp>
        <p:nvSpPr>
          <p:cNvPr id="10" name="Google Shape;10;p7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Arial"/>
              <a:buNone/>
              <a:defRPr sz="4500" b="1" i="0" u="none" strike="noStrike" cap="none">
                <a:solidFill>
                  <a:srgbClr val="EA551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70"/>
        <p:cNvGrpSpPr/>
        <p:nvPr/>
      </p:nvGrpSpPr>
      <p:grpSpPr>
        <a:xfrm>
          <a:off x="0" y="0"/>
          <a:ext cx="0" cy="0"/>
          <a:chOff x="0" y="0"/>
          <a:chExt cx="0" cy="0"/>
        </a:xfrm>
      </p:grpSpPr>
      <p:sp>
        <p:nvSpPr>
          <p:cNvPr id="71" name="Google Shape;71;g36e7ff1fe06_0_7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Arial"/>
              <a:buNone/>
              <a:defRPr sz="4500" b="1" i="0" u="none" strike="noStrike" cap="none">
                <a:solidFill>
                  <a:srgbClr val="EA551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2" name="Google Shape;72;g36e7ff1fe06_0_7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3" name="Google Shape;73;g36e7ff1fe06_0_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4" name="Google Shape;74;g36e7ff1fe06_0_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g36e7ff1fe06_0_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ximjL-n23Qo&amp;list=PLYTBt9n9khmA-QT_37TM09GXzjBgeDfWo&amp;index=67"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youtube.com/watch?v=l7Ghf836yNQ"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51.xml.rels><?xml version="1.0" encoding="UTF-8" standalone="yes"?>
<Relationships xmlns="http://schemas.openxmlformats.org/package/2006/relationships"><Relationship Id="rId3" Type="http://schemas.openxmlformats.org/officeDocument/2006/relationships/hyperlink" Target="http://gemini.google.com"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watch?v=kpCzNRxmM-w&amp;list=PLYTBt9n9khmA-QT_37TM09GXzjBgeDfWo&amp;index=24"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translate.google.com"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translate.google.com"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9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hyperlink" Target="http://translate.google.com"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hyperlink" Target="http://www.bbc.com" TargetMode="Externa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0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12.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3" Type="http://schemas.openxmlformats.org/officeDocument/2006/relationships/hyperlink" Target="https://youtu.be/FUpzF0wFMUY?feature=shared" TargetMode="External"/><Relationship Id="rId2" Type="http://schemas.openxmlformats.org/officeDocument/2006/relationships/notesSlide" Target="../notesSlides/notesSlide1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youtube.com/watch?v=FUpzF0wFMUY&amp;list=PLYTBt9n9khmA-QT_37TM09GXzjBgeDfWo&amp;index=39"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hyperlink" Target="https://drive.google.com" TargetMode="External"/><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7.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1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2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youtu.be/K04yt-RlsxQ?feature=shared" TargetMode="External"/><Relationship Id="rId2" Type="http://schemas.openxmlformats.org/officeDocument/2006/relationships/notesSlide" Target="../notesSlides/notesSlide15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4.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18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85.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
          <p:cNvSpPr txBox="1">
            <a:spLocks noGrp="1"/>
          </p:cNvSpPr>
          <p:nvPr>
            <p:ph type="ctrTitle"/>
          </p:nvPr>
        </p:nvSpPr>
        <p:spPr>
          <a:xfrm>
            <a:off x="642775" y="2204700"/>
            <a:ext cx="11271900" cy="14451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EA551F"/>
              </a:buClr>
              <a:buSzPts val="5400"/>
              <a:buFont typeface="Century Gothic"/>
              <a:buNone/>
            </a:pPr>
            <a:r>
              <a:rPr lang="lt-LT" sz="4500" i="1" dirty="0">
                <a:latin typeface="Century Gothic"/>
                <a:ea typeface="Century Gothic"/>
                <a:cs typeface="Century Gothic"/>
                <a:sym typeface="Century Gothic"/>
              </a:rPr>
              <a:t>Google</a:t>
            </a:r>
            <a:r>
              <a:rPr lang="lt-LT" sz="4500" dirty="0">
                <a:latin typeface="Century Gothic"/>
                <a:ea typeface="Century Gothic"/>
                <a:cs typeface="Century Gothic"/>
                <a:sym typeface="Century Gothic"/>
              </a:rPr>
              <a:t> gudrybės: išmaniai ieškok, kritiškai vertink, atsakingai dalinkis</a:t>
            </a:r>
            <a:endParaRPr sz="4500" dirty="0">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
          <p:cNvSpPr txBox="1">
            <a:spLocks noGrp="1"/>
          </p:cNvSpPr>
          <p:nvPr>
            <p:ph type="body" idx="1"/>
          </p:nvPr>
        </p:nvSpPr>
        <p:spPr>
          <a:xfrm>
            <a:off x="693325" y="2352650"/>
            <a:ext cx="10644300" cy="37053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1100"/>
              <a:buFont typeface="Arial"/>
              <a:buNone/>
            </a:pPr>
            <a:r>
              <a:rPr lang="lt-LT" sz="3200"/>
              <a:t>Informacijos perteklius</a:t>
            </a:r>
            <a:endParaRPr sz="3200"/>
          </a:p>
          <a:p>
            <a:pPr marL="0" lvl="0" indent="0" algn="l" rtl="0">
              <a:lnSpc>
                <a:spcPct val="150000"/>
              </a:lnSpc>
              <a:spcBef>
                <a:spcPts val="0"/>
              </a:spcBef>
              <a:spcAft>
                <a:spcPts val="0"/>
              </a:spcAft>
              <a:buClr>
                <a:schemeClr val="dk1"/>
              </a:buClr>
              <a:buSzPts val="1100"/>
              <a:buFont typeface="Arial"/>
              <a:buNone/>
            </a:pPr>
            <a:r>
              <a:rPr lang="lt-LT" sz="3200"/>
              <a:t>Nuolatinis skubėjimas</a:t>
            </a:r>
            <a:endParaRPr sz="3200"/>
          </a:p>
          <a:p>
            <a:pPr marL="0" lvl="0" indent="0" algn="l" rtl="0">
              <a:lnSpc>
                <a:spcPct val="150000"/>
              </a:lnSpc>
              <a:spcBef>
                <a:spcPts val="0"/>
              </a:spcBef>
              <a:spcAft>
                <a:spcPts val="0"/>
              </a:spcAft>
              <a:buSzPts val="1100"/>
              <a:buNone/>
            </a:pPr>
            <a:r>
              <a:rPr lang="lt-LT" sz="3200"/>
              <a:t>Nematomi informacijos filtrai</a:t>
            </a:r>
            <a:endParaRPr sz="3200"/>
          </a:p>
          <a:p>
            <a:pPr marL="0" lvl="0" indent="0" algn="l" rtl="0">
              <a:lnSpc>
                <a:spcPct val="150000"/>
              </a:lnSpc>
              <a:spcBef>
                <a:spcPts val="0"/>
              </a:spcBef>
              <a:spcAft>
                <a:spcPts val="0"/>
              </a:spcAft>
              <a:buSzPts val="1100"/>
              <a:buNone/>
            </a:pPr>
            <a:r>
              <a:rPr lang="lt-LT" sz="3200"/>
              <a:t>Svarbiausi šiuolaikinio žmogaus įgūdžiai</a:t>
            </a:r>
            <a:endParaRPr sz="3200"/>
          </a:p>
          <a:p>
            <a:pPr marL="0" lvl="0" indent="0" algn="l" rtl="0">
              <a:lnSpc>
                <a:spcPct val="150000"/>
              </a:lnSpc>
              <a:spcBef>
                <a:spcPts val="0"/>
              </a:spcBef>
              <a:spcAft>
                <a:spcPts val="0"/>
              </a:spcAft>
              <a:buClr>
                <a:schemeClr val="dk1"/>
              </a:buClr>
              <a:buSzPts val="1100"/>
              <a:buFont typeface="Arial"/>
              <a:buNone/>
            </a:pPr>
            <a:endParaRPr sz="3200"/>
          </a:p>
          <a:p>
            <a:pPr marL="0" lvl="0" indent="0" algn="l" rtl="0">
              <a:lnSpc>
                <a:spcPct val="150000"/>
              </a:lnSpc>
              <a:spcBef>
                <a:spcPts val="0"/>
              </a:spcBef>
              <a:spcAft>
                <a:spcPts val="0"/>
              </a:spcAft>
              <a:buSzPts val="3000"/>
              <a:buNone/>
            </a:pPr>
            <a:endParaRPr sz="3200"/>
          </a:p>
        </p:txBody>
      </p:sp>
      <p:sp>
        <p:nvSpPr>
          <p:cNvPr id="143" name="Google Shape;143;p2"/>
          <p:cNvSpPr txBox="1">
            <a:spLocks noGrp="1"/>
          </p:cNvSpPr>
          <p:nvPr>
            <p:ph type="title"/>
          </p:nvPr>
        </p:nvSpPr>
        <p:spPr>
          <a:xfrm>
            <a:off x="693335" y="327026"/>
            <a:ext cx="10259757"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Skaitmeninis</a:t>
            </a:r>
            <a:r>
              <a:rPr lang="lt-LT" dirty="0">
                <a:latin typeface="Century Gothic"/>
                <a:ea typeface="Century Gothic"/>
                <a:cs typeface="Century Gothic"/>
                <a:sym typeface="Century Gothic"/>
              </a:rPr>
              <a:t> amžius ir mes </a:t>
            </a:r>
            <a:endParaRPr dirty="0">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35f9e58464e_3_22"/>
          <p:cNvSpPr txBox="1">
            <a:spLocks noGrp="1"/>
          </p:cNvSpPr>
          <p:nvPr>
            <p:ph type="body" idx="1"/>
          </p:nvPr>
        </p:nvSpPr>
        <p:spPr>
          <a:xfrm>
            <a:off x="491850" y="2156225"/>
            <a:ext cx="11208300" cy="4453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lt-LT" sz="3200" b="1" dirty="0"/>
              <a:t>Nematomas kasdienybės milžinas</a:t>
            </a:r>
            <a:endParaRPr sz="3200" b="1" dirty="0"/>
          </a:p>
          <a:p>
            <a:pPr marL="457200" lvl="0" indent="0" algn="l" rtl="0">
              <a:lnSpc>
                <a:spcPct val="115000"/>
              </a:lnSpc>
              <a:spcBef>
                <a:spcPts val="1000"/>
              </a:spcBef>
              <a:spcAft>
                <a:spcPts val="0"/>
              </a:spcAft>
              <a:buNone/>
            </a:pPr>
            <a:r>
              <a:rPr lang="lt-LT" sz="3200" dirty="0"/>
              <a:t>Patogumas ir kaina</a:t>
            </a:r>
            <a:endParaRPr sz="3200" b="1" dirty="0"/>
          </a:p>
          <a:p>
            <a:pPr marL="0" lvl="0" indent="0" algn="l" rtl="0">
              <a:lnSpc>
                <a:spcPct val="100000"/>
              </a:lnSpc>
              <a:spcBef>
                <a:spcPts val="0"/>
              </a:spcBef>
              <a:spcAft>
                <a:spcPts val="0"/>
              </a:spcAft>
              <a:buNone/>
            </a:pPr>
            <a:endParaRPr sz="3200" b="1" dirty="0"/>
          </a:p>
          <a:p>
            <a:pPr marL="0" lvl="0" indent="0" algn="l" rtl="0">
              <a:lnSpc>
                <a:spcPct val="115000"/>
              </a:lnSpc>
              <a:spcBef>
                <a:spcPts val="1000"/>
              </a:spcBef>
              <a:spcAft>
                <a:spcPts val="0"/>
              </a:spcAft>
              <a:buNone/>
            </a:pPr>
            <a:r>
              <a:rPr lang="lt-LT" sz="3200" b="1" i="1" dirty="0"/>
              <a:t>Google</a:t>
            </a:r>
            <a:r>
              <a:rPr lang="lt-LT" sz="3200" b="1" dirty="0"/>
              <a:t> „juodoji dėžė“</a:t>
            </a:r>
            <a:endParaRPr sz="3200" b="1" dirty="0"/>
          </a:p>
          <a:p>
            <a:pPr marL="457200" lvl="0" indent="0" algn="l" rtl="0">
              <a:lnSpc>
                <a:spcPct val="115000"/>
              </a:lnSpc>
              <a:spcBef>
                <a:spcPts val="1000"/>
              </a:spcBef>
              <a:spcAft>
                <a:spcPts val="0"/>
              </a:spcAft>
              <a:buNone/>
            </a:pPr>
            <a:r>
              <a:rPr lang="lt-LT" sz="3200" dirty="0"/>
              <a:t>Duomenys, algoritmai, „burbulai“</a:t>
            </a:r>
            <a:endParaRPr sz="3200" dirty="0"/>
          </a:p>
          <a:p>
            <a:pPr marL="0" lvl="0" indent="0" algn="l" rtl="0">
              <a:lnSpc>
                <a:spcPct val="100000"/>
              </a:lnSpc>
              <a:spcBef>
                <a:spcPts val="0"/>
              </a:spcBef>
              <a:spcAft>
                <a:spcPts val="0"/>
              </a:spcAft>
              <a:buNone/>
            </a:pPr>
            <a:endParaRPr sz="3200" b="1" dirty="0"/>
          </a:p>
          <a:p>
            <a:pPr marL="0" lvl="0" indent="0" algn="l" rtl="0">
              <a:lnSpc>
                <a:spcPct val="150000"/>
              </a:lnSpc>
              <a:spcBef>
                <a:spcPts val="1000"/>
              </a:spcBef>
              <a:spcAft>
                <a:spcPts val="0"/>
              </a:spcAft>
              <a:buNone/>
            </a:pPr>
            <a:r>
              <a:rPr lang="lt-LT" sz="3200" b="1" dirty="0"/>
              <a:t>Tikslas –</a:t>
            </a:r>
            <a:r>
              <a:rPr lang="lt-LT" sz="3200" dirty="0"/>
              <a:t> tapti sąmoningu ir išmaniu </a:t>
            </a:r>
            <a:r>
              <a:rPr lang="lt-LT" sz="3200" i="1" dirty="0"/>
              <a:t>Google</a:t>
            </a:r>
            <a:r>
              <a:rPr lang="lt-LT" sz="3200" dirty="0"/>
              <a:t> naudotoju</a:t>
            </a:r>
            <a:endParaRPr sz="1300" b="1" dirty="0">
              <a:solidFill>
                <a:schemeClr val="dk1"/>
              </a:solidFill>
            </a:endParaRPr>
          </a:p>
          <a:p>
            <a:pPr marL="0" lvl="0" indent="0" algn="l" rtl="0">
              <a:lnSpc>
                <a:spcPct val="140000"/>
              </a:lnSpc>
              <a:spcBef>
                <a:spcPts val="0"/>
              </a:spcBef>
              <a:spcAft>
                <a:spcPts val="0"/>
              </a:spcAft>
              <a:buSzPts val="3000"/>
              <a:buNone/>
            </a:pPr>
            <a:endParaRPr sz="3200" dirty="0"/>
          </a:p>
          <a:p>
            <a:pPr marL="457200" lvl="0" indent="0" algn="l" rtl="0">
              <a:lnSpc>
                <a:spcPct val="140000"/>
              </a:lnSpc>
              <a:spcBef>
                <a:spcPts val="1200"/>
              </a:spcBef>
              <a:spcAft>
                <a:spcPts val="1200"/>
              </a:spcAft>
              <a:buSzPts val="688"/>
              <a:buNone/>
            </a:pPr>
            <a:endParaRPr sz="1975" dirty="0"/>
          </a:p>
        </p:txBody>
      </p:sp>
      <p:sp>
        <p:nvSpPr>
          <p:cNvPr id="150" name="Google Shape;150;g35f9e58464e_3_22"/>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Kodėl</a:t>
            </a:r>
            <a:r>
              <a:rPr lang="lt-LT" dirty="0">
                <a:latin typeface="Century Gothic"/>
                <a:ea typeface="Century Gothic"/>
                <a:cs typeface="Century Gothic"/>
                <a:sym typeface="Century Gothic"/>
              </a:rPr>
              <a:t> svarbu išmanyti </a:t>
            </a: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įrankius?</a:t>
            </a:r>
            <a:endParaRPr dirty="0">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372245a7f8e_0_0"/>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paieška: nuo užklausos iki informacijos vertinimo</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3368e779886_0_14"/>
          <p:cNvSpPr txBox="1">
            <a:spLocks noGrp="1"/>
          </p:cNvSpPr>
          <p:nvPr>
            <p:ph type="body" idx="1"/>
          </p:nvPr>
        </p:nvSpPr>
        <p:spPr>
          <a:xfrm>
            <a:off x="773300" y="2826075"/>
            <a:ext cx="11174100" cy="1909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000"/>
              <a:buNone/>
            </a:pPr>
            <a:r>
              <a:rPr lang="lt-LT" sz="3200" dirty="0">
                <a:solidFill>
                  <a:srgbClr val="434343"/>
                </a:solidFill>
              </a:rPr>
              <a:t>Kokiu tikslu dažniausiai naudojate </a:t>
            </a:r>
            <a:r>
              <a:rPr lang="lt-LT" sz="3200" i="1" dirty="0">
                <a:solidFill>
                  <a:srgbClr val="434343"/>
                </a:solidFill>
              </a:rPr>
              <a:t>Google</a:t>
            </a:r>
            <a:r>
              <a:rPr lang="lt-LT" sz="3200" dirty="0">
                <a:solidFill>
                  <a:srgbClr val="434343"/>
                </a:solidFill>
              </a:rPr>
              <a:t> paiešką?</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Su kokiais iššūkiais susiduriate ieškodami informacijos?</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Kada paskutinį kartą atlikote paiešką </a:t>
            </a:r>
            <a:r>
              <a:rPr lang="lt-LT" sz="3200" i="1" dirty="0">
                <a:solidFill>
                  <a:srgbClr val="434343"/>
                </a:solidFill>
              </a:rPr>
              <a:t>Google</a:t>
            </a:r>
            <a:r>
              <a:rPr lang="lt-LT" sz="3200" dirty="0">
                <a:solidFill>
                  <a:srgbClr val="434343"/>
                </a:solidFill>
              </a:rPr>
              <a:t>? Ką radote?</a:t>
            </a:r>
            <a:endParaRPr sz="3200" dirty="0">
              <a:solidFill>
                <a:srgbClr val="434343"/>
              </a:solidFill>
            </a:endParaRPr>
          </a:p>
          <a:p>
            <a:pPr marL="0" lvl="0" indent="0" algn="l" rtl="0">
              <a:lnSpc>
                <a:spcPct val="100000"/>
              </a:lnSpc>
              <a:spcBef>
                <a:spcPts val="2400"/>
              </a:spcBef>
              <a:spcAft>
                <a:spcPts val="0"/>
              </a:spcAft>
              <a:buClr>
                <a:schemeClr val="dk1"/>
              </a:buClr>
              <a:buSzPts val="1100"/>
              <a:buNone/>
            </a:pPr>
            <a:endParaRPr sz="2600" dirty="0">
              <a:solidFill>
                <a:srgbClr val="434343"/>
              </a:solidFill>
            </a:endParaRPr>
          </a:p>
          <a:p>
            <a:pPr marL="0" lvl="0" indent="0" algn="l" rtl="0">
              <a:lnSpc>
                <a:spcPct val="100000"/>
              </a:lnSpc>
              <a:spcBef>
                <a:spcPts val="2400"/>
              </a:spcBef>
              <a:spcAft>
                <a:spcPts val="0"/>
              </a:spcAft>
              <a:buClr>
                <a:srgbClr val="2E2E2E"/>
              </a:buClr>
              <a:buSzPts val="3200"/>
              <a:buNone/>
            </a:pPr>
            <a:endParaRPr sz="2600" dirty="0">
              <a:solidFill>
                <a:srgbClr val="434343"/>
              </a:solidFill>
            </a:endParaRPr>
          </a:p>
        </p:txBody>
      </p:sp>
      <p:sp>
        <p:nvSpPr>
          <p:cNvPr id="163" name="Google Shape;163;g3368e779886_0_1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3368e779886_0_3"/>
          <p:cNvSpPr txBox="1">
            <a:spLocks noGrp="1"/>
          </p:cNvSpPr>
          <p:nvPr>
            <p:ph type="body" idx="1"/>
          </p:nvPr>
        </p:nvSpPr>
        <p:spPr>
          <a:xfrm>
            <a:off x="693325" y="2211050"/>
            <a:ext cx="11174100" cy="306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2400"/>
              </a:spcBef>
              <a:spcAft>
                <a:spcPts val="0"/>
              </a:spcAft>
              <a:buSzPts val="3000"/>
              <a:buNone/>
            </a:pPr>
            <a:r>
              <a:rPr lang="lt-LT" sz="3200">
                <a:solidFill>
                  <a:srgbClr val="434343"/>
                </a:solidFill>
              </a:rPr>
              <a:t>Informacijos perteklius internete</a:t>
            </a:r>
            <a:endParaRPr sz="3200">
              <a:solidFill>
                <a:srgbClr val="434343"/>
              </a:solidFill>
            </a:endParaRPr>
          </a:p>
          <a:p>
            <a:pPr marL="0" lvl="0" indent="0" algn="l" rtl="0">
              <a:lnSpc>
                <a:spcPct val="100000"/>
              </a:lnSpc>
              <a:spcBef>
                <a:spcPts val="2400"/>
              </a:spcBef>
              <a:spcAft>
                <a:spcPts val="0"/>
              </a:spcAft>
              <a:buSzPts val="3000"/>
              <a:buNone/>
            </a:pPr>
            <a:r>
              <a:rPr lang="lt-LT" sz="3200">
                <a:solidFill>
                  <a:srgbClr val="434343"/>
                </a:solidFill>
              </a:rPr>
              <a:t>Patikimos informacijos atskyrimas nuo melagingos</a:t>
            </a:r>
            <a:endParaRPr sz="3200">
              <a:solidFill>
                <a:srgbClr val="434343"/>
              </a:solidFill>
            </a:endParaRPr>
          </a:p>
          <a:p>
            <a:pPr marL="0" lvl="0" indent="0" algn="l" rtl="0">
              <a:lnSpc>
                <a:spcPct val="100000"/>
              </a:lnSpc>
              <a:spcBef>
                <a:spcPts val="2400"/>
              </a:spcBef>
              <a:spcAft>
                <a:spcPts val="0"/>
              </a:spcAft>
              <a:buSzPts val="3000"/>
              <a:buNone/>
            </a:pPr>
            <a:r>
              <a:rPr lang="lt-LT" sz="3200">
                <a:solidFill>
                  <a:srgbClr val="434343"/>
                </a:solidFill>
              </a:rPr>
              <a:t>Laiko taupymas ir tikslus informacijos radimas</a:t>
            </a:r>
            <a:endParaRPr sz="3200">
              <a:solidFill>
                <a:srgbClr val="434343"/>
              </a:solidFill>
            </a:endParaRPr>
          </a:p>
          <a:p>
            <a:pPr marL="0" lvl="0" indent="0" algn="l" rtl="0">
              <a:lnSpc>
                <a:spcPct val="100000"/>
              </a:lnSpc>
              <a:spcBef>
                <a:spcPts val="2400"/>
              </a:spcBef>
              <a:spcAft>
                <a:spcPts val="0"/>
              </a:spcAft>
              <a:buSzPts val="3000"/>
              <a:buNone/>
            </a:pPr>
            <a:r>
              <a:rPr lang="lt-LT" sz="3200">
                <a:solidFill>
                  <a:srgbClr val="434343"/>
                </a:solidFill>
              </a:rPr>
              <a:t>Internetas – puiki vieta mokytis, bendrauti, spręsti problemas</a:t>
            </a:r>
            <a:endParaRPr sz="3200">
              <a:solidFill>
                <a:srgbClr val="434343"/>
              </a:solidFill>
            </a:endParaRPr>
          </a:p>
          <a:p>
            <a:pPr marL="0" lvl="0" indent="0" algn="l" rtl="0">
              <a:lnSpc>
                <a:spcPct val="100000"/>
              </a:lnSpc>
              <a:spcBef>
                <a:spcPts val="2400"/>
              </a:spcBef>
              <a:spcAft>
                <a:spcPts val="0"/>
              </a:spcAft>
              <a:buClr>
                <a:schemeClr val="dk1"/>
              </a:buClr>
              <a:buSzPts val="1100"/>
              <a:buFont typeface="Arial"/>
              <a:buNone/>
            </a:pPr>
            <a:endParaRPr sz="2600">
              <a:solidFill>
                <a:srgbClr val="434343"/>
              </a:solidFill>
            </a:endParaRPr>
          </a:p>
          <a:p>
            <a:pPr marL="0" lvl="0" indent="0" algn="l" rtl="0">
              <a:lnSpc>
                <a:spcPct val="100000"/>
              </a:lnSpc>
              <a:spcBef>
                <a:spcPts val="2400"/>
              </a:spcBef>
              <a:spcAft>
                <a:spcPts val="0"/>
              </a:spcAft>
              <a:buClr>
                <a:srgbClr val="2E2E2E"/>
              </a:buClr>
              <a:buSzPts val="3200"/>
              <a:buNone/>
            </a:pPr>
            <a:endParaRPr sz="2600">
              <a:solidFill>
                <a:srgbClr val="434343"/>
              </a:solidFill>
            </a:endParaRPr>
          </a:p>
        </p:txBody>
      </p:sp>
      <p:sp>
        <p:nvSpPr>
          <p:cNvPr id="170" name="Google Shape;170;g3368e779886_0_3"/>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Kodėl reikia mokytis efektyviai ieškoti informacijos?</a:t>
            </a:r>
            <a:endParaRPr>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3368e779886_0_22"/>
          <p:cNvSpPr txBox="1">
            <a:spLocks noGrp="1"/>
          </p:cNvSpPr>
          <p:nvPr>
            <p:ph type="body" idx="1"/>
          </p:nvPr>
        </p:nvSpPr>
        <p:spPr>
          <a:xfrm>
            <a:off x="68025" y="2051150"/>
            <a:ext cx="7057500" cy="4572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sz="3200">
                <a:solidFill>
                  <a:srgbClr val="434343"/>
                </a:solidFill>
              </a:rPr>
              <a:t>~ </a:t>
            </a:r>
            <a:r>
              <a:rPr lang="lt-LT" sz="3200" b="1">
                <a:solidFill>
                  <a:srgbClr val="434343"/>
                </a:solidFill>
              </a:rPr>
              <a:t>99 000 paieškos užklausų</a:t>
            </a:r>
            <a:r>
              <a:rPr lang="lt-LT" sz="3200">
                <a:solidFill>
                  <a:srgbClr val="434343"/>
                </a:solidFill>
              </a:rPr>
              <a:t> per sekundę</a:t>
            </a:r>
            <a:endParaRPr sz="3200">
              <a:solidFill>
                <a:srgbClr val="434343"/>
              </a:solidFill>
            </a:endParaRPr>
          </a:p>
          <a:p>
            <a:pPr marL="0" lvl="0" indent="0" algn="l" rtl="0">
              <a:lnSpc>
                <a:spcPct val="115000"/>
              </a:lnSpc>
              <a:spcBef>
                <a:spcPts val="1200"/>
              </a:spcBef>
              <a:spcAft>
                <a:spcPts val="0"/>
              </a:spcAft>
              <a:buClr>
                <a:schemeClr val="dk1"/>
              </a:buClr>
              <a:buSzPts val="1100"/>
              <a:buFont typeface="Arial"/>
              <a:buNone/>
            </a:pPr>
            <a:r>
              <a:rPr lang="lt-LT" sz="3200">
                <a:solidFill>
                  <a:srgbClr val="434343"/>
                </a:solidFill>
              </a:rPr>
              <a:t>~ </a:t>
            </a:r>
            <a:r>
              <a:rPr lang="lt-LT" sz="3200" b="1">
                <a:solidFill>
                  <a:srgbClr val="434343"/>
                </a:solidFill>
              </a:rPr>
              <a:t>8,5 milijardo paieškų</a:t>
            </a:r>
            <a:r>
              <a:rPr lang="lt-LT" sz="3200">
                <a:solidFill>
                  <a:srgbClr val="434343"/>
                </a:solidFill>
              </a:rPr>
              <a:t> per dieną</a:t>
            </a:r>
            <a:endParaRPr sz="3200">
              <a:solidFill>
                <a:srgbClr val="434343"/>
              </a:solidFill>
            </a:endParaRPr>
          </a:p>
          <a:p>
            <a:pPr marL="0" lvl="0" indent="0" algn="l" rtl="0">
              <a:lnSpc>
                <a:spcPct val="115000"/>
              </a:lnSpc>
              <a:spcBef>
                <a:spcPts val="1200"/>
              </a:spcBef>
              <a:spcAft>
                <a:spcPts val="0"/>
              </a:spcAft>
              <a:buClr>
                <a:schemeClr val="dk1"/>
              </a:buClr>
              <a:buSzPts val="1100"/>
              <a:buFont typeface="Arial"/>
              <a:buNone/>
            </a:pPr>
            <a:r>
              <a:rPr lang="lt-LT" sz="3200">
                <a:solidFill>
                  <a:srgbClr val="434343"/>
                </a:solidFill>
              </a:rPr>
              <a:t>Vidutiniškai vienas žmogus per dieną atlieka </a:t>
            </a:r>
            <a:r>
              <a:rPr lang="lt-LT" sz="3200" b="1">
                <a:solidFill>
                  <a:srgbClr val="434343"/>
                </a:solidFill>
              </a:rPr>
              <a:t>nuo 3 iki 4 paieškų</a:t>
            </a:r>
            <a:endParaRPr sz="3200">
              <a:solidFill>
                <a:srgbClr val="434343"/>
              </a:solidFill>
            </a:endParaRPr>
          </a:p>
          <a:p>
            <a:pPr marL="0" lvl="0" indent="0" algn="l" rtl="0">
              <a:lnSpc>
                <a:spcPct val="115000"/>
              </a:lnSpc>
              <a:spcBef>
                <a:spcPts val="1200"/>
              </a:spcBef>
              <a:spcAft>
                <a:spcPts val="0"/>
              </a:spcAft>
              <a:buClr>
                <a:schemeClr val="dk1"/>
              </a:buClr>
              <a:buSzPts val="1100"/>
              <a:buFont typeface="Arial"/>
              <a:buNone/>
            </a:pPr>
            <a:r>
              <a:rPr lang="lt-LT" sz="3200">
                <a:solidFill>
                  <a:srgbClr val="434343"/>
                </a:solidFill>
              </a:rPr>
              <a:t>Efektyvi paieška taupo laiką ir padeda rasti patikimą informaciją</a:t>
            </a:r>
            <a:endParaRPr sz="3200" b="1">
              <a:solidFill>
                <a:srgbClr val="434343"/>
              </a:solidFill>
            </a:endParaRPr>
          </a:p>
          <a:p>
            <a:pPr marL="0" lvl="0" indent="0" algn="l" rtl="0">
              <a:lnSpc>
                <a:spcPct val="80000"/>
              </a:lnSpc>
              <a:spcBef>
                <a:spcPts val="2400"/>
              </a:spcBef>
              <a:spcAft>
                <a:spcPts val="0"/>
              </a:spcAft>
              <a:buClr>
                <a:srgbClr val="2E2E2E"/>
              </a:buClr>
              <a:buSzPts val="800"/>
              <a:buNone/>
            </a:pPr>
            <a:endParaRPr sz="650">
              <a:solidFill>
                <a:srgbClr val="434343"/>
              </a:solidFill>
            </a:endParaRPr>
          </a:p>
        </p:txBody>
      </p:sp>
      <p:sp>
        <p:nvSpPr>
          <p:cNvPr id="177" name="Google Shape;177;g3368e779886_0_22"/>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paieška – nuo ko pradėti?</a:t>
            </a:r>
            <a:endParaRPr dirty="0">
              <a:latin typeface="Century Gothic"/>
              <a:ea typeface="Century Gothic"/>
              <a:cs typeface="Century Gothic"/>
              <a:sym typeface="Century Gothic"/>
            </a:endParaRPr>
          </a:p>
        </p:txBody>
      </p:sp>
      <p:pic>
        <p:nvPicPr>
          <p:cNvPr id="178" name="Google Shape;178;g3368e779886_0_22" descr="Ekrano kopija Google paieškos svetainės" title="Screenshot 2025-08-20 130746.png"/>
          <p:cNvPicPr preferRelativeResize="0"/>
          <p:nvPr/>
        </p:nvPicPr>
        <p:blipFill rotWithShape="1">
          <a:blip r:embed="rId3">
            <a:alphaModFix/>
          </a:blip>
          <a:srcRect l="5624"/>
          <a:stretch/>
        </p:blipFill>
        <p:spPr>
          <a:xfrm>
            <a:off x="6824475" y="1868400"/>
            <a:ext cx="5282550" cy="2336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345673bd7c0_0_12"/>
          <p:cNvSpPr txBox="1">
            <a:spLocks noGrp="1"/>
          </p:cNvSpPr>
          <p:nvPr>
            <p:ph type="body" idx="1"/>
          </p:nvPr>
        </p:nvSpPr>
        <p:spPr>
          <a:xfrm>
            <a:off x="382950" y="2190850"/>
            <a:ext cx="11426100" cy="2944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dirty="0">
                <a:solidFill>
                  <a:srgbClr val="434343"/>
                </a:solidFill>
              </a:rPr>
              <a:t>Būkite konkretūs, naudokite kelis raktažodžius:</a:t>
            </a:r>
            <a:r>
              <a:rPr lang="lt-LT" sz="3200" dirty="0">
                <a:solidFill>
                  <a:srgbClr val="434343"/>
                </a:solidFill>
              </a:rPr>
              <a:t> kuo tikslesnius raktažodžius naudosite, tuo greičiau rasite norimą informaciją. </a:t>
            </a:r>
            <a:endParaRPr sz="3200"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Keli žodžiai padeda susiaurinti paieškos rezultatus</a:t>
            </a:r>
            <a:endParaRPr sz="2500" i="1" dirty="0">
              <a:solidFill>
                <a:srgbClr val="434343"/>
              </a:solidFill>
            </a:endParaRPr>
          </a:p>
          <a:p>
            <a:pPr marL="0" lvl="0" indent="0" algn="l" rtl="0">
              <a:lnSpc>
                <a:spcPct val="115000"/>
              </a:lnSpc>
              <a:spcBef>
                <a:spcPts val="1200"/>
              </a:spcBef>
              <a:spcAft>
                <a:spcPts val="0"/>
              </a:spcAft>
              <a:buSzPts val="3000"/>
              <a:buNone/>
            </a:pPr>
            <a:endParaRPr sz="2500" b="1" dirty="0">
              <a:solidFill>
                <a:srgbClr val="434343"/>
              </a:solidFill>
            </a:endParaRPr>
          </a:p>
          <a:p>
            <a:pPr marL="0" lvl="0" indent="0" algn="l" rtl="0">
              <a:lnSpc>
                <a:spcPct val="115000"/>
              </a:lnSpc>
              <a:spcBef>
                <a:spcPts val="1200"/>
              </a:spcBef>
              <a:spcAft>
                <a:spcPts val="0"/>
              </a:spcAft>
              <a:buSzPts val="3000"/>
              <a:buNone/>
            </a:pPr>
            <a:endParaRPr sz="2500" dirty="0">
              <a:solidFill>
                <a:schemeClr val="dk1"/>
              </a:solidFill>
            </a:endParaRPr>
          </a:p>
          <a:p>
            <a:pPr marL="0" lvl="0" indent="0" algn="l" rtl="0">
              <a:lnSpc>
                <a:spcPct val="80000"/>
              </a:lnSpc>
              <a:spcBef>
                <a:spcPts val="2400"/>
              </a:spcBef>
              <a:spcAft>
                <a:spcPts val="0"/>
              </a:spcAft>
              <a:buClr>
                <a:srgbClr val="2E2E2E"/>
              </a:buClr>
              <a:buSzPts val="800"/>
              <a:buNone/>
            </a:pPr>
            <a:endParaRPr sz="2500" b="1" dirty="0">
              <a:solidFill>
                <a:srgbClr val="434343"/>
              </a:solidFill>
            </a:endParaRPr>
          </a:p>
        </p:txBody>
      </p:sp>
      <p:sp>
        <p:nvSpPr>
          <p:cNvPr id="185" name="Google Shape;185;g345673bd7c0_0_12"/>
          <p:cNvSpPr txBox="1">
            <a:spLocks noGrp="1"/>
          </p:cNvSpPr>
          <p:nvPr>
            <p:ph type="title"/>
          </p:nvPr>
        </p:nvSpPr>
        <p:spPr>
          <a:xfrm>
            <a:off x="693324" y="327025"/>
            <a:ext cx="113703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Paieškos pagrindas – raktiniai žodžiai</a:t>
            </a:r>
            <a:endParaRPr>
              <a:latin typeface="Century Gothic"/>
              <a:ea typeface="Century Gothic"/>
              <a:cs typeface="Century Gothic"/>
              <a:sym typeface="Century Gothic"/>
            </a:endParaRPr>
          </a:p>
        </p:txBody>
      </p:sp>
      <p:pic>
        <p:nvPicPr>
          <p:cNvPr id="186" name="Google Shape;186;g345673bd7c0_0_12" descr="Ekrano kopija Google paieškos laukelis kuriame įrašytas tekstas" title="Screenshot 2025-08-20 110216.png"/>
          <p:cNvPicPr preferRelativeResize="0"/>
          <p:nvPr/>
        </p:nvPicPr>
        <p:blipFill rotWithShape="1">
          <a:blip r:embed="rId3">
            <a:alphaModFix/>
          </a:blip>
          <a:srcRect/>
          <a:stretch/>
        </p:blipFill>
        <p:spPr>
          <a:xfrm>
            <a:off x="152400" y="5208400"/>
            <a:ext cx="11887200" cy="112327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345673bd7c0_0_21"/>
          <p:cNvSpPr txBox="1">
            <a:spLocks noGrp="1"/>
          </p:cNvSpPr>
          <p:nvPr>
            <p:ph type="body" idx="1"/>
          </p:nvPr>
        </p:nvSpPr>
        <p:spPr>
          <a:xfrm>
            <a:off x="382950" y="2190850"/>
            <a:ext cx="6092700" cy="4305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3000"/>
              <a:buNone/>
            </a:pPr>
            <a:r>
              <a:rPr lang="lt-LT" sz="3200" dirty="0">
                <a:solidFill>
                  <a:srgbClr val="434343"/>
                </a:solidFill>
              </a:rPr>
              <a:t>Specialūs simboliai, padedantys valdyti paieškos rezultatus</a:t>
            </a:r>
            <a:endParaRPr sz="3200" dirty="0">
              <a:solidFill>
                <a:srgbClr val="434343"/>
              </a:solidFill>
            </a:endParaRPr>
          </a:p>
          <a:p>
            <a:pPr marL="0" lvl="0" indent="0" algn="l" rtl="0">
              <a:lnSpc>
                <a:spcPct val="115000"/>
              </a:lnSpc>
              <a:spcBef>
                <a:spcPts val="1000"/>
              </a:spcBef>
              <a:spcAft>
                <a:spcPts val="0"/>
              </a:spcAft>
              <a:buClr>
                <a:schemeClr val="dk1"/>
              </a:buClr>
              <a:buSzPts val="1100"/>
              <a:buFont typeface="Arial"/>
              <a:buNone/>
            </a:pPr>
            <a:endParaRPr sz="3200" dirty="0">
              <a:solidFill>
                <a:srgbClr val="434343"/>
              </a:solidFill>
            </a:endParaRPr>
          </a:p>
          <a:p>
            <a:pPr marL="0" lvl="0" indent="0" algn="l" rtl="0">
              <a:lnSpc>
                <a:spcPct val="115000"/>
              </a:lnSpc>
              <a:spcBef>
                <a:spcPts val="1000"/>
              </a:spcBef>
              <a:spcAft>
                <a:spcPts val="0"/>
              </a:spcAft>
              <a:buClr>
                <a:schemeClr val="dk1"/>
              </a:buClr>
              <a:buSzPts val="275"/>
              <a:buFont typeface="Arial"/>
              <a:buNone/>
            </a:pPr>
            <a:r>
              <a:rPr lang="lt-LT" sz="3200" b="1" dirty="0">
                <a:solidFill>
                  <a:srgbClr val="434343"/>
                </a:solidFill>
              </a:rPr>
              <a:t>Kabutės („ “):</a:t>
            </a:r>
            <a:r>
              <a:rPr lang="lt-LT" sz="3200" dirty="0">
                <a:solidFill>
                  <a:srgbClr val="434343"/>
                </a:solidFill>
              </a:rPr>
              <a:t> tiksliai frazei ieškoti</a:t>
            </a:r>
            <a:endParaRPr sz="3200" dirty="0">
              <a:solidFill>
                <a:srgbClr val="434343"/>
              </a:solidFill>
            </a:endParaRPr>
          </a:p>
          <a:p>
            <a:pPr marL="0" lvl="0" indent="0" algn="l" rtl="0">
              <a:lnSpc>
                <a:spcPct val="115000"/>
              </a:lnSpc>
              <a:spcBef>
                <a:spcPts val="1000"/>
              </a:spcBef>
              <a:spcAft>
                <a:spcPts val="0"/>
              </a:spcAft>
              <a:buSzPts val="3000"/>
              <a:buNone/>
            </a:pPr>
            <a:r>
              <a:rPr lang="lt-LT" sz="3200" b="1" dirty="0">
                <a:solidFill>
                  <a:srgbClr val="434343"/>
                </a:solidFill>
              </a:rPr>
              <a:t>Minuso ženklas (-):</a:t>
            </a:r>
            <a:r>
              <a:rPr lang="lt-LT" sz="3200" dirty="0">
                <a:solidFill>
                  <a:srgbClr val="434343"/>
                </a:solidFill>
              </a:rPr>
              <a:t> pašalinti žodžius iš paieškos</a:t>
            </a:r>
            <a:endParaRPr sz="3200" dirty="0">
              <a:solidFill>
                <a:srgbClr val="434343"/>
              </a:solidFill>
            </a:endParaRPr>
          </a:p>
          <a:p>
            <a:pPr marL="457200" lvl="0" indent="0" algn="l" rtl="0">
              <a:lnSpc>
                <a:spcPct val="90000"/>
              </a:lnSpc>
              <a:spcBef>
                <a:spcPts val="1000"/>
              </a:spcBef>
              <a:spcAft>
                <a:spcPts val="0"/>
              </a:spcAft>
              <a:buSzPts val="3000"/>
              <a:buNone/>
            </a:pPr>
            <a:endParaRPr sz="2500" dirty="0">
              <a:solidFill>
                <a:srgbClr val="434343"/>
              </a:solidFill>
            </a:endParaRPr>
          </a:p>
          <a:p>
            <a:pPr marL="457200" lvl="0" indent="0" algn="l" rtl="0">
              <a:lnSpc>
                <a:spcPct val="115000"/>
              </a:lnSpc>
              <a:spcBef>
                <a:spcPts val="1200"/>
              </a:spcBef>
              <a:spcAft>
                <a:spcPts val="0"/>
              </a:spcAft>
              <a:buSzPts val="3000"/>
              <a:buNone/>
            </a:pPr>
            <a:endParaRPr sz="2500" b="1" dirty="0">
              <a:solidFill>
                <a:srgbClr val="434343"/>
              </a:solidFill>
            </a:endParaRPr>
          </a:p>
          <a:p>
            <a:pPr marL="457200" lvl="0" indent="0" algn="l" rtl="0">
              <a:lnSpc>
                <a:spcPct val="115000"/>
              </a:lnSpc>
              <a:spcBef>
                <a:spcPts val="1200"/>
              </a:spcBef>
              <a:spcAft>
                <a:spcPts val="0"/>
              </a:spcAft>
              <a:buSzPts val="3000"/>
              <a:buNone/>
            </a:pPr>
            <a:endParaRPr sz="2500" i="1" dirty="0">
              <a:solidFill>
                <a:srgbClr val="434343"/>
              </a:solidFill>
            </a:endParaRPr>
          </a:p>
          <a:p>
            <a:pPr marL="0" lvl="0" indent="0" algn="l" rtl="0">
              <a:lnSpc>
                <a:spcPct val="115000"/>
              </a:lnSpc>
              <a:spcBef>
                <a:spcPts val="1200"/>
              </a:spcBef>
              <a:spcAft>
                <a:spcPts val="0"/>
              </a:spcAft>
              <a:buSzPts val="3000"/>
              <a:buNone/>
            </a:pPr>
            <a:endParaRPr sz="2500" b="1" dirty="0">
              <a:solidFill>
                <a:srgbClr val="434343"/>
              </a:solidFill>
            </a:endParaRPr>
          </a:p>
          <a:p>
            <a:pPr marL="0" lvl="0" indent="0" algn="l" rtl="0">
              <a:lnSpc>
                <a:spcPct val="115000"/>
              </a:lnSpc>
              <a:spcBef>
                <a:spcPts val="1200"/>
              </a:spcBef>
              <a:spcAft>
                <a:spcPts val="0"/>
              </a:spcAft>
              <a:buSzPts val="3000"/>
              <a:buNone/>
            </a:pPr>
            <a:endParaRPr sz="2500" dirty="0">
              <a:solidFill>
                <a:schemeClr val="dk1"/>
              </a:solidFill>
            </a:endParaRPr>
          </a:p>
          <a:p>
            <a:pPr marL="0" lvl="0" indent="0" algn="l" rtl="0">
              <a:lnSpc>
                <a:spcPct val="80000"/>
              </a:lnSpc>
              <a:spcBef>
                <a:spcPts val="2400"/>
              </a:spcBef>
              <a:spcAft>
                <a:spcPts val="0"/>
              </a:spcAft>
              <a:buClr>
                <a:srgbClr val="2E2E2E"/>
              </a:buClr>
              <a:buSzPts val="800"/>
              <a:buNone/>
            </a:pPr>
            <a:endParaRPr sz="2500" b="1" dirty="0">
              <a:solidFill>
                <a:srgbClr val="434343"/>
              </a:solidFill>
            </a:endParaRPr>
          </a:p>
        </p:txBody>
      </p:sp>
      <p:sp>
        <p:nvSpPr>
          <p:cNvPr id="193" name="Google Shape;193;g345673bd7c0_0_21"/>
          <p:cNvSpPr txBox="1">
            <a:spLocks noGrp="1"/>
          </p:cNvSpPr>
          <p:nvPr>
            <p:ph type="title"/>
          </p:nvPr>
        </p:nvSpPr>
        <p:spPr>
          <a:xfrm>
            <a:off x="693324" y="327025"/>
            <a:ext cx="113703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Paieškos operatoriai – paieškai tikslinti</a:t>
            </a:r>
            <a:endParaRPr>
              <a:latin typeface="Century Gothic"/>
              <a:ea typeface="Century Gothic"/>
              <a:cs typeface="Century Gothic"/>
              <a:sym typeface="Century Gothic"/>
            </a:endParaRPr>
          </a:p>
        </p:txBody>
      </p:sp>
      <p:pic>
        <p:nvPicPr>
          <p:cNvPr id="194" name="Google Shape;194;g345673bd7c0_0_21" descr="Ekrano kopija Google paieškos, pateikti rezultatai" title="Screenshot 2025-08-20 111510.png"/>
          <p:cNvPicPr preferRelativeResize="0"/>
          <p:nvPr/>
        </p:nvPicPr>
        <p:blipFill rotWithShape="1">
          <a:blip r:embed="rId3">
            <a:alphaModFix/>
          </a:blip>
          <a:srcRect/>
          <a:stretch/>
        </p:blipFill>
        <p:spPr>
          <a:xfrm>
            <a:off x="6652075" y="1850425"/>
            <a:ext cx="5411552" cy="464601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345673bd7c0_0_30"/>
          <p:cNvSpPr txBox="1">
            <a:spLocks noGrp="1"/>
          </p:cNvSpPr>
          <p:nvPr>
            <p:ph type="body" idx="1"/>
          </p:nvPr>
        </p:nvSpPr>
        <p:spPr>
          <a:xfrm>
            <a:off x="382950" y="2190850"/>
            <a:ext cx="6651300" cy="430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b="1" dirty="0">
                <a:solidFill>
                  <a:srgbClr val="434343"/>
                </a:solidFill>
              </a:rPr>
              <a:t>Paieška pagal failo tipą</a:t>
            </a:r>
            <a:r>
              <a:rPr lang="lt-LT" sz="3200" dirty="0">
                <a:solidFill>
                  <a:srgbClr val="434343"/>
                </a:solidFill>
              </a:rPr>
              <a:t>: ieškokite konkretaus formato dokumentų.</a:t>
            </a:r>
            <a:endParaRPr sz="3200" dirty="0">
              <a:solidFill>
                <a:srgbClr val="434343"/>
              </a:solidFill>
            </a:endParaRPr>
          </a:p>
          <a:p>
            <a:pPr marL="0" lvl="0" indent="0" algn="l" rtl="0">
              <a:lnSpc>
                <a:spcPct val="90000"/>
              </a:lnSpc>
              <a:spcBef>
                <a:spcPts val="1000"/>
              </a:spcBef>
              <a:spcAft>
                <a:spcPts val="0"/>
              </a:spcAft>
              <a:buSzPts val="3000"/>
              <a:buNone/>
            </a:pPr>
            <a:r>
              <a:rPr lang="lt-LT" sz="3200" dirty="0">
                <a:solidFill>
                  <a:srgbClr val="434343"/>
                </a:solidFill>
              </a:rPr>
              <a:t>Prie paieškos frazės pridėkite </a:t>
            </a:r>
            <a:r>
              <a:rPr lang="lt-LT" sz="3200" dirty="0" err="1">
                <a:solidFill>
                  <a:srgbClr val="434343"/>
                </a:solidFill>
              </a:rPr>
              <a:t>filetype:pdf</a:t>
            </a:r>
            <a:r>
              <a:rPr lang="lt-LT" sz="3200" dirty="0">
                <a:solidFill>
                  <a:srgbClr val="434343"/>
                </a:solidFill>
              </a:rPr>
              <a:t> (arba </a:t>
            </a:r>
            <a:r>
              <a:rPr lang="lt-LT" sz="3200" dirty="0" err="1">
                <a:solidFill>
                  <a:srgbClr val="434343"/>
                </a:solidFill>
              </a:rPr>
              <a:t>doc</a:t>
            </a:r>
            <a:r>
              <a:rPr lang="lt-LT" sz="3200" dirty="0">
                <a:solidFill>
                  <a:srgbClr val="434343"/>
                </a:solidFill>
              </a:rPr>
              <a:t>, </a:t>
            </a:r>
            <a:r>
              <a:rPr lang="lt-LT" sz="3200" dirty="0" err="1">
                <a:solidFill>
                  <a:srgbClr val="434343"/>
                </a:solidFill>
              </a:rPr>
              <a:t>ppt</a:t>
            </a:r>
            <a:r>
              <a:rPr lang="lt-LT" sz="3200" dirty="0">
                <a:solidFill>
                  <a:srgbClr val="434343"/>
                </a:solidFill>
              </a:rPr>
              <a:t> ir t. t.)</a:t>
            </a:r>
            <a:endParaRPr sz="3200" dirty="0">
              <a:solidFill>
                <a:srgbClr val="434343"/>
              </a:solidFill>
            </a:endParaRPr>
          </a:p>
          <a:p>
            <a:pPr marL="0" lvl="0" indent="0" algn="l" rtl="0">
              <a:lnSpc>
                <a:spcPct val="90000"/>
              </a:lnSpc>
              <a:spcBef>
                <a:spcPts val="1000"/>
              </a:spcBef>
              <a:spcAft>
                <a:spcPts val="0"/>
              </a:spcAft>
              <a:buSzPts val="3000"/>
              <a:buNone/>
            </a:pPr>
            <a:endParaRPr sz="3200" dirty="0">
              <a:solidFill>
                <a:srgbClr val="434343"/>
              </a:solidFill>
            </a:endParaRPr>
          </a:p>
          <a:p>
            <a:pPr marL="0" lvl="0" indent="0" algn="l" rtl="0">
              <a:lnSpc>
                <a:spcPct val="90000"/>
              </a:lnSpc>
              <a:spcBef>
                <a:spcPts val="1000"/>
              </a:spcBef>
              <a:spcAft>
                <a:spcPts val="0"/>
              </a:spcAft>
              <a:buSzPts val="3000"/>
              <a:buNone/>
            </a:pPr>
            <a:r>
              <a:rPr lang="lt-LT" sz="3200" b="1" dirty="0">
                <a:solidFill>
                  <a:srgbClr val="434343"/>
                </a:solidFill>
              </a:rPr>
              <a:t>Tikrinkite rašybą</a:t>
            </a:r>
            <a:r>
              <a:rPr lang="lt-LT" sz="3200" dirty="0">
                <a:solidFill>
                  <a:srgbClr val="434343"/>
                </a:solidFill>
              </a:rPr>
              <a:t>: taisyklinga rašyba svarbi ieškant specifinių terminų, pavadinimų, retų žodžių</a:t>
            </a:r>
            <a:endParaRPr sz="3200" dirty="0">
              <a:solidFill>
                <a:srgbClr val="434343"/>
              </a:solidFill>
            </a:endParaRPr>
          </a:p>
          <a:p>
            <a:pPr marL="457200" lvl="0" indent="0" algn="l" rtl="0">
              <a:lnSpc>
                <a:spcPct val="90000"/>
              </a:lnSpc>
              <a:spcBef>
                <a:spcPts val="1000"/>
              </a:spcBef>
              <a:spcAft>
                <a:spcPts val="0"/>
              </a:spcAft>
              <a:buSzPts val="3000"/>
              <a:buNone/>
            </a:pPr>
            <a:endParaRPr sz="2500" dirty="0">
              <a:solidFill>
                <a:srgbClr val="434343"/>
              </a:solidFill>
            </a:endParaRPr>
          </a:p>
          <a:p>
            <a:pPr marL="457200" lvl="0" indent="0" algn="l" rtl="0">
              <a:lnSpc>
                <a:spcPct val="115000"/>
              </a:lnSpc>
              <a:spcBef>
                <a:spcPts val="1200"/>
              </a:spcBef>
              <a:spcAft>
                <a:spcPts val="0"/>
              </a:spcAft>
              <a:buSzPts val="3000"/>
              <a:buNone/>
            </a:pPr>
            <a:endParaRPr sz="2500" b="1" dirty="0">
              <a:solidFill>
                <a:srgbClr val="434343"/>
              </a:solidFill>
            </a:endParaRPr>
          </a:p>
          <a:p>
            <a:pPr marL="457200" lvl="0" indent="0" algn="l" rtl="0">
              <a:lnSpc>
                <a:spcPct val="115000"/>
              </a:lnSpc>
              <a:spcBef>
                <a:spcPts val="1200"/>
              </a:spcBef>
              <a:spcAft>
                <a:spcPts val="0"/>
              </a:spcAft>
              <a:buSzPts val="3000"/>
              <a:buNone/>
            </a:pPr>
            <a:endParaRPr sz="2500" i="1" dirty="0">
              <a:solidFill>
                <a:srgbClr val="434343"/>
              </a:solidFill>
            </a:endParaRPr>
          </a:p>
          <a:p>
            <a:pPr marL="0" lvl="0" indent="0" algn="l" rtl="0">
              <a:lnSpc>
                <a:spcPct val="115000"/>
              </a:lnSpc>
              <a:spcBef>
                <a:spcPts val="1200"/>
              </a:spcBef>
              <a:spcAft>
                <a:spcPts val="0"/>
              </a:spcAft>
              <a:buSzPts val="3000"/>
              <a:buNone/>
            </a:pPr>
            <a:endParaRPr sz="2500" b="1" dirty="0">
              <a:solidFill>
                <a:srgbClr val="434343"/>
              </a:solidFill>
            </a:endParaRPr>
          </a:p>
          <a:p>
            <a:pPr marL="0" lvl="0" indent="0" algn="l" rtl="0">
              <a:lnSpc>
                <a:spcPct val="115000"/>
              </a:lnSpc>
              <a:spcBef>
                <a:spcPts val="1200"/>
              </a:spcBef>
              <a:spcAft>
                <a:spcPts val="0"/>
              </a:spcAft>
              <a:buSzPts val="3000"/>
              <a:buNone/>
            </a:pPr>
            <a:endParaRPr sz="2500" dirty="0">
              <a:solidFill>
                <a:schemeClr val="dk1"/>
              </a:solidFill>
            </a:endParaRPr>
          </a:p>
          <a:p>
            <a:pPr marL="0" lvl="0" indent="0" algn="l" rtl="0">
              <a:lnSpc>
                <a:spcPct val="80000"/>
              </a:lnSpc>
              <a:spcBef>
                <a:spcPts val="2400"/>
              </a:spcBef>
              <a:spcAft>
                <a:spcPts val="0"/>
              </a:spcAft>
              <a:buClr>
                <a:srgbClr val="2E2E2E"/>
              </a:buClr>
              <a:buSzPts val="800"/>
              <a:buNone/>
            </a:pPr>
            <a:endParaRPr sz="2500" b="1" dirty="0">
              <a:solidFill>
                <a:srgbClr val="434343"/>
              </a:solidFill>
            </a:endParaRPr>
          </a:p>
        </p:txBody>
      </p:sp>
      <p:sp>
        <p:nvSpPr>
          <p:cNvPr id="201" name="Google Shape;201;g345673bd7c0_0_30"/>
          <p:cNvSpPr txBox="1">
            <a:spLocks noGrp="1"/>
          </p:cNvSpPr>
          <p:nvPr>
            <p:ph type="title"/>
          </p:nvPr>
        </p:nvSpPr>
        <p:spPr>
          <a:xfrm>
            <a:off x="693324" y="327025"/>
            <a:ext cx="113703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Patarimai efektyviai paieškai</a:t>
            </a:r>
            <a:endParaRPr>
              <a:latin typeface="Century Gothic"/>
              <a:ea typeface="Century Gothic"/>
              <a:cs typeface="Century Gothic"/>
              <a:sym typeface="Century Gothic"/>
            </a:endParaRPr>
          </a:p>
        </p:txBody>
      </p:sp>
      <p:pic>
        <p:nvPicPr>
          <p:cNvPr id="202" name="Google Shape;202;g345673bd7c0_0_30" descr="Ekrano nuotrauka, Google paieškos rezultatai pagal failo tipą" title="Screenshot 2025-08-20 113255.png"/>
          <p:cNvPicPr preferRelativeResize="0"/>
          <p:nvPr/>
        </p:nvPicPr>
        <p:blipFill rotWithShape="1">
          <a:blip r:embed="rId3">
            <a:alphaModFix/>
          </a:blip>
          <a:srcRect/>
          <a:stretch/>
        </p:blipFill>
        <p:spPr>
          <a:xfrm>
            <a:off x="6962500" y="1883525"/>
            <a:ext cx="5101125" cy="4371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372245a7f8e_0_103"/>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3368e779886_0_33"/>
          <p:cNvSpPr txBox="1">
            <a:spLocks noGrp="1"/>
          </p:cNvSpPr>
          <p:nvPr>
            <p:ph type="title"/>
          </p:nvPr>
        </p:nvSpPr>
        <p:spPr>
          <a:xfrm>
            <a:off x="633085" y="2601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Užduotis (pradedantiesiems)</a:t>
            </a:r>
            <a:endParaRPr sz="4000">
              <a:latin typeface="Century Gothic"/>
              <a:ea typeface="Century Gothic"/>
              <a:cs typeface="Century Gothic"/>
              <a:sym typeface="Century Gothic"/>
            </a:endParaRPr>
          </a:p>
        </p:txBody>
      </p:sp>
      <p:sp>
        <p:nvSpPr>
          <p:cNvPr id="214" name="Google Shape;214;g3368e779886_0_33"/>
          <p:cNvSpPr txBox="1">
            <a:spLocks noGrp="1"/>
          </p:cNvSpPr>
          <p:nvPr>
            <p:ph type="body" idx="1"/>
          </p:nvPr>
        </p:nvSpPr>
        <p:spPr>
          <a:xfrm>
            <a:off x="322025" y="1847950"/>
            <a:ext cx="11426100" cy="5010000"/>
          </a:xfrm>
          <a:prstGeom prst="rect">
            <a:avLst/>
          </a:prstGeom>
          <a:noFill/>
          <a:ln>
            <a:noFill/>
          </a:ln>
        </p:spPr>
        <p:txBody>
          <a:bodyPr spcFirstLastPara="1" wrap="square" lIns="91425" tIns="45700" rIns="91425" bIns="45700" anchor="t" anchorCtr="0">
            <a:normAutofit fontScale="25000" lnSpcReduction="20000"/>
          </a:bodyPr>
          <a:lstStyle/>
          <a:p>
            <a:pPr marL="1371600" lvl="0" indent="0" algn="l" rtl="0">
              <a:lnSpc>
                <a:spcPct val="115000"/>
              </a:lnSpc>
              <a:spcBef>
                <a:spcPts val="0"/>
              </a:spcBef>
              <a:spcAft>
                <a:spcPts val="0"/>
              </a:spcAft>
              <a:buSzPct val="100000"/>
              <a:buNone/>
            </a:pPr>
            <a:endParaRPr dirty="0">
              <a:solidFill>
                <a:srgbClr val="434343"/>
              </a:solidFill>
            </a:endParaRPr>
          </a:p>
          <a:p>
            <a:pPr marL="0" lvl="0" indent="0" algn="l" rtl="0">
              <a:lnSpc>
                <a:spcPct val="150000"/>
              </a:lnSpc>
              <a:spcBef>
                <a:spcPts val="0"/>
              </a:spcBef>
              <a:spcAft>
                <a:spcPts val="0"/>
              </a:spcAft>
              <a:buSzPct val="93750"/>
              <a:buNone/>
            </a:pPr>
            <a:r>
              <a:rPr lang="lt-LT" sz="12800" b="1" dirty="0">
                <a:solidFill>
                  <a:srgbClr val="434343"/>
                </a:solidFill>
              </a:rPr>
              <a:t>Situacija:</a:t>
            </a:r>
            <a:r>
              <a:rPr lang="lt-LT" sz="12800" dirty="0">
                <a:solidFill>
                  <a:srgbClr val="434343"/>
                </a:solidFill>
              </a:rPr>
              <a:t> Norite vakarienei pasigaminti ką nors skanaus iš vištienos, bet neturite daug laiko ir norėtumėte panaudoti grietinėlę, kurios turite šaldytuve.</a:t>
            </a:r>
            <a:endParaRPr sz="12800" dirty="0">
              <a:solidFill>
                <a:srgbClr val="434343"/>
              </a:solidFill>
            </a:endParaRPr>
          </a:p>
          <a:p>
            <a:pPr marL="914400" lvl="0" indent="0" algn="l" rtl="0">
              <a:lnSpc>
                <a:spcPct val="90000"/>
              </a:lnSpc>
              <a:spcBef>
                <a:spcPts val="1000"/>
              </a:spcBef>
              <a:spcAft>
                <a:spcPts val="0"/>
              </a:spcAft>
              <a:buSzPts val="750"/>
              <a:buNone/>
            </a:pPr>
            <a:endParaRPr sz="12800" dirty="0">
              <a:solidFill>
                <a:srgbClr val="434343"/>
              </a:solidFill>
            </a:endParaRPr>
          </a:p>
          <a:p>
            <a:pPr marL="0" lvl="0" indent="0" algn="l" rtl="0">
              <a:lnSpc>
                <a:spcPct val="115000"/>
              </a:lnSpc>
              <a:spcBef>
                <a:spcPts val="1000"/>
              </a:spcBef>
              <a:spcAft>
                <a:spcPts val="0"/>
              </a:spcAft>
              <a:buSzPct val="93750"/>
              <a:buNone/>
            </a:pPr>
            <a:r>
              <a:rPr lang="lt-LT" sz="12800" dirty="0">
                <a:solidFill>
                  <a:srgbClr val="434343"/>
                </a:solidFill>
              </a:rPr>
              <a:t>Atlikite </a:t>
            </a:r>
            <a:r>
              <a:rPr lang="lt-LT" sz="12800" i="1" dirty="0">
                <a:solidFill>
                  <a:srgbClr val="434343"/>
                </a:solidFill>
              </a:rPr>
              <a:t>Google</a:t>
            </a:r>
            <a:r>
              <a:rPr lang="lt-LT" sz="12800" dirty="0">
                <a:solidFill>
                  <a:srgbClr val="434343"/>
                </a:solidFill>
              </a:rPr>
              <a:t> paiešką pagal raktinius žodžius:</a:t>
            </a:r>
            <a:endParaRPr sz="12800" dirty="0">
              <a:solidFill>
                <a:srgbClr val="434343"/>
              </a:solidFill>
            </a:endParaRPr>
          </a:p>
          <a:p>
            <a:pPr marL="0" lvl="0" indent="0" algn="l" rtl="0">
              <a:lnSpc>
                <a:spcPct val="115000"/>
              </a:lnSpc>
              <a:spcBef>
                <a:spcPts val="1000"/>
              </a:spcBef>
              <a:spcAft>
                <a:spcPts val="0"/>
              </a:spcAft>
              <a:buSzPct val="93750"/>
              <a:buNone/>
            </a:pPr>
            <a:r>
              <a:rPr lang="lt-LT" sz="12800" dirty="0">
                <a:solidFill>
                  <a:srgbClr val="434343"/>
                </a:solidFill>
              </a:rPr>
              <a:t>naudodami tik 1 raktinį žodį; </a:t>
            </a:r>
            <a:endParaRPr sz="12800" dirty="0">
              <a:solidFill>
                <a:srgbClr val="434343"/>
              </a:solidFill>
            </a:endParaRPr>
          </a:p>
          <a:p>
            <a:pPr marL="0" lvl="0" indent="0" algn="l" rtl="0">
              <a:lnSpc>
                <a:spcPct val="115000"/>
              </a:lnSpc>
              <a:spcBef>
                <a:spcPts val="1000"/>
              </a:spcBef>
              <a:spcAft>
                <a:spcPts val="0"/>
              </a:spcAft>
              <a:buSzPct val="93750"/>
              <a:buNone/>
            </a:pPr>
            <a:r>
              <a:rPr lang="lt-LT" sz="12800" dirty="0">
                <a:solidFill>
                  <a:srgbClr val="434343"/>
                </a:solidFill>
              </a:rPr>
              <a:t>naudodami 2 ir daugiau raktinių žodžių.</a:t>
            </a:r>
            <a:endParaRPr sz="12800" dirty="0">
              <a:solidFill>
                <a:srgbClr val="434343"/>
              </a:solidFill>
            </a:endParaRPr>
          </a:p>
          <a:p>
            <a:pPr marL="0" lvl="0" indent="0" algn="l" rtl="0">
              <a:lnSpc>
                <a:spcPct val="115000"/>
              </a:lnSpc>
              <a:spcBef>
                <a:spcPts val="1000"/>
              </a:spcBef>
              <a:spcAft>
                <a:spcPts val="0"/>
              </a:spcAft>
              <a:buSzPct val="93750"/>
              <a:buNone/>
            </a:pPr>
            <a:r>
              <a:rPr lang="lt-LT" sz="12800" dirty="0">
                <a:solidFill>
                  <a:srgbClr val="434343"/>
                </a:solidFill>
              </a:rPr>
              <a:t>Kokie rezultatai? </a:t>
            </a:r>
            <a:endParaRPr sz="12800" dirty="0">
              <a:solidFill>
                <a:srgbClr val="434343"/>
              </a:solidFill>
            </a:endParaRPr>
          </a:p>
          <a:p>
            <a:pPr marL="914400" lvl="0" indent="0" algn="l" rtl="0">
              <a:lnSpc>
                <a:spcPct val="200000"/>
              </a:lnSpc>
              <a:spcBef>
                <a:spcPts val="0"/>
              </a:spcBef>
              <a:spcAft>
                <a:spcPts val="0"/>
              </a:spcAft>
              <a:buSzPct val="26785"/>
              <a:buNone/>
            </a:pPr>
            <a:endParaRPr sz="11200" dirty="0">
              <a:solidFill>
                <a:srgbClr val="434343"/>
              </a:solidFill>
            </a:endParaRPr>
          </a:p>
          <a:p>
            <a:pPr marL="0" lvl="0" indent="0" algn="l" rtl="0">
              <a:lnSpc>
                <a:spcPct val="100000"/>
              </a:lnSpc>
              <a:spcBef>
                <a:spcPts val="2400"/>
              </a:spcBef>
              <a:spcAft>
                <a:spcPts val="0"/>
              </a:spcAft>
              <a:buClr>
                <a:schemeClr val="dk1"/>
              </a:buClr>
              <a:buSzPct val="42307"/>
              <a:buNone/>
            </a:pPr>
            <a:endParaRPr sz="2600" dirty="0">
              <a:solidFill>
                <a:srgbClr val="434343"/>
              </a:solidFill>
            </a:endParaRPr>
          </a:p>
          <a:p>
            <a:pPr marL="0" lvl="0" indent="0" algn="l" rtl="0">
              <a:lnSpc>
                <a:spcPct val="100000"/>
              </a:lnSpc>
              <a:spcBef>
                <a:spcPts val="2400"/>
              </a:spcBef>
              <a:spcAft>
                <a:spcPts val="0"/>
              </a:spcAft>
              <a:buClr>
                <a:srgbClr val="2E2E2E"/>
              </a:buClr>
              <a:buSzPct val="123076"/>
              <a:buNone/>
            </a:pPr>
            <a:endParaRPr sz="2600" dirty="0">
              <a:solidFill>
                <a:srgbClr val="43434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345673bd7c0_0_90"/>
          <p:cNvSpPr txBox="1">
            <a:spLocks noGrp="1"/>
          </p:cNvSpPr>
          <p:nvPr>
            <p:ph type="title"/>
          </p:nvPr>
        </p:nvSpPr>
        <p:spPr>
          <a:xfrm>
            <a:off x="680635" y="21257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dirty="0">
                <a:latin typeface="Century Gothic"/>
                <a:ea typeface="Century Gothic"/>
                <a:cs typeface="Century Gothic"/>
                <a:sym typeface="Century Gothic"/>
              </a:rPr>
              <a:t>Užduotis (pažengusiesiems)</a:t>
            </a:r>
            <a:endParaRPr sz="4000" dirty="0">
              <a:latin typeface="Century Gothic"/>
              <a:ea typeface="Century Gothic"/>
              <a:cs typeface="Century Gothic"/>
              <a:sym typeface="Century Gothic"/>
            </a:endParaRPr>
          </a:p>
        </p:txBody>
      </p:sp>
      <p:sp>
        <p:nvSpPr>
          <p:cNvPr id="221" name="Google Shape;221;g345673bd7c0_0_90"/>
          <p:cNvSpPr txBox="1">
            <a:spLocks noGrp="1"/>
          </p:cNvSpPr>
          <p:nvPr>
            <p:ph type="body" idx="1"/>
          </p:nvPr>
        </p:nvSpPr>
        <p:spPr>
          <a:xfrm>
            <a:off x="322025" y="1847950"/>
            <a:ext cx="11426100" cy="4759500"/>
          </a:xfrm>
          <a:prstGeom prst="rect">
            <a:avLst/>
          </a:prstGeom>
          <a:noFill/>
          <a:ln>
            <a:noFill/>
          </a:ln>
        </p:spPr>
        <p:txBody>
          <a:bodyPr spcFirstLastPara="1" wrap="square" lIns="91425" tIns="45700" rIns="91425" bIns="45700" anchor="t" anchorCtr="0">
            <a:normAutofit fontScale="25000" lnSpcReduction="20000"/>
          </a:bodyPr>
          <a:lstStyle/>
          <a:p>
            <a:pPr marL="1371600" lvl="0" indent="0" algn="l" rtl="0">
              <a:lnSpc>
                <a:spcPct val="115000"/>
              </a:lnSpc>
              <a:spcBef>
                <a:spcPts val="0"/>
              </a:spcBef>
              <a:spcAft>
                <a:spcPts val="0"/>
              </a:spcAft>
              <a:buSzPct val="100000"/>
              <a:buNone/>
            </a:pPr>
            <a:endParaRPr dirty="0">
              <a:solidFill>
                <a:srgbClr val="434343"/>
              </a:solidFill>
            </a:endParaRPr>
          </a:p>
          <a:p>
            <a:pPr marL="0" lvl="0" indent="0" algn="l" rtl="0">
              <a:lnSpc>
                <a:spcPct val="150000"/>
              </a:lnSpc>
              <a:spcBef>
                <a:spcPts val="0"/>
              </a:spcBef>
              <a:spcAft>
                <a:spcPts val="0"/>
              </a:spcAft>
              <a:buSzPct val="93750"/>
              <a:buNone/>
            </a:pPr>
            <a:r>
              <a:rPr lang="lt-LT" sz="12800" b="1" dirty="0">
                <a:solidFill>
                  <a:srgbClr val="434343"/>
                </a:solidFill>
              </a:rPr>
              <a:t>Situacija A:</a:t>
            </a:r>
            <a:r>
              <a:rPr lang="lt-LT" sz="12800" dirty="0">
                <a:solidFill>
                  <a:srgbClr val="434343"/>
                </a:solidFill>
              </a:rPr>
              <a:t> Raskite skaitymo skatinimo akcijos „Vasara su knyga“ 2022 m. šūkį.</a:t>
            </a:r>
            <a:endParaRPr sz="12800" dirty="0">
              <a:solidFill>
                <a:srgbClr val="434343"/>
              </a:solidFill>
            </a:endParaRPr>
          </a:p>
          <a:p>
            <a:pPr marL="0" lvl="0" indent="0" algn="l" rtl="0">
              <a:lnSpc>
                <a:spcPct val="150000"/>
              </a:lnSpc>
              <a:spcBef>
                <a:spcPts val="1000"/>
              </a:spcBef>
              <a:spcAft>
                <a:spcPts val="0"/>
              </a:spcAft>
              <a:buSzPct val="93750"/>
              <a:buNone/>
            </a:pPr>
            <a:r>
              <a:rPr lang="lt-LT" sz="12800" b="1" dirty="0">
                <a:solidFill>
                  <a:srgbClr val="434343"/>
                </a:solidFill>
              </a:rPr>
              <a:t>Situacija B</a:t>
            </a:r>
            <a:r>
              <a:rPr lang="lt-LT" sz="12800" dirty="0">
                <a:solidFill>
                  <a:srgbClr val="434343"/>
                </a:solidFill>
              </a:rPr>
              <a:t>: Raskite obuolių pyrago receptą be cinamono.</a:t>
            </a:r>
            <a:endParaRPr sz="12800" dirty="0">
              <a:solidFill>
                <a:srgbClr val="434343"/>
              </a:solidFill>
            </a:endParaRPr>
          </a:p>
          <a:p>
            <a:pPr marL="914400" lvl="0" indent="0" algn="l" rtl="0">
              <a:lnSpc>
                <a:spcPct val="90000"/>
              </a:lnSpc>
              <a:spcBef>
                <a:spcPts val="1000"/>
              </a:spcBef>
              <a:spcAft>
                <a:spcPts val="0"/>
              </a:spcAft>
              <a:buSzPts val="750"/>
              <a:buNone/>
            </a:pPr>
            <a:endParaRPr sz="12800" dirty="0">
              <a:solidFill>
                <a:srgbClr val="434343"/>
              </a:solidFill>
            </a:endParaRPr>
          </a:p>
          <a:p>
            <a:pPr marL="0" lvl="0" indent="0" algn="l" rtl="0">
              <a:lnSpc>
                <a:spcPct val="115000"/>
              </a:lnSpc>
              <a:spcBef>
                <a:spcPts val="1000"/>
              </a:spcBef>
              <a:spcAft>
                <a:spcPts val="0"/>
              </a:spcAft>
              <a:buSzPct val="93750"/>
              <a:buNone/>
            </a:pPr>
            <a:r>
              <a:rPr lang="lt-LT" sz="12800" dirty="0">
                <a:solidFill>
                  <a:srgbClr val="434343"/>
                </a:solidFill>
              </a:rPr>
              <a:t>Atlikite paieškas pagal pateiktas situacijas. </a:t>
            </a:r>
            <a:endParaRPr sz="12800" dirty="0">
              <a:solidFill>
                <a:srgbClr val="434343"/>
              </a:solidFill>
            </a:endParaRPr>
          </a:p>
          <a:p>
            <a:pPr marL="0" lvl="0" indent="0" algn="l" rtl="0">
              <a:lnSpc>
                <a:spcPct val="115000"/>
              </a:lnSpc>
              <a:spcBef>
                <a:spcPts val="1000"/>
              </a:spcBef>
              <a:spcAft>
                <a:spcPts val="0"/>
              </a:spcAft>
              <a:buSzPct val="93750"/>
              <a:buNone/>
            </a:pPr>
            <a:r>
              <a:rPr lang="lt-LT" sz="12800" dirty="0">
                <a:solidFill>
                  <a:srgbClr val="434343"/>
                </a:solidFill>
              </a:rPr>
              <a:t>Kokius paieškos operatorius naudosite? Kodėl?</a:t>
            </a:r>
            <a:endParaRPr sz="12800" dirty="0">
              <a:solidFill>
                <a:srgbClr val="434343"/>
              </a:solidFill>
            </a:endParaRPr>
          </a:p>
          <a:p>
            <a:pPr marL="0" lvl="0" indent="0" algn="l" rtl="0">
              <a:lnSpc>
                <a:spcPct val="115000"/>
              </a:lnSpc>
              <a:spcBef>
                <a:spcPts val="1000"/>
              </a:spcBef>
              <a:spcAft>
                <a:spcPts val="0"/>
              </a:spcAft>
              <a:buSzPct val="93750"/>
              <a:buNone/>
            </a:pPr>
            <a:r>
              <a:rPr lang="lt-LT" sz="12800" dirty="0">
                <a:solidFill>
                  <a:srgbClr val="434343"/>
                </a:solidFill>
              </a:rPr>
              <a:t>Kokius rezultatus gavote? </a:t>
            </a:r>
            <a:endParaRPr sz="12800" dirty="0">
              <a:solidFill>
                <a:srgbClr val="434343"/>
              </a:solidFill>
            </a:endParaRPr>
          </a:p>
          <a:p>
            <a:pPr marL="914400" lvl="0" indent="0" algn="l" rtl="0">
              <a:lnSpc>
                <a:spcPct val="200000"/>
              </a:lnSpc>
              <a:spcBef>
                <a:spcPts val="0"/>
              </a:spcBef>
              <a:spcAft>
                <a:spcPts val="0"/>
              </a:spcAft>
              <a:buSzPct val="26785"/>
              <a:buNone/>
            </a:pPr>
            <a:endParaRPr sz="11200" dirty="0">
              <a:solidFill>
                <a:srgbClr val="434343"/>
              </a:solidFill>
            </a:endParaRPr>
          </a:p>
          <a:p>
            <a:pPr marL="0" lvl="0" indent="0" algn="l" rtl="0">
              <a:lnSpc>
                <a:spcPct val="100000"/>
              </a:lnSpc>
              <a:spcBef>
                <a:spcPts val="2400"/>
              </a:spcBef>
              <a:spcAft>
                <a:spcPts val="0"/>
              </a:spcAft>
              <a:buClr>
                <a:schemeClr val="dk1"/>
              </a:buClr>
              <a:buSzPct val="42307"/>
              <a:buNone/>
            </a:pPr>
            <a:endParaRPr sz="2600" dirty="0">
              <a:solidFill>
                <a:srgbClr val="434343"/>
              </a:solidFill>
            </a:endParaRPr>
          </a:p>
          <a:p>
            <a:pPr marL="0" lvl="0" indent="0" algn="l" rtl="0">
              <a:lnSpc>
                <a:spcPct val="100000"/>
              </a:lnSpc>
              <a:spcBef>
                <a:spcPts val="2400"/>
              </a:spcBef>
              <a:spcAft>
                <a:spcPts val="0"/>
              </a:spcAft>
              <a:buClr>
                <a:srgbClr val="2E2E2E"/>
              </a:buClr>
              <a:buSzPct val="123076"/>
              <a:buNone/>
            </a:pPr>
            <a:endParaRPr sz="2600" dirty="0">
              <a:solidFill>
                <a:srgbClr val="43434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3368e779886_0_70"/>
          <p:cNvSpPr txBox="1">
            <a:spLocks noGrp="1"/>
          </p:cNvSpPr>
          <p:nvPr>
            <p:ph type="body" idx="1"/>
          </p:nvPr>
        </p:nvSpPr>
        <p:spPr>
          <a:xfrm>
            <a:off x="599550" y="2358475"/>
            <a:ext cx="10992900" cy="348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dirty="0">
                <a:solidFill>
                  <a:srgbClr val="434343"/>
                </a:solidFill>
              </a:rPr>
              <a:t>Rezultatai, kuriuos </a:t>
            </a:r>
            <a:r>
              <a:rPr lang="lt-LT" sz="3200" i="1" dirty="0">
                <a:solidFill>
                  <a:srgbClr val="434343"/>
                </a:solidFill>
              </a:rPr>
              <a:t>Google</a:t>
            </a:r>
            <a:r>
              <a:rPr lang="lt-LT" sz="3200" dirty="0">
                <a:solidFill>
                  <a:srgbClr val="434343"/>
                </a:solidFill>
              </a:rPr>
              <a:t> atrenka ir surikiuoja n</a:t>
            </a:r>
            <a:r>
              <a:rPr lang="lt-LT" sz="3200"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atūraliai</a:t>
            </a:r>
            <a:r>
              <a:rPr lang="lt-LT" sz="3200" dirty="0">
                <a:solidFill>
                  <a:srgbClr val="434343"/>
                </a:solidFill>
              </a:rPr>
              <a:t> remdamasis jų svarba ir atitiktimi paieškos užklausai</a:t>
            </a:r>
            <a:endParaRPr sz="3200" dirty="0">
              <a:solidFill>
                <a:srgbClr val="434343"/>
              </a:solidFill>
            </a:endParaRPr>
          </a:p>
          <a:p>
            <a:pPr marL="0" lvl="0" indent="0" algn="l" rtl="0">
              <a:lnSpc>
                <a:spcPct val="115000"/>
              </a:lnSpc>
              <a:spcBef>
                <a:spcPts val="1200"/>
              </a:spcBef>
              <a:spcAft>
                <a:spcPts val="0"/>
              </a:spcAft>
              <a:buSzPts val="3000"/>
              <a:buNone/>
            </a:pPr>
            <a:endParaRPr sz="3200"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Rodomi paieškos puslapyje iškart </a:t>
            </a:r>
            <a:r>
              <a:rPr lang="lt-LT" sz="3200" b="1" dirty="0">
                <a:solidFill>
                  <a:srgbClr val="434343"/>
                </a:solidFill>
              </a:rPr>
              <a:t>po mokamų reklaminių skelbimų</a:t>
            </a:r>
            <a:endParaRPr b="1" dirty="0">
              <a:solidFill>
                <a:schemeClr val="dk1"/>
              </a:solidFill>
            </a:endParaRPr>
          </a:p>
        </p:txBody>
      </p:sp>
      <p:sp>
        <p:nvSpPr>
          <p:cNvPr id="228" name="Google Shape;228;g3368e779886_0_70"/>
          <p:cNvSpPr txBox="1">
            <a:spLocks noGrp="1"/>
          </p:cNvSpPr>
          <p:nvPr>
            <p:ph type="title"/>
          </p:nvPr>
        </p:nvSpPr>
        <p:spPr>
          <a:xfrm>
            <a:off x="693325" y="327025"/>
            <a:ext cx="1109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Paieškos rezultatų tipai – organiniai (1)</a:t>
            </a:r>
            <a:endParaRPr>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3871f85657d_0_2"/>
          <p:cNvSpPr txBox="1">
            <a:spLocks noGrp="1"/>
          </p:cNvSpPr>
          <p:nvPr>
            <p:ph type="title"/>
          </p:nvPr>
        </p:nvSpPr>
        <p:spPr>
          <a:xfrm>
            <a:off x="693324" y="327025"/>
            <a:ext cx="111228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Paieškos rezultatų tipai – organiniai (2)</a:t>
            </a:r>
            <a:endParaRPr>
              <a:latin typeface="Century Gothic"/>
              <a:ea typeface="Century Gothic"/>
              <a:cs typeface="Century Gothic"/>
              <a:sym typeface="Century Gothic"/>
            </a:endParaRPr>
          </a:p>
        </p:txBody>
      </p:sp>
      <p:pic>
        <p:nvPicPr>
          <p:cNvPr id="235" name="Google Shape;235;g3871f85657d_0_2" descr="Ekrano nuotrauka, Google atliktos paieįkos pagal pateiktą užklausą, rezultatai apie šokoladą" title="Screenshot 2025-08-21 094511.png"/>
          <p:cNvPicPr preferRelativeResize="0"/>
          <p:nvPr/>
        </p:nvPicPr>
        <p:blipFill rotWithShape="1">
          <a:blip r:embed="rId3">
            <a:alphaModFix/>
          </a:blip>
          <a:srcRect/>
          <a:stretch/>
        </p:blipFill>
        <p:spPr>
          <a:xfrm>
            <a:off x="1255988" y="1808257"/>
            <a:ext cx="9680025" cy="49304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376ca5808f6_0_5"/>
          <p:cNvSpPr txBox="1">
            <a:spLocks noGrp="1"/>
          </p:cNvSpPr>
          <p:nvPr>
            <p:ph type="body" idx="1"/>
          </p:nvPr>
        </p:nvSpPr>
        <p:spPr>
          <a:xfrm>
            <a:off x="129900" y="2236350"/>
            <a:ext cx="10823100" cy="4002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a:solidFill>
                  <a:srgbClr val="434343"/>
                </a:solidFill>
              </a:rPr>
              <a:t>Pažymėti žymeniu </a:t>
            </a:r>
            <a:r>
              <a:rPr lang="lt-LT" sz="3200" b="1">
                <a:solidFill>
                  <a:srgbClr val="434343"/>
                </a:solidFill>
              </a:rPr>
              <a:t>„Remiama“</a:t>
            </a:r>
            <a:endParaRPr sz="3200">
              <a:solidFill>
                <a:srgbClr val="434343"/>
              </a:solidFill>
            </a:endParaRPr>
          </a:p>
          <a:p>
            <a:pPr marL="0" lvl="0" indent="0" algn="l" rtl="0">
              <a:lnSpc>
                <a:spcPct val="115000"/>
              </a:lnSpc>
              <a:spcBef>
                <a:spcPts val="1200"/>
              </a:spcBef>
              <a:spcAft>
                <a:spcPts val="0"/>
              </a:spcAft>
              <a:buSzPts val="3000"/>
              <a:buNone/>
            </a:pPr>
            <a:r>
              <a:rPr lang="lt-LT" sz="3200">
                <a:solidFill>
                  <a:srgbClr val="434343"/>
                </a:solidFill>
              </a:rPr>
              <a:t>Rodomi </a:t>
            </a:r>
            <a:r>
              <a:rPr lang="lt-LT" sz="320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paieškos</a:t>
            </a:r>
            <a:r>
              <a:rPr lang="lt-LT" sz="3200">
                <a:solidFill>
                  <a:srgbClr val="434343"/>
                </a:solidFill>
              </a:rPr>
              <a:t> </a:t>
            </a:r>
            <a:r>
              <a:rPr lang="lt-LT" sz="3200" b="1">
                <a:solidFill>
                  <a:srgbClr val="434343"/>
                </a:solidFill>
              </a:rPr>
              <a:t>viršuje</a:t>
            </a:r>
            <a:endParaRPr sz="3200" b="1">
              <a:solidFill>
                <a:srgbClr val="434343"/>
              </a:solidFill>
            </a:endParaRPr>
          </a:p>
          <a:p>
            <a:pPr marL="0" lvl="0" indent="0" algn="l" rtl="0">
              <a:lnSpc>
                <a:spcPct val="115000"/>
              </a:lnSpc>
              <a:spcBef>
                <a:spcPts val="1200"/>
              </a:spcBef>
              <a:spcAft>
                <a:spcPts val="0"/>
              </a:spcAft>
              <a:buSzPts val="3000"/>
              <a:buNone/>
            </a:pPr>
            <a:endParaRPr sz="3200" b="1">
              <a:solidFill>
                <a:srgbClr val="434343"/>
              </a:solidFill>
            </a:endParaRPr>
          </a:p>
          <a:p>
            <a:pPr marL="0" lvl="0" indent="0" algn="l" rtl="0">
              <a:lnSpc>
                <a:spcPct val="115000"/>
              </a:lnSpc>
              <a:spcBef>
                <a:spcPts val="1200"/>
              </a:spcBef>
              <a:spcAft>
                <a:spcPts val="1200"/>
              </a:spcAft>
              <a:buSzPts val="3000"/>
              <a:buNone/>
            </a:pPr>
            <a:r>
              <a:rPr lang="lt-LT" sz="3200">
                <a:solidFill>
                  <a:srgbClr val="434343"/>
                </a:solidFill>
              </a:rPr>
              <a:t>Rezultatai nebūtinai yra nepatikimi, tačiau svarbu juos </a:t>
            </a:r>
            <a:r>
              <a:rPr lang="lt-LT" sz="3200" b="1">
                <a:solidFill>
                  <a:srgbClr val="434343"/>
                </a:solidFill>
              </a:rPr>
              <a:t>vertinti kritiškai</a:t>
            </a:r>
            <a:endParaRPr sz="3500" b="1">
              <a:solidFill>
                <a:schemeClr val="dk1"/>
              </a:solidFill>
            </a:endParaRPr>
          </a:p>
        </p:txBody>
      </p:sp>
      <p:sp>
        <p:nvSpPr>
          <p:cNvPr id="242" name="Google Shape;242;g376ca5808f6_0_5"/>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Paieškos rezultatų tipai – mokami</a:t>
            </a:r>
            <a:endParaRPr>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387c881a616_0_0"/>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Paieškos rezultatų tipai – mokami</a:t>
            </a:r>
            <a:endParaRPr>
              <a:latin typeface="Century Gothic"/>
              <a:ea typeface="Century Gothic"/>
              <a:cs typeface="Century Gothic"/>
              <a:sym typeface="Century Gothic"/>
            </a:endParaRPr>
          </a:p>
        </p:txBody>
      </p:sp>
      <p:pic>
        <p:nvPicPr>
          <p:cNvPr id="249" name="Google Shape;249;g387c881a616_0_0" descr="Ekrano kopija, Google paieška apie langus Kaune, rodomi rezultatai" title="Screenshot 2025-08-21 100138.png"/>
          <p:cNvPicPr preferRelativeResize="0"/>
          <p:nvPr/>
        </p:nvPicPr>
        <p:blipFill rotWithShape="1">
          <a:blip r:embed="rId3">
            <a:alphaModFix/>
          </a:blip>
          <a:srcRect/>
          <a:stretch/>
        </p:blipFill>
        <p:spPr>
          <a:xfrm>
            <a:off x="1653275" y="1792775"/>
            <a:ext cx="8531675" cy="49656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3368e779886_0_98"/>
          <p:cNvSpPr txBox="1">
            <a:spLocks noGrp="1"/>
          </p:cNvSpPr>
          <p:nvPr>
            <p:ph type="body" idx="1"/>
          </p:nvPr>
        </p:nvSpPr>
        <p:spPr>
          <a:xfrm>
            <a:off x="214050" y="2118400"/>
            <a:ext cx="11763900" cy="1732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3000"/>
              <a:buNone/>
            </a:pPr>
            <a:r>
              <a:rPr lang="lt-LT" sz="320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Tai</a:t>
            </a:r>
            <a:r>
              <a:rPr lang="lt-LT" sz="3200">
                <a:solidFill>
                  <a:srgbClr val="434343"/>
                </a:solidFill>
              </a:rPr>
              <a:t> </a:t>
            </a:r>
            <a:r>
              <a:rPr lang="lt-LT" sz="3200" b="1">
                <a:solidFill>
                  <a:srgbClr val="434343"/>
                </a:solidFill>
              </a:rPr>
              <a:t>filtrų rinkinys</a:t>
            </a:r>
            <a:r>
              <a:rPr lang="lt-LT" sz="3200">
                <a:solidFill>
                  <a:srgbClr val="434343"/>
                </a:solidFill>
              </a:rPr>
              <a:t>, patikslinantis ir siaurinantis paieškos rezultatus pagal tam tikrus kriterijus</a:t>
            </a:r>
            <a:endParaRPr sz="3200">
              <a:solidFill>
                <a:srgbClr val="434343"/>
              </a:solidFill>
            </a:endParaRPr>
          </a:p>
          <a:p>
            <a:pPr marL="0" lvl="0" indent="0" algn="l" rtl="0">
              <a:lnSpc>
                <a:spcPct val="100000"/>
              </a:lnSpc>
              <a:spcBef>
                <a:spcPts val="1200"/>
              </a:spcBef>
              <a:spcAft>
                <a:spcPts val="0"/>
              </a:spcAft>
              <a:buSzPts val="3000"/>
              <a:buNone/>
            </a:pPr>
            <a:r>
              <a:rPr lang="lt-LT" sz="3200">
                <a:solidFill>
                  <a:srgbClr val="434343"/>
                </a:solidFill>
              </a:rPr>
              <a:t>Atsiranda </a:t>
            </a:r>
            <a:r>
              <a:rPr lang="lt-LT" sz="3200" b="1">
                <a:solidFill>
                  <a:srgbClr val="434343"/>
                </a:solidFill>
              </a:rPr>
              <a:t>po paieškos juosta</a:t>
            </a:r>
            <a:r>
              <a:rPr lang="lt-LT" sz="3200">
                <a:solidFill>
                  <a:srgbClr val="434343"/>
                </a:solidFill>
              </a:rPr>
              <a:t>, kai jau matomi pirmieji rezultatai</a:t>
            </a:r>
            <a:endParaRPr sz="3200">
              <a:solidFill>
                <a:srgbClr val="434343"/>
              </a:solidFill>
            </a:endParaRPr>
          </a:p>
          <a:p>
            <a:pPr marL="0" lvl="0" indent="0" algn="l" rtl="0">
              <a:lnSpc>
                <a:spcPct val="100000"/>
              </a:lnSpc>
              <a:spcBef>
                <a:spcPts val="1200"/>
              </a:spcBef>
              <a:spcAft>
                <a:spcPts val="0"/>
              </a:spcAft>
              <a:buSzPts val="3000"/>
              <a:buNone/>
            </a:pPr>
            <a:endParaRPr>
              <a:solidFill>
                <a:srgbClr val="434343"/>
              </a:solidFill>
            </a:endParaRPr>
          </a:p>
          <a:p>
            <a:pPr marL="0" lvl="0" indent="0" algn="l" rtl="0">
              <a:lnSpc>
                <a:spcPct val="100000"/>
              </a:lnSpc>
              <a:spcBef>
                <a:spcPts val="0"/>
              </a:spcBef>
              <a:spcAft>
                <a:spcPts val="0"/>
              </a:spcAft>
              <a:buSzPts val="3000"/>
              <a:buNone/>
            </a:pPr>
            <a:endParaRPr b="1">
              <a:solidFill>
                <a:srgbClr val="434343"/>
              </a:solidFill>
            </a:endParaRPr>
          </a:p>
        </p:txBody>
      </p:sp>
      <p:sp>
        <p:nvSpPr>
          <p:cNvPr id="256" name="Google Shape;256;g3368e779886_0_98"/>
          <p:cNvSpPr txBox="1">
            <a:spLocks noGrp="1"/>
          </p:cNvSpPr>
          <p:nvPr>
            <p:ph type="title"/>
          </p:nvPr>
        </p:nvSpPr>
        <p:spPr>
          <a:xfrm>
            <a:off x="501335" y="26687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paieškos įrankiai</a:t>
            </a:r>
            <a:endParaRPr dirty="0">
              <a:latin typeface="Century Gothic"/>
              <a:ea typeface="Century Gothic"/>
              <a:cs typeface="Century Gothic"/>
              <a:sym typeface="Century Gothic"/>
            </a:endParaRPr>
          </a:p>
        </p:txBody>
      </p:sp>
      <p:grpSp>
        <p:nvGrpSpPr>
          <p:cNvPr id="257" name="Google Shape;257;g3368e779886_0_98"/>
          <p:cNvGrpSpPr/>
          <p:nvPr/>
        </p:nvGrpSpPr>
        <p:grpSpPr>
          <a:xfrm>
            <a:off x="152400" y="4670088"/>
            <a:ext cx="11887201" cy="1626762"/>
            <a:chOff x="152400" y="4670088"/>
            <a:chExt cx="11887201" cy="1626762"/>
          </a:xfrm>
        </p:grpSpPr>
        <p:pic>
          <p:nvPicPr>
            <p:cNvPr id="258" name="Google Shape;258;g3368e779886_0_98" descr="Ekrano kopija, Google paieįkos laukelis su matomu filtrų rinkiniu" title="Screenshot 2025-08-21 101425.png"/>
            <p:cNvPicPr preferRelativeResize="0"/>
            <p:nvPr/>
          </p:nvPicPr>
          <p:blipFill rotWithShape="1">
            <a:blip r:embed="rId3">
              <a:alphaModFix/>
            </a:blip>
            <a:srcRect/>
            <a:stretch/>
          </p:blipFill>
          <p:spPr>
            <a:xfrm>
              <a:off x="152400" y="4670088"/>
              <a:ext cx="11887201" cy="1604652"/>
            </a:xfrm>
            <a:prstGeom prst="rect">
              <a:avLst/>
            </a:prstGeom>
            <a:noFill/>
            <a:ln>
              <a:noFill/>
            </a:ln>
          </p:spPr>
        </p:pic>
        <p:sp>
          <p:nvSpPr>
            <p:cNvPr id="259" name="Google Shape;259;g3368e779886_0_98"/>
            <p:cNvSpPr/>
            <p:nvPr/>
          </p:nvSpPr>
          <p:spPr>
            <a:xfrm>
              <a:off x="152400" y="5828850"/>
              <a:ext cx="11795100" cy="468000"/>
            </a:xfrm>
            <a:prstGeom prst="rect">
              <a:avLst/>
            </a:prstGeom>
            <a:no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3368e779886_0_91"/>
          <p:cNvSpPr txBox="1">
            <a:spLocks noGrp="1"/>
          </p:cNvSpPr>
          <p:nvPr>
            <p:ph type="body" idx="1"/>
          </p:nvPr>
        </p:nvSpPr>
        <p:spPr>
          <a:xfrm>
            <a:off x="354000" y="2232475"/>
            <a:ext cx="5071500" cy="3701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a:solidFill>
                  <a:srgbClr val="434343"/>
                </a:solidFill>
              </a:rPr>
              <a:t>Populiariausios naujienos </a:t>
            </a:r>
            <a:endParaRPr sz="3200">
              <a:solidFill>
                <a:srgbClr val="434343"/>
              </a:solidFill>
            </a:endParaRPr>
          </a:p>
          <a:p>
            <a:pPr marL="0" lvl="0" indent="0" algn="l" rtl="0">
              <a:lnSpc>
                <a:spcPct val="115000"/>
              </a:lnSpc>
              <a:spcBef>
                <a:spcPts val="0"/>
              </a:spcBef>
              <a:spcAft>
                <a:spcPts val="0"/>
              </a:spcAft>
              <a:buSzPts val="3000"/>
              <a:buNone/>
            </a:pPr>
            <a:r>
              <a:rPr lang="lt-LT" sz="3200">
                <a:solidFill>
                  <a:srgbClr val="434343"/>
                </a:solidFill>
              </a:rPr>
              <a:t>Vaizdų paketas</a:t>
            </a:r>
            <a:endParaRPr sz="3200">
              <a:solidFill>
                <a:srgbClr val="434343"/>
              </a:solidFill>
            </a:endParaRPr>
          </a:p>
          <a:p>
            <a:pPr marL="0" lvl="0" indent="0" algn="l" rtl="0">
              <a:lnSpc>
                <a:spcPct val="115000"/>
              </a:lnSpc>
              <a:spcBef>
                <a:spcPts val="0"/>
              </a:spcBef>
              <a:spcAft>
                <a:spcPts val="0"/>
              </a:spcAft>
              <a:buSzPts val="3000"/>
              <a:buNone/>
            </a:pPr>
            <a:r>
              <a:rPr lang="lt-LT" sz="3200">
                <a:solidFill>
                  <a:srgbClr val="434343"/>
                </a:solidFill>
              </a:rPr>
              <a:t>Video rezultatai </a:t>
            </a:r>
            <a:endParaRPr sz="3200">
              <a:solidFill>
                <a:srgbClr val="434343"/>
              </a:solidFill>
            </a:endParaRPr>
          </a:p>
          <a:p>
            <a:pPr marL="0" lvl="0" indent="0" algn="l" rtl="0">
              <a:lnSpc>
                <a:spcPct val="115000"/>
              </a:lnSpc>
              <a:spcBef>
                <a:spcPts val="0"/>
              </a:spcBef>
              <a:spcAft>
                <a:spcPts val="0"/>
              </a:spcAft>
              <a:buSzPts val="3000"/>
              <a:buNone/>
            </a:pPr>
            <a:r>
              <a:rPr lang="lt-LT" sz="3200">
                <a:solidFill>
                  <a:srgbClr val="434343"/>
                </a:solidFill>
              </a:rPr>
              <a:t>Žinių </a:t>
            </a:r>
            <a:r>
              <a:rPr lang="lt-LT" sz="320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informacinis</a:t>
            </a:r>
            <a:r>
              <a:rPr lang="lt-LT" sz="3200">
                <a:solidFill>
                  <a:srgbClr val="434343"/>
                </a:solidFill>
              </a:rPr>
              <a:t> skydelis</a:t>
            </a:r>
            <a:endParaRPr sz="3200">
              <a:solidFill>
                <a:srgbClr val="434343"/>
              </a:solidFill>
            </a:endParaRPr>
          </a:p>
          <a:p>
            <a:pPr marL="0" lvl="0" indent="0" algn="l" rtl="0">
              <a:lnSpc>
                <a:spcPct val="115000"/>
              </a:lnSpc>
              <a:spcBef>
                <a:spcPts val="0"/>
              </a:spcBef>
              <a:spcAft>
                <a:spcPts val="0"/>
              </a:spcAft>
              <a:buSzPts val="3000"/>
              <a:buNone/>
            </a:pPr>
            <a:r>
              <a:rPr lang="lt-LT" sz="3200">
                <a:solidFill>
                  <a:srgbClr val="434343"/>
                </a:solidFill>
              </a:rPr>
              <a:t>Žmonės taip pat klausia </a:t>
            </a:r>
            <a:endParaRPr sz="3200">
              <a:solidFill>
                <a:srgbClr val="434343"/>
              </a:solidFill>
            </a:endParaRPr>
          </a:p>
          <a:p>
            <a:pPr marL="0" lvl="0" indent="0" algn="l" rtl="0">
              <a:lnSpc>
                <a:spcPct val="115000"/>
              </a:lnSpc>
              <a:spcBef>
                <a:spcPts val="0"/>
              </a:spcBef>
              <a:spcAft>
                <a:spcPts val="0"/>
              </a:spcAft>
              <a:buSzPts val="3000"/>
              <a:buNone/>
            </a:pPr>
            <a:r>
              <a:rPr lang="lt-LT" sz="3200">
                <a:solidFill>
                  <a:srgbClr val="434343"/>
                </a:solidFill>
              </a:rPr>
              <a:t>Paryškintas atsakymas</a:t>
            </a:r>
            <a:endParaRPr sz="3200">
              <a:solidFill>
                <a:srgbClr val="434343"/>
              </a:solidFill>
            </a:endParaRPr>
          </a:p>
          <a:p>
            <a:pPr marL="0" lvl="0" indent="0" algn="l" rtl="0">
              <a:lnSpc>
                <a:spcPct val="115000"/>
              </a:lnSpc>
              <a:spcBef>
                <a:spcPts val="0"/>
              </a:spcBef>
              <a:spcAft>
                <a:spcPts val="0"/>
              </a:spcAft>
              <a:buSzPts val="3000"/>
              <a:buNone/>
            </a:pPr>
            <a:r>
              <a:rPr lang="lt-LT" sz="3200">
                <a:solidFill>
                  <a:srgbClr val="434343"/>
                </a:solidFill>
              </a:rPr>
              <a:t>DI apžvalga</a:t>
            </a:r>
            <a:endParaRPr sz="3200">
              <a:solidFill>
                <a:srgbClr val="434343"/>
              </a:solidFill>
            </a:endParaRPr>
          </a:p>
          <a:p>
            <a:pPr marL="0" lvl="0" indent="0" algn="l" rtl="0">
              <a:lnSpc>
                <a:spcPct val="115000"/>
              </a:lnSpc>
              <a:spcBef>
                <a:spcPts val="0"/>
              </a:spcBef>
              <a:spcAft>
                <a:spcPts val="0"/>
              </a:spcAft>
              <a:buSzPts val="3000"/>
              <a:buNone/>
            </a:pPr>
            <a:endParaRPr>
              <a:solidFill>
                <a:srgbClr val="434343"/>
              </a:solidFill>
            </a:endParaRPr>
          </a:p>
        </p:txBody>
      </p:sp>
      <p:sp>
        <p:nvSpPr>
          <p:cNvPr id="266" name="Google Shape;266;g3368e779886_0_91"/>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Kiti</a:t>
            </a:r>
            <a:r>
              <a:rPr lang="lt-LT">
                <a:latin typeface="Century Gothic"/>
                <a:ea typeface="Century Gothic"/>
                <a:cs typeface="Century Gothic"/>
                <a:sym typeface="Century Gothic"/>
              </a:rPr>
              <a:t> paieškos rezultatų tipai</a:t>
            </a:r>
            <a:endParaRPr>
              <a:latin typeface="Century Gothic"/>
              <a:ea typeface="Century Gothic"/>
              <a:cs typeface="Century Gothic"/>
              <a:sym typeface="Century Gothic"/>
            </a:endParaRPr>
          </a:p>
        </p:txBody>
      </p:sp>
      <p:pic>
        <p:nvPicPr>
          <p:cNvPr id="267" name="Google Shape;267;g3368e779886_0_91" descr="Ekrano kopija, Google paieškos rezultatas, DI apžvalga, paieška žolės dėmių šalinimas" title="Screenshot 2025-08-21 112132.png"/>
          <p:cNvPicPr preferRelativeResize="0"/>
          <p:nvPr/>
        </p:nvPicPr>
        <p:blipFill rotWithShape="1">
          <a:blip r:embed="rId3">
            <a:alphaModFix/>
          </a:blip>
          <a:srcRect/>
          <a:stretch/>
        </p:blipFill>
        <p:spPr>
          <a:xfrm>
            <a:off x="6354150" y="4422278"/>
            <a:ext cx="5706524" cy="2314221"/>
          </a:xfrm>
          <a:prstGeom prst="rect">
            <a:avLst/>
          </a:prstGeom>
          <a:noFill/>
          <a:ln>
            <a:noFill/>
          </a:ln>
        </p:spPr>
      </p:pic>
      <p:pic>
        <p:nvPicPr>
          <p:cNvPr id="268" name="Google Shape;268;g3368e779886_0_91" descr="Ekrano kopija, Google paieškos rezultatas naujienu tipas, paieška dronas Lenkija" title="Screenshot 2025-08-21 112453.png"/>
          <p:cNvPicPr preferRelativeResize="0"/>
          <p:nvPr/>
        </p:nvPicPr>
        <p:blipFill rotWithShape="1">
          <a:blip r:embed="rId4">
            <a:alphaModFix/>
          </a:blip>
          <a:srcRect/>
          <a:stretch/>
        </p:blipFill>
        <p:spPr>
          <a:xfrm>
            <a:off x="7056150" y="1781588"/>
            <a:ext cx="4640025" cy="24632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g376ca5808f6_0_18"/>
          <p:cNvSpPr txBox="1">
            <a:spLocks noGrp="1"/>
          </p:cNvSpPr>
          <p:nvPr>
            <p:ph type="body" idx="1"/>
          </p:nvPr>
        </p:nvSpPr>
        <p:spPr>
          <a:xfrm>
            <a:off x="414375" y="3587200"/>
            <a:ext cx="6553500" cy="308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b="1" dirty="0">
                <a:solidFill>
                  <a:srgbClr val="434343"/>
                </a:solidFill>
              </a:rPr>
              <a:t>Leidžia patikslinti žodžius</a:t>
            </a:r>
            <a:endParaRPr sz="3200" dirty="0">
              <a:solidFill>
                <a:srgbClr val="434343"/>
              </a:solidFill>
            </a:endParaRPr>
          </a:p>
          <a:p>
            <a:pPr marL="0" lvl="0" indent="0" algn="l" rtl="0">
              <a:lnSpc>
                <a:spcPct val="90000"/>
              </a:lnSpc>
              <a:spcBef>
                <a:spcPts val="1000"/>
              </a:spcBef>
              <a:spcAft>
                <a:spcPts val="0"/>
              </a:spcAft>
              <a:buSzPts val="3000"/>
              <a:buNone/>
            </a:pPr>
            <a:r>
              <a:rPr lang="lt-LT" sz="3200" b="1" dirty="0">
                <a:solidFill>
                  <a:srgbClr val="434343"/>
                </a:solidFill>
              </a:rPr>
              <a:t>Susiaurinti paiešką</a:t>
            </a:r>
            <a:endParaRPr sz="3200" b="1" dirty="0">
              <a:solidFill>
                <a:srgbClr val="434343"/>
              </a:solidFill>
            </a:endParaRPr>
          </a:p>
          <a:p>
            <a:pPr marL="0" lvl="0" indent="0" algn="l" rtl="0">
              <a:lnSpc>
                <a:spcPct val="90000"/>
              </a:lnSpc>
              <a:spcBef>
                <a:spcPts val="1000"/>
              </a:spcBef>
              <a:spcAft>
                <a:spcPts val="0"/>
              </a:spcAft>
              <a:buSzPts val="3000"/>
              <a:buNone/>
            </a:pPr>
            <a:r>
              <a:rPr lang="lt-LT" sz="3200" b="1" dirty="0">
                <a:solidFill>
                  <a:srgbClr val="434343"/>
                </a:solidFill>
              </a:rPr>
              <a:t>Filtruoti pagal kitus kriterijus </a:t>
            </a:r>
            <a:endParaRPr sz="3200" b="1" dirty="0">
              <a:solidFill>
                <a:srgbClr val="434343"/>
              </a:solidFill>
            </a:endParaRPr>
          </a:p>
          <a:p>
            <a:pPr marL="0" lvl="0" indent="0" algn="l" rtl="0">
              <a:lnSpc>
                <a:spcPct val="90000"/>
              </a:lnSpc>
              <a:spcBef>
                <a:spcPts val="1000"/>
              </a:spcBef>
              <a:spcAft>
                <a:spcPts val="0"/>
              </a:spcAft>
              <a:buSzPts val="3000"/>
              <a:buNone/>
            </a:pPr>
            <a:r>
              <a:rPr lang="lt-LT" sz="3200" dirty="0">
                <a:solidFill>
                  <a:srgbClr val="434343"/>
                </a:solidFill>
              </a:rPr>
              <a:t>(pvz.: kalbą, regioną, naudojimo teises)</a:t>
            </a:r>
            <a:endParaRPr sz="3200" dirty="0">
              <a:solidFill>
                <a:srgbClr val="434343"/>
              </a:solidFill>
            </a:endParaRPr>
          </a:p>
          <a:p>
            <a:pPr marL="0" lvl="0" indent="0" algn="l" rtl="0">
              <a:lnSpc>
                <a:spcPct val="115000"/>
              </a:lnSpc>
              <a:spcBef>
                <a:spcPts val="0"/>
              </a:spcBef>
              <a:spcAft>
                <a:spcPts val="0"/>
              </a:spcAft>
              <a:buSzPts val="3000"/>
              <a:buNone/>
            </a:pPr>
            <a:endParaRPr b="1" dirty="0">
              <a:solidFill>
                <a:srgbClr val="434343"/>
              </a:solidFill>
            </a:endParaRPr>
          </a:p>
        </p:txBody>
      </p:sp>
      <p:sp>
        <p:nvSpPr>
          <p:cNvPr id="275" name="Google Shape;275;g376ca5808f6_0_18"/>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išplėstinė paieška</a:t>
            </a:r>
            <a:endParaRPr dirty="0">
              <a:latin typeface="Century Gothic"/>
              <a:ea typeface="Century Gothic"/>
              <a:cs typeface="Century Gothic"/>
              <a:sym typeface="Century Gothic"/>
            </a:endParaRPr>
          </a:p>
        </p:txBody>
      </p:sp>
      <p:sp>
        <p:nvSpPr>
          <p:cNvPr id="276" name="Google Shape;276;g376ca5808f6_0_18"/>
          <p:cNvSpPr txBox="1">
            <a:spLocks noGrp="1"/>
          </p:cNvSpPr>
          <p:nvPr>
            <p:ph type="body" idx="1"/>
          </p:nvPr>
        </p:nvSpPr>
        <p:spPr>
          <a:xfrm>
            <a:off x="274725" y="2025100"/>
            <a:ext cx="8942700" cy="1042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100"/>
              <a:buNone/>
            </a:pPr>
            <a:r>
              <a:rPr lang="lt-LT" sz="3200" i="1" dirty="0">
                <a:solidFill>
                  <a:srgbClr val="434343"/>
                </a:solidFill>
              </a:rPr>
              <a:t>Google</a:t>
            </a:r>
            <a:r>
              <a:rPr lang="lt-LT" sz="3200" dirty="0">
                <a:solidFill>
                  <a:srgbClr val="434343"/>
                </a:solidFill>
              </a:rPr>
              <a:t> puslapis – forma, leidžianti naudotis paieškos filtrais, operatoriais vienoje vietoje</a:t>
            </a:r>
            <a:endParaRPr sz="3200" b="1" dirty="0">
              <a:solidFill>
                <a:srgbClr val="434343"/>
              </a:solidFill>
            </a:endParaRPr>
          </a:p>
        </p:txBody>
      </p:sp>
      <p:pic>
        <p:nvPicPr>
          <p:cNvPr id="277" name="Google Shape;277;g376ca5808f6_0_18" descr="Ekrano kopija, Google išplėstinės paieškos forma" title="Screenshot 2025-08-21 113011.png"/>
          <p:cNvPicPr preferRelativeResize="0"/>
          <p:nvPr/>
        </p:nvPicPr>
        <p:blipFill rotWithShape="1">
          <a:blip r:embed="rId3">
            <a:alphaModFix/>
          </a:blip>
          <a:srcRect t="12080"/>
          <a:stretch/>
        </p:blipFill>
        <p:spPr>
          <a:xfrm>
            <a:off x="6267751" y="3067600"/>
            <a:ext cx="5702775" cy="3603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345673bd7c0_0_76"/>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3368e779886_0_106"/>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
        <p:nvSpPr>
          <p:cNvPr id="289" name="Google Shape;289;g3368e779886_0_106"/>
          <p:cNvSpPr txBox="1">
            <a:spLocks noGrp="1"/>
          </p:cNvSpPr>
          <p:nvPr>
            <p:ph type="body" idx="1"/>
          </p:nvPr>
        </p:nvSpPr>
        <p:spPr>
          <a:xfrm>
            <a:off x="322025" y="1847950"/>
            <a:ext cx="11426100" cy="47595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SzPts val="3000"/>
              <a:buNone/>
            </a:pPr>
            <a:r>
              <a:rPr lang="lt-LT" sz="3200" dirty="0">
                <a:solidFill>
                  <a:srgbClr val="434343"/>
                </a:solidFill>
              </a:rPr>
              <a:t>Rasti oficialų dokumentą – LR darbo kodeksą. Naujausios, galiojančios redakcijos, kuri paskelbta Teisės aktų registre, ir gauti PDF formatu.</a:t>
            </a:r>
            <a:endParaRPr sz="3200" dirty="0">
              <a:solidFill>
                <a:srgbClr val="434343"/>
              </a:solidFill>
            </a:endParaRPr>
          </a:p>
          <a:p>
            <a:pPr marL="0" lvl="0" indent="0" algn="l" rtl="0">
              <a:lnSpc>
                <a:spcPct val="115000"/>
              </a:lnSpc>
              <a:spcBef>
                <a:spcPts val="0"/>
              </a:spcBef>
              <a:spcAft>
                <a:spcPts val="0"/>
              </a:spcAft>
              <a:buSzPts val="3000"/>
              <a:buNone/>
            </a:pP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Atlikti paprastą paiešką</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Atlikti paiešką su operatoriais</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Atlikti išplėstinę paiešką</a:t>
            </a:r>
            <a:endParaRPr sz="3200" dirty="0">
              <a:solidFill>
                <a:srgbClr val="434343"/>
              </a:solidFill>
            </a:endParaRPr>
          </a:p>
          <a:p>
            <a:pPr marL="457200" lvl="0" indent="0" algn="l" rtl="0">
              <a:lnSpc>
                <a:spcPct val="115000"/>
              </a:lnSpc>
              <a:spcBef>
                <a:spcPts val="0"/>
              </a:spcBef>
              <a:spcAft>
                <a:spcPts val="0"/>
              </a:spcAft>
              <a:buSzPts val="3000"/>
              <a:buNone/>
            </a:pPr>
            <a:endParaRPr sz="2600" dirty="0">
              <a:solidFill>
                <a:srgbClr val="434343"/>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3368e779886_0_120"/>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Kodėl svarbu vertinti informaciją?</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296" name="Google Shape;296;g3368e779886_0_120"/>
          <p:cNvSpPr txBox="1">
            <a:spLocks noGrp="1"/>
          </p:cNvSpPr>
          <p:nvPr>
            <p:ph type="body" idx="1"/>
          </p:nvPr>
        </p:nvSpPr>
        <p:spPr>
          <a:xfrm>
            <a:off x="519700" y="2202300"/>
            <a:ext cx="11426100" cy="2453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200"/>
              </a:spcBef>
              <a:spcAft>
                <a:spcPts val="0"/>
              </a:spcAft>
              <a:buSzPts val="3000"/>
              <a:buNone/>
            </a:pPr>
            <a:r>
              <a:rPr lang="lt-LT" sz="3200">
                <a:solidFill>
                  <a:srgbClr val="434343"/>
                </a:solidFill>
              </a:rPr>
              <a:t>Ne visa informacija internete yra teisinga, patikima ar aktuali</a:t>
            </a:r>
            <a:endParaRPr sz="3200">
              <a:solidFill>
                <a:srgbClr val="434343"/>
              </a:solidFill>
            </a:endParaRPr>
          </a:p>
          <a:p>
            <a:pPr marL="0" lvl="0" indent="0" algn="l" rtl="0">
              <a:lnSpc>
                <a:spcPct val="100000"/>
              </a:lnSpc>
              <a:spcBef>
                <a:spcPts val="1200"/>
              </a:spcBef>
              <a:spcAft>
                <a:spcPts val="0"/>
              </a:spcAft>
              <a:buSzPts val="3000"/>
              <a:buNone/>
            </a:pPr>
            <a:r>
              <a:rPr lang="lt-LT" sz="3200">
                <a:solidFill>
                  <a:srgbClr val="434343"/>
                </a:solidFill>
              </a:rPr>
              <a:t>Dezinformacijos ir melagingų naujienų pavojus</a:t>
            </a:r>
            <a:endParaRPr sz="3200">
              <a:solidFill>
                <a:srgbClr val="434343"/>
              </a:solidFill>
            </a:endParaRPr>
          </a:p>
          <a:p>
            <a:pPr marL="0" lvl="0" indent="0" algn="l" rtl="0">
              <a:lnSpc>
                <a:spcPct val="100000"/>
              </a:lnSpc>
              <a:spcBef>
                <a:spcPts val="1200"/>
              </a:spcBef>
              <a:spcAft>
                <a:spcPts val="1000"/>
              </a:spcAft>
              <a:buSzPts val="3000"/>
              <a:buNone/>
            </a:pPr>
            <a:r>
              <a:rPr lang="lt-LT" sz="3200">
                <a:solidFill>
                  <a:srgbClr val="434343"/>
                </a:solidFill>
              </a:rPr>
              <a:t>Atsakingas informacijos vartojimas</a:t>
            </a:r>
            <a:endParaRPr sz="2800">
              <a:solidFill>
                <a:srgbClr val="434343"/>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3368e779886_0_13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Informacijos vertinimo kriterijai. Šaltinis</a:t>
            </a:r>
            <a:r>
              <a:rPr lang="lt-LT" sz="5000">
                <a:latin typeface="Century Gothic"/>
                <a:ea typeface="Century Gothic"/>
                <a:cs typeface="Century Gothic"/>
                <a:sym typeface="Century Gothic"/>
              </a:rPr>
              <a:t> (I)</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303" name="Google Shape;303;g3368e779886_0_134"/>
          <p:cNvSpPr txBox="1">
            <a:spLocks noGrp="1"/>
          </p:cNvSpPr>
          <p:nvPr>
            <p:ph type="body" idx="1"/>
          </p:nvPr>
        </p:nvSpPr>
        <p:spPr>
          <a:xfrm>
            <a:off x="473175" y="2088575"/>
            <a:ext cx="11426100" cy="4188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dirty="0">
                <a:solidFill>
                  <a:srgbClr val="434343"/>
                </a:solidFill>
              </a:rPr>
              <a:t>Svetainė</a:t>
            </a:r>
            <a:endParaRPr sz="3200" b="1"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Ar svetainės adresas atrodo profesionaliai? </a:t>
            </a:r>
            <a:endParaRPr sz="3200"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Nėra rašybos klaidų?</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Domeno galūnės</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Kas yra svetainės autoriai / savininkai? </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Ar pateikta kontaktinė informacija?</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Kokie tikslai? Ar yra požymių apie galimą šališkumą?</a:t>
            </a:r>
            <a:endParaRPr sz="2800" dirty="0">
              <a:solidFill>
                <a:srgbClr val="434343"/>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g362e53cf776_0_0"/>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endParaRPr/>
          </a:p>
        </p:txBody>
      </p:sp>
      <p:sp>
        <p:nvSpPr>
          <p:cNvPr id="310" name="Google Shape;310;g362e53cf776_0_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Kaip atskirti patikimas svetaines?</a:t>
            </a:r>
            <a:endParaRPr>
              <a:latin typeface="Century Gothic"/>
              <a:ea typeface="Century Gothic"/>
              <a:cs typeface="Century Gothic"/>
              <a:sym typeface="Century Gothic"/>
            </a:endParaRPr>
          </a:p>
        </p:txBody>
      </p:sp>
      <p:pic>
        <p:nvPicPr>
          <p:cNvPr id="311" name="Google Shape;311;g362e53cf776_0_0" descr="paveikslėlis, pateiktas svetainės URL  svetainės adresas"/>
          <p:cNvPicPr preferRelativeResize="0"/>
          <p:nvPr/>
        </p:nvPicPr>
        <p:blipFill rotWithShape="1">
          <a:blip r:embed="rId3">
            <a:alphaModFix/>
          </a:blip>
          <a:srcRect/>
          <a:stretch/>
        </p:blipFill>
        <p:spPr>
          <a:xfrm>
            <a:off x="687650" y="1819776"/>
            <a:ext cx="10374107" cy="4558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g362e53cf776_0_7"/>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endParaRPr/>
          </a:p>
        </p:txBody>
      </p:sp>
      <p:sp>
        <p:nvSpPr>
          <p:cNvPr id="318" name="Google Shape;318;g362e53cf776_0_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Kaip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atskirti</a:t>
            </a:r>
            <a:r>
              <a:rPr lang="lt-LT">
                <a:latin typeface="Century Gothic"/>
                <a:ea typeface="Century Gothic"/>
                <a:cs typeface="Century Gothic"/>
                <a:sym typeface="Century Gothic"/>
              </a:rPr>
              <a:t> patikimas svetaines?</a:t>
            </a:r>
            <a:endParaRPr>
              <a:latin typeface="Century Gothic"/>
              <a:ea typeface="Century Gothic"/>
              <a:cs typeface="Century Gothic"/>
              <a:sym typeface="Century Gothic"/>
            </a:endParaRPr>
          </a:p>
        </p:txBody>
      </p:sp>
      <p:pic>
        <p:nvPicPr>
          <p:cNvPr id="319" name="Google Shape;319;g362e53cf776_0_7" descr="Paveiklėlis, svetainių adresų pavzydžiai"/>
          <p:cNvPicPr preferRelativeResize="0"/>
          <p:nvPr/>
        </p:nvPicPr>
        <p:blipFill rotWithShape="1">
          <a:blip r:embed="rId3">
            <a:alphaModFix/>
          </a:blip>
          <a:srcRect/>
          <a:stretch/>
        </p:blipFill>
        <p:spPr>
          <a:xfrm>
            <a:off x="672575" y="1912723"/>
            <a:ext cx="10227545" cy="3983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36e7ff1fe06_0_67"/>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36e7ff1fe06_0_13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000"/>
              </a:spcBef>
              <a:spcAft>
                <a:spcPts val="0"/>
              </a:spcAft>
              <a:buClr>
                <a:srgbClr val="2E2E2E"/>
              </a:buClr>
              <a:buSzPts val="3200"/>
              <a:buFont typeface="Arial"/>
              <a:buNone/>
            </a:pPr>
            <a:r>
              <a:rPr lang="lt-LT" dirty="0">
                <a:solidFill>
                  <a:srgbClr val="EA551F"/>
                </a:solidFill>
              </a:rPr>
              <a:t>Atpažinkite, kurios svetainės tikros, kurios fiktyvios? Kodėl? </a:t>
            </a:r>
            <a:endParaRPr dirty="0">
              <a:solidFill>
                <a:srgbClr val="EA551F"/>
              </a:solidFill>
            </a:endParaRPr>
          </a:p>
        </p:txBody>
      </p:sp>
      <p:pic>
        <p:nvPicPr>
          <p:cNvPr id="331" name="Google Shape;331;g36e7ff1fe06_0_132" descr="Ekrano nuotrauka, nepatikimos svetainės adresas URL" title="Screenshot 2025-08-21 131125.png"/>
          <p:cNvPicPr preferRelativeResize="0"/>
          <p:nvPr/>
        </p:nvPicPr>
        <p:blipFill rotWithShape="1">
          <a:blip r:embed="rId3">
            <a:alphaModFix/>
          </a:blip>
          <a:srcRect b="52743"/>
          <a:stretch/>
        </p:blipFill>
        <p:spPr>
          <a:xfrm>
            <a:off x="115737" y="4408538"/>
            <a:ext cx="6081126" cy="1166575"/>
          </a:xfrm>
          <a:prstGeom prst="rect">
            <a:avLst/>
          </a:prstGeom>
          <a:noFill/>
          <a:ln>
            <a:noFill/>
          </a:ln>
        </p:spPr>
      </p:pic>
      <p:pic>
        <p:nvPicPr>
          <p:cNvPr id="332" name="Google Shape;332;g36e7ff1fe06_0_132" descr="Ekrano nuotrauka, SEB banko URL svetainės adresas" title="Screenshot 2025-08-21 131125.png"/>
          <p:cNvPicPr preferRelativeResize="0"/>
          <p:nvPr/>
        </p:nvPicPr>
        <p:blipFill rotWithShape="1">
          <a:blip r:embed="rId3">
            <a:alphaModFix/>
          </a:blip>
          <a:srcRect t="52743"/>
          <a:stretch/>
        </p:blipFill>
        <p:spPr>
          <a:xfrm>
            <a:off x="6330488" y="3167250"/>
            <a:ext cx="5786301" cy="1110025"/>
          </a:xfrm>
          <a:prstGeom prst="rect">
            <a:avLst/>
          </a:prstGeom>
          <a:noFill/>
          <a:ln>
            <a:noFill/>
          </a:ln>
        </p:spPr>
      </p:pic>
      <p:pic>
        <p:nvPicPr>
          <p:cNvPr id="333" name="Google Shape;333;g36e7ff1fe06_0_132" title="Screenshot 2025-10-02 120500.png"/>
          <p:cNvPicPr preferRelativeResize="0"/>
          <p:nvPr/>
        </p:nvPicPr>
        <p:blipFill>
          <a:blip r:embed="rId4">
            <a:alphaModFix/>
          </a:blip>
          <a:stretch>
            <a:fillRect/>
          </a:stretch>
        </p:blipFill>
        <p:spPr>
          <a:xfrm>
            <a:off x="146400" y="1894325"/>
            <a:ext cx="6417075" cy="1110025"/>
          </a:xfrm>
          <a:prstGeom prst="rect">
            <a:avLst/>
          </a:prstGeom>
          <a:noFill/>
          <a:ln>
            <a:noFill/>
          </a:ln>
        </p:spPr>
      </p:pic>
      <p:pic>
        <p:nvPicPr>
          <p:cNvPr id="334" name="Google Shape;334;g36e7ff1fe06_0_132" title="Screenshot 2025-10-02 122713.png"/>
          <p:cNvPicPr preferRelativeResize="0"/>
          <p:nvPr/>
        </p:nvPicPr>
        <p:blipFill>
          <a:blip r:embed="rId5">
            <a:alphaModFix/>
          </a:blip>
          <a:stretch>
            <a:fillRect/>
          </a:stretch>
        </p:blipFill>
        <p:spPr>
          <a:xfrm>
            <a:off x="82000" y="5668668"/>
            <a:ext cx="6545872" cy="1110025"/>
          </a:xfrm>
          <a:prstGeom prst="rect">
            <a:avLst/>
          </a:prstGeom>
          <a:noFill/>
          <a:ln>
            <a:noFill/>
          </a:ln>
        </p:spPr>
      </p:pic>
      <p:pic>
        <p:nvPicPr>
          <p:cNvPr id="335" name="Google Shape;335;g36e7ff1fe06_0_132"/>
          <p:cNvPicPr preferRelativeResize="0"/>
          <p:nvPr/>
        </p:nvPicPr>
        <p:blipFill>
          <a:blip r:embed="rId6">
            <a:alphaModFix/>
          </a:blip>
          <a:stretch>
            <a:fillRect/>
          </a:stretch>
        </p:blipFill>
        <p:spPr>
          <a:xfrm>
            <a:off x="6330500" y="4395188"/>
            <a:ext cx="5786299" cy="1155585"/>
          </a:xfrm>
          <a:prstGeom prst="rect">
            <a:avLst/>
          </a:prstGeom>
          <a:noFill/>
          <a:ln>
            <a:noFill/>
          </a:ln>
        </p:spPr>
      </p:pic>
      <p:pic>
        <p:nvPicPr>
          <p:cNvPr id="336" name="Google Shape;336;g36e7ff1fe06_0_132"/>
          <p:cNvPicPr preferRelativeResize="0"/>
          <p:nvPr/>
        </p:nvPicPr>
        <p:blipFill>
          <a:blip r:embed="rId7">
            <a:alphaModFix/>
          </a:blip>
          <a:stretch>
            <a:fillRect/>
          </a:stretch>
        </p:blipFill>
        <p:spPr>
          <a:xfrm>
            <a:off x="146400" y="3102988"/>
            <a:ext cx="6019800" cy="11049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g3368e779886_0_141"/>
          <p:cNvSpPr txBox="1">
            <a:spLocks noGrp="1"/>
          </p:cNvSpPr>
          <p:nvPr>
            <p:ph type="title"/>
          </p:nvPr>
        </p:nvSpPr>
        <p:spPr>
          <a:xfrm>
            <a:off x="677210" y="246351"/>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Informacijos vertinimo kriterijai. Šaltinis (II)</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343" name="Google Shape;343;g3368e779886_0_141"/>
          <p:cNvSpPr txBox="1">
            <a:spLocks noGrp="1"/>
          </p:cNvSpPr>
          <p:nvPr>
            <p:ph type="body" idx="1"/>
          </p:nvPr>
        </p:nvSpPr>
        <p:spPr>
          <a:xfrm>
            <a:off x="525825" y="2568675"/>
            <a:ext cx="11426100" cy="2615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dirty="0">
                <a:solidFill>
                  <a:srgbClr val="434343"/>
                </a:solidFill>
              </a:rPr>
              <a:t>Autorius</a:t>
            </a:r>
            <a:endParaRPr sz="3200" b="1" dirty="0">
              <a:solidFill>
                <a:srgbClr val="434343"/>
              </a:solidFill>
            </a:endParaRPr>
          </a:p>
          <a:p>
            <a:pPr marL="457200" lvl="0" indent="0" algn="l" rtl="0">
              <a:lnSpc>
                <a:spcPct val="115000"/>
              </a:lnSpc>
              <a:spcBef>
                <a:spcPts val="1200"/>
              </a:spcBef>
              <a:spcAft>
                <a:spcPts val="0"/>
              </a:spcAft>
              <a:buSzPts val="3000"/>
              <a:buNone/>
            </a:pPr>
            <a:r>
              <a:rPr lang="lt-LT" sz="3200" dirty="0">
                <a:solidFill>
                  <a:srgbClr val="434343"/>
                </a:solidFill>
              </a:rPr>
              <a:t>Kas parašė straipsnį / informaciją? Ar nurodytas autorius?</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Ar autorius yra tos srities ekspertas?</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Ar autorius turi interesų konfliktą?</a:t>
            </a:r>
            <a:endParaRPr sz="3200" dirty="0">
              <a:solidFill>
                <a:srgbClr val="434343"/>
              </a:solidFill>
            </a:endParaRPr>
          </a:p>
          <a:p>
            <a:pPr marL="457200" lvl="0" indent="0" algn="l" rtl="0">
              <a:lnSpc>
                <a:spcPct val="115000"/>
              </a:lnSpc>
              <a:spcBef>
                <a:spcPts val="0"/>
              </a:spcBef>
              <a:spcAft>
                <a:spcPts val="0"/>
              </a:spcAft>
              <a:buSzPts val="3000"/>
              <a:buNone/>
            </a:pPr>
            <a:endParaRPr sz="3200" dirty="0">
              <a:solidFill>
                <a:srgbClr val="43434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387c881a616_0_7"/>
          <p:cNvSpPr txBox="1">
            <a:spLocks noGrp="1"/>
          </p:cNvSpPr>
          <p:nvPr>
            <p:ph type="title"/>
          </p:nvPr>
        </p:nvSpPr>
        <p:spPr>
          <a:xfrm>
            <a:off x="677210" y="246351"/>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Informacijos vertinimo kriterijai. Šaltinis (II)</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350" name="Google Shape;350;g387c881a616_0_7"/>
          <p:cNvSpPr txBox="1">
            <a:spLocks noGrp="1"/>
          </p:cNvSpPr>
          <p:nvPr>
            <p:ph type="body" idx="1"/>
          </p:nvPr>
        </p:nvSpPr>
        <p:spPr>
          <a:xfrm>
            <a:off x="529025" y="2527800"/>
            <a:ext cx="11426100" cy="318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dirty="0">
                <a:solidFill>
                  <a:srgbClr val="434343"/>
                </a:solidFill>
              </a:rPr>
              <a:t>Šaltinio informacijos pagrindimas</a:t>
            </a:r>
            <a:endParaRPr sz="3200" dirty="0">
              <a:solidFill>
                <a:srgbClr val="434343"/>
              </a:solidFill>
            </a:endParaRPr>
          </a:p>
          <a:p>
            <a:pPr marL="457200" lvl="0" indent="0" algn="l" rtl="0">
              <a:lnSpc>
                <a:spcPct val="115000"/>
              </a:lnSpc>
              <a:spcBef>
                <a:spcPts val="1200"/>
              </a:spcBef>
              <a:spcAft>
                <a:spcPts val="0"/>
              </a:spcAft>
              <a:buSzPts val="3000"/>
              <a:buNone/>
            </a:pPr>
            <a:r>
              <a:rPr lang="lt-LT" sz="3200" dirty="0">
                <a:solidFill>
                  <a:srgbClr val="434343"/>
                </a:solidFill>
              </a:rPr>
              <a:t>Ar teiginiai pagrįsti faktais, tyrimais, nuorodomis į pirminius šaltinius?</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
                  </a:ext>
                </a:extLst>
              </a:rPr>
              <a:t>Ar skiriasi faktai nuo nuomonių?</a:t>
            </a:r>
            <a:endParaRPr sz="3200" dirty="0">
              <a:solidFill>
                <a:srgbClr val="43434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g387c881a616_0_13"/>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g387c881a616_0_17"/>
          <p:cNvSpPr txBox="1">
            <a:spLocks noGrp="1"/>
          </p:cNvSpPr>
          <p:nvPr>
            <p:ph type="body" idx="1"/>
          </p:nvPr>
        </p:nvSpPr>
        <p:spPr>
          <a:xfrm>
            <a:off x="750650" y="2056775"/>
            <a:ext cx="11441400" cy="45576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50000"/>
              </a:lnSpc>
              <a:spcBef>
                <a:spcPts val="1000"/>
              </a:spcBef>
              <a:spcAft>
                <a:spcPts val="0"/>
              </a:spcAft>
              <a:buClr>
                <a:srgbClr val="2E2E2E"/>
              </a:buClr>
              <a:buSzPts val="3200"/>
              <a:buNone/>
            </a:pPr>
            <a:r>
              <a:rPr lang="lt-LT" sz="3200"/>
              <a:t>Aukščiausia Lietuvos vieta Aukštojo kalnas (kalva)</a:t>
            </a:r>
            <a:endParaRPr sz="3200"/>
          </a:p>
          <a:p>
            <a:pPr marL="0" lvl="0" indent="0" algn="l" rtl="0">
              <a:lnSpc>
                <a:spcPct val="150000"/>
              </a:lnSpc>
              <a:spcBef>
                <a:spcPts val="1000"/>
              </a:spcBef>
              <a:spcAft>
                <a:spcPts val="0"/>
              </a:spcAft>
              <a:buClr>
                <a:srgbClr val="2E2E2E"/>
              </a:buClr>
              <a:buSzPts val="3200"/>
              <a:buNone/>
            </a:pPr>
            <a:r>
              <a:rPr lang="lt-LT" sz="3200"/>
              <a:t>Gyventi kaime yra geriau negu mieste</a:t>
            </a:r>
            <a:endParaRPr sz="3200"/>
          </a:p>
          <a:p>
            <a:pPr marL="0" lvl="0" indent="0" algn="l" rtl="0">
              <a:lnSpc>
                <a:spcPct val="150000"/>
              </a:lnSpc>
              <a:spcBef>
                <a:spcPts val="1000"/>
              </a:spcBef>
              <a:spcAft>
                <a:spcPts val="0"/>
              </a:spcAft>
              <a:buClr>
                <a:srgbClr val="2E2E2E"/>
              </a:buClr>
              <a:buSzPts val="3200"/>
              <a:buNone/>
            </a:pPr>
            <a:r>
              <a:rPr lang="lt-LT" sz="3200">
                <a:solidFill>
                  <a:srgbClr val="2E2E2E"/>
                </a:solidFill>
              </a:rPr>
              <a:t>Vyriausybės sprendimas įvesti automobilių taršos mokestį klaidingas</a:t>
            </a:r>
            <a:endParaRPr sz="3200">
              <a:solidFill>
                <a:srgbClr val="2E2E2E"/>
              </a:solidFill>
            </a:endParaRPr>
          </a:p>
          <a:p>
            <a:pPr marL="0" lvl="0" indent="0" algn="l" rtl="0">
              <a:lnSpc>
                <a:spcPct val="150000"/>
              </a:lnSpc>
              <a:spcBef>
                <a:spcPts val="1000"/>
              </a:spcBef>
              <a:spcAft>
                <a:spcPts val="0"/>
              </a:spcAft>
              <a:buClr>
                <a:srgbClr val="2E2E2E"/>
              </a:buClr>
              <a:buSzPts val="3200"/>
              <a:buNone/>
            </a:pPr>
            <a:r>
              <a:rPr lang="lt-LT">
                <a:solidFill>
                  <a:srgbClr val="2E2E2E"/>
                </a:solidFill>
              </a:rPr>
              <a:t>Lietuva yra Europos Sąjungos ir NATO narė</a:t>
            </a:r>
            <a:endParaRPr>
              <a:solidFill>
                <a:srgbClr val="2E2E2E"/>
              </a:solidFill>
            </a:endParaRPr>
          </a:p>
          <a:p>
            <a:pPr marL="0" lvl="0" indent="0" algn="l" rtl="0">
              <a:lnSpc>
                <a:spcPct val="150000"/>
              </a:lnSpc>
              <a:spcBef>
                <a:spcPts val="1000"/>
              </a:spcBef>
              <a:spcAft>
                <a:spcPts val="0"/>
              </a:spcAft>
              <a:buClr>
                <a:srgbClr val="2E2E2E"/>
              </a:buClr>
              <a:buSzPts val="3200"/>
              <a:buNone/>
            </a:pPr>
            <a:r>
              <a:rPr lang="lt-LT">
                <a:solidFill>
                  <a:srgbClr val="2E2E2E"/>
                </a:solidFill>
              </a:rPr>
              <a:t>Birštonas gražiausias Lietuvos miestas</a:t>
            </a:r>
            <a:endParaRPr>
              <a:solidFill>
                <a:srgbClr val="2E2E2E"/>
              </a:solidFill>
            </a:endParaRPr>
          </a:p>
        </p:txBody>
      </p:sp>
      <p:sp>
        <p:nvSpPr>
          <p:cNvPr id="362" name="Google Shape;362;g387c881a616_0_1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3"/>
                  </a:ext>
                </a:extLst>
              </a:rPr>
              <a:t>Užduotis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g3368e779886_0_148"/>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Informacijos vertinimo kriterijai. Data</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369" name="Google Shape;369;g3368e779886_0_148"/>
          <p:cNvSpPr txBox="1">
            <a:spLocks noGrp="1"/>
          </p:cNvSpPr>
          <p:nvPr>
            <p:ph type="body" idx="1"/>
          </p:nvPr>
        </p:nvSpPr>
        <p:spPr>
          <a:xfrm>
            <a:off x="508825" y="1767025"/>
            <a:ext cx="11426100" cy="1994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3000"/>
              <a:buNone/>
            </a:pPr>
            <a:r>
              <a:rPr lang="lt-LT" sz="3200" dirty="0">
                <a:solidFill>
                  <a:srgbClr val="434343"/>
                </a:solidFill>
              </a:rPr>
              <a:t>Kada informacija paskelbta ar kada atnaujinta?</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Ar informacija vis dar aktuali? </a:t>
            </a:r>
            <a:endParaRPr sz="3200" dirty="0">
              <a:solidFill>
                <a:srgbClr val="434343"/>
              </a:solidFill>
            </a:endParaRPr>
          </a:p>
          <a:p>
            <a:pPr marL="0" lvl="0" indent="0" algn="l" rtl="0">
              <a:lnSpc>
                <a:spcPct val="100000"/>
              </a:lnSpc>
              <a:spcBef>
                <a:spcPts val="1000"/>
              </a:spcBef>
              <a:spcAft>
                <a:spcPts val="1000"/>
              </a:spcAft>
              <a:buSzPts val="3000"/>
              <a:buNone/>
            </a:pPr>
            <a:r>
              <a:rPr lang="lt-LT" sz="3200" i="1"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1"/>
                  </a:ext>
                </a:extLst>
              </a:rPr>
              <a:t>Google</a:t>
            </a:r>
            <a:r>
              <a:rPr lang="lt-LT" sz="3200"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1"/>
                  </a:ext>
                </a:extLst>
              </a:rPr>
              <a:t> paieškos įrankiai: filtravimas pagal datą </a:t>
            </a:r>
            <a:endParaRPr sz="3200" dirty="0">
              <a:solidFill>
                <a:srgbClr val="434343"/>
              </a:solidFill>
            </a:endParaRPr>
          </a:p>
        </p:txBody>
      </p:sp>
      <p:pic>
        <p:nvPicPr>
          <p:cNvPr id="370" name="Google Shape;370;g3368e779886_0_148" descr="Ekrano nuotrauka, Google paieškos filtras pagal datą" title="Untitled(2).png"/>
          <p:cNvPicPr preferRelativeResize="0"/>
          <p:nvPr/>
        </p:nvPicPr>
        <p:blipFill rotWithShape="1">
          <a:blip r:embed="rId3">
            <a:alphaModFix/>
          </a:blip>
          <a:srcRect/>
          <a:stretch/>
        </p:blipFill>
        <p:spPr>
          <a:xfrm>
            <a:off x="693325" y="3697450"/>
            <a:ext cx="9743523" cy="30513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g384dd648ee6_0_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Pasvarstykime</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377" name="Google Shape;377;g384dd648ee6_0_4"/>
          <p:cNvSpPr txBox="1">
            <a:spLocks noGrp="1"/>
          </p:cNvSpPr>
          <p:nvPr>
            <p:ph type="body" idx="1"/>
          </p:nvPr>
        </p:nvSpPr>
        <p:spPr>
          <a:xfrm>
            <a:off x="548700" y="2591050"/>
            <a:ext cx="11426100" cy="1994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3000"/>
              <a:buNone/>
            </a:pPr>
            <a:r>
              <a:rPr lang="lt-LT" sz="3200" dirty="0">
                <a:solidFill>
                  <a:srgbClr val="434343"/>
                </a:solidFill>
              </a:rPr>
              <a:t>Pagalvokite, kuriose srityse </a:t>
            </a:r>
            <a:r>
              <a:rPr lang="lt-LT" sz="3200" b="1" dirty="0">
                <a:solidFill>
                  <a:srgbClr val="434343"/>
                </a:solidFill>
              </a:rPr>
              <a:t>data</a:t>
            </a:r>
            <a:r>
              <a:rPr lang="lt-LT" sz="3200" dirty="0">
                <a:solidFill>
                  <a:srgbClr val="434343"/>
                </a:solidFill>
              </a:rPr>
              <a:t> yra svarbi?</a:t>
            </a:r>
            <a:endParaRPr sz="3200" dirty="0">
              <a:solidFill>
                <a:srgbClr val="434343"/>
              </a:solidFill>
            </a:endParaRPr>
          </a:p>
          <a:p>
            <a:pPr marL="0" lvl="0" indent="0" algn="l" rtl="0">
              <a:lnSpc>
                <a:spcPct val="100000"/>
              </a:lnSpc>
              <a:spcBef>
                <a:spcPts val="1000"/>
              </a:spcBef>
              <a:spcAft>
                <a:spcPts val="1000"/>
              </a:spcAft>
              <a:buSzPts val="3000"/>
              <a:buNone/>
            </a:pPr>
            <a:r>
              <a:rPr lang="lt-LT" sz="3200" dirty="0">
                <a:solidFill>
                  <a:srgbClr val="434343"/>
                </a:solidFill>
              </a:rPr>
              <a:t>Pateikite pavyzdžių ir pagrįskite, kodėl taip galvojate?</a:t>
            </a:r>
            <a:endParaRPr sz="3200" dirty="0">
              <a:solidFill>
                <a:srgbClr val="434343"/>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g3368e779886_0_155"/>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Informacijos vertinimo kriterijai. Reklamos atpažinimas</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384" name="Google Shape;384;g3368e779886_0_155"/>
          <p:cNvSpPr txBox="1">
            <a:spLocks noGrp="1"/>
          </p:cNvSpPr>
          <p:nvPr>
            <p:ph type="body" idx="1"/>
          </p:nvPr>
        </p:nvSpPr>
        <p:spPr>
          <a:xfrm>
            <a:off x="488225" y="2192275"/>
            <a:ext cx="11426100" cy="37602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200"/>
              </a:spcBef>
              <a:spcAft>
                <a:spcPts val="0"/>
              </a:spcAft>
              <a:buSzPts val="3000"/>
              <a:buNone/>
            </a:pPr>
            <a:r>
              <a:rPr lang="lt-LT" sz="3200" dirty="0">
                <a:solidFill>
                  <a:srgbClr val="434343"/>
                </a:solidFill>
              </a:rPr>
              <a:t>Ne tik aiškiai pažymėta „Remiama“</a:t>
            </a:r>
            <a:endParaRPr sz="3200" dirty="0">
              <a:solidFill>
                <a:srgbClr val="434343"/>
              </a:solidFill>
            </a:endParaRPr>
          </a:p>
          <a:p>
            <a:pPr marL="0" lvl="0" indent="0" algn="l" rtl="0">
              <a:lnSpc>
                <a:spcPct val="150000"/>
              </a:lnSpc>
              <a:spcBef>
                <a:spcPts val="1000"/>
              </a:spcBef>
              <a:spcAft>
                <a:spcPts val="0"/>
              </a:spcAft>
              <a:buSzPts val="3000"/>
              <a:buNone/>
            </a:pPr>
            <a:r>
              <a:rPr lang="lt-LT" sz="3200" dirty="0">
                <a:solidFill>
                  <a:srgbClr val="434343"/>
                </a:solidFill>
              </a:rPr>
              <a:t>Užmaskuota reklama: „remia straipsnį“, „partnerio turinys“, teigiami produkto aprašymai be kritikos</a:t>
            </a:r>
            <a:endParaRPr sz="3200" dirty="0">
              <a:solidFill>
                <a:srgbClr val="434343"/>
              </a:solidFill>
            </a:endParaRPr>
          </a:p>
          <a:p>
            <a:pPr marL="0" lvl="0" indent="0" algn="l" rtl="0">
              <a:lnSpc>
                <a:spcPct val="150000"/>
              </a:lnSpc>
              <a:spcBef>
                <a:spcPts val="1000"/>
              </a:spcBef>
              <a:spcAft>
                <a:spcPts val="1000"/>
              </a:spcAft>
              <a:buSzPts val="3000"/>
              <a:buNone/>
            </a:pPr>
            <a:r>
              <a:rPr lang="lt-LT" sz="3200" dirty="0">
                <a:solidFill>
                  <a:srgbClr val="434343"/>
                </a:solidFill>
              </a:rPr>
              <a:t>Ar svetainė perpildyta reklamų, trukdo skaityti?</a:t>
            </a:r>
            <a:endParaRPr sz="3200" dirty="0">
              <a:solidFill>
                <a:srgbClr val="434343"/>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376ca5808f6_0_46"/>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Reklama žiniasklaidoje (1)</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pic>
        <p:nvPicPr>
          <p:cNvPr id="391" name="Google Shape;391;g376ca5808f6_0_46" descr="Ekrano nuotrauka, reklamos svetainėje padėklas su užkandukais " title="Screenshot 2025-08-28 101926.png"/>
          <p:cNvPicPr preferRelativeResize="0"/>
          <p:nvPr/>
        </p:nvPicPr>
        <p:blipFill rotWithShape="1">
          <a:blip r:embed="rId3">
            <a:alphaModFix/>
          </a:blip>
          <a:srcRect/>
          <a:stretch/>
        </p:blipFill>
        <p:spPr>
          <a:xfrm>
            <a:off x="165461" y="1782651"/>
            <a:ext cx="5289000" cy="4949075"/>
          </a:xfrm>
          <a:prstGeom prst="rect">
            <a:avLst/>
          </a:prstGeom>
          <a:noFill/>
          <a:ln>
            <a:noFill/>
          </a:ln>
        </p:spPr>
      </p:pic>
      <p:pic>
        <p:nvPicPr>
          <p:cNvPr id="392" name="Google Shape;392;g376ca5808f6_0_46" descr="Ekrano nuotrauka, dviračiai, moterys, upė" title="Screenshot 2025-08-28 102914.png"/>
          <p:cNvPicPr preferRelativeResize="0"/>
          <p:nvPr/>
        </p:nvPicPr>
        <p:blipFill rotWithShape="1">
          <a:blip r:embed="rId4">
            <a:alphaModFix/>
          </a:blip>
          <a:srcRect/>
          <a:stretch/>
        </p:blipFill>
        <p:spPr>
          <a:xfrm>
            <a:off x="5606861" y="2096176"/>
            <a:ext cx="6432737" cy="452614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g379460a5b9a_0_0"/>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Reklama žiniasklaidoje (2)</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pic>
        <p:nvPicPr>
          <p:cNvPr id="399" name="Google Shape;399;g379460a5b9a_0_0" descr="Ekrano nuotrauka, portalo svetainės vaizdas, žirafa, sūrio lazdelės, palapinė, žmonės"/>
          <p:cNvPicPr preferRelativeResize="0"/>
          <p:nvPr/>
        </p:nvPicPr>
        <p:blipFill rotWithShape="1">
          <a:blip r:embed="rId3">
            <a:alphaModFix/>
          </a:blip>
          <a:srcRect l="9933" t="17876" r="28638"/>
          <a:stretch/>
        </p:blipFill>
        <p:spPr>
          <a:xfrm>
            <a:off x="2698900" y="1895175"/>
            <a:ext cx="6856877" cy="48699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3368e779886_0_162"/>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Informacijos vertinimo kriterijai. Kryžminis </a:t>
            </a:r>
            <a:r>
              <a:rPr lang="lt-LT" sz="500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2"/>
                  </a:ext>
                </a:extLst>
              </a:rPr>
              <a:t>tikrinimas</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406" name="Google Shape;406;g3368e779886_0_162"/>
          <p:cNvSpPr txBox="1">
            <a:spLocks noGrp="1"/>
          </p:cNvSpPr>
          <p:nvPr>
            <p:ph type="body" idx="1"/>
          </p:nvPr>
        </p:nvSpPr>
        <p:spPr>
          <a:xfrm>
            <a:off x="292275" y="2923800"/>
            <a:ext cx="11426100" cy="1662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3000"/>
              <a:buNone/>
            </a:pPr>
            <a:r>
              <a:rPr lang="lt-LT" sz="3200">
                <a:solidFill>
                  <a:srgbClr val="434343"/>
                </a:solidFill>
              </a:rPr>
              <a:t>Jei abejojate informacija, patikrinkite ją keliuose šaltiniuose</a:t>
            </a:r>
            <a:endParaRPr sz="3200">
              <a:solidFill>
                <a:srgbClr val="434343"/>
              </a:solidFill>
            </a:endParaRPr>
          </a:p>
          <a:p>
            <a:pPr marL="0" lvl="0" indent="0" algn="l" rtl="0">
              <a:lnSpc>
                <a:spcPct val="100000"/>
              </a:lnSpc>
              <a:spcBef>
                <a:spcPts val="1000"/>
              </a:spcBef>
              <a:spcAft>
                <a:spcPts val="0"/>
              </a:spcAft>
              <a:buSzPts val="3000"/>
              <a:buNone/>
            </a:pPr>
            <a:r>
              <a:rPr lang="lt-LT" sz="3200">
                <a:solidFill>
                  <a:srgbClr val="434343"/>
                </a:solidFill>
              </a:rPr>
              <a:t>Ypač svarbu jautrioms temoms (sveikata, finansai, politika)</a:t>
            </a:r>
            <a:endParaRPr>
              <a:solidFill>
                <a:srgbClr val="434343"/>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g376ca5808f6_0_52"/>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376ca5808f6_0_56"/>
          <p:cNvSpPr txBox="1">
            <a:spLocks noGrp="1"/>
          </p:cNvSpPr>
          <p:nvPr>
            <p:ph type="body" idx="1"/>
          </p:nvPr>
        </p:nvSpPr>
        <p:spPr>
          <a:xfrm>
            <a:off x="838200" y="2266500"/>
            <a:ext cx="10515600" cy="23250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150000"/>
              </a:lnSpc>
              <a:spcBef>
                <a:spcPts val="1000"/>
              </a:spcBef>
              <a:spcAft>
                <a:spcPts val="0"/>
              </a:spcAft>
              <a:buClr>
                <a:srgbClr val="2E2E2E"/>
              </a:buClr>
              <a:buSzPct val="62500"/>
              <a:buNone/>
            </a:pPr>
            <a:r>
              <a:rPr lang="lt-LT" sz="5120" dirty="0"/>
              <a:t>Atlikti </a:t>
            </a:r>
            <a:r>
              <a:rPr lang="lt-LT" sz="5120" i="1" dirty="0"/>
              <a:t>Google</a:t>
            </a:r>
            <a:r>
              <a:rPr lang="lt-LT" sz="5120" dirty="0"/>
              <a:t> paiešką ir rasti patikimus šaltinius, kurie įrodo arba paneigia teiginį:</a:t>
            </a:r>
            <a:endParaRPr sz="5120" dirty="0"/>
          </a:p>
          <a:p>
            <a:pPr marL="0" lvl="0" indent="0" algn="l" rtl="0">
              <a:lnSpc>
                <a:spcPct val="90000"/>
              </a:lnSpc>
              <a:spcBef>
                <a:spcPts val="1000"/>
              </a:spcBef>
              <a:spcAft>
                <a:spcPts val="0"/>
              </a:spcAft>
              <a:buClr>
                <a:schemeClr val="dk1"/>
              </a:buClr>
              <a:buSzPts val="688"/>
              <a:buFont typeface="Arial"/>
              <a:buNone/>
            </a:pPr>
            <a:r>
              <a:rPr lang="lt-LT" sz="5120" dirty="0"/>
              <a:t>„Kava gali mažinti 2-o tipo diabeto atsiradimo riziką“</a:t>
            </a:r>
            <a:endParaRPr sz="5120" b="1" dirty="0">
              <a:solidFill>
                <a:schemeClr val="dk1"/>
              </a:solidFill>
            </a:endParaRPr>
          </a:p>
          <a:p>
            <a:pPr marL="0" lvl="0" indent="0" algn="l" rtl="0">
              <a:lnSpc>
                <a:spcPct val="150000"/>
              </a:lnSpc>
              <a:spcBef>
                <a:spcPts val="1000"/>
              </a:spcBef>
              <a:spcAft>
                <a:spcPts val="0"/>
              </a:spcAft>
              <a:buClr>
                <a:srgbClr val="2E2E2E"/>
              </a:buClr>
              <a:buSzPct val="106666"/>
              <a:buNone/>
            </a:pPr>
            <a:r>
              <a:rPr lang="lt-LT" dirty="0"/>
              <a:t>   </a:t>
            </a:r>
            <a:endParaRPr dirty="0"/>
          </a:p>
        </p:txBody>
      </p:sp>
      <p:sp>
        <p:nvSpPr>
          <p:cNvPr id="418" name="Google Shape;418;g376ca5808f6_0_5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Užduotis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g3368e779886_0_169"/>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3"/>
                  </a:ext>
                </a:extLst>
              </a:rPr>
              <a:t>Kaip</a:t>
            </a:r>
            <a:r>
              <a:rPr lang="lt-LT" sz="5000">
                <a:latin typeface="Century Gothic"/>
                <a:ea typeface="Century Gothic"/>
                <a:cs typeface="Century Gothic"/>
                <a:sym typeface="Century Gothic"/>
              </a:rPr>
              <a:t> veikia paieškos algoritmai?</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425" name="Google Shape;425;g3368e779886_0_169"/>
          <p:cNvSpPr txBox="1">
            <a:spLocks noGrp="1"/>
          </p:cNvSpPr>
          <p:nvPr>
            <p:ph type="body" idx="1"/>
          </p:nvPr>
        </p:nvSpPr>
        <p:spPr>
          <a:xfrm>
            <a:off x="488225" y="1983275"/>
            <a:ext cx="11426100" cy="4769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3000"/>
              <a:buNone/>
            </a:pPr>
            <a:r>
              <a:rPr lang="lt-LT" sz="3200" b="1" dirty="0"/>
              <a:t>Užklausos prasmė</a:t>
            </a:r>
            <a:r>
              <a:rPr lang="lt-LT" sz="3200" dirty="0"/>
              <a:t> (žodžių analizavimas) </a:t>
            </a:r>
            <a:endParaRPr sz="3200" dirty="0"/>
          </a:p>
          <a:p>
            <a:pPr marL="0" lvl="0" indent="0" algn="l" rtl="0">
              <a:lnSpc>
                <a:spcPct val="115000"/>
              </a:lnSpc>
              <a:spcBef>
                <a:spcPts val="1000"/>
              </a:spcBef>
              <a:spcAft>
                <a:spcPts val="0"/>
              </a:spcAft>
              <a:buSzPts val="3000"/>
              <a:buNone/>
            </a:pPr>
            <a:r>
              <a:rPr lang="lt-LT" sz="3200" b="1" dirty="0"/>
              <a:t>Puslapio turinys ir kokybė </a:t>
            </a:r>
            <a:r>
              <a:rPr lang="lt-LT" sz="3200" dirty="0"/>
              <a:t>(aktualumas, naujumas, kokybė)</a:t>
            </a:r>
            <a:endParaRPr sz="3200" dirty="0"/>
          </a:p>
          <a:p>
            <a:pPr marL="0" lvl="0" indent="0" algn="l" rtl="0">
              <a:lnSpc>
                <a:spcPct val="115000"/>
              </a:lnSpc>
              <a:spcBef>
                <a:spcPts val="1000"/>
              </a:spcBef>
              <a:spcAft>
                <a:spcPts val="0"/>
              </a:spcAft>
              <a:buSzPts val="3000"/>
              <a:buNone/>
            </a:pPr>
            <a:r>
              <a:rPr lang="lt-LT" sz="3200" b="1" dirty="0"/>
              <a:t>Svetainės patikimumas ir techninė būklė </a:t>
            </a:r>
            <a:r>
              <a:rPr lang="lt-LT" sz="3200" dirty="0"/>
              <a:t>(autoritetas, techninė tvarka)</a:t>
            </a:r>
            <a:endParaRPr sz="3200" dirty="0"/>
          </a:p>
          <a:p>
            <a:pPr marL="0" lvl="0" indent="0" algn="l" rtl="0">
              <a:lnSpc>
                <a:spcPct val="115000"/>
              </a:lnSpc>
              <a:spcBef>
                <a:spcPts val="1000"/>
              </a:spcBef>
              <a:spcAft>
                <a:spcPts val="0"/>
              </a:spcAft>
              <a:buSzPts val="3000"/>
              <a:buNone/>
            </a:pPr>
            <a:r>
              <a:rPr lang="lt-LT" sz="3200" b="1" dirty="0"/>
              <a:t>Vartotojo kontekstas ir </a:t>
            </a:r>
            <a:r>
              <a:rPr lang="lt-LT" sz="3200" b="1" dirty="0" err="1"/>
              <a:t>personalizacija</a:t>
            </a:r>
            <a:r>
              <a:rPr lang="lt-LT" sz="3200" b="1" dirty="0"/>
              <a:t> </a:t>
            </a:r>
            <a:r>
              <a:rPr lang="lt-LT" sz="3200" dirty="0"/>
              <a:t>(vieta, paieškų istorija)</a:t>
            </a:r>
            <a:endParaRPr sz="3200" dirty="0"/>
          </a:p>
          <a:p>
            <a:pPr marL="0" lvl="0" indent="0" algn="l" rtl="0">
              <a:lnSpc>
                <a:spcPct val="90000"/>
              </a:lnSpc>
              <a:spcBef>
                <a:spcPts val="1000"/>
              </a:spcBef>
              <a:spcAft>
                <a:spcPts val="0"/>
              </a:spcAft>
              <a:buSzPts val="3000"/>
              <a:buNone/>
            </a:pPr>
            <a:endParaRPr dirty="0"/>
          </a:p>
          <a:p>
            <a:pPr marL="0" lvl="0" indent="0" algn="l" rtl="0">
              <a:lnSpc>
                <a:spcPct val="90000"/>
              </a:lnSpc>
              <a:spcBef>
                <a:spcPts val="1000"/>
              </a:spcBef>
              <a:spcAft>
                <a:spcPts val="0"/>
              </a:spcAft>
              <a:buSzPts val="3000"/>
              <a:buNone/>
            </a:pPr>
            <a:endParaRPr sz="1800" dirty="0"/>
          </a:p>
          <a:p>
            <a:pPr marL="0" lvl="0" indent="0" algn="l" rtl="0">
              <a:lnSpc>
                <a:spcPct val="90000"/>
              </a:lnSpc>
              <a:spcBef>
                <a:spcPts val="1000"/>
              </a:spcBef>
              <a:spcAft>
                <a:spcPts val="0"/>
              </a:spcAft>
              <a:buSzPts val="3000"/>
              <a:buNone/>
            </a:pPr>
            <a:endParaRPr sz="1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g3368e779886_0_207"/>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Pažink medijas su Klaudija. </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Man atrodo, kad </a:t>
            </a:r>
            <a:r>
              <a:rPr lang="lt-LT" sz="500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4"/>
                  </a:ext>
                </a:extLst>
              </a:rPr>
              <a:t>mane</a:t>
            </a:r>
            <a:r>
              <a:rPr lang="lt-LT" sz="5000">
                <a:latin typeface="Century Gothic"/>
                <a:ea typeface="Century Gothic"/>
                <a:cs typeface="Century Gothic"/>
                <a:sym typeface="Century Gothic"/>
              </a:rPr>
              <a:t> seka</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432" name="Google Shape;432;g3368e779886_0_207"/>
          <p:cNvSpPr txBox="1">
            <a:spLocks noGrp="1"/>
          </p:cNvSpPr>
          <p:nvPr>
            <p:ph type="body" idx="1"/>
          </p:nvPr>
        </p:nvSpPr>
        <p:spPr>
          <a:xfrm>
            <a:off x="1390600" y="6164225"/>
            <a:ext cx="6069000" cy="513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u="sng">
                <a:solidFill>
                  <a:schemeClr val="hlink"/>
                </a:solidFill>
                <a:hlinkClick r:id="rId3"/>
              </a:rPr>
              <a:t>Man atrodo mane seka</a:t>
            </a:r>
            <a:endParaRPr>
              <a:solidFill>
                <a:srgbClr val="434343"/>
              </a:solidFill>
            </a:endParaRPr>
          </a:p>
          <a:p>
            <a:pPr marL="0" lvl="0" indent="0" algn="l" rtl="0">
              <a:lnSpc>
                <a:spcPct val="115000"/>
              </a:lnSpc>
              <a:spcBef>
                <a:spcPts val="1200"/>
              </a:spcBef>
              <a:spcAft>
                <a:spcPts val="0"/>
              </a:spcAft>
              <a:buSzPts val="3000"/>
              <a:buNone/>
            </a:pPr>
            <a:endParaRPr>
              <a:solidFill>
                <a:srgbClr val="434343"/>
              </a:solidFill>
            </a:endParaRPr>
          </a:p>
          <a:p>
            <a:pPr marL="0" lvl="0" indent="0" algn="l" rtl="0">
              <a:lnSpc>
                <a:spcPct val="115000"/>
              </a:lnSpc>
              <a:spcBef>
                <a:spcPts val="1200"/>
              </a:spcBef>
              <a:spcAft>
                <a:spcPts val="1200"/>
              </a:spcAft>
              <a:buSzPts val="3000"/>
              <a:buNone/>
            </a:pPr>
            <a:endParaRPr>
              <a:solidFill>
                <a:srgbClr val="434343"/>
              </a:solidFill>
            </a:endParaRPr>
          </a:p>
        </p:txBody>
      </p:sp>
      <p:pic>
        <p:nvPicPr>
          <p:cNvPr id="433" name="Google Shape;433;g3368e779886_0_207">
            <a:hlinkClick r:id="rId3"/>
          </p:cNvPr>
          <p:cNvPicPr preferRelativeResize="0"/>
          <p:nvPr/>
        </p:nvPicPr>
        <p:blipFill rotWithShape="1">
          <a:blip r:embed="rId4">
            <a:alphaModFix/>
          </a:blip>
          <a:srcRect l="7398" t="21303" r="30430" b="18346"/>
          <a:stretch/>
        </p:blipFill>
        <p:spPr>
          <a:xfrm>
            <a:off x="1473850" y="1981687"/>
            <a:ext cx="7579901" cy="398544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3368e779886_0_176"/>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Personalizuoti paieškos rezultatai</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440" name="Google Shape;440;g3368e779886_0_176"/>
          <p:cNvSpPr txBox="1">
            <a:spLocks noGrp="1"/>
          </p:cNvSpPr>
          <p:nvPr>
            <p:ph type="body" idx="1"/>
          </p:nvPr>
        </p:nvSpPr>
        <p:spPr>
          <a:xfrm>
            <a:off x="693325" y="1815275"/>
            <a:ext cx="11426100" cy="4756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3000"/>
              <a:buNone/>
            </a:pPr>
            <a:r>
              <a:rPr lang="lt-LT" sz="3200" b="1" i="1" dirty="0">
                <a:solidFill>
                  <a:srgbClr val="434343"/>
                </a:solidFill>
              </a:rPr>
              <a:t>Google</a:t>
            </a:r>
            <a:r>
              <a:rPr lang="lt-LT" sz="3200" b="1" dirty="0">
                <a:solidFill>
                  <a:srgbClr val="434343"/>
                </a:solidFill>
              </a:rPr>
              <a:t> </a:t>
            </a:r>
            <a:r>
              <a:rPr lang="lt-LT" sz="3200" dirty="0"/>
              <a:t>„</a:t>
            </a:r>
            <a:r>
              <a:rPr lang="lt-LT" sz="3200" b="1" dirty="0">
                <a:solidFill>
                  <a:srgbClr val="434343"/>
                </a:solidFill>
              </a:rPr>
              <a:t>mokosi</a:t>
            </a:r>
            <a:r>
              <a:rPr lang="lt-LT" sz="3200" dirty="0"/>
              <a:t>“</a:t>
            </a:r>
            <a:r>
              <a:rPr lang="lt-LT" sz="3200" b="1" dirty="0">
                <a:solidFill>
                  <a:srgbClr val="434343"/>
                </a:solidFill>
              </a:rPr>
              <a:t> iš jūsų:</a:t>
            </a:r>
            <a:endParaRPr sz="3200" b="1" dirty="0">
              <a:solidFill>
                <a:srgbClr val="434343"/>
              </a:solidFill>
            </a:endParaRPr>
          </a:p>
          <a:p>
            <a:pPr marL="0" lvl="0" indent="0" algn="l" rtl="0">
              <a:lnSpc>
                <a:spcPct val="115000"/>
              </a:lnSpc>
              <a:spcBef>
                <a:spcPts val="1000"/>
              </a:spcBef>
              <a:spcAft>
                <a:spcPts val="0"/>
              </a:spcAft>
              <a:buSzPts val="3000"/>
              <a:buNone/>
            </a:pPr>
            <a:r>
              <a:rPr lang="lt-LT" sz="3200" dirty="0">
                <a:solidFill>
                  <a:srgbClr val="434343"/>
                </a:solidFill>
              </a:rPr>
              <a:t>Ankstesnių paieškų</a:t>
            </a:r>
            <a:endParaRPr sz="3200" dirty="0">
              <a:solidFill>
                <a:srgbClr val="434343"/>
              </a:solidFill>
            </a:endParaRPr>
          </a:p>
          <a:p>
            <a:pPr marL="0" lvl="0" indent="0" algn="l" rtl="0">
              <a:lnSpc>
                <a:spcPct val="115000"/>
              </a:lnSpc>
              <a:spcBef>
                <a:spcPts val="1000"/>
              </a:spcBef>
              <a:spcAft>
                <a:spcPts val="0"/>
              </a:spcAft>
              <a:buSzPts val="3000"/>
              <a:buNone/>
            </a:pPr>
            <a:r>
              <a:rPr lang="lt-LT" sz="3200" dirty="0">
                <a:solidFill>
                  <a:srgbClr val="434343"/>
                </a:solidFill>
              </a:rPr>
              <a:t>Paspaustų nuorodų</a:t>
            </a:r>
            <a:endParaRPr sz="3200" dirty="0">
              <a:solidFill>
                <a:srgbClr val="434343"/>
              </a:solidFill>
            </a:endParaRPr>
          </a:p>
          <a:p>
            <a:pPr marL="0" lvl="0" indent="0" algn="l" rtl="0">
              <a:lnSpc>
                <a:spcPct val="115000"/>
              </a:lnSpc>
              <a:spcBef>
                <a:spcPts val="1000"/>
              </a:spcBef>
              <a:spcAft>
                <a:spcPts val="0"/>
              </a:spcAft>
              <a:buSzPts val="3000"/>
              <a:buNone/>
            </a:pPr>
            <a:r>
              <a:rPr lang="lt-LT" sz="3200" dirty="0">
                <a:solidFill>
                  <a:srgbClr val="434343"/>
                </a:solidFill>
              </a:rPr>
              <a:t>Naršymo istorijos (jei sinchronizuojama)</a:t>
            </a:r>
            <a:endParaRPr sz="3200" dirty="0">
              <a:solidFill>
                <a:srgbClr val="434343"/>
              </a:solidFill>
            </a:endParaRPr>
          </a:p>
          <a:p>
            <a:pPr marL="0" lvl="0" indent="0" algn="l" rtl="0">
              <a:lnSpc>
                <a:spcPct val="115000"/>
              </a:lnSpc>
              <a:spcBef>
                <a:spcPts val="1000"/>
              </a:spcBef>
              <a:spcAft>
                <a:spcPts val="0"/>
              </a:spcAft>
              <a:buSzPts val="3000"/>
              <a:buNone/>
            </a:pPr>
            <a:r>
              <a:rPr lang="lt-LT" sz="3200" dirty="0">
                <a:solidFill>
                  <a:srgbClr val="434343"/>
                </a:solidFill>
              </a:rPr>
              <a:t>Buvimo vietos</a:t>
            </a:r>
            <a:endParaRPr sz="3200" dirty="0">
              <a:solidFill>
                <a:srgbClr val="434343"/>
              </a:solidFill>
            </a:endParaRPr>
          </a:p>
          <a:p>
            <a:pPr marL="0" lvl="0" indent="0" algn="l" rtl="0">
              <a:lnSpc>
                <a:spcPct val="115000"/>
              </a:lnSpc>
              <a:spcBef>
                <a:spcPts val="1000"/>
              </a:spcBef>
              <a:spcAft>
                <a:spcPts val="0"/>
              </a:spcAft>
              <a:buSzPts val="3000"/>
              <a:buNone/>
            </a:pPr>
            <a:r>
              <a:rPr lang="lt-LT" sz="3200" b="1" dirty="0">
                <a:solidFill>
                  <a:srgbClr val="434343"/>
                </a:solidFill>
              </a:rPr>
              <a:t>Privalumai</a:t>
            </a:r>
            <a:r>
              <a:rPr lang="lt-LT" sz="3200" dirty="0">
                <a:solidFill>
                  <a:srgbClr val="434343"/>
                </a:solidFill>
              </a:rPr>
              <a:t>: rezultatai labiau pritaikyti jūsų poreikiams</a:t>
            </a:r>
            <a:endParaRPr sz="3200" dirty="0">
              <a:solidFill>
                <a:srgbClr val="434343"/>
              </a:solidFill>
            </a:endParaRPr>
          </a:p>
          <a:p>
            <a:pPr marL="0" lvl="0" indent="0" algn="l" rtl="0">
              <a:lnSpc>
                <a:spcPct val="115000"/>
              </a:lnSpc>
              <a:spcBef>
                <a:spcPts val="1000"/>
              </a:spcBef>
              <a:spcAft>
                <a:spcPts val="0"/>
              </a:spcAft>
              <a:buSzPts val="3000"/>
              <a:buNone/>
            </a:pPr>
            <a:r>
              <a:rPr lang="lt-LT" sz="3200" b="1" dirty="0">
                <a:solidFill>
                  <a:srgbClr val="434343"/>
                </a:solidFill>
              </a:rPr>
              <a:t>Trūkumai</a:t>
            </a:r>
            <a:r>
              <a:rPr lang="lt-LT" sz="3200" dirty="0">
                <a:solidFill>
                  <a:srgbClr val="434343"/>
                </a:solidFill>
              </a:rPr>
              <a:t>: nematoma platesnio informacijos spektro</a:t>
            </a:r>
            <a:endParaRPr sz="3200" dirty="0">
              <a:solidFill>
                <a:srgbClr val="434343"/>
              </a:solidFill>
            </a:endParaRPr>
          </a:p>
          <a:p>
            <a:pPr marL="0" lvl="0" indent="0" algn="l" rtl="0">
              <a:lnSpc>
                <a:spcPct val="100000"/>
              </a:lnSpc>
              <a:spcBef>
                <a:spcPts val="1200"/>
              </a:spcBef>
              <a:spcAft>
                <a:spcPts val="0"/>
              </a:spcAft>
              <a:buSzPts val="3000"/>
              <a:buNone/>
            </a:pPr>
            <a:endParaRPr dirty="0">
              <a:solidFill>
                <a:srgbClr val="434343"/>
              </a:solidFill>
            </a:endParaRPr>
          </a:p>
          <a:p>
            <a:pPr marL="0" lvl="0" indent="0" algn="l" rtl="0">
              <a:lnSpc>
                <a:spcPct val="115000"/>
              </a:lnSpc>
              <a:spcBef>
                <a:spcPts val="1200"/>
              </a:spcBef>
              <a:spcAft>
                <a:spcPts val="1200"/>
              </a:spcAft>
              <a:buSzPts val="3000"/>
              <a:buNone/>
            </a:pPr>
            <a:endParaRPr dirty="0">
              <a:solidFill>
                <a:srgbClr val="434343"/>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g376ca5808f6_0_69"/>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dirty="0">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i="1" dirty="0">
                <a:latin typeface="Century Gothic"/>
                <a:ea typeface="Century Gothic"/>
                <a:cs typeface="Century Gothic"/>
                <a:sym typeface="Century Gothic"/>
              </a:rPr>
              <a:t>Google</a:t>
            </a:r>
            <a:r>
              <a:rPr lang="lt-LT" sz="5000" dirty="0">
                <a:latin typeface="Century Gothic"/>
                <a:ea typeface="Century Gothic"/>
                <a:cs typeface="Century Gothic"/>
                <a:sym typeface="Century Gothic"/>
              </a:rPr>
              <a:t> inkognito režimas</a:t>
            </a:r>
            <a:endParaRPr sz="5000" dirty="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dirty="0">
              <a:latin typeface="Century Gothic"/>
              <a:ea typeface="Century Gothic"/>
              <a:cs typeface="Century Gothic"/>
              <a:sym typeface="Century Gothic"/>
            </a:endParaRPr>
          </a:p>
        </p:txBody>
      </p:sp>
      <p:sp>
        <p:nvSpPr>
          <p:cNvPr id="447" name="Google Shape;447;g376ca5808f6_0_69"/>
          <p:cNvSpPr txBox="1">
            <a:spLocks noGrp="1"/>
          </p:cNvSpPr>
          <p:nvPr>
            <p:ph type="body" idx="1"/>
          </p:nvPr>
        </p:nvSpPr>
        <p:spPr>
          <a:xfrm>
            <a:off x="693325" y="1848425"/>
            <a:ext cx="11139300" cy="4866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000"/>
              <a:buNone/>
            </a:pPr>
            <a:r>
              <a:rPr lang="lt-LT" sz="3200" dirty="0"/>
              <a:t>Neišsaugo naršymo istorijos </a:t>
            </a:r>
            <a:endParaRPr sz="3200" dirty="0"/>
          </a:p>
          <a:p>
            <a:pPr marL="0" lvl="0" indent="0" algn="l" rtl="0">
              <a:lnSpc>
                <a:spcPct val="90000"/>
              </a:lnSpc>
              <a:spcBef>
                <a:spcPts val="1000"/>
              </a:spcBef>
              <a:spcAft>
                <a:spcPts val="0"/>
              </a:spcAft>
              <a:buSzPts val="3000"/>
              <a:buNone/>
            </a:pPr>
            <a:r>
              <a:rPr lang="lt-LT" sz="3200" dirty="0"/>
              <a:t>Ištrina slapukus ir svetainės duomenis</a:t>
            </a:r>
            <a:endParaRPr sz="3200" dirty="0"/>
          </a:p>
          <a:p>
            <a:pPr marL="0" lvl="0" indent="0" algn="l" rtl="0">
              <a:lnSpc>
                <a:spcPct val="90000"/>
              </a:lnSpc>
              <a:spcBef>
                <a:spcPts val="1000"/>
              </a:spcBef>
              <a:spcAft>
                <a:spcPts val="0"/>
              </a:spcAft>
              <a:buSzPts val="3000"/>
              <a:buNone/>
            </a:pPr>
            <a:r>
              <a:rPr lang="lt-LT" sz="3200" dirty="0"/>
              <a:t>Neatsimena formose įvestos informacijos </a:t>
            </a:r>
            <a:endParaRPr sz="3200" dirty="0"/>
          </a:p>
          <a:p>
            <a:pPr marL="0" lvl="0" indent="0" algn="l" rtl="0">
              <a:lnSpc>
                <a:spcPct val="90000"/>
              </a:lnSpc>
              <a:spcBef>
                <a:spcPts val="1000"/>
              </a:spcBef>
              <a:spcAft>
                <a:spcPts val="0"/>
              </a:spcAft>
              <a:buSzPts val="3000"/>
              <a:buNone/>
            </a:pPr>
            <a:endParaRPr sz="3200" dirty="0"/>
          </a:p>
          <a:p>
            <a:pPr marL="0" lvl="0" indent="0" algn="l" rtl="0">
              <a:lnSpc>
                <a:spcPct val="90000"/>
              </a:lnSpc>
              <a:spcBef>
                <a:spcPts val="1000"/>
              </a:spcBef>
              <a:spcAft>
                <a:spcPts val="0"/>
              </a:spcAft>
              <a:buClr>
                <a:schemeClr val="dk1"/>
              </a:buClr>
              <a:buSzPts val="1100"/>
              <a:buFont typeface="Arial"/>
              <a:buNone/>
            </a:pPr>
            <a:r>
              <a:rPr lang="lt-LT" sz="3200" b="1" dirty="0"/>
              <a:t>BET:</a:t>
            </a:r>
            <a:endParaRPr sz="3200" b="1" dirty="0"/>
          </a:p>
          <a:p>
            <a:pPr marL="0" lvl="0" indent="0" algn="l" rtl="0">
              <a:lnSpc>
                <a:spcPct val="90000"/>
              </a:lnSpc>
              <a:spcBef>
                <a:spcPts val="1000"/>
              </a:spcBef>
              <a:spcAft>
                <a:spcPts val="0"/>
              </a:spcAft>
              <a:buSzPts val="3000"/>
              <a:buNone/>
            </a:pPr>
            <a:r>
              <a:rPr lang="lt-LT" sz="3200" dirty="0"/>
              <a:t>Neslepia jūsų veiklos nuo interneto tiekėjo</a:t>
            </a:r>
            <a:endParaRPr sz="3200" dirty="0"/>
          </a:p>
          <a:p>
            <a:pPr marL="0" lvl="0" indent="0" algn="l" rtl="0">
              <a:lnSpc>
                <a:spcPct val="90000"/>
              </a:lnSpc>
              <a:spcBef>
                <a:spcPts val="1000"/>
              </a:spcBef>
              <a:spcAft>
                <a:spcPts val="0"/>
              </a:spcAft>
              <a:buSzPts val="3000"/>
              <a:buNone/>
            </a:pPr>
            <a:r>
              <a:rPr lang="lt-LT" sz="3200" dirty="0"/>
              <a:t>Neslepia jūsų nuo darbdavio ar mokyklos</a:t>
            </a:r>
            <a:endParaRPr sz="3200" dirty="0"/>
          </a:p>
          <a:p>
            <a:pPr marL="0" lvl="0" indent="0" algn="l" rtl="0">
              <a:lnSpc>
                <a:spcPct val="90000"/>
              </a:lnSpc>
              <a:spcBef>
                <a:spcPts val="1000"/>
              </a:spcBef>
              <a:spcAft>
                <a:spcPts val="0"/>
              </a:spcAft>
              <a:buSzPts val="3000"/>
              <a:buNone/>
            </a:pPr>
            <a:r>
              <a:rPr lang="lt-LT" sz="3200" dirty="0"/>
              <a:t>Neslepia jūsų nuo pačių svetainių</a:t>
            </a:r>
            <a:endParaRPr sz="3200" dirty="0"/>
          </a:p>
          <a:p>
            <a:pPr marL="0" lvl="0" indent="0" algn="l" rtl="0">
              <a:lnSpc>
                <a:spcPct val="90000"/>
              </a:lnSpc>
              <a:spcBef>
                <a:spcPts val="1000"/>
              </a:spcBef>
              <a:spcAft>
                <a:spcPts val="0"/>
              </a:spcAft>
              <a:buSzPts val="3000"/>
              <a:buNone/>
            </a:pPr>
            <a:endParaRPr dirty="0"/>
          </a:p>
          <a:p>
            <a:pPr marL="0" lvl="0" indent="0" algn="l" rtl="0">
              <a:lnSpc>
                <a:spcPct val="90000"/>
              </a:lnSpc>
              <a:spcBef>
                <a:spcPts val="1000"/>
              </a:spcBef>
              <a:spcAft>
                <a:spcPts val="0"/>
              </a:spcAft>
              <a:buSzPts val="3000"/>
              <a:buNone/>
            </a:pPr>
            <a:endParaRPr sz="1400" dirty="0"/>
          </a:p>
          <a:p>
            <a:pPr marL="0" lvl="0" indent="0" algn="l" rtl="0">
              <a:lnSpc>
                <a:spcPct val="115000"/>
              </a:lnSpc>
              <a:spcBef>
                <a:spcPts val="1200"/>
              </a:spcBef>
              <a:spcAft>
                <a:spcPts val="1200"/>
              </a:spcAft>
              <a:buSzPts val="3000"/>
              <a:buNone/>
            </a:pPr>
            <a:endParaRPr sz="1400" dirty="0">
              <a:solidFill>
                <a:srgbClr val="434343"/>
              </a:solidFill>
            </a:endParaRPr>
          </a:p>
        </p:txBody>
      </p:sp>
      <p:pic>
        <p:nvPicPr>
          <p:cNvPr id="448" name="Google Shape;448;g376ca5808f6_0_69" descr="Paveikslėlis, privataus naršyklės naršymo simbolis"/>
          <p:cNvPicPr preferRelativeResize="0"/>
          <p:nvPr/>
        </p:nvPicPr>
        <p:blipFill rotWithShape="1">
          <a:blip r:embed="rId3">
            <a:alphaModFix/>
          </a:blip>
          <a:srcRect l="43304" t="15793" r="43603" b="72271"/>
          <a:stretch/>
        </p:blipFill>
        <p:spPr>
          <a:xfrm>
            <a:off x="9712050" y="2377358"/>
            <a:ext cx="2120700" cy="2103300"/>
          </a:xfrm>
          <a:prstGeom prst="ellipse">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3368e779886_0_200"/>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4500"/>
              <a:buFont typeface="Century Gothic"/>
              <a:buNone/>
            </a:pPr>
            <a:endParaRPr>
              <a:latin typeface="Century Gothic"/>
              <a:ea typeface="Century Gothic"/>
              <a:cs typeface="Century Gothic"/>
              <a:sym typeface="Century Gothic"/>
            </a:endParaRPr>
          </a:p>
        </p:txBody>
      </p:sp>
      <p:sp>
        <p:nvSpPr>
          <p:cNvPr id="455" name="Google Shape;455;g3368e779886_0_200"/>
          <p:cNvSpPr txBox="1">
            <a:spLocks noGrp="1"/>
          </p:cNvSpPr>
          <p:nvPr>
            <p:ph type="body" idx="1"/>
          </p:nvPr>
        </p:nvSpPr>
        <p:spPr>
          <a:xfrm>
            <a:off x="548375" y="1998325"/>
            <a:ext cx="11426100" cy="4769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3000"/>
              <a:buNone/>
            </a:pPr>
            <a:r>
              <a:rPr lang="lt-LT" sz="3200" dirty="0">
                <a:solidFill>
                  <a:srgbClr val="434343"/>
                </a:solidFill>
              </a:rPr>
              <a:t>Ar esate pastebėję, kad </a:t>
            </a:r>
            <a:r>
              <a:rPr lang="lt-LT" sz="3200" i="1" dirty="0">
                <a:solidFill>
                  <a:srgbClr val="434343"/>
                </a:solidFill>
              </a:rPr>
              <a:t>Google</a:t>
            </a:r>
            <a:r>
              <a:rPr lang="lt-LT" sz="3200" dirty="0">
                <a:solidFill>
                  <a:srgbClr val="434343"/>
                </a:solidFill>
              </a:rPr>
              <a:t> paieškos rezultatai kartais atrodo „per daug gerai jus pažįstantys“?</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Kaip manote, ar </a:t>
            </a:r>
            <a:r>
              <a:rPr lang="lt-LT" sz="3200" dirty="0" err="1">
                <a:solidFill>
                  <a:srgbClr val="434343"/>
                </a:solidFill>
              </a:rPr>
              <a:t>personalizacija</a:t>
            </a:r>
            <a:r>
              <a:rPr lang="lt-LT" sz="3200" dirty="0">
                <a:solidFill>
                  <a:srgbClr val="434343"/>
                </a:solidFill>
              </a:rPr>
              <a:t> labiau naudinga, ar kelianti pavojų?</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Ką darote (ar darytumėte), kad gautumėte įvairesnę informaciją?</a:t>
            </a:r>
            <a:endParaRPr sz="3200" dirty="0">
              <a:solidFill>
                <a:srgbClr val="434343"/>
              </a:solidFill>
            </a:endParaRPr>
          </a:p>
          <a:p>
            <a:pPr marL="457200" lvl="0" indent="0" algn="l" rtl="0">
              <a:lnSpc>
                <a:spcPct val="115000"/>
              </a:lnSpc>
              <a:spcBef>
                <a:spcPts val="1200"/>
              </a:spcBef>
              <a:spcAft>
                <a:spcPts val="0"/>
              </a:spcAft>
              <a:buSzPts val="3000"/>
              <a:buNone/>
            </a:pPr>
            <a:endParaRPr dirty="0">
              <a:solidFill>
                <a:srgbClr val="434343"/>
              </a:solidFill>
            </a:endParaRPr>
          </a:p>
          <a:p>
            <a:pPr marL="0" lvl="0" indent="0" algn="l" rtl="0">
              <a:lnSpc>
                <a:spcPct val="115000"/>
              </a:lnSpc>
              <a:spcBef>
                <a:spcPts val="1200"/>
              </a:spcBef>
              <a:spcAft>
                <a:spcPts val="0"/>
              </a:spcAft>
              <a:buSzPts val="3000"/>
              <a:buNone/>
            </a:pPr>
            <a:endParaRPr b="1" dirty="0">
              <a:solidFill>
                <a:srgbClr val="434343"/>
              </a:solidFill>
            </a:endParaRPr>
          </a:p>
          <a:p>
            <a:pPr marL="0" lvl="0" indent="0" algn="l" rtl="0">
              <a:lnSpc>
                <a:spcPct val="115000"/>
              </a:lnSpc>
              <a:spcBef>
                <a:spcPts val="1200"/>
              </a:spcBef>
              <a:spcAft>
                <a:spcPts val="1200"/>
              </a:spcAft>
              <a:buSzPts val="3000"/>
              <a:buNone/>
            </a:pPr>
            <a:endParaRPr dirty="0">
              <a:solidFill>
                <a:srgbClr val="434343"/>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3368e779886_0_185"/>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dirty="0">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dirty="0">
                <a:latin typeface="Century Gothic"/>
                <a:ea typeface="Century Gothic"/>
                <a:cs typeface="Century Gothic"/>
                <a:sym typeface="Century Gothic"/>
              </a:rPr>
              <a:t>Informacijos burbulai ir aido</a:t>
            </a:r>
            <a:r>
              <a:rPr lang="lt-LT" sz="5000"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6"/>
                  </a:ext>
                </a:extLst>
              </a:rPr>
              <a:t> kambariai</a:t>
            </a:r>
            <a:endParaRPr sz="5000" dirty="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dirty="0">
              <a:latin typeface="Century Gothic"/>
              <a:ea typeface="Century Gothic"/>
              <a:cs typeface="Century Gothic"/>
              <a:sym typeface="Century Gothic"/>
            </a:endParaRPr>
          </a:p>
        </p:txBody>
      </p:sp>
      <p:sp>
        <p:nvSpPr>
          <p:cNvPr id="462" name="Google Shape;462;g3368e779886_0_185"/>
          <p:cNvSpPr txBox="1">
            <a:spLocks noGrp="1"/>
          </p:cNvSpPr>
          <p:nvPr>
            <p:ph type="body" idx="1"/>
          </p:nvPr>
        </p:nvSpPr>
        <p:spPr>
          <a:xfrm>
            <a:off x="693335" y="1864100"/>
            <a:ext cx="11281140" cy="4666874"/>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dirty="0">
                <a:solidFill>
                  <a:srgbClr val="434343"/>
                </a:solidFill>
              </a:rPr>
              <a:t>Informacijos burbulai</a:t>
            </a:r>
            <a:r>
              <a:rPr lang="lt-LT" sz="3200" dirty="0">
                <a:solidFill>
                  <a:srgbClr val="434343"/>
                </a:solidFill>
              </a:rPr>
              <a:t> – rodoma tik ta informacija, kuri atitinka jūsų ankstesnes paieškas, nuostatas, taip apribojamas kitokios informacijos pasiekiamumas.</a:t>
            </a:r>
            <a:endParaRPr sz="3200" dirty="0">
              <a:solidFill>
                <a:srgbClr val="434343"/>
              </a:solidFill>
            </a:endParaRPr>
          </a:p>
          <a:p>
            <a:pPr marL="0" lvl="0" indent="0" algn="l" rtl="0">
              <a:lnSpc>
                <a:spcPct val="115000"/>
              </a:lnSpc>
              <a:spcBef>
                <a:spcPts val="1200"/>
              </a:spcBef>
              <a:spcAft>
                <a:spcPts val="0"/>
              </a:spcAft>
              <a:buSzPts val="3000"/>
              <a:buNone/>
            </a:pPr>
            <a:r>
              <a:rPr lang="lt-LT" sz="3200" b="1" dirty="0">
                <a:solidFill>
                  <a:srgbClr val="434343"/>
                </a:solidFill>
              </a:rPr>
              <a:t>Aido kambarys </a:t>
            </a:r>
            <a:r>
              <a:rPr lang="lt-LT" sz="3200" dirty="0">
                <a:solidFill>
                  <a:srgbClr val="434343"/>
                </a:solidFill>
              </a:rPr>
              <a:t>–</a:t>
            </a:r>
            <a:r>
              <a:rPr lang="lt-LT" sz="3200" b="1" dirty="0">
                <a:solidFill>
                  <a:srgbClr val="434343"/>
                </a:solidFill>
              </a:rPr>
              <a:t> </a:t>
            </a:r>
            <a:r>
              <a:rPr lang="lt-LT" sz="3200" dirty="0">
                <a:solidFill>
                  <a:srgbClr val="434343"/>
                </a:solidFill>
              </a:rPr>
              <a:t>girdite tik savo ar panašias nuomones, o kitokios yra ignoruojamos arba blokuojamos.</a:t>
            </a:r>
            <a:endParaRPr sz="3200" dirty="0">
              <a:solidFill>
                <a:srgbClr val="434343"/>
              </a:solidFill>
            </a:endParaRPr>
          </a:p>
          <a:p>
            <a:pPr marL="0" lvl="0" indent="0" algn="l" rtl="0">
              <a:lnSpc>
                <a:spcPct val="115000"/>
              </a:lnSpc>
              <a:spcBef>
                <a:spcPts val="1200"/>
              </a:spcBef>
              <a:spcAft>
                <a:spcPts val="0"/>
              </a:spcAft>
              <a:buSzPts val="3000"/>
              <a:buNone/>
            </a:pPr>
            <a:r>
              <a:rPr lang="lt-LT" sz="3200" b="1"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7"/>
                  </a:ext>
                </a:extLst>
              </a:rPr>
              <a:t>Pavojai</a:t>
            </a:r>
            <a:r>
              <a:rPr lang="lt-LT" sz="3200" dirty="0">
                <a:solidFill>
                  <a:srgbClr val="434343"/>
                </a:solidFill>
              </a:rPr>
              <a:t> </a:t>
            </a:r>
            <a:endParaRPr sz="3200"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Ribotas pasaulio matymas, nuomonių poliarizacija, sunkiau atpažinti dezinformaciją.</a:t>
            </a:r>
            <a:endParaRPr sz="3200" u="sng" dirty="0">
              <a:solidFill>
                <a:srgbClr val="434343"/>
              </a:solidFill>
            </a:endParaRPr>
          </a:p>
          <a:p>
            <a:pPr marL="0" lvl="0" indent="0" algn="l" rtl="0">
              <a:lnSpc>
                <a:spcPct val="115000"/>
              </a:lnSpc>
              <a:spcBef>
                <a:spcPts val="1200"/>
              </a:spcBef>
              <a:spcAft>
                <a:spcPts val="1200"/>
              </a:spcAft>
              <a:buSzPts val="3000"/>
              <a:buNone/>
            </a:pPr>
            <a:endParaRPr dirty="0">
              <a:solidFill>
                <a:srgbClr val="434343"/>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g3368e779886_0_193"/>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sz="5000">
                <a:latin typeface="Century Gothic"/>
                <a:ea typeface="Century Gothic"/>
                <a:cs typeface="Century Gothic"/>
                <a:sym typeface="Century Gothic"/>
              </a:rPr>
              <a:t>Kaip išvengti?</a:t>
            </a:r>
            <a:endParaRPr sz="50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Century Gothic"/>
              <a:buNone/>
            </a:pPr>
            <a:endParaRPr>
              <a:latin typeface="Century Gothic"/>
              <a:ea typeface="Century Gothic"/>
              <a:cs typeface="Century Gothic"/>
              <a:sym typeface="Century Gothic"/>
            </a:endParaRPr>
          </a:p>
        </p:txBody>
      </p:sp>
      <p:sp>
        <p:nvSpPr>
          <p:cNvPr id="469" name="Google Shape;469;g3368e779886_0_193"/>
          <p:cNvSpPr txBox="1">
            <a:spLocks noGrp="1"/>
          </p:cNvSpPr>
          <p:nvPr>
            <p:ph type="body" idx="1"/>
          </p:nvPr>
        </p:nvSpPr>
        <p:spPr>
          <a:xfrm>
            <a:off x="548375" y="1998325"/>
            <a:ext cx="11426100" cy="4769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dirty="0">
                <a:solidFill>
                  <a:srgbClr val="434343"/>
                </a:solidFill>
              </a:rPr>
              <a:t>Sąmoningai ieškokite įvairių informacijos šaltinių, įskaitant tuos, su kuriais galbūt nesutinkate.</a:t>
            </a:r>
            <a:endParaRPr sz="3200" dirty="0">
              <a:solidFill>
                <a:srgbClr val="434343"/>
              </a:solidFill>
            </a:endParaRPr>
          </a:p>
          <a:p>
            <a:pPr marL="0" lvl="0" indent="0" algn="l" rtl="0">
              <a:lnSpc>
                <a:spcPct val="115000"/>
              </a:lnSpc>
              <a:spcBef>
                <a:spcPts val="1000"/>
              </a:spcBef>
              <a:spcAft>
                <a:spcPts val="0"/>
              </a:spcAft>
              <a:buSzPts val="3000"/>
              <a:buNone/>
            </a:pPr>
            <a:r>
              <a:rPr lang="lt-LT" sz="3200" dirty="0">
                <a:solidFill>
                  <a:srgbClr val="434343"/>
                </a:solidFill>
              </a:rPr>
              <a:t>Kartais naudokite privatų naršymo režimą.</a:t>
            </a:r>
            <a:endParaRPr sz="3200" dirty="0">
              <a:solidFill>
                <a:srgbClr val="434343"/>
              </a:solidFill>
            </a:endParaRPr>
          </a:p>
          <a:p>
            <a:pPr marL="0" lvl="0" indent="0" algn="l" rtl="0">
              <a:lnSpc>
                <a:spcPct val="115000"/>
              </a:lnSpc>
              <a:spcBef>
                <a:spcPts val="1000"/>
              </a:spcBef>
              <a:spcAft>
                <a:spcPts val="0"/>
              </a:spcAft>
              <a:buSzPts val="3000"/>
              <a:buNone/>
            </a:pPr>
            <a:r>
              <a:rPr lang="lt-LT" sz="3200" dirty="0">
                <a:solidFill>
                  <a:srgbClr val="434343"/>
                </a:solidFill>
              </a:rPr>
              <a:t>Tikrinkite informaciją iš skirtingų perspektyvų.</a:t>
            </a:r>
            <a:endParaRPr sz="3200" dirty="0">
              <a:solidFill>
                <a:srgbClr val="434343"/>
              </a:solidFill>
            </a:endParaRPr>
          </a:p>
          <a:p>
            <a:pPr marL="0" lvl="0" indent="0" algn="l" rtl="0">
              <a:lnSpc>
                <a:spcPct val="115000"/>
              </a:lnSpc>
              <a:spcBef>
                <a:spcPts val="1000"/>
              </a:spcBef>
              <a:spcAft>
                <a:spcPts val="0"/>
              </a:spcAft>
              <a:buSzPts val="3000"/>
              <a:buNone/>
            </a:pPr>
            <a:r>
              <a:rPr lang="lt-LT" sz="3200" dirty="0">
                <a:solidFill>
                  <a:srgbClr val="434343"/>
                </a:solidFill>
              </a:rPr>
              <a:t>Diskutuokite su žmonėmis, turinčiais skirtingas pažiūras.</a:t>
            </a:r>
            <a:endParaRPr sz="3200" dirty="0">
              <a:solidFill>
                <a:srgbClr val="434343"/>
              </a:solidFill>
            </a:endParaRPr>
          </a:p>
          <a:p>
            <a:pPr marL="0" lvl="0" indent="0" algn="l" rtl="0">
              <a:lnSpc>
                <a:spcPct val="115000"/>
              </a:lnSpc>
              <a:spcBef>
                <a:spcPts val="1000"/>
              </a:spcBef>
              <a:spcAft>
                <a:spcPts val="1000"/>
              </a:spcAft>
              <a:buSzPts val="3000"/>
              <a:buNone/>
            </a:pPr>
            <a:r>
              <a:rPr lang="lt-LT" sz="3200" dirty="0">
                <a:solidFill>
                  <a:srgbClr val="434343"/>
                </a:solidFill>
              </a:rPr>
              <a:t>Kritiškai vertinkite ne tik kitų, bet ir savo gaunamą informaciją.</a:t>
            </a:r>
            <a:endParaRPr sz="3200" dirty="0">
              <a:solidFill>
                <a:srgbClr val="434343"/>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363c5f681c1_0_74"/>
          <p:cNvSpPr txBox="1">
            <a:spLocks noGrp="1"/>
          </p:cNvSpPr>
          <p:nvPr>
            <p:ph type="title"/>
          </p:nvPr>
        </p:nvSpPr>
        <p:spPr>
          <a:xfrm>
            <a:off x="1809307" y="2766143"/>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11111"/>
              <a:buFont typeface="Arial"/>
              <a:buNone/>
            </a:pP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chemeClr val="dk1"/>
              </a:buClr>
              <a:buSzPct val="111111"/>
              <a:buFont typeface="Arial"/>
              <a:buNone/>
            </a:pP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chemeClr val="dk1"/>
              </a:buClr>
              <a:buSzPct val="111111"/>
              <a:buFont typeface="Arial"/>
              <a:buNone/>
            </a:pPr>
            <a:r>
              <a:rPr lang="lt-LT" i="1" dirty="0" err="1">
                <a:latin typeface="Century Gothic"/>
                <a:ea typeface="Century Gothic"/>
                <a:cs typeface="Century Gothic"/>
                <a:sym typeface="Century Gothic"/>
              </a:rPr>
              <a:t>Gemini</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DI): </a:t>
            </a:r>
            <a:r>
              <a:rPr lang="lt-LT" dirty="0" err="1">
                <a:latin typeface="Century Gothic"/>
                <a:ea typeface="Century Gothic"/>
                <a:cs typeface="Century Gothic"/>
                <a:sym typeface="Century Gothic"/>
              </a:rPr>
              <a:t>generatyvinis</a:t>
            </a:r>
            <a:r>
              <a:rPr lang="lt-LT" dirty="0">
                <a:latin typeface="Century Gothic"/>
                <a:ea typeface="Century Gothic"/>
                <a:cs typeface="Century Gothic"/>
                <a:sym typeface="Century Gothic"/>
              </a:rPr>
              <a:t> DI – kritiškai</a:t>
            </a: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chemeClr val="dk1"/>
              </a:buClr>
              <a:buSzPct val="111111"/>
              <a:buFont typeface="Arial"/>
              <a:buNone/>
            </a:pP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rgbClr val="EA551F"/>
              </a:buClr>
              <a:buSzPct val="100000"/>
              <a:buFont typeface="Century Gothic"/>
              <a:buNone/>
            </a:pPr>
            <a:endParaRPr dirty="0">
              <a:latin typeface="Century Gothic"/>
              <a:ea typeface="Century Gothic"/>
              <a:cs typeface="Century Gothic"/>
              <a:sym typeface="Century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363c5f681c1_0_86"/>
          <p:cNvSpPr txBox="1">
            <a:spLocks noGrp="1"/>
          </p:cNvSpPr>
          <p:nvPr>
            <p:ph type="body" idx="1"/>
          </p:nvPr>
        </p:nvSpPr>
        <p:spPr>
          <a:xfrm>
            <a:off x="838200" y="1983997"/>
            <a:ext cx="10515600" cy="30306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1000"/>
              </a:spcBef>
              <a:spcAft>
                <a:spcPts val="0"/>
              </a:spcAft>
              <a:buSzPts val="3000"/>
              <a:buNone/>
            </a:pPr>
            <a:r>
              <a:rPr lang="lt-LT" sz="3200" i="1" dirty="0">
                <a:solidFill>
                  <a:srgbClr val="434343"/>
                </a:solidFill>
              </a:rPr>
              <a:t>Google</a:t>
            </a:r>
            <a:r>
              <a:rPr lang="lt-LT" sz="3200" dirty="0">
                <a:solidFill>
                  <a:srgbClr val="434343"/>
                </a:solidFill>
              </a:rPr>
              <a:t> sukurtas DI modelis kuria originalų tekstą, idėjas ar vaizdus, remdamasis tuo, ką yra </a:t>
            </a:r>
            <a:r>
              <a:rPr lang="lt-LT" sz="3200" b="1" dirty="0">
                <a:solidFill>
                  <a:srgbClr val="434343"/>
                </a:solidFill>
              </a:rPr>
              <a:t>„išmokęs“.</a:t>
            </a:r>
            <a:endParaRPr sz="3200" dirty="0">
              <a:solidFill>
                <a:srgbClr val="434343"/>
              </a:solidFill>
            </a:endParaRPr>
          </a:p>
          <a:p>
            <a:pPr marL="0" lvl="0" indent="0" algn="l" rtl="0">
              <a:lnSpc>
                <a:spcPct val="90000"/>
              </a:lnSpc>
              <a:spcBef>
                <a:spcPts val="1000"/>
              </a:spcBef>
              <a:spcAft>
                <a:spcPts val="0"/>
              </a:spcAft>
              <a:buSzPts val="3000"/>
              <a:buNone/>
            </a:pPr>
            <a:endParaRPr sz="3200" dirty="0">
              <a:solidFill>
                <a:srgbClr val="434343"/>
              </a:solidFill>
            </a:endParaRPr>
          </a:p>
          <a:p>
            <a:pPr marL="0" lvl="0" indent="0" algn="l" rtl="0">
              <a:lnSpc>
                <a:spcPct val="90000"/>
              </a:lnSpc>
              <a:spcBef>
                <a:spcPts val="1000"/>
              </a:spcBef>
              <a:spcAft>
                <a:spcPts val="0"/>
              </a:spcAft>
              <a:buSzPts val="3000"/>
              <a:buNone/>
            </a:pPr>
            <a:r>
              <a:rPr lang="lt-LT" sz="3200" dirty="0">
                <a:solidFill>
                  <a:srgbClr val="434343"/>
                </a:solidFill>
              </a:rPr>
              <a:t>Mokosi iš milžiniškų duomenų kiekių ir stengiasi atkartoti duomenyse esančius modelius.</a:t>
            </a:r>
            <a:endParaRPr sz="3200" dirty="0">
              <a:solidFill>
                <a:srgbClr val="434343"/>
              </a:solidFill>
            </a:endParaRPr>
          </a:p>
          <a:p>
            <a:pPr marL="0" lvl="0" indent="0" algn="l" rtl="0">
              <a:lnSpc>
                <a:spcPct val="90000"/>
              </a:lnSpc>
              <a:spcBef>
                <a:spcPts val="0"/>
              </a:spcBef>
              <a:spcAft>
                <a:spcPts val="0"/>
              </a:spcAft>
              <a:buSzPts val="3000"/>
              <a:buNone/>
            </a:pPr>
            <a:r>
              <a:rPr lang="lt-LT" sz="3200" dirty="0">
                <a:solidFill>
                  <a:srgbClr val="434343"/>
                </a:solidFill>
              </a:rPr>
              <a:t>Ne tik analizuoja, bet ir </a:t>
            </a:r>
            <a:r>
              <a:rPr lang="lt-LT" sz="3200" i="1" dirty="0">
                <a:solidFill>
                  <a:srgbClr val="434343"/>
                </a:solidFill>
              </a:rPr>
              <a:t>generuoja</a:t>
            </a:r>
            <a:r>
              <a:rPr lang="lt-LT" sz="3200" dirty="0">
                <a:solidFill>
                  <a:srgbClr val="434343"/>
                </a:solidFill>
              </a:rPr>
              <a:t> – sukuria naują.</a:t>
            </a:r>
            <a:endParaRPr sz="3200" b="1" dirty="0">
              <a:solidFill>
                <a:srgbClr val="434343"/>
              </a:solidFill>
            </a:endParaRPr>
          </a:p>
        </p:txBody>
      </p:sp>
      <p:sp>
        <p:nvSpPr>
          <p:cNvPr id="482" name="Google Shape;482;g363c5f681c1_0_8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err="1">
                <a:latin typeface="Century Gothic"/>
                <a:ea typeface="Century Gothic"/>
                <a:cs typeface="Century Gothic"/>
                <a:sym typeface="Century Gothic"/>
              </a:rPr>
              <a:t>Gemini</a:t>
            </a:r>
            <a:endParaRPr i="1" dirty="0">
              <a:latin typeface="Century Gothic"/>
              <a:ea typeface="Century Gothic"/>
              <a:cs typeface="Century Gothic"/>
              <a:sym typeface="Century Gothic"/>
            </a:endParaRPr>
          </a:p>
        </p:txBody>
      </p:sp>
      <p:pic>
        <p:nvPicPr>
          <p:cNvPr id="483" name="Google Shape;483;g363c5f681c1_0_86" descr="Paveikslėlis, Gemini logotipas" title="Untitled(1).png"/>
          <p:cNvPicPr preferRelativeResize="0"/>
          <p:nvPr/>
        </p:nvPicPr>
        <p:blipFill rotWithShape="1">
          <a:blip r:embed="rId3">
            <a:alphaModFix/>
          </a:blip>
          <a:srcRect/>
          <a:stretch/>
        </p:blipFill>
        <p:spPr>
          <a:xfrm>
            <a:off x="3869850" y="5014575"/>
            <a:ext cx="4156050" cy="15276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g363c5f681c1_0_92"/>
          <p:cNvSpPr txBox="1">
            <a:spLocks noGrp="1"/>
          </p:cNvSpPr>
          <p:nvPr>
            <p:ph type="body" idx="1"/>
          </p:nvPr>
        </p:nvSpPr>
        <p:spPr>
          <a:xfrm>
            <a:off x="1749350" y="6126550"/>
            <a:ext cx="7853400" cy="673200"/>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115000"/>
              </a:lnSpc>
              <a:spcBef>
                <a:spcPts val="2400"/>
              </a:spcBef>
              <a:spcAft>
                <a:spcPts val="0"/>
              </a:spcAft>
              <a:buClr>
                <a:schemeClr val="dk1"/>
              </a:buClr>
              <a:buSzPct val="25285"/>
              <a:buFont typeface="Arial"/>
              <a:buNone/>
            </a:pPr>
            <a:r>
              <a:rPr lang="lt-LT" sz="4350" b="1" u="sng">
                <a:solidFill>
                  <a:schemeClr val="hlink"/>
                </a:solidFill>
                <a:hlinkClick r:id="rId3"/>
              </a:rPr>
              <a:t>Kas yra dirbtinis intelektas?</a:t>
            </a:r>
            <a:endParaRPr sz="4350" b="1">
              <a:solidFill>
                <a:srgbClr val="434343"/>
              </a:solidFill>
            </a:endParaRPr>
          </a:p>
          <a:p>
            <a:pPr marL="0" lvl="0" indent="0" algn="l" rtl="0">
              <a:lnSpc>
                <a:spcPct val="90000"/>
              </a:lnSpc>
              <a:spcBef>
                <a:spcPts val="1000"/>
              </a:spcBef>
              <a:spcAft>
                <a:spcPts val="0"/>
              </a:spcAft>
              <a:buSzPct val="263157"/>
              <a:buNone/>
            </a:pPr>
            <a:endParaRPr sz="2400" b="1">
              <a:solidFill>
                <a:srgbClr val="434343"/>
              </a:solidFill>
            </a:endParaRPr>
          </a:p>
        </p:txBody>
      </p:sp>
      <p:sp>
        <p:nvSpPr>
          <p:cNvPr id="490" name="Google Shape;490;g363c5f681c1_0_9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990"/>
              <a:buFont typeface="Arial"/>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8"/>
                  </a:ext>
                </a:extLst>
              </a:rPr>
              <a:t>Pažink</a:t>
            </a:r>
            <a:r>
              <a:rPr lang="lt-LT">
                <a:latin typeface="Century Gothic"/>
                <a:ea typeface="Century Gothic"/>
                <a:cs typeface="Century Gothic"/>
                <a:sym typeface="Century Gothic"/>
              </a:rPr>
              <a:t> medijas su Klaudija. </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chemeClr val="dk1"/>
              </a:buClr>
              <a:buSzPts val="990"/>
              <a:buFont typeface="Arial"/>
              <a:buNone/>
            </a:pPr>
            <a:r>
              <a:rPr lang="lt-LT">
                <a:latin typeface="Century Gothic"/>
                <a:ea typeface="Century Gothic"/>
                <a:cs typeface="Century Gothic"/>
                <a:sym typeface="Century Gothic"/>
              </a:rPr>
              <a:t>Kas yra dirbtinis intelektas?</a:t>
            </a:r>
            <a:endParaRPr>
              <a:latin typeface="Century Gothic"/>
              <a:ea typeface="Century Gothic"/>
              <a:cs typeface="Century Gothic"/>
              <a:sym typeface="Century Gothic"/>
            </a:endParaRPr>
          </a:p>
        </p:txBody>
      </p:sp>
      <p:pic>
        <p:nvPicPr>
          <p:cNvPr id="491" name="Google Shape;491;g363c5f681c1_0_92" title="fdkfdjkfdnf.jpg"/>
          <p:cNvPicPr preferRelativeResize="0"/>
          <p:nvPr/>
        </p:nvPicPr>
        <p:blipFill rotWithShape="1">
          <a:blip r:embed="rId4">
            <a:alphaModFix/>
          </a:blip>
          <a:srcRect/>
          <a:stretch/>
        </p:blipFill>
        <p:spPr>
          <a:xfrm>
            <a:off x="1668000" y="1888926"/>
            <a:ext cx="7934682" cy="406329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g363c5f681c1_0_99"/>
          <p:cNvSpPr txBox="1">
            <a:spLocks noGrp="1"/>
          </p:cNvSpPr>
          <p:nvPr>
            <p:ph type="body" idx="1"/>
          </p:nvPr>
        </p:nvSpPr>
        <p:spPr>
          <a:xfrm>
            <a:off x="838200" y="2174502"/>
            <a:ext cx="10515600" cy="40659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1000"/>
              </a:spcBef>
              <a:spcAft>
                <a:spcPts val="0"/>
              </a:spcAft>
              <a:buSzPts val="3000"/>
              <a:buNone/>
            </a:pPr>
            <a:r>
              <a:rPr lang="lt-LT" sz="3200" b="1" dirty="0">
                <a:solidFill>
                  <a:srgbClr val="434343"/>
                </a:solidFill>
              </a:rPr>
              <a:t>Pagrindinė pokalbių sąsaja</a:t>
            </a:r>
            <a:r>
              <a:rPr lang="lt-LT" sz="3200" dirty="0">
                <a:solidFill>
                  <a:srgbClr val="434343"/>
                </a:solidFill>
              </a:rPr>
              <a:t>: </a:t>
            </a:r>
            <a:r>
              <a:rPr lang="lt-LT" sz="3200" u="sng" dirty="0">
                <a:solidFill>
                  <a:schemeClr val="hlink"/>
                </a:solidFill>
                <a:hlinkClick r:id="rId3"/>
              </a:rPr>
              <a:t>gemini.google.com</a:t>
            </a:r>
            <a:endParaRPr sz="3200" dirty="0">
              <a:solidFill>
                <a:srgbClr val="434343"/>
              </a:solidFill>
            </a:endParaRPr>
          </a:p>
          <a:p>
            <a:pPr marL="0" lvl="0" indent="0" algn="l" rtl="0">
              <a:lnSpc>
                <a:spcPct val="115000"/>
              </a:lnSpc>
              <a:spcBef>
                <a:spcPts val="1200"/>
              </a:spcBef>
              <a:spcAft>
                <a:spcPts val="0"/>
              </a:spcAft>
              <a:buSzPts val="3000"/>
              <a:buNone/>
            </a:pPr>
            <a:r>
              <a:rPr lang="lt-LT" sz="3200" b="1" i="1" dirty="0">
                <a:solidFill>
                  <a:srgbClr val="434343"/>
                </a:solidFill>
              </a:rPr>
              <a:t>Google</a:t>
            </a:r>
            <a:r>
              <a:rPr lang="lt-LT" sz="3200" b="1" dirty="0">
                <a:solidFill>
                  <a:srgbClr val="434343"/>
                </a:solidFill>
              </a:rPr>
              <a:t> produktuose</a:t>
            </a:r>
            <a:r>
              <a:rPr lang="lt-LT" sz="3200" dirty="0">
                <a:solidFill>
                  <a:srgbClr val="434343"/>
                </a:solidFill>
              </a:rPr>
              <a:t>: </a:t>
            </a:r>
            <a:r>
              <a:rPr lang="lt-LT" sz="3200" i="1" dirty="0">
                <a:solidFill>
                  <a:srgbClr val="434343"/>
                </a:solidFill>
              </a:rPr>
              <a:t>Android</a:t>
            </a:r>
            <a:r>
              <a:rPr lang="lt-LT" sz="3200" dirty="0">
                <a:solidFill>
                  <a:srgbClr val="434343"/>
                </a:solidFill>
              </a:rPr>
              <a:t> telefonai; </a:t>
            </a:r>
            <a:r>
              <a:rPr lang="lt-LT" sz="3200" i="1" dirty="0">
                <a:solidFill>
                  <a:srgbClr val="434343"/>
                </a:solidFill>
              </a:rPr>
              <a:t>Google</a:t>
            </a:r>
            <a:r>
              <a:rPr lang="lt-LT" sz="3200" dirty="0">
                <a:solidFill>
                  <a:srgbClr val="434343"/>
                </a:solidFill>
              </a:rPr>
              <a:t> </a:t>
            </a:r>
            <a:r>
              <a:rPr lang="lt-LT" sz="3200" i="1" dirty="0" err="1">
                <a:solidFill>
                  <a:srgbClr val="434343"/>
                </a:solidFill>
              </a:rPr>
              <a:t>Workspace</a:t>
            </a:r>
            <a:r>
              <a:rPr lang="lt-LT" sz="3200" dirty="0">
                <a:solidFill>
                  <a:srgbClr val="434343"/>
                </a:solidFill>
              </a:rPr>
              <a:t> (</a:t>
            </a:r>
            <a:r>
              <a:rPr lang="lt-LT" sz="3200" i="1" dirty="0" err="1">
                <a:solidFill>
                  <a:srgbClr val="434343"/>
                </a:solidFill>
              </a:rPr>
              <a:t>Gmail</a:t>
            </a:r>
            <a:r>
              <a:rPr lang="lt-LT" sz="3200" dirty="0">
                <a:solidFill>
                  <a:srgbClr val="434343"/>
                </a:solidFill>
              </a:rPr>
              <a:t>, </a:t>
            </a:r>
            <a:r>
              <a:rPr lang="lt-LT" sz="3200" i="1" dirty="0" err="1">
                <a:solidFill>
                  <a:srgbClr val="434343"/>
                </a:solidFill>
              </a:rPr>
              <a:t>Docs</a:t>
            </a:r>
            <a:r>
              <a:rPr lang="lt-LT" sz="3200" dirty="0">
                <a:solidFill>
                  <a:srgbClr val="434343"/>
                </a:solidFill>
              </a:rPr>
              <a:t>, </a:t>
            </a:r>
            <a:r>
              <a:rPr lang="lt-LT" sz="3200" i="1" dirty="0" err="1">
                <a:solidFill>
                  <a:srgbClr val="434343"/>
                </a:solidFill>
              </a:rPr>
              <a:t>Sheets</a:t>
            </a:r>
            <a:r>
              <a:rPr lang="lt-LT" sz="3200" dirty="0">
                <a:solidFill>
                  <a:srgbClr val="434343"/>
                </a:solidFill>
              </a:rPr>
              <a:t> ir kt.); </a:t>
            </a:r>
            <a:r>
              <a:rPr lang="lt-LT" sz="3200" i="1" dirty="0">
                <a:solidFill>
                  <a:srgbClr val="434343"/>
                </a:solidFill>
              </a:rPr>
              <a:t>Google</a:t>
            </a:r>
            <a:r>
              <a:rPr lang="lt-LT" sz="3200" dirty="0">
                <a:solidFill>
                  <a:srgbClr val="434343"/>
                </a:solidFill>
              </a:rPr>
              <a:t> paieška</a:t>
            </a:r>
            <a:endParaRPr sz="3200" dirty="0">
              <a:solidFill>
                <a:srgbClr val="434343"/>
              </a:solidFill>
            </a:endParaRPr>
          </a:p>
          <a:p>
            <a:pPr marL="0" lvl="0" indent="0" algn="l" rtl="0">
              <a:lnSpc>
                <a:spcPct val="115000"/>
              </a:lnSpc>
              <a:spcBef>
                <a:spcPts val="1200"/>
              </a:spcBef>
              <a:spcAft>
                <a:spcPts val="0"/>
              </a:spcAft>
              <a:buSzPts val="3000"/>
              <a:buNone/>
            </a:pPr>
            <a:r>
              <a:rPr lang="lt-LT" sz="3200" b="1" dirty="0">
                <a:solidFill>
                  <a:srgbClr val="434343"/>
                </a:solidFill>
              </a:rPr>
              <a:t>Programuotojams skirtoje aplinkoje</a:t>
            </a:r>
            <a:r>
              <a:rPr lang="lt-LT" sz="3200" dirty="0">
                <a:solidFill>
                  <a:srgbClr val="434343"/>
                </a:solidFill>
              </a:rPr>
              <a:t>: </a:t>
            </a:r>
            <a:r>
              <a:rPr lang="lt-LT" sz="3200" i="1" dirty="0">
                <a:solidFill>
                  <a:srgbClr val="434343"/>
                </a:solidFill>
              </a:rPr>
              <a:t>Google AI Studio </a:t>
            </a:r>
            <a:r>
              <a:rPr lang="lt-LT" sz="3200" dirty="0">
                <a:solidFill>
                  <a:srgbClr val="434343"/>
                </a:solidFill>
              </a:rPr>
              <a:t>arba </a:t>
            </a:r>
            <a:r>
              <a:rPr lang="lt-LT" sz="3200" i="1" dirty="0">
                <a:solidFill>
                  <a:srgbClr val="434343"/>
                </a:solidFill>
              </a:rPr>
              <a:t>Google </a:t>
            </a:r>
            <a:r>
              <a:rPr lang="lt-LT" sz="3200" i="1" dirty="0" err="1">
                <a:solidFill>
                  <a:srgbClr val="434343"/>
                </a:solidFill>
              </a:rPr>
              <a:t>Cloud</a:t>
            </a:r>
            <a:r>
              <a:rPr lang="lt-LT" sz="3200" i="1" dirty="0">
                <a:solidFill>
                  <a:srgbClr val="434343"/>
                </a:solidFill>
              </a:rPr>
              <a:t> </a:t>
            </a:r>
            <a:r>
              <a:rPr lang="lt-LT" sz="3200" i="1" dirty="0" err="1">
                <a:solidFill>
                  <a:srgbClr val="434343"/>
                </a:solidFill>
              </a:rPr>
              <a:t>Vertex</a:t>
            </a:r>
            <a:r>
              <a:rPr lang="lt-LT" sz="3200" i="1" dirty="0">
                <a:solidFill>
                  <a:srgbClr val="434343"/>
                </a:solidFill>
              </a:rPr>
              <a:t> AI </a:t>
            </a:r>
            <a:r>
              <a:rPr lang="lt-LT" sz="3200" dirty="0">
                <a:solidFill>
                  <a:srgbClr val="434343"/>
                </a:solidFill>
              </a:rPr>
              <a:t>platformos</a:t>
            </a:r>
            <a:endParaRPr sz="3200" dirty="0">
              <a:solidFill>
                <a:srgbClr val="434343"/>
              </a:solidFill>
            </a:endParaRPr>
          </a:p>
          <a:p>
            <a:pPr marL="0" lvl="0" indent="0" algn="l" rtl="0">
              <a:lnSpc>
                <a:spcPct val="115000"/>
              </a:lnSpc>
              <a:spcBef>
                <a:spcPts val="1200"/>
              </a:spcBef>
              <a:spcAft>
                <a:spcPts val="0"/>
              </a:spcAft>
              <a:buSzPts val="3000"/>
              <a:buNone/>
            </a:pPr>
            <a:r>
              <a:rPr lang="lt-LT" sz="3200" b="1" dirty="0">
                <a:solidFill>
                  <a:srgbClr val="434343"/>
                </a:solidFill>
              </a:rPr>
              <a:t>Mobilioji programa</a:t>
            </a:r>
            <a:endParaRPr sz="2600" b="1" dirty="0">
              <a:solidFill>
                <a:srgbClr val="434343"/>
              </a:solidFill>
            </a:endParaRPr>
          </a:p>
        </p:txBody>
      </p:sp>
      <p:sp>
        <p:nvSpPr>
          <p:cNvPr id="498" name="Google Shape;498;g363c5f681c1_0_99"/>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err="1">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0"/>
                  </a:ext>
                </a:extLst>
              </a:rPr>
              <a:t>Gemini</a:t>
            </a:r>
            <a:r>
              <a:rPr lang="lt-LT" dirty="0">
                <a:latin typeface="Century Gothic"/>
                <a:ea typeface="Century Gothic"/>
                <a:cs typeface="Century Gothic"/>
                <a:sym typeface="Century Gothic"/>
              </a:rPr>
              <a:t> pasiekiamumas</a:t>
            </a:r>
            <a:endParaRPr dirty="0">
              <a:latin typeface="Century Gothic"/>
              <a:ea typeface="Century Gothic"/>
              <a:cs typeface="Century Gothic"/>
              <a:sym typeface="Century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g37735b48421_0_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err="1">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1"/>
                  </a:ext>
                </a:extLst>
              </a:rPr>
              <a:t>Gemini</a:t>
            </a:r>
            <a:r>
              <a:rPr lang="lt-LT" dirty="0">
                <a:latin typeface="Century Gothic"/>
                <a:ea typeface="Century Gothic"/>
                <a:cs typeface="Century Gothic"/>
                <a:sym typeface="Century Gothic"/>
              </a:rPr>
              <a:t> pasiekiamumas</a:t>
            </a:r>
            <a:endParaRPr dirty="0">
              <a:latin typeface="Century Gothic"/>
              <a:ea typeface="Century Gothic"/>
              <a:cs typeface="Century Gothic"/>
              <a:sym typeface="Century Gothic"/>
            </a:endParaRPr>
          </a:p>
        </p:txBody>
      </p:sp>
      <p:pic>
        <p:nvPicPr>
          <p:cNvPr id="505" name="Google Shape;505;g37735b48421_0_0" descr="Ekrano kopija, Gemini svetainės pradinio lango dalis" title="Screenshot 2025-08-22 082525.png"/>
          <p:cNvPicPr preferRelativeResize="0"/>
          <p:nvPr/>
        </p:nvPicPr>
        <p:blipFill rotWithShape="1">
          <a:blip r:embed="rId3">
            <a:alphaModFix/>
          </a:blip>
          <a:srcRect l="8742"/>
          <a:stretch/>
        </p:blipFill>
        <p:spPr>
          <a:xfrm>
            <a:off x="290752" y="1956825"/>
            <a:ext cx="3588823" cy="4693776"/>
          </a:xfrm>
          <a:prstGeom prst="rect">
            <a:avLst/>
          </a:prstGeom>
          <a:noFill/>
          <a:ln>
            <a:noFill/>
          </a:ln>
        </p:spPr>
      </p:pic>
      <p:pic>
        <p:nvPicPr>
          <p:cNvPr id="506" name="Google Shape;506;g37735b48421_0_0" descr="Ekrano kopija, Google svetainės prisijungus vaizdas, su matomais Google produktais"/>
          <p:cNvPicPr preferRelativeResize="0"/>
          <p:nvPr/>
        </p:nvPicPr>
        <p:blipFill rotWithShape="1">
          <a:blip r:embed="rId4">
            <a:alphaModFix/>
          </a:blip>
          <a:srcRect l="9942"/>
          <a:stretch/>
        </p:blipFill>
        <p:spPr>
          <a:xfrm>
            <a:off x="4274075" y="1956825"/>
            <a:ext cx="3991193" cy="4693775"/>
          </a:xfrm>
          <a:prstGeom prst="rect">
            <a:avLst/>
          </a:prstGeom>
          <a:noFill/>
          <a:ln>
            <a:noFill/>
          </a:ln>
        </p:spPr>
      </p:pic>
      <p:pic>
        <p:nvPicPr>
          <p:cNvPr id="507" name="Google Shape;507;g37735b48421_0_0" descr="paveikslėlis sugeneruotas su DI, mobilaus telefono vaizdas, ekranas, jame matosi Gemini užrašas ir logotipas" title="ChatGPT Image Aug 22, 2025, 08_44_54 AM.png"/>
          <p:cNvPicPr preferRelativeResize="0"/>
          <p:nvPr/>
        </p:nvPicPr>
        <p:blipFill rotWithShape="1">
          <a:blip r:embed="rId5">
            <a:alphaModFix/>
          </a:blip>
          <a:srcRect t="-3414" b="1165"/>
          <a:stretch/>
        </p:blipFill>
        <p:spPr>
          <a:xfrm>
            <a:off x="8548975" y="1794625"/>
            <a:ext cx="3273974" cy="485597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g363c5f681c1_0_105"/>
          <p:cNvSpPr txBox="1">
            <a:spLocks noGrp="1"/>
          </p:cNvSpPr>
          <p:nvPr>
            <p:ph type="body" idx="1"/>
          </p:nvPr>
        </p:nvSpPr>
        <p:spPr>
          <a:xfrm>
            <a:off x="353375" y="2586100"/>
            <a:ext cx="4482600" cy="282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dirty="0">
                <a:solidFill>
                  <a:srgbClr val="434343"/>
                </a:solidFill>
              </a:rPr>
              <a:t>Tekstų kūrimas</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Santraukų sudarymas</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Klaidų taisymas</a:t>
            </a:r>
            <a:endParaRPr sz="3200" dirty="0">
              <a:solidFill>
                <a:srgbClr val="434343"/>
              </a:solidFill>
            </a:endParaRPr>
          </a:p>
          <a:p>
            <a:pPr marL="0" lvl="0" indent="0">
              <a:lnSpc>
                <a:spcPct val="115000"/>
              </a:lnSpc>
              <a:spcBef>
                <a:spcPts val="0"/>
              </a:spcBef>
              <a:buNone/>
            </a:pPr>
            <a:r>
              <a:rPr lang="lt-LT" sz="3200" dirty="0">
                <a:solidFill>
                  <a:srgbClr val="434343"/>
                </a:solidFill>
              </a:rPr>
              <a:t>Atsakymai į klausimų</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Vertimas</a:t>
            </a:r>
            <a:endParaRPr sz="3200" b="1" dirty="0">
              <a:solidFill>
                <a:srgbClr val="434343"/>
              </a:solidFill>
            </a:endParaRPr>
          </a:p>
        </p:txBody>
      </p:sp>
      <p:sp>
        <p:nvSpPr>
          <p:cNvPr id="514" name="Google Shape;514;g363c5f681c1_0_105"/>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err="1">
                <a:latin typeface="Century Gothic"/>
                <a:ea typeface="Century Gothic"/>
                <a:cs typeface="Century Gothic"/>
                <a:sym typeface="Century Gothic"/>
              </a:rPr>
              <a:t>Gemini</a:t>
            </a:r>
            <a:r>
              <a:rPr lang="lt-LT" dirty="0">
                <a:latin typeface="Century Gothic"/>
                <a:ea typeface="Century Gothic"/>
                <a:cs typeface="Century Gothic"/>
                <a:sym typeface="Century Gothic"/>
              </a:rPr>
              <a:t> galimybės (1)</a:t>
            </a:r>
            <a:endParaRPr dirty="0">
              <a:latin typeface="Century Gothic"/>
              <a:ea typeface="Century Gothic"/>
              <a:cs typeface="Century Gothic"/>
              <a:sym typeface="Century Gothic"/>
            </a:endParaRPr>
          </a:p>
        </p:txBody>
      </p:sp>
      <p:pic>
        <p:nvPicPr>
          <p:cNvPr id="515" name="Google Shape;515;g363c5f681c1_0_105" descr="Ekrano kopija, Gemini pateiktas sąvokos paaiškinimo atsakymas " title="Screenshot 2025-08-22 093707.png"/>
          <p:cNvPicPr preferRelativeResize="0"/>
          <p:nvPr/>
        </p:nvPicPr>
        <p:blipFill rotWithShape="1">
          <a:blip r:embed="rId3">
            <a:alphaModFix/>
          </a:blip>
          <a:srcRect l="2893" t="11707"/>
          <a:stretch/>
        </p:blipFill>
        <p:spPr>
          <a:xfrm>
            <a:off x="4597775" y="2352275"/>
            <a:ext cx="7525426" cy="34471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g363c5f681c1_0_113"/>
          <p:cNvSpPr txBox="1">
            <a:spLocks noGrp="1"/>
          </p:cNvSpPr>
          <p:nvPr>
            <p:ph type="body" idx="1"/>
          </p:nvPr>
        </p:nvSpPr>
        <p:spPr>
          <a:xfrm>
            <a:off x="363850" y="2047675"/>
            <a:ext cx="5798700" cy="4210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dirty="0">
                <a:solidFill>
                  <a:srgbClr val="434343"/>
                </a:solidFill>
              </a:rPr>
              <a:t>Generuoja idėjas</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Kuria vaizdus</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Vaizdo įrašus*</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Analizuoja vaizdo, audiovizualinį, </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kt. formato turinį</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Programuoja</a:t>
            </a:r>
            <a:endParaRPr sz="3200" b="1" dirty="0">
              <a:solidFill>
                <a:srgbClr val="434343"/>
              </a:solidFill>
            </a:endParaRPr>
          </a:p>
        </p:txBody>
      </p:sp>
      <p:sp>
        <p:nvSpPr>
          <p:cNvPr id="522" name="Google Shape;522;g363c5f681c1_0_113"/>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err="1">
                <a:latin typeface="Century Gothic"/>
                <a:ea typeface="Century Gothic"/>
                <a:cs typeface="Century Gothic"/>
                <a:sym typeface="Century Gothic"/>
              </a:rPr>
              <a:t>Gemini</a:t>
            </a:r>
            <a:r>
              <a:rPr lang="lt-LT" dirty="0">
                <a:latin typeface="Century Gothic"/>
                <a:ea typeface="Century Gothic"/>
                <a:cs typeface="Century Gothic"/>
                <a:sym typeface="Century Gothic"/>
              </a:rPr>
              <a:t> galimybės (</a:t>
            </a: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2"/>
                  </a:ext>
                </a:extLst>
              </a:rPr>
              <a:t>2</a:t>
            </a:r>
            <a:r>
              <a:rPr lang="lt-LT" dirty="0">
                <a:latin typeface="Century Gothic"/>
                <a:ea typeface="Century Gothic"/>
                <a:cs typeface="Century Gothic"/>
                <a:sym typeface="Century Gothic"/>
              </a:rPr>
              <a:t>)</a:t>
            </a:r>
            <a:endParaRPr dirty="0">
              <a:latin typeface="Century Gothic"/>
              <a:ea typeface="Century Gothic"/>
              <a:cs typeface="Century Gothic"/>
              <a:sym typeface="Century Gothic"/>
            </a:endParaRPr>
          </a:p>
        </p:txBody>
      </p:sp>
      <p:pic>
        <p:nvPicPr>
          <p:cNvPr id="523" name="Google Shape;523;g363c5f681c1_0_113" descr="Ekrano nuotrauka, Gemini pateikta analizė apie video šrašą, vilkas, lapė, miškas, senas medinis namas"/>
          <p:cNvPicPr preferRelativeResize="0"/>
          <p:nvPr/>
        </p:nvPicPr>
        <p:blipFill rotWithShape="1">
          <a:blip r:embed="rId3">
            <a:alphaModFix/>
          </a:blip>
          <a:srcRect l="5400" t="9517"/>
          <a:stretch/>
        </p:blipFill>
        <p:spPr>
          <a:xfrm>
            <a:off x="6219400" y="2172051"/>
            <a:ext cx="5862850" cy="3778251"/>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g363c5f681c1_0_119"/>
          <p:cNvSpPr txBox="1">
            <a:spLocks noGrp="1"/>
          </p:cNvSpPr>
          <p:nvPr>
            <p:ph type="body" idx="1"/>
          </p:nvPr>
        </p:nvSpPr>
        <p:spPr>
          <a:xfrm>
            <a:off x="838200" y="2433025"/>
            <a:ext cx="11075400" cy="35613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200"/>
              </a:spcBef>
              <a:spcAft>
                <a:spcPts val="0"/>
              </a:spcAft>
              <a:buSzPts val="3000"/>
              <a:buNone/>
            </a:pPr>
            <a:r>
              <a:rPr lang="lt-LT" sz="3200">
                <a:solidFill>
                  <a:srgbClr val="434343"/>
                </a:solidFill>
              </a:rPr>
              <a:t>Konkretumas</a:t>
            </a:r>
            <a:endParaRPr sz="3200">
              <a:solidFill>
                <a:srgbClr val="434343"/>
              </a:solidFill>
            </a:endParaRPr>
          </a:p>
          <a:p>
            <a:pPr marL="0" lvl="0" indent="0" algn="l" rtl="0">
              <a:lnSpc>
                <a:spcPct val="150000"/>
              </a:lnSpc>
              <a:spcBef>
                <a:spcPts val="0"/>
              </a:spcBef>
              <a:spcAft>
                <a:spcPts val="0"/>
              </a:spcAft>
              <a:buSzPts val="3000"/>
              <a:buNone/>
            </a:pPr>
            <a:r>
              <a:rPr lang="lt-LT" sz="3200">
                <a:solidFill>
                  <a:srgbClr val="434343"/>
                </a:solidFill>
              </a:rPr>
              <a:t>Kontekstas</a:t>
            </a:r>
            <a:endParaRPr sz="3200">
              <a:solidFill>
                <a:srgbClr val="434343"/>
              </a:solidFill>
            </a:endParaRPr>
          </a:p>
          <a:p>
            <a:pPr marL="0" lvl="0" indent="0" algn="l" rtl="0">
              <a:lnSpc>
                <a:spcPct val="150000"/>
              </a:lnSpc>
              <a:spcBef>
                <a:spcPts val="0"/>
              </a:spcBef>
              <a:spcAft>
                <a:spcPts val="0"/>
              </a:spcAft>
              <a:buSzPts val="3000"/>
              <a:buNone/>
            </a:pPr>
            <a:r>
              <a:rPr lang="lt-LT" sz="3200">
                <a:solidFill>
                  <a:srgbClr val="434343"/>
                </a:solidFill>
              </a:rPr>
              <a:t>Konkretūs klausimai arba jų išskaidymas</a:t>
            </a:r>
            <a:endParaRPr sz="3200">
              <a:solidFill>
                <a:srgbClr val="434343"/>
              </a:solidFill>
            </a:endParaRPr>
          </a:p>
          <a:p>
            <a:pPr marL="0" lvl="0" indent="0" algn="l" rtl="0">
              <a:lnSpc>
                <a:spcPct val="150000"/>
              </a:lnSpc>
              <a:spcBef>
                <a:spcPts val="0"/>
              </a:spcBef>
              <a:spcAft>
                <a:spcPts val="0"/>
              </a:spcAft>
              <a:buSzPts val="3000"/>
              <a:buNone/>
            </a:pPr>
            <a:r>
              <a:rPr lang="lt-LT" sz="3200">
                <a:solidFill>
                  <a:srgbClr val="434343"/>
                </a:solidFill>
              </a:rPr>
              <a:t>Lūkesčiai, apribojimai</a:t>
            </a:r>
            <a:endParaRPr sz="3200">
              <a:solidFill>
                <a:srgbClr val="434343"/>
              </a:solidFill>
            </a:endParaRPr>
          </a:p>
          <a:p>
            <a:pPr marL="0" lvl="0" indent="0" algn="l" rtl="0">
              <a:lnSpc>
                <a:spcPct val="150000"/>
              </a:lnSpc>
              <a:spcBef>
                <a:spcPts val="0"/>
              </a:spcBef>
              <a:spcAft>
                <a:spcPts val="0"/>
              </a:spcAft>
              <a:buSzPts val="3000"/>
              <a:buNone/>
            </a:pPr>
            <a:r>
              <a:rPr lang="lt-LT" sz="3200">
                <a:solidFill>
                  <a:srgbClr val="434343"/>
                </a:solidFill>
              </a:rPr>
              <a:t>Patikslinimas</a:t>
            </a:r>
            <a:endParaRPr sz="3200">
              <a:solidFill>
                <a:srgbClr val="434343"/>
              </a:solidFill>
            </a:endParaRPr>
          </a:p>
          <a:p>
            <a:pPr marL="0" lvl="0" indent="0" algn="l" rtl="0">
              <a:lnSpc>
                <a:spcPct val="90000"/>
              </a:lnSpc>
              <a:spcBef>
                <a:spcPts val="1200"/>
              </a:spcBef>
              <a:spcAft>
                <a:spcPts val="0"/>
              </a:spcAft>
              <a:buSzPts val="3000"/>
              <a:buNone/>
            </a:pPr>
            <a:endParaRPr sz="2400" b="1">
              <a:solidFill>
                <a:srgbClr val="434343"/>
              </a:solidFill>
            </a:endParaRPr>
          </a:p>
        </p:txBody>
      </p:sp>
      <p:sp>
        <p:nvSpPr>
          <p:cNvPr id="530" name="Google Shape;530;g363c5f681c1_0_119"/>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Kaip klausti, kad DI atsakytų teisingai?</a:t>
            </a:r>
            <a:endParaRPr>
              <a:latin typeface="Century Gothic"/>
              <a:ea typeface="Century Gothic"/>
              <a:cs typeface="Century Gothic"/>
              <a:sym typeface="Century Gothi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37735b48421_0_28"/>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g363c5f681c1_0_125"/>
          <p:cNvSpPr txBox="1">
            <a:spLocks noGrp="1"/>
          </p:cNvSpPr>
          <p:nvPr>
            <p:ph type="body" idx="1"/>
          </p:nvPr>
        </p:nvSpPr>
        <p:spPr>
          <a:xfrm>
            <a:off x="552250" y="1793500"/>
            <a:ext cx="10185900" cy="50043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0000"/>
              </a:lnSpc>
              <a:spcBef>
                <a:spcPts val="1000"/>
              </a:spcBef>
              <a:spcAft>
                <a:spcPts val="0"/>
              </a:spcAft>
              <a:buSzPct val="103448"/>
              <a:buNone/>
            </a:pPr>
            <a:r>
              <a:rPr lang="lt-LT" sz="11600" dirty="0">
                <a:solidFill>
                  <a:srgbClr val="434343"/>
                </a:solidFill>
              </a:rPr>
              <a:t>Įrašyti užklausą </a:t>
            </a:r>
            <a:r>
              <a:rPr lang="lt-LT" sz="11600" i="1" dirty="0" err="1">
                <a:solidFill>
                  <a:srgbClr val="434343"/>
                </a:solidFill>
              </a:rPr>
              <a:t>Gemini</a:t>
            </a:r>
            <a:r>
              <a:rPr lang="lt-LT" sz="11600" i="1" dirty="0">
                <a:solidFill>
                  <a:srgbClr val="434343"/>
                </a:solidFill>
              </a:rPr>
              <a:t>:</a:t>
            </a:r>
            <a:r>
              <a:rPr lang="lt-LT" sz="11600" dirty="0">
                <a:solidFill>
                  <a:srgbClr val="434343"/>
                </a:solidFill>
              </a:rPr>
              <a:t> „Kas yra klimato kaita?“. Sugeneruoti pirmą atsakymą.</a:t>
            </a:r>
            <a:br>
              <a:rPr lang="lt-LT" sz="11600" dirty="0">
                <a:solidFill>
                  <a:srgbClr val="434343"/>
                </a:solidFill>
              </a:rPr>
            </a:br>
            <a:endParaRPr sz="11600" dirty="0">
              <a:solidFill>
                <a:srgbClr val="434343"/>
              </a:solidFill>
            </a:endParaRPr>
          </a:p>
          <a:p>
            <a:pPr marL="0" lvl="0" indent="0" algn="l" rtl="0">
              <a:lnSpc>
                <a:spcPct val="100000"/>
              </a:lnSpc>
              <a:spcBef>
                <a:spcPts val="1000"/>
              </a:spcBef>
              <a:spcAft>
                <a:spcPts val="0"/>
              </a:spcAft>
              <a:buSzPct val="103448"/>
              <a:buNone/>
            </a:pPr>
            <a:r>
              <a:rPr lang="lt-LT" sz="11600" dirty="0">
                <a:solidFill>
                  <a:srgbClr val="434343"/>
                </a:solidFill>
              </a:rPr>
              <a:t>Papildyti užklausą:</a:t>
            </a:r>
            <a:br>
              <a:rPr lang="lt-LT" sz="11600" dirty="0">
                <a:solidFill>
                  <a:srgbClr val="434343"/>
                </a:solidFill>
              </a:rPr>
            </a:br>
            <a:endParaRPr sz="11600" dirty="0">
              <a:solidFill>
                <a:srgbClr val="434343"/>
              </a:solidFill>
            </a:endParaRPr>
          </a:p>
          <a:p>
            <a:pPr marL="457200" lvl="0" indent="0" algn="l" rtl="0">
              <a:lnSpc>
                <a:spcPct val="100000"/>
              </a:lnSpc>
              <a:spcBef>
                <a:spcPts val="1000"/>
              </a:spcBef>
              <a:spcAft>
                <a:spcPts val="0"/>
              </a:spcAft>
              <a:buSzPct val="103448"/>
              <a:buNone/>
            </a:pPr>
            <a:r>
              <a:rPr lang="lt-LT" sz="11600" dirty="0">
                <a:solidFill>
                  <a:srgbClr val="434343"/>
                </a:solidFill>
              </a:rPr>
              <a:t>„Paaiškink paprastai, kad suprastų 5 kl. mokinys“</a:t>
            </a:r>
            <a:br>
              <a:rPr lang="lt-LT" sz="11600" dirty="0">
                <a:solidFill>
                  <a:srgbClr val="434343"/>
                </a:solidFill>
              </a:rPr>
            </a:br>
            <a:endParaRPr sz="11600" dirty="0">
              <a:solidFill>
                <a:srgbClr val="434343"/>
              </a:solidFill>
            </a:endParaRPr>
          </a:p>
          <a:p>
            <a:pPr marL="457200" lvl="0" indent="0" algn="l" rtl="0">
              <a:lnSpc>
                <a:spcPct val="100000"/>
              </a:lnSpc>
              <a:spcBef>
                <a:spcPts val="1000"/>
              </a:spcBef>
              <a:spcAft>
                <a:spcPts val="0"/>
              </a:spcAft>
              <a:buSzPct val="103448"/>
              <a:buNone/>
            </a:pPr>
            <a:r>
              <a:rPr lang="lt-LT" sz="11600" dirty="0">
                <a:solidFill>
                  <a:srgbClr val="434343"/>
                </a:solidFill>
              </a:rPr>
              <a:t>„Paaiškink moksliniu stiliumi, su faktais“</a:t>
            </a:r>
            <a:br>
              <a:rPr lang="lt-LT" sz="11600" dirty="0">
                <a:solidFill>
                  <a:srgbClr val="434343"/>
                </a:solidFill>
              </a:rPr>
            </a:br>
            <a:endParaRPr sz="11600" dirty="0">
              <a:solidFill>
                <a:srgbClr val="434343"/>
              </a:solidFill>
            </a:endParaRPr>
          </a:p>
          <a:p>
            <a:pPr marL="0" lvl="0" indent="0" algn="l" rtl="0">
              <a:lnSpc>
                <a:spcPct val="100000"/>
              </a:lnSpc>
              <a:spcBef>
                <a:spcPts val="1000"/>
              </a:spcBef>
              <a:spcAft>
                <a:spcPts val="0"/>
              </a:spcAft>
              <a:buSzPct val="103448"/>
              <a:buNone/>
            </a:pPr>
            <a:r>
              <a:rPr lang="lt-LT" sz="11600" dirty="0">
                <a:solidFill>
                  <a:srgbClr val="434343"/>
                </a:solidFill>
              </a:rPr>
              <a:t>Palyginti gautus atsakymus. Ar skiriasi ir kuo skiriasi atsakymai?</a:t>
            </a:r>
            <a:br>
              <a:rPr lang="lt-LT" sz="9600" dirty="0">
                <a:solidFill>
                  <a:srgbClr val="434343"/>
                </a:solidFill>
              </a:rPr>
            </a:br>
            <a:endParaRPr sz="9600" dirty="0">
              <a:solidFill>
                <a:srgbClr val="434343"/>
              </a:solidFill>
            </a:endParaRPr>
          </a:p>
          <a:p>
            <a:pPr marL="0" lvl="0" indent="0" algn="l" rtl="0">
              <a:lnSpc>
                <a:spcPct val="100000"/>
              </a:lnSpc>
              <a:spcBef>
                <a:spcPts val="1200"/>
              </a:spcBef>
              <a:spcAft>
                <a:spcPts val="1000"/>
              </a:spcAft>
              <a:buSzPct val="100000"/>
              <a:buNone/>
            </a:pPr>
            <a:endParaRPr dirty="0">
              <a:solidFill>
                <a:srgbClr val="434343"/>
              </a:solidFill>
            </a:endParaRPr>
          </a:p>
        </p:txBody>
      </p:sp>
      <p:sp>
        <p:nvSpPr>
          <p:cNvPr id="542" name="Google Shape;542;g363c5f681c1_0_125"/>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 (1)</a:t>
            </a:r>
            <a:endParaRPr>
              <a:latin typeface="Century Gothic"/>
              <a:ea typeface="Century Gothic"/>
              <a:cs typeface="Century Gothic"/>
              <a:sym typeface="Century Gothic"/>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g363c5f681c1_0_131"/>
          <p:cNvSpPr txBox="1">
            <a:spLocks noGrp="1"/>
          </p:cNvSpPr>
          <p:nvPr>
            <p:ph type="body" idx="1"/>
          </p:nvPr>
        </p:nvSpPr>
        <p:spPr>
          <a:xfrm>
            <a:off x="838200" y="2114350"/>
            <a:ext cx="9459300" cy="41580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1000"/>
              </a:spcAft>
              <a:buSzPts val="3000"/>
              <a:buNone/>
            </a:pPr>
            <a:r>
              <a:rPr lang="lt-LT" sz="3200" dirty="0">
                <a:solidFill>
                  <a:srgbClr val="434343"/>
                </a:solidFill>
              </a:rPr>
              <a:t>Sugeneruoti paveikslėlį „Trakų pilis naktį“.</a:t>
            </a:r>
            <a:br>
              <a:rPr lang="lt-LT" sz="3200" dirty="0">
                <a:solidFill>
                  <a:srgbClr val="434343"/>
                </a:solidFill>
              </a:rPr>
            </a:br>
            <a:r>
              <a:rPr lang="lt-LT" sz="3200" dirty="0">
                <a:solidFill>
                  <a:srgbClr val="434343"/>
                </a:solidFill>
              </a:rPr>
              <a:t>Sugeneruoti 2 skirtingus paveikslėlius papildant užklausą, kad įterptų tekstą į paveikslėlį.</a:t>
            </a:r>
            <a:br>
              <a:rPr lang="lt-LT" sz="3200" dirty="0">
                <a:solidFill>
                  <a:srgbClr val="434343"/>
                </a:solidFill>
              </a:rPr>
            </a:br>
            <a:r>
              <a:rPr lang="lt-LT" sz="3200" b="1" dirty="0">
                <a:solidFill>
                  <a:srgbClr val="434343"/>
                </a:solidFill>
              </a:rPr>
              <a:t>Diskusija</a:t>
            </a:r>
            <a:r>
              <a:rPr lang="lt-LT" sz="3200" dirty="0">
                <a:solidFill>
                  <a:srgbClr val="434343"/>
                </a:solidFill>
              </a:rPr>
              <a:t>. Kas pasikeitė? Ar liko kontekstas?</a:t>
            </a:r>
            <a:endParaRPr sz="3200" b="1" dirty="0">
              <a:solidFill>
                <a:srgbClr val="434343"/>
              </a:solidFill>
            </a:endParaRPr>
          </a:p>
        </p:txBody>
      </p:sp>
      <p:sp>
        <p:nvSpPr>
          <p:cNvPr id="549" name="Google Shape;549;g363c5f681c1_0_13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 (2)</a:t>
            </a:r>
            <a:endParaRPr>
              <a:latin typeface="Century Gothic"/>
              <a:ea typeface="Century Gothic"/>
              <a:cs typeface="Century Gothic"/>
              <a:sym typeface="Century Gothic"/>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g363c5f681c1_0_137"/>
          <p:cNvSpPr txBox="1">
            <a:spLocks noGrp="1"/>
          </p:cNvSpPr>
          <p:nvPr>
            <p:ph type="body" idx="1"/>
          </p:nvPr>
        </p:nvSpPr>
        <p:spPr>
          <a:xfrm>
            <a:off x="471575" y="1760025"/>
            <a:ext cx="10992900" cy="4077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sz="3200" dirty="0">
                <a:solidFill>
                  <a:srgbClr val="434343"/>
                </a:solidFill>
              </a:rPr>
              <a:t>DI mokosi iš internete esančių duomenų, kuriuos sukūrė žmogus. Duomenyse atsispindi visuomenės stereotipai, istoriniai, kultūriniai šališkumai.</a:t>
            </a:r>
            <a:endParaRPr sz="3200" dirty="0">
              <a:solidFill>
                <a:srgbClr val="434343"/>
              </a:solidFill>
            </a:endParaRPr>
          </a:p>
          <a:p>
            <a:pPr marL="0" lvl="0" indent="0" algn="l" rtl="0">
              <a:lnSpc>
                <a:spcPct val="115000"/>
              </a:lnSpc>
              <a:spcBef>
                <a:spcPts val="0"/>
              </a:spcBef>
              <a:spcAft>
                <a:spcPts val="0"/>
              </a:spcAft>
              <a:buSzPts val="3000"/>
              <a:buNone/>
            </a:pPr>
            <a:endParaRPr sz="3200" b="1" dirty="0">
              <a:solidFill>
                <a:srgbClr val="434343"/>
              </a:solidFill>
            </a:endParaRPr>
          </a:p>
          <a:p>
            <a:pPr marL="0" lvl="0" indent="0" algn="l" rtl="0">
              <a:lnSpc>
                <a:spcPct val="115000"/>
              </a:lnSpc>
              <a:spcBef>
                <a:spcPts val="0"/>
              </a:spcBef>
              <a:spcAft>
                <a:spcPts val="0"/>
              </a:spcAft>
              <a:buSzPts val="3000"/>
              <a:buNone/>
            </a:pPr>
            <a:r>
              <a:rPr lang="lt-LT" sz="3200" b="1" dirty="0">
                <a:solidFill>
                  <a:srgbClr val="434343"/>
                </a:solidFill>
              </a:rPr>
              <a:t>Kaip atpažinti?</a:t>
            </a:r>
            <a:r>
              <a:rPr lang="lt-LT" sz="3200" dirty="0">
                <a:solidFill>
                  <a:srgbClr val="434343"/>
                </a:solidFill>
              </a:rPr>
              <a:t> Atkreipti dėmesį į stereotipinius atsakymus. </a:t>
            </a:r>
            <a:endParaRPr sz="3200" dirty="0">
              <a:solidFill>
                <a:srgbClr val="434343"/>
              </a:solidFill>
            </a:endParaRPr>
          </a:p>
          <a:p>
            <a:pPr marL="0" lvl="0" indent="0" algn="l" rtl="0">
              <a:lnSpc>
                <a:spcPct val="115000"/>
              </a:lnSpc>
              <a:spcBef>
                <a:spcPts val="0"/>
              </a:spcBef>
              <a:spcAft>
                <a:spcPts val="0"/>
              </a:spcAft>
              <a:buSzPts val="3000"/>
              <a:buNone/>
            </a:pPr>
            <a:r>
              <a:rPr lang="lt-LT" sz="3200" dirty="0">
                <a:solidFill>
                  <a:srgbClr val="434343"/>
                </a:solidFill>
              </a:rPr>
              <a:t>Ar atsakymas nėra vienos nuomonės ar požiūrio?</a:t>
            </a:r>
            <a:endParaRPr sz="3200" b="1" dirty="0">
              <a:solidFill>
                <a:srgbClr val="434343"/>
              </a:solidFill>
            </a:endParaRPr>
          </a:p>
        </p:txBody>
      </p:sp>
      <p:sp>
        <p:nvSpPr>
          <p:cNvPr id="556" name="Google Shape;556;g363c5f681c1_0_13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DI ribotumai (1)</a:t>
            </a:r>
            <a:endParaRPr>
              <a:latin typeface="Century Gothic"/>
              <a:ea typeface="Century Gothic"/>
              <a:cs typeface="Century Gothic"/>
              <a:sym typeface="Century Gothic"/>
            </a:endParaRPr>
          </a:p>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Šališkumas</a:t>
            </a:r>
            <a:endParaRPr>
              <a:latin typeface="Century Gothic"/>
              <a:ea typeface="Century Gothic"/>
              <a:cs typeface="Century Gothic"/>
              <a:sym typeface="Century Gothic"/>
            </a:endParaRPr>
          </a:p>
        </p:txBody>
      </p:sp>
      <p:pic>
        <p:nvPicPr>
          <p:cNvPr id="557" name="Google Shape;557;g363c5f681c1_0_137" descr="Ekrano kopija, Gemini atsakymas" title="Screenshot 2025-08-22 105500.png"/>
          <p:cNvPicPr preferRelativeResize="0"/>
          <p:nvPr/>
        </p:nvPicPr>
        <p:blipFill rotWithShape="1">
          <a:blip r:embed="rId3">
            <a:alphaModFix/>
          </a:blip>
          <a:srcRect/>
          <a:stretch/>
        </p:blipFill>
        <p:spPr>
          <a:xfrm>
            <a:off x="305400" y="5230325"/>
            <a:ext cx="11581199" cy="14542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g363c5f681c1_0_144"/>
          <p:cNvSpPr txBox="1">
            <a:spLocks noGrp="1"/>
          </p:cNvSpPr>
          <p:nvPr>
            <p:ph type="body" idx="1"/>
          </p:nvPr>
        </p:nvSpPr>
        <p:spPr>
          <a:xfrm>
            <a:off x="576125" y="1781075"/>
            <a:ext cx="11249400" cy="4683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dirty="0">
                <a:solidFill>
                  <a:srgbClr val="434343"/>
                </a:solidFill>
              </a:rPr>
              <a:t>Haliucinacija</a:t>
            </a:r>
            <a:r>
              <a:rPr lang="lt-LT" sz="3200" dirty="0">
                <a:solidFill>
                  <a:srgbClr val="434343"/>
                </a:solidFill>
              </a:rPr>
              <a:t> – reiškinys, kai DI labai įtikinamai ir užtikrintai pateikia </a:t>
            </a:r>
            <a:r>
              <a:rPr lang="lt-LT" sz="3200" b="1" dirty="0">
                <a:solidFill>
                  <a:srgbClr val="434343"/>
                </a:solidFill>
              </a:rPr>
              <a:t>išgalvotą informaciją.</a:t>
            </a:r>
            <a:endParaRPr sz="3200"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Meluoja nesąmoningai – sujungia žodžius taip, kaip jam atrodo logiškiausia, net jei rezultatas yra netiesa.</a:t>
            </a:r>
            <a:endParaRPr sz="3200" b="1" i="1" dirty="0">
              <a:solidFill>
                <a:srgbClr val="434343"/>
              </a:solidFill>
            </a:endParaRPr>
          </a:p>
          <a:p>
            <a:pPr marL="0" lvl="0" indent="0" algn="l" rtl="0">
              <a:lnSpc>
                <a:spcPct val="115000"/>
              </a:lnSpc>
              <a:spcBef>
                <a:spcPts val="1200"/>
              </a:spcBef>
              <a:spcAft>
                <a:spcPts val="0"/>
              </a:spcAft>
              <a:buSzPts val="3000"/>
              <a:buNone/>
            </a:pPr>
            <a:r>
              <a:rPr lang="lt-LT" sz="3200" b="1" dirty="0">
                <a:solidFill>
                  <a:srgbClr val="434343"/>
                </a:solidFill>
              </a:rPr>
              <a:t>JEI FAKTAS SVARBUS – VISADA TIKRINKITE!</a:t>
            </a:r>
            <a:endParaRPr sz="3200" b="1" dirty="0">
              <a:solidFill>
                <a:srgbClr val="434343"/>
              </a:solidFill>
            </a:endParaRPr>
          </a:p>
        </p:txBody>
      </p:sp>
      <p:sp>
        <p:nvSpPr>
          <p:cNvPr id="564" name="Google Shape;564;g363c5f681c1_0_14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DI ribotumai (2)</a:t>
            </a:r>
            <a:endParaRPr>
              <a:latin typeface="Century Gothic"/>
              <a:ea typeface="Century Gothic"/>
              <a:cs typeface="Century Gothic"/>
              <a:sym typeface="Century Gothic"/>
            </a:endParaRPr>
          </a:p>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Haliucinacijos</a:t>
            </a:r>
            <a:endParaRPr>
              <a:latin typeface="Century Gothic"/>
              <a:ea typeface="Century Gothic"/>
              <a:cs typeface="Century Gothic"/>
              <a:sym typeface="Century Gothic"/>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g363c5f681c1_0_150"/>
          <p:cNvSpPr txBox="1">
            <a:spLocks noGrp="1"/>
          </p:cNvSpPr>
          <p:nvPr>
            <p:ph type="body" idx="1"/>
          </p:nvPr>
        </p:nvSpPr>
        <p:spPr>
          <a:xfrm>
            <a:off x="488275" y="2515500"/>
            <a:ext cx="11430000" cy="31437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200"/>
              </a:spcBef>
              <a:spcAft>
                <a:spcPts val="0"/>
              </a:spcAft>
              <a:buSzPts val="3000"/>
              <a:buNone/>
            </a:pPr>
            <a:r>
              <a:rPr lang="lt-LT" sz="3200"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3"/>
                  </a:ext>
                </a:extLst>
              </a:rPr>
              <a:t>Humoras</a:t>
            </a:r>
            <a:r>
              <a:rPr lang="lt-LT" sz="3200" dirty="0">
                <a:solidFill>
                  <a:srgbClr val="434343"/>
                </a:solidFill>
              </a:rPr>
              <a:t> yra viena sudėtingiausių sričių DI, nes jam </a:t>
            </a:r>
            <a:r>
              <a:rPr lang="lt-LT" sz="3200" b="1" dirty="0">
                <a:solidFill>
                  <a:srgbClr val="434343"/>
                </a:solidFill>
              </a:rPr>
              <a:t>trūksta</a:t>
            </a:r>
            <a:r>
              <a:rPr lang="lt-LT" sz="3200" dirty="0">
                <a:solidFill>
                  <a:srgbClr val="434343"/>
                </a:solidFill>
              </a:rPr>
              <a:t>:</a:t>
            </a:r>
            <a:endParaRPr sz="3200" dirty="0">
              <a:solidFill>
                <a:srgbClr val="434343"/>
              </a:solidFill>
            </a:endParaRPr>
          </a:p>
          <a:p>
            <a:pPr marL="0" lvl="0" indent="0" algn="l" rtl="0">
              <a:lnSpc>
                <a:spcPct val="150000"/>
              </a:lnSpc>
              <a:spcBef>
                <a:spcPts val="1200"/>
              </a:spcBef>
              <a:spcAft>
                <a:spcPts val="0"/>
              </a:spcAft>
              <a:buSzPts val="3000"/>
              <a:buNone/>
            </a:pPr>
            <a:r>
              <a:rPr lang="lt-LT" sz="3200" dirty="0">
                <a:solidFill>
                  <a:srgbClr val="434343"/>
                </a:solidFill>
              </a:rPr>
              <a:t>Kultūrinio konteksto </a:t>
            </a:r>
            <a:endParaRPr sz="3200" dirty="0">
              <a:solidFill>
                <a:srgbClr val="434343"/>
              </a:solidFill>
            </a:endParaRPr>
          </a:p>
          <a:p>
            <a:pPr marL="0" lvl="0" indent="0" algn="l" rtl="0">
              <a:lnSpc>
                <a:spcPct val="150000"/>
              </a:lnSpc>
              <a:spcBef>
                <a:spcPts val="1200"/>
              </a:spcBef>
              <a:spcAft>
                <a:spcPts val="0"/>
              </a:spcAft>
              <a:buSzPts val="3000"/>
              <a:buNone/>
            </a:pPr>
            <a:r>
              <a:rPr lang="lt-LT" sz="3200" dirty="0">
                <a:solidFill>
                  <a:srgbClr val="434343"/>
                </a:solidFill>
              </a:rPr>
              <a:t>Žodžių žaismo ir dviprasmybių</a:t>
            </a:r>
            <a:endParaRPr sz="3200" dirty="0">
              <a:solidFill>
                <a:srgbClr val="434343"/>
              </a:solidFill>
            </a:endParaRPr>
          </a:p>
          <a:p>
            <a:pPr marL="0" lvl="0" indent="0" algn="l" rtl="0">
              <a:lnSpc>
                <a:spcPct val="150000"/>
              </a:lnSpc>
              <a:spcBef>
                <a:spcPts val="1200"/>
              </a:spcBef>
              <a:spcAft>
                <a:spcPts val="0"/>
              </a:spcAft>
              <a:buSzPts val="3000"/>
              <a:buNone/>
            </a:pPr>
            <a:r>
              <a:rPr lang="lt-LT" sz="3200" dirty="0">
                <a:solidFill>
                  <a:srgbClr val="434343"/>
                </a:solidFill>
              </a:rPr>
              <a:t>Netikėtumo elemento</a:t>
            </a:r>
            <a:r>
              <a:rPr lang="lt-LT" sz="3200" b="1" dirty="0">
                <a:solidFill>
                  <a:srgbClr val="434343"/>
                </a:solidFill>
              </a:rPr>
              <a:t>  </a:t>
            </a:r>
            <a:r>
              <a:rPr lang="lt-LT" sz="2400" b="1" dirty="0">
                <a:solidFill>
                  <a:srgbClr val="434343"/>
                </a:solidFill>
              </a:rPr>
              <a:t> 			</a:t>
            </a:r>
            <a:endParaRPr sz="2400" b="1" dirty="0">
              <a:solidFill>
                <a:srgbClr val="434343"/>
              </a:solidFill>
            </a:endParaRPr>
          </a:p>
          <a:p>
            <a:pPr marL="0" lvl="0" indent="0" algn="l" rtl="0">
              <a:lnSpc>
                <a:spcPct val="90000"/>
              </a:lnSpc>
              <a:spcBef>
                <a:spcPts val="1200"/>
              </a:spcBef>
              <a:spcAft>
                <a:spcPts val="0"/>
              </a:spcAft>
              <a:buSzPts val="3000"/>
              <a:buNone/>
            </a:pPr>
            <a:endParaRPr sz="2400" b="1" dirty="0">
              <a:solidFill>
                <a:srgbClr val="434343"/>
              </a:solidFill>
            </a:endParaRPr>
          </a:p>
        </p:txBody>
      </p:sp>
      <p:sp>
        <p:nvSpPr>
          <p:cNvPr id="571" name="Google Shape;571;g363c5f681c1_0_15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DI ribotumai (3)</a:t>
            </a:r>
            <a:endParaRPr>
              <a:latin typeface="Century Gothic"/>
              <a:ea typeface="Century Gothic"/>
              <a:cs typeface="Century Gothic"/>
              <a:sym typeface="Century Gothic"/>
            </a:endParaRPr>
          </a:p>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Humoro jausmas</a:t>
            </a:r>
            <a:endParaRPr>
              <a:latin typeface="Century Gothic"/>
              <a:ea typeface="Century Gothic"/>
              <a:cs typeface="Century Gothic"/>
              <a:sym typeface="Century Gothic"/>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g363c5f681c1_0_156"/>
          <p:cNvSpPr txBox="1">
            <a:spLocks noGrp="1"/>
          </p:cNvSpPr>
          <p:nvPr>
            <p:ph type="body" idx="1"/>
          </p:nvPr>
        </p:nvSpPr>
        <p:spPr>
          <a:xfrm>
            <a:off x="1446900" y="6107675"/>
            <a:ext cx="9298200" cy="576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2400"/>
              </a:spcBef>
              <a:spcAft>
                <a:spcPts val="0"/>
              </a:spcAft>
              <a:buSzPts val="3000"/>
              <a:buNone/>
            </a:pPr>
            <a:r>
              <a:rPr lang="lt-LT" sz="2300" b="1" u="sng">
                <a:solidFill>
                  <a:schemeClr val="hlink"/>
                </a:solidFill>
                <a:hlinkClick r:id="rId3"/>
              </a:rPr>
              <a:t>Pažink medijas su Klaudija. Dirbtinis intelektas nesupranta juokų</a:t>
            </a:r>
            <a:endParaRPr sz="2300" b="1">
              <a:solidFill>
                <a:srgbClr val="434343"/>
              </a:solidFill>
            </a:endParaRPr>
          </a:p>
          <a:p>
            <a:pPr marL="0" lvl="0" indent="0" algn="l" rtl="0">
              <a:lnSpc>
                <a:spcPct val="115000"/>
              </a:lnSpc>
              <a:spcBef>
                <a:spcPts val="1200"/>
              </a:spcBef>
              <a:spcAft>
                <a:spcPts val="0"/>
              </a:spcAft>
              <a:buSzPts val="3000"/>
              <a:buNone/>
            </a:pPr>
            <a:endParaRPr sz="2600" b="1">
              <a:solidFill>
                <a:srgbClr val="434343"/>
              </a:solidFill>
            </a:endParaRPr>
          </a:p>
          <a:p>
            <a:pPr marL="0" lvl="0" indent="0" algn="l" rtl="0">
              <a:lnSpc>
                <a:spcPct val="115000"/>
              </a:lnSpc>
              <a:spcBef>
                <a:spcPts val="1200"/>
              </a:spcBef>
              <a:spcAft>
                <a:spcPts val="0"/>
              </a:spcAft>
              <a:buSzPts val="3000"/>
              <a:buNone/>
            </a:pPr>
            <a:endParaRPr sz="2400" b="1">
              <a:solidFill>
                <a:srgbClr val="434343"/>
              </a:solidFill>
            </a:endParaRPr>
          </a:p>
          <a:p>
            <a:pPr marL="0" lvl="0" indent="0" algn="l" rtl="0">
              <a:lnSpc>
                <a:spcPct val="90000"/>
              </a:lnSpc>
              <a:spcBef>
                <a:spcPts val="1200"/>
              </a:spcBef>
              <a:spcAft>
                <a:spcPts val="0"/>
              </a:spcAft>
              <a:buSzPts val="3000"/>
              <a:buNone/>
            </a:pPr>
            <a:endParaRPr sz="2400" b="1">
              <a:solidFill>
                <a:srgbClr val="434343"/>
              </a:solidFill>
            </a:endParaRPr>
          </a:p>
        </p:txBody>
      </p:sp>
      <p:sp>
        <p:nvSpPr>
          <p:cNvPr id="578" name="Google Shape;578;g363c5f681c1_0_156"/>
          <p:cNvSpPr txBox="1">
            <a:spLocks noGrp="1"/>
          </p:cNvSpPr>
          <p:nvPr>
            <p:ph type="title"/>
          </p:nvPr>
        </p:nvSpPr>
        <p:spPr>
          <a:xfrm>
            <a:off x="838200" y="365125"/>
            <a:ext cx="109920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4"/>
                  </a:ext>
                </a:extLst>
              </a:rPr>
              <a:t>Pažink</a:t>
            </a:r>
            <a:r>
              <a:rPr lang="lt-LT">
                <a:latin typeface="Century Gothic"/>
                <a:ea typeface="Century Gothic"/>
                <a:cs typeface="Century Gothic"/>
                <a:sym typeface="Century Gothic"/>
              </a:rPr>
              <a:t> medijas su Klaudija. </a:t>
            </a:r>
            <a:endParaRPr>
              <a:latin typeface="Century Gothic"/>
              <a:ea typeface="Century Gothic"/>
              <a:cs typeface="Century Gothic"/>
              <a:sym typeface="Century Gothic"/>
            </a:endParaRPr>
          </a:p>
          <a:p>
            <a:pPr marL="0" lvl="0" indent="0" algn="l" rtl="0">
              <a:lnSpc>
                <a:spcPct val="90000"/>
              </a:lnSpc>
              <a:spcBef>
                <a:spcPts val="0"/>
              </a:spcBef>
              <a:spcAft>
                <a:spcPts val="0"/>
              </a:spcAft>
              <a:buSzPct val="100000"/>
              <a:buNone/>
            </a:pPr>
            <a:r>
              <a:rPr lang="lt-LT">
                <a:latin typeface="Century Gothic"/>
                <a:ea typeface="Century Gothic"/>
                <a:cs typeface="Century Gothic"/>
                <a:sym typeface="Century Gothic"/>
              </a:rPr>
              <a:t>Dirbtinis intelektas nesupranta juokų</a:t>
            </a:r>
            <a:endParaRPr>
              <a:latin typeface="Century Gothic"/>
              <a:ea typeface="Century Gothic"/>
              <a:cs typeface="Century Gothic"/>
              <a:sym typeface="Century Gothic"/>
            </a:endParaRPr>
          </a:p>
        </p:txBody>
      </p:sp>
      <p:pic>
        <p:nvPicPr>
          <p:cNvPr id="579" name="Google Shape;579;g363c5f681c1_0_156" title="fdkfdjkfdnf.jpg"/>
          <p:cNvPicPr preferRelativeResize="0"/>
          <p:nvPr/>
        </p:nvPicPr>
        <p:blipFill rotWithShape="1">
          <a:blip r:embed="rId4">
            <a:alphaModFix/>
          </a:blip>
          <a:srcRect/>
          <a:stretch/>
        </p:blipFill>
        <p:spPr>
          <a:xfrm>
            <a:off x="2065850" y="1910313"/>
            <a:ext cx="8060310" cy="4127638"/>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g37735b48421_0_36"/>
          <p:cNvSpPr txBox="1">
            <a:spLocks noGrp="1"/>
          </p:cNvSpPr>
          <p:nvPr>
            <p:ph type="title"/>
          </p:nvPr>
        </p:nvSpPr>
        <p:spPr>
          <a:xfrm>
            <a:off x="1809307" y="2766143"/>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g363c5f681c1_0_163"/>
          <p:cNvSpPr txBox="1">
            <a:spLocks noGrp="1"/>
          </p:cNvSpPr>
          <p:nvPr>
            <p:ph type="body" idx="1"/>
          </p:nvPr>
        </p:nvSpPr>
        <p:spPr>
          <a:xfrm>
            <a:off x="523700" y="3212150"/>
            <a:ext cx="11249400" cy="1475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dirty="0">
                <a:solidFill>
                  <a:srgbClr val="434343"/>
                </a:solidFill>
              </a:rPr>
              <a:t>Paklausti </a:t>
            </a:r>
            <a:r>
              <a:rPr lang="lt-LT" sz="3200" i="1" dirty="0" err="1">
                <a:solidFill>
                  <a:srgbClr val="434343"/>
                </a:solidFill>
              </a:rPr>
              <a:t>Gemini</a:t>
            </a:r>
            <a:r>
              <a:rPr lang="lt-LT" sz="3200" dirty="0">
                <a:solidFill>
                  <a:srgbClr val="434343"/>
                </a:solidFill>
              </a:rPr>
              <a:t>: „Kas šiuo metu yra Lietuvos prezidentas?“</a:t>
            </a:r>
            <a:endParaRPr sz="3200"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Gautą atsakymą palyginti – </a:t>
            </a:r>
            <a:r>
              <a:rPr lang="lt-LT" sz="3200" b="1" i="1" dirty="0">
                <a:solidFill>
                  <a:srgbClr val="434343"/>
                </a:solidFill>
              </a:rPr>
              <a:t>Google</a:t>
            </a:r>
            <a:r>
              <a:rPr lang="lt-LT" sz="3200" b="1" dirty="0">
                <a:solidFill>
                  <a:srgbClr val="434343"/>
                </a:solidFill>
              </a:rPr>
              <a:t> paieška.</a:t>
            </a:r>
            <a:r>
              <a:rPr lang="lt-LT" sz="3200" dirty="0">
                <a:solidFill>
                  <a:srgbClr val="434343"/>
                </a:solidFill>
              </a:rPr>
              <a:t> </a:t>
            </a:r>
            <a:endParaRPr sz="3200" dirty="0">
              <a:solidFill>
                <a:srgbClr val="434343"/>
              </a:solidFill>
            </a:endParaRPr>
          </a:p>
          <a:p>
            <a:pPr marL="0" lvl="0" indent="0" algn="l" rtl="0">
              <a:lnSpc>
                <a:spcPct val="115000"/>
              </a:lnSpc>
              <a:spcBef>
                <a:spcPts val="1200"/>
              </a:spcBef>
              <a:spcAft>
                <a:spcPts val="0"/>
              </a:spcAft>
              <a:buSzPts val="3000"/>
              <a:buNone/>
            </a:pPr>
            <a:endParaRPr sz="3200" b="1" dirty="0">
              <a:solidFill>
                <a:srgbClr val="434343"/>
              </a:solidFill>
            </a:endParaRPr>
          </a:p>
        </p:txBody>
      </p:sp>
      <p:sp>
        <p:nvSpPr>
          <p:cNvPr id="591" name="Google Shape;591;g363c5f681c1_0_163"/>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g363c5f681c1_0_175"/>
          <p:cNvSpPr txBox="1">
            <a:spLocks noGrp="1"/>
          </p:cNvSpPr>
          <p:nvPr>
            <p:ph type="body" idx="1"/>
          </p:nvPr>
        </p:nvSpPr>
        <p:spPr>
          <a:xfrm>
            <a:off x="523700" y="1923150"/>
            <a:ext cx="11249400" cy="4683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endParaRPr dirty="0">
              <a:solidFill>
                <a:srgbClr val="434343"/>
              </a:solidFill>
            </a:endParaRPr>
          </a:p>
          <a:p>
            <a:pPr marL="0" lvl="0" indent="0" algn="l" rtl="0">
              <a:lnSpc>
                <a:spcPct val="115000"/>
              </a:lnSpc>
              <a:spcBef>
                <a:spcPts val="1200"/>
              </a:spcBef>
              <a:spcAft>
                <a:spcPts val="0"/>
              </a:spcAft>
              <a:buSzPts val="3000"/>
              <a:buNone/>
            </a:pPr>
            <a:r>
              <a:rPr lang="lt-LT" sz="3200" dirty="0">
                <a:solidFill>
                  <a:srgbClr val="434343"/>
                </a:solidFill>
              </a:rPr>
              <a:t>Ar </a:t>
            </a:r>
            <a:r>
              <a:rPr lang="lt-LT" sz="3200" i="1" dirty="0" err="1">
                <a:solidFill>
                  <a:srgbClr val="434343"/>
                </a:solidFill>
              </a:rPr>
              <a:t>Gemini</a:t>
            </a:r>
            <a:r>
              <a:rPr lang="lt-LT" sz="3200" dirty="0">
                <a:solidFill>
                  <a:srgbClr val="434343"/>
                </a:solidFill>
              </a:rPr>
              <a:t> buvo tikslus? Iš kur tai žinome?</a:t>
            </a:r>
            <a:endParaRPr sz="3200" b="1" dirty="0">
              <a:solidFill>
                <a:srgbClr val="434343"/>
              </a:solidFill>
            </a:endParaRPr>
          </a:p>
        </p:txBody>
      </p:sp>
      <p:sp>
        <p:nvSpPr>
          <p:cNvPr id="598" name="Google Shape;598;g363c5f681c1_0_175"/>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g363c5f681c1_0_181"/>
          <p:cNvSpPr txBox="1">
            <a:spLocks noGrp="1"/>
          </p:cNvSpPr>
          <p:nvPr>
            <p:ph type="body" idx="1"/>
          </p:nvPr>
        </p:nvSpPr>
        <p:spPr>
          <a:xfrm>
            <a:off x="705900" y="2274725"/>
            <a:ext cx="11274600" cy="38880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3000"/>
              <a:buNone/>
            </a:pPr>
            <a:r>
              <a:rPr lang="lt-LT" sz="3200" b="1" dirty="0"/>
              <a:t>Plagijavimas: </a:t>
            </a:r>
            <a:r>
              <a:rPr lang="lt-LT" sz="3200" dirty="0"/>
              <a:t>pavojus pateikti DI tekstą kaip savo.</a:t>
            </a:r>
            <a:endParaRPr sz="3200" dirty="0"/>
          </a:p>
          <a:p>
            <a:pPr marL="0" lvl="0" indent="0" algn="l" rtl="0">
              <a:lnSpc>
                <a:spcPct val="150000"/>
              </a:lnSpc>
              <a:spcBef>
                <a:spcPts val="0"/>
              </a:spcBef>
              <a:spcAft>
                <a:spcPts val="0"/>
              </a:spcAft>
              <a:buSzPts val="3000"/>
              <a:buNone/>
            </a:pPr>
            <a:r>
              <a:rPr lang="lt-LT" sz="3200" dirty="0"/>
              <a:t>Aktualu: rašto darbai, publikacijos.</a:t>
            </a:r>
            <a:br>
              <a:rPr lang="lt-LT" sz="3200" dirty="0"/>
            </a:br>
            <a:endParaRPr sz="3200" dirty="0"/>
          </a:p>
          <a:p>
            <a:pPr marL="0" lvl="0" indent="0" algn="l" rtl="0">
              <a:lnSpc>
                <a:spcPct val="150000"/>
              </a:lnSpc>
              <a:spcBef>
                <a:spcPts val="1000"/>
              </a:spcBef>
              <a:spcAft>
                <a:spcPts val="0"/>
              </a:spcAft>
              <a:buSzPts val="3000"/>
              <a:buNone/>
            </a:pPr>
            <a:r>
              <a:rPr lang="lt-LT" sz="3200" b="1" dirty="0"/>
              <a:t>Skaidrumas:</a:t>
            </a:r>
            <a:r>
              <a:rPr lang="lt-LT" sz="3200" dirty="0"/>
              <a:t> ar reikia nurodyti, kad turinys yra sukurtas DI?</a:t>
            </a:r>
            <a:endParaRPr sz="3200" dirty="0"/>
          </a:p>
          <a:p>
            <a:pPr marL="0" lvl="0" indent="0" algn="l" rtl="0">
              <a:lnSpc>
                <a:spcPct val="150000"/>
              </a:lnSpc>
              <a:spcBef>
                <a:spcPts val="0"/>
              </a:spcBef>
              <a:spcAft>
                <a:spcPts val="0"/>
              </a:spcAft>
              <a:buSzPts val="3000"/>
              <a:buNone/>
            </a:pPr>
            <a:r>
              <a:rPr lang="lt-LT" sz="3200" dirty="0"/>
              <a:t>Didina pasitikėjimą, rodo atsakomybę.</a:t>
            </a:r>
            <a:br>
              <a:rPr lang="lt-LT" dirty="0"/>
            </a:br>
            <a:endParaRPr dirty="0"/>
          </a:p>
          <a:p>
            <a:pPr marL="0" lvl="0" indent="0" algn="l" rtl="0">
              <a:lnSpc>
                <a:spcPct val="115000"/>
              </a:lnSpc>
              <a:spcBef>
                <a:spcPts val="1200"/>
              </a:spcBef>
              <a:spcAft>
                <a:spcPts val="0"/>
              </a:spcAft>
              <a:buSzPts val="3000"/>
              <a:buNone/>
            </a:pPr>
            <a:endParaRPr dirty="0">
              <a:solidFill>
                <a:srgbClr val="434343"/>
              </a:solidFill>
            </a:endParaRPr>
          </a:p>
          <a:p>
            <a:pPr marL="0" lvl="0" indent="0" algn="l" rtl="0">
              <a:lnSpc>
                <a:spcPct val="90000"/>
              </a:lnSpc>
              <a:spcBef>
                <a:spcPts val="1200"/>
              </a:spcBef>
              <a:spcAft>
                <a:spcPts val="0"/>
              </a:spcAft>
              <a:buSzPts val="3000"/>
              <a:buNone/>
            </a:pPr>
            <a:endParaRPr sz="2400" b="1" dirty="0">
              <a:solidFill>
                <a:srgbClr val="434343"/>
              </a:solidFill>
            </a:endParaRPr>
          </a:p>
        </p:txBody>
      </p:sp>
      <p:sp>
        <p:nvSpPr>
          <p:cNvPr id="605" name="Google Shape;605;g363c5f681c1_0_18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DI ribotumai (4)</a:t>
            </a:r>
            <a:endParaRPr>
              <a:latin typeface="Century Gothic"/>
              <a:ea typeface="Century Gothic"/>
              <a:cs typeface="Century Gothic"/>
              <a:sym typeface="Century Gothic"/>
            </a:endParaRPr>
          </a:p>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Etika ir atsakingas naudojimas</a:t>
            </a:r>
            <a:endParaRPr>
              <a:latin typeface="Century Gothic"/>
              <a:ea typeface="Century Gothic"/>
              <a:cs typeface="Century Gothic"/>
              <a:sym typeface="Century Gothic"/>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g37735b48421_0_42"/>
          <p:cNvSpPr txBox="1">
            <a:spLocks noGrp="1"/>
          </p:cNvSpPr>
          <p:nvPr>
            <p:ph type="body" idx="1"/>
          </p:nvPr>
        </p:nvSpPr>
        <p:spPr>
          <a:xfrm>
            <a:off x="838200" y="2217200"/>
            <a:ext cx="10888500" cy="3925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b="1" dirty="0"/>
              <a:t>Versijos: </a:t>
            </a:r>
            <a:r>
              <a:rPr lang="lt-LT" sz="3200" dirty="0"/>
              <a:t>nemokama ir mokama.</a:t>
            </a:r>
            <a:endParaRPr sz="3200" dirty="0"/>
          </a:p>
          <a:p>
            <a:pPr marL="0" lvl="0" indent="0" algn="l" rtl="0">
              <a:lnSpc>
                <a:spcPct val="90000"/>
              </a:lnSpc>
              <a:spcBef>
                <a:spcPts val="1000"/>
              </a:spcBef>
              <a:spcAft>
                <a:spcPts val="0"/>
              </a:spcAft>
              <a:buSzPts val="3000"/>
              <a:buNone/>
            </a:pPr>
            <a:endParaRPr sz="3200" b="1" dirty="0"/>
          </a:p>
          <a:p>
            <a:pPr marL="0" lvl="0" indent="0" algn="l" rtl="0">
              <a:lnSpc>
                <a:spcPct val="90000"/>
              </a:lnSpc>
              <a:spcBef>
                <a:spcPts val="1000"/>
              </a:spcBef>
              <a:spcAft>
                <a:spcPts val="0"/>
              </a:spcAft>
              <a:buSzPts val="3000"/>
              <a:buNone/>
            </a:pPr>
            <a:r>
              <a:rPr lang="lt-LT" sz="3200" b="1" dirty="0"/>
              <a:t>Atsakymo tipai: </a:t>
            </a:r>
            <a:r>
              <a:rPr lang="lt-LT" sz="3200" i="1" dirty="0" err="1"/>
              <a:t>Quick</a:t>
            </a:r>
            <a:r>
              <a:rPr lang="lt-LT" sz="3200" i="1" dirty="0"/>
              <a:t> </a:t>
            </a:r>
            <a:r>
              <a:rPr lang="lt-LT" sz="3200" i="1" dirty="0" err="1"/>
              <a:t>response</a:t>
            </a:r>
            <a:r>
              <a:rPr lang="lt-LT" sz="3200" dirty="0"/>
              <a:t>, </a:t>
            </a:r>
            <a:r>
              <a:rPr lang="lt-LT" sz="3200" i="1" dirty="0" err="1"/>
              <a:t>Deep</a:t>
            </a:r>
            <a:r>
              <a:rPr lang="lt-LT" sz="3200" i="1" dirty="0"/>
              <a:t> </a:t>
            </a:r>
            <a:r>
              <a:rPr lang="lt-LT" sz="3200" i="1" dirty="0" err="1"/>
              <a:t>research</a:t>
            </a:r>
            <a:r>
              <a:rPr lang="lt-LT" sz="3200" i="1" dirty="0"/>
              <a:t>.</a:t>
            </a:r>
            <a:endParaRPr sz="3200" i="1" dirty="0"/>
          </a:p>
          <a:p>
            <a:pPr marL="0" lvl="0" indent="0" algn="l" rtl="0">
              <a:lnSpc>
                <a:spcPct val="90000"/>
              </a:lnSpc>
              <a:spcBef>
                <a:spcPts val="1000"/>
              </a:spcBef>
              <a:spcAft>
                <a:spcPts val="0"/>
              </a:spcAft>
              <a:buSzPts val="3000"/>
              <a:buNone/>
            </a:pPr>
            <a:endParaRPr sz="3200" b="1" dirty="0"/>
          </a:p>
          <a:p>
            <a:pPr marL="0" lvl="0" indent="0" algn="l" rtl="0">
              <a:lnSpc>
                <a:spcPct val="90000"/>
              </a:lnSpc>
              <a:spcBef>
                <a:spcPts val="1000"/>
              </a:spcBef>
              <a:spcAft>
                <a:spcPts val="0"/>
              </a:spcAft>
              <a:buSzPts val="3000"/>
              <a:buNone/>
            </a:pPr>
            <a:r>
              <a:rPr lang="lt-LT" sz="3200" b="1" dirty="0"/>
              <a:t>Patikimumas: </a:t>
            </a:r>
            <a:r>
              <a:rPr lang="lt-LT" sz="3200" dirty="0"/>
              <a:t>„</a:t>
            </a:r>
            <a:r>
              <a:rPr lang="lt-LT" sz="3200" dirty="0" err="1"/>
              <a:t>deep</a:t>
            </a:r>
            <a:r>
              <a:rPr lang="lt-LT" sz="3200" dirty="0"/>
              <a:t> </a:t>
            </a:r>
            <a:r>
              <a:rPr lang="lt-LT" sz="3200" dirty="0" err="1"/>
              <a:t>research</a:t>
            </a:r>
            <a:r>
              <a:rPr lang="lt-LT" sz="3200" dirty="0"/>
              <a:t>“ suteikia didesnį pagrįstumo lygį, nes remiasi šaltiniais.</a:t>
            </a:r>
            <a:br>
              <a:rPr lang="lt-LT" sz="3200" dirty="0"/>
            </a:br>
            <a:r>
              <a:rPr lang="lt-LT" sz="3200" dirty="0"/>
              <a:t>Rekomenduojama kritiškai vertinti atsakymus, ypač naudojant nemokamą versiją.</a:t>
            </a:r>
            <a:endParaRPr sz="3200" dirty="0"/>
          </a:p>
          <a:p>
            <a:pPr marL="0" lvl="0" indent="0" algn="l" rtl="0">
              <a:lnSpc>
                <a:spcPct val="115000"/>
              </a:lnSpc>
              <a:spcBef>
                <a:spcPts val="1000"/>
              </a:spcBef>
              <a:spcAft>
                <a:spcPts val="0"/>
              </a:spcAft>
              <a:buSzPts val="3000"/>
              <a:buNone/>
            </a:pPr>
            <a:r>
              <a:rPr lang="lt-LT" dirty="0">
                <a:solidFill>
                  <a:srgbClr val="434343"/>
                </a:solidFill>
              </a:rPr>
              <a:t> </a:t>
            </a:r>
            <a:endParaRPr sz="2600" b="1" dirty="0">
              <a:solidFill>
                <a:srgbClr val="434343"/>
              </a:solidFill>
            </a:endParaRPr>
          </a:p>
          <a:p>
            <a:pPr marL="0" lvl="0" indent="0" algn="l" rtl="0">
              <a:lnSpc>
                <a:spcPct val="115000"/>
              </a:lnSpc>
              <a:spcBef>
                <a:spcPts val="1200"/>
              </a:spcBef>
              <a:spcAft>
                <a:spcPts val="0"/>
              </a:spcAft>
              <a:buSzPts val="3000"/>
              <a:buNone/>
            </a:pPr>
            <a:endParaRPr sz="2400" b="1" dirty="0">
              <a:solidFill>
                <a:srgbClr val="434343"/>
              </a:solidFill>
            </a:endParaRPr>
          </a:p>
          <a:p>
            <a:pPr marL="0" lvl="0" indent="0" algn="l" rtl="0">
              <a:lnSpc>
                <a:spcPct val="90000"/>
              </a:lnSpc>
              <a:spcBef>
                <a:spcPts val="1200"/>
              </a:spcBef>
              <a:spcAft>
                <a:spcPts val="0"/>
              </a:spcAft>
              <a:buSzPts val="3000"/>
              <a:buNone/>
            </a:pPr>
            <a:endParaRPr sz="2400" b="1" dirty="0">
              <a:solidFill>
                <a:srgbClr val="434343"/>
              </a:solidFill>
            </a:endParaRPr>
          </a:p>
        </p:txBody>
      </p:sp>
      <p:sp>
        <p:nvSpPr>
          <p:cNvPr id="612" name="Google Shape;612;g37735b48421_0_4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err="1">
                <a:latin typeface="Century Gothic"/>
                <a:ea typeface="Century Gothic"/>
                <a:cs typeface="Century Gothic"/>
                <a:sym typeface="Century Gothic"/>
              </a:rPr>
              <a:t>Gemini</a:t>
            </a:r>
            <a:r>
              <a:rPr lang="lt-LT" dirty="0">
                <a:latin typeface="Century Gothic"/>
                <a:ea typeface="Century Gothic"/>
                <a:cs typeface="Century Gothic"/>
                <a:sym typeface="Century Gothic"/>
              </a:rPr>
              <a:t> patikimumas ir galimybės</a:t>
            </a:r>
            <a:endParaRPr dirty="0">
              <a:latin typeface="Century Gothic"/>
              <a:ea typeface="Century Gothic"/>
              <a:cs typeface="Century Gothic"/>
              <a:sym typeface="Century Gothic"/>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37735b48421_0_53"/>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g363c5f681c1_0_199"/>
          <p:cNvSpPr txBox="1">
            <a:spLocks noGrp="1"/>
          </p:cNvSpPr>
          <p:nvPr>
            <p:ph type="body" idx="1"/>
          </p:nvPr>
        </p:nvSpPr>
        <p:spPr>
          <a:xfrm>
            <a:off x="572425" y="2316775"/>
            <a:ext cx="11421600" cy="3466200"/>
          </a:xfrm>
          <a:prstGeom prst="rect">
            <a:avLst/>
          </a:prstGeom>
          <a:noFill/>
          <a:ln>
            <a:noFill/>
          </a:ln>
        </p:spPr>
        <p:txBody>
          <a:bodyPr spcFirstLastPara="1" wrap="square" lIns="91425" tIns="45700" rIns="91425" bIns="45700" anchor="t" anchorCtr="0">
            <a:noAutofit/>
          </a:bodyPr>
          <a:lstStyle/>
          <a:p>
            <a:pPr marL="25400" lvl="0" indent="0" algn="l" rtl="0">
              <a:lnSpc>
                <a:spcPct val="100000"/>
              </a:lnSpc>
              <a:spcBef>
                <a:spcPts val="1000"/>
              </a:spcBef>
              <a:spcAft>
                <a:spcPts val="0"/>
              </a:spcAft>
              <a:buSzPts val="3200"/>
              <a:buNone/>
            </a:pPr>
            <a:r>
              <a:rPr lang="lt-LT" sz="3200" dirty="0"/>
              <a:t>1. </a:t>
            </a:r>
            <a:r>
              <a:rPr lang="lt-LT" sz="3200" i="1" dirty="0" err="1"/>
              <a:t>Gemini</a:t>
            </a:r>
            <a:r>
              <a:rPr lang="lt-LT" sz="3200" dirty="0"/>
              <a:t> užduokite klausimą, kuriam reikia tikrinamų faktų.</a:t>
            </a:r>
            <a:endParaRPr sz="3200" dirty="0"/>
          </a:p>
          <a:p>
            <a:pPr marL="457200" lvl="0" indent="0" algn="l" rtl="0">
              <a:lnSpc>
                <a:spcPct val="100000"/>
              </a:lnSpc>
              <a:spcBef>
                <a:spcPts val="1000"/>
              </a:spcBef>
              <a:spcAft>
                <a:spcPts val="0"/>
              </a:spcAft>
              <a:buNone/>
            </a:pPr>
            <a:r>
              <a:rPr lang="lt-LT" sz="3200" dirty="0"/>
              <a:t>Pvz.: </a:t>
            </a:r>
            <a:r>
              <a:rPr lang="lt-LT" sz="3200" i="1" dirty="0"/>
              <a:t>Koks yra aukščiausias pastatas Lietuvoje, koks jo aukštis ir kada jis buvo pastatytas?</a:t>
            </a:r>
            <a:endParaRPr sz="3200" dirty="0"/>
          </a:p>
          <a:p>
            <a:pPr marL="457200" lvl="0" indent="0" algn="l" rtl="0">
              <a:lnSpc>
                <a:spcPct val="100000"/>
              </a:lnSpc>
              <a:spcBef>
                <a:spcPts val="1000"/>
              </a:spcBef>
              <a:spcAft>
                <a:spcPts val="0"/>
              </a:spcAft>
              <a:buNone/>
            </a:pPr>
            <a:endParaRPr sz="3200" i="1" dirty="0"/>
          </a:p>
          <a:p>
            <a:pPr marL="25400" lvl="0" indent="0" algn="l" rtl="0">
              <a:lnSpc>
                <a:spcPct val="100000"/>
              </a:lnSpc>
              <a:spcBef>
                <a:spcPts val="0"/>
              </a:spcBef>
              <a:spcAft>
                <a:spcPts val="0"/>
              </a:spcAft>
              <a:buSzPts val="3200"/>
              <a:buNone/>
            </a:pPr>
            <a:r>
              <a:rPr lang="lt-LT" sz="3200" dirty="0"/>
              <a:t>2. Užfiksuokite pateiktus atsakymus (pavadinimą, aukštį, metus).</a:t>
            </a:r>
            <a:br>
              <a:rPr lang="lt-LT" dirty="0"/>
            </a:br>
            <a:endParaRPr sz="3200" dirty="0"/>
          </a:p>
          <a:p>
            <a:pPr marL="0" lvl="0" indent="0" algn="l" rtl="0">
              <a:lnSpc>
                <a:spcPct val="115000"/>
              </a:lnSpc>
              <a:spcBef>
                <a:spcPts val="1200"/>
              </a:spcBef>
              <a:spcAft>
                <a:spcPts val="0"/>
              </a:spcAft>
              <a:buSzPts val="3000"/>
              <a:buNone/>
            </a:pPr>
            <a:endParaRPr b="1" dirty="0">
              <a:solidFill>
                <a:srgbClr val="434343"/>
              </a:solidFill>
            </a:endParaRPr>
          </a:p>
          <a:p>
            <a:pPr marL="457200" lvl="0" indent="0" algn="l" rtl="0">
              <a:lnSpc>
                <a:spcPct val="115000"/>
              </a:lnSpc>
              <a:spcBef>
                <a:spcPts val="1200"/>
              </a:spcBef>
              <a:spcAft>
                <a:spcPts val="0"/>
              </a:spcAft>
              <a:buSzPts val="3000"/>
              <a:buNone/>
            </a:pPr>
            <a:endParaRPr sz="2400" b="1" dirty="0">
              <a:solidFill>
                <a:srgbClr val="434343"/>
              </a:solidFill>
            </a:endParaRPr>
          </a:p>
          <a:p>
            <a:pPr marL="457200" lvl="0" indent="0" algn="l" rtl="0">
              <a:lnSpc>
                <a:spcPct val="115000"/>
              </a:lnSpc>
              <a:spcBef>
                <a:spcPts val="1200"/>
              </a:spcBef>
              <a:spcAft>
                <a:spcPts val="0"/>
              </a:spcAft>
              <a:buSzPts val="3000"/>
              <a:buNone/>
            </a:pPr>
            <a:endParaRPr sz="2400" u="sng" dirty="0">
              <a:solidFill>
                <a:srgbClr val="434343"/>
              </a:solidFill>
            </a:endParaRPr>
          </a:p>
          <a:p>
            <a:pPr marL="0" lvl="0" indent="0" algn="l" rtl="0">
              <a:lnSpc>
                <a:spcPct val="115000"/>
              </a:lnSpc>
              <a:spcBef>
                <a:spcPts val="1200"/>
              </a:spcBef>
              <a:spcAft>
                <a:spcPts val="0"/>
              </a:spcAft>
              <a:buSzPts val="3000"/>
              <a:buNone/>
            </a:pPr>
            <a:endParaRPr dirty="0">
              <a:solidFill>
                <a:srgbClr val="434343"/>
              </a:solidFill>
            </a:endParaRPr>
          </a:p>
          <a:p>
            <a:pPr marL="0" lvl="0" indent="0" algn="l" rtl="0">
              <a:lnSpc>
                <a:spcPct val="115000"/>
              </a:lnSpc>
              <a:spcBef>
                <a:spcPts val="1200"/>
              </a:spcBef>
              <a:spcAft>
                <a:spcPts val="0"/>
              </a:spcAft>
              <a:buSzPts val="3000"/>
              <a:buNone/>
            </a:pPr>
            <a:endParaRPr sz="2600" b="1" dirty="0">
              <a:solidFill>
                <a:srgbClr val="434343"/>
              </a:solidFill>
            </a:endParaRPr>
          </a:p>
          <a:p>
            <a:pPr marL="0" lvl="0" indent="0" algn="l" rtl="0">
              <a:lnSpc>
                <a:spcPct val="115000"/>
              </a:lnSpc>
              <a:spcBef>
                <a:spcPts val="1200"/>
              </a:spcBef>
              <a:spcAft>
                <a:spcPts val="0"/>
              </a:spcAft>
              <a:buSzPts val="3000"/>
              <a:buNone/>
            </a:pPr>
            <a:endParaRPr sz="2400" b="1" dirty="0">
              <a:solidFill>
                <a:srgbClr val="434343"/>
              </a:solidFill>
            </a:endParaRPr>
          </a:p>
          <a:p>
            <a:pPr marL="0" lvl="0" indent="0" algn="l" rtl="0">
              <a:lnSpc>
                <a:spcPct val="90000"/>
              </a:lnSpc>
              <a:spcBef>
                <a:spcPts val="1200"/>
              </a:spcBef>
              <a:spcAft>
                <a:spcPts val="0"/>
              </a:spcAft>
              <a:buSzPts val="3000"/>
              <a:buNone/>
            </a:pPr>
            <a:endParaRPr sz="2400" b="1" dirty="0">
              <a:solidFill>
                <a:srgbClr val="434343"/>
              </a:solidFill>
            </a:endParaRPr>
          </a:p>
        </p:txBody>
      </p:sp>
      <p:sp>
        <p:nvSpPr>
          <p:cNvPr id="624" name="Google Shape;624;g363c5f681c1_0_199"/>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5"/>
                  </a:ext>
                </a:extLst>
              </a:rPr>
              <a:t>žduotis</a:t>
            </a:r>
            <a:endParaRPr>
              <a:latin typeface="Century Gothic"/>
              <a:ea typeface="Century Gothic"/>
              <a:cs typeface="Century Gothic"/>
              <a:sym typeface="Century Gothic"/>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g37735b48421_0_57"/>
          <p:cNvSpPr txBox="1">
            <a:spLocks noGrp="1"/>
          </p:cNvSpPr>
          <p:nvPr>
            <p:ph type="body" idx="1"/>
          </p:nvPr>
        </p:nvSpPr>
        <p:spPr>
          <a:xfrm>
            <a:off x="471300" y="2172400"/>
            <a:ext cx="11249400" cy="4202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1100"/>
              <a:buNone/>
            </a:pPr>
            <a:r>
              <a:rPr lang="lt-LT" dirty="0"/>
              <a:t>3.</a:t>
            </a:r>
            <a:r>
              <a:rPr lang="lt-LT" sz="3200" dirty="0"/>
              <a:t> Faktų tikrinimas. Įveskite </a:t>
            </a:r>
            <a:r>
              <a:rPr lang="lt-LT" sz="3200" i="1" dirty="0" err="1"/>
              <a:t>Gemini</a:t>
            </a:r>
            <a:r>
              <a:rPr lang="lt-LT" sz="3200" dirty="0"/>
              <a:t> pateiktą pastato pavadinimą į </a:t>
            </a:r>
            <a:r>
              <a:rPr lang="lt-LT" sz="3200" i="1" dirty="0"/>
              <a:t>Google</a:t>
            </a:r>
            <a:r>
              <a:rPr lang="lt-LT" sz="3200" dirty="0"/>
              <a:t>. Raskite patikimus šaltinius (</a:t>
            </a:r>
            <a:r>
              <a:rPr lang="lt-LT" sz="3200" i="1" dirty="0"/>
              <a:t>Vikipedija</a:t>
            </a:r>
            <a:r>
              <a:rPr lang="lt-LT" sz="3200" dirty="0"/>
              <a:t>, enciklopedija, oficialūs tinklalapiai).</a:t>
            </a:r>
            <a:br>
              <a:rPr lang="lt-LT" sz="3200" dirty="0"/>
            </a:br>
            <a:endParaRPr sz="3200" dirty="0"/>
          </a:p>
          <a:p>
            <a:pPr marL="0" lvl="0" indent="0" algn="l" rtl="0">
              <a:lnSpc>
                <a:spcPct val="115000"/>
              </a:lnSpc>
              <a:spcBef>
                <a:spcPts val="1000"/>
              </a:spcBef>
              <a:spcAft>
                <a:spcPts val="0"/>
              </a:spcAft>
              <a:buSzPts val="3000"/>
              <a:buNone/>
            </a:pPr>
            <a:r>
              <a:rPr lang="lt-LT" sz="3200" dirty="0"/>
              <a:t>4. Palyginkite. Ar </a:t>
            </a:r>
            <a:r>
              <a:rPr lang="lt-LT" sz="3200" i="1" dirty="0" err="1"/>
              <a:t>Gemini</a:t>
            </a:r>
            <a:r>
              <a:rPr lang="lt-LT" sz="3200" dirty="0"/>
              <a:t> pateikta informacija sutampa? Jei ne – kur klaida?</a:t>
            </a:r>
            <a:br>
              <a:rPr lang="lt-LT" sz="3200" dirty="0"/>
            </a:br>
            <a:endParaRPr sz="3200" dirty="0"/>
          </a:p>
          <a:p>
            <a:pPr marL="0" lvl="0" indent="0" algn="l" rtl="0">
              <a:lnSpc>
                <a:spcPct val="90000"/>
              </a:lnSpc>
              <a:spcBef>
                <a:spcPts val="1200"/>
              </a:spcBef>
              <a:spcAft>
                <a:spcPts val="0"/>
              </a:spcAft>
              <a:buSzPts val="3000"/>
              <a:buNone/>
            </a:pPr>
            <a:endParaRPr sz="1900" b="1" dirty="0">
              <a:solidFill>
                <a:srgbClr val="434343"/>
              </a:solidFill>
            </a:endParaRPr>
          </a:p>
        </p:txBody>
      </p:sp>
      <p:sp>
        <p:nvSpPr>
          <p:cNvPr id="631" name="Google Shape;631;g37735b48421_0_5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6"/>
                  </a:ext>
                </a:extLst>
              </a:rPr>
              <a:t>žduotis</a:t>
            </a:r>
            <a:r>
              <a:rPr lang="lt-LT">
                <a:latin typeface="Century Gothic"/>
                <a:ea typeface="Century Gothic"/>
                <a:cs typeface="Century Gothic"/>
                <a:sym typeface="Century Gothic"/>
              </a:rPr>
              <a:t> (tęsinys)</a:t>
            </a:r>
            <a:endParaRPr>
              <a:latin typeface="Century Gothic"/>
              <a:ea typeface="Century Gothic"/>
              <a:cs typeface="Century Gothic"/>
              <a:sym typeface="Century Gothic"/>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37735b48421_0_65"/>
          <p:cNvSpPr txBox="1">
            <a:spLocks noGrp="1"/>
          </p:cNvSpPr>
          <p:nvPr>
            <p:ph type="body" idx="1"/>
          </p:nvPr>
        </p:nvSpPr>
        <p:spPr>
          <a:xfrm>
            <a:off x="523700" y="1923150"/>
            <a:ext cx="11249400" cy="4683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br>
              <a:rPr lang="lt-LT" sz="1900" dirty="0"/>
            </a:br>
            <a:endParaRPr sz="1900" dirty="0"/>
          </a:p>
          <a:p>
            <a:pPr marL="0" lvl="0" indent="0" algn="l" rtl="0">
              <a:lnSpc>
                <a:spcPct val="90000"/>
              </a:lnSpc>
              <a:spcBef>
                <a:spcPts val="1000"/>
              </a:spcBef>
              <a:spcAft>
                <a:spcPts val="0"/>
              </a:spcAft>
              <a:buClr>
                <a:schemeClr val="dk1"/>
              </a:buClr>
              <a:buSzPts val="1100"/>
              <a:buFont typeface="Arial"/>
              <a:buNone/>
            </a:pPr>
            <a:r>
              <a:rPr lang="lt-LT" sz="3200" dirty="0"/>
              <a:t>Ar </a:t>
            </a:r>
            <a:r>
              <a:rPr lang="lt-LT" sz="3200" i="1" dirty="0" err="1"/>
              <a:t>Gemini</a:t>
            </a:r>
            <a:r>
              <a:rPr lang="lt-LT" sz="3200" dirty="0"/>
              <a:t> buvo teisus?</a:t>
            </a:r>
            <a:br>
              <a:rPr lang="lt-LT" sz="3200" dirty="0"/>
            </a:br>
            <a:endParaRPr sz="3200" dirty="0"/>
          </a:p>
          <a:p>
            <a:pPr marL="0" lvl="0" indent="0" algn="l" rtl="0">
              <a:lnSpc>
                <a:spcPct val="90000"/>
              </a:lnSpc>
              <a:spcBef>
                <a:spcPts val="1000"/>
              </a:spcBef>
              <a:spcAft>
                <a:spcPts val="0"/>
              </a:spcAft>
              <a:buClr>
                <a:schemeClr val="dk1"/>
              </a:buClr>
              <a:buSzPts val="1100"/>
              <a:buFont typeface="Arial"/>
              <a:buNone/>
            </a:pPr>
            <a:r>
              <a:rPr lang="lt-LT" sz="3200" dirty="0"/>
              <a:t>Ar reikia tikrinti šaltinius?</a:t>
            </a:r>
            <a:endParaRPr sz="3200" dirty="0"/>
          </a:p>
          <a:p>
            <a:pPr marL="0" lvl="0" indent="0" algn="l" rtl="0">
              <a:lnSpc>
                <a:spcPct val="90000"/>
              </a:lnSpc>
              <a:spcBef>
                <a:spcPts val="1000"/>
              </a:spcBef>
              <a:spcAft>
                <a:spcPts val="0"/>
              </a:spcAft>
              <a:buClr>
                <a:schemeClr val="dk1"/>
              </a:buClr>
              <a:buSzPts val="3000"/>
              <a:buFont typeface="Arial"/>
              <a:buNone/>
            </a:pPr>
            <a:endParaRPr dirty="0"/>
          </a:p>
          <a:p>
            <a:pPr marL="0" lvl="0" indent="0" algn="l" rtl="0">
              <a:lnSpc>
                <a:spcPct val="115000"/>
              </a:lnSpc>
              <a:spcBef>
                <a:spcPts val="1200"/>
              </a:spcBef>
              <a:spcAft>
                <a:spcPts val="0"/>
              </a:spcAft>
              <a:buSzPts val="3000"/>
              <a:buNone/>
            </a:pPr>
            <a:endParaRPr sz="3200" dirty="0">
              <a:solidFill>
                <a:srgbClr val="434343"/>
              </a:solidFill>
            </a:endParaRPr>
          </a:p>
        </p:txBody>
      </p:sp>
      <p:sp>
        <p:nvSpPr>
          <p:cNvPr id="638" name="Google Shape;638;g37735b48421_0_65"/>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g37735b48421_0_73"/>
          <p:cNvSpPr txBox="1">
            <a:spLocks noGrp="1"/>
          </p:cNvSpPr>
          <p:nvPr>
            <p:ph type="body" idx="1"/>
          </p:nvPr>
        </p:nvSpPr>
        <p:spPr>
          <a:xfrm>
            <a:off x="838200" y="2327000"/>
            <a:ext cx="10017900" cy="3606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r>
              <a:rPr lang="lt-LT" sz="3200" dirty="0"/>
              <a:t>DI keičia informacijos paiešką ir kasdienį darbą</a:t>
            </a:r>
            <a:br>
              <a:rPr lang="lt-LT" sz="3200" dirty="0"/>
            </a:br>
            <a:endParaRPr sz="3200" dirty="0"/>
          </a:p>
          <a:p>
            <a:pPr marL="0" lvl="0" indent="0" algn="l" rtl="0">
              <a:lnSpc>
                <a:spcPct val="90000"/>
              </a:lnSpc>
              <a:spcBef>
                <a:spcPts val="1000"/>
              </a:spcBef>
              <a:spcAft>
                <a:spcPts val="0"/>
              </a:spcAft>
              <a:buClr>
                <a:schemeClr val="dk1"/>
              </a:buClr>
              <a:buSzPts val="1100"/>
              <a:buFont typeface="Arial"/>
              <a:buNone/>
            </a:pPr>
            <a:r>
              <a:rPr lang="lt-LT" sz="3200" i="1" dirty="0" err="1"/>
              <a:t>Gemini</a:t>
            </a:r>
            <a:r>
              <a:rPr lang="lt-LT" sz="3200" dirty="0"/>
              <a:t> integracija paverčia </a:t>
            </a:r>
            <a:r>
              <a:rPr lang="lt-LT" sz="3200" i="1" dirty="0"/>
              <a:t>Google</a:t>
            </a:r>
            <a:r>
              <a:rPr lang="lt-LT" sz="3200" dirty="0"/>
              <a:t> įrankius išmaniaisiais asistentais</a:t>
            </a:r>
            <a:br>
              <a:rPr lang="lt-LT" sz="3200" dirty="0"/>
            </a:br>
            <a:endParaRPr sz="3200" dirty="0"/>
          </a:p>
          <a:p>
            <a:pPr marL="0" lvl="0" indent="0" algn="l" rtl="0">
              <a:lnSpc>
                <a:spcPct val="90000"/>
              </a:lnSpc>
              <a:spcBef>
                <a:spcPts val="1000"/>
              </a:spcBef>
              <a:spcAft>
                <a:spcPts val="0"/>
              </a:spcAft>
              <a:buClr>
                <a:schemeClr val="dk1"/>
              </a:buClr>
              <a:buSzPts val="1100"/>
              <a:buFont typeface="Arial"/>
              <a:buNone/>
            </a:pPr>
            <a:r>
              <a:rPr lang="lt-LT" sz="3200" dirty="0"/>
              <a:t>Tikslas – ne tik naudoti įrankius, bet ir gauti greitesnę pagalbą, įžvalgas bei automatizuotus sprendimus</a:t>
            </a:r>
            <a:endParaRPr sz="3200" dirty="0">
              <a:solidFill>
                <a:schemeClr val="dk1"/>
              </a:solidFill>
            </a:endParaRPr>
          </a:p>
          <a:p>
            <a:pPr marL="0" lvl="0" indent="0" algn="l" rtl="0">
              <a:lnSpc>
                <a:spcPct val="150000"/>
              </a:lnSpc>
              <a:spcBef>
                <a:spcPts val="1000"/>
              </a:spcBef>
              <a:spcAft>
                <a:spcPts val="0"/>
              </a:spcAft>
              <a:buSzPts val="3000"/>
              <a:buNone/>
            </a:pPr>
            <a:endParaRPr dirty="0"/>
          </a:p>
          <a:p>
            <a:pPr marL="2743200" lvl="0" indent="0" algn="l" rtl="0">
              <a:lnSpc>
                <a:spcPct val="115000"/>
              </a:lnSpc>
              <a:spcBef>
                <a:spcPts val="1200"/>
              </a:spcBef>
              <a:spcAft>
                <a:spcPts val="0"/>
              </a:spcAft>
              <a:buSzPts val="3000"/>
              <a:buNone/>
            </a:pPr>
            <a:endParaRPr dirty="0">
              <a:solidFill>
                <a:srgbClr val="434343"/>
              </a:solidFill>
            </a:endParaRPr>
          </a:p>
        </p:txBody>
      </p:sp>
      <p:sp>
        <p:nvSpPr>
          <p:cNvPr id="645" name="Google Shape;645;g37735b48421_0_73"/>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lt-LT" dirty="0">
                <a:latin typeface="Century Gothic"/>
                <a:ea typeface="Century Gothic"/>
                <a:cs typeface="Century Gothic"/>
                <a:sym typeface="Century Gothic"/>
              </a:rPr>
              <a:t>DI </a:t>
            </a: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ekosistemoje – daugiau nei </a:t>
            </a:r>
            <a:r>
              <a:rPr lang="lt-LT" i="1" dirty="0" err="1">
                <a:latin typeface="Century Gothic"/>
                <a:ea typeface="Century Gothic"/>
                <a:cs typeface="Century Gothic"/>
                <a:sym typeface="Century Gothic"/>
              </a:rPr>
              <a:t>Gemini</a:t>
            </a:r>
            <a:endParaRPr i="1" dirty="0">
              <a:latin typeface="Century Gothic"/>
              <a:ea typeface="Century Gothic"/>
              <a:cs typeface="Century Gothic"/>
              <a:sym typeface="Century Gothic"/>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g37735b48421_0_83"/>
          <p:cNvSpPr txBox="1">
            <a:spLocks noGrp="1"/>
          </p:cNvSpPr>
          <p:nvPr>
            <p:ph type="body" idx="1"/>
          </p:nvPr>
        </p:nvSpPr>
        <p:spPr>
          <a:xfrm>
            <a:off x="623075" y="2086575"/>
            <a:ext cx="10017900" cy="4474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3000"/>
              <a:buNone/>
            </a:pPr>
            <a:r>
              <a:rPr lang="lt-LT" sz="3200"/>
              <a:t>Apklausų, testų, registracijų kūrimas</a:t>
            </a:r>
            <a:br>
              <a:rPr lang="lt-LT" sz="3200"/>
            </a:br>
            <a:endParaRPr sz="3200"/>
          </a:p>
          <a:p>
            <a:pPr marL="0" lvl="0" indent="0" algn="l" rtl="0">
              <a:lnSpc>
                <a:spcPct val="100000"/>
              </a:lnSpc>
              <a:spcBef>
                <a:spcPts val="1000"/>
              </a:spcBef>
              <a:spcAft>
                <a:spcPts val="0"/>
              </a:spcAft>
              <a:buSzPts val="3000"/>
              <a:buNone/>
            </a:pPr>
            <a:r>
              <a:rPr lang="lt-LT" sz="3200" b="1"/>
              <a:t>Sąsaja su DI:</a:t>
            </a:r>
            <a:endParaRPr sz="3200" b="1"/>
          </a:p>
          <a:p>
            <a:pPr marL="0" lvl="0" indent="0" algn="l" rtl="0">
              <a:lnSpc>
                <a:spcPct val="100000"/>
              </a:lnSpc>
              <a:spcBef>
                <a:spcPts val="1000"/>
              </a:spcBef>
              <a:spcAft>
                <a:spcPts val="0"/>
              </a:spcAft>
              <a:buSzPts val="3000"/>
              <a:buNone/>
            </a:pPr>
            <a:r>
              <a:rPr lang="lt-LT" sz="3200"/>
              <a:t>Automatinė analizė</a:t>
            </a:r>
            <a:endParaRPr sz="3200"/>
          </a:p>
          <a:p>
            <a:pPr marL="0" lvl="0" indent="0" algn="l" rtl="0">
              <a:lnSpc>
                <a:spcPct val="100000"/>
              </a:lnSpc>
              <a:spcBef>
                <a:spcPts val="1000"/>
              </a:spcBef>
              <a:spcAft>
                <a:spcPts val="0"/>
              </a:spcAft>
              <a:buSzPts val="3000"/>
              <a:buNone/>
            </a:pPr>
            <a:r>
              <a:rPr lang="lt-LT" sz="3200"/>
              <a:t>Klausimų generavimas</a:t>
            </a:r>
            <a:endParaRPr sz="3200"/>
          </a:p>
          <a:p>
            <a:pPr marL="0" lvl="0" indent="0" algn="l" rtl="0">
              <a:lnSpc>
                <a:spcPct val="100000"/>
              </a:lnSpc>
              <a:spcBef>
                <a:spcPts val="1000"/>
              </a:spcBef>
              <a:spcAft>
                <a:spcPts val="0"/>
              </a:spcAft>
              <a:buSzPts val="3000"/>
              <a:buNone/>
            </a:pPr>
            <a:r>
              <a:rPr lang="lt-LT" sz="3200"/>
              <a:t>Išmanieji pasiūlymai</a:t>
            </a:r>
            <a:endParaRPr sz="3200"/>
          </a:p>
          <a:p>
            <a:pPr marL="0" lvl="0" indent="0" algn="l" rtl="0">
              <a:lnSpc>
                <a:spcPct val="90000"/>
              </a:lnSpc>
              <a:spcBef>
                <a:spcPts val="1000"/>
              </a:spcBef>
              <a:spcAft>
                <a:spcPts val="0"/>
              </a:spcAft>
              <a:buSzPts val="3000"/>
              <a:buNone/>
            </a:pPr>
            <a:r>
              <a:rPr lang="lt-LT" sz="3200"/>
              <a:t>Formos renka duomenis, DI paverčia juos įžvalgomis</a:t>
            </a:r>
            <a:endParaRPr sz="1300">
              <a:solidFill>
                <a:schemeClr val="dk1"/>
              </a:solidFill>
            </a:endParaRPr>
          </a:p>
          <a:p>
            <a:pPr marL="0" lvl="0" indent="0" algn="l" rtl="0">
              <a:lnSpc>
                <a:spcPct val="90000"/>
              </a:lnSpc>
              <a:spcBef>
                <a:spcPts val="1000"/>
              </a:spcBef>
              <a:spcAft>
                <a:spcPts val="0"/>
              </a:spcAft>
              <a:buSzPts val="3000"/>
              <a:buNone/>
            </a:pPr>
            <a:endParaRPr/>
          </a:p>
          <a:p>
            <a:pPr marL="0" lvl="0" indent="0" algn="l" rtl="0">
              <a:lnSpc>
                <a:spcPct val="150000"/>
              </a:lnSpc>
              <a:spcBef>
                <a:spcPts val="1000"/>
              </a:spcBef>
              <a:spcAft>
                <a:spcPts val="0"/>
              </a:spcAft>
              <a:buSzPts val="3000"/>
              <a:buNone/>
            </a:pPr>
            <a:endParaRPr/>
          </a:p>
          <a:p>
            <a:pPr marL="2743200" lvl="0" indent="0" algn="l" rtl="0">
              <a:lnSpc>
                <a:spcPct val="115000"/>
              </a:lnSpc>
              <a:spcBef>
                <a:spcPts val="1200"/>
              </a:spcBef>
              <a:spcAft>
                <a:spcPts val="0"/>
              </a:spcAft>
              <a:buSzPts val="3000"/>
              <a:buNone/>
            </a:pPr>
            <a:endParaRPr>
              <a:solidFill>
                <a:srgbClr val="434343"/>
              </a:solidFill>
            </a:endParaRPr>
          </a:p>
        </p:txBody>
      </p:sp>
      <p:sp>
        <p:nvSpPr>
          <p:cNvPr id="652" name="Google Shape;652;g37735b48421_0_83"/>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sz="4050" i="1" dirty="0">
                <a:solidFill>
                  <a:srgbClr val="EA551F"/>
                </a:solidFill>
                <a:latin typeface="Century Gothic"/>
                <a:ea typeface="Century Gothic"/>
                <a:cs typeface="Century Gothic"/>
                <a:sym typeface="Century Gothic"/>
              </a:rPr>
              <a:t>Google </a:t>
            </a:r>
            <a:r>
              <a:rPr lang="lt-LT" sz="4050" dirty="0">
                <a:solidFill>
                  <a:srgbClr val="EA551F"/>
                </a:solidFill>
                <a:latin typeface="Century Gothic"/>
                <a:ea typeface="Century Gothic"/>
                <a:cs typeface="Century Gothic"/>
                <a:sym typeface="Century Gothic"/>
              </a:rPr>
              <a:t>formos: nuo duomenų rinkimo iki įžvalgų su DI</a:t>
            </a:r>
            <a:endParaRPr sz="4050" dirty="0">
              <a:solidFill>
                <a:srgbClr val="EA551F"/>
              </a:solidFill>
              <a:latin typeface="Century Gothic"/>
              <a:ea typeface="Century Gothic"/>
              <a:cs typeface="Century Gothic"/>
              <a:sym typeface="Century Gothic"/>
            </a:endParaRPr>
          </a:p>
        </p:txBody>
      </p:sp>
      <p:pic>
        <p:nvPicPr>
          <p:cNvPr id="653" name="Google Shape;653;g37735b48421_0_83" descr="Logotipas Google formos" title="Google_Forms_2020_Logo.svg.png"/>
          <p:cNvPicPr preferRelativeResize="0"/>
          <p:nvPr/>
        </p:nvPicPr>
        <p:blipFill rotWithShape="1">
          <a:blip r:embed="rId3">
            <a:alphaModFix/>
          </a:blip>
          <a:srcRect/>
          <a:stretch/>
        </p:blipFill>
        <p:spPr>
          <a:xfrm>
            <a:off x="9475525" y="1947375"/>
            <a:ext cx="2391650" cy="328954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g37735b48421_0_94"/>
          <p:cNvSpPr txBox="1">
            <a:spLocks noGrp="1"/>
          </p:cNvSpPr>
          <p:nvPr>
            <p:ph type="body" idx="1"/>
          </p:nvPr>
        </p:nvSpPr>
        <p:spPr>
          <a:xfrm>
            <a:off x="538775" y="2142800"/>
            <a:ext cx="10017900" cy="4652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dirty="0"/>
              <a:t>Nuotoliniai susitikimai ir pamokos</a:t>
            </a:r>
            <a:br>
              <a:rPr lang="lt-LT" sz="3200" dirty="0"/>
            </a:br>
            <a:endParaRPr sz="3200" dirty="0"/>
          </a:p>
          <a:p>
            <a:pPr marL="0" lvl="0" indent="0" algn="l" rtl="0">
              <a:lnSpc>
                <a:spcPct val="115000"/>
              </a:lnSpc>
              <a:spcBef>
                <a:spcPts val="1000"/>
              </a:spcBef>
              <a:spcAft>
                <a:spcPts val="0"/>
              </a:spcAft>
              <a:buClr>
                <a:schemeClr val="dk1"/>
              </a:buClr>
              <a:buSzPts val="1100"/>
              <a:buFont typeface="Arial"/>
              <a:buNone/>
            </a:pPr>
            <a:r>
              <a:rPr lang="lt-LT" sz="3200" b="1" dirty="0"/>
              <a:t>Sąsaja su DI:</a:t>
            </a:r>
            <a:endParaRPr sz="3200" b="1" dirty="0"/>
          </a:p>
          <a:p>
            <a:pPr marL="0" lvl="0" indent="0" algn="l" rtl="0">
              <a:lnSpc>
                <a:spcPct val="115000"/>
              </a:lnSpc>
              <a:spcBef>
                <a:spcPts val="0"/>
              </a:spcBef>
              <a:spcAft>
                <a:spcPts val="0"/>
              </a:spcAft>
              <a:buSzPts val="3000"/>
              <a:buNone/>
            </a:pPr>
            <a:r>
              <a:rPr lang="lt-LT" sz="3200" dirty="0"/>
              <a:t>Įrašymas + transkripcijos</a:t>
            </a:r>
            <a:br>
              <a:rPr lang="lt-LT" sz="3200" dirty="0"/>
            </a:br>
            <a:r>
              <a:rPr lang="lt-LT" sz="3200" dirty="0"/>
              <a:t>Tiesioginiai subtitrai / vertimas</a:t>
            </a:r>
            <a:endParaRPr sz="3200" dirty="0"/>
          </a:p>
          <a:p>
            <a:pPr marL="0" lvl="0" indent="0" algn="l" rtl="0">
              <a:lnSpc>
                <a:spcPct val="115000"/>
              </a:lnSpc>
              <a:spcBef>
                <a:spcPts val="0"/>
              </a:spcBef>
              <a:spcAft>
                <a:spcPts val="0"/>
              </a:spcAft>
              <a:buClr>
                <a:schemeClr val="dk1"/>
              </a:buClr>
              <a:buSzPts val="1100"/>
              <a:buFont typeface="Arial"/>
              <a:buNone/>
            </a:pPr>
            <a:r>
              <a:rPr lang="lt-LT" sz="3200" i="1" dirty="0" err="1"/>
              <a:t>Meet</a:t>
            </a:r>
            <a:r>
              <a:rPr lang="lt-LT" sz="3200" dirty="0"/>
              <a:t> + DI = efektyvesni susitikimai, lengvesnė turinio analizė</a:t>
            </a:r>
            <a:endParaRPr sz="1300" dirty="0">
              <a:solidFill>
                <a:schemeClr val="dk1"/>
              </a:solidFill>
            </a:endParaRPr>
          </a:p>
          <a:p>
            <a:pPr marL="0" lvl="0" indent="0" algn="l" rtl="0">
              <a:lnSpc>
                <a:spcPct val="90000"/>
              </a:lnSpc>
              <a:spcBef>
                <a:spcPts val="1000"/>
              </a:spcBef>
              <a:spcAft>
                <a:spcPts val="0"/>
              </a:spcAft>
              <a:buSzPts val="3000"/>
              <a:buNone/>
            </a:pPr>
            <a:endParaRPr dirty="0"/>
          </a:p>
          <a:p>
            <a:pPr marL="0" lvl="0" indent="0" algn="l" rtl="0">
              <a:lnSpc>
                <a:spcPct val="90000"/>
              </a:lnSpc>
              <a:spcBef>
                <a:spcPts val="1000"/>
              </a:spcBef>
              <a:spcAft>
                <a:spcPts val="0"/>
              </a:spcAft>
              <a:buSzPts val="3000"/>
              <a:buNone/>
            </a:pPr>
            <a:endParaRPr dirty="0"/>
          </a:p>
          <a:p>
            <a:pPr marL="0" lvl="0" indent="0" algn="l" rtl="0">
              <a:lnSpc>
                <a:spcPct val="150000"/>
              </a:lnSpc>
              <a:spcBef>
                <a:spcPts val="1000"/>
              </a:spcBef>
              <a:spcAft>
                <a:spcPts val="0"/>
              </a:spcAft>
              <a:buSzPts val="3000"/>
              <a:buNone/>
            </a:pPr>
            <a:endParaRPr dirty="0"/>
          </a:p>
          <a:p>
            <a:pPr marL="2743200" lvl="0" indent="0" algn="l" rtl="0">
              <a:lnSpc>
                <a:spcPct val="115000"/>
              </a:lnSpc>
              <a:spcBef>
                <a:spcPts val="1200"/>
              </a:spcBef>
              <a:spcAft>
                <a:spcPts val="0"/>
              </a:spcAft>
              <a:buSzPts val="3000"/>
              <a:buNone/>
            </a:pPr>
            <a:endParaRPr dirty="0">
              <a:solidFill>
                <a:srgbClr val="434343"/>
              </a:solidFill>
            </a:endParaRPr>
          </a:p>
        </p:txBody>
      </p:sp>
      <p:sp>
        <p:nvSpPr>
          <p:cNvPr id="660" name="Google Shape;660;g37735b48421_0_9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sz="4050" i="1" dirty="0">
                <a:solidFill>
                  <a:srgbClr val="EA551F"/>
                </a:solidFill>
                <a:latin typeface="Century Gothic"/>
                <a:ea typeface="Century Gothic"/>
                <a:cs typeface="Century Gothic"/>
                <a:sym typeface="Century Gothic"/>
              </a:rPr>
              <a:t>Google </a:t>
            </a:r>
            <a:r>
              <a:rPr lang="lt-LT" sz="4050" i="1" dirty="0" err="1">
                <a:solidFill>
                  <a:srgbClr val="EA551F"/>
                </a:solidFill>
                <a:latin typeface="Century Gothic"/>
                <a:ea typeface="Century Gothic"/>
                <a:cs typeface="Century Gothic"/>
                <a:sym typeface="Century Gothic"/>
              </a:rPr>
              <a:t>Meet</a:t>
            </a:r>
            <a:r>
              <a:rPr lang="lt-LT" sz="4050" dirty="0">
                <a:solidFill>
                  <a:srgbClr val="EA551F"/>
                </a:solidFill>
                <a:latin typeface="Century Gothic"/>
                <a:ea typeface="Century Gothic"/>
                <a:cs typeface="Century Gothic"/>
                <a:sym typeface="Century Gothic"/>
              </a:rPr>
              <a:t>: DI virtualiuose susitikimuose</a:t>
            </a:r>
            <a:endParaRPr sz="4050" dirty="0">
              <a:solidFill>
                <a:srgbClr val="EA551F"/>
              </a:solidFill>
              <a:latin typeface="Century Gothic"/>
              <a:ea typeface="Century Gothic"/>
              <a:cs typeface="Century Gothic"/>
              <a:sym typeface="Century Gothic"/>
            </a:endParaRPr>
          </a:p>
        </p:txBody>
      </p:sp>
      <p:pic>
        <p:nvPicPr>
          <p:cNvPr id="661" name="Google Shape;661;g37735b48421_0_94" descr="Logotipas Google Meet" title="Google_Meet-Logo.wine.png"/>
          <p:cNvPicPr preferRelativeResize="0"/>
          <p:nvPr/>
        </p:nvPicPr>
        <p:blipFill rotWithShape="1">
          <a:blip r:embed="rId3">
            <a:alphaModFix/>
          </a:blip>
          <a:srcRect l="21023" t="12823" r="20200"/>
          <a:stretch/>
        </p:blipFill>
        <p:spPr>
          <a:xfrm>
            <a:off x="8734800" y="2086575"/>
            <a:ext cx="3185024" cy="3148751"/>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g37735b48421_0_107"/>
          <p:cNvSpPr txBox="1">
            <a:spLocks noGrp="1"/>
          </p:cNvSpPr>
          <p:nvPr>
            <p:ph type="body" idx="1"/>
          </p:nvPr>
        </p:nvSpPr>
        <p:spPr>
          <a:xfrm>
            <a:off x="526475" y="1995300"/>
            <a:ext cx="10017900" cy="4721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dirty="0"/>
              <a:t>Svetainių kūrimas projektams, mokyklai, prezentacijoms</a:t>
            </a:r>
            <a:br>
              <a:rPr lang="lt-LT" sz="3200" dirty="0"/>
            </a:br>
            <a:endParaRPr sz="3200" dirty="0"/>
          </a:p>
          <a:p>
            <a:pPr marL="0" lvl="0" indent="0" algn="l" rtl="0">
              <a:lnSpc>
                <a:spcPct val="115000"/>
              </a:lnSpc>
              <a:spcBef>
                <a:spcPts val="1200"/>
              </a:spcBef>
              <a:spcAft>
                <a:spcPts val="0"/>
              </a:spcAft>
              <a:buSzPts val="3000"/>
              <a:buNone/>
            </a:pPr>
            <a:r>
              <a:rPr lang="lt-LT" sz="3200" b="1" dirty="0"/>
              <a:t>Sąsaja su DI:</a:t>
            </a:r>
            <a:br>
              <a:rPr lang="lt-LT" sz="3200" dirty="0"/>
            </a:br>
            <a:r>
              <a:rPr lang="lt-LT" sz="3200" dirty="0"/>
              <a:t>Turinio generavimas</a:t>
            </a:r>
            <a:br>
              <a:rPr lang="lt-LT" sz="3200" dirty="0"/>
            </a:br>
            <a:r>
              <a:rPr lang="lt-LT" sz="3200" dirty="0"/>
              <a:t>Idėjų ir įžvalgų vizualizavimas</a:t>
            </a:r>
            <a:endParaRPr sz="3200" dirty="0"/>
          </a:p>
          <a:p>
            <a:pPr marL="0" lvl="0" indent="0" algn="l" rtl="0">
              <a:lnSpc>
                <a:spcPct val="115000"/>
              </a:lnSpc>
              <a:spcBef>
                <a:spcPts val="1200"/>
              </a:spcBef>
              <a:spcAft>
                <a:spcPts val="0"/>
              </a:spcAft>
              <a:buSzPts val="3000"/>
              <a:buNone/>
            </a:pPr>
            <a:r>
              <a:rPr lang="lt-LT" sz="3200" i="1" dirty="0"/>
              <a:t>Google </a:t>
            </a:r>
            <a:r>
              <a:rPr lang="lt-LT" sz="3200" i="1" dirty="0" err="1"/>
              <a:t>Sites</a:t>
            </a:r>
            <a:r>
              <a:rPr lang="lt-LT" sz="3200" i="1" dirty="0"/>
              <a:t> </a:t>
            </a:r>
            <a:r>
              <a:rPr lang="lt-LT" sz="3200" dirty="0"/>
              <a:t>+ DI = spartesnis turinio kūrimas ir vizualizavimas</a:t>
            </a:r>
            <a:endParaRPr sz="1300" dirty="0">
              <a:solidFill>
                <a:schemeClr val="dk1"/>
              </a:solidFill>
            </a:endParaRPr>
          </a:p>
          <a:p>
            <a:pPr marL="0" lvl="0" indent="0" algn="l" rtl="0">
              <a:lnSpc>
                <a:spcPct val="115000"/>
              </a:lnSpc>
              <a:spcBef>
                <a:spcPts val="1200"/>
              </a:spcBef>
              <a:spcAft>
                <a:spcPts val="0"/>
              </a:spcAft>
              <a:buSzPts val="3000"/>
              <a:buNone/>
            </a:pPr>
            <a:endParaRPr dirty="0"/>
          </a:p>
          <a:p>
            <a:pPr marL="0" lvl="0" indent="0" algn="l" rtl="0">
              <a:lnSpc>
                <a:spcPct val="90000"/>
              </a:lnSpc>
              <a:spcBef>
                <a:spcPts val="1000"/>
              </a:spcBef>
              <a:spcAft>
                <a:spcPts val="0"/>
              </a:spcAft>
              <a:buSzPts val="3000"/>
              <a:buNone/>
            </a:pPr>
            <a:endParaRPr dirty="0"/>
          </a:p>
          <a:p>
            <a:pPr marL="0" lvl="0" indent="0" algn="l" rtl="0">
              <a:lnSpc>
                <a:spcPct val="90000"/>
              </a:lnSpc>
              <a:spcBef>
                <a:spcPts val="1000"/>
              </a:spcBef>
              <a:spcAft>
                <a:spcPts val="0"/>
              </a:spcAft>
              <a:buSzPts val="3000"/>
              <a:buNone/>
            </a:pPr>
            <a:endParaRPr dirty="0"/>
          </a:p>
          <a:p>
            <a:pPr marL="0" lvl="0" indent="0" algn="l" rtl="0">
              <a:lnSpc>
                <a:spcPct val="150000"/>
              </a:lnSpc>
              <a:spcBef>
                <a:spcPts val="1000"/>
              </a:spcBef>
              <a:spcAft>
                <a:spcPts val="0"/>
              </a:spcAft>
              <a:buSzPts val="3000"/>
              <a:buNone/>
            </a:pPr>
            <a:endParaRPr dirty="0"/>
          </a:p>
          <a:p>
            <a:pPr marL="2743200" lvl="0" indent="0" algn="l" rtl="0">
              <a:lnSpc>
                <a:spcPct val="115000"/>
              </a:lnSpc>
              <a:spcBef>
                <a:spcPts val="1200"/>
              </a:spcBef>
              <a:spcAft>
                <a:spcPts val="0"/>
              </a:spcAft>
              <a:buSzPts val="3000"/>
              <a:buNone/>
            </a:pPr>
            <a:endParaRPr dirty="0">
              <a:solidFill>
                <a:srgbClr val="434343"/>
              </a:solidFill>
            </a:endParaRPr>
          </a:p>
        </p:txBody>
      </p:sp>
      <p:sp>
        <p:nvSpPr>
          <p:cNvPr id="668" name="Google Shape;668;g37735b48421_0_10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sz="4050" i="1" dirty="0">
                <a:solidFill>
                  <a:srgbClr val="EA551F"/>
                </a:solidFill>
                <a:latin typeface="Century Gothic"/>
                <a:ea typeface="Century Gothic"/>
                <a:cs typeface="Century Gothic"/>
                <a:sym typeface="Century Gothic"/>
              </a:rPr>
              <a:t>Google </a:t>
            </a:r>
            <a:r>
              <a:rPr lang="lt-LT" sz="4050" i="1" dirty="0" err="1">
                <a:solidFill>
                  <a:srgbClr val="EA551F"/>
                </a:solidFill>
                <a:latin typeface="Century Gothic"/>
                <a:ea typeface="Century Gothic"/>
                <a:cs typeface="Century Gothic"/>
                <a:sym typeface="Century Gothic"/>
              </a:rPr>
              <a:t>Sites</a:t>
            </a:r>
            <a:r>
              <a:rPr lang="lt-LT" sz="4050" dirty="0">
                <a:solidFill>
                  <a:srgbClr val="EA551F"/>
                </a:solidFill>
                <a:latin typeface="Century Gothic"/>
                <a:ea typeface="Century Gothic"/>
                <a:cs typeface="Century Gothic"/>
                <a:sym typeface="Century Gothic"/>
              </a:rPr>
              <a:t>: svetainė sukurta su DI</a:t>
            </a:r>
            <a:endParaRPr sz="4050" dirty="0">
              <a:solidFill>
                <a:srgbClr val="EA551F"/>
              </a:solidFill>
              <a:latin typeface="Century Gothic"/>
              <a:ea typeface="Century Gothic"/>
              <a:cs typeface="Century Gothic"/>
              <a:sym typeface="Century Gothic"/>
            </a:endParaRPr>
          </a:p>
        </p:txBody>
      </p:sp>
      <p:pic>
        <p:nvPicPr>
          <p:cNvPr id="669" name="Google Shape;669;g37735b48421_0_107" descr="Logotipas Google Sites" title="Google Sites.png"/>
          <p:cNvPicPr preferRelativeResize="0"/>
          <p:nvPr/>
        </p:nvPicPr>
        <p:blipFill rotWithShape="1">
          <a:blip r:embed="rId3">
            <a:alphaModFix/>
          </a:blip>
          <a:srcRect l="32886" t="16707" r="32859" b="17306"/>
          <a:stretch/>
        </p:blipFill>
        <p:spPr>
          <a:xfrm>
            <a:off x="9428125" y="2776900"/>
            <a:ext cx="2459325" cy="3384201"/>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g363c5f681c1_0_211"/>
          <p:cNvSpPr txBox="1">
            <a:spLocks noGrp="1"/>
          </p:cNvSpPr>
          <p:nvPr>
            <p:ph type="body" idx="1"/>
          </p:nvPr>
        </p:nvSpPr>
        <p:spPr>
          <a:xfrm>
            <a:off x="733750" y="1983925"/>
            <a:ext cx="11223600" cy="4815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lt-LT" dirty="0">
                <a:solidFill>
                  <a:srgbClr val="434343"/>
                </a:solidFill>
              </a:rPr>
              <a:t>Greiti atsakymai = gilus tyrimas su šaltiniais</a:t>
            </a:r>
            <a:br>
              <a:rPr lang="lt-LT" dirty="0">
                <a:solidFill>
                  <a:srgbClr val="434343"/>
                </a:solidFill>
              </a:rPr>
            </a:br>
            <a:r>
              <a:rPr lang="lt-LT" dirty="0">
                <a:solidFill>
                  <a:srgbClr val="434343"/>
                </a:solidFill>
              </a:rPr>
              <a:t>Klausimų generavimas, duomenų analizė, santraukos</a:t>
            </a:r>
            <a:endParaRPr dirty="0">
              <a:solidFill>
                <a:srgbClr val="434343"/>
              </a:solidFill>
            </a:endParaRPr>
          </a:p>
          <a:p>
            <a:pPr marL="0" lvl="0" indent="0" algn="l" rtl="0">
              <a:lnSpc>
                <a:spcPct val="90000"/>
              </a:lnSpc>
              <a:spcBef>
                <a:spcPts val="1000"/>
              </a:spcBef>
              <a:spcAft>
                <a:spcPts val="0"/>
              </a:spcAft>
              <a:buSzPts val="1100"/>
              <a:buNone/>
            </a:pPr>
            <a:r>
              <a:rPr lang="lt-LT" b="1" dirty="0"/>
              <a:t>Svarbu:</a:t>
            </a:r>
            <a:endParaRPr b="1" dirty="0"/>
          </a:p>
          <a:p>
            <a:pPr marL="0" lvl="0" indent="0" algn="l" rtl="0">
              <a:lnSpc>
                <a:spcPct val="90000"/>
              </a:lnSpc>
              <a:spcBef>
                <a:spcPts val="1000"/>
              </a:spcBef>
              <a:spcAft>
                <a:spcPts val="0"/>
              </a:spcAft>
              <a:buSzPts val="1100"/>
              <a:buNone/>
            </a:pPr>
            <a:r>
              <a:rPr lang="lt-LT" dirty="0"/>
              <a:t>Informacijos tikrinimas</a:t>
            </a:r>
            <a:endParaRPr dirty="0"/>
          </a:p>
          <a:p>
            <a:pPr marL="0" lvl="0" indent="0" algn="l" rtl="0">
              <a:lnSpc>
                <a:spcPct val="90000"/>
              </a:lnSpc>
              <a:spcBef>
                <a:spcPts val="1000"/>
              </a:spcBef>
              <a:spcAft>
                <a:spcPts val="0"/>
              </a:spcAft>
              <a:buSzPts val="3000"/>
              <a:buNone/>
            </a:pPr>
            <a:r>
              <a:rPr lang="lt-LT" dirty="0"/>
              <a:t>Kritinis mąstymas </a:t>
            </a:r>
            <a:br>
              <a:rPr lang="lt-LT" dirty="0"/>
            </a:br>
            <a:r>
              <a:rPr lang="lt-LT" dirty="0"/>
              <a:t>Gali suklysti, ypač greituose atsakymuose</a:t>
            </a:r>
            <a:endParaRPr dirty="0"/>
          </a:p>
          <a:p>
            <a:pPr marL="0" lvl="0" indent="0" algn="l" rtl="0">
              <a:lnSpc>
                <a:spcPct val="90000"/>
              </a:lnSpc>
              <a:spcBef>
                <a:spcPts val="1000"/>
              </a:spcBef>
              <a:spcAft>
                <a:spcPts val="0"/>
              </a:spcAft>
              <a:buSzPts val="3000"/>
              <a:buNone/>
            </a:pPr>
            <a:r>
              <a:rPr lang="lt-LT" b="1" dirty="0"/>
              <a:t>Ateitis:</a:t>
            </a:r>
            <a:endParaRPr sz="1300" b="1" dirty="0">
              <a:solidFill>
                <a:schemeClr val="dk1"/>
              </a:solidFill>
            </a:endParaRPr>
          </a:p>
          <a:p>
            <a:pPr marL="0" lvl="0" indent="0" algn="l" rtl="0">
              <a:lnSpc>
                <a:spcPct val="90000"/>
              </a:lnSpc>
              <a:spcBef>
                <a:spcPts val="1000"/>
              </a:spcBef>
              <a:spcAft>
                <a:spcPts val="0"/>
              </a:spcAft>
              <a:buSzPts val="3000"/>
              <a:buNone/>
            </a:pPr>
            <a:r>
              <a:rPr lang="lt-LT" dirty="0"/>
              <a:t>DI integracija į </a:t>
            </a:r>
            <a:r>
              <a:rPr lang="lt-LT" i="1" dirty="0"/>
              <a:t>Google</a:t>
            </a:r>
            <a:r>
              <a:rPr lang="lt-LT" dirty="0"/>
              <a:t> įrankius</a:t>
            </a:r>
            <a:endParaRPr dirty="0"/>
          </a:p>
          <a:p>
            <a:pPr marL="0" lvl="0" indent="0" algn="l" rtl="0">
              <a:lnSpc>
                <a:spcPct val="90000"/>
              </a:lnSpc>
              <a:spcBef>
                <a:spcPts val="1000"/>
              </a:spcBef>
              <a:spcAft>
                <a:spcPts val="0"/>
              </a:spcAft>
              <a:buSzPts val="3000"/>
              <a:buNone/>
            </a:pPr>
            <a:r>
              <a:rPr lang="lt-LT" dirty="0"/>
              <a:t>Automatizuotas darbas, išmanesnės įžvalgos, kūrybinė pagalba</a:t>
            </a:r>
            <a:endParaRPr sz="1100" dirty="0">
              <a:solidFill>
                <a:schemeClr val="dk1"/>
              </a:solidFill>
            </a:endParaRPr>
          </a:p>
          <a:p>
            <a:pPr marL="0" lvl="0" indent="0" algn="l" rtl="0">
              <a:lnSpc>
                <a:spcPct val="90000"/>
              </a:lnSpc>
              <a:spcBef>
                <a:spcPts val="1000"/>
              </a:spcBef>
              <a:spcAft>
                <a:spcPts val="0"/>
              </a:spcAft>
              <a:buSzPts val="3000"/>
              <a:buNone/>
            </a:pPr>
            <a:endParaRPr dirty="0"/>
          </a:p>
          <a:p>
            <a:pPr marL="0" lvl="0" indent="0" algn="l" rtl="0">
              <a:lnSpc>
                <a:spcPct val="115000"/>
              </a:lnSpc>
              <a:spcBef>
                <a:spcPts val="1200"/>
              </a:spcBef>
              <a:spcAft>
                <a:spcPts val="0"/>
              </a:spcAft>
              <a:buClr>
                <a:schemeClr val="dk1"/>
              </a:buClr>
              <a:buSzPts val="1100"/>
              <a:buFont typeface="Arial"/>
              <a:buNone/>
            </a:pPr>
            <a:endParaRPr dirty="0">
              <a:solidFill>
                <a:srgbClr val="434343"/>
              </a:solidFill>
            </a:endParaRPr>
          </a:p>
          <a:p>
            <a:pPr marL="0" lvl="0" indent="0" algn="l" rtl="0">
              <a:lnSpc>
                <a:spcPct val="115000"/>
              </a:lnSpc>
              <a:spcBef>
                <a:spcPts val="1200"/>
              </a:spcBef>
              <a:spcAft>
                <a:spcPts val="0"/>
              </a:spcAft>
              <a:buSzPts val="3000"/>
              <a:buNone/>
            </a:pPr>
            <a:endParaRPr b="1" dirty="0">
              <a:solidFill>
                <a:srgbClr val="434343"/>
              </a:solidFill>
            </a:endParaRPr>
          </a:p>
          <a:p>
            <a:pPr marL="0" lvl="0" indent="0" algn="l" rtl="0">
              <a:lnSpc>
                <a:spcPct val="115000"/>
              </a:lnSpc>
              <a:spcBef>
                <a:spcPts val="1200"/>
              </a:spcBef>
              <a:spcAft>
                <a:spcPts val="0"/>
              </a:spcAft>
              <a:buSzPts val="3000"/>
              <a:buNone/>
            </a:pPr>
            <a:endParaRPr b="1" dirty="0">
              <a:solidFill>
                <a:srgbClr val="434343"/>
              </a:solidFill>
            </a:endParaRPr>
          </a:p>
        </p:txBody>
      </p:sp>
      <p:sp>
        <p:nvSpPr>
          <p:cNvPr id="676" name="Google Shape;676;g363c5f681c1_0_21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err="1">
                <a:latin typeface="Century Gothic"/>
                <a:ea typeface="Century Gothic"/>
                <a:cs typeface="Century Gothic"/>
                <a:sym typeface="Century Gothic"/>
              </a:rPr>
              <a:t>Gemini</a:t>
            </a:r>
            <a:r>
              <a:rPr lang="lt-LT" dirty="0">
                <a:latin typeface="Century Gothic"/>
                <a:ea typeface="Century Gothic"/>
                <a:cs typeface="Century Gothic"/>
                <a:sym typeface="Century Gothic"/>
              </a:rPr>
              <a:t> </a:t>
            </a: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7"/>
                  </a:ext>
                </a:extLst>
              </a:rPr>
              <a:t>–</a:t>
            </a:r>
            <a:r>
              <a:rPr lang="lt-LT" dirty="0">
                <a:latin typeface="Century Gothic"/>
                <a:ea typeface="Century Gothic"/>
                <a:cs typeface="Century Gothic"/>
                <a:sym typeface="Century Gothic"/>
              </a:rPr>
              <a:t> </a:t>
            </a: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8"/>
                  </a:ext>
                </a:extLst>
              </a:rPr>
              <a:t>įrankis</a:t>
            </a:r>
            <a:r>
              <a:rPr lang="lt-LT" dirty="0">
                <a:latin typeface="Century Gothic"/>
                <a:ea typeface="Century Gothic"/>
                <a:cs typeface="Century Gothic"/>
                <a:sym typeface="Century Gothic"/>
              </a:rPr>
              <a:t> ir dirbtinis intelektas</a:t>
            </a:r>
            <a:endParaRPr dirty="0">
              <a:latin typeface="Century Gothic"/>
              <a:ea typeface="Century Gothic"/>
              <a:cs typeface="Century Gothic"/>
              <a:sym typeface="Century Gothic"/>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g363c5f681c1_0_0"/>
          <p:cNvSpPr txBox="1">
            <a:spLocks noGrp="1"/>
          </p:cNvSpPr>
          <p:nvPr>
            <p:ph type="title"/>
          </p:nvPr>
        </p:nvSpPr>
        <p:spPr>
          <a:xfrm>
            <a:off x="1809307" y="2766143"/>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i="1" dirty="0">
                <a:latin typeface="Century Gothic"/>
                <a:ea typeface="Century Gothic"/>
                <a:cs typeface="Century Gothic"/>
                <a:sym typeface="Century Gothic"/>
              </a:rPr>
              <a:t>Google vertėjas </a:t>
            </a:r>
            <a:r>
              <a:rPr lang="lt-LT" dirty="0">
                <a:latin typeface="Century Gothic"/>
                <a:ea typeface="Century Gothic"/>
                <a:cs typeface="Century Gothic"/>
                <a:sym typeface="Century Gothic"/>
              </a:rPr>
              <a:t>ir </a:t>
            </a:r>
            <a:r>
              <a:rPr lang="lt-LT" i="1" dirty="0" err="1">
                <a:latin typeface="Century Gothic"/>
                <a:ea typeface="Century Gothic"/>
                <a:cs typeface="Century Gothic"/>
                <a:sym typeface="Century Gothic"/>
              </a:rPr>
              <a:t>Lens</a:t>
            </a:r>
            <a:r>
              <a:rPr lang="lt-LT" dirty="0">
                <a:latin typeface="Century Gothic"/>
                <a:ea typeface="Century Gothic"/>
                <a:cs typeface="Century Gothic"/>
                <a:sym typeface="Century Gothic"/>
              </a:rPr>
              <a:t>: informacijos interpretacija</a:t>
            </a:r>
            <a:endParaRP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g3368e779886_0_223"/>
          <p:cNvSpPr txBox="1">
            <a:spLocks noGrp="1"/>
          </p:cNvSpPr>
          <p:nvPr>
            <p:ph type="body" idx="1"/>
          </p:nvPr>
        </p:nvSpPr>
        <p:spPr>
          <a:xfrm>
            <a:off x="693325" y="1934000"/>
            <a:ext cx="11772000" cy="4395000"/>
          </a:xfrm>
          <a:prstGeom prst="rect">
            <a:avLst/>
          </a:prstGeom>
          <a:noFill/>
          <a:ln>
            <a:noFill/>
          </a:ln>
        </p:spPr>
        <p:txBody>
          <a:bodyPr spcFirstLastPara="1" wrap="square" lIns="91425" tIns="45700" rIns="91425" bIns="45700" anchor="t" anchorCtr="0">
            <a:noAutofit/>
          </a:bodyPr>
          <a:lstStyle/>
          <a:p>
            <a:pPr marL="0" lvl="0" indent="0">
              <a:lnSpc>
                <a:spcPct val="115000"/>
              </a:lnSpc>
              <a:spcBef>
                <a:spcPts val="1200"/>
              </a:spcBef>
              <a:buNone/>
            </a:pPr>
            <a:r>
              <a:rPr lang="lt-LT" b="1" i="1"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9"/>
                  </a:ext>
                </a:extLst>
              </a:rPr>
              <a:t>Google vertėjas</a:t>
            </a:r>
            <a:r>
              <a:rPr lang="lt-LT" i="1"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0"/>
                  </a:ext>
                </a:extLst>
              </a:rPr>
              <a:t> </a:t>
            </a:r>
            <a:r>
              <a:rPr lang="lt-LT"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0"/>
                  </a:ext>
                </a:extLst>
              </a:rPr>
              <a:t>– </a:t>
            </a:r>
            <a:r>
              <a:rPr lang="lt-LT"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1"/>
                  </a:ext>
                </a:extLst>
              </a:rPr>
              <a:t>daugiakalbė</a:t>
            </a:r>
            <a:r>
              <a:rPr lang="lt-LT"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2"/>
                  </a:ext>
                </a:extLst>
              </a:rPr>
              <a:t> vertimo sistema, kuri naudoja dirbtinio intelekto technologijas tekstui, dokumentams, svetainėms, balsui ir vaizdams </a:t>
            </a:r>
            <a:r>
              <a:rPr lang="lt-LT" dirty="0">
                <a:solidFill>
                  <a:srgbClr val="434343"/>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62"/>
                  </a:ext>
                </a:extLst>
              </a:rPr>
              <a:t>versti</a:t>
            </a:r>
            <a:r>
              <a:rPr lang="lt-LT"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2"/>
                  </a:ext>
                </a:extLst>
              </a:rPr>
              <a:t> iš vienos kalbos į kitą.</a:t>
            </a:r>
            <a:endParaRPr dirty="0">
              <a:solidFill>
                <a:srgbClr val="434343"/>
              </a:solidFill>
            </a:endParaRPr>
          </a:p>
          <a:p>
            <a:pPr marL="0" lvl="0" indent="0" algn="l" rtl="0">
              <a:lnSpc>
                <a:spcPct val="100000"/>
              </a:lnSpc>
              <a:spcBef>
                <a:spcPts val="2400"/>
              </a:spcBef>
              <a:spcAft>
                <a:spcPts val="0"/>
              </a:spcAft>
              <a:buSzPts val="3000"/>
              <a:buNone/>
            </a:pPr>
            <a:endParaRPr dirty="0">
              <a:solidFill>
                <a:srgbClr val="434343"/>
              </a:solidFill>
            </a:endParaRPr>
          </a:p>
        </p:txBody>
      </p:sp>
      <p:sp>
        <p:nvSpPr>
          <p:cNvPr id="689" name="Google Shape;689;g3368e779886_0_223"/>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 vertėjas </a:t>
            </a:r>
            <a:endParaRPr i="1" dirty="0">
              <a:latin typeface="Century Gothic"/>
              <a:ea typeface="Century Gothic"/>
              <a:cs typeface="Century Gothic"/>
              <a:sym typeface="Century Gothic"/>
            </a:endParaRPr>
          </a:p>
        </p:txBody>
      </p:sp>
      <p:pic>
        <p:nvPicPr>
          <p:cNvPr id="690" name="Google Shape;690;g3368e779886_0_223" descr="Google vertėjo logotipas"/>
          <p:cNvPicPr preferRelativeResize="0"/>
          <p:nvPr/>
        </p:nvPicPr>
        <p:blipFill rotWithShape="1">
          <a:blip r:embed="rId3">
            <a:alphaModFix/>
          </a:blip>
          <a:srcRect/>
          <a:stretch/>
        </p:blipFill>
        <p:spPr>
          <a:xfrm>
            <a:off x="4284500" y="3999450"/>
            <a:ext cx="2384050" cy="23840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g3611fc0bd4a_0_24"/>
          <p:cNvSpPr txBox="1">
            <a:spLocks noGrp="1"/>
          </p:cNvSpPr>
          <p:nvPr>
            <p:ph type="body" idx="1"/>
          </p:nvPr>
        </p:nvSpPr>
        <p:spPr>
          <a:xfrm>
            <a:off x="388375" y="2442350"/>
            <a:ext cx="6756900" cy="3092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chemeClr val="dk1"/>
              </a:buClr>
              <a:buSzPts val="1100"/>
              <a:buFont typeface="Arial"/>
              <a:buNone/>
            </a:pPr>
            <a:r>
              <a:rPr lang="lt-LT" sz="3200" dirty="0">
                <a:solidFill>
                  <a:srgbClr val="434343"/>
                </a:solidFill>
              </a:rPr>
              <a:t>Ilgesni tekstai, dokumentai, svetainės</a:t>
            </a:r>
            <a:br>
              <a:rPr lang="lt-LT" sz="3200" dirty="0">
                <a:solidFill>
                  <a:srgbClr val="434343"/>
                </a:solidFill>
              </a:rPr>
            </a:br>
            <a:endParaRPr sz="3200" dirty="0">
              <a:solidFill>
                <a:srgbClr val="434343"/>
              </a:solidFill>
            </a:endParaRPr>
          </a:p>
          <a:p>
            <a:pPr marL="0" lvl="0" indent="0" algn="l" rtl="0">
              <a:lnSpc>
                <a:spcPct val="100000"/>
              </a:lnSpc>
              <a:spcBef>
                <a:spcPts val="1000"/>
              </a:spcBef>
              <a:spcAft>
                <a:spcPts val="0"/>
              </a:spcAft>
              <a:buClr>
                <a:schemeClr val="dk1"/>
              </a:buClr>
              <a:buSzPts val="1100"/>
              <a:buFont typeface="Arial"/>
              <a:buNone/>
            </a:pPr>
            <a:r>
              <a:rPr lang="lt-LT" sz="3200" dirty="0">
                <a:solidFill>
                  <a:srgbClr val="434343"/>
                </a:solidFill>
              </a:rPr>
              <a:t>Darbas prie kompiuterio, detali analizė</a:t>
            </a:r>
            <a:br>
              <a:rPr lang="lt-LT" sz="3200" dirty="0">
                <a:solidFill>
                  <a:srgbClr val="434343"/>
                </a:solidFill>
              </a:rPr>
            </a:br>
            <a:endParaRPr sz="3200" dirty="0">
              <a:solidFill>
                <a:srgbClr val="434343"/>
              </a:solidFill>
            </a:endParaRPr>
          </a:p>
          <a:p>
            <a:pPr marL="0" lvl="0" indent="0" algn="l" rtl="0">
              <a:lnSpc>
                <a:spcPct val="100000"/>
              </a:lnSpc>
              <a:spcBef>
                <a:spcPts val="1000"/>
              </a:spcBef>
              <a:spcAft>
                <a:spcPts val="0"/>
              </a:spcAft>
              <a:buClr>
                <a:schemeClr val="dk1"/>
              </a:buClr>
              <a:buSzPts val="1100"/>
              <a:buFont typeface="Arial"/>
              <a:buNone/>
            </a:pPr>
            <a:r>
              <a:rPr lang="lt-LT" sz="3200" dirty="0">
                <a:solidFill>
                  <a:srgbClr val="434343"/>
                </a:solidFill>
              </a:rPr>
              <a:t>Svarbi tiksli teksto struktūra</a:t>
            </a:r>
            <a:endParaRPr sz="3200" dirty="0">
              <a:solidFill>
                <a:srgbClr val="434343"/>
              </a:solidFill>
            </a:endParaRPr>
          </a:p>
          <a:p>
            <a:pPr marL="0" lvl="0" indent="0" algn="l" rtl="0">
              <a:lnSpc>
                <a:spcPct val="100000"/>
              </a:lnSpc>
              <a:spcBef>
                <a:spcPts val="1000"/>
              </a:spcBef>
              <a:spcAft>
                <a:spcPts val="0"/>
              </a:spcAft>
              <a:buSzPts val="3000"/>
              <a:buNone/>
            </a:pPr>
            <a:endParaRPr dirty="0">
              <a:solidFill>
                <a:srgbClr val="434343"/>
              </a:solidFill>
            </a:endParaRPr>
          </a:p>
          <a:p>
            <a:pPr marL="0" lvl="0" indent="0" algn="l" rtl="0">
              <a:lnSpc>
                <a:spcPct val="100000"/>
              </a:lnSpc>
              <a:spcBef>
                <a:spcPts val="1000"/>
              </a:spcBef>
              <a:spcAft>
                <a:spcPts val="0"/>
              </a:spcAft>
              <a:buSzPts val="3000"/>
              <a:buNone/>
            </a:pPr>
            <a:endParaRPr dirty="0">
              <a:solidFill>
                <a:srgbClr val="434343"/>
              </a:solidFill>
            </a:endParaRPr>
          </a:p>
        </p:txBody>
      </p:sp>
      <p:sp>
        <p:nvSpPr>
          <p:cNvPr id="697" name="Google Shape;697;g3611fc0bd4a_0_2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 vertėjas </a:t>
            </a:r>
            <a:r>
              <a:rPr lang="lt-LT" dirty="0">
                <a:latin typeface="Century Gothic"/>
                <a:ea typeface="Century Gothic"/>
                <a:cs typeface="Century Gothic"/>
                <a:sym typeface="Century Gothic"/>
              </a:rPr>
              <a:t>– prieinamumas (1)</a:t>
            </a:r>
            <a:endParaRPr dirty="0">
              <a:latin typeface="Century Gothic"/>
              <a:ea typeface="Century Gothic"/>
              <a:cs typeface="Century Gothic"/>
              <a:sym typeface="Century Gothic"/>
            </a:endParaRPr>
          </a:p>
        </p:txBody>
      </p:sp>
      <p:pic>
        <p:nvPicPr>
          <p:cNvPr id="698" name="Google Shape;698;g3611fc0bd4a_0_24" descr="DI generuotas paveiksliukas, nešiojamo kopmpiuterio ekranas, baltas fonas Goofgle translate užrašas" title="Gemini_Generated_Image_dbbgh0dbbgh0dbbg.jpg"/>
          <p:cNvPicPr preferRelativeResize="0"/>
          <p:nvPr/>
        </p:nvPicPr>
        <p:blipFill rotWithShape="1">
          <a:blip r:embed="rId3">
            <a:alphaModFix/>
          </a:blip>
          <a:srcRect l="9966" b="10488"/>
          <a:stretch/>
        </p:blipFill>
        <p:spPr>
          <a:xfrm>
            <a:off x="7729350" y="2310387"/>
            <a:ext cx="3769078" cy="3746949"/>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g3457cc0d339_0_78"/>
          <p:cNvSpPr txBox="1">
            <a:spLocks noGrp="1"/>
          </p:cNvSpPr>
          <p:nvPr>
            <p:ph type="body" idx="1"/>
          </p:nvPr>
        </p:nvSpPr>
        <p:spPr>
          <a:xfrm>
            <a:off x="388375" y="2442350"/>
            <a:ext cx="7033500" cy="3638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100"/>
              <a:buNone/>
            </a:pPr>
            <a:r>
              <a:rPr lang="lt-LT" sz="3200" dirty="0">
                <a:solidFill>
                  <a:srgbClr val="434343"/>
                </a:solidFill>
              </a:rPr>
              <a:t>Greiti vertimai „čia ir dabar“</a:t>
            </a:r>
            <a:endParaRPr sz="3200" dirty="0">
              <a:solidFill>
                <a:srgbClr val="434343"/>
              </a:solidFill>
            </a:endParaRPr>
          </a:p>
          <a:p>
            <a:pPr marL="0" lvl="0" indent="0" algn="l" rtl="0">
              <a:lnSpc>
                <a:spcPct val="150000"/>
              </a:lnSpc>
              <a:spcBef>
                <a:spcPts val="1000"/>
              </a:spcBef>
              <a:spcAft>
                <a:spcPts val="0"/>
              </a:spcAft>
              <a:buSzPts val="1100"/>
              <a:buNone/>
            </a:pPr>
            <a:r>
              <a:rPr lang="lt-LT" sz="3200" dirty="0">
                <a:solidFill>
                  <a:srgbClr val="434343"/>
                </a:solidFill>
              </a:rPr>
              <a:t>Kelionės, pokalbiai, ženklai, realaus laiko tekstas</a:t>
            </a:r>
            <a:endParaRPr sz="3200" dirty="0">
              <a:solidFill>
                <a:srgbClr val="434343"/>
              </a:solidFill>
            </a:endParaRPr>
          </a:p>
          <a:p>
            <a:pPr marL="0" lvl="0" indent="0" algn="l" rtl="0">
              <a:lnSpc>
                <a:spcPct val="150000"/>
              </a:lnSpc>
              <a:spcBef>
                <a:spcPts val="1000"/>
              </a:spcBef>
              <a:spcAft>
                <a:spcPts val="0"/>
              </a:spcAft>
              <a:buSzPts val="1100"/>
              <a:buNone/>
            </a:pPr>
            <a:r>
              <a:rPr lang="lt-LT" sz="3200" dirty="0">
                <a:solidFill>
                  <a:srgbClr val="434343"/>
                </a:solidFill>
              </a:rPr>
              <a:t>Vertimas be interneto (</a:t>
            </a:r>
            <a:r>
              <a:rPr lang="lt-LT" sz="3200" i="1" dirty="0" err="1">
                <a:solidFill>
                  <a:srgbClr val="434343"/>
                </a:solidFill>
              </a:rPr>
              <a:t>offline</a:t>
            </a:r>
            <a:r>
              <a:rPr lang="lt-LT" sz="3200" i="1" dirty="0">
                <a:solidFill>
                  <a:srgbClr val="434343"/>
                </a:solidFill>
              </a:rPr>
              <a:t> paketai</a:t>
            </a:r>
            <a:r>
              <a:rPr lang="lt-LT" sz="3200" dirty="0">
                <a:solidFill>
                  <a:srgbClr val="434343"/>
                </a:solidFill>
              </a:rPr>
              <a:t>)</a:t>
            </a:r>
            <a:endParaRPr sz="3200" dirty="0">
              <a:solidFill>
                <a:srgbClr val="434343"/>
              </a:solidFill>
            </a:endParaRPr>
          </a:p>
          <a:p>
            <a:pPr marL="0" lvl="0" indent="0" algn="l" rtl="0">
              <a:lnSpc>
                <a:spcPct val="100000"/>
              </a:lnSpc>
              <a:spcBef>
                <a:spcPts val="1000"/>
              </a:spcBef>
              <a:spcAft>
                <a:spcPts val="0"/>
              </a:spcAft>
              <a:buSzPts val="1100"/>
              <a:buNone/>
            </a:pPr>
            <a:endParaRPr dirty="0">
              <a:solidFill>
                <a:srgbClr val="434343"/>
              </a:solidFill>
            </a:endParaRPr>
          </a:p>
          <a:p>
            <a:pPr marL="0" lvl="0" indent="0" algn="l" rtl="0">
              <a:lnSpc>
                <a:spcPct val="100000"/>
              </a:lnSpc>
              <a:spcBef>
                <a:spcPts val="1000"/>
              </a:spcBef>
              <a:spcAft>
                <a:spcPts val="0"/>
              </a:spcAft>
              <a:buSzPts val="3000"/>
              <a:buNone/>
            </a:pPr>
            <a:endParaRPr dirty="0">
              <a:solidFill>
                <a:srgbClr val="434343"/>
              </a:solidFill>
            </a:endParaRPr>
          </a:p>
          <a:p>
            <a:pPr marL="0" lvl="0" indent="0" algn="l" rtl="0">
              <a:lnSpc>
                <a:spcPct val="100000"/>
              </a:lnSpc>
              <a:spcBef>
                <a:spcPts val="1000"/>
              </a:spcBef>
              <a:spcAft>
                <a:spcPts val="0"/>
              </a:spcAft>
              <a:buSzPts val="3000"/>
              <a:buNone/>
            </a:pPr>
            <a:endParaRPr dirty="0">
              <a:solidFill>
                <a:srgbClr val="434343"/>
              </a:solidFill>
            </a:endParaRPr>
          </a:p>
        </p:txBody>
      </p:sp>
      <p:sp>
        <p:nvSpPr>
          <p:cNvPr id="705" name="Google Shape;705;g3457cc0d339_0_78"/>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dirty="0">
                <a:latin typeface="Century Gothic"/>
                <a:ea typeface="Century Gothic"/>
                <a:cs typeface="Century Gothic"/>
                <a:sym typeface="Century Gothic"/>
              </a:rPr>
              <a:t>Google </a:t>
            </a:r>
            <a:r>
              <a:rPr lang="lt-LT" i="1" dirty="0">
                <a:latin typeface="Century Gothic"/>
                <a:ea typeface="Century Gothic"/>
                <a:cs typeface="Century Gothic"/>
                <a:sym typeface="Century Gothic"/>
              </a:rPr>
              <a:t>vertėjas</a:t>
            </a:r>
            <a:r>
              <a:rPr lang="lt-LT" dirty="0">
                <a:latin typeface="Century Gothic"/>
                <a:ea typeface="Century Gothic"/>
                <a:cs typeface="Century Gothic"/>
                <a:sym typeface="Century Gothic"/>
              </a:rPr>
              <a:t> – prieinamumas (2)</a:t>
            </a:r>
            <a:endParaRPr dirty="0">
              <a:latin typeface="Century Gothic"/>
              <a:ea typeface="Century Gothic"/>
              <a:cs typeface="Century Gothic"/>
              <a:sym typeface="Century Gothic"/>
            </a:endParaRPr>
          </a:p>
        </p:txBody>
      </p:sp>
      <p:pic>
        <p:nvPicPr>
          <p:cNvPr id="706" name="Google Shape;706;g3457cc0d339_0_78" descr="Paveiksliukas generuotas su DI, mobilusis telefonas, matomas Google translate vaizdas" title="Gemini_Generated_Image_e7kvole7kvole7kv.jpg"/>
          <p:cNvPicPr preferRelativeResize="0"/>
          <p:nvPr/>
        </p:nvPicPr>
        <p:blipFill rotWithShape="1">
          <a:blip r:embed="rId3">
            <a:alphaModFix/>
          </a:blip>
          <a:srcRect t="28522" r="4951" b="5084"/>
          <a:stretch/>
        </p:blipFill>
        <p:spPr>
          <a:xfrm>
            <a:off x="7560400" y="2582600"/>
            <a:ext cx="4425902" cy="3091676"/>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g3611fc0bd4a_0_8"/>
          <p:cNvSpPr txBox="1">
            <a:spLocks noGrp="1"/>
          </p:cNvSpPr>
          <p:nvPr>
            <p:ph type="title"/>
          </p:nvPr>
        </p:nvSpPr>
        <p:spPr>
          <a:xfrm>
            <a:off x="693325" y="327025"/>
            <a:ext cx="113139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3"/>
                  </a:ext>
                </a:extLst>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vertėjas</a:t>
            </a:r>
            <a:r>
              <a:rPr lang="lt-LT" dirty="0">
                <a:latin typeface="Century Gothic"/>
                <a:ea typeface="Century Gothic"/>
                <a:cs typeface="Century Gothic"/>
                <a:sym typeface="Century Gothic"/>
              </a:rPr>
              <a:t> – tekstų vertimas</a:t>
            </a:r>
            <a:endParaRPr dirty="0">
              <a:latin typeface="Century Gothic"/>
              <a:ea typeface="Century Gothic"/>
              <a:cs typeface="Century Gothic"/>
              <a:sym typeface="Century Gothic"/>
            </a:endParaRPr>
          </a:p>
        </p:txBody>
      </p:sp>
      <p:sp>
        <p:nvSpPr>
          <p:cNvPr id="713" name="Google Shape;713;g3611fc0bd4a_0_8"/>
          <p:cNvSpPr txBox="1">
            <a:spLocks noGrp="1"/>
          </p:cNvSpPr>
          <p:nvPr>
            <p:ph type="body" idx="1"/>
          </p:nvPr>
        </p:nvSpPr>
        <p:spPr>
          <a:xfrm>
            <a:off x="693325" y="2148025"/>
            <a:ext cx="10228500" cy="39486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Clr>
                <a:schemeClr val="dk1"/>
              </a:buClr>
              <a:buSzPts val="1100"/>
              <a:buFont typeface="Arial"/>
              <a:buNone/>
            </a:pPr>
            <a:r>
              <a:rPr lang="lt-LT" sz="3200">
                <a:solidFill>
                  <a:srgbClr val="434343"/>
                </a:solidFill>
              </a:rPr>
              <a:t>Teksto įvedimas</a:t>
            </a:r>
            <a:endParaRPr sz="3200">
              <a:solidFill>
                <a:srgbClr val="434343"/>
              </a:solidFill>
            </a:endParaRPr>
          </a:p>
          <a:p>
            <a:pPr marL="0" lvl="0" indent="0" algn="l" rtl="0">
              <a:lnSpc>
                <a:spcPct val="150000"/>
              </a:lnSpc>
              <a:spcBef>
                <a:spcPts val="1000"/>
              </a:spcBef>
              <a:spcAft>
                <a:spcPts val="0"/>
              </a:spcAft>
              <a:buClr>
                <a:schemeClr val="dk1"/>
              </a:buClr>
              <a:buSzPts val="1100"/>
              <a:buFont typeface="Arial"/>
              <a:buNone/>
            </a:pPr>
            <a:r>
              <a:rPr lang="lt-LT" sz="3200">
                <a:solidFill>
                  <a:srgbClr val="434343"/>
                </a:solidFill>
              </a:rPr>
              <a:t>Kalbų pasirinkimas</a:t>
            </a:r>
            <a:endParaRPr sz="3200">
              <a:solidFill>
                <a:srgbClr val="434343"/>
              </a:solidFill>
            </a:endParaRPr>
          </a:p>
          <a:p>
            <a:pPr marL="0" lvl="0" indent="0" algn="l" rtl="0">
              <a:lnSpc>
                <a:spcPct val="150000"/>
              </a:lnSpc>
              <a:spcBef>
                <a:spcPts val="1000"/>
              </a:spcBef>
              <a:spcAft>
                <a:spcPts val="0"/>
              </a:spcAft>
              <a:buClr>
                <a:schemeClr val="dk1"/>
              </a:buClr>
              <a:buSzPts val="1100"/>
              <a:buFont typeface="Arial"/>
              <a:buNone/>
            </a:pPr>
            <a:r>
              <a:rPr lang="lt-LT" sz="3200">
                <a:solidFill>
                  <a:srgbClr val="434343"/>
                </a:solidFill>
              </a:rPr>
              <a:t>Automatinis vertimas</a:t>
            </a:r>
            <a:endParaRPr sz="3200">
              <a:solidFill>
                <a:srgbClr val="434343"/>
              </a:solidFill>
            </a:endParaRPr>
          </a:p>
          <a:p>
            <a:pPr marL="0" lvl="0" indent="0" algn="l" rtl="0">
              <a:lnSpc>
                <a:spcPct val="150000"/>
              </a:lnSpc>
              <a:spcBef>
                <a:spcPts val="1000"/>
              </a:spcBef>
              <a:spcAft>
                <a:spcPts val="0"/>
              </a:spcAft>
              <a:buClr>
                <a:schemeClr val="dk1"/>
              </a:buClr>
              <a:buSzPts val="1100"/>
              <a:buFont typeface="Arial"/>
              <a:buNone/>
            </a:pPr>
            <a:r>
              <a:rPr lang="lt-LT" sz="3200">
                <a:solidFill>
                  <a:srgbClr val="434343"/>
                </a:solidFill>
              </a:rPr>
              <a:t>Papildomos funkcijos</a:t>
            </a:r>
            <a:endParaRPr sz="3200">
              <a:solidFill>
                <a:srgbClr val="434343"/>
              </a:solidFill>
            </a:endParaRPr>
          </a:p>
          <a:p>
            <a:pPr marL="0" lvl="0" indent="0" algn="l" rtl="0">
              <a:lnSpc>
                <a:spcPct val="150000"/>
              </a:lnSpc>
              <a:spcBef>
                <a:spcPts val="1000"/>
              </a:spcBef>
              <a:spcAft>
                <a:spcPts val="0"/>
              </a:spcAft>
              <a:buSzPts val="3000"/>
              <a:buNone/>
            </a:pPr>
            <a:r>
              <a:rPr lang="lt-LT" sz="3200">
                <a:solidFill>
                  <a:srgbClr val="434343"/>
                </a:solidFill>
              </a:rPr>
              <a:t>Tikslumo įvertinimas</a:t>
            </a:r>
            <a:endParaRPr sz="3200">
              <a:solidFill>
                <a:srgbClr val="434343"/>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g3850337a32f_0_0"/>
          <p:cNvSpPr txBox="1">
            <a:spLocks noGrp="1"/>
          </p:cNvSpPr>
          <p:nvPr>
            <p:ph type="title"/>
          </p:nvPr>
        </p:nvSpPr>
        <p:spPr>
          <a:xfrm>
            <a:off x="693325" y="327025"/>
            <a:ext cx="113139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4"/>
                  </a:ext>
                </a:extLst>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vertėjas</a:t>
            </a:r>
            <a:r>
              <a:rPr lang="lt-LT" dirty="0">
                <a:latin typeface="Century Gothic"/>
                <a:ea typeface="Century Gothic"/>
                <a:cs typeface="Century Gothic"/>
                <a:sym typeface="Century Gothic"/>
              </a:rPr>
              <a:t> – tekstų vertimas</a:t>
            </a:r>
            <a:endParaRPr dirty="0">
              <a:latin typeface="Century Gothic"/>
              <a:ea typeface="Century Gothic"/>
              <a:cs typeface="Century Gothic"/>
              <a:sym typeface="Century Gothic"/>
            </a:endParaRPr>
          </a:p>
        </p:txBody>
      </p:sp>
      <p:grpSp>
        <p:nvGrpSpPr>
          <p:cNvPr id="720" name="Google Shape;720;g3850337a32f_0_0"/>
          <p:cNvGrpSpPr/>
          <p:nvPr/>
        </p:nvGrpSpPr>
        <p:grpSpPr>
          <a:xfrm>
            <a:off x="243" y="2654595"/>
            <a:ext cx="12191511" cy="3342834"/>
            <a:chOff x="207275" y="2561175"/>
            <a:chExt cx="11887198" cy="3259393"/>
          </a:xfrm>
        </p:grpSpPr>
        <p:pic>
          <p:nvPicPr>
            <p:cNvPr id="721" name="Google Shape;721;g3850337a32f_0_0" title="Screenshot 2025-08-25 085527.png"/>
            <p:cNvPicPr preferRelativeResize="0"/>
            <p:nvPr/>
          </p:nvPicPr>
          <p:blipFill rotWithShape="1">
            <a:blip r:embed="rId3">
              <a:alphaModFix/>
            </a:blip>
            <a:srcRect/>
            <a:stretch/>
          </p:blipFill>
          <p:spPr>
            <a:xfrm>
              <a:off x="207275" y="2561175"/>
              <a:ext cx="11887198" cy="3259393"/>
            </a:xfrm>
            <a:prstGeom prst="rect">
              <a:avLst/>
            </a:prstGeom>
            <a:noFill/>
            <a:ln>
              <a:noFill/>
            </a:ln>
          </p:spPr>
        </p:pic>
        <p:sp>
          <p:nvSpPr>
            <p:cNvPr id="722" name="Google Shape;722;g3850337a32f_0_0"/>
            <p:cNvSpPr/>
            <p:nvPr/>
          </p:nvSpPr>
          <p:spPr>
            <a:xfrm>
              <a:off x="582925" y="3054100"/>
              <a:ext cx="1088100" cy="457200"/>
            </a:xfrm>
            <a:prstGeom prst="rect">
              <a:avLst/>
            </a:prstGeom>
            <a:noFill/>
            <a:ln w="39100" cap="flat" cmpd="sng">
              <a:solidFill>
                <a:srgbClr val="980000"/>
              </a:solidFill>
              <a:prstDash val="solid"/>
              <a:round/>
              <a:headEnd type="none" w="sm" len="sm"/>
              <a:tailEnd type="none" w="sm" len="sm"/>
            </a:ln>
          </p:spPr>
          <p:txBody>
            <a:bodyPr spcFirstLastPara="1" wrap="square" lIns="93800" tIns="93800" rIns="93800" bIns="93800" anchor="ctr" anchorCtr="0">
              <a:noAutofit/>
            </a:bodyPr>
            <a:lstStyle/>
            <a:p>
              <a:pPr marL="0" marR="0" lvl="0" indent="0" algn="ctr" rtl="0">
                <a:lnSpc>
                  <a:spcPct val="100000"/>
                </a:lnSpc>
                <a:spcBef>
                  <a:spcPts val="0"/>
                </a:spcBef>
                <a:spcAft>
                  <a:spcPts val="0"/>
                </a:spcAft>
                <a:buClr>
                  <a:srgbClr val="000000"/>
                </a:buClr>
                <a:buSzPts val="1435"/>
                <a:buFont typeface="Arial"/>
                <a:buNone/>
              </a:pPr>
              <a:endParaRPr sz="1435" b="0" i="0" u="none" strike="noStrike" cap="none">
                <a:solidFill>
                  <a:srgbClr val="000000"/>
                </a:solidFill>
                <a:latin typeface="Arial"/>
                <a:ea typeface="Arial"/>
                <a:cs typeface="Arial"/>
                <a:sym typeface="Arial"/>
              </a:endParaRPr>
            </a:p>
          </p:txBody>
        </p:sp>
        <p:sp>
          <p:nvSpPr>
            <p:cNvPr id="723" name="Google Shape;723;g3850337a32f_0_0"/>
            <p:cNvSpPr/>
            <p:nvPr/>
          </p:nvSpPr>
          <p:spPr>
            <a:xfrm>
              <a:off x="762750" y="3657600"/>
              <a:ext cx="2984100" cy="356700"/>
            </a:xfrm>
            <a:prstGeom prst="rect">
              <a:avLst/>
            </a:prstGeom>
            <a:noFill/>
            <a:ln w="39100" cap="flat" cmpd="sng">
              <a:solidFill>
                <a:srgbClr val="980000"/>
              </a:solidFill>
              <a:prstDash val="solid"/>
              <a:round/>
              <a:headEnd type="none" w="sm" len="sm"/>
              <a:tailEnd type="none" w="sm" len="sm"/>
            </a:ln>
          </p:spPr>
          <p:txBody>
            <a:bodyPr spcFirstLastPara="1" wrap="square" lIns="93800" tIns="93800" rIns="93800" bIns="93800" anchor="ctr" anchorCtr="0">
              <a:noAutofit/>
            </a:bodyPr>
            <a:lstStyle/>
            <a:p>
              <a:pPr marL="0" marR="0" lvl="0" indent="0" algn="ctr" rtl="0">
                <a:lnSpc>
                  <a:spcPct val="100000"/>
                </a:lnSpc>
                <a:spcBef>
                  <a:spcPts val="0"/>
                </a:spcBef>
                <a:spcAft>
                  <a:spcPts val="0"/>
                </a:spcAft>
                <a:buClr>
                  <a:srgbClr val="000000"/>
                </a:buClr>
                <a:buSzPts val="1435"/>
                <a:buFont typeface="Arial"/>
                <a:buNone/>
              </a:pPr>
              <a:endParaRPr sz="1435" b="0" i="0" u="none" strike="noStrike" cap="none">
                <a:solidFill>
                  <a:srgbClr val="000000"/>
                </a:solidFill>
                <a:latin typeface="Arial"/>
                <a:ea typeface="Arial"/>
                <a:cs typeface="Arial"/>
                <a:sym typeface="Arial"/>
              </a:endParaRPr>
            </a:p>
          </p:txBody>
        </p:sp>
        <p:sp>
          <p:nvSpPr>
            <p:cNvPr id="724" name="Google Shape;724;g3850337a32f_0_0"/>
            <p:cNvSpPr/>
            <p:nvPr/>
          </p:nvSpPr>
          <p:spPr>
            <a:xfrm>
              <a:off x="6611875" y="3607350"/>
              <a:ext cx="1981200" cy="457200"/>
            </a:xfrm>
            <a:prstGeom prst="rect">
              <a:avLst/>
            </a:prstGeom>
            <a:noFill/>
            <a:ln w="39100" cap="flat" cmpd="sng">
              <a:solidFill>
                <a:srgbClr val="980000"/>
              </a:solidFill>
              <a:prstDash val="solid"/>
              <a:round/>
              <a:headEnd type="none" w="sm" len="sm"/>
              <a:tailEnd type="none" w="sm" len="sm"/>
            </a:ln>
          </p:spPr>
          <p:txBody>
            <a:bodyPr spcFirstLastPara="1" wrap="square" lIns="93800" tIns="93800" rIns="93800" bIns="93800" anchor="ctr" anchorCtr="0">
              <a:noAutofit/>
            </a:bodyPr>
            <a:lstStyle/>
            <a:p>
              <a:pPr marL="0" marR="0" lvl="0" indent="0" algn="ctr" rtl="0">
                <a:lnSpc>
                  <a:spcPct val="100000"/>
                </a:lnSpc>
                <a:spcBef>
                  <a:spcPts val="0"/>
                </a:spcBef>
                <a:spcAft>
                  <a:spcPts val="0"/>
                </a:spcAft>
                <a:buClr>
                  <a:srgbClr val="000000"/>
                </a:buClr>
                <a:buSzPts val="1435"/>
                <a:buFont typeface="Arial"/>
                <a:buNone/>
              </a:pPr>
              <a:endParaRPr sz="1435" b="0" i="0" u="none" strike="noStrike" cap="none">
                <a:solidFill>
                  <a:srgbClr val="000000"/>
                </a:solidFill>
                <a:latin typeface="Arial"/>
                <a:ea typeface="Arial"/>
                <a:cs typeface="Arial"/>
                <a:sym typeface="Arial"/>
              </a:endParaRP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g3457cc0d339_0_7"/>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g3457cc0d339_0_11"/>
          <p:cNvSpPr txBox="1">
            <a:spLocks noGrp="1"/>
          </p:cNvSpPr>
          <p:nvPr>
            <p:ph type="body" idx="1"/>
          </p:nvPr>
        </p:nvSpPr>
        <p:spPr>
          <a:xfrm>
            <a:off x="703525" y="1792275"/>
            <a:ext cx="11337600" cy="4947000"/>
          </a:xfrm>
          <a:prstGeom prst="rect">
            <a:avLst/>
          </a:prstGeom>
          <a:noFill/>
          <a:ln>
            <a:noFill/>
          </a:ln>
        </p:spPr>
        <p:txBody>
          <a:bodyPr spcFirstLastPara="1" wrap="square" lIns="91425" tIns="45700" rIns="91425" bIns="45700" anchor="t" anchorCtr="0">
            <a:noAutofit/>
          </a:bodyPr>
          <a:lstStyle/>
          <a:p>
            <a:pPr marL="457200" lvl="0" indent="-419100" algn="l" rtl="0">
              <a:lnSpc>
                <a:spcPct val="90000"/>
              </a:lnSpc>
              <a:spcBef>
                <a:spcPts val="1000"/>
              </a:spcBef>
              <a:spcAft>
                <a:spcPts val="0"/>
              </a:spcAft>
              <a:buSzPts val="3000"/>
              <a:buAutoNum type="arabicPeriod"/>
            </a:pPr>
            <a:r>
              <a:rPr lang="lt-LT" dirty="0"/>
              <a:t>Atidaryti </a:t>
            </a:r>
            <a:r>
              <a:rPr lang="lt-LT" u="sng" dirty="0">
                <a:solidFill>
                  <a:schemeClr val="hlink"/>
                </a:solidFill>
                <a:hlinkClick r:id="rId3"/>
              </a:rPr>
              <a:t>translate.google.com</a:t>
            </a:r>
            <a:r>
              <a:rPr lang="lt-LT" dirty="0"/>
              <a:t> arba „Google </a:t>
            </a:r>
            <a:r>
              <a:rPr lang="lt-LT" dirty="0" err="1"/>
              <a:t>Translate</a:t>
            </a:r>
            <a:r>
              <a:rPr lang="lt-LT" dirty="0"/>
              <a:t>“ programėlę.</a:t>
            </a:r>
            <a:endParaRPr dirty="0"/>
          </a:p>
          <a:p>
            <a:pPr marL="457200" lvl="0" indent="-419100" algn="l" rtl="0">
              <a:lnSpc>
                <a:spcPct val="90000"/>
              </a:lnSpc>
              <a:spcBef>
                <a:spcPts val="0"/>
              </a:spcBef>
              <a:spcAft>
                <a:spcPts val="0"/>
              </a:spcAft>
              <a:buSzPts val="3000"/>
              <a:buAutoNum type="arabicPeriod"/>
            </a:pPr>
            <a:r>
              <a:rPr lang="lt-LT" dirty="0"/>
              <a:t>Pasirinkite kalbas:</a:t>
            </a:r>
            <a:endParaRPr dirty="0"/>
          </a:p>
          <a:p>
            <a:pPr marL="457200" lvl="0" indent="0" algn="l" rtl="0">
              <a:spcBef>
                <a:spcPts val="1000"/>
              </a:spcBef>
              <a:spcAft>
                <a:spcPts val="0"/>
              </a:spcAft>
              <a:buNone/>
            </a:pPr>
            <a:r>
              <a:rPr lang="lt-LT" dirty="0"/>
              <a:t>Iš: lietuvių</a:t>
            </a:r>
            <a:br>
              <a:rPr lang="lt-LT" dirty="0"/>
            </a:br>
            <a:r>
              <a:rPr lang="lt-LT" dirty="0"/>
              <a:t>Į: anglų</a:t>
            </a:r>
            <a:endParaRPr dirty="0"/>
          </a:p>
          <a:p>
            <a:pPr marL="457200" lvl="0" indent="-419100" algn="l" rtl="0">
              <a:lnSpc>
                <a:spcPct val="90000"/>
              </a:lnSpc>
              <a:spcBef>
                <a:spcPts val="1000"/>
              </a:spcBef>
              <a:spcAft>
                <a:spcPts val="0"/>
              </a:spcAft>
              <a:buSzPts val="3000"/>
              <a:buAutoNum type="arabicPeriod"/>
            </a:pPr>
            <a:r>
              <a:rPr lang="lt-LT" dirty="0"/>
              <a:t>Išversti sakinį: „Šiandien mokomės naudotis dirbtiniu intelektu.“</a:t>
            </a:r>
            <a:endParaRPr dirty="0"/>
          </a:p>
          <a:p>
            <a:pPr marL="457200" lvl="0" indent="-419100" algn="l" rtl="0">
              <a:lnSpc>
                <a:spcPct val="90000"/>
              </a:lnSpc>
              <a:spcBef>
                <a:spcPts val="0"/>
              </a:spcBef>
              <a:spcAft>
                <a:spcPts val="0"/>
              </a:spcAft>
              <a:buSzPts val="3000"/>
              <a:buAutoNum type="arabicPeriod"/>
            </a:pPr>
            <a:r>
              <a:rPr lang="lt-LT" dirty="0"/>
              <a:t>Pakeiskite kryptį ir įklijuokite gautą vertimą atgal.</a:t>
            </a:r>
            <a:endParaRPr dirty="0"/>
          </a:p>
          <a:p>
            <a:pPr marL="457200" lvl="0" indent="-419100" algn="l" rtl="0">
              <a:lnSpc>
                <a:spcPct val="90000"/>
              </a:lnSpc>
              <a:spcBef>
                <a:spcPts val="0"/>
              </a:spcBef>
              <a:spcAft>
                <a:spcPts val="0"/>
              </a:spcAft>
              <a:buSzPts val="3000"/>
              <a:buAutoNum type="arabicPeriod"/>
            </a:pPr>
            <a:r>
              <a:rPr lang="lt-LT" dirty="0"/>
              <a:t>Palyginkite, ar prasmė išliko tokia pati.</a:t>
            </a:r>
            <a:endParaRPr sz="2400" u="sng" dirty="0">
              <a:solidFill>
                <a:srgbClr val="434343"/>
              </a:solidFill>
            </a:endParaRPr>
          </a:p>
          <a:p>
            <a:pPr marL="0" lvl="0" indent="0" algn="l" rtl="0">
              <a:lnSpc>
                <a:spcPct val="115000"/>
              </a:lnSpc>
              <a:spcBef>
                <a:spcPts val="1200"/>
              </a:spcBef>
              <a:spcAft>
                <a:spcPts val="0"/>
              </a:spcAft>
              <a:buSzPts val="3000"/>
              <a:buNone/>
            </a:pPr>
            <a:endParaRPr dirty="0">
              <a:solidFill>
                <a:srgbClr val="434343"/>
              </a:solidFill>
            </a:endParaRPr>
          </a:p>
          <a:p>
            <a:pPr marL="0" lvl="0" indent="0" algn="l" rtl="0">
              <a:lnSpc>
                <a:spcPct val="115000"/>
              </a:lnSpc>
              <a:spcBef>
                <a:spcPts val="1200"/>
              </a:spcBef>
              <a:spcAft>
                <a:spcPts val="0"/>
              </a:spcAft>
              <a:buSzPts val="3000"/>
              <a:buNone/>
            </a:pPr>
            <a:endParaRPr sz="2600" b="1" dirty="0">
              <a:solidFill>
                <a:srgbClr val="434343"/>
              </a:solidFill>
            </a:endParaRPr>
          </a:p>
          <a:p>
            <a:pPr marL="0" lvl="0" indent="0" algn="l" rtl="0">
              <a:lnSpc>
                <a:spcPct val="115000"/>
              </a:lnSpc>
              <a:spcBef>
                <a:spcPts val="1200"/>
              </a:spcBef>
              <a:spcAft>
                <a:spcPts val="0"/>
              </a:spcAft>
              <a:buSzPts val="3000"/>
              <a:buNone/>
            </a:pPr>
            <a:endParaRPr sz="2400" b="1" dirty="0">
              <a:solidFill>
                <a:srgbClr val="434343"/>
              </a:solidFill>
            </a:endParaRPr>
          </a:p>
          <a:p>
            <a:pPr marL="0" lvl="0" indent="0" algn="l" rtl="0">
              <a:lnSpc>
                <a:spcPct val="90000"/>
              </a:lnSpc>
              <a:spcBef>
                <a:spcPts val="1200"/>
              </a:spcBef>
              <a:spcAft>
                <a:spcPts val="0"/>
              </a:spcAft>
              <a:buSzPts val="3000"/>
              <a:buNone/>
            </a:pPr>
            <a:endParaRPr sz="2400" b="1" dirty="0">
              <a:solidFill>
                <a:srgbClr val="434343"/>
              </a:solidFill>
            </a:endParaRPr>
          </a:p>
        </p:txBody>
      </p:sp>
      <p:sp>
        <p:nvSpPr>
          <p:cNvPr id="736" name="Google Shape;736;g3457cc0d339_0_1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5"/>
                  </a:ext>
                </a:extLst>
              </a:rPr>
              <a:t>žduotis</a:t>
            </a:r>
            <a:endParaRPr>
              <a:latin typeface="Century Gothic"/>
              <a:ea typeface="Century Gothic"/>
              <a:cs typeface="Century Gothic"/>
              <a:sym typeface="Century Gothic"/>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3611fc0bd4a_0_35"/>
          <p:cNvSpPr txBox="1">
            <a:spLocks noGrp="1"/>
          </p:cNvSpPr>
          <p:nvPr>
            <p:ph type="title"/>
          </p:nvPr>
        </p:nvSpPr>
        <p:spPr>
          <a:xfrm>
            <a:off x="693325" y="327025"/>
            <a:ext cx="113139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6"/>
                  </a:ext>
                </a:extLst>
              </a:rPr>
              <a:t>vertėjas</a:t>
            </a:r>
            <a:r>
              <a:rPr lang="lt-LT" dirty="0">
                <a:latin typeface="Century Gothic"/>
                <a:ea typeface="Century Gothic"/>
                <a:cs typeface="Century Gothic"/>
                <a:sym typeface="Century Gothic"/>
              </a:rPr>
              <a:t> – dokumentų vertimas</a:t>
            </a:r>
            <a:endParaRPr dirty="0">
              <a:latin typeface="Century Gothic"/>
              <a:ea typeface="Century Gothic"/>
              <a:cs typeface="Century Gothic"/>
              <a:sym typeface="Century Gothic"/>
            </a:endParaRPr>
          </a:p>
        </p:txBody>
      </p:sp>
      <p:sp>
        <p:nvSpPr>
          <p:cNvPr id="743" name="Google Shape;743;g3611fc0bd4a_0_35"/>
          <p:cNvSpPr txBox="1"/>
          <p:nvPr/>
        </p:nvSpPr>
        <p:spPr>
          <a:xfrm>
            <a:off x="693325" y="2219175"/>
            <a:ext cx="5901600" cy="41457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1000"/>
              </a:spcBef>
              <a:spcAft>
                <a:spcPts val="0"/>
              </a:spcAft>
              <a:buClr>
                <a:srgbClr val="000000"/>
              </a:buClr>
              <a:buSzPts val="3200"/>
              <a:buFont typeface="Arial"/>
              <a:buNone/>
            </a:pPr>
            <a:r>
              <a:rPr lang="lt-LT" sz="3200" b="0" i="0" u="none" strike="noStrike" cap="none">
                <a:solidFill>
                  <a:srgbClr val="434343"/>
                </a:solidFill>
                <a:latin typeface="Arial"/>
                <a:ea typeface="Arial"/>
                <a:cs typeface="Arial"/>
                <a:sym typeface="Arial"/>
              </a:rPr>
              <a:t>Dokumentų įkėlimas</a:t>
            </a:r>
            <a:endParaRPr sz="3200" b="0" i="0" u="none" strike="noStrike" cap="none">
              <a:solidFill>
                <a:srgbClr val="434343"/>
              </a:solidFill>
              <a:latin typeface="Arial"/>
              <a:ea typeface="Arial"/>
              <a:cs typeface="Arial"/>
              <a:sym typeface="Arial"/>
            </a:endParaRPr>
          </a:p>
          <a:p>
            <a:pPr marL="0" marR="0" lvl="0" indent="0" algn="l" rtl="0">
              <a:lnSpc>
                <a:spcPct val="150000"/>
              </a:lnSpc>
              <a:spcBef>
                <a:spcPts val="1000"/>
              </a:spcBef>
              <a:spcAft>
                <a:spcPts val="0"/>
              </a:spcAft>
              <a:buClr>
                <a:srgbClr val="000000"/>
              </a:buClr>
              <a:buSzPts val="3200"/>
              <a:buFont typeface="Arial"/>
              <a:buNone/>
            </a:pPr>
            <a:r>
              <a:rPr lang="lt-LT" sz="3200" b="0" i="0" u="none" strike="noStrike" cap="none">
                <a:solidFill>
                  <a:srgbClr val="434343"/>
                </a:solidFill>
                <a:latin typeface="Arial"/>
                <a:ea typeface="Arial"/>
                <a:cs typeface="Arial"/>
                <a:sym typeface="Arial"/>
              </a:rPr>
              <a:t>Kalbų pasirinkimas</a:t>
            </a:r>
            <a:endParaRPr sz="3200" b="0" i="0" u="none" strike="noStrike" cap="none">
              <a:solidFill>
                <a:srgbClr val="434343"/>
              </a:solidFill>
              <a:latin typeface="Arial"/>
              <a:ea typeface="Arial"/>
              <a:cs typeface="Arial"/>
              <a:sym typeface="Arial"/>
            </a:endParaRPr>
          </a:p>
          <a:p>
            <a:pPr marL="0" marR="0" lvl="0" indent="0" algn="l" rtl="0">
              <a:lnSpc>
                <a:spcPct val="150000"/>
              </a:lnSpc>
              <a:spcBef>
                <a:spcPts val="1000"/>
              </a:spcBef>
              <a:spcAft>
                <a:spcPts val="0"/>
              </a:spcAft>
              <a:buClr>
                <a:srgbClr val="000000"/>
              </a:buClr>
              <a:buSzPts val="3200"/>
              <a:buFont typeface="Arial"/>
              <a:buNone/>
            </a:pPr>
            <a:r>
              <a:rPr lang="lt-LT" sz="3200" b="0" i="0" u="none" strike="noStrike" cap="none">
                <a:solidFill>
                  <a:srgbClr val="434343"/>
                </a:solidFill>
                <a:latin typeface="Arial"/>
                <a:ea typeface="Arial"/>
                <a:cs typeface="Arial"/>
                <a:sym typeface="Arial"/>
              </a:rPr>
              <a:t>Greitas išvertimas</a:t>
            </a:r>
            <a:endParaRPr sz="3200" b="0" i="0" u="none" strike="noStrike" cap="none">
              <a:solidFill>
                <a:srgbClr val="434343"/>
              </a:solidFill>
              <a:latin typeface="Arial"/>
              <a:ea typeface="Arial"/>
              <a:cs typeface="Arial"/>
              <a:sym typeface="Arial"/>
            </a:endParaRPr>
          </a:p>
          <a:p>
            <a:pPr marL="0" marR="0" lvl="0" indent="0" algn="l" rtl="0">
              <a:lnSpc>
                <a:spcPct val="150000"/>
              </a:lnSpc>
              <a:spcBef>
                <a:spcPts val="1000"/>
              </a:spcBef>
              <a:spcAft>
                <a:spcPts val="0"/>
              </a:spcAft>
              <a:buClr>
                <a:srgbClr val="000000"/>
              </a:buClr>
              <a:buSzPts val="3200"/>
              <a:buFont typeface="Arial"/>
              <a:buNone/>
            </a:pPr>
            <a:r>
              <a:rPr lang="lt-LT" sz="3200" b="0" i="0" u="none" strike="noStrike" cap="none">
                <a:solidFill>
                  <a:srgbClr val="434343"/>
                </a:solidFill>
                <a:latin typeface="Arial"/>
                <a:ea typeface="Arial"/>
                <a:cs typeface="Arial"/>
                <a:sym typeface="Arial"/>
              </a:rPr>
              <a:t>Formato apribojimai</a:t>
            </a:r>
            <a:endParaRPr sz="3200" b="0" i="0" u="none" strike="noStrike" cap="none">
              <a:solidFill>
                <a:srgbClr val="434343"/>
              </a:solidFill>
              <a:latin typeface="Arial"/>
              <a:ea typeface="Arial"/>
              <a:cs typeface="Arial"/>
              <a:sym typeface="Arial"/>
            </a:endParaRPr>
          </a:p>
          <a:p>
            <a:pPr marL="0" marR="0" lvl="0" indent="0" algn="l" rtl="0">
              <a:lnSpc>
                <a:spcPct val="150000"/>
              </a:lnSpc>
              <a:spcBef>
                <a:spcPts val="1000"/>
              </a:spcBef>
              <a:spcAft>
                <a:spcPts val="0"/>
              </a:spcAft>
              <a:buClr>
                <a:srgbClr val="000000"/>
              </a:buClr>
              <a:buSzPts val="3200"/>
              <a:buFont typeface="Arial"/>
              <a:buNone/>
            </a:pPr>
            <a:r>
              <a:rPr lang="lt-LT" sz="3200" b="0" i="0" u="none" strike="noStrike" cap="none">
                <a:solidFill>
                  <a:srgbClr val="434343"/>
                </a:solidFill>
                <a:latin typeface="Arial"/>
                <a:ea typeface="Arial"/>
                <a:cs typeface="Arial"/>
                <a:sym typeface="Arial"/>
              </a:rPr>
              <a:t>Tikslumo tikrinimas</a:t>
            </a:r>
            <a:endParaRPr sz="3200" b="0" i="0" u="none" strike="noStrike" cap="none">
              <a:solidFill>
                <a:srgbClr val="434343"/>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grpSp>
        <p:nvGrpSpPr>
          <p:cNvPr id="749" name="Google Shape;749;g3850337a32f_0_11"/>
          <p:cNvGrpSpPr/>
          <p:nvPr/>
        </p:nvGrpSpPr>
        <p:grpSpPr>
          <a:xfrm>
            <a:off x="143487" y="2217819"/>
            <a:ext cx="11905033" cy="4366167"/>
            <a:chOff x="152400" y="1970075"/>
            <a:chExt cx="11887202" cy="4359628"/>
          </a:xfrm>
        </p:grpSpPr>
        <p:pic>
          <p:nvPicPr>
            <p:cNvPr id="750" name="Google Shape;750;g3850337a32f_0_11" title="Screenshot 2025-08-25 092451.png"/>
            <p:cNvPicPr preferRelativeResize="0"/>
            <p:nvPr/>
          </p:nvPicPr>
          <p:blipFill rotWithShape="1">
            <a:blip r:embed="rId3">
              <a:alphaModFix/>
            </a:blip>
            <a:srcRect/>
            <a:stretch/>
          </p:blipFill>
          <p:spPr>
            <a:xfrm>
              <a:off x="152400" y="1970075"/>
              <a:ext cx="11887202" cy="4359628"/>
            </a:xfrm>
            <a:prstGeom prst="rect">
              <a:avLst/>
            </a:prstGeom>
            <a:noFill/>
            <a:ln>
              <a:noFill/>
            </a:ln>
          </p:spPr>
        </p:pic>
        <p:sp>
          <p:nvSpPr>
            <p:cNvPr id="751" name="Google Shape;751;g3850337a32f_0_11"/>
            <p:cNvSpPr/>
            <p:nvPr/>
          </p:nvSpPr>
          <p:spPr>
            <a:xfrm>
              <a:off x="784864" y="3206500"/>
              <a:ext cx="3356400" cy="360600"/>
            </a:xfrm>
            <a:prstGeom prst="rect">
              <a:avLst/>
            </a:prstGeom>
            <a:noFill/>
            <a:ln w="38125" cap="flat" cmpd="sng">
              <a:solidFill>
                <a:srgbClr val="980000"/>
              </a:solidFill>
              <a:prstDash val="solid"/>
              <a:round/>
              <a:headEnd type="none" w="sm" len="sm"/>
              <a:tailEnd type="none" w="sm" len="sm"/>
            </a:ln>
          </p:spPr>
          <p:txBody>
            <a:bodyPr spcFirstLastPara="1" wrap="square" lIns="91550" tIns="91550" rIns="91550" bIns="91550" anchor="ctr" anchorCtr="0">
              <a:noAutofit/>
            </a:bodyPr>
            <a:lstStyle/>
            <a:p>
              <a:pPr marL="0" marR="0" lvl="0" indent="0" algn="ctr" rtl="0">
                <a:lnSpc>
                  <a:spcPct val="100000"/>
                </a:lnSpc>
                <a:spcBef>
                  <a:spcPts val="0"/>
                </a:spcBef>
                <a:spcAft>
                  <a:spcPts val="0"/>
                </a:spcAft>
                <a:buClr>
                  <a:srgbClr val="000000"/>
                </a:buClr>
                <a:buSzPts val="1401"/>
                <a:buFont typeface="Arial"/>
                <a:buNone/>
              </a:pPr>
              <a:endParaRPr sz="1401" b="0" i="0" u="none" strike="noStrike" cap="none">
                <a:solidFill>
                  <a:srgbClr val="000000"/>
                </a:solidFill>
                <a:latin typeface="Arial"/>
                <a:ea typeface="Arial"/>
                <a:cs typeface="Arial"/>
                <a:sym typeface="Arial"/>
              </a:endParaRPr>
            </a:p>
          </p:txBody>
        </p:sp>
        <p:sp>
          <p:nvSpPr>
            <p:cNvPr id="752" name="Google Shape;752;g3850337a32f_0_11"/>
            <p:cNvSpPr/>
            <p:nvPr/>
          </p:nvSpPr>
          <p:spPr>
            <a:xfrm>
              <a:off x="7255875" y="3158200"/>
              <a:ext cx="2299500" cy="459300"/>
            </a:xfrm>
            <a:prstGeom prst="rect">
              <a:avLst/>
            </a:prstGeom>
            <a:noFill/>
            <a:ln w="38125" cap="flat" cmpd="sng">
              <a:solidFill>
                <a:srgbClr val="980000"/>
              </a:solidFill>
              <a:prstDash val="solid"/>
              <a:round/>
              <a:headEnd type="none" w="sm" len="sm"/>
              <a:tailEnd type="none" w="sm" len="sm"/>
            </a:ln>
          </p:spPr>
          <p:txBody>
            <a:bodyPr spcFirstLastPara="1" wrap="square" lIns="91550" tIns="91550" rIns="91550" bIns="91550" anchor="ctr" anchorCtr="0">
              <a:noAutofit/>
            </a:bodyPr>
            <a:lstStyle/>
            <a:p>
              <a:pPr marL="0" marR="0" lvl="0" indent="0" algn="ctr" rtl="0">
                <a:lnSpc>
                  <a:spcPct val="100000"/>
                </a:lnSpc>
                <a:spcBef>
                  <a:spcPts val="0"/>
                </a:spcBef>
                <a:spcAft>
                  <a:spcPts val="0"/>
                </a:spcAft>
                <a:buClr>
                  <a:srgbClr val="000000"/>
                </a:buClr>
                <a:buSzPts val="1401"/>
                <a:buFont typeface="Arial"/>
                <a:buNone/>
              </a:pPr>
              <a:endParaRPr sz="1401" b="0" i="0" u="none" strike="noStrike" cap="none">
                <a:solidFill>
                  <a:srgbClr val="000000"/>
                </a:solidFill>
                <a:latin typeface="Arial"/>
                <a:ea typeface="Arial"/>
                <a:cs typeface="Arial"/>
                <a:sym typeface="Arial"/>
              </a:endParaRPr>
            </a:p>
          </p:txBody>
        </p:sp>
      </p:grpSp>
      <p:sp>
        <p:nvSpPr>
          <p:cNvPr id="753" name="Google Shape;753;g3850337a32f_0_11"/>
          <p:cNvSpPr txBox="1">
            <a:spLocks noGrp="1"/>
          </p:cNvSpPr>
          <p:nvPr>
            <p:ph type="title"/>
          </p:nvPr>
        </p:nvSpPr>
        <p:spPr>
          <a:xfrm>
            <a:off x="693325" y="327025"/>
            <a:ext cx="113139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7"/>
                  </a:ext>
                </a:extLst>
              </a:rPr>
              <a:t>vertėjas</a:t>
            </a:r>
            <a:r>
              <a:rPr lang="lt-LT" dirty="0">
                <a:latin typeface="Century Gothic"/>
                <a:ea typeface="Century Gothic"/>
                <a:cs typeface="Century Gothic"/>
                <a:sym typeface="Century Gothic"/>
              </a:rPr>
              <a:t> – dokumentų vertimas</a:t>
            </a:r>
            <a:endParaRPr dirty="0">
              <a:latin typeface="Century Gothic"/>
              <a:ea typeface="Century Gothic"/>
              <a:cs typeface="Century Gothic"/>
              <a:sym typeface="Century Gothic"/>
            </a:endParaRPr>
          </a:p>
        </p:txBody>
      </p:sp>
      <p:sp>
        <p:nvSpPr>
          <p:cNvPr id="754" name="Google Shape;754;g3850337a32f_0_11"/>
          <p:cNvSpPr/>
          <p:nvPr/>
        </p:nvSpPr>
        <p:spPr>
          <a:xfrm>
            <a:off x="2858925" y="2790850"/>
            <a:ext cx="1497600" cy="510300"/>
          </a:xfrm>
          <a:prstGeom prst="rect">
            <a:avLst/>
          </a:prstGeom>
          <a:no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g3457cc0d339_0_23"/>
          <p:cNvSpPr txBox="1">
            <a:spLocks noGrp="1"/>
          </p:cNvSpPr>
          <p:nvPr>
            <p:ph type="title"/>
          </p:nvPr>
        </p:nvSpPr>
        <p:spPr>
          <a:xfrm>
            <a:off x="1809307" y="2766143"/>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g3457cc0d339_0_27"/>
          <p:cNvSpPr txBox="1">
            <a:spLocks noGrp="1"/>
          </p:cNvSpPr>
          <p:nvPr>
            <p:ph type="body" idx="1"/>
          </p:nvPr>
        </p:nvSpPr>
        <p:spPr>
          <a:xfrm>
            <a:off x="723700" y="1911000"/>
            <a:ext cx="11317500" cy="4947000"/>
          </a:xfrm>
          <a:prstGeom prst="rect">
            <a:avLst/>
          </a:prstGeom>
          <a:noFill/>
          <a:ln>
            <a:noFill/>
          </a:ln>
        </p:spPr>
        <p:txBody>
          <a:bodyPr spcFirstLastPara="1" wrap="square" lIns="91425" tIns="45700" rIns="91425" bIns="45700" anchor="t" anchorCtr="0">
            <a:noAutofit/>
          </a:bodyPr>
          <a:lstStyle/>
          <a:p>
            <a:pPr marL="457200" lvl="0" indent="-431800" algn="l" rtl="0">
              <a:lnSpc>
                <a:spcPct val="150000"/>
              </a:lnSpc>
              <a:spcBef>
                <a:spcPts val="1000"/>
              </a:spcBef>
              <a:spcAft>
                <a:spcPts val="0"/>
              </a:spcAft>
              <a:buSzPts val="3200"/>
              <a:buAutoNum type="arabicPeriod"/>
            </a:pPr>
            <a:r>
              <a:rPr lang="lt-LT" sz="3200" dirty="0"/>
              <a:t>Atidarykite </a:t>
            </a:r>
            <a:r>
              <a:rPr lang="lt-LT" sz="3200" u="sng" dirty="0">
                <a:solidFill>
                  <a:schemeClr val="hlink"/>
                </a:solidFill>
                <a:hlinkClick r:id="rId3"/>
              </a:rPr>
              <a:t>translate.google.com</a:t>
            </a:r>
            <a:r>
              <a:rPr lang="lt-LT" sz="3200" dirty="0">
                <a:solidFill>
                  <a:schemeClr val="hlink"/>
                </a:solidFill>
              </a:rPr>
              <a:t> .</a:t>
            </a:r>
            <a:endParaRPr sz="3200" dirty="0"/>
          </a:p>
          <a:p>
            <a:pPr marL="457200" lvl="0" indent="-431800" algn="l" rtl="0">
              <a:lnSpc>
                <a:spcPct val="150000"/>
              </a:lnSpc>
              <a:spcBef>
                <a:spcPts val="0"/>
              </a:spcBef>
              <a:spcAft>
                <a:spcPts val="0"/>
              </a:spcAft>
              <a:buSzPts val="3200"/>
              <a:buAutoNum type="arabicPeriod"/>
            </a:pPr>
            <a:r>
              <a:rPr lang="lt-LT" sz="3200" dirty="0"/>
              <a:t>Pasirinkite skiltį „Dokumentai“.</a:t>
            </a:r>
            <a:endParaRPr sz="3200" dirty="0"/>
          </a:p>
          <a:p>
            <a:pPr marL="457200" lvl="0" indent="-431800" algn="l" rtl="0">
              <a:lnSpc>
                <a:spcPct val="150000"/>
              </a:lnSpc>
              <a:spcBef>
                <a:spcPts val="0"/>
              </a:spcBef>
              <a:spcAft>
                <a:spcPts val="0"/>
              </a:spcAft>
              <a:buSzPts val="3200"/>
              <a:buAutoNum type="arabicPeriod"/>
            </a:pPr>
            <a:r>
              <a:rPr lang="lt-LT" sz="3200" dirty="0"/>
              <a:t>Įkelkite turimą </a:t>
            </a:r>
            <a:r>
              <a:rPr lang="lt-LT" sz="3200" i="1" dirty="0"/>
              <a:t>Word</a:t>
            </a:r>
            <a:r>
              <a:rPr lang="lt-LT" sz="3200" dirty="0"/>
              <a:t> arba PDF failą. </a:t>
            </a:r>
            <a:endParaRPr sz="3200" dirty="0"/>
          </a:p>
          <a:p>
            <a:pPr marL="457200" lvl="0" indent="-431800" algn="l" rtl="0">
              <a:lnSpc>
                <a:spcPct val="150000"/>
              </a:lnSpc>
              <a:spcBef>
                <a:spcPts val="0"/>
              </a:spcBef>
              <a:spcAft>
                <a:spcPts val="0"/>
              </a:spcAft>
              <a:buSzPts val="3200"/>
              <a:buAutoNum type="arabicPeriod"/>
            </a:pPr>
            <a:r>
              <a:rPr lang="lt-LT" sz="3200" dirty="0"/>
              <a:t>Nustatykite kryptį: iš anglų į lietuvių.</a:t>
            </a:r>
            <a:endParaRPr sz="3200" dirty="0"/>
          </a:p>
          <a:p>
            <a:pPr marL="457200" lvl="0" indent="-431800" algn="l" rtl="0">
              <a:lnSpc>
                <a:spcPct val="150000"/>
              </a:lnSpc>
              <a:spcBef>
                <a:spcPts val="0"/>
              </a:spcBef>
              <a:spcAft>
                <a:spcPts val="0"/>
              </a:spcAft>
              <a:buSzPts val="3200"/>
              <a:buAutoNum type="arabicPeriod"/>
            </a:pPr>
            <a:r>
              <a:rPr lang="lt-LT" sz="3200" dirty="0"/>
              <a:t>Paspauskite „Versti“ ir peržiūrėti gautą rezultatą.</a:t>
            </a:r>
            <a:endParaRPr sz="1100" dirty="0">
              <a:solidFill>
                <a:schemeClr val="dk1"/>
              </a:solidFill>
            </a:endParaRPr>
          </a:p>
          <a:p>
            <a:pPr marL="0" lvl="0" indent="0" algn="l" rtl="0">
              <a:lnSpc>
                <a:spcPct val="115000"/>
              </a:lnSpc>
              <a:spcBef>
                <a:spcPts val="1200"/>
              </a:spcBef>
              <a:spcAft>
                <a:spcPts val="0"/>
              </a:spcAft>
              <a:buSzPts val="3000"/>
              <a:buNone/>
            </a:pPr>
            <a:endParaRPr b="1" dirty="0">
              <a:solidFill>
                <a:srgbClr val="434343"/>
              </a:solidFill>
            </a:endParaRPr>
          </a:p>
          <a:p>
            <a:pPr marL="457200" lvl="0" indent="0" algn="l" rtl="0">
              <a:lnSpc>
                <a:spcPct val="115000"/>
              </a:lnSpc>
              <a:spcBef>
                <a:spcPts val="1200"/>
              </a:spcBef>
              <a:spcAft>
                <a:spcPts val="0"/>
              </a:spcAft>
              <a:buSzPts val="3000"/>
              <a:buNone/>
            </a:pPr>
            <a:endParaRPr sz="2400" b="1" dirty="0">
              <a:solidFill>
                <a:srgbClr val="434343"/>
              </a:solidFill>
            </a:endParaRPr>
          </a:p>
          <a:p>
            <a:pPr marL="457200" lvl="0" indent="0" algn="l" rtl="0">
              <a:lnSpc>
                <a:spcPct val="115000"/>
              </a:lnSpc>
              <a:spcBef>
                <a:spcPts val="1200"/>
              </a:spcBef>
              <a:spcAft>
                <a:spcPts val="0"/>
              </a:spcAft>
              <a:buSzPts val="3000"/>
              <a:buNone/>
            </a:pPr>
            <a:endParaRPr sz="2400" u="sng" dirty="0">
              <a:solidFill>
                <a:srgbClr val="434343"/>
              </a:solidFill>
            </a:endParaRPr>
          </a:p>
          <a:p>
            <a:pPr marL="0" lvl="0" indent="0" algn="l" rtl="0">
              <a:lnSpc>
                <a:spcPct val="115000"/>
              </a:lnSpc>
              <a:spcBef>
                <a:spcPts val="1200"/>
              </a:spcBef>
              <a:spcAft>
                <a:spcPts val="0"/>
              </a:spcAft>
              <a:buSzPts val="3000"/>
              <a:buNone/>
            </a:pPr>
            <a:endParaRPr dirty="0">
              <a:solidFill>
                <a:srgbClr val="434343"/>
              </a:solidFill>
            </a:endParaRPr>
          </a:p>
          <a:p>
            <a:pPr marL="0" lvl="0" indent="0" algn="l" rtl="0">
              <a:lnSpc>
                <a:spcPct val="115000"/>
              </a:lnSpc>
              <a:spcBef>
                <a:spcPts val="1200"/>
              </a:spcBef>
              <a:spcAft>
                <a:spcPts val="0"/>
              </a:spcAft>
              <a:buSzPts val="3000"/>
              <a:buNone/>
            </a:pPr>
            <a:endParaRPr sz="2600" b="1" dirty="0">
              <a:solidFill>
                <a:srgbClr val="434343"/>
              </a:solidFill>
            </a:endParaRPr>
          </a:p>
          <a:p>
            <a:pPr marL="0" lvl="0" indent="0" algn="l" rtl="0">
              <a:lnSpc>
                <a:spcPct val="115000"/>
              </a:lnSpc>
              <a:spcBef>
                <a:spcPts val="1200"/>
              </a:spcBef>
              <a:spcAft>
                <a:spcPts val="0"/>
              </a:spcAft>
              <a:buSzPts val="3000"/>
              <a:buNone/>
            </a:pPr>
            <a:endParaRPr sz="2400" b="1" dirty="0">
              <a:solidFill>
                <a:srgbClr val="434343"/>
              </a:solidFill>
            </a:endParaRPr>
          </a:p>
          <a:p>
            <a:pPr marL="0" lvl="0" indent="0" algn="l" rtl="0">
              <a:lnSpc>
                <a:spcPct val="90000"/>
              </a:lnSpc>
              <a:spcBef>
                <a:spcPts val="1200"/>
              </a:spcBef>
              <a:spcAft>
                <a:spcPts val="0"/>
              </a:spcAft>
              <a:buSzPts val="3000"/>
              <a:buNone/>
            </a:pPr>
            <a:endParaRPr sz="2400" b="1" dirty="0">
              <a:solidFill>
                <a:srgbClr val="434343"/>
              </a:solidFill>
            </a:endParaRPr>
          </a:p>
        </p:txBody>
      </p:sp>
      <p:sp>
        <p:nvSpPr>
          <p:cNvPr id="766" name="Google Shape;766;g3457cc0d339_0_2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8"/>
                  </a:ext>
                </a:extLst>
              </a:rPr>
              <a:t>žduotis</a:t>
            </a:r>
            <a:endParaRPr>
              <a:latin typeface="Century Gothic"/>
              <a:ea typeface="Century Gothic"/>
              <a:cs typeface="Century Gothic"/>
              <a:sym typeface="Century Gothic"/>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g3611fc0bd4a_0_45"/>
          <p:cNvSpPr txBox="1">
            <a:spLocks noGrp="1"/>
          </p:cNvSpPr>
          <p:nvPr>
            <p:ph type="body" idx="1"/>
          </p:nvPr>
        </p:nvSpPr>
        <p:spPr>
          <a:xfrm>
            <a:off x="341825" y="2390875"/>
            <a:ext cx="5916300" cy="39486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Clr>
                <a:schemeClr val="dk1"/>
              </a:buClr>
              <a:buSzPts val="1100"/>
              <a:buFont typeface="Arial"/>
              <a:buNone/>
            </a:pPr>
            <a:r>
              <a:rPr lang="lt-LT" sz="3200">
                <a:solidFill>
                  <a:srgbClr val="434343"/>
                </a:solidFill>
              </a:rPr>
              <a:t>Prieinamumas</a:t>
            </a:r>
            <a:endParaRPr sz="3200">
              <a:solidFill>
                <a:srgbClr val="434343"/>
              </a:solidFill>
            </a:endParaRPr>
          </a:p>
          <a:p>
            <a:pPr marL="0" lvl="0" indent="0" algn="l" rtl="0">
              <a:lnSpc>
                <a:spcPct val="150000"/>
              </a:lnSpc>
              <a:spcBef>
                <a:spcPts val="1000"/>
              </a:spcBef>
              <a:spcAft>
                <a:spcPts val="0"/>
              </a:spcAft>
              <a:buClr>
                <a:schemeClr val="dk1"/>
              </a:buClr>
              <a:buSzPts val="1100"/>
              <a:buFont typeface="Arial"/>
              <a:buNone/>
            </a:pPr>
            <a:r>
              <a:rPr lang="lt-LT" sz="3200">
                <a:solidFill>
                  <a:srgbClr val="434343"/>
                </a:solidFill>
              </a:rPr>
              <a:t>Kalbų pasirinkimas</a:t>
            </a:r>
            <a:endParaRPr sz="3200">
              <a:solidFill>
                <a:srgbClr val="434343"/>
              </a:solidFill>
            </a:endParaRPr>
          </a:p>
          <a:p>
            <a:pPr marL="0" lvl="0" indent="0" algn="l" rtl="0">
              <a:lnSpc>
                <a:spcPct val="150000"/>
              </a:lnSpc>
              <a:spcBef>
                <a:spcPts val="1000"/>
              </a:spcBef>
              <a:spcAft>
                <a:spcPts val="0"/>
              </a:spcAft>
              <a:buSzPts val="3000"/>
              <a:buNone/>
            </a:pPr>
            <a:r>
              <a:rPr lang="lt-LT" sz="3200">
                <a:solidFill>
                  <a:srgbClr val="434343"/>
                </a:solidFill>
              </a:rPr>
              <a:t>Tikslumo ribojimai</a:t>
            </a:r>
            <a:endParaRPr sz="3200">
              <a:solidFill>
                <a:srgbClr val="434343"/>
              </a:solidFill>
            </a:endParaRPr>
          </a:p>
          <a:p>
            <a:pPr marL="0" lvl="0" indent="0" algn="l" rtl="0">
              <a:lnSpc>
                <a:spcPct val="150000"/>
              </a:lnSpc>
              <a:spcBef>
                <a:spcPts val="1000"/>
              </a:spcBef>
              <a:spcAft>
                <a:spcPts val="0"/>
              </a:spcAft>
              <a:buSzPts val="3000"/>
              <a:buNone/>
            </a:pPr>
            <a:r>
              <a:rPr lang="lt-LT" sz="3200">
                <a:solidFill>
                  <a:srgbClr val="434343"/>
                </a:solidFill>
              </a:rPr>
              <a:t>Automatinis puslapio vertimas</a:t>
            </a:r>
            <a:endParaRPr sz="3200">
              <a:solidFill>
                <a:srgbClr val="434343"/>
              </a:solidFill>
            </a:endParaRPr>
          </a:p>
        </p:txBody>
      </p:sp>
      <p:sp>
        <p:nvSpPr>
          <p:cNvPr id="773" name="Google Shape;773;g3611fc0bd4a_0_45"/>
          <p:cNvSpPr txBox="1">
            <a:spLocks noGrp="1"/>
          </p:cNvSpPr>
          <p:nvPr>
            <p:ph type="title"/>
          </p:nvPr>
        </p:nvSpPr>
        <p:spPr>
          <a:xfrm>
            <a:off x="693325" y="327025"/>
            <a:ext cx="113139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vertėjas</a:t>
            </a:r>
            <a:r>
              <a:rPr lang="lt-LT" dirty="0">
                <a:latin typeface="Century Gothic"/>
                <a:ea typeface="Century Gothic"/>
                <a:cs typeface="Century Gothic"/>
                <a:sym typeface="Century Gothic"/>
              </a:rPr>
              <a:t> – svetainių vertimas (1)</a:t>
            </a:r>
            <a:endParaRPr dirty="0">
              <a:latin typeface="Century Gothic"/>
              <a:ea typeface="Century Gothic"/>
              <a:cs typeface="Century Gothic"/>
              <a:sym typeface="Century Gothic"/>
            </a:endParaRPr>
          </a:p>
        </p:txBody>
      </p:sp>
      <p:pic>
        <p:nvPicPr>
          <p:cNvPr id="774" name="Google Shape;774;g3611fc0bd4a_0_45" descr="Ekrano kopija, išverstos svetainės vaizdas, tekstas, CNN" title="Clipboard_06-04-2025_05.jpg"/>
          <p:cNvPicPr preferRelativeResize="0"/>
          <p:nvPr/>
        </p:nvPicPr>
        <p:blipFill rotWithShape="1">
          <a:blip r:embed="rId3">
            <a:alphaModFix/>
          </a:blip>
          <a:srcRect/>
          <a:stretch/>
        </p:blipFill>
        <p:spPr>
          <a:xfrm>
            <a:off x="5878400" y="4651650"/>
            <a:ext cx="5572849" cy="2070700"/>
          </a:xfrm>
          <a:prstGeom prst="rect">
            <a:avLst/>
          </a:prstGeom>
          <a:noFill/>
          <a:ln>
            <a:noFill/>
          </a:ln>
        </p:spPr>
      </p:pic>
      <p:pic>
        <p:nvPicPr>
          <p:cNvPr id="775" name="Google Shape;775;g3611fc0bd4a_0_45" descr="Ekrano kopija Google vertėjo, svetainės vertimas" title="Screenshot 2025-08-25 094044.png"/>
          <p:cNvPicPr preferRelativeResize="0"/>
          <p:nvPr/>
        </p:nvPicPr>
        <p:blipFill rotWithShape="1">
          <a:blip r:embed="rId4">
            <a:alphaModFix/>
          </a:blip>
          <a:srcRect l="2296"/>
          <a:stretch/>
        </p:blipFill>
        <p:spPr>
          <a:xfrm>
            <a:off x="4857750" y="2127525"/>
            <a:ext cx="7244324" cy="2193275"/>
          </a:xfrm>
          <a:prstGeom prst="rect">
            <a:avLst/>
          </a:prstGeom>
          <a:noFill/>
          <a:ln>
            <a:noFill/>
          </a:ln>
        </p:spPr>
      </p:pic>
      <p:sp>
        <p:nvSpPr>
          <p:cNvPr id="776" name="Google Shape;776;g3611fc0bd4a_0_45"/>
          <p:cNvSpPr/>
          <p:nvPr/>
        </p:nvSpPr>
        <p:spPr>
          <a:xfrm>
            <a:off x="7809448" y="2562325"/>
            <a:ext cx="1029900" cy="439500"/>
          </a:xfrm>
          <a:prstGeom prst="rect">
            <a:avLst/>
          </a:prstGeom>
          <a:no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7" name="Google Shape;777;g3611fc0bd4a_0_45"/>
          <p:cNvSpPr/>
          <p:nvPr/>
        </p:nvSpPr>
        <p:spPr>
          <a:xfrm>
            <a:off x="5156575" y="3001825"/>
            <a:ext cx="2652900" cy="364500"/>
          </a:xfrm>
          <a:prstGeom prst="rect">
            <a:avLst/>
          </a:prstGeom>
          <a:no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8" name="Google Shape;778;g3611fc0bd4a_0_45"/>
          <p:cNvSpPr/>
          <p:nvPr/>
        </p:nvSpPr>
        <p:spPr>
          <a:xfrm>
            <a:off x="9981475" y="3001825"/>
            <a:ext cx="1860000" cy="364500"/>
          </a:xfrm>
          <a:prstGeom prst="rect">
            <a:avLst/>
          </a:prstGeom>
          <a:no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g3457cc0d339_0_87"/>
          <p:cNvSpPr txBox="1">
            <a:spLocks noGrp="1"/>
          </p:cNvSpPr>
          <p:nvPr>
            <p:ph type="body" idx="1"/>
          </p:nvPr>
        </p:nvSpPr>
        <p:spPr>
          <a:xfrm>
            <a:off x="446225" y="2120300"/>
            <a:ext cx="9193800" cy="29157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Clr>
                <a:schemeClr val="dk1"/>
              </a:buClr>
              <a:buSzPts val="1100"/>
              <a:buFont typeface="Arial"/>
              <a:buNone/>
            </a:pPr>
            <a:r>
              <a:rPr lang="lt-LT" sz="3200"/>
              <a:t>Verčia visą puslapį vienu spustelėjimu</a:t>
            </a:r>
            <a:br>
              <a:rPr lang="lt-LT" sz="3200"/>
            </a:br>
            <a:r>
              <a:rPr lang="lt-LT" sz="3200"/>
              <a:t>Atpažįsta kalbą, siūlo vertimą automatiškai</a:t>
            </a:r>
            <a:endParaRPr sz="3200"/>
          </a:p>
          <a:p>
            <a:pPr marL="0" lvl="0" indent="0" algn="l" rtl="0">
              <a:lnSpc>
                <a:spcPct val="150000"/>
              </a:lnSpc>
              <a:spcBef>
                <a:spcPts val="1000"/>
              </a:spcBef>
              <a:spcAft>
                <a:spcPts val="0"/>
              </a:spcAft>
              <a:buClr>
                <a:schemeClr val="dk1"/>
              </a:buClr>
              <a:buSzPts val="1100"/>
              <a:buFont typeface="Arial"/>
              <a:buNone/>
            </a:pPr>
            <a:r>
              <a:rPr lang="lt-LT" sz="3200"/>
              <a:t>Palaiko įvairius puslapio elementus</a:t>
            </a:r>
            <a:endParaRPr sz="3200"/>
          </a:p>
          <a:p>
            <a:pPr marL="0" lvl="0" indent="0" algn="l" rtl="0">
              <a:lnSpc>
                <a:spcPct val="150000"/>
              </a:lnSpc>
              <a:spcBef>
                <a:spcPts val="1000"/>
              </a:spcBef>
              <a:spcAft>
                <a:spcPts val="0"/>
              </a:spcAft>
              <a:buSzPts val="1100"/>
              <a:buNone/>
            </a:pPr>
            <a:r>
              <a:rPr lang="lt-LT" sz="3200"/>
              <a:t>Lengva naudoti – integruotas į naršyklę</a:t>
            </a:r>
            <a:endParaRPr sz="3200">
              <a:solidFill>
                <a:srgbClr val="434343"/>
              </a:solidFill>
            </a:endParaRPr>
          </a:p>
        </p:txBody>
      </p:sp>
      <p:sp>
        <p:nvSpPr>
          <p:cNvPr id="785" name="Google Shape;785;g3457cc0d339_0_87"/>
          <p:cNvSpPr txBox="1">
            <a:spLocks noGrp="1"/>
          </p:cNvSpPr>
          <p:nvPr>
            <p:ph type="title"/>
          </p:nvPr>
        </p:nvSpPr>
        <p:spPr>
          <a:xfrm>
            <a:off x="693325" y="327025"/>
            <a:ext cx="113139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vertėjas</a:t>
            </a:r>
            <a:r>
              <a:rPr lang="lt-LT" dirty="0">
                <a:latin typeface="Century Gothic"/>
                <a:ea typeface="Century Gothic"/>
                <a:cs typeface="Century Gothic"/>
                <a:sym typeface="Century Gothic"/>
              </a:rPr>
              <a:t> – </a:t>
            </a:r>
            <a:r>
              <a:rPr lang="lt-LT" i="1" dirty="0">
                <a:latin typeface="Century Gothic"/>
                <a:ea typeface="Century Gothic"/>
                <a:cs typeface="Century Gothic"/>
                <a:sym typeface="Century Gothic"/>
              </a:rPr>
              <a:t>Chrome</a:t>
            </a:r>
            <a:r>
              <a:rPr lang="lt-LT" dirty="0">
                <a:latin typeface="Century Gothic"/>
                <a:ea typeface="Century Gothic"/>
                <a:cs typeface="Century Gothic"/>
                <a:sym typeface="Century Gothic"/>
              </a:rPr>
              <a:t> naršyklės priedas (2)</a:t>
            </a:r>
            <a:endParaRPr dirty="0">
              <a:latin typeface="Century Gothic"/>
              <a:ea typeface="Century Gothic"/>
              <a:cs typeface="Century Gothic"/>
              <a:sym typeface="Century Gothic"/>
            </a:endParaRPr>
          </a:p>
        </p:txBody>
      </p:sp>
      <p:pic>
        <p:nvPicPr>
          <p:cNvPr id="786" name="Google Shape;786;g3457cc0d339_0_87" descr="Ekrano kopija, naršyklės juosta, Google vertėjas"/>
          <p:cNvPicPr preferRelativeResize="0"/>
          <p:nvPr/>
        </p:nvPicPr>
        <p:blipFill rotWithShape="1">
          <a:blip r:embed="rId3">
            <a:alphaModFix/>
          </a:blip>
          <a:srcRect/>
          <a:stretch/>
        </p:blipFill>
        <p:spPr>
          <a:xfrm>
            <a:off x="0" y="5361666"/>
            <a:ext cx="12192000" cy="885568"/>
          </a:xfrm>
          <a:prstGeom prst="rect">
            <a:avLst/>
          </a:prstGeom>
          <a:noFill/>
          <a:ln>
            <a:noFill/>
          </a:ln>
        </p:spPr>
      </p:pic>
      <p:sp>
        <p:nvSpPr>
          <p:cNvPr id="787" name="Google Shape;787;g3457cc0d339_0_87"/>
          <p:cNvSpPr/>
          <p:nvPr/>
        </p:nvSpPr>
        <p:spPr>
          <a:xfrm>
            <a:off x="10986150" y="5428525"/>
            <a:ext cx="452400" cy="361800"/>
          </a:xfrm>
          <a:prstGeom prst="rect">
            <a:avLst/>
          </a:prstGeom>
          <a:no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g3457cc0d339_0_56"/>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g3457cc0d339_0_60"/>
          <p:cNvSpPr txBox="1">
            <a:spLocks noGrp="1"/>
          </p:cNvSpPr>
          <p:nvPr>
            <p:ph type="body" idx="1"/>
          </p:nvPr>
        </p:nvSpPr>
        <p:spPr>
          <a:xfrm>
            <a:off x="723700" y="1642226"/>
            <a:ext cx="11291837" cy="5215774"/>
          </a:xfrm>
          <a:prstGeom prst="rect">
            <a:avLst/>
          </a:prstGeom>
          <a:noFill/>
          <a:ln>
            <a:noFill/>
          </a:ln>
        </p:spPr>
        <p:txBody>
          <a:bodyPr spcFirstLastPara="1" wrap="square" lIns="91425" tIns="45700" rIns="91425" bIns="45700" anchor="t" anchorCtr="0">
            <a:noAutofit/>
          </a:bodyPr>
          <a:lstStyle/>
          <a:p>
            <a:pPr marL="457200" lvl="0" indent="-431800" algn="l" rtl="0">
              <a:lnSpc>
                <a:spcPct val="150000"/>
              </a:lnSpc>
              <a:spcBef>
                <a:spcPts val="1000"/>
              </a:spcBef>
              <a:spcAft>
                <a:spcPts val="0"/>
              </a:spcAft>
              <a:buSzPts val="3200"/>
              <a:buAutoNum type="arabicPeriod"/>
            </a:pPr>
            <a:r>
              <a:rPr lang="lt-LT" sz="3200" dirty="0"/>
              <a:t>Atidarykite </a:t>
            </a:r>
            <a:r>
              <a:rPr lang="lt-LT" sz="3200" u="sng" dirty="0">
                <a:solidFill>
                  <a:schemeClr val="hlink"/>
                </a:solidFill>
                <a:hlinkClick r:id="rId3"/>
              </a:rPr>
              <a:t>translate.google.com</a:t>
            </a:r>
            <a:r>
              <a:rPr lang="lt-LT" sz="3200" dirty="0">
                <a:solidFill>
                  <a:schemeClr val="hlink"/>
                </a:solidFill>
              </a:rPr>
              <a:t> .</a:t>
            </a:r>
            <a:endParaRPr sz="3200" dirty="0"/>
          </a:p>
          <a:p>
            <a:pPr marL="457200" lvl="0" indent="-431800" algn="l" rtl="0">
              <a:lnSpc>
                <a:spcPct val="150000"/>
              </a:lnSpc>
              <a:spcBef>
                <a:spcPts val="0"/>
              </a:spcBef>
              <a:spcAft>
                <a:spcPts val="0"/>
              </a:spcAft>
              <a:buSzPts val="3200"/>
              <a:buAutoNum type="arabicPeriod"/>
            </a:pPr>
            <a:r>
              <a:rPr lang="lt-LT" sz="3200" dirty="0"/>
              <a:t>Pasirinkite skiltį „Svetainės“. </a:t>
            </a:r>
            <a:endParaRPr sz="3200" dirty="0"/>
          </a:p>
          <a:p>
            <a:pPr marL="457200" lvl="0" indent="-431800" algn="l" rtl="0">
              <a:lnSpc>
                <a:spcPct val="150000"/>
              </a:lnSpc>
              <a:spcBef>
                <a:spcPts val="0"/>
              </a:spcBef>
              <a:spcAft>
                <a:spcPts val="0"/>
              </a:spcAft>
              <a:buSzPts val="3200"/>
              <a:buAutoNum type="arabicPeriod"/>
            </a:pPr>
            <a:r>
              <a:rPr lang="lt-LT" sz="3200" dirty="0"/>
              <a:t>Įveskite svetainės adresą (pvz.,</a:t>
            </a:r>
            <a:r>
              <a:rPr lang="lt-LT" sz="3200" u="sng" dirty="0">
                <a:solidFill>
                  <a:schemeClr val="hlink"/>
                </a:solidFill>
                <a:hlinkClick r:id="rId4"/>
              </a:rPr>
              <a:t> www.bbc.com</a:t>
            </a:r>
            <a:r>
              <a:rPr lang="lt-LT" sz="3200" dirty="0"/>
              <a:t> ).</a:t>
            </a:r>
            <a:endParaRPr sz="3200" dirty="0"/>
          </a:p>
          <a:p>
            <a:pPr marL="457200" lvl="0" indent="-431800" algn="l" rtl="0">
              <a:lnSpc>
                <a:spcPct val="150000"/>
              </a:lnSpc>
              <a:spcBef>
                <a:spcPts val="0"/>
              </a:spcBef>
              <a:spcAft>
                <a:spcPts val="0"/>
              </a:spcAft>
              <a:buSzPts val="3200"/>
              <a:buAutoNum type="arabicPeriod"/>
            </a:pPr>
            <a:r>
              <a:rPr lang="lt-LT" sz="3200" dirty="0"/>
              <a:t>Nustatykite kalbas: iš kurios į kurią versti (pvz., anglų → lietuvių).</a:t>
            </a:r>
            <a:endParaRPr sz="3200" dirty="0"/>
          </a:p>
          <a:p>
            <a:pPr marL="457200" lvl="0" indent="-431800" algn="l" rtl="0">
              <a:lnSpc>
                <a:spcPct val="150000"/>
              </a:lnSpc>
              <a:spcBef>
                <a:spcPts val="0"/>
              </a:spcBef>
              <a:spcAft>
                <a:spcPts val="0"/>
              </a:spcAft>
              <a:buSzPts val="3200"/>
              <a:buAutoNum type="arabicPeriod"/>
            </a:pPr>
            <a:r>
              <a:rPr lang="lt-LT" sz="3200" dirty="0"/>
              <a:t>Peržiūrėkite išverstą svetainę. Kaip išvertė antraštes, tekstą?</a:t>
            </a:r>
            <a:endParaRPr sz="3200" dirty="0"/>
          </a:p>
        </p:txBody>
      </p:sp>
      <p:sp>
        <p:nvSpPr>
          <p:cNvPr id="799" name="Google Shape;799;g3457cc0d339_0_6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9"/>
                  </a:ext>
                </a:extLst>
              </a:rPr>
              <a:t>žduotis</a:t>
            </a:r>
            <a:endParaRPr>
              <a:latin typeface="Century Gothic"/>
              <a:ea typeface="Century Gothic"/>
              <a:cs typeface="Century Gothic"/>
              <a:sym typeface="Century Gothic"/>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g3611fc0bd4a_0_18"/>
          <p:cNvSpPr txBox="1">
            <a:spLocks noGrp="1"/>
          </p:cNvSpPr>
          <p:nvPr>
            <p:ph type="body" idx="1"/>
          </p:nvPr>
        </p:nvSpPr>
        <p:spPr>
          <a:xfrm>
            <a:off x="693325" y="2124325"/>
            <a:ext cx="10001400" cy="4520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3000"/>
              <a:buNone/>
            </a:pPr>
            <a:r>
              <a:rPr lang="lt-LT" sz="3200" dirty="0">
                <a:solidFill>
                  <a:srgbClr val="434343"/>
                </a:solidFill>
              </a:rPr>
              <a:t>Balso vertimas </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Pokalbių vertimas </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Vaizdų (nuotraukų) vertimas</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Rankraščio atpažinimas </a:t>
            </a:r>
            <a:endParaRPr sz="3200" dirty="0">
              <a:solidFill>
                <a:srgbClr val="434343"/>
              </a:solidFill>
            </a:endParaRPr>
          </a:p>
          <a:p>
            <a:pPr marL="0" lvl="0" indent="0" algn="l" rtl="0">
              <a:lnSpc>
                <a:spcPct val="100000"/>
              </a:lnSpc>
              <a:spcBef>
                <a:spcPts val="1000"/>
              </a:spcBef>
              <a:spcAft>
                <a:spcPts val="0"/>
              </a:spcAft>
              <a:buSzPts val="3000"/>
              <a:buNone/>
            </a:pPr>
            <a:r>
              <a:rPr lang="lt-LT" sz="3200" dirty="0">
                <a:solidFill>
                  <a:srgbClr val="434343"/>
                </a:solidFill>
              </a:rPr>
              <a:t>Prieiga be interneto (neprisijungus)</a:t>
            </a:r>
            <a:endParaRPr sz="3200" dirty="0">
              <a:solidFill>
                <a:srgbClr val="434343"/>
              </a:solidFill>
            </a:endParaRPr>
          </a:p>
          <a:p>
            <a:pPr marL="0" lvl="0" indent="0" algn="l" rtl="0">
              <a:lnSpc>
                <a:spcPct val="100000"/>
              </a:lnSpc>
              <a:spcBef>
                <a:spcPts val="1000"/>
              </a:spcBef>
              <a:spcAft>
                <a:spcPts val="1000"/>
              </a:spcAft>
              <a:buSzPts val="3000"/>
              <a:buNone/>
            </a:pPr>
            <a:r>
              <a:rPr lang="lt-LT" sz="3200" dirty="0">
                <a:solidFill>
                  <a:srgbClr val="434343"/>
                </a:solidFill>
              </a:rPr>
              <a:t>Integracija su kitais </a:t>
            </a:r>
            <a:r>
              <a:rPr lang="lt-LT" sz="3200" i="1" dirty="0">
                <a:solidFill>
                  <a:srgbClr val="434343"/>
                </a:solidFill>
              </a:rPr>
              <a:t>Google</a:t>
            </a:r>
            <a:r>
              <a:rPr lang="lt-LT" sz="3200" dirty="0">
                <a:solidFill>
                  <a:srgbClr val="434343"/>
                </a:solidFill>
              </a:rPr>
              <a:t> produktais</a:t>
            </a:r>
            <a:r>
              <a:rPr lang="lt-LT" dirty="0">
                <a:solidFill>
                  <a:srgbClr val="434343"/>
                </a:solidFill>
              </a:rPr>
              <a:t> </a:t>
            </a:r>
            <a:endParaRPr dirty="0">
              <a:solidFill>
                <a:srgbClr val="434343"/>
              </a:solidFill>
            </a:endParaRPr>
          </a:p>
        </p:txBody>
      </p:sp>
      <p:sp>
        <p:nvSpPr>
          <p:cNvPr id="806" name="Google Shape;806;g3611fc0bd4a_0_18"/>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vertėjas</a:t>
            </a:r>
            <a:r>
              <a:rPr lang="lt-LT" dirty="0">
                <a:latin typeface="Century Gothic"/>
                <a:ea typeface="Century Gothic"/>
                <a:cs typeface="Century Gothic"/>
                <a:sym typeface="Century Gothic"/>
              </a:rPr>
              <a:t> – kitos funkcijos (4)</a:t>
            </a:r>
            <a:endParaRPr dirty="0">
              <a:latin typeface="Century Gothic"/>
              <a:ea typeface="Century Gothic"/>
              <a:cs typeface="Century Gothic"/>
              <a:sym typeface="Century Gothic"/>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g3611fc0bd4a_0_64"/>
          <p:cNvSpPr txBox="1">
            <a:spLocks noGrp="1"/>
          </p:cNvSpPr>
          <p:nvPr>
            <p:ph type="body" idx="1"/>
          </p:nvPr>
        </p:nvSpPr>
        <p:spPr>
          <a:xfrm>
            <a:off x="420000" y="2414275"/>
            <a:ext cx="11772000" cy="3738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3000"/>
              <a:buNone/>
            </a:pPr>
            <a:r>
              <a:rPr lang="lt-LT" sz="3200" dirty="0">
                <a:solidFill>
                  <a:srgbClr val="434343"/>
                </a:solidFill>
              </a:rPr>
              <a:t>Kodėl negalima aklai pasitikėti?</a:t>
            </a:r>
            <a:endParaRPr sz="3200" dirty="0">
              <a:solidFill>
                <a:srgbClr val="434343"/>
              </a:solidFill>
            </a:endParaRPr>
          </a:p>
          <a:p>
            <a:pPr marL="457200" lvl="0" indent="0" algn="l" rtl="0">
              <a:lnSpc>
                <a:spcPct val="115000"/>
              </a:lnSpc>
              <a:spcBef>
                <a:spcPts val="1000"/>
              </a:spcBef>
              <a:spcAft>
                <a:spcPts val="0"/>
              </a:spcAft>
              <a:buSzPts val="3000"/>
              <a:buNone/>
            </a:pPr>
            <a:r>
              <a:rPr lang="lt-LT" sz="3200" b="1" dirty="0">
                <a:solidFill>
                  <a:srgbClr val="434343"/>
                </a:solidFill>
              </a:rPr>
              <a:t>Idiomos ir posakiai:</a:t>
            </a:r>
            <a:r>
              <a:rPr lang="lt-LT" sz="3200" dirty="0">
                <a:solidFill>
                  <a:srgbClr val="434343"/>
                </a:solidFill>
              </a:rPr>
              <a:t> verčia pažodžiui.</a:t>
            </a:r>
            <a:endParaRPr sz="3200" dirty="0">
              <a:solidFill>
                <a:srgbClr val="434343"/>
              </a:solidFill>
            </a:endParaRPr>
          </a:p>
          <a:p>
            <a:pPr marL="457200" lvl="0" indent="0" algn="l" rtl="0">
              <a:lnSpc>
                <a:spcPct val="115000"/>
              </a:lnSpc>
              <a:spcBef>
                <a:spcPts val="0"/>
              </a:spcBef>
              <a:spcAft>
                <a:spcPts val="0"/>
              </a:spcAft>
              <a:buSzPts val="3000"/>
              <a:buNone/>
            </a:pPr>
            <a:r>
              <a:rPr lang="lt-LT" sz="3200" b="1" dirty="0">
                <a:solidFill>
                  <a:srgbClr val="434343"/>
                </a:solidFill>
              </a:rPr>
              <a:t>Kultūriniai niuansai:</a:t>
            </a:r>
            <a:r>
              <a:rPr lang="lt-LT" sz="3200" dirty="0">
                <a:solidFill>
                  <a:srgbClr val="434343"/>
                </a:solidFill>
              </a:rPr>
              <a:t> kas priimtina vienoje kultūroje, gali būti nesuprantama ar net įžeidu kitoje.</a:t>
            </a:r>
            <a:endParaRPr sz="3200" dirty="0">
              <a:solidFill>
                <a:srgbClr val="434343"/>
              </a:solidFill>
            </a:endParaRPr>
          </a:p>
          <a:p>
            <a:pPr marL="457200" lvl="0" indent="0" algn="l" rtl="0">
              <a:lnSpc>
                <a:spcPct val="115000"/>
              </a:lnSpc>
              <a:spcBef>
                <a:spcPts val="0"/>
              </a:spcBef>
              <a:spcAft>
                <a:spcPts val="0"/>
              </a:spcAft>
              <a:buSzPts val="3000"/>
              <a:buNone/>
            </a:pPr>
            <a:r>
              <a:rPr lang="lt-LT" sz="3200" b="1" dirty="0">
                <a:solidFill>
                  <a:srgbClr val="434343"/>
                </a:solidFill>
              </a:rPr>
              <a:t>Konteksto svarba:</a:t>
            </a:r>
            <a:r>
              <a:rPr lang="lt-LT" sz="3200" dirty="0">
                <a:solidFill>
                  <a:srgbClr val="434343"/>
                </a:solidFill>
              </a:rPr>
              <a:t> vienas žodis – skirtingos reikšmės.</a:t>
            </a:r>
            <a:endParaRPr sz="2000" i="1" dirty="0">
              <a:solidFill>
                <a:srgbClr val="434343"/>
              </a:solidFill>
            </a:endParaRPr>
          </a:p>
        </p:txBody>
      </p:sp>
      <p:sp>
        <p:nvSpPr>
          <p:cNvPr id="813" name="Google Shape;813;g3611fc0bd4a_0_6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Kritinis mąstymas. Vertimo ribotumai (1)</a:t>
            </a:r>
            <a:endParaRPr>
              <a:latin typeface="Century Gothic"/>
              <a:ea typeface="Century Gothic"/>
              <a:cs typeface="Century Gothic"/>
              <a:sym typeface="Century Gothic"/>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g3611fc0bd4a_0_72"/>
          <p:cNvSpPr txBox="1">
            <a:spLocks noGrp="1"/>
          </p:cNvSpPr>
          <p:nvPr>
            <p:ph type="body" idx="1"/>
          </p:nvPr>
        </p:nvSpPr>
        <p:spPr>
          <a:xfrm>
            <a:off x="333625" y="2001400"/>
            <a:ext cx="11604000" cy="49146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3000"/>
              <a:buNone/>
            </a:pPr>
            <a:r>
              <a:rPr lang="lt-LT" sz="3200" dirty="0">
                <a:solidFill>
                  <a:srgbClr val="434343"/>
                </a:solidFill>
              </a:rPr>
              <a:t>Kada vertėjas sutrinka?</a:t>
            </a:r>
            <a:endParaRPr sz="3200" dirty="0">
              <a:solidFill>
                <a:srgbClr val="434343"/>
              </a:solidFill>
            </a:endParaRPr>
          </a:p>
          <a:p>
            <a:pPr marL="457200" lvl="0" indent="0" algn="l" rtl="0">
              <a:lnSpc>
                <a:spcPct val="150000"/>
              </a:lnSpc>
              <a:spcBef>
                <a:spcPts val="1000"/>
              </a:spcBef>
              <a:spcAft>
                <a:spcPts val="0"/>
              </a:spcAft>
              <a:buSzPts val="3000"/>
              <a:buNone/>
            </a:pPr>
            <a:r>
              <a:rPr lang="lt-LT" sz="3200" b="1" dirty="0">
                <a:solidFill>
                  <a:srgbClr val="434343"/>
                </a:solidFill>
              </a:rPr>
              <a:t>Daugiaprasmiai žodžiai ir sakiniai.</a:t>
            </a:r>
            <a:endParaRPr sz="3200" b="1" dirty="0">
              <a:solidFill>
                <a:srgbClr val="434343"/>
              </a:solidFill>
            </a:endParaRPr>
          </a:p>
          <a:p>
            <a:pPr marL="457200" lvl="0" indent="0" algn="l" rtl="0">
              <a:lnSpc>
                <a:spcPct val="150000"/>
              </a:lnSpc>
              <a:spcBef>
                <a:spcPts val="0"/>
              </a:spcBef>
              <a:spcAft>
                <a:spcPts val="0"/>
              </a:spcAft>
              <a:buSzPts val="3000"/>
              <a:buNone/>
            </a:pPr>
            <a:r>
              <a:rPr lang="lt-LT" sz="3200" b="1" dirty="0">
                <a:solidFill>
                  <a:srgbClr val="434343"/>
                </a:solidFill>
              </a:rPr>
              <a:t>Gramatikos klaidos ir stilius:</a:t>
            </a:r>
            <a:r>
              <a:rPr lang="lt-LT" sz="3200" dirty="0">
                <a:solidFill>
                  <a:srgbClr val="434343"/>
                </a:solidFill>
              </a:rPr>
              <a:t> </a:t>
            </a:r>
            <a:r>
              <a:rPr lang="lt-LT" sz="3200" dirty="0" err="1">
                <a:solidFill>
                  <a:srgbClr val="434343"/>
                </a:solidFill>
              </a:rPr>
              <a:t>robotiškumas</a:t>
            </a:r>
            <a:r>
              <a:rPr lang="lt-LT" sz="3200" dirty="0">
                <a:solidFill>
                  <a:srgbClr val="434343"/>
                </a:solidFill>
              </a:rPr>
              <a:t>.</a:t>
            </a:r>
            <a:endParaRPr sz="3200" dirty="0">
              <a:solidFill>
                <a:srgbClr val="434343"/>
              </a:solidFill>
            </a:endParaRPr>
          </a:p>
          <a:p>
            <a:pPr marL="457200" lvl="0" indent="0" algn="l" rtl="0">
              <a:lnSpc>
                <a:spcPct val="150000"/>
              </a:lnSpc>
              <a:spcBef>
                <a:spcPts val="0"/>
              </a:spcBef>
              <a:spcAft>
                <a:spcPts val="0"/>
              </a:spcAft>
              <a:buSzPts val="3000"/>
              <a:buNone/>
            </a:pPr>
            <a:r>
              <a:rPr lang="lt-LT" sz="3200" b="1" dirty="0">
                <a:solidFill>
                  <a:srgbClr val="434343"/>
                </a:solidFill>
              </a:rPr>
              <a:t>Specializuoti tekstai:</a:t>
            </a:r>
            <a:r>
              <a:rPr lang="lt-LT" sz="3200" dirty="0">
                <a:solidFill>
                  <a:srgbClr val="434343"/>
                </a:solidFill>
              </a:rPr>
              <a:t> teisės, medicinos, technikos terminai reikalauja </a:t>
            </a:r>
            <a:r>
              <a:rPr lang="lt-LT" sz="3200" u="sng" dirty="0">
                <a:solidFill>
                  <a:srgbClr val="434343"/>
                </a:solidFill>
              </a:rPr>
              <a:t>ypatingo tikslumo.</a:t>
            </a:r>
            <a:endParaRPr sz="3200" u="sng" dirty="0">
              <a:solidFill>
                <a:srgbClr val="434343"/>
              </a:solidFill>
            </a:endParaRPr>
          </a:p>
          <a:p>
            <a:pPr marL="457200" lvl="0" indent="0" algn="l" rtl="0">
              <a:lnSpc>
                <a:spcPct val="150000"/>
              </a:lnSpc>
              <a:spcBef>
                <a:spcPts val="0"/>
              </a:spcBef>
              <a:spcAft>
                <a:spcPts val="0"/>
              </a:spcAft>
              <a:buSzPts val="3000"/>
              <a:buNone/>
            </a:pPr>
            <a:r>
              <a:rPr lang="lt-LT" sz="3200" b="1" dirty="0">
                <a:solidFill>
                  <a:srgbClr val="434343"/>
                </a:solidFill>
              </a:rPr>
              <a:t>Kūrybiniai tekstai:</a:t>
            </a:r>
            <a:r>
              <a:rPr lang="lt-LT" sz="3200" dirty="0">
                <a:solidFill>
                  <a:srgbClr val="434343"/>
                </a:solidFill>
              </a:rPr>
              <a:t> ne tik prasmė, bet ir emocija.</a:t>
            </a:r>
            <a:endParaRPr sz="3200" i="1" dirty="0">
              <a:solidFill>
                <a:srgbClr val="434343"/>
              </a:solidFill>
            </a:endParaRPr>
          </a:p>
        </p:txBody>
      </p:sp>
      <p:sp>
        <p:nvSpPr>
          <p:cNvPr id="820" name="Google Shape;820;g3611fc0bd4a_0_72"/>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Kritinis mąstymas. Vertimo ribotumai (2)</a:t>
            </a:r>
            <a:endParaRPr>
              <a:latin typeface="Century Gothic"/>
              <a:ea typeface="Century Gothic"/>
              <a:cs typeface="Century Gothic"/>
              <a:sym typeface="Century Gothic"/>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g3611fc0bd4a_0_79"/>
          <p:cNvSpPr txBox="1">
            <a:spLocks noGrp="1"/>
          </p:cNvSpPr>
          <p:nvPr>
            <p:ph type="body" idx="1"/>
          </p:nvPr>
        </p:nvSpPr>
        <p:spPr>
          <a:xfrm>
            <a:off x="322025" y="1927700"/>
            <a:ext cx="11546100" cy="4733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3000"/>
              <a:buNone/>
            </a:pPr>
            <a:r>
              <a:rPr lang="lt-LT" sz="3200" b="1" dirty="0">
                <a:solidFill>
                  <a:srgbClr val="434343"/>
                </a:solidFill>
              </a:rPr>
              <a:t>Pasitikėti (atsargiai):</a:t>
            </a:r>
            <a:endParaRPr sz="3200" b="1" dirty="0">
              <a:solidFill>
                <a:srgbClr val="434343"/>
              </a:solidFill>
            </a:endParaRPr>
          </a:p>
          <a:p>
            <a:pPr marL="457200" lvl="0" indent="0" algn="l" rtl="0">
              <a:lnSpc>
                <a:spcPct val="115000"/>
              </a:lnSpc>
              <a:spcBef>
                <a:spcPts val="1200"/>
              </a:spcBef>
              <a:spcAft>
                <a:spcPts val="0"/>
              </a:spcAft>
              <a:buSzPts val="3000"/>
              <a:buNone/>
            </a:pPr>
            <a:r>
              <a:rPr lang="lt-LT" sz="3200" dirty="0">
                <a:solidFill>
                  <a:srgbClr val="434343"/>
                </a:solidFill>
              </a:rPr>
              <a:t>Greitam turinio supratimui (pvz., užsienio naujienų antraštės).</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Neformaliai komunikacijai (pvz., trumpa žinutė draugui iš užsienio).</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Bendros informacijos paieškai (pvz., kelionės maršruto planavimas).</a:t>
            </a:r>
            <a:endParaRPr sz="3200" dirty="0">
              <a:solidFill>
                <a:srgbClr val="434343"/>
              </a:solidFill>
            </a:endParaRPr>
          </a:p>
          <a:p>
            <a:pPr marL="457200" lvl="0" indent="0" algn="l" rtl="0">
              <a:lnSpc>
                <a:spcPct val="115000"/>
              </a:lnSpc>
              <a:spcBef>
                <a:spcPts val="0"/>
              </a:spcBef>
              <a:spcAft>
                <a:spcPts val="0"/>
              </a:spcAft>
              <a:buSzPts val="3000"/>
              <a:buNone/>
            </a:pPr>
            <a:r>
              <a:rPr lang="lt-LT" sz="3200" b="1" dirty="0">
                <a:solidFill>
                  <a:srgbClr val="434343"/>
                </a:solidFill>
              </a:rPr>
              <a:t>Svarbu:</a:t>
            </a:r>
            <a:r>
              <a:rPr lang="lt-LT" sz="3200" dirty="0">
                <a:solidFill>
                  <a:srgbClr val="434343"/>
                </a:solidFill>
              </a:rPr>
              <a:t> visada įvertinkite, ar vertimas skamba logiškai.</a:t>
            </a:r>
            <a:endParaRPr sz="3200" dirty="0">
              <a:solidFill>
                <a:srgbClr val="434343"/>
              </a:solidFill>
            </a:endParaRPr>
          </a:p>
          <a:p>
            <a:pPr marL="457200" lvl="0" indent="0" algn="l" rtl="0">
              <a:lnSpc>
                <a:spcPct val="115000"/>
              </a:lnSpc>
              <a:spcBef>
                <a:spcPts val="0"/>
              </a:spcBef>
              <a:spcAft>
                <a:spcPts val="0"/>
              </a:spcAft>
              <a:buSzPts val="3000"/>
              <a:buNone/>
            </a:pPr>
            <a:endParaRPr i="1" dirty="0">
              <a:solidFill>
                <a:srgbClr val="434343"/>
              </a:solidFill>
            </a:endParaRPr>
          </a:p>
        </p:txBody>
      </p:sp>
      <p:sp>
        <p:nvSpPr>
          <p:cNvPr id="827" name="Google Shape;827;g3611fc0bd4a_0_79"/>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Kritinis mąstymas.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0"/>
                  </a:ext>
                </a:extLst>
              </a:rPr>
              <a:t>Kada</a:t>
            </a:r>
            <a:r>
              <a:rPr lang="lt-LT">
                <a:latin typeface="Century Gothic"/>
                <a:ea typeface="Century Gothic"/>
                <a:cs typeface="Century Gothic"/>
                <a:sym typeface="Century Gothic"/>
              </a:rPr>
              <a:t> pasitikėti?</a:t>
            </a:r>
            <a:endParaRPr>
              <a:latin typeface="Century Gothic"/>
              <a:ea typeface="Century Gothic"/>
              <a:cs typeface="Century Gothic"/>
              <a:sym typeface="Century Gothic"/>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g3457cc0d339_0_70"/>
          <p:cNvSpPr txBox="1">
            <a:spLocks noGrp="1"/>
          </p:cNvSpPr>
          <p:nvPr>
            <p:ph type="body" idx="1"/>
          </p:nvPr>
        </p:nvSpPr>
        <p:spPr>
          <a:xfrm>
            <a:off x="653550" y="2153900"/>
            <a:ext cx="10884900" cy="48678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3000"/>
              <a:buNone/>
            </a:pPr>
            <a:r>
              <a:rPr lang="lt-LT" sz="3200" b="1" dirty="0">
                <a:solidFill>
                  <a:srgbClr val="434343"/>
                </a:solidFill>
              </a:rPr>
              <a:t>Ieškoti profesionalo (arba kruopščiai tikrinti):</a:t>
            </a:r>
            <a:endParaRPr sz="3200" b="1" dirty="0">
              <a:solidFill>
                <a:srgbClr val="434343"/>
              </a:solidFill>
            </a:endParaRPr>
          </a:p>
          <a:p>
            <a:pPr marL="457200" lvl="0" indent="0" algn="l" rtl="0">
              <a:lnSpc>
                <a:spcPct val="150000"/>
              </a:lnSpc>
              <a:spcBef>
                <a:spcPts val="1200"/>
              </a:spcBef>
              <a:spcAft>
                <a:spcPts val="0"/>
              </a:spcAft>
              <a:buSzPts val="3000"/>
              <a:buNone/>
            </a:pPr>
            <a:r>
              <a:rPr lang="lt-LT" sz="3200" dirty="0">
                <a:solidFill>
                  <a:srgbClr val="434343"/>
                </a:solidFill>
              </a:rPr>
              <a:t>Oficialūs dokumentai (sutartys, pažymos)</a:t>
            </a:r>
            <a:endParaRPr sz="3200" dirty="0">
              <a:solidFill>
                <a:srgbClr val="434343"/>
              </a:solidFill>
            </a:endParaRPr>
          </a:p>
          <a:p>
            <a:pPr marL="457200" lvl="0" indent="0" algn="l" rtl="0">
              <a:lnSpc>
                <a:spcPct val="150000"/>
              </a:lnSpc>
              <a:spcBef>
                <a:spcPts val="0"/>
              </a:spcBef>
              <a:spcAft>
                <a:spcPts val="0"/>
              </a:spcAft>
              <a:buSzPts val="3000"/>
              <a:buNone/>
            </a:pPr>
            <a:r>
              <a:rPr lang="lt-LT" sz="3200" dirty="0">
                <a:solidFill>
                  <a:srgbClr val="434343"/>
                </a:solidFill>
              </a:rPr>
              <a:t>Svarbi verslo, asmeninė korespondencija</a:t>
            </a:r>
            <a:endParaRPr sz="3200" dirty="0">
              <a:solidFill>
                <a:srgbClr val="434343"/>
              </a:solidFill>
            </a:endParaRPr>
          </a:p>
          <a:p>
            <a:pPr marL="457200" lvl="0" indent="0" algn="l" rtl="0">
              <a:lnSpc>
                <a:spcPct val="150000"/>
              </a:lnSpc>
              <a:spcBef>
                <a:spcPts val="0"/>
              </a:spcBef>
              <a:spcAft>
                <a:spcPts val="0"/>
              </a:spcAft>
              <a:buSzPts val="3000"/>
              <a:buNone/>
            </a:pPr>
            <a:r>
              <a:rPr lang="lt-LT" sz="3200" dirty="0">
                <a:solidFill>
                  <a:srgbClr val="434343"/>
                </a:solidFill>
              </a:rPr>
              <a:t>Publikuoti skirti tekstai (straipsniai, knygos)</a:t>
            </a:r>
            <a:endParaRPr sz="3200" dirty="0">
              <a:solidFill>
                <a:srgbClr val="434343"/>
              </a:solidFill>
            </a:endParaRPr>
          </a:p>
          <a:p>
            <a:pPr marL="457200" lvl="0" indent="0" algn="l" rtl="0">
              <a:lnSpc>
                <a:spcPct val="150000"/>
              </a:lnSpc>
              <a:spcBef>
                <a:spcPts val="0"/>
              </a:spcBef>
              <a:spcAft>
                <a:spcPts val="0"/>
              </a:spcAft>
              <a:buSzPts val="3000"/>
              <a:buNone/>
            </a:pPr>
            <a:r>
              <a:rPr lang="lt-LT" sz="3200" dirty="0">
                <a:solidFill>
                  <a:srgbClr val="434343"/>
                </a:solidFill>
              </a:rPr>
              <a:t>Emociškai jautrus turinys</a:t>
            </a:r>
            <a:endParaRPr sz="3200" i="1" dirty="0">
              <a:solidFill>
                <a:srgbClr val="434343"/>
              </a:solidFill>
            </a:endParaRPr>
          </a:p>
        </p:txBody>
      </p:sp>
      <p:sp>
        <p:nvSpPr>
          <p:cNvPr id="834" name="Google Shape;834;g3457cc0d339_0_70"/>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Kritinis mąstymas.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1"/>
                  </a:ext>
                </a:extLst>
              </a:rPr>
              <a:t>Kada</a:t>
            </a:r>
            <a:r>
              <a:rPr lang="lt-LT">
                <a:latin typeface="Century Gothic"/>
                <a:ea typeface="Century Gothic"/>
                <a:cs typeface="Century Gothic"/>
                <a:sym typeface="Century Gothic"/>
              </a:rPr>
              <a:t> ieškoti profesionalo?</a:t>
            </a:r>
            <a:endParaRPr>
              <a:latin typeface="Century Gothic"/>
              <a:ea typeface="Century Gothic"/>
              <a:cs typeface="Century Gothic"/>
              <a:sym typeface="Century Gothic"/>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g372245a7f8e_0_236"/>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g3611fc0bd4a_0_58"/>
          <p:cNvSpPr txBox="1">
            <a:spLocks noGrp="1"/>
          </p:cNvSpPr>
          <p:nvPr>
            <p:ph type="body" idx="1"/>
          </p:nvPr>
        </p:nvSpPr>
        <p:spPr>
          <a:xfrm>
            <a:off x="693325" y="2013000"/>
            <a:ext cx="11242500" cy="4635300"/>
          </a:xfrm>
          <a:prstGeom prst="rect">
            <a:avLst/>
          </a:prstGeom>
          <a:noFill/>
          <a:ln>
            <a:noFill/>
          </a:ln>
        </p:spPr>
        <p:txBody>
          <a:bodyPr spcFirstLastPara="1" wrap="square" lIns="91425" tIns="45700" rIns="91425" bIns="45700" anchor="t" anchorCtr="0">
            <a:noAutofit/>
          </a:bodyPr>
          <a:lstStyle/>
          <a:p>
            <a:pPr marL="457200" lvl="0" indent="-419100" algn="l" rtl="0">
              <a:lnSpc>
                <a:spcPct val="100000"/>
              </a:lnSpc>
              <a:spcBef>
                <a:spcPts val="1000"/>
              </a:spcBef>
              <a:spcAft>
                <a:spcPts val="0"/>
              </a:spcAft>
              <a:buSzPts val="3000"/>
              <a:buAutoNum type="arabicPeriod"/>
            </a:pPr>
            <a:r>
              <a:rPr lang="lt-LT" dirty="0"/>
              <a:t>Atidarykite </a:t>
            </a:r>
            <a:r>
              <a:rPr lang="lt-LT" i="1" dirty="0"/>
              <a:t>Google</a:t>
            </a:r>
            <a:r>
              <a:rPr lang="lt-LT" dirty="0"/>
              <a:t> vertėją (programėlę telefone).</a:t>
            </a:r>
            <a:br>
              <a:rPr lang="lt-LT" dirty="0"/>
            </a:br>
            <a:endParaRPr dirty="0"/>
          </a:p>
          <a:p>
            <a:pPr marL="0" lvl="0" indent="0" algn="l" rtl="0">
              <a:lnSpc>
                <a:spcPct val="100000"/>
              </a:lnSpc>
              <a:spcBef>
                <a:spcPts val="1000"/>
              </a:spcBef>
              <a:spcAft>
                <a:spcPts val="0"/>
              </a:spcAft>
              <a:buClr>
                <a:schemeClr val="dk1"/>
              </a:buClr>
              <a:buSzPts val="1100"/>
              <a:buFont typeface="Arial"/>
              <a:buNone/>
            </a:pPr>
            <a:r>
              <a:rPr lang="lt-LT" dirty="0"/>
              <a:t>2. Išbandykite bent 2 skirtingas funkcijas:</a:t>
            </a:r>
            <a:br>
              <a:rPr lang="lt-LT" dirty="0"/>
            </a:br>
            <a:endParaRPr dirty="0"/>
          </a:p>
          <a:p>
            <a:pPr marL="0" lvl="0" indent="0" algn="l" rtl="0">
              <a:lnSpc>
                <a:spcPct val="100000"/>
              </a:lnSpc>
              <a:spcBef>
                <a:spcPts val="1000"/>
              </a:spcBef>
              <a:spcAft>
                <a:spcPts val="0"/>
              </a:spcAft>
              <a:buSzPts val="3000"/>
              <a:buNone/>
            </a:pPr>
            <a:r>
              <a:rPr lang="lt-LT" dirty="0"/>
              <a:t>Kamera: atsiversti užsienietišką tekstą ir išverskite jį realiu laiku.</a:t>
            </a:r>
            <a:br>
              <a:rPr lang="lt-LT" dirty="0"/>
            </a:br>
            <a:endParaRPr dirty="0"/>
          </a:p>
          <a:p>
            <a:pPr marL="0" lvl="0" indent="0" algn="l" rtl="0">
              <a:lnSpc>
                <a:spcPct val="100000"/>
              </a:lnSpc>
              <a:spcBef>
                <a:spcPts val="1000"/>
              </a:spcBef>
              <a:spcAft>
                <a:spcPts val="0"/>
              </a:spcAft>
              <a:buSzPts val="3000"/>
              <a:buNone/>
            </a:pPr>
            <a:r>
              <a:rPr lang="lt-LT" dirty="0"/>
              <a:t>Pokalbio režimas: poroje pabandyti susikalbėti – vienas kalba lietuviškai, kitas pasirenka kitą kalbą.</a:t>
            </a:r>
            <a:endParaRPr dirty="0">
              <a:solidFill>
                <a:srgbClr val="434343"/>
              </a:solidFill>
            </a:endParaRPr>
          </a:p>
          <a:p>
            <a:pPr marL="457200" lvl="0" indent="0" algn="l" rtl="0">
              <a:lnSpc>
                <a:spcPct val="115000"/>
              </a:lnSpc>
              <a:spcBef>
                <a:spcPts val="0"/>
              </a:spcBef>
              <a:spcAft>
                <a:spcPts val="0"/>
              </a:spcAft>
              <a:buSzPts val="3000"/>
              <a:buNone/>
            </a:pPr>
            <a:endParaRPr dirty="0">
              <a:solidFill>
                <a:srgbClr val="434343"/>
              </a:solidFill>
            </a:endParaRPr>
          </a:p>
        </p:txBody>
      </p:sp>
      <p:sp>
        <p:nvSpPr>
          <p:cNvPr id="846" name="Google Shape;846;g3611fc0bd4a_0_58"/>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g372745ad03b_0_106"/>
          <p:cNvSpPr txBox="1">
            <a:spLocks noGrp="1"/>
          </p:cNvSpPr>
          <p:nvPr>
            <p:ph type="body" idx="1"/>
          </p:nvPr>
        </p:nvSpPr>
        <p:spPr>
          <a:xfrm>
            <a:off x="403425" y="2013000"/>
            <a:ext cx="11876700" cy="4635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endParaRPr b="1">
              <a:solidFill>
                <a:srgbClr val="434343"/>
              </a:solidFill>
            </a:endParaRPr>
          </a:p>
          <a:p>
            <a:pPr marL="0" lvl="0" indent="0" algn="l" rtl="0">
              <a:lnSpc>
                <a:spcPct val="115000"/>
              </a:lnSpc>
              <a:spcBef>
                <a:spcPts val="1200"/>
              </a:spcBef>
              <a:spcAft>
                <a:spcPts val="0"/>
              </a:spcAft>
              <a:buClr>
                <a:schemeClr val="dk1"/>
              </a:buClr>
              <a:buSzPts val="1100"/>
              <a:buFont typeface="Arial"/>
              <a:buNone/>
            </a:pPr>
            <a:endParaRPr>
              <a:solidFill>
                <a:srgbClr val="434343"/>
              </a:solidFill>
            </a:endParaRPr>
          </a:p>
          <a:p>
            <a:pPr marL="457200" lvl="0" indent="0" algn="l" rtl="0">
              <a:lnSpc>
                <a:spcPct val="150000"/>
              </a:lnSpc>
              <a:spcBef>
                <a:spcPts val="1200"/>
              </a:spcBef>
              <a:spcAft>
                <a:spcPts val="0"/>
              </a:spcAft>
              <a:buSzPts val="3000"/>
              <a:buNone/>
            </a:pPr>
            <a:r>
              <a:rPr lang="lt-LT" sz="3200">
                <a:solidFill>
                  <a:srgbClr val="434343"/>
                </a:solidFill>
              </a:rPr>
              <a:t>Kaip greitai pavyko gauti informaciją?</a:t>
            </a:r>
            <a:endParaRPr sz="3200">
              <a:solidFill>
                <a:srgbClr val="434343"/>
              </a:solidFill>
            </a:endParaRPr>
          </a:p>
          <a:p>
            <a:pPr marL="457200" lvl="0" indent="0" algn="l" rtl="0">
              <a:lnSpc>
                <a:spcPct val="150000"/>
              </a:lnSpc>
              <a:spcBef>
                <a:spcPts val="1200"/>
              </a:spcBef>
              <a:spcAft>
                <a:spcPts val="0"/>
              </a:spcAft>
              <a:buSzPts val="3000"/>
              <a:buNone/>
            </a:pPr>
            <a:r>
              <a:rPr lang="lt-LT" sz="3200">
                <a:solidFill>
                  <a:srgbClr val="434343"/>
                </a:solidFill>
              </a:rPr>
              <a:t>Kokiose realiose situacijose ši funkcija būtų labai naudinga?</a:t>
            </a:r>
            <a:endParaRPr sz="3200">
              <a:solidFill>
                <a:srgbClr val="434343"/>
              </a:solidFill>
            </a:endParaRPr>
          </a:p>
          <a:p>
            <a:pPr marL="457200" lvl="0" indent="0" algn="l" rtl="0">
              <a:lnSpc>
                <a:spcPct val="115000"/>
              </a:lnSpc>
              <a:spcBef>
                <a:spcPts val="1200"/>
              </a:spcBef>
              <a:spcAft>
                <a:spcPts val="0"/>
              </a:spcAft>
              <a:buSzPts val="3000"/>
              <a:buNone/>
            </a:pPr>
            <a:endParaRPr>
              <a:solidFill>
                <a:srgbClr val="434343"/>
              </a:solidFill>
            </a:endParaRPr>
          </a:p>
        </p:txBody>
      </p:sp>
      <p:sp>
        <p:nvSpPr>
          <p:cNvPr id="853" name="Google Shape;853;g372745ad03b_0_106"/>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g3611fc0bd4a_0_119"/>
          <p:cNvSpPr txBox="1">
            <a:spLocks noGrp="1"/>
          </p:cNvSpPr>
          <p:nvPr>
            <p:ph type="body" idx="1"/>
          </p:nvPr>
        </p:nvSpPr>
        <p:spPr>
          <a:xfrm>
            <a:off x="693325" y="2060225"/>
            <a:ext cx="10958400" cy="4395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i="1" dirty="0">
                <a:solidFill>
                  <a:srgbClr val="434343"/>
                </a:solidFill>
              </a:rPr>
              <a:t>Google </a:t>
            </a:r>
            <a:r>
              <a:rPr lang="lt-LT" sz="3200" b="1" i="1" dirty="0" err="1">
                <a:solidFill>
                  <a:srgbClr val="434343"/>
                </a:solidFill>
              </a:rPr>
              <a:t>Lens</a:t>
            </a:r>
            <a:r>
              <a:rPr lang="lt-LT" sz="3200" i="1" dirty="0">
                <a:solidFill>
                  <a:srgbClr val="434343"/>
                </a:solidFill>
              </a:rPr>
              <a:t> </a:t>
            </a:r>
            <a:r>
              <a:rPr lang="lt-LT" sz="3200" dirty="0">
                <a:solidFill>
                  <a:srgbClr val="434343"/>
                </a:solidFill>
              </a:rPr>
              <a:t>– dirbtinio intelekto pagrindu veikiantis vaizdų atpažinimo įrankis, suteikiantis galimybę labai greitai gauti informaciją apie matomus objektus, vietas ar tekstus.</a:t>
            </a:r>
            <a:endParaRPr dirty="0">
              <a:solidFill>
                <a:srgbClr val="434343"/>
              </a:solidFill>
            </a:endParaRPr>
          </a:p>
          <a:p>
            <a:pPr marL="0" lvl="0" indent="0" algn="l" rtl="0">
              <a:lnSpc>
                <a:spcPct val="100000"/>
              </a:lnSpc>
              <a:spcBef>
                <a:spcPts val="2400"/>
              </a:spcBef>
              <a:spcAft>
                <a:spcPts val="0"/>
              </a:spcAft>
              <a:buSzPts val="3000"/>
              <a:buNone/>
            </a:pPr>
            <a:endParaRPr dirty="0">
              <a:solidFill>
                <a:srgbClr val="434343"/>
              </a:solidFill>
            </a:endParaRPr>
          </a:p>
        </p:txBody>
      </p:sp>
      <p:sp>
        <p:nvSpPr>
          <p:cNvPr id="860" name="Google Shape;860;g3611fc0bd4a_0_119"/>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Lens</a:t>
            </a:r>
            <a:r>
              <a:rPr lang="lt-LT" i="1" dirty="0">
                <a:latin typeface="Century Gothic"/>
                <a:ea typeface="Century Gothic"/>
                <a:cs typeface="Century Gothic"/>
                <a:sym typeface="Century Gothic"/>
              </a:rPr>
              <a:t> </a:t>
            </a:r>
            <a:endParaRPr i="1" dirty="0">
              <a:latin typeface="Century Gothic"/>
              <a:ea typeface="Century Gothic"/>
              <a:cs typeface="Century Gothic"/>
              <a:sym typeface="Century Gothic"/>
            </a:endParaRPr>
          </a:p>
        </p:txBody>
      </p:sp>
      <p:pic>
        <p:nvPicPr>
          <p:cNvPr id="861" name="Google Shape;861;g3611fc0bd4a_0_119" descr="Google lens logotipas" title="7123028_lens_google_icon.png"/>
          <p:cNvPicPr preferRelativeResize="0"/>
          <p:nvPr/>
        </p:nvPicPr>
        <p:blipFill rotWithShape="1">
          <a:blip r:embed="rId3">
            <a:alphaModFix/>
          </a:blip>
          <a:srcRect/>
          <a:stretch/>
        </p:blipFill>
        <p:spPr>
          <a:xfrm>
            <a:off x="4612850" y="4134100"/>
            <a:ext cx="2610650" cy="261065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g3611fc0bd4a_0_136"/>
          <p:cNvSpPr txBox="1">
            <a:spLocks noGrp="1"/>
          </p:cNvSpPr>
          <p:nvPr>
            <p:ph type="body" idx="1"/>
          </p:nvPr>
        </p:nvSpPr>
        <p:spPr>
          <a:xfrm>
            <a:off x="271075" y="2335300"/>
            <a:ext cx="7392300" cy="2773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3000"/>
              <a:buNone/>
            </a:pPr>
            <a:r>
              <a:rPr lang="lt-LT" sz="3200">
                <a:solidFill>
                  <a:srgbClr val="434343"/>
                </a:solidFill>
              </a:rPr>
              <a:t>Atpažinimas iš jau esančių nuotraukų, ekrano fragmentų</a:t>
            </a:r>
            <a:br>
              <a:rPr lang="lt-LT" sz="3200">
                <a:solidFill>
                  <a:srgbClr val="434343"/>
                </a:solidFill>
              </a:rPr>
            </a:br>
            <a:endParaRPr sz="3200">
              <a:solidFill>
                <a:srgbClr val="434343"/>
              </a:solidFill>
            </a:endParaRPr>
          </a:p>
          <a:p>
            <a:pPr marL="0" lvl="0" indent="0" algn="l" rtl="0">
              <a:lnSpc>
                <a:spcPct val="100000"/>
              </a:lnSpc>
              <a:spcBef>
                <a:spcPts val="1000"/>
              </a:spcBef>
              <a:spcAft>
                <a:spcPts val="0"/>
              </a:spcAft>
              <a:buSzPts val="3000"/>
              <a:buNone/>
            </a:pPr>
            <a:r>
              <a:rPr lang="lt-LT" sz="3200">
                <a:solidFill>
                  <a:srgbClr val="434343"/>
                </a:solidFill>
              </a:rPr>
              <a:t>Patogu analizuoti skaitmeninius failus</a:t>
            </a:r>
            <a:br>
              <a:rPr lang="lt-LT" sz="3200">
                <a:solidFill>
                  <a:srgbClr val="434343"/>
                </a:solidFill>
              </a:rPr>
            </a:br>
            <a:endParaRPr sz="3200">
              <a:solidFill>
                <a:srgbClr val="434343"/>
              </a:solidFill>
            </a:endParaRPr>
          </a:p>
          <a:p>
            <a:pPr marL="0" lvl="0" indent="0" algn="l" rtl="0">
              <a:lnSpc>
                <a:spcPct val="100000"/>
              </a:lnSpc>
              <a:spcBef>
                <a:spcPts val="1000"/>
              </a:spcBef>
              <a:spcAft>
                <a:spcPts val="0"/>
              </a:spcAft>
              <a:buSzPts val="3000"/>
              <a:buNone/>
            </a:pPr>
            <a:r>
              <a:rPr lang="lt-LT" sz="3200">
                <a:solidFill>
                  <a:srgbClr val="434343"/>
                </a:solidFill>
              </a:rPr>
              <a:t>Patogu kompiuteryje</a:t>
            </a:r>
            <a:endParaRPr sz="3200">
              <a:solidFill>
                <a:srgbClr val="434343"/>
              </a:solidFill>
            </a:endParaRPr>
          </a:p>
        </p:txBody>
      </p:sp>
      <p:sp>
        <p:nvSpPr>
          <p:cNvPr id="868" name="Google Shape;868;g3611fc0bd4a_0_136"/>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Lens</a:t>
            </a:r>
            <a:r>
              <a:rPr lang="lt-LT" i="1" dirty="0">
                <a:latin typeface="Century Gothic"/>
                <a:ea typeface="Century Gothic"/>
                <a:cs typeface="Century Gothic"/>
                <a:sym typeface="Century Gothic"/>
              </a:rPr>
              <a:t> </a:t>
            </a:r>
            <a:r>
              <a:rPr lang="lt-LT" dirty="0">
                <a:latin typeface="Century Gothic"/>
                <a:ea typeface="Century Gothic"/>
                <a:cs typeface="Century Gothic"/>
                <a:sym typeface="Century Gothic"/>
              </a:rPr>
              <a:t>prieinamumas (1) </a:t>
            </a:r>
            <a:endParaRPr dirty="0">
              <a:latin typeface="Century Gothic"/>
              <a:ea typeface="Century Gothic"/>
              <a:cs typeface="Century Gothic"/>
              <a:sym typeface="Century Gothic"/>
            </a:endParaRPr>
          </a:p>
        </p:txBody>
      </p:sp>
      <p:grpSp>
        <p:nvGrpSpPr>
          <p:cNvPr id="869" name="Google Shape;869;g3611fc0bd4a_0_136"/>
          <p:cNvGrpSpPr/>
          <p:nvPr/>
        </p:nvGrpSpPr>
        <p:grpSpPr>
          <a:xfrm>
            <a:off x="7663375" y="2335300"/>
            <a:ext cx="4215276" cy="3369226"/>
            <a:chOff x="7663375" y="2335300"/>
            <a:chExt cx="4215276" cy="3369226"/>
          </a:xfrm>
        </p:grpSpPr>
        <p:pic>
          <p:nvPicPr>
            <p:cNvPr id="870" name="Google Shape;870;g3611fc0bd4a_0_136" title="ChatGPT Image Aug 25, 2025, 03_28_23 PM.png"/>
            <p:cNvPicPr preferRelativeResize="0"/>
            <p:nvPr/>
          </p:nvPicPr>
          <p:blipFill rotWithShape="1">
            <a:blip r:embed="rId3">
              <a:alphaModFix/>
            </a:blip>
            <a:srcRect l="8657" r="7931"/>
            <a:stretch/>
          </p:blipFill>
          <p:spPr>
            <a:xfrm>
              <a:off x="7663375" y="2335300"/>
              <a:ext cx="4215276" cy="3369226"/>
            </a:xfrm>
            <a:prstGeom prst="rect">
              <a:avLst/>
            </a:prstGeom>
            <a:noFill/>
            <a:ln>
              <a:noFill/>
            </a:ln>
          </p:spPr>
        </p:pic>
        <p:pic>
          <p:nvPicPr>
            <p:cNvPr id="871" name="Google Shape;871;g3611fc0bd4a_0_136" descr="DI generuotas paveiksliukas, stalinis kompiuteris, ekrane Google paieškos svetainė" title="Screenshot 2025-08-25 160507.png"/>
            <p:cNvPicPr preferRelativeResize="0"/>
            <p:nvPr/>
          </p:nvPicPr>
          <p:blipFill rotWithShape="1">
            <a:blip r:embed="rId4">
              <a:alphaModFix/>
            </a:blip>
            <a:srcRect/>
            <a:stretch/>
          </p:blipFill>
          <p:spPr>
            <a:xfrm>
              <a:off x="7885175" y="2631025"/>
              <a:ext cx="3709300" cy="2053850"/>
            </a:xfrm>
            <a:prstGeom prst="rect">
              <a:avLst/>
            </a:prstGeom>
            <a:noFill/>
            <a:ln>
              <a:noFill/>
            </a:ln>
          </p:spPr>
        </p:pic>
      </p:grpSp>
      <p:sp>
        <p:nvSpPr>
          <p:cNvPr id="872" name="Google Shape;872;g3611fc0bd4a_0_136"/>
          <p:cNvSpPr/>
          <p:nvPr/>
        </p:nvSpPr>
        <p:spPr>
          <a:xfrm>
            <a:off x="11193328" y="3763648"/>
            <a:ext cx="358200" cy="439500"/>
          </a:xfrm>
          <a:prstGeom prst="rect">
            <a:avLst/>
          </a:prstGeom>
          <a:no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g3457cc0d339_0_124"/>
          <p:cNvSpPr txBox="1">
            <a:spLocks noGrp="1"/>
          </p:cNvSpPr>
          <p:nvPr>
            <p:ph type="body" idx="1"/>
          </p:nvPr>
        </p:nvSpPr>
        <p:spPr>
          <a:xfrm>
            <a:off x="122875" y="2220725"/>
            <a:ext cx="8993100" cy="4395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Clr>
                <a:schemeClr val="dk1"/>
              </a:buClr>
              <a:buSzPts val="1100"/>
              <a:buFont typeface="Arial"/>
              <a:buNone/>
            </a:pPr>
            <a:r>
              <a:rPr lang="lt-LT" sz="3200" dirty="0">
                <a:solidFill>
                  <a:srgbClr val="434343"/>
                </a:solidFill>
              </a:rPr>
              <a:t>Realaus laiko kamera </a:t>
            </a:r>
            <a:endParaRPr sz="3200" dirty="0">
              <a:solidFill>
                <a:srgbClr val="434343"/>
              </a:solidFill>
            </a:endParaRPr>
          </a:p>
          <a:p>
            <a:pPr marL="0" lvl="0" indent="0" algn="l" rtl="0">
              <a:lnSpc>
                <a:spcPct val="115000"/>
              </a:lnSpc>
              <a:spcBef>
                <a:spcPts val="1000"/>
              </a:spcBef>
              <a:spcAft>
                <a:spcPts val="0"/>
              </a:spcAft>
              <a:buClr>
                <a:schemeClr val="dk1"/>
              </a:buClr>
              <a:buSzPts val="1100"/>
              <a:buFont typeface="Arial"/>
              <a:buNone/>
            </a:pPr>
            <a:r>
              <a:rPr lang="lt-LT" sz="3200" dirty="0">
                <a:solidFill>
                  <a:srgbClr val="434343"/>
                </a:solidFill>
              </a:rPr>
              <a:t>Tiesioginis teksto vertimas (su </a:t>
            </a:r>
            <a:r>
              <a:rPr lang="lt-LT" sz="3200" i="1" dirty="0">
                <a:solidFill>
                  <a:srgbClr val="434343"/>
                </a:solidFill>
              </a:rPr>
              <a:t>Google</a:t>
            </a:r>
            <a:r>
              <a:rPr lang="lt-LT" sz="3200" dirty="0">
                <a:solidFill>
                  <a:srgbClr val="434343"/>
                </a:solidFill>
              </a:rPr>
              <a:t> vertėju)</a:t>
            </a:r>
            <a:endParaRPr sz="3200" dirty="0">
              <a:solidFill>
                <a:srgbClr val="434343"/>
              </a:solidFill>
            </a:endParaRPr>
          </a:p>
          <a:p>
            <a:pPr marL="0" lvl="0" indent="0" algn="l" rtl="0">
              <a:lnSpc>
                <a:spcPct val="115000"/>
              </a:lnSpc>
              <a:spcBef>
                <a:spcPts val="1000"/>
              </a:spcBef>
              <a:spcAft>
                <a:spcPts val="0"/>
              </a:spcAft>
              <a:buClr>
                <a:schemeClr val="dk1"/>
              </a:buClr>
              <a:buSzPts val="1100"/>
              <a:buFont typeface="Arial"/>
              <a:buNone/>
            </a:pPr>
            <a:r>
              <a:rPr lang="lt-LT" sz="3200" dirty="0">
                <a:solidFill>
                  <a:srgbClr val="434343"/>
                </a:solidFill>
              </a:rPr>
              <a:t>Prekių paieška pagal vaizdą </a:t>
            </a:r>
            <a:endParaRPr sz="3200" dirty="0">
              <a:solidFill>
                <a:srgbClr val="434343"/>
              </a:solidFill>
            </a:endParaRPr>
          </a:p>
          <a:p>
            <a:pPr marL="0" lvl="0" indent="0" algn="l" rtl="0">
              <a:lnSpc>
                <a:spcPct val="115000"/>
              </a:lnSpc>
              <a:spcBef>
                <a:spcPts val="1000"/>
              </a:spcBef>
              <a:spcAft>
                <a:spcPts val="0"/>
              </a:spcAft>
              <a:buClr>
                <a:schemeClr val="dk1"/>
              </a:buClr>
              <a:buSzPts val="1100"/>
              <a:buFont typeface="Arial"/>
              <a:buNone/>
            </a:pPr>
            <a:r>
              <a:rPr lang="lt-LT" sz="3200" dirty="0">
                <a:solidFill>
                  <a:srgbClr val="434343"/>
                </a:solidFill>
              </a:rPr>
              <a:t>Objektų atpažinimas </a:t>
            </a:r>
            <a:endParaRPr sz="3200" dirty="0">
              <a:solidFill>
                <a:srgbClr val="434343"/>
              </a:solidFill>
            </a:endParaRPr>
          </a:p>
          <a:p>
            <a:pPr marL="0" lvl="0" indent="0" algn="l" rtl="0">
              <a:lnSpc>
                <a:spcPct val="115000"/>
              </a:lnSpc>
              <a:spcBef>
                <a:spcPts val="1000"/>
              </a:spcBef>
              <a:spcAft>
                <a:spcPts val="0"/>
              </a:spcAft>
              <a:buSzPts val="1100"/>
              <a:buNone/>
            </a:pPr>
            <a:r>
              <a:rPr lang="lt-LT" sz="3200" dirty="0">
                <a:solidFill>
                  <a:srgbClr val="434343"/>
                </a:solidFill>
              </a:rPr>
              <a:t>Veikimas neprisijungus (iš dalies) </a:t>
            </a:r>
            <a:endParaRPr sz="3200" dirty="0">
              <a:solidFill>
                <a:srgbClr val="434343"/>
              </a:solidFill>
            </a:endParaRPr>
          </a:p>
        </p:txBody>
      </p:sp>
      <p:sp>
        <p:nvSpPr>
          <p:cNvPr id="879" name="Google Shape;879;g3457cc0d339_0_12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Lens</a:t>
            </a:r>
            <a:r>
              <a:rPr lang="lt-LT" i="1" dirty="0">
                <a:latin typeface="Century Gothic"/>
                <a:ea typeface="Century Gothic"/>
                <a:cs typeface="Century Gothic"/>
                <a:sym typeface="Century Gothic"/>
              </a:rPr>
              <a:t> </a:t>
            </a:r>
            <a:r>
              <a:rPr lang="lt-LT" dirty="0">
                <a:latin typeface="Century Gothic"/>
                <a:ea typeface="Century Gothic"/>
                <a:cs typeface="Century Gothic"/>
                <a:sym typeface="Century Gothic"/>
              </a:rPr>
              <a:t>prieinamumas (2) </a:t>
            </a:r>
            <a:endParaRPr dirty="0">
              <a:latin typeface="Century Gothic"/>
              <a:ea typeface="Century Gothic"/>
              <a:cs typeface="Century Gothic"/>
              <a:sym typeface="Century Gothic"/>
            </a:endParaRPr>
          </a:p>
        </p:txBody>
      </p:sp>
      <p:pic>
        <p:nvPicPr>
          <p:cNvPr id="880" name="Google Shape;880;g3457cc0d339_0_124" descr="paveiksliukas, mobilaus telefono vaizdas, ekrane Google lens, lėkštė su vaisių asorti, šaukštelis" title="Clipboard_06-04-2025_11.jpg"/>
          <p:cNvPicPr preferRelativeResize="0"/>
          <p:nvPr/>
        </p:nvPicPr>
        <p:blipFill rotWithShape="1">
          <a:blip r:embed="rId3">
            <a:alphaModFix/>
          </a:blip>
          <a:srcRect/>
          <a:stretch/>
        </p:blipFill>
        <p:spPr>
          <a:xfrm>
            <a:off x="8832850" y="1877575"/>
            <a:ext cx="3086075" cy="4738149"/>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Google Shape;886;g3611fc0bd4a_0_104"/>
          <p:cNvSpPr txBox="1">
            <a:spLocks noGrp="1"/>
          </p:cNvSpPr>
          <p:nvPr>
            <p:ph type="body" idx="1"/>
          </p:nvPr>
        </p:nvSpPr>
        <p:spPr>
          <a:xfrm>
            <a:off x="132125" y="1919096"/>
            <a:ext cx="7461600" cy="2998800"/>
          </a:xfrm>
          <a:prstGeom prst="rect">
            <a:avLst/>
          </a:prstGeom>
          <a:noFill/>
          <a:ln>
            <a:noFill/>
          </a:ln>
        </p:spPr>
        <p:txBody>
          <a:bodyPr spcFirstLastPara="1" wrap="square" lIns="91425" tIns="45700" rIns="91425" bIns="45700" anchor="t" anchorCtr="0">
            <a:noAutofit/>
          </a:bodyPr>
          <a:lstStyle/>
          <a:p>
            <a:pPr marL="457200" lvl="0" indent="0" algn="l" rtl="0">
              <a:lnSpc>
                <a:spcPct val="150000"/>
              </a:lnSpc>
              <a:spcBef>
                <a:spcPts val="1200"/>
              </a:spcBef>
              <a:spcAft>
                <a:spcPts val="0"/>
              </a:spcAft>
              <a:buSzPts val="3000"/>
              <a:buNone/>
            </a:pPr>
            <a:r>
              <a:rPr lang="lt-LT" sz="3200" dirty="0">
                <a:solidFill>
                  <a:srgbClr val="434343"/>
                </a:solidFill>
              </a:rPr>
              <a:t>Atidaroma </a:t>
            </a:r>
            <a:r>
              <a:rPr lang="lt-LT" sz="3200" i="1" dirty="0">
                <a:solidFill>
                  <a:srgbClr val="434343"/>
                </a:solidFill>
              </a:rPr>
              <a:t>Google </a:t>
            </a:r>
            <a:r>
              <a:rPr lang="lt-LT" sz="3200" i="1" dirty="0" err="1">
                <a:solidFill>
                  <a:srgbClr val="434343"/>
                </a:solidFill>
              </a:rPr>
              <a:t>Lens</a:t>
            </a:r>
            <a:r>
              <a:rPr lang="lt-LT" sz="3200" i="1" dirty="0">
                <a:solidFill>
                  <a:srgbClr val="434343"/>
                </a:solidFill>
              </a:rPr>
              <a:t> </a:t>
            </a:r>
            <a:r>
              <a:rPr lang="lt-LT" sz="3200" dirty="0">
                <a:solidFill>
                  <a:srgbClr val="434343"/>
                </a:solidFill>
              </a:rPr>
              <a:t>programėlė </a:t>
            </a:r>
            <a:endParaRPr sz="3200" dirty="0">
              <a:solidFill>
                <a:srgbClr val="434343"/>
              </a:solidFill>
            </a:endParaRPr>
          </a:p>
          <a:p>
            <a:pPr marL="457200" lvl="0" indent="0" algn="l" rtl="0">
              <a:lnSpc>
                <a:spcPct val="150000"/>
              </a:lnSpc>
              <a:spcBef>
                <a:spcPts val="0"/>
              </a:spcBef>
              <a:spcAft>
                <a:spcPts val="0"/>
              </a:spcAft>
              <a:buSzPts val="3000"/>
              <a:buNone/>
            </a:pPr>
            <a:r>
              <a:rPr lang="lt-LT" sz="3200" dirty="0">
                <a:solidFill>
                  <a:srgbClr val="434343"/>
                </a:solidFill>
              </a:rPr>
              <a:t>Programa analizuoja vaizdą</a:t>
            </a:r>
            <a:endParaRPr sz="3200" dirty="0">
              <a:solidFill>
                <a:srgbClr val="434343"/>
              </a:solidFill>
            </a:endParaRPr>
          </a:p>
          <a:p>
            <a:pPr marL="457200" lvl="0" indent="0" algn="l" rtl="0">
              <a:lnSpc>
                <a:spcPct val="150000"/>
              </a:lnSpc>
              <a:spcBef>
                <a:spcPts val="0"/>
              </a:spcBef>
              <a:spcAft>
                <a:spcPts val="0"/>
              </a:spcAft>
              <a:buSzPts val="3000"/>
              <a:buNone/>
            </a:pPr>
            <a:r>
              <a:rPr lang="lt-LT" sz="3200" dirty="0">
                <a:solidFill>
                  <a:srgbClr val="434343"/>
                </a:solidFill>
              </a:rPr>
              <a:t>Palygina su duomenų baze</a:t>
            </a:r>
            <a:endParaRPr sz="3200" dirty="0">
              <a:solidFill>
                <a:srgbClr val="434343"/>
              </a:solidFill>
            </a:endParaRPr>
          </a:p>
          <a:p>
            <a:pPr marL="457200" lvl="0" indent="0" algn="l" rtl="0">
              <a:lnSpc>
                <a:spcPct val="150000"/>
              </a:lnSpc>
              <a:spcBef>
                <a:spcPts val="0"/>
              </a:spcBef>
              <a:spcAft>
                <a:spcPts val="0"/>
              </a:spcAft>
              <a:buSzPts val="3000"/>
              <a:buNone/>
            </a:pPr>
            <a:r>
              <a:rPr lang="lt-LT" sz="3200" dirty="0">
                <a:solidFill>
                  <a:srgbClr val="434343"/>
                </a:solidFill>
              </a:rPr>
              <a:t>Pateikia rezultatus ir veiksmus</a:t>
            </a:r>
            <a:endParaRPr sz="2600" dirty="0">
              <a:solidFill>
                <a:srgbClr val="434343"/>
              </a:solidFill>
            </a:endParaRPr>
          </a:p>
        </p:txBody>
      </p:sp>
      <p:sp>
        <p:nvSpPr>
          <p:cNvPr id="887" name="Google Shape;887;g3611fc0bd4a_0_10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Century Gothic"/>
              <a:buNone/>
            </a:pP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Lens</a:t>
            </a:r>
            <a:r>
              <a:rPr lang="lt-LT" i="1" dirty="0">
                <a:latin typeface="Century Gothic"/>
                <a:ea typeface="Century Gothic"/>
                <a:cs typeface="Century Gothic"/>
                <a:sym typeface="Century Gothic"/>
              </a:rPr>
              <a:t> </a:t>
            </a:r>
            <a:r>
              <a:rPr lang="lt-LT" dirty="0">
                <a:latin typeface="Century Gothic"/>
                <a:ea typeface="Century Gothic"/>
                <a:cs typeface="Century Gothic"/>
                <a:sym typeface="Century Gothic"/>
              </a:rPr>
              <a:t>programa – kaip veikia?</a:t>
            </a:r>
            <a:endParaRPr dirty="0">
              <a:latin typeface="Century Gothic"/>
              <a:ea typeface="Century Gothic"/>
              <a:cs typeface="Century Gothic"/>
              <a:sym typeface="Century Gothic"/>
            </a:endParaRPr>
          </a:p>
        </p:txBody>
      </p:sp>
      <p:pic>
        <p:nvPicPr>
          <p:cNvPr id="888" name="Google Shape;888;g3611fc0bd4a_0_104" descr="DI generuotas paveiksliukas, 4 išmanieji įrenginiai, google lens logotipas, anrame augalo vaizdas, trečiame padidinamas stiklas su augaliuko vaizdu, ketvirtame augalas" title="ChatGPT Image Sep 2, 2025, 01_05_25 PM.png"/>
          <p:cNvPicPr preferRelativeResize="0"/>
          <p:nvPr/>
        </p:nvPicPr>
        <p:blipFill rotWithShape="1">
          <a:blip r:embed="rId3">
            <a:alphaModFix/>
          </a:blip>
          <a:srcRect b="28268"/>
          <a:stretch/>
        </p:blipFill>
        <p:spPr>
          <a:xfrm>
            <a:off x="6272950" y="2722900"/>
            <a:ext cx="5829024" cy="278740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Google Shape;894;g3611fc0bd4a_0_128"/>
          <p:cNvSpPr txBox="1">
            <a:spLocks noGrp="1"/>
          </p:cNvSpPr>
          <p:nvPr>
            <p:ph type="body" idx="1"/>
          </p:nvPr>
        </p:nvSpPr>
        <p:spPr>
          <a:xfrm>
            <a:off x="303850" y="1874138"/>
            <a:ext cx="7591800" cy="4741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Vertimas</a:t>
            </a:r>
            <a:endParaRPr dirty="0">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Kopijavimas</a:t>
            </a:r>
            <a:endParaRPr dirty="0">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Paieška</a:t>
            </a:r>
            <a:endParaRPr dirty="0">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Skambinimas / rašymas</a:t>
            </a:r>
            <a:endParaRPr dirty="0">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Objektų identifikavimas</a:t>
            </a:r>
            <a:endParaRPr dirty="0">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Prekių paieška</a:t>
            </a:r>
            <a:br>
              <a:rPr lang="lt-LT" dirty="0">
                <a:solidFill>
                  <a:srgbClr val="434343"/>
                </a:solidFill>
              </a:rPr>
            </a:br>
            <a:r>
              <a:rPr lang="lt-LT" dirty="0">
                <a:solidFill>
                  <a:srgbClr val="434343"/>
                </a:solidFill>
              </a:rPr>
              <a:t>Lankytinos vietos</a:t>
            </a:r>
            <a:endParaRPr dirty="0">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Brūkšninių ir QR kodų skenavimas</a:t>
            </a:r>
            <a:endParaRPr dirty="0">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lt-LT" dirty="0">
                <a:solidFill>
                  <a:srgbClr val="434343"/>
                </a:solidFill>
              </a:rPr>
              <a:t>Restorano meniu rodymas</a:t>
            </a:r>
            <a:endParaRPr dirty="0">
              <a:solidFill>
                <a:srgbClr val="434343"/>
              </a:solidFill>
            </a:endParaRPr>
          </a:p>
          <a:p>
            <a:pPr marL="0" lvl="0" indent="0" algn="l" rtl="0">
              <a:lnSpc>
                <a:spcPct val="115000"/>
              </a:lnSpc>
              <a:spcBef>
                <a:spcPts val="0"/>
              </a:spcBef>
              <a:spcAft>
                <a:spcPts val="0"/>
              </a:spcAft>
              <a:buSzPts val="3000"/>
              <a:buNone/>
            </a:pPr>
            <a:endParaRPr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p:txBody>
      </p:sp>
      <p:sp>
        <p:nvSpPr>
          <p:cNvPr id="895" name="Google Shape;895;g3611fc0bd4a_0_128"/>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dirty="0">
                <a:latin typeface="Century Gothic"/>
                <a:ea typeface="Century Gothic"/>
                <a:cs typeface="Century Gothic"/>
                <a:sym typeface="Century Gothic"/>
              </a:rPr>
              <a:t>Kitos </a:t>
            </a: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Lens</a:t>
            </a:r>
            <a:r>
              <a:rPr lang="lt-LT" i="1" dirty="0">
                <a:latin typeface="Century Gothic"/>
                <a:ea typeface="Century Gothic"/>
                <a:cs typeface="Century Gothic"/>
                <a:sym typeface="Century Gothic"/>
              </a:rPr>
              <a:t> </a:t>
            </a:r>
            <a:r>
              <a:rPr lang="lt-LT" dirty="0">
                <a:latin typeface="Century Gothic"/>
                <a:ea typeface="Century Gothic"/>
                <a:cs typeface="Century Gothic"/>
                <a:sym typeface="Century Gothic"/>
              </a:rPr>
              <a:t>galimybės</a:t>
            </a:r>
            <a:endParaRPr dirty="0">
              <a:latin typeface="Century Gothic"/>
              <a:ea typeface="Century Gothic"/>
              <a:cs typeface="Century Gothic"/>
              <a:sym typeface="Century Gothic"/>
            </a:endParaRPr>
          </a:p>
        </p:txBody>
      </p:sp>
      <p:pic>
        <p:nvPicPr>
          <p:cNvPr id="896" name="Google Shape;896;g3611fc0bd4a_0_128" descr="DI generuotas paveikslėlis, Google Lens užrašas, išmanusis įrenginys, fotoaparatas, skenuojami smulkūs objektai" title="Gemini_Generated_Image_sp62wlsp62wlsp62.jpg"/>
          <p:cNvPicPr preferRelativeResize="0"/>
          <p:nvPr/>
        </p:nvPicPr>
        <p:blipFill rotWithShape="1">
          <a:blip r:embed="rId3">
            <a:alphaModFix/>
          </a:blip>
          <a:srcRect/>
          <a:stretch/>
        </p:blipFill>
        <p:spPr>
          <a:xfrm>
            <a:off x="7275923" y="2013076"/>
            <a:ext cx="4463974" cy="4463949"/>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g3611fc0bd4a_0_144"/>
          <p:cNvSpPr txBox="1">
            <a:spLocks noGrp="1"/>
          </p:cNvSpPr>
          <p:nvPr>
            <p:ph type="body" idx="1"/>
          </p:nvPr>
        </p:nvSpPr>
        <p:spPr>
          <a:xfrm>
            <a:off x="542125" y="1980325"/>
            <a:ext cx="6101700" cy="4395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lt-LT" dirty="0"/>
              <a:t>Ką galima sužinoti apie vaizdą?</a:t>
            </a:r>
            <a:endParaRPr dirty="0"/>
          </a:p>
          <a:p>
            <a:pPr marL="0" lvl="0" indent="0" algn="l" rtl="0">
              <a:lnSpc>
                <a:spcPct val="115000"/>
              </a:lnSpc>
              <a:spcBef>
                <a:spcPts val="0"/>
              </a:spcBef>
              <a:spcAft>
                <a:spcPts val="0"/>
              </a:spcAft>
              <a:buClr>
                <a:schemeClr val="dk1"/>
              </a:buClr>
              <a:buSzPts val="1100"/>
              <a:buFont typeface="Arial"/>
              <a:buNone/>
            </a:pPr>
            <a:r>
              <a:rPr lang="lt-LT" dirty="0"/>
              <a:t>Kas tai yra? </a:t>
            </a:r>
            <a:endParaRPr dirty="0"/>
          </a:p>
          <a:p>
            <a:pPr marL="0" lvl="0" indent="0" algn="l" rtl="0">
              <a:lnSpc>
                <a:spcPct val="115000"/>
              </a:lnSpc>
              <a:spcBef>
                <a:spcPts val="0"/>
              </a:spcBef>
              <a:spcAft>
                <a:spcPts val="0"/>
              </a:spcAft>
              <a:buSzPts val="3000"/>
              <a:buNone/>
            </a:pPr>
            <a:r>
              <a:rPr lang="lt-LT" dirty="0"/>
              <a:t>Kur tai galima rasti?</a:t>
            </a:r>
            <a:br>
              <a:rPr lang="lt-LT" dirty="0"/>
            </a:br>
            <a:r>
              <a:rPr lang="lt-LT" dirty="0"/>
              <a:t>Kokia kaina? (prekių atveju)</a:t>
            </a:r>
            <a:br>
              <a:rPr lang="lt-LT" dirty="0"/>
            </a:br>
            <a:r>
              <a:rPr lang="lt-LT" dirty="0"/>
              <a:t>Kokia istorija / kontekstas?</a:t>
            </a:r>
            <a:br>
              <a:rPr lang="lt-LT" dirty="0"/>
            </a:br>
            <a:r>
              <a:rPr lang="lt-LT" dirty="0"/>
              <a:t>Kokios alternatyvos?</a:t>
            </a:r>
            <a:br>
              <a:rPr lang="lt-LT" dirty="0"/>
            </a:br>
            <a:r>
              <a:rPr lang="lt-LT" dirty="0"/>
              <a:t>Ką reiškia tekstas?</a:t>
            </a:r>
            <a:endParaRPr dirty="0">
              <a:solidFill>
                <a:srgbClr val="434343"/>
              </a:solidFill>
            </a:endParaRPr>
          </a:p>
        </p:txBody>
      </p:sp>
      <p:sp>
        <p:nvSpPr>
          <p:cNvPr id="903" name="Google Shape;903;g3611fc0bd4a_0_144"/>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Praktinis pavyzdys. Vaizdų paieška </a:t>
            </a:r>
            <a:endParaRPr>
              <a:latin typeface="Century Gothic"/>
              <a:ea typeface="Century Gothic"/>
              <a:cs typeface="Century Gothic"/>
              <a:sym typeface="Century Gothic"/>
            </a:endParaRPr>
          </a:p>
        </p:txBody>
      </p:sp>
      <p:pic>
        <p:nvPicPr>
          <p:cNvPr id="904" name="Google Shape;904;g3611fc0bd4a_0_144" descr="Ekrano kopija, Google lens atliktos paieįkos vaizdas, katė, įvairių veislių" title="Screenshot 2025-08-26 140428.png"/>
          <p:cNvPicPr preferRelativeResize="0"/>
          <p:nvPr/>
        </p:nvPicPr>
        <p:blipFill rotWithShape="1">
          <a:blip r:embed="rId3">
            <a:alphaModFix/>
          </a:blip>
          <a:srcRect/>
          <a:stretch/>
        </p:blipFill>
        <p:spPr>
          <a:xfrm>
            <a:off x="6789200" y="1770500"/>
            <a:ext cx="5184350" cy="4966426"/>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g3611fc0bd4a_0_160"/>
          <p:cNvSpPr txBox="1">
            <a:spLocks noGrp="1"/>
          </p:cNvSpPr>
          <p:nvPr>
            <p:ph type="body" idx="1"/>
          </p:nvPr>
        </p:nvSpPr>
        <p:spPr>
          <a:xfrm>
            <a:off x="216475" y="2006225"/>
            <a:ext cx="5661000" cy="43950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200"/>
              </a:spcBef>
              <a:spcAft>
                <a:spcPts val="0"/>
              </a:spcAft>
              <a:buSzPts val="3000"/>
              <a:buNone/>
            </a:pPr>
            <a:r>
              <a:rPr lang="lt-LT" sz="3100" b="1" i="1" dirty="0">
                <a:solidFill>
                  <a:srgbClr val="434343"/>
                </a:solidFill>
              </a:rPr>
              <a:t>Google </a:t>
            </a:r>
            <a:r>
              <a:rPr lang="lt-LT" sz="3100" b="1" i="1" dirty="0" err="1">
                <a:solidFill>
                  <a:srgbClr val="434343"/>
                </a:solidFill>
              </a:rPr>
              <a:t>Lens</a:t>
            </a:r>
            <a:r>
              <a:rPr lang="lt-LT" sz="3100" b="1" i="1" dirty="0">
                <a:solidFill>
                  <a:srgbClr val="434343"/>
                </a:solidFill>
              </a:rPr>
              <a:t> </a:t>
            </a:r>
            <a:r>
              <a:rPr lang="lt-LT" sz="3100" b="1" dirty="0">
                <a:solidFill>
                  <a:srgbClr val="434343"/>
                </a:solidFill>
              </a:rPr>
              <a:t>geba atpažinti:</a:t>
            </a:r>
            <a:endParaRPr sz="3100" b="1" dirty="0">
              <a:solidFill>
                <a:srgbClr val="434343"/>
              </a:solidFill>
            </a:endParaRPr>
          </a:p>
          <a:p>
            <a:pPr marL="0" lvl="0" indent="0" algn="l" rtl="0">
              <a:lnSpc>
                <a:spcPct val="150000"/>
              </a:lnSpc>
              <a:spcBef>
                <a:spcPts val="1200"/>
              </a:spcBef>
              <a:spcAft>
                <a:spcPts val="0"/>
              </a:spcAft>
              <a:buSzPts val="3000"/>
              <a:buNone/>
            </a:pPr>
            <a:r>
              <a:rPr lang="lt-LT" sz="3100" dirty="0">
                <a:solidFill>
                  <a:srgbClr val="434343"/>
                </a:solidFill>
              </a:rPr>
              <a:t>Tekstą ant ženklo, etiketes</a:t>
            </a:r>
            <a:endParaRPr sz="3100" dirty="0">
              <a:solidFill>
                <a:srgbClr val="434343"/>
              </a:solidFill>
            </a:endParaRPr>
          </a:p>
          <a:p>
            <a:pPr marL="0" lvl="0" indent="0" algn="l" rtl="0">
              <a:lnSpc>
                <a:spcPct val="150000"/>
              </a:lnSpc>
              <a:spcBef>
                <a:spcPts val="0"/>
              </a:spcBef>
              <a:spcAft>
                <a:spcPts val="0"/>
              </a:spcAft>
              <a:buSzPts val="3000"/>
              <a:buNone/>
            </a:pPr>
            <a:r>
              <a:rPr lang="lt-LT" sz="3100" dirty="0">
                <a:solidFill>
                  <a:srgbClr val="434343"/>
                </a:solidFill>
              </a:rPr>
              <a:t>Konkretų daiktą </a:t>
            </a:r>
            <a:endParaRPr sz="3100" dirty="0">
              <a:solidFill>
                <a:srgbClr val="434343"/>
              </a:solidFill>
            </a:endParaRPr>
          </a:p>
          <a:p>
            <a:pPr marL="0" lvl="0" indent="0" algn="l" rtl="0">
              <a:lnSpc>
                <a:spcPct val="150000"/>
              </a:lnSpc>
              <a:spcBef>
                <a:spcPts val="0"/>
              </a:spcBef>
              <a:spcAft>
                <a:spcPts val="0"/>
              </a:spcAft>
              <a:buSzPts val="3000"/>
              <a:buNone/>
            </a:pPr>
            <a:r>
              <a:rPr lang="lt-LT" sz="3100" dirty="0">
                <a:solidFill>
                  <a:srgbClr val="434343"/>
                </a:solidFill>
              </a:rPr>
              <a:t>Garsų pastatą, meno kūrinį</a:t>
            </a:r>
            <a:endParaRPr sz="3100" i="1" dirty="0">
              <a:solidFill>
                <a:srgbClr val="434343"/>
              </a:solidFill>
            </a:endParaRPr>
          </a:p>
          <a:p>
            <a:pPr marL="457200" lvl="0" indent="0" algn="l" rtl="0">
              <a:lnSpc>
                <a:spcPct val="115000"/>
              </a:lnSpc>
              <a:spcBef>
                <a:spcPts val="1200"/>
              </a:spcBef>
              <a:spcAft>
                <a:spcPts val="0"/>
              </a:spcAft>
              <a:buSzPts val="3000"/>
              <a:buNone/>
            </a:pPr>
            <a:endParaRPr sz="1800" u="sng" dirty="0">
              <a:solidFill>
                <a:srgbClr val="434343"/>
              </a:solidFill>
            </a:endParaRPr>
          </a:p>
          <a:p>
            <a:pPr marL="457200" lvl="0" indent="0" algn="l" rtl="0">
              <a:lnSpc>
                <a:spcPct val="115000"/>
              </a:lnSpc>
              <a:spcBef>
                <a:spcPts val="1200"/>
              </a:spcBef>
              <a:spcAft>
                <a:spcPts val="0"/>
              </a:spcAft>
              <a:buSzPts val="3000"/>
              <a:buNone/>
            </a:pPr>
            <a:endParaRPr sz="1800" u="sng"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p:txBody>
      </p:sp>
      <p:sp>
        <p:nvSpPr>
          <p:cNvPr id="911" name="Google Shape;911;g3611fc0bd4a_0_160"/>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Ką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2"/>
                  </a:ext>
                </a:extLst>
              </a:rPr>
              <a:t>mato</a:t>
            </a:r>
            <a:r>
              <a:rPr lang="lt-LT">
                <a:latin typeface="Century Gothic"/>
                <a:ea typeface="Century Gothic"/>
                <a:cs typeface="Century Gothic"/>
                <a:sym typeface="Century Gothic"/>
              </a:rPr>
              <a:t> ir ko nemato? </a:t>
            </a:r>
            <a:endParaRPr>
              <a:latin typeface="Century Gothic"/>
              <a:ea typeface="Century Gothic"/>
              <a:cs typeface="Century Gothic"/>
              <a:sym typeface="Century Gothic"/>
            </a:endParaRPr>
          </a:p>
        </p:txBody>
      </p:sp>
      <p:sp>
        <p:nvSpPr>
          <p:cNvPr id="912" name="Google Shape;912;g3611fc0bd4a_0_160"/>
          <p:cNvSpPr txBox="1">
            <a:spLocks noGrp="1"/>
          </p:cNvSpPr>
          <p:nvPr>
            <p:ph type="body" idx="1"/>
          </p:nvPr>
        </p:nvSpPr>
        <p:spPr>
          <a:xfrm>
            <a:off x="5877325" y="2006225"/>
            <a:ext cx="6119100" cy="43950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3000"/>
              <a:buNone/>
            </a:pPr>
            <a:r>
              <a:rPr lang="lt-LT" sz="3100" b="1" i="1" dirty="0">
                <a:solidFill>
                  <a:srgbClr val="434343"/>
                </a:solidFill>
              </a:rPr>
              <a:t>Google </a:t>
            </a:r>
            <a:r>
              <a:rPr lang="lt-LT" sz="3100" b="1" i="1" dirty="0" err="1">
                <a:solidFill>
                  <a:srgbClr val="434343"/>
                </a:solidFill>
              </a:rPr>
              <a:t>Lens</a:t>
            </a:r>
            <a:r>
              <a:rPr lang="lt-LT" sz="3100" b="1" i="1" dirty="0">
                <a:solidFill>
                  <a:srgbClr val="434343"/>
                </a:solidFill>
              </a:rPr>
              <a:t> </a:t>
            </a:r>
            <a:r>
              <a:rPr lang="lt-LT" sz="3100" b="1" dirty="0">
                <a:solidFill>
                  <a:srgbClr val="434343"/>
                </a:solidFill>
              </a:rPr>
              <a:t>negali atpažinti:</a:t>
            </a:r>
            <a:endParaRPr sz="3100" b="1" dirty="0">
              <a:solidFill>
                <a:srgbClr val="434343"/>
              </a:solidFill>
            </a:endParaRPr>
          </a:p>
          <a:p>
            <a:pPr marL="0" lvl="0" indent="0" algn="l" rtl="0">
              <a:lnSpc>
                <a:spcPct val="150000"/>
              </a:lnSpc>
              <a:spcBef>
                <a:spcPts val="1200"/>
              </a:spcBef>
              <a:spcAft>
                <a:spcPts val="0"/>
              </a:spcAft>
              <a:buSzPts val="3000"/>
              <a:buNone/>
            </a:pPr>
            <a:r>
              <a:rPr lang="lt-LT" sz="3100" dirty="0">
                <a:solidFill>
                  <a:srgbClr val="434343"/>
                </a:solidFill>
              </a:rPr>
              <a:t>Vaizdo emocijos, meninės vertės</a:t>
            </a:r>
            <a:endParaRPr sz="3100" dirty="0">
              <a:solidFill>
                <a:srgbClr val="434343"/>
              </a:solidFill>
            </a:endParaRPr>
          </a:p>
          <a:p>
            <a:pPr marL="0" lvl="0" indent="0" algn="l" rtl="0">
              <a:lnSpc>
                <a:spcPct val="150000"/>
              </a:lnSpc>
              <a:spcBef>
                <a:spcPts val="0"/>
              </a:spcBef>
              <a:spcAft>
                <a:spcPts val="0"/>
              </a:spcAft>
              <a:buSzPts val="3000"/>
              <a:buNone/>
            </a:pPr>
            <a:r>
              <a:rPr lang="lt-LT" sz="3100" dirty="0">
                <a:solidFill>
                  <a:srgbClr val="434343"/>
                </a:solidFill>
              </a:rPr>
              <a:t>Konteksto</a:t>
            </a:r>
            <a:endParaRPr sz="3100" dirty="0">
              <a:solidFill>
                <a:srgbClr val="434343"/>
              </a:solidFill>
            </a:endParaRPr>
          </a:p>
          <a:p>
            <a:pPr marL="0" lvl="0" indent="0" algn="l" rtl="0">
              <a:lnSpc>
                <a:spcPct val="150000"/>
              </a:lnSpc>
              <a:spcBef>
                <a:spcPts val="0"/>
              </a:spcBef>
              <a:spcAft>
                <a:spcPts val="0"/>
              </a:spcAft>
              <a:buSzPts val="3000"/>
              <a:buNone/>
            </a:pPr>
            <a:r>
              <a:rPr lang="lt-LT" sz="3100"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3"/>
                  </a:ext>
                </a:extLst>
              </a:rPr>
              <a:t>Galimos manipuliacijos vaizdu</a:t>
            </a:r>
            <a:endParaRPr sz="3100" dirty="0">
              <a:solidFill>
                <a:srgbClr val="434343"/>
              </a:solidFill>
            </a:endParaRPr>
          </a:p>
          <a:p>
            <a:pPr marL="0" lvl="0" indent="0" algn="l" rtl="0">
              <a:lnSpc>
                <a:spcPct val="150000"/>
              </a:lnSpc>
              <a:spcBef>
                <a:spcPts val="0"/>
              </a:spcBef>
              <a:spcAft>
                <a:spcPts val="0"/>
              </a:spcAft>
              <a:buSzPts val="3000"/>
              <a:buNone/>
            </a:pPr>
            <a:r>
              <a:rPr lang="lt-LT" sz="3100" dirty="0">
                <a:solidFill>
                  <a:srgbClr val="434343"/>
                </a:solidFill>
              </a:rPr>
              <a:t>Veidų</a:t>
            </a:r>
            <a:endParaRPr sz="2400" dirty="0">
              <a:solidFill>
                <a:srgbClr val="434343"/>
              </a:solidFill>
            </a:endParaRPr>
          </a:p>
          <a:p>
            <a:pPr marL="0" lvl="0" indent="0" algn="l" rtl="0">
              <a:lnSpc>
                <a:spcPct val="115000"/>
              </a:lnSpc>
              <a:spcBef>
                <a:spcPts val="1200"/>
              </a:spcBef>
              <a:spcAft>
                <a:spcPts val="0"/>
              </a:spcAft>
              <a:buSzPts val="3000"/>
              <a:buNone/>
            </a:pPr>
            <a:endParaRPr sz="2400" dirty="0">
              <a:solidFill>
                <a:srgbClr val="434343"/>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g3611fc0bd4a_0_172"/>
          <p:cNvSpPr txBox="1">
            <a:spLocks noGrp="1"/>
          </p:cNvSpPr>
          <p:nvPr>
            <p:ph type="body" idx="1"/>
          </p:nvPr>
        </p:nvSpPr>
        <p:spPr>
          <a:xfrm>
            <a:off x="260550" y="1857675"/>
            <a:ext cx="11670900" cy="40116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200"/>
              </a:spcBef>
              <a:spcAft>
                <a:spcPts val="0"/>
              </a:spcAft>
              <a:buSzPts val="3000"/>
              <a:buNone/>
            </a:pPr>
            <a:r>
              <a:rPr lang="lt-LT" sz="3200" b="1" dirty="0">
                <a:solidFill>
                  <a:srgbClr val="434343"/>
                </a:solidFill>
              </a:rPr>
              <a:t>Augalai / gyvūnai:</a:t>
            </a:r>
            <a:r>
              <a:rPr lang="lt-LT" sz="3200" dirty="0">
                <a:solidFill>
                  <a:srgbClr val="434343"/>
                </a:solidFill>
              </a:rPr>
              <a:t> dažnai atpažįsta teisingai, bet būtina tikrinti. </a:t>
            </a:r>
            <a:endParaRPr sz="3200" dirty="0">
              <a:solidFill>
                <a:srgbClr val="434343"/>
              </a:solidFill>
            </a:endParaRPr>
          </a:p>
          <a:p>
            <a:pPr marL="0" lvl="0" indent="0" algn="l" rtl="0">
              <a:lnSpc>
                <a:spcPct val="150000"/>
              </a:lnSpc>
              <a:spcBef>
                <a:spcPts val="0"/>
              </a:spcBef>
              <a:spcAft>
                <a:spcPts val="0"/>
              </a:spcAft>
              <a:buSzPts val="3000"/>
              <a:buNone/>
            </a:pPr>
            <a:r>
              <a:rPr lang="lt-LT" sz="3200" b="1" dirty="0">
                <a:solidFill>
                  <a:srgbClr val="434343"/>
                </a:solidFill>
              </a:rPr>
              <a:t>Produktai / prekės:</a:t>
            </a:r>
            <a:r>
              <a:rPr lang="lt-LT" sz="3200" dirty="0">
                <a:solidFill>
                  <a:srgbClr val="434343"/>
                </a:solidFill>
              </a:rPr>
              <a:t> gali rasti panašių prekių. Originalas? Kaina?</a:t>
            </a:r>
            <a:endParaRPr sz="3200" dirty="0">
              <a:solidFill>
                <a:srgbClr val="434343"/>
              </a:solidFill>
            </a:endParaRPr>
          </a:p>
          <a:p>
            <a:pPr marL="0" lvl="0" indent="0" algn="l" rtl="0">
              <a:lnSpc>
                <a:spcPct val="150000"/>
              </a:lnSpc>
              <a:spcBef>
                <a:spcPts val="0"/>
              </a:spcBef>
              <a:spcAft>
                <a:spcPts val="0"/>
              </a:spcAft>
              <a:buSzPts val="3000"/>
              <a:buNone/>
            </a:pPr>
            <a:r>
              <a:rPr lang="lt-LT" sz="3200" b="1" dirty="0">
                <a:solidFill>
                  <a:srgbClr val="434343"/>
                </a:solidFill>
              </a:rPr>
              <a:t>Žymūs objektai:</a:t>
            </a:r>
            <a:r>
              <a:rPr lang="lt-LT" sz="3200" dirty="0">
                <a:solidFill>
                  <a:srgbClr val="434343"/>
                </a:solidFill>
              </a:rPr>
              <a:t> atpažįsta neblogai. Informacija patikima?</a:t>
            </a:r>
            <a:endParaRPr sz="3200" b="1" dirty="0">
              <a:solidFill>
                <a:srgbClr val="434343"/>
              </a:solidFill>
            </a:endParaRPr>
          </a:p>
          <a:p>
            <a:pPr marL="0" lvl="0" indent="0" algn="l" rtl="0">
              <a:lnSpc>
                <a:spcPct val="150000"/>
              </a:lnSpc>
              <a:spcBef>
                <a:spcPts val="1200"/>
              </a:spcBef>
              <a:spcAft>
                <a:spcPts val="0"/>
              </a:spcAft>
              <a:buSzPts val="3000"/>
              <a:buNone/>
            </a:pPr>
            <a:r>
              <a:rPr lang="lt-LT" sz="3200" b="1" dirty="0">
                <a:solidFill>
                  <a:srgbClr val="434343"/>
                </a:solidFill>
              </a:rPr>
              <a:t>Klausimas:</a:t>
            </a:r>
            <a:r>
              <a:rPr lang="lt-LT" sz="3200" dirty="0">
                <a:solidFill>
                  <a:srgbClr val="434343"/>
                </a:solidFill>
              </a:rPr>
              <a:t> Ar pateikiama informacija yra pakankamai detali? Ar reikia ieškoti daugiau?</a:t>
            </a:r>
            <a:endParaRPr sz="3200" dirty="0">
              <a:solidFill>
                <a:srgbClr val="434343"/>
              </a:solidFill>
            </a:endParaRPr>
          </a:p>
          <a:p>
            <a:pPr marL="0" lvl="0" indent="0" algn="l" rtl="0">
              <a:lnSpc>
                <a:spcPct val="115000"/>
              </a:lnSpc>
              <a:spcBef>
                <a:spcPts val="1200"/>
              </a:spcBef>
              <a:spcAft>
                <a:spcPts val="0"/>
              </a:spcAft>
              <a:buSzPts val="3000"/>
              <a:buNone/>
            </a:pPr>
            <a:endParaRPr sz="1700" i="1" dirty="0">
              <a:solidFill>
                <a:srgbClr val="434343"/>
              </a:solidFill>
            </a:endParaRPr>
          </a:p>
          <a:p>
            <a:pPr marL="457200" lvl="0" indent="0" algn="l" rtl="0">
              <a:lnSpc>
                <a:spcPct val="115000"/>
              </a:lnSpc>
              <a:spcBef>
                <a:spcPts val="1200"/>
              </a:spcBef>
              <a:spcAft>
                <a:spcPts val="0"/>
              </a:spcAft>
              <a:buSzPts val="3000"/>
              <a:buNone/>
            </a:pPr>
            <a:endParaRPr sz="1800" u="sng" dirty="0">
              <a:solidFill>
                <a:srgbClr val="434343"/>
              </a:solidFill>
            </a:endParaRPr>
          </a:p>
          <a:p>
            <a:pPr marL="457200" lvl="0" indent="0" algn="l" rtl="0">
              <a:lnSpc>
                <a:spcPct val="115000"/>
              </a:lnSpc>
              <a:spcBef>
                <a:spcPts val="1200"/>
              </a:spcBef>
              <a:spcAft>
                <a:spcPts val="0"/>
              </a:spcAft>
              <a:buSzPts val="3000"/>
              <a:buNone/>
            </a:pPr>
            <a:endParaRPr sz="1800" u="sng"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p:txBody>
      </p:sp>
      <p:sp>
        <p:nvSpPr>
          <p:cNvPr id="919" name="Google Shape;919;g3611fc0bd4a_0_172"/>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Situacijos. </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Kada tikėti, o kada tikrinti? </a:t>
            </a:r>
            <a:endParaRPr>
              <a:latin typeface="Century Gothic"/>
              <a:ea typeface="Century Gothic"/>
              <a:cs typeface="Century Gothic"/>
              <a:sym typeface="Century Gothic"/>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g3611fc0bd4a_0_180"/>
          <p:cNvSpPr txBox="1">
            <a:spLocks noGrp="1"/>
          </p:cNvSpPr>
          <p:nvPr>
            <p:ph type="body" idx="1"/>
          </p:nvPr>
        </p:nvSpPr>
        <p:spPr>
          <a:xfrm>
            <a:off x="522000" y="2315500"/>
            <a:ext cx="7014600" cy="4177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b="1" dirty="0">
                <a:solidFill>
                  <a:srgbClr val="434343"/>
                </a:solidFill>
              </a:rPr>
              <a:t>Atvirkštinė vaizdų paieška</a:t>
            </a:r>
            <a:r>
              <a:rPr lang="lt-LT" sz="3200" dirty="0">
                <a:solidFill>
                  <a:srgbClr val="434343"/>
                </a:solidFill>
              </a:rPr>
              <a:t> </a:t>
            </a:r>
            <a:r>
              <a:rPr lang="lt-LT" sz="3200" b="1" dirty="0">
                <a:solidFill>
                  <a:srgbClr val="434343"/>
                </a:solidFill>
              </a:rPr>
              <a:t>padeda</a:t>
            </a:r>
            <a:r>
              <a:rPr lang="lt-LT" sz="3200" dirty="0">
                <a:solidFill>
                  <a:srgbClr val="434343"/>
                </a:solidFill>
              </a:rPr>
              <a:t> rasti, kur internete buvo panaudota nuotrauka.</a:t>
            </a:r>
            <a:endParaRPr sz="3200" dirty="0">
              <a:solidFill>
                <a:srgbClr val="434343"/>
              </a:solidFill>
            </a:endParaRPr>
          </a:p>
          <a:p>
            <a:pPr marL="0" lvl="0" indent="0" algn="l" rtl="0">
              <a:lnSpc>
                <a:spcPct val="115000"/>
              </a:lnSpc>
              <a:spcBef>
                <a:spcPts val="1200"/>
              </a:spcBef>
              <a:spcAft>
                <a:spcPts val="0"/>
              </a:spcAft>
              <a:buSzPts val="3000"/>
              <a:buNone/>
            </a:pPr>
            <a:r>
              <a:rPr lang="lt-LT" sz="3200" b="1" dirty="0">
                <a:solidFill>
                  <a:srgbClr val="434343"/>
                </a:solidFill>
              </a:rPr>
              <a:t>Privalumai</a:t>
            </a:r>
            <a:r>
              <a:rPr lang="lt-LT" sz="3200" dirty="0">
                <a:solidFill>
                  <a:srgbClr val="434343"/>
                </a:solidFill>
              </a:rPr>
              <a:t>:</a:t>
            </a:r>
            <a:endParaRPr sz="3200" dirty="0">
              <a:solidFill>
                <a:srgbClr val="434343"/>
              </a:solidFill>
            </a:endParaRPr>
          </a:p>
          <a:p>
            <a:pPr marL="457200" lvl="0" indent="0" algn="l" rtl="0">
              <a:lnSpc>
                <a:spcPct val="115000"/>
              </a:lnSpc>
              <a:spcBef>
                <a:spcPts val="1200"/>
              </a:spcBef>
              <a:spcAft>
                <a:spcPts val="0"/>
              </a:spcAft>
              <a:buSzPts val="3000"/>
              <a:buNone/>
            </a:pPr>
            <a:r>
              <a:rPr lang="lt-LT" sz="3200" dirty="0">
                <a:solidFill>
                  <a:srgbClr val="434343"/>
                </a:solidFill>
              </a:rPr>
              <a:t>Padeda atskleisti </a:t>
            </a:r>
            <a:r>
              <a:rPr lang="lt-LT" sz="3200" dirty="0" err="1">
                <a:solidFill>
                  <a:srgbClr val="434343"/>
                </a:solidFill>
              </a:rPr>
              <a:t>melagienas</a:t>
            </a:r>
            <a:r>
              <a:rPr lang="lt-LT" sz="3200" dirty="0">
                <a:solidFill>
                  <a:srgbClr val="434343"/>
                </a:solidFill>
              </a:rPr>
              <a:t> </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Leidžia rasti pirminį informacijos šaltinį</a:t>
            </a:r>
            <a:endParaRPr sz="2000" u="sng"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p:txBody>
      </p:sp>
      <p:sp>
        <p:nvSpPr>
          <p:cNvPr id="926" name="Google Shape;926;g3611fc0bd4a_0_180"/>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Situacijos. Informacijos šaltinių paieška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4"/>
                  </a:ext>
                </a:extLst>
              </a:rPr>
              <a:t>nuotraukose</a:t>
            </a:r>
            <a:r>
              <a:rPr lang="lt-LT">
                <a:latin typeface="Century Gothic"/>
                <a:ea typeface="Century Gothic"/>
                <a:cs typeface="Century Gothic"/>
                <a:sym typeface="Century Gothic"/>
              </a:rPr>
              <a:t> (1)</a:t>
            </a:r>
            <a:endParaRPr>
              <a:latin typeface="Century Gothic"/>
              <a:ea typeface="Century Gothic"/>
              <a:cs typeface="Century Gothic"/>
              <a:sym typeface="Century Gothic"/>
            </a:endParaRPr>
          </a:p>
        </p:txBody>
      </p:sp>
      <p:pic>
        <p:nvPicPr>
          <p:cNvPr id="927" name="Google Shape;927;g3611fc0bd4a_0_180" descr="Ekrano nuotrauka, moteris su baltais marškinėliais, mašina" title="Screenshot 2025-08-26 160528.png"/>
          <p:cNvPicPr preferRelativeResize="0"/>
          <p:nvPr/>
        </p:nvPicPr>
        <p:blipFill rotWithShape="1">
          <a:blip r:embed="rId3">
            <a:alphaModFix/>
          </a:blip>
          <a:srcRect/>
          <a:stretch/>
        </p:blipFill>
        <p:spPr>
          <a:xfrm>
            <a:off x="7595600" y="1975125"/>
            <a:ext cx="4471675" cy="439027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g37812451ed5_0_11"/>
          <p:cNvSpPr txBox="1">
            <a:spLocks noGrp="1"/>
          </p:cNvSpPr>
          <p:nvPr>
            <p:ph type="body" idx="1"/>
          </p:nvPr>
        </p:nvSpPr>
        <p:spPr>
          <a:xfrm>
            <a:off x="137050" y="1932350"/>
            <a:ext cx="8212500" cy="4717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sz="3200" dirty="0">
                <a:solidFill>
                  <a:srgbClr val="434343"/>
                </a:solidFill>
              </a:rPr>
              <a:t>Iššūkiai</a:t>
            </a:r>
            <a:r>
              <a:rPr lang="lt-LT" sz="3200"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5"/>
                  </a:ext>
                </a:extLst>
              </a:rPr>
              <a:t>:</a:t>
            </a:r>
            <a:endParaRPr sz="3200" dirty="0">
              <a:solidFill>
                <a:srgbClr val="434343"/>
              </a:solidFill>
            </a:endParaRPr>
          </a:p>
          <a:p>
            <a:pPr marL="457200" lvl="0" indent="0" algn="l" rtl="0">
              <a:lnSpc>
                <a:spcPct val="115000"/>
              </a:lnSpc>
              <a:spcBef>
                <a:spcPts val="1200"/>
              </a:spcBef>
              <a:spcAft>
                <a:spcPts val="0"/>
              </a:spcAft>
              <a:buSzPts val="3000"/>
              <a:buNone/>
            </a:pPr>
            <a:r>
              <a:rPr lang="lt-LT" sz="3200" dirty="0">
                <a:solidFill>
                  <a:srgbClr val="434343"/>
                </a:solidFill>
              </a:rPr>
              <a:t>Ar rastas šaltinis patikimas?</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Ar nuotrauka nėra ištraukta iš konteksto?</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Ar vaizdas nebuvo redaguotas siekiant suklaidinti?</a:t>
            </a:r>
            <a:endParaRPr sz="3200" dirty="0">
              <a:solidFill>
                <a:srgbClr val="434343"/>
              </a:solidFill>
            </a:endParaRPr>
          </a:p>
          <a:p>
            <a:pPr marL="457200" lvl="0" indent="0" algn="l" rtl="0">
              <a:lnSpc>
                <a:spcPct val="115000"/>
              </a:lnSpc>
              <a:spcBef>
                <a:spcPts val="0"/>
              </a:spcBef>
              <a:spcAft>
                <a:spcPts val="0"/>
              </a:spcAft>
              <a:buSzPts val="3000"/>
              <a:buNone/>
            </a:pPr>
            <a:r>
              <a:rPr lang="lt-LT" sz="3200" dirty="0">
                <a:solidFill>
                  <a:srgbClr val="434343"/>
                </a:solidFill>
              </a:rPr>
              <a:t>Nerastas internete vaizdas nebūtinai DI – jis gali būti tiesiog naujas.</a:t>
            </a:r>
            <a:endParaRPr sz="3200" dirty="0">
              <a:solidFill>
                <a:srgbClr val="434343"/>
              </a:solidFill>
            </a:endParaRPr>
          </a:p>
          <a:p>
            <a:pPr marL="0" lvl="0" indent="0" algn="l" rtl="0">
              <a:lnSpc>
                <a:spcPct val="115000"/>
              </a:lnSpc>
              <a:spcBef>
                <a:spcPts val="1200"/>
              </a:spcBef>
              <a:spcAft>
                <a:spcPts val="0"/>
              </a:spcAft>
              <a:buSzPts val="3000"/>
              <a:buNone/>
            </a:pPr>
            <a:endParaRPr sz="1700" i="1" dirty="0">
              <a:solidFill>
                <a:srgbClr val="434343"/>
              </a:solidFill>
            </a:endParaRPr>
          </a:p>
          <a:p>
            <a:pPr marL="457200" lvl="0" indent="0" algn="l" rtl="0">
              <a:lnSpc>
                <a:spcPct val="115000"/>
              </a:lnSpc>
              <a:spcBef>
                <a:spcPts val="1200"/>
              </a:spcBef>
              <a:spcAft>
                <a:spcPts val="0"/>
              </a:spcAft>
              <a:buSzPts val="3000"/>
              <a:buNone/>
            </a:pPr>
            <a:endParaRPr sz="1800" u="sng" dirty="0">
              <a:solidFill>
                <a:srgbClr val="434343"/>
              </a:solidFill>
            </a:endParaRPr>
          </a:p>
          <a:p>
            <a:pPr marL="457200" lvl="0" indent="0" algn="l" rtl="0">
              <a:lnSpc>
                <a:spcPct val="115000"/>
              </a:lnSpc>
              <a:spcBef>
                <a:spcPts val="1200"/>
              </a:spcBef>
              <a:spcAft>
                <a:spcPts val="0"/>
              </a:spcAft>
              <a:buSzPts val="3000"/>
              <a:buNone/>
            </a:pPr>
            <a:endParaRPr sz="1800" u="sng"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a:p>
            <a:pPr marL="0" lvl="0" indent="0" algn="l" rtl="0">
              <a:lnSpc>
                <a:spcPct val="100000"/>
              </a:lnSpc>
              <a:spcBef>
                <a:spcPts val="2400"/>
              </a:spcBef>
              <a:spcAft>
                <a:spcPts val="0"/>
              </a:spcAft>
              <a:buSzPts val="3000"/>
              <a:buNone/>
            </a:pPr>
            <a:endParaRPr sz="2400" dirty="0">
              <a:solidFill>
                <a:srgbClr val="434343"/>
              </a:solidFill>
            </a:endParaRPr>
          </a:p>
        </p:txBody>
      </p:sp>
      <p:sp>
        <p:nvSpPr>
          <p:cNvPr id="934" name="Google Shape;934;g37812451ed5_0_11"/>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Situacijos. Informacijos šaltinių paieška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6"/>
                  </a:ext>
                </a:extLst>
              </a:rPr>
              <a:t>nuotraukose</a:t>
            </a:r>
            <a:r>
              <a:rPr lang="lt-LT">
                <a:latin typeface="Century Gothic"/>
                <a:ea typeface="Century Gothic"/>
                <a:cs typeface="Century Gothic"/>
                <a:sym typeface="Century Gothic"/>
              </a:rPr>
              <a:t> (2)</a:t>
            </a:r>
            <a:endParaRPr>
              <a:latin typeface="Century Gothic"/>
              <a:ea typeface="Century Gothic"/>
              <a:cs typeface="Century Gothic"/>
              <a:sym typeface="Century Gothic"/>
            </a:endParaRPr>
          </a:p>
        </p:txBody>
      </p:sp>
      <p:pic>
        <p:nvPicPr>
          <p:cNvPr id="935" name="Google Shape;935;g37812451ed5_0_11" descr="Ekrano nuotrauka, medžio kamienas, augalų instaliacija" title="Screenshot 2025-08-26 154200.png"/>
          <p:cNvPicPr preferRelativeResize="0"/>
          <p:nvPr/>
        </p:nvPicPr>
        <p:blipFill rotWithShape="1">
          <a:blip r:embed="rId3">
            <a:alphaModFix/>
          </a:blip>
          <a:srcRect/>
          <a:stretch/>
        </p:blipFill>
        <p:spPr>
          <a:xfrm>
            <a:off x="8411975" y="1141550"/>
            <a:ext cx="3649526" cy="2851050"/>
          </a:xfrm>
          <a:prstGeom prst="rect">
            <a:avLst/>
          </a:prstGeom>
          <a:noFill/>
          <a:ln>
            <a:noFill/>
          </a:ln>
        </p:spPr>
      </p:pic>
      <p:pic>
        <p:nvPicPr>
          <p:cNvPr id="936" name="Google Shape;936;g37812451ed5_0_11" descr="Ekrano kopija, šeima apsirengusi tautiniais drabužiais sėdi prie stalo, kambarys" title="Screenshot 2025-08-26 154851.png"/>
          <p:cNvPicPr preferRelativeResize="0"/>
          <p:nvPr/>
        </p:nvPicPr>
        <p:blipFill rotWithShape="1">
          <a:blip r:embed="rId4">
            <a:alphaModFix/>
          </a:blip>
          <a:srcRect/>
          <a:stretch/>
        </p:blipFill>
        <p:spPr>
          <a:xfrm>
            <a:off x="8424775" y="4070025"/>
            <a:ext cx="3623930" cy="26575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g372245a7f8e_0_240"/>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3611fc0bd4a_0_187"/>
          <p:cNvSpPr txBox="1">
            <a:spLocks noGrp="1"/>
          </p:cNvSpPr>
          <p:nvPr>
            <p:ph type="body" idx="1"/>
          </p:nvPr>
        </p:nvSpPr>
        <p:spPr>
          <a:xfrm>
            <a:off x="693325" y="1943100"/>
            <a:ext cx="11419800" cy="480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3000"/>
              <a:buNone/>
            </a:pPr>
            <a:r>
              <a:rPr lang="lt-LT" dirty="0">
                <a:solidFill>
                  <a:srgbClr val="434343"/>
                </a:solidFill>
              </a:rPr>
              <a:t>Pateikiamos </a:t>
            </a:r>
            <a:r>
              <a:rPr lang="lt-LT" dirty="0">
                <a:solidFill>
                  <a:srgbClr val="434343"/>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7"/>
                  </a:ext>
                </a:extLst>
              </a:rPr>
              <a:t>nuotraukos</a:t>
            </a:r>
            <a:r>
              <a:rPr lang="lt-LT" dirty="0">
                <a:solidFill>
                  <a:srgbClr val="434343"/>
                </a:solidFill>
              </a:rPr>
              <a:t> analizuoti su </a:t>
            </a:r>
            <a:r>
              <a:rPr lang="lt-LT" i="1" dirty="0">
                <a:solidFill>
                  <a:srgbClr val="434343"/>
                </a:solidFill>
              </a:rPr>
              <a:t>Google </a:t>
            </a:r>
            <a:r>
              <a:rPr lang="lt-LT" i="1" dirty="0" err="1">
                <a:solidFill>
                  <a:srgbClr val="434343"/>
                </a:solidFill>
              </a:rPr>
              <a:t>Lens</a:t>
            </a:r>
            <a:endParaRPr i="1" dirty="0">
              <a:solidFill>
                <a:srgbClr val="434343"/>
              </a:solidFill>
            </a:endParaRPr>
          </a:p>
          <a:p>
            <a:pPr marL="0" lvl="0" indent="0" algn="l" rtl="0">
              <a:lnSpc>
                <a:spcPct val="115000"/>
              </a:lnSpc>
              <a:spcBef>
                <a:spcPts val="0"/>
              </a:spcBef>
              <a:spcAft>
                <a:spcPts val="0"/>
              </a:spcAft>
              <a:buSzPts val="3000"/>
              <a:buNone/>
            </a:pPr>
            <a:endParaRPr sz="2000" dirty="0">
              <a:solidFill>
                <a:srgbClr val="434343"/>
              </a:solidFill>
            </a:endParaRPr>
          </a:p>
        </p:txBody>
      </p:sp>
      <p:sp>
        <p:nvSpPr>
          <p:cNvPr id="948" name="Google Shape;948;g3611fc0bd4a_0_187"/>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dirty="0">
                <a:latin typeface="Century Gothic"/>
                <a:ea typeface="Century Gothic"/>
                <a:cs typeface="Century Gothic"/>
                <a:sym typeface="Century Gothic"/>
              </a:rPr>
              <a:t>Patikrinkite vaizdus su </a:t>
            </a: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Lens</a:t>
            </a:r>
            <a:endParaRPr i="1" dirty="0">
              <a:latin typeface="Century Gothic"/>
              <a:ea typeface="Century Gothic"/>
              <a:cs typeface="Century Gothic"/>
              <a:sym typeface="Century Gothic"/>
            </a:endParaRPr>
          </a:p>
        </p:txBody>
      </p:sp>
      <p:pic>
        <p:nvPicPr>
          <p:cNvPr id="949" name="Google Shape;949;g3611fc0bd4a_0_187" descr="Paveikslėlis, laikrodis, juoda odine apyranke" title="51MRkpcHecL._AC_.jpg"/>
          <p:cNvPicPr preferRelativeResize="0"/>
          <p:nvPr/>
        </p:nvPicPr>
        <p:blipFill rotWithShape="1">
          <a:blip r:embed="rId3">
            <a:alphaModFix/>
          </a:blip>
          <a:srcRect/>
          <a:stretch/>
        </p:blipFill>
        <p:spPr>
          <a:xfrm>
            <a:off x="4664500" y="2563848"/>
            <a:ext cx="2862975" cy="4061250"/>
          </a:xfrm>
          <a:prstGeom prst="rect">
            <a:avLst/>
          </a:prstGeom>
          <a:noFill/>
          <a:ln>
            <a:noFill/>
          </a:ln>
        </p:spPr>
      </p:pic>
      <p:pic>
        <p:nvPicPr>
          <p:cNvPr id="950" name="Google Shape;950;g3611fc0bd4a_0_187" descr="Paveikslėlis, maisto papildo dėžutė, bio magnesium" title="Screenshot 2025-08-27 142556.png"/>
          <p:cNvPicPr preferRelativeResize="0"/>
          <p:nvPr/>
        </p:nvPicPr>
        <p:blipFill rotWithShape="1">
          <a:blip r:embed="rId4">
            <a:alphaModFix/>
          </a:blip>
          <a:srcRect/>
          <a:stretch/>
        </p:blipFill>
        <p:spPr>
          <a:xfrm>
            <a:off x="263899" y="2697250"/>
            <a:ext cx="4295350" cy="3794449"/>
          </a:xfrm>
          <a:prstGeom prst="rect">
            <a:avLst/>
          </a:prstGeom>
          <a:noFill/>
          <a:ln>
            <a:noFill/>
          </a:ln>
        </p:spPr>
      </p:pic>
      <p:pic>
        <p:nvPicPr>
          <p:cNvPr id="951" name="Google Shape;951;g3611fc0bd4a_0_187" descr="Nuotrauka, vyrai sėdi prie stalo, diskutuoja, moteris su raudonu švarkeliu" title="Screenshot 2025-08-27 143237.png"/>
          <p:cNvPicPr preferRelativeResize="0"/>
          <p:nvPr/>
        </p:nvPicPr>
        <p:blipFill rotWithShape="1">
          <a:blip r:embed="rId5">
            <a:alphaModFix/>
          </a:blip>
          <a:srcRect/>
          <a:stretch/>
        </p:blipFill>
        <p:spPr>
          <a:xfrm>
            <a:off x="7753400" y="3378250"/>
            <a:ext cx="4359725" cy="2432441"/>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g372745ad03b_0_56"/>
          <p:cNvSpPr txBox="1">
            <a:spLocks noGrp="1"/>
          </p:cNvSpPr>
          <p:nvPr>
            <p:ph type="body" idx="1"/>
          </p:nvPr>
        </p:nvSpPr>
        <p:spPr>
          <a:xfrm>
            <a:off x="371700" y="1804825"/>
            <a:ext cx="11741400" cy="4395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3000"/>
              <a:buNone/>
            </a:pPr>
            <a:endParaRPr sz="2000" dirty="0">
              <a:solidFill>
                <a:srgbClr val="434343"/>
              </a:solidFill>
            </a:endParaRPr>
          </a:p>
          <a:p>
            <a:pPr marL="0" lvl="0" indent="0" algn="l" rtl="0">
              <a:lnSpc>
                <a:spcPct val="115000"/>
              </a:lnSpc>
              <a:spcBef>
                <a:spcPts val="1200"/>
              </a:spcBef>
              <a:spcAft>
                <a:spcPts val="0"/>
              </a:spcAft>
              <a:buSzPts val="3000"/>
              <a:buNone/>
            </a:pPr>
            <a:endParaRPr sz="2000" b="1" dirty="0">
              <a:solidFill>
                <a:srgbClr val="434343"/>
              </a:solidFill>
            </a:endParaRPr>
          </a:p>
          <a:p>
            <a:pPr marL="0" lvl="0" indent="0" algn="l" rtl="0">
              <a:lnSpc>
                <a:spcPct val="150000"/>
              </a:lnSpc>
              <a:spcBef>
                <a:spcPts val="1200"/>
              </a:spcBef>
              <a:spcAft>
                <a:spcPts val="0"/>
              </a:spcAft>
              <a:buSzPts val="3000"/>
              <a:buNone/>
            </a:pPr>
            <a:r>
              <a:rPr lang="lt-LT" sz="3200" dirty="0">
                <a:solidFill>
                  <a:srgbClr val="2E2E2E"/>
                </a:solidFill>
              </a:rPr>
              <a:t>Ką atpažino / pasiūlė? Ar tai tikslu?</a:t>
            </a:r>
            <a:endParaRPr sz="3200" dirty="0">
              <a:solidFill>
                <a:srgbClr val="2E2E2E"/>
              </a:solidFill>
            </a:endParaRPr>
          </a:p>
          <a:p>
            <a:pPr marL="0" lvl="0" indent="0" algn="l" rtl="0">
              <a:lnSpc>
                <a:spcPct val="150000"/>
              </a:lnSpc>
              <a:spcBef>
                <a:spcPts val="0"/>
              </a:spcBef>
              <a:spcAft>
                <a:spcPts val="0"/>
              </a:spcAft>
              <a:buSzPts val="3000"/>
              <a:buNone/>
            </a:pPr>
            <a:r>
              <a:rPr lang="lt-LT" sz="3200" dirty="0">
                <a:solidFill>
                  <a:srgbClr val="2E2E2E"/>
                </a:solidFill>
              </a:rPr>
              <a:t>Kokios informacijos trūksta? Kur slypi galimos klaidos?</a:t>
            </a:r>
            <a:endParaRPr sz="3200" dirty="0">
              <a:solidFill>
                <a:srgbClr val="2E2E2E"/>
              </a:solidFill>
            </a:endParaRPr>
          </a:p>
          <a:p>
            <a:pPr marL="0" lvl="0" indent="0" algn="l" rtl="0">
              <a:lnSpc>
                <a:spcPct val="150000"/>
              </a:lnSpc>
              <a:spcBef>
                <a:spcPts val="0"/>
              </a:spcBef>
              <a:spcAft>
                <a:spcPts val="0"/>
              </a:spcAft>
              <a:buSzPts val="3000"/>
              <a:buNone/>
            </a:pPr>
            <a:r>
              <a:rPr lang="lt-LT" sz="3200" dirty="0">
                <a:solidFill>
                  <a:srgbClr val="2E2E2E"/>
                </a:solidFill>
              </a:rPr>
              <a:t>Kaip reikėtų papildomai tikrinti </a:t>
            </a:r>
            <a:r>
              <a:rPr lang="lt-LT" sz="3200" i="1" dirty="0">
                <a:solidFill>
                  <a:srgbClr val="2E2E2E"/>
                </a:solidFill>
              </a:rPr>
              <a:t>Google </a:t>
            </a:r>
            <a:r>
              <a:rPr lang="lt-LT" sz="3200" i="1" dirty="0" err="1">
                <a:solidFill>
                  <a:srgbClr val="2E2E2E"/>
                </a:solidFill>
              </a:rPr>
              <a:t>Lens</a:t>
            </a:r>
            <a:r>
              <a:rPr lang="lt-LT" sz="3200" i="1" dirty="0">
                <a:solidFill>
                  <a:srgbClr val="2E2E2E"/>
                </a:solidFill>
              </a:rPr>
              <a:t> </a:t>
            </a:r>
            <a:r>
              <a:rPr lang="lt-LT" sz="3200" dirty="0">
                <a:solidFill>
                  <a:srgbClr val="2E2E2E"/>
                </a:solidFill>
              </a:rPr>
              <a:t>pateiktą informaciją?</a:t>
            </a:r>
            <a:endParaRPr sz="3200" dirty="0">
              <a:solidFill>
                <a:srgbClr val="2E2E2E"/>
              </a:solidFill>
            </a:endParaRPr>
          </a:p>
        </p:txBody>
      </p:sp>
      <p:sp>
        <p:nvSpPr>
          <p:cNvPr id="958" name="Google Shape;958;g372745ad03b_0_56"/>
          <p:cNvSpPr txBox="1">
            <a:spLocks noGrp="1"/>
          </p:cNvSpPr>
          <p:nvPr>
            <p:ph type="title"/>
          </p:nvPr>
        </p:nvSpPr>
        <p:spPr>
          <a:xfrm>
            <a:off x="693335" y="327026"/>
            <a:ext cx="10259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g372245a7f8e_0_78"/>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i="1" dirty="0">
                <a:latin typeface="Century Gothic"/>
                <a:ea typeface="Century Gothic"/>
                <a:cs typeface="Century Gothic"/>
                <a:sym typeface="Century Gothic"/>
              </a:rPr>
              <a:t>Google diskas </a:t>
            </a:r>
            <a:r>
              <a:rPr lang="lt-LT" dirty="0">
                <a:latin typeface="Century Gothic"/>
                <a:ea typeface="Century Gothic"/>
                <a:cs typeface="Century Gothic"/>
                <a:sym typeface="Century Gothic"/>
              </a:rPr>
              <a:t>ir dokumentai: bendradarbiavimas ir saugumas</a:t>
            </a:r>
            <a:endParaRP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g336a78130ae_0_7"/>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endParaRPr/>
          </a:p>
          <a:p>
            <a:pPr marL="0" lvl="0" indent="0" algn="l" rtl="0">
              <a:lnSpc>
                <a:spcPct val="90000"/>
              </a:lnSpc>
              <a:spcBef>
                <a:spcPts val="1000"/>
              </a:spcBef>
              <a:spcAft>
                <a:spcPts val="0"/>
              </a:spcAft>
              <a:buSzPct val="108106"/>
              <a:buNone/>
            </a:pPr>
            <a:r>
              <a:rPr lang="lt-LT" u="sng">
                <a:solidFill>
                  <a:schemeClr val="hlink"/>
                </a:solidFill>
                <a:hlinkClick r:id="rId3"/>
              </a:rPr>
              <a:t>Pažink medijas su Klaudija. Ar internetiniai debesys gali žaibuoti?</a:t>
            </a:r>
            <a:endParaRPr/>
          </a:p>
        </p:txBody>
      </p:sp>
      <p:sp>
        <p:nvSpPr>
          <p:cNvPr id="971" name="Google Shape;971;g336a78130ae_0_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Pažink medijas su Klaudija. Ar internetiniai debesys gali žaibuoti?</a:t>
            </a:r>
            <a:endParaRPr>
              <a:latin typeface="Century Gothic"/>
              <a:ea typeface="Century Gothic"/>
              <a:cs typeface="Century Gothic"/>
              <a:sym typeface="Century Gothic"/>
            </a:endParaRPr>
          </a:p>
        </p:txBody>
      </p:sp>
      <p:pic>
        <p:nvPicPr>
          <p:cNvPr id="972" name="Google Shape;972;g336a78130ae_0_7">
            <a:hlinkClick r:id="rId4"/>
          </p:cNvPr>
          <p:cNvPicPr preferRelativeResize="0"/>
          <p:nvPr/>
        </p:nvPicPr>
        <p:blipFill rotWithShape="1">
          <a:blip r:embed="rId5">
            <a:alphaModFix/>
          </a:blip>
          <a:srcRect l="7398" t="21303" r="30430" b="18346"/>
          <a:stretch/>
        </p:blipFill>
        <p:spPr>
          <a:xfrm>
            <a:off x="2360175" y="1921476"/>
            <a:ext cx="6636600" cy="348945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g35f9e58464e_0_14"/>
          <p:cNvSpPr txBox="1">
            <a:spLocks noGrp="1"/>
          </p:cNvSpPr>
          <p:nvPr>
            <p:ph type="body" idx="1"/>
          </p:nvPr>
        </p:nvSpPr>
        <p:spPr>
          <a:xfrm>
            <a:off x="927600" y="1959800"/>
            <a:ext cx="10230000" cy="4383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3000"/>
              <a:buNone/>
            </a:pPr>
            <a:r>
              <a:rPr lang="lt-LT" sz="3200" i="1" dirty="0"/>
              <a:t>Google diskas </a:t>
            </a:r>
            <a:r>
              <a:rPr lang="lt-LT" sz="3200" dirty="0"/>
              <a:t>– tai debesų saugykla, leidžianti saugoti, bendrinti ir redaguoti failus internete. Naudotojai gali įkelti dokumentus, nuotraukas, vaizdo įrašus ir pasiekti juos iš bet kurio įrenginio.</a:t>
            </a:r>
            <a:endParaRPr sz="3200" dirty="0"/>
          </a:p>
          <a:p>
            <a:pPr marL="0" lvl="0" indent="0" algn="l" rtl="0">
              <a:lnSpc>
                <a:spcPct val="100000"/>
              </a:lnSpc>
              <a:spcBef>
                <a:spcPts val="1000"/>
              </a:spcBef>
              <a:spcAft>
                <a:spcPts val="0"/>
              </a:spcAft>
              <a:buSzPts val="3000"/>
              <a:buNone/>
            </a:pPr>
            <a:endParaRPr dirty="0"/>
          </a:p>
        </p:txBody>
      </p:sp>
      <p:sp>
        <p:nvSpPr>
          <p:cNvPr id="979" name="Google Shape;979;g35f9e58464e_0_14"/>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 diskas</a:t>
            </a:r>
            <a:endParaRPr i="1" dirty="0">
              <a:latin typeface="Century Gothic"/>
              <a:ea typeface="Century Gothic"/>
              <a:cs typeface="Century Gothic"/>
              <a:sym typeface="Century Gothic"/>
            </a:endParaRPr>
          </a:p>
        </p:txBody>
      </p:sp>
      <p:pic>
        <p:nvPicPr>
          <p:cNvPr id="980" name="Google Shape;980;g35f9e58464e_0_14" descr="Google Disko logotipas" title="Clipboard_06-02-2025_01-removebg-preview (1).png"/>
          <p:cNvPicPr preferRelativeResize="0"/>
          <p:nvPr/>
        </p:nvPicPr>
        <p:blipFill rotWithShape="1">
          <a:blip r:embed="rId3">
            <a:alphaModFix/>
          </a:blip>
          <a:srcRect r="67515"/>
          <a:stretch/>
        </p:blipFill>
        <p:spPr>
          <a:xfrm>
            <a:off x="4331025" y="4274700"/>
            <a:ext cx="2792950" cy="25833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g363970da153_0_7"/>
          <p:cNvSpPr txBox="1">
            <a:spLocks noGrp="1"/>
          </p:cNvSpPr>
          <p:nvPr>
            <p:ph type="body" idx="1"/>
          </p:nvPr>
        </p:nvSpPr>
        <p:spPr>
          <a:xfrm>
            <a:off x="927600" y="1959800"/>
            <a:ext cx="10230000" cy="4383300"/>
          </a:xfrm>
          <a:prstGeom prst="rect">
            <a:avLst/>
          </a:prstGeom>
          <a:noFill/>
          <a:ln>
            <a:noFill/>
          </a:ln>
        </p:spPr>
        <p:txBody>
          <a:bodyPr spcFirstLastPara="1" wrap="square" lIns="91425" tIns="45700" rIns="91425" bIns="45700" anchor="t" anchorCtr="0">
            <a:normAutofit/>
          </a:bodyPr>
          <a:lstStyle/>
          <a:p>
            <a:pPr marL="0" lvl="0" indent="0">
              <a:lnSpc>
                <a:spcPct val="100000"/>
              </a:lnSpc>
              <a:buNone/>
            </a:pPr>
            <a:r>
              <a:rPr lang="lt-LT" sz="3200" i="1" dirty="0"/>
              <a:t>Google disku </a:t>
            </a:r>
            <a:r>
              <a:rPr lang="lt-LT" sz="3200" dirty="0"/>
              <a:t>galite naudotis ne tik per interneto naršyklę </a:t>
            </a:r>
            <a:r>
              <a:rPr lang="lt-LT" sz="3200" u="sng" dirty="0">
                <a:solidFill>
                  <a:schemeClr val="hlink"/>
                </a:solidFill>
                <a:hlinkClick r:id="rId3"/>
              </a:rPr>
              <a:t>https://drive.google.com</a:t>
            </a:r>
            <a:r>
              <a:rPr lang="lt-LT" sz="3200" dirty="0"/>
              <a:t>, bet ir per specialias mobiliąsias programėles, skirtas „Android“ ir „iOS“ įrenginiams. Pasiekti savo failus yra patogu bet kur ir bet kada.</a:t>
            </a:r>
            <a:endParaRPr sz="3200" dirty="0"/>
          </a:p>
          <a:p>
            <a:pPr marL="0" lvl="0" indent="0" algn="l" rtl="0">
              <a:lnSpc>
                <a:spcPct val="100000"/>
              </a:lnSpc>
              <a:spcBef>
                <a:spcPts val="1000"/>
              </a:spcBef>
              <a:spcAft>
                <a:spcPts val="0"/>
              </a:spcAft>
              <a:buSzPts val="3000"/>
              <a:buNone/>
            </a:pPr>
            <a:endParaRPr dirty="0"/>
          </a:p>
          <a:p>
            <a:pPr marL="0" lvl="0" indent="0" algn="l" rtl="0">
              <a:lnSpc>
                <a:spcPct val="100000"/>
              </a:lnSpc>
              <a:spcBef>
                <a:spcPts val="1000"/>
              </a:spcBef>
              <a:spcAft>
                <a:spcPts val="0"/>
              </a:spcAft>
              <a:buSzPts val="3000"/>
              <a:buNone/>
            </a:pPr>
            <a:endParaRPr dirty="0"/>
          </a:p>
        </p:txBody>
      </p:sp>
      <p:sp>
        <p:nvSpPr>
          <p:cNvPr id="987" name="Google Shape;987;g363970da153_0_7"/>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 disko </a:t>
            </a:r>
            <a:r>
              <a:rPr lang="lt-LT" dirty="0">
                <a:latin typeface="Century Gothic"/>
                <a:ea typeface="Century Gothic"/>
                <a:cs typeface="Century Gothic"/>
                <a:sym typeface="Century Gothic"/>
              </a:rPr>
              <a:t>pasiekiamumas</a:t>
            </a:r>
            <a:endParaRPr dirty="0">
              <a:latin typeface="Century Gothic"/>
              <a:ea typeface="Century Gothic"/>
              <a:cs typeface="Century Gothic"/>
              <a:sym typeface="Century Gothic"/>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g363970da153_0_14"/>
          <p:cNvSpPr txBox="1">
            <a:spLocks noGrp="1"/>
          </p:cNvSpPr>
          <p:nvPr>
            <p:ph type="body" idx="1"/>
          </p:nvPr>
        </p:nvSpPr>
        <p:spPr>
          <a:xfrm>
            <a:off x="927600" y="1959800"/>
            <a:ext cx="10437600" cy="4773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3000"/>
              <a:buNone/>
            </a:pPr>
            <a:r>
              <a:rPr lang="lt-LT" sz="3200" b="1" dirty="0"/>
              <a:t>Prieiga iš bet kur </a:t>
            </a:r>
            <a:r>
              <a:rPr lang="lt-LT" sz="3200" dirty="0"/>
              <a:t>(iš kompiuterio, išmaniojo telefono, planšetinio kompiuterio)</a:t>
            </a:r>
            <a:endParaRPr sz="3200" b="1" dirty="0"/>
          </a:p>
          <a:p>
            <a:pPr marL="0" lvl="0" indent="0" algn="l" rtl="0">
              <a:lnSpc>
                <a:spcPct val="100000"/>
              </a:lnSpc>
              <a:spcBef>
                <a:spcPts val="1000"/>
              </a:spcBef>
              <a:spcAft>
                <a:spcPts val="0"/>
              </a:spcAft>
              <a:buSzPts val="3000"/>
              <a:buNone/>
            </a:pPr>
            <a:r>
              <a:rPr lang="lt-LT" sz="3200" b="1" dirty="0"/>
              <a:t>Nemokama vieta </a:t>
            </a:r>
            <a:r>
              <a:rPr lang="lt-LT" sz="3200" dirty="0"/>
              <a:t>(15 GB)</a:t>
            </a:r>
            <a:endParaRPr sz="3200" dirty="0"/>
          </a:p>
          <a:p>
            <a:pPr marL="0" lvl="0" indent="0" algn="l" rtl="0">
              <a:lnSpc>
                <a:spcPct val="100000"/>
              </a:lnSpc>
              <a:spcBef>
                <a:spcPts val="1000"/>
              </a:spcBef>
              <a:spcAft>
                <a:spcPts val="0"/>
              </a:spcAft>
              <a:buSzPts val="3000"/>
              <a:buNone/>
            </a:pPr>
            <a:r>
              <a:rPr lang="lt-LT" sz="3200" b="1" dirty="0"/>
              <a:t>Bendradarbiavimas </a:t>
            </a:r>
            <a:r>
              <a:rPr lang="lt-LT" sz="3200" dirty="0"/>
              <a:t>(peržiūros, komentavimo ar net redagavimo teisės)</a:t>
            </a:r>
            <a:endParaRPr sz="3200" dirty="0"/>
          </a:p>
          <a:p>
            <a:pPr marL="0" lvl="0" indent="0" algn="l" rtl="0">
              <a:lnSpc>
                <a:spcPct val="100000"/>
              </a:lnSpc>
              <a:spcBef>
                <a:spcPts val="1000"/>
              </a:spcBef>
              <a:spcAft>
                <a:spcPts val="0"/>
              </a:spcAft>
              <a:buSzPts val="3000"/>
              <a:buNone/>
            </a:pPr>
            <a:r>
              <a:rPr lang="lt-LT" sz="3200" b="1" dirty="0"/>
              <a:t>Integracija su </a:t>
            </a:r>
            <a:r>
              <a:rPr lang="lt-LT" sz="3200" b="1" i="1" dirty="0"/>
              <a:t>Google</a:t>
            </a:r>
            <a:r>
              <a:rPr lang="lt-LT" sz="3200" b="1" dirty="0"/>
              <a:t> programomis </a:t>
            </a:r>
            <a:r>
              <a:rPr lang="lt-LT" sz="3200" dirty="0"/>
              <a:t>(dokumentai, skaičiuoklės ir skaidrės)</a:t>
            </a:r>
            <a:endParaRPr sz="3200" dirty="0"/>
          </a:p>
          <a:p>
            <a:pPr marL="0" lvl="0" indent="0" algn="l" rtl="0">
              <a:lnSpc>
                <a:spcPct val="100000"/>
              </a:lnSpc>
              <a:spcBef>
                <a:spcPts val="1000"/>
              </a:spcBef>
              <a:spcAft>
                <a:spcPts val="0"/>
              </a:spcAft>
              <a:buSzPts val="3000"/>
              <a:buNone/>
            </a:pPr>
            <a:r>
              <a:rPr lang="lt-LT" sz="3200" b="1" dirty="0"/>
              <a:t>Atsarginės kopijos </a:t>
            </a:r>
            <a:r>
              <a:rPr lang="lt-LT" sz="3200" dirty="0"/>
              <a:t>(svarbių failų)</a:t>
            </a:r>
            <a:endParaRPr sz="3200" dirty="0"/>
          </a:p>
        </p:txBody>
      </p:sp>
      <p:sp>
        <p:nvSpPr>
          <p:cNvPr id="994" name="Google Shape;994;g363970da153_0_14"/>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 disko </a:t>
            </a:r>
            <a:r>
              <a:rPr lang="lt-LT" dirty="0">
                <a:latin typeface="Century Gothic"/>
                <a:ea typeface="Century Gothic"/>
                <a:cs typeface="Century Gothic"/>
                <a:sym typeface="Century Gothic"/>
              </a:rPr>
              <a:t>esminiai aspektai</a:t>
            </a:r>
            <a:endParaRPr dirty="0">
              <a:latin typeface="Century Gothic"/>
              <a:ea typeface="Century Gothic"/>
              <a:cs typeface="Century Gothic"/>
              <a:sym typeface="Century Gothic"/>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sp>
        <p:nvSpPr>
          <p:cNvPr id="1000" name="Google Shape;1000;g363970da153_0_63"/>
          <p:cNvSpPr txBox="1">
            <a:spLocks noGrp="1"/>
          </p:cNvSpPr>
          <p:nvPr>
            <p:ph type="body" idx="1"/>
          </p:nvPr>
        </p:nvSpPr>
        <p:spPr>
          <a:xfrm>
            <a:off x="927600" y="1959800"/>
            <a:ext cx="10437600" cy="4773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3000"/>
              <a:buNone/>
            </a:pPr>
            <a:r>
              <a:rPr lang="lt-LT" sz="3200" dirty="0"/>
              <a:t>Bendrieji nustatymai</a:t>
            </a:r>
            <a:endParaRPr sz="3200" dirty="0"/>
          </a:p>
          <a:p>
            <a:pPr marL="0" lvl="0" indent="0" algn="l" rtl="0">
              <a:lnSpc>
                <a:spcPct val="100000"/>
              </a:lnSpc>
              <a:spcBef>
                <a:spcPts val="1000"/>
              </a:spcBef>
              <a:spcAft>
                <a:spcPts val="0"/>
              </a:spcAft>
              <a:buSzPts val="3000"/>
              <a:buNone/>
            </a:pPr>
            <a:r>
              <a:rPr lang="lt-LT" sz="3200" dirty="0"/>
              <a:t>Pranešimai</a:t>
            </a:r>
            <a:endParaRPr sz="3200" dirty="0"/>
          </a:p>
          <a:p>
            <a:pPr marL="0" lvl="0" indent="0" algn="l" rtl="0">
              <a:lnSpc>
                <a:spcPct val="100000"/>
              </a:lnSpc>
              <a:spcBef>
                <a:spcPts val="1000"/>
              </a:spcBef>
              <a:spcAft>
                <a:spcPts val="0"/>
              </a:spcAft>
              <a:buSzPts val="3000"/>
              <a:buNone/>
            </a:pPr>
            <a:r>
              <a:rPr lang="lt-LT" sz="3200" dirty="0"/>
              <a:t>Programos valdymas</a:t>
            </a:r>
            <a:endParaRPr sz="3200" dirty="0"/>
          </a:p>
          <a:p>
            <a:pPr marL="0" lvl="0" indent="0" algn="l" rtl="0">
              <a:lnSpc>
                <a:spcPct val="100000"/>
              </a:lnSpc>
              <a:spcBef>
                <a:spcPts val="1000"/>
              </a:spcBef>
              <a:spcAft>
                <a:spcPts val="0"/>
              </a:spcAft>
              <a:buSzPts val="3000"/>
              <a:buNone/>
            </a:pPr>
            <a:r>
              <a:rPr lang="lt-LT" sz="3200" dirty="0"/>
              <a:t>Saugyklos valdymas</a:t>
            </a:r>
            <a:endParaRPr sz="3200" dirty="0"/>
          </a:p>
          <a:p>
            <a:pPr marL="0" lvl="0" indent="0" algn="l" rtl="0">
              <a:lnSpc>
                <a:spcPct val="100000"/>
              </a:lnSpc>
              <a:spcBef>
                <a:spcPts val="1000"/>
              </a:spcBef>
              <a:spcAft>
                <a:spcPts val="0"/>
              </a:spcAft>
              <a:buSzPts val="3000"/>
              <a:buNone/>
            </a:pPr>
            <a:endParaRPr sz="3200" b="1" dirty="0"/>
          </a:p>
          <a:p>
            <a:pPr marL="0" lvl="0" indent="0" algn="l" rtl="0">
              <a:lnSpc>
                <a:spcPct val="100000"/>
              </a:lnSpc>
              <a:spcBef>
                <a:spcPts val="1000"/>
              </a:spcBef>
              <a:spcAft>
                <a:spcPts val="0"/>
              </a:spcAft>
              <a:buSzPts val="3000"/>
              <a:buNone/>
            </a:pPr>
            <a:r>
              <a:rPr lang="lt-LT" sz="3200" dirty="0"/>
              <a:t>Šie nustatymai padeda optimizuoti </a:t>
            </a:r>
            <a:r>
              <a:rPr lang="lt-LT" sz="3200" i="1" dirty="0"/>
              <a:t>Google</a:t>
            </a:r>
            <a:r>
              <a:rPr lang="lt-LT" sz="3200" dirty="0"/>
              <a:t> </a:t>
            </a:r>
            <a:r>
              <a:rPr lang="lt-LT" sz="3200" i="1" dirty="0"/>
              <a:t>diską</a:t>
            </a:r>
            <a:r>
              <a:rPr lang="lt-LT" sz="3200" dirty="0"/>
              <a:t> pagal jūsų individualius poreikius.</a:t>
            </a:r>
            <a:endParaRPr sz="3200" dirty="0"/>
          </a:p>
        </p:txBody>
      </p:sp>
      <p:sp>
        <p:nvSpPr>
          <p:cNvPr id="1001" name="Google Shape;1001;g363970da153_0_63"/>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disko</a:t>
            </a:r>
            <a:r>
              <a:rPr lang="lt-LT" dirty="0">
                <a:latin typeface="Century Gothic"/>
                <a:ea typeface="Century Gothic"/>
                <a:cs typeface="Century Gothic"/>
                <a:sym typeface="Century Gothic"/>
              </a:rPr>
              <a:t> nustatymai</a:t>
            </a:r>
            <a:endParaRPr dirty="0">
              <a:latin typeface="Century Gothic"/>
              <a:ea typeface="Century Gothic"/>
              <a:cs typeface="Century Gothic"/>
              <a:sym typeface="Century Gothic"/>
            </a:endParaRPr>
          </a:p>
        </p:txBody>
      </p:sp>
      <p:pic>
        <p:nvPicPr>
          <p:cNvPr id="1002" name="Google Shape;1002;g363970da153_0_63" descr="Ekrano nuotrauka, Google Disko nustatymų simbolis, krupliaratis, klaustuko simbolis, 9 taškučiai"/>
          <p:cNvPicPr preferRelativeResize="0"/>
          <p:nvPr/>
        </p:nvPicPr>
        <p:blipFill rotWithShape="1">
          <a:blip r:embed="rId3">
            <a:alphaModFix/>
          </a:blip>
          <a:srcRect/>
          <a:stretch/>
        </p:blipFill>
        <p:spPr>
          <a:xfrm>
            <a:off x="7072025" y="1959800"/>
            <a:ext cx="4129876" cy="2456275"/>
          </a:xfrm>
          <a:prstGeom prst="rect">
            <a:avLst/>
          </a:prstGeom>
          <a:noFill/>
          <a:ln>
            <a:noFill/>
          </a:ln>
        </p:spPr>
      </p:pic>
      <p:sp>
        <p:nvSpPr>
          <p:cNvPr id="1003" name="Google Shape;1003;g363970da153_0_63"/>
          <p:cNvSpPr/>
          <p:nvPr/>
        </p:nvSpPr>
        <p:spPr>
          <a:xfrm>
            <a:off x="8281400" y="1959800"/>
            <a:ext cx="1609200" cy="15129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g363970da153_0_30"/>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Pagrindinis puslapis  </a:t>
            </a:r>
            <a:endParaRPr>
              <a:latin typeface="Century Gothic"/>
              <a:ea typeface="Century Gothic"/>
              <a:cs typeface="Century Gothic"/>
              <a:sym typeface="Century Gothic"/>
            </a:endParaRPr>
          </a:p>
        </p:txBody>
      </p:sp>
      <p:sp>
        <p:nvSpPr>
          <p:cNvPr id="1010" name="Google Shape;1010;g363970da153_0_30"/>
          <p:cNvSpPr txBox="1"/>
          <p:nvPr/>
        </p:nvSpPr>
        <p:spPr>
          <a:xfrm>
            <a:off x="677650" y="1741800"/>
            <a:ext cx="120396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lt-LT" sz="2800" b="0" i="0" u="none" strike="noStrike" cap="none">
                <a:solidFill>
                  <a:srgbClr val="2E2E2E"/>
                </a:solidFill>
                <a:latin typeface="Arial"/>
                <a:ea typeface="Arial"/>
                <a:cs typeface="Arial"/>
                <a:sym typeface="Arial"/>
              </a:rPr>
              <a:t>Pritaikyta jums</a:t>
            </a:r>
            <a:endParaRPr sz="2800" b="0" i="0" u="none" strike="noStrike" cap="none">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lt-LT" sz="2800" b="0" i="0" u="none" strike="noStrike" cap="none">
                <a:solidFill>
                  <a:srgbClr val="2E2E2E"/>
                </a:solidFill>
                <a:latin typeface="Arial"/>
                <a:ea typeface="Arial"/>
                <a:cs typeface="Arial"/>
                <a:sym typeface="Arial"/>
              </a:rPr>
              <a:t>Efektyvumas</a:t>
            </a:r>
            <a:endParaRPr sz="2800" b="0" i="0" u="none" strike="noStrike" cap="none">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lt-LT" sz="2800" b="0" i="0" u="none" strike="noStrike" cap="none">
                <a:solidFill>
                  <a:srgbClr val="2E2E2E"/>
                </a:solidFill>
                <a:latin typeface="Arial"/>
                <a:ea typeface="Arial"/>
                <a:cs typeface="Arial"/>
                <a:sym typeface="Arial"/>
              </a:rPr>
              <a:t>Filtrai</a:t>
            </a:r>
            <a:endParaRPr sz="2800" b="0" i="0" u="none" strike="noStrike" cap="none">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lt-LT" sz="2800" b="0" i="0" u="none" strike="noStrike" cap="none">
                <a:solidFill>
                  <a:srgbClr val="2E2E2E"/>
                </a:solidFill>
                <a:latin typeface="Arial"/>
                <a:ea typeface="Arial"/>
                <a:cs typeface="Arial"/>
                <a:sym typeface="Arial"/>
              </a:rPr>
              <a:t>Veiklos apžvalga</a:t>
            </a:r>
            <a:endParaRPr sz="2800" b="0" i="0" u="none" strike="noStrike" cap="none">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11" name="Google Shape;1011;g363970da153_0_30" descr="Ekrano nuotrauka, Google Disko aplinka, pagrindinis puslapis"/>
          <p:cNvPicPr preferRelativeResize="0"/>
          <p:nvPr/>
        </p:nvPicPr>
        <p:blipFill rotWithShape="1">
          <a:blip r:embed="rId3">
            <a:alphaModFix/>
          </a:blip>
          <a:srcRect/>
          <a:stretch/>
        </p:blipFill>
        <p:spPr>
          <a:xfrm>
            <a:off x="120388" y="3536525"/>
            <a:ext cx="11951224" cy="3169074"/>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g363970da153_0_20"/>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dirty="0">
                <a:latin typeface="Century Gothic"/>
                <a:ea typeface="Century Gothic"/>
                <a:cs typeface="Century Gothic"/>
                <a:sym typeface="Century Gothic"/>
              </a:rPr>
              <a:t>Mano diskas  </a:t>
            </a:r>
            <a:endParaRPr dirty="0">
              <a:latin typeface="Century Gothic"/>
              <a:ea typeface="Century Gothic"/>
              <a:cs typeface="Century Gothic"/>
              <a:sym typeface="Century Gothic"/>
            </a:endParaRPr>
          </a:p>
        </p:txBody>
      </p:sp>
      <p:pic>
        <p:nvPicPr>
          <p:cNvPr id="1018" name="Google Shape;1018;g363970da153_0_20" descr="Ekrano nuotyrauka, Google Disko aplinka, Mano Diskas"/>
          <p:cNvPicPr preferRelativeResize="0"/>
          <p:nvPr/>
        </p:nvPicPr>
        <p:blipFill rotWithShape="1">
          <a:blip r:embed="rId3">
            <a:alphaModFix/>
          </a:blip>
          <a:srcRect b="16428"/>
          <a:stretch/>
        </p:blipFill>
        <p:spPr>
          <a:xfrm>
            <a:off x="152400" y="3648600"/>
            <a:ext cx="11887199" cy="3209400"/>
          </a:xfrm>
          <a:prstGeom prst="rect">
            <a:avLst/>
          </a:prstGeom>
          <a:noFill/>
          <a:ln>
            <a:noFill/>
          </a:ln>
        </p:spPr>
      </p:pic>
      <p:sp>
        <p:nvSpPr>
          <p:cNvPr id="1019" name="Google Shape;1019;g363970da153_0_20"/>
          <p:cNvSpPr txBox="1"/>
          <p:nvPr/>
        </p:nvSpPr>
        <p:spPr>
          <a:xfrm>
            <a:off x="539375" y="1769450"/>
            <a:ext cx="12039600" cy="2139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lt-LT" sz="2800" b="0" i="0" u="none" strike="noStrike" cap="none" dirty="0">
                <a:solidFill>
                  <a:srgbClr val="2E2E2E"/>
                </a:solidFill>
                <a:latin typeface="Arial"/>
                <a:ea typeface="Arial"/>
                <a:cs typeface="Arial"/>
                <a:sym typeface="Arial"/>
              </a:rPr>
              <a:t>Jūsų nuosavybė</a:t>
            </a:r>
            <a:endParaRPr sz="28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lt-LT" sz="2800" b="0" i="0" u="none" strike="noStrike" cap="none" dirty="0">
                <a:solidFill>
                  <a:srgbClr val="2E2E2E"/>
                </a:solidFill>
                <a:latin typeface="Arial"/>
                <a:ea typeface="Arial"/>
                <a:cs typeface="Arial"/>
                <a:sym typeface="Arial"/>
              </a:rPr>
              <a:t>Struktūra</a:t>
            </a:r>
            <a:endParaRPr sz="28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lt-LT" sz="2800" b="0" i="0" u="none" strike="noStrike" cap="none" dirty="0">
                <a:solidFill>
                  <a:srgbClr val="2E2E2E"/>
                </a:solidFill>
                <a:latin typeface="Arial"/>
                <a:ea typeface="Arial"/>
                <a:cs typeface="Arial"/>
                <a:sym typeface="Arial"/>
              </a:rPr>
              <a:t>Visiška kontrolė</a:t>
            </a:r>
            <a:endParaRPr sz="28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lt-LT" sz="2800" b="0" i="0" u="none" strike="noStrike" cap="none" dirty="0">
                <a:solidFill>
                  <a:srgbClr val="2E2E2E"/>
                </a:solidFill>
                <a:latin typeface="Arial"/>
                <a:ea typeface="Arial"/>
                <a:cs typeface="Arial"/>
                <a:sym typeface="Arial"/>
              </a:rPr>
              <a:t>Pagrindinė saugykla</a:t>
            </a:r>
            <a:endParaRPr sz="28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dirty="0">
              <a:solidFill>
                <a:srgbClr val="000000"/>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g363970da153_0_40"/>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Apibendrinimas  </a:t>
            </a:r>
            <a:endParaRPr>
              <a:latin typeface="Century Gothic"/>
              <a:ea typeface="Century Gothic"/>
              <a:cs typeface="Century Gothic"/>
              <a:sym typeface="Century Gothic"/>
            </a:endParaRPr>
          </a:p>
        </p:txBody>
      </p:sp>
      <p:sp>
        <p:nvSpPr>
          <p:cNvPr id="1026" name="Google Shape;1026;g363970da153_0_40"/>
          <p:cNvSpPr txBox="1"/>
          <p:nvPr/>
        </p:nvSpPr>
        <p:spPr>
          <a:xfrm>
            <a:off x="748800" y="1969275"/>
            <a:ext cx="10694400" cy="335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lt-LT" sz="3200" b="0" i="0" u="none" strike="noStrike" cap="none" dirty="0">
                <a:solidFill>
                  <a:srgbClr val="2E2E2E"/>
                </a:solidFill>
                <a:latin typeface="Arial"/>
                <a:ea typeface="Arial"/>
                <a:cs typeface="Arial"/>
                <a:sym typeface="Arial"/>
              </a:rPr>
              <a:t>„Pagrindinis puslapis“ veikia kaip išmanusis asistentas, kuris rodo failus, labiausiai atitinkančius jūsų dabartinius poreikius.</a:t>
            </a: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lt-LT" sz="3200" b="0" i="0" u="none" strike="noStrike" cap="none" dirty="0">
                <a:solidFill>
                  <a:srgbClr val="2E2E2E"/>
                </a:solidFill>
                <a:latin typeface="Arial"/>
                <a:ea typeface="Arial"/>
                <a:cs typeface="Arial"/>
                <a:sym typeface="Arial"/>
              </a:rPr>
              <a:t>„Mano diskas“ yra jūsų asmeninė duomenų bazė, kurioje viskas tvarkingai sudėliota pagal jūsų pasirinktą struktūrą.</a:t>
            </a: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g363970da153_0_47"/>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disko</a:t>
            </a:r>
            <a:r>
              <a:rPr lang="lt-LT" dirty="0">
                <a:latin typeface="Century Gothic"/>
                <a:ea typeface="Century Gothic"/>
                <a:cs typeface="Century Gothic"/>
                <a:sym typeface="Century Gothic"/>
              </a:rPr>
              <a:t> naršymo skiltis  </a:t>
            </a:r>
            <a:endParaRPr dirty="0">
              <a:latin typeface="Century Gothic"/>
              <a:ea typeface="Century Gothic"/>
              <a:cs typeface="Century Gothic"/>
              <a:sym typeface="Century Gothic"/>
            </a:endParaRPr>
          </a:p>
        </p:txBody>
      </p:sp>
      <p:sp>
        <p:nvSpPr>
          <p:cNvPr id="1033" name="Google Shape;1033;g363970da153_0_47"/>
          <p:cNvSpPr txBox="1"/>
          <p:nvPr/>
        </p:nvSpPr>
        <p:spPr>
          <a:xfrm>
            <a:off x="748800" y="1969275"/>
            <a:ext cx="10694400" cy="3109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lt-LT" sz="3200" b="0" i="0" u="none" strike="noStrike" cap="none" dirty="0">
                <a:solidFill>
                  <a:srgbClr val="2E2E2E"/>
                </a:solidFill>
                <a:latin typeface="Arial"/>
                <a:ea typeface="Arial"/>
                <a:cs typeface="Arial"/>
                <a:sym typeface="Arial"/>
              </a:rPr>
              <a:t>Bendrinama su manimi (</a:t>
            </a:r>
            <a:r>
              <a:rPr lang="lt-LT" sz="3200" b="0" i="0" u="none" strike="noStrike" cap="none" dirty="0" err="1">
                <a:solidFill>
                  <a:srgbClr val="2E2E2E"/>
                </a:solidFill>
                <a:latin typeface="Arial"/>
                <a:ea typeface="Arial"/>
                <a:cs typeface="Arial"/>
                <a:sym typeface="Arial"/>
              </a:rPr>
              <a:t>Shared</a:t>
            </a:r>
            <a:r>
              <a:rPr lang="lt-LT" sz="3200" b="0" i="0" u="none" strike="noStrike" cap="none" dirty="0">
                <a:solidFill>
                  <a:srgbClr val="2E2E2E"/>
                </a:solidFill>
                <a:latin typeface="Arial"/>
                <a:ea typeface="Arial"/>
                <a:cs typeface="Arial"/>
                <a:sym typeface="Arial"/>
              </a:rPr>
              <a:t> </a:t>
            </a:r>
            <a:r>
              <a:rPr lang="lt-LT" sz="3200" b="0" i="0" u="none" strike="noStrike" cap="none" dirty="0" err="1">
                <a:solidFill>
                  <a:srgbClr val="2E2E2E"/>
                </a:solidFill>
                <a:latin typeface="Arial"/>
                <a:ea typeface="Arial"/>
                <a:cs typeface="Arial"/>
                <a:sym typeface="Arial"/>
              </a:rPr>
              <a:t>with</a:t>
            </a:r>
            <a:r>
              <a:rPr lang="lt-LT" sz="3200" b="0" i="0" u="none" strike="noStrike" cap="none" dirty="0">
                <a:solidFill>
                  <a:srgbClr val="2E2E2E"/>
                </a:solidFill>
                <a:latin typeface="Arial"/>
                <a:ea typeface="Arial"/>
                <a:cs typeface="Arial"/>
                <a:sym typeface="Arial"/>
              </a:rPr>
              <a:t> me)</a:t>
            </a: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lt-LT" sz="3200" b="0" i="0" u="none" strike="noStrike" cap="none" dirty="0">
                <a:solidFill>
                  <a:srgbClr val="2E2E2E"/>
                </a:solidFill>
                <a:latin typeface="Arial"/>
                <a:ea typeface="Arial"/>
                <a:cs typeface="Arial"/>
                <a:sym typeface="Arial"/>
              </a:rPr>
              <a:t>Naujausi (</a:t>
            </a:r>
            <a:r>
              <a:rPr lang="lt-LT" sz="3200" b="0" i="0" u="none" strike="noStrike" cap="none" dirty="0" err="1">
                <a:solidFill>
                  <a:srgbClr val="2E2E2E"/>
                </a:solidFill>
                <a:latin typeface="Arial"/>
                <a:ea typeface="Arial"/>
                <a:cs typeface="Arial"/>
                <a:sym typeface="Arial"/>
              </a:rPr>
              <a:t>Recent</a:t>
            </a:r>
            <a:r>
              <a:rPr lang="lt-LT" sz="3200" b="0" i="0" u="none" strike="noStrike" cap="none" dirty="0">
                <a:solidFill>
                  <a:srgbClr val="2E2E2E"/>
                </a:solidFill>
                <a:latin typeface="Arial"/>
                <a:ea typeface="Arial"/>
                <a:cs typeface="Arial"/>
                <a:sym typeface="Arial"/>
              </a:rPr>
              <a:t>)</a:t>
            </a: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lt-LT" sz="3200" b="0" i="0" u="none" strike="noStrike" cap="none" dirty="0">
                <a:solidFill>
                  <a:srgbClr val="2E2E2E"/>
                </a:solidFill>
                <a:latin typeface="Arial"/>
                <a:ea typeface="Arial"/>
                <a:cs typeface="Arial"/>
                <a:sym typeface="Arial"/>
              </a:rPr>
              <a:t>Pažymėta žvaigždute (</a:t>
            </a:r>
            <a:r>
              <a:rPr lang="lt-LT" sz="3200" b="0" i="0" u="none" strike="noStrike" cap="none" dirty="0" err="1">
                <a:solidFill>
                  <a:srgbClr val="2E2E2E"/>
                </a:solidFill>
                <a:latin typeface="Arial"/>
                <a:ea typeface="Arial"/>
                <a:cs typeface="Arial"/>
                <a:sym typeface="Arial"/>
              </a:rPr>
              <a:t>Starred</a:t>
            </a:r>
            <a:r>
              <a:rPr lang="lt-LT" sz="3200" b="0" i="0" u="none" strike="noStrike" cap="none" dirty="0">
                <a:solidFill>
                  <a:srgbClr val="2E2E2E"/>
                </a:solidFill>
                <a:latin typeface="Arial"/>
                <a:ea typeface="Arial"/>
                <a:cs typeface="Arial"/>
                <a:sym typeface="Arial"/>
              </a:rPr>
              <a:t>)</a:t>
            </a:r>
            <a:endParaRPr sz="3200" b="0" i="0" u="none" strike="noStrike" cap="none" dirty="0">
              <a:solidFill>
                <a:srgbClr val="2E2E2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dirty="0">
              <a:solidFill>
                <a:srgbClr val="000000"/>
              </a:solidFill>
              <a:latin typeface="Arial"/>
              <a:ea typeface="Arial"/>
              <a:cs typeface="Arial"/>
              <a:sym typeface="Arial"/>
            </a:endParaRPr>
          </a:p>
        </p:txBody>
      </p:sp>
      <p:pic>
        <p:nvPicPr>
          <p:cNvPr id="1034" name="Google Shape;1034;g363970da153_0_47" descr="Ekrano kopija, Google Disko naršymo skiltys"/>
          <p:cNvPicPr preferRelativeResize="0"/>
          <p:nvPr/>
        </p:nvPicPr>
        <p:blipFill rotWithShape="1">
          <a:blip r:embed="rId3">
            <a:alphaModFix/>
          </a:blip>
          <a:srcRect b="12333"/>
          <a:stretch/>
        </p:blipFill>
        <p:spPr>
          <a:xfrm>
            <a:off x="8872700" y="1886325"/>
            <a:ext cx="2659900" cy="4776075"/>
          </a:xfrm>
          <a:prstGeom prst="rect">
            <a:avLst/>
          </a:prstGeom>
          <a:noFill/>
          <a:ln>
            <a:noFill/>
          </a:ln>
        </p:spPr>
      </p:pic>
      <p:sp>
        <p:nvSpPr>
          <p:cNvPr id="1035" name="Google Shape;1035;g363970da153_0_47"/>
          <p:cNvSpPr/>
          <p:nvPr/>
        </p:nvSpPr>
        <p:spPr>
          <a:xfrm>
            <a:off x="8921500" y="4325475"/>
            <a:ext cx="2562300" cy="11304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g363970da153_0_55"/>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disko</a:t>
            </a:r>
            <a:r>
              <a:rPr lang="lt-LT" dirty="0">
                <a:latin typeface="Century Gothic"/>
                <a:ea typeface="Century Gothic"/>
                <a:cs typeface="Century Gothic"/>
                <a:sym typeface="Century Gothic"/>
              </a:rPr>
              <a:t> šiukšliadėžė  </a:t>
            </a:r>
            <a:endParaRPr dirty="0">
              <a:latin typeface="Century Gothic"/>
              <a:ea typeface="Century Gothic"/>
              <a:cs typeface="Century Gothic"/>
              <a:sym typeface="Century Gothic"/>
            </a:endParaRPr>
          </a:p>
        </p:txBody>
      </p:sp>
      <p:sp>
        <p:nvSpPr>
          <p:cNvPr id="1042" name="Google Shape;1042;g363970da153_0_55"/>
          <p:cNvSpPr txBox="1"/>
          <p:nvPr/>
        </p:nvSpPr>
        <p:spPr>
          <a:xfrm>
            <a:off x="748800" y="1969275"/>
            <a:ext cx="6715200" cy="3140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lt-LT" sz="3200" b="0" i="1" u="none" strike="noStrike" cap="none" dirty="0">
                <a:solidFill>
                  <a:srgbClr val="2E2E2E"/>
                </a:solidFill>
                <a:latin typeface="Arial"/>
                <a:ea typeface="Arial"/>
                <a:cs typeface="Arial"/>
                <a:sym typeface="Arial"/>
              </a:rPr>
              <a:t>Google</a:t>
            </a:r>
            <a:r>
              <a:rPr lang="lt-LT" sz="3200" b="0" i="0" u="none" strike="noStrike" cap="none" dirty="0">
                <a:solidFill>
                  <a:srgbClr val="2E2E2E"/>
                </a:solidFill>
                <a:latin typeface="Arial"/>
                <a:ea typeface="Arial"/>
                <a:cs typeface="Arial"/>
                <a:sym typeface="Arial"/>
              </a:rPr>
              <a:t> </a:t>
            </a:r>
            <a:r>
              <a:rPr lang="lt-LT" sz="3200" b="0" i="1" u="none" strike="noStrike" cap="none" dirty="0">
                <a:solidFill>
                  <a:srgbClr val="2E2E2E"/>
                </a:solidFill>
                <a:latin typeface="Arial"/>
                <a:ea typeface="Arial"/>
                <a:cs typeface="Arial"/>
                <a:sym typeface="Arial"/>
              </a:rPr>
              <a:t>disko</a:t>
            </a:r>
            <a:r>
              <a:rPr lang="lt-LT" sz="3200" b="0" i="0" u="none" strike="noStrike" cap="none" dirty="0">
                <a:solidFill>
                  <a:srgbClr val="2E2E2E"/>
                </a:solidFill>
                <a:latin typeface="Arial"/>
                <a:ea typeface="Arial"/>
                <a:cs typeface="Arial"/>
                <a:sym typeface="Arial"/>
              </a:rPr>
              <a:t> šiukšliadėžė yra laikina saugykla, į kurią perkraunami ištrinti failai ir aplankai. Suteikiamas 30 dienų laikotarpis jiems atkurti prieš galutinį automatinį ištrynimą.</a:t>
            </a:r>
            <a:endParaRPr sz="3200" b="0" i="0" u="none" strike="noStrike" cap="none" dirty="0">
              <a:solidFill>
                <a:srgbClr val="2E2E2E"/>
              </a:solidFill>
              <a:latin typeface="Arial"/>
              <a:ea typeface="Arial"/>
              <a:cs typeface="Arial"/>
              <a:sym typeface="Arial"/>
            </a:endParaRPr>
          </a:p>
        </p:txBody>
      </p:sp>
      <p:pic>
        <p:nvPicPr>
          <p:cNvPr id="1043" name="Google Shape;1043;g363970da153_0_55" descr="Ekrano kopija, Google Disko šiukšliadežė"/>
          <p:cNvPicPr preferRelativeResize="0"/>
          <p:nvPr/>
        </p:nvPicPr>
        <p:blipFill rotWithShape="1">
          <a:blip r:embed="rId3">
            <a:alphaModFix/>
          </a:blip>
          <a:srcRect b="12333"/>
          <a:stretch/>
        </p:blipFill>
        <p:spPr>
          <a:xfrm>
            <a:off x="8758375" y="1969275"/>
            <a:ext cx="2659900" cy="4776075"/>
          </a:xfrm>
          <a:prstGeom prst="rect">
            <a:avLst/>
          </a:prstGeom>
          <a:noFill/>
          <a:ln>
            <a:noFill/>
          </a:ln>
        </p:spPr>
      </p:pic>
      <p:sp>
        <p:nvSpPr>
          <p:cNvPr id="1044" name="Google Shape;1044;g363970da153_0_55"/>
          <p:cNvSpPr/>
          <p:nvPr/>
        </p:nvSpPr>
        <p:spPr>
          <a:xfrm>
            <a:off x="8758425" y="5978500"/>
            <a:ext cx="2659800" cy="3918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g35f9e58464e_2_7"/>
          <p:cNvSpPr txBox="1">
            <a:spLocks noGrp="1"/>
          </p:cNvSpPr>
          <p:nvPr>
            <p:ph type="body" idx="1"/>
          </p:nvPr>
        </p:nvSpPr>
        <p:spPr>
          <a:xfrm>
            <a:off x="838200" y="1967925"/>
            <a:ext cx="7220700" cy="4558200"/>
          </a:xfrm>
          <a:prstGeom prst="rect">
            <a:avLst/>
          </a:prstGeom>
          <a:noFill/>
          <a:ln>
            <a:noFill/>
          </a:ln>
        </p:spPr>
        <p:txBody>
          <a:bodyPr spcFirstLastPara="1" wrap="square" lIns="91425" tIns="45700" rIns="91425" bIns="45700" anchor="t" anchorCtr="0">
            <a:noAutofit/>
          </a:bodyPr>
          <a:lstStyle/>
          <a:p>
            <a:pPr marL="457200" lvl="0" indent="-419100" algn="l" rtl="0">
              <a:lnSpc>
                <a:spcPct val="90000"/>
              </a:lnSpc>
              <a:spcBef>
                <a:spcPts val="1000"/>
              </a:spcBef>
              <a:spcAft>
                <a:spcPts val="0"/>
              </a:spcAft>
              <a:buSzPts val="3000"/>
              <a:buAutoNum type="arabicPeriod"/>
            </a:pPr>
            <a:r>
              <a:rPr lang="lt-LT" dirty="0"/>
              <a:t>Atidar</a:t>
            </a:r>
            <a:r>
              <a:rPr lang="lt-LT" sz="3200" dirty="0"/>
              <a:t>ykite „Google“ diską.</a:t>
            </a:r>
            <a:endParaRPr sz="3200" dirty="0"/>
          </a:p>
          <a:p>
            <a:pPr marL="457200" lvl="0" indent="-431800" algn="l" rtl="0">
              <a:lnSpc>
                <a:spcPct val="90000"/>
              </a:lnSpc>
              <a:spcBef>
                <a:spcPts val="0"/>
              </a:spcBef>
              <a:spcAft>
                <a:spcPts val="0"/>
              </a:spcAft>
              <a:buSzPts val="3200"/>
              <a:buAutoNum type="arabicPeriod"/>
            </a:pPr>
            <a:r>
              <a:rPr lang="lt-LT" sz="3200" dirty="0"/>
              <a:t>Spustelėkite „Naujas“.</a:t>
            </a:r>
            <a:endParaRPr sz="3200" dirty="0"/>
          </a:p>
          <a:p>
            <a:pPr marL="457200" lvl="0" indent="-431800" algn="l" rtl="0">
              <a:lnSpc>
                <a:spcPct val="90000"/>
              </a:lnSpc>
              <a:spcBef>
                <a:spcPts val="0"/>
              </a:spcBef>
              <a:spcAft>
                <a:spcPts val="0"/>
              </a:spcAft>
              <a:buSzPts val="3200"/>
              <a:buAutoNum type="arabicPeriod"/>
            </a:pPr>
            <a:r>
              <a:rPr lang="lt-LT" sz="3200" dirty="0"/>
              <a:t>Pasirinkite „Naujas aplankas“.</a:t>
            </a:r>
            <a:endParaRPr sz="3200" dirty="0"/>
          </a:p>
          <a:p>
            <a:pPr marL="457200" lvl="0" indent="-431800" algn="l" rtl="0">
              <a:lnSpc>
                <a:spcPct val="90000"/>
              </a:lnSpc>
              <a:spcBef>
                <a:spcPts val="0"/>
              </a:spcBef>
              <a:spcAft>
                <a:spcPts val="0"/>
              </a:spcAft>
              <a:buSzPts val="3200"/>
              <a:buAutoNum type="arabicPeriod"/>
            </a:pPr>
            <a:r>
              <a:rPr lang="lt-LT" sz="3200" dirty="0"/>
              <a:t>Pavadinkite aplanką.</a:t>
            </a:r>
            <a:endParaRPr sz="3200" dirty="0"/>
          </a:p>
          <a:p>
            <a:pPr marL="457200" lvl="0" indent="-431800" algn="l" rtl="0">
              <a:lnSpc>
                <a:spcPct val="90000"/>
              </a:lnSpc>
              <a:spcBef>
                <a:spcPts val="0"/>
              </a:spcBef>
              <a:spcAft>
                <a:spcPts val="0"/>
              </a:spcAft>
              <a:buSzPts val="3200"/>
              <a:buAutoNum type="arabicPeriod"/>
            </a:pPr>
            <a:r>
              <a:rPr lang="lt-LT" sz="3200" dirty="0"/>
              <a:t>Spustelėkite „Sukurti“.</a:t>
            </a:r>
            <a:endParaRPr sz="3200" dirty="0"/>
          </a:p>
          <a:p>
            <a:pPr marL="0" lvl="0" indent="0" algn="l" rtl="0">
              <a:lnSpc>
                <a:spcPct val="90000"/>
              </a:lnSpc>
              <a:spcBef>
                <a:spcPts val="1000"/>
              </a:spcBef>
              <a:spcAft>
                <a:spcPts val="0"/>
              </a:spcAft>
              <a:buSzPts val="4286"/>
              <a:buNone/>
            </a:pPr>
            <a:endParaRPr dirty="0"/>
          </a:p>
          <a:p>
            <a:pPr marL="0" lvl="0" indent="0" algn="l" rtl="0">
              <a:lnSpc>
                <a:spcPct val="90000"/>
              </a:lnSpc>
              <a:spcBef>
                <a:spcPts val="1000"/>
              </a:spcBef>
              <a:spcAft>
                <a:spcPts val="0"/>
              </a:spcAft>
              <a:buSzPts val="4286"/>
              <a:buNone/>
            </a:pPr>
            <a:endParaRPr dirty="0"/>
          </a:p>
        </p:txBody>
      </p:sp>
      <p:sp>
        <p:nvSpPr>
          <p:cNvPr id="1051" name="Google Shape;1051;g35f9e58464e_2_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Naujo aplanko kūrimo žingsniai</a:t>
            </a:r>
            <a:endParaRPr>
              <a:latin typeface="Century Gothic"/>
              <a:ea typeface="Century Gothic"/>
              <a:cs typeface="Century Gothic"/>
              <a:sym typeface="Century Gothic"/>
            </a:endParaRPr>
          </a:p>
        </p:txBody>
      </p:sp>
      <p:pic>
        <p:nvPicPr>
          <p:cNvPr id="1052" name="Google Shape;1052;g35f9e58464e_2_7" descr="Ekrano nuotrauka, "/>
          <p:cNvPicPr preferRelativeResize="0"/>
          <p:nvPr/>
        </p:nvPicPr>
        <p:blipFill rotWithShape="1">
          <a:blip r:embed="rId3">
            <a:alphaModFix/>
          </a:blip>
          <a:srcRect/>
          <a:stretch/>
        </p:blipFill>
        <p:spPr>
          <a:xfrm>
            <a:off x="7086125" y="1861500"/>
            <a:ext cx="3594375" cy="3439550"/>
          </a:xfrm>
          <a:prstGeom prst="rect">
            <a:avLst/>
          </a:prstGeom>
          <a:noFill/>
          <a:ln>
            <a:noFill/>
          </a:ln>
        </p:spPr>
      </p:pic>
      <p:pic>
        <p:nvPicPr>
          <p:cNvPr id="1053" name="Google Shape;1053;g35f9e58464e_2_7"/>
          <p:cNvPicPr preferRelativeResize="0"/>
          <p:nvPr/>
        </p:nvPicPr>
        <p:blipFill rotWithShape="1">
          <a:blip r:embed="rId4">
            <a:alphaModFix/>
          </a:blip>
          <a:srcRect/>
          <a:stretch/>
        </p:blipFill>
        <p:spPr>
          <a:xfrm>
            <a:off x="8142288" y="3348463"/>
            <a:ext cx="3895725" cy="2162175"/>
          </a:xfrm>
          <a:prstGeom prst="rect">
            <a:avLst/>
          </a:prstGeom>
          <a:noFill/>
          <a:ln>
            <a:noFill/>
          </a:ln>
        </p:spPr>
      </p:pic>
      <p:sp>
        <p:nvSpPr>
          <p:cNvPr id="1054" name="Google Shape;1054;g35f9e58464e_2_7"/>
          <p:cNvSpPr/>
          <p:nvPr/>
        </p:nvSpPr>
        <p:spPr>
          <a:xfrm>
            <a:off x="7086163" y="1967925"/>
            <a:ext cx="3594300" cy="3918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g35f9e58464e_2_7"/>
          <p:cNvSpPr txBox="1"/>
          <p:nvPr/>
        </p:nvSpPr>
        <p:spPr>
          <a:xfrm>
            <a:off x="409350" y="5763400"/>
            <a:ext cx="11782800" cy="67707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lt-LT" sz="3200" b="0" i="0" u="none" strike="noStrike" cap="none" dirty="0">
                <a:solidFill>
                  <a:srgbClr val="000000"/>
                </a:solidFill>
                <a:latin typeface="Arial"/>
                <a:ea typeface="Arial"/>
                <a:cs typeface="Arial"/>
                <a:sym typeface="Arial"/>
              </a:rPr>
              <a:t>Įkelti į diską galite dokumentus, vaizdus, garso bei vaizdo įrašus.</a:t>
            </a:r>
            <a:endParaRPr sz="3200" b="0" i="0" u="none" strike="noStrike" cap="none" dirty="0">
              <a:solidFill>
                <a:srgbClr val="000000"/>
              </a:solidFill>
              <a:latin typeface="Arial"/>
              <a:ea typeface="Arial"/>
              <a:cs typeface="Arial"/>
              <a:sym typeface="Arial"/>
            </a:endParaRPr>
          </a:p>
        </p:txBody>
      </p:sp>
      <p:sp>
        <p:nvSpPr>
          <p:cNvPr id="1056" name="Google Shape;1056;g35f9e58464e_2_7" descr="Ekrano nuotrauka, pavadinimo laukelis"/>
          <p:cNvSpPr/>
          <p:nvPr/>
        </p:nvSpPr>
        <p:spPr>
          <a:xfrm>
            <a:off x="8142264" y="3366950"/>
            <a:ext cx="3895800" cy="21252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061"/>
        <p:cNvGrpSpPr/>
        <p:nvPr/>
      </p:nvGrpSpPr>
      <p:grpSpPr>
        <a:xfrm>
          <a:off x="0" y="0"/>
          <a:ext cx="0" cy="0"/>
          <a:chOff x="0" y="0"/>
          <a:chExt cx="0" cy="0"/>
        </a:xfrm>
      </p:grpSpPr>
      <p:sp>
        <p:nvSpPr>
          <p:cNvPr id="1062" name="Google Shape;1062;g372745ad03b_0_0"/>
          <p:cNvSpPr txBox="1">
            <a:spLocks noGrp="1"/>
          </p:cNvSpPr>
          <p:nvPr>
            <p:ph type="body" idx="1"/>
          </p:nvPr>
        </p:nvSpPr>
        <p:spPr>
          <a:xfrm>
            <a:off x="838200" y="1967925"/>
            <a:ext cx="7220700" cy="4558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4286"/>
              <a:buNone/>
            </a:pPr>
            <a:endParaRPr dirty="0"/>
          </a:p>
          <a:p>
            <a:pPr marL="457200" lvl="0" indent="-431800" algn="l" rtl="0">
              <a:lnSpc>
                <a:spcPct val="90000"/>
              </a:lnSpc>
              <a:spcBef>
                <a:spcPts val="1000"/>
              </a:spcBef>
              <a:spcAft>
                <a:spcPts val="0"/>
              </a:spcAft>
              <a:buSzPts val="3200"/>
              <a:buAutoNum type="arabicPeriod"/>
            </a:pPr>
            <a:r>
              <a:rPr lang="lt-LT" sz="3200" dirty="0"/>
              <a:t>Atidarykite „Google“ diską.</a:t>
            </a:r>
            <a:endParaRPr sz="3200" dirty="0"/>
          </a:p>
          <a:p>
            <a:pPr marL="457200" lvl="0" indent="-431800" algn="l" rtl="0">
              <a:lnSpc>
                <a:spcPct val="90000"/>
              </a:lnSpc>
              <a:spcBef>
                <a:spcPts val="0"/>
              </a:spcBef>
              <a:spcAft>
                <a:spcPts val="0"/>
              </a:spcAft>
              <a:buSzPts val="3200"/>
              <a:buAutoNum type="arabicPeriod"/>
            </a:pPr>
            <a:r>
              <a:rPr lang="lt-LT" sz="3200" dirty="0"/>
              <a:t>Spustelėkite „Naujas“.</a:t>
            </a:r>
            <a:endParaRPr sz="3200" dirty="0"/>
          </a:p>
          <a:p>
            <a:pPr marL="457200" lvl="0" indent="-431800" algn="l" rtl="0">
              <a:lnSpc>
                <a:spcPct val="90000"/>
              </a:lnSpc>
              <a:spcBef>
                <a:spcPts val="0"/>
              </a:spcBef>
              <a:spcAft>
                <a:spcPts val="0"/>
              </a:spcAft>
              <a:buSzPts val="3200"/>
              <a:buAutoNum type="arabicPeriod"/>
            </a:pPr>
            <a:r>
              <a:rPr lang="lt-LT" sz="3200" dirty="0"/>
              <a:t>Pasirinkite „Failo įkėlimas“ arba „Aplanko įkėlimas“.</a:t>
            </a:r>
            <a:endParaRPr sz="3200" dirty="0"/>
          </a:p>
          <a:p>
            <a:pPr marL="457200" lvl="0" indent="-431800" algn="l" rtl="0">
              <a:lnSpc>
                <a:spcPct val="90000"/>
              </a:lnSpc>
              <a:spcBef>
                <a:spcPts val="0"/>
              </a:spcBef>
              <a:spcAft>
                <a:spcPts val="0"/>
              </a:spcAft>
              <a:buSzPts val="3200"/>
              <a:buAutoNum type="arabicPeriod"/>
            </a:pPr>
            <a:r>
              <a:rPr lang="lt-LT" sz="3200" dirty="0"/>
              <a:t>Pasirinkite failą ar aplanką savo kompiuteryje, kurį norite įkelti.</a:t>
            </a:r>
            <a:endParaRPr sz="3200" dirty="0"/>
          </a:p>
          <a:p>
            <a:pPr marL="457200" lvl="0" indent="0" algn="l" rtl="0">
              <a:lnSpc>
                <a:spcPct val="90000"/>
              </a:lnSpc>
              <a:spcBef>
                <a:spcPts val="1000"/>
              </a:spcBef>
              <a:spcAft>
                <a:spcPts val="0"/>
              </a:spcAft>
              <a:buSzPts val="3000"/>
              <a:buNone/>
            </a:pPr>
            <a:endParaRPr dirty="0"/>
          </a:p>
          <a:p>
            <a:pPr marL="0" lvl="0" indent="0" algn="l" rtl="0">
              <a:lnSpc>
                <a:spcPct val="90000"/>
              </a:lnSpc>
              <a:spcBef>
                <a:spcPts val="1000"/>
              </a:spcBef>
              <a:spcAft>
                <a:spcPts val="0"/>
              </a:spcAft>
              <a:buSzPts val="4286"/>
              <a:buNone/>
            </a:pPr>
            <a:endParaRPr dirty="0"/>
          </a:p>
        </p:txBody>
      </p:sp>
      <p:sp>
        <p:nvSpPr>
          <p:cNvPr id="1063" name="Google Shape;1063;g372745ad03b_0_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Failo ir aplanko įkėlimas</a:t>
            </a:r>
            <a:endParaRPr>
              <a:latin typeface="Century Gothic"/>
              <a:ea typeface="Century Gothic"/>
              <a:cs typeface="Century Gothic"/>
              <a:sym typeface="Century Gothic"/>
            </a:endParaRPr>
          </a:p>
        </p:txBody>
      </p:sp>
      <p:pic>
        <p:nvPicPr>
          <p:cNvPr id="1064" name="Google Shape;1064;g372745ad03b_0_0" descr="Ekrano nuotrauka, Naujo aplanko kūrimas Google Diske"/>
          <p:cNvPicPr preferRelativeResize="0"/>
          <p:nvPr/>
        </p:nvPicPr>
        <p:blipFill rotWithShape="1">
          <a:blip r:embed="rId3">
            <a:alphaModFix/>
          </a:blip>
          <a:srcRect/>
          <a:stretch/>
        </p:blipFill>
        <p:spPr>
          <a:xfrm>
            <a:off x="8328100" y="1967925"/>
            <a:ext cx="3594375" cy="3439550"/>
          </a:xfrm>
          <a:prstGeom prst="rect">
            <a:avLst/>
          </a:prstGeom>
          <a:noFill/>
          <a:ln>
            <a:noFill/>
          </a:ln>
        </p:spPr>
      </p:pic>
      <p:sp>
        <p:nvSpPr>
          <p:cNvPr id="1065" name="Google Shape;1065;g372745ad03b_0_0"/>
          <p:cNvSpPr/>
          <p:nvPr/>
        </p:nvSpPr>
        <p:spPr>
          <a:xfrm>
            <a:off x="8328125" y="2439850"/>
            <a:ext cx="3594300" cy="8583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g363970da153_0_150"/>
          <p:cNvSpPr txBox="1">
            <a:spLocks noGrp="1"/>
          </p:cNvSpPr>
          <p:nvPr>
            <p:ph type="body" idx="1"/>
          </p:nvPr>
        </p:nvSpPr>
        <p:spPr>
          <a:xfrm>
            <a:off x="838200" y="1967925"/>
            <a:ext cx="4792200" cy="3923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000"/>
              <a:buNone/>
            </a:pPr>
            <a:endParaRPr/>
          </a:p>
          <a:p>
            <a:pPr marL="457200" lvl="0" indent="0" algn="l" rtl="0">
              <a:lnSpc>
                <a:spcPct val="90000"/>
              </a:lnSpc>
              <a:spcBef>
                <a:spcPts val="1000"/>
              </a:spcBef>
              <a:spcAft>
                <a:spcPts val="0"/>
              </a:spcAft>
              <a:buSzPts val="4286"/>
              <a:buNone/>
            </a:pPr>
            <a:endParaRPr/>
          </a:p>
          <a:p>
            <a:pPr marL="0" lvl="0" indent="0" algn="l" rtl="0">
              <a:lnSpc>
                <a:spcPct val="90000"/>
              </a:lnSpc>
              <a:spcBef>
                <a:spcPts val="1000"/>
              </a:spcBef>
              <a:spcAft>
                <a:spcPts val="0"/>
              </a:spcAft>
              <a:buSzPts val="4286"/>
              <a:buNone/>
            </a:pPr>
            <a:endParaRPr b="1"/>
          </a:p>
        </p:txBody>
      </p:sp>
      <p:sp>
        <p:nvSpPr>
          <p:cNvPr id="1072" name="Google Shape;1072;g363970da153_0_15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Failų ir aplankų tvarkymas</a:t>
            </a:r>
            <a:endParaRPr>
              <a:latin typeface="Century Gothic"/>
              <a:ea typeface="Century Gothic"/>
              <a:cs typeface="Century Gothic"/>
              <a:sym typeface="Century Gothic"/>
            </a:endParaRPr>
          </a:p>
        </p:txBody>
      </p:sp>
      <p:pic>
        <p:nvPicPr>
          <p:cNvPr id="1073" name="Google Shape;1073;g363970da153_0_150" descr="Ekrano nuotrauka, aplankas"/>
          <p:cNvPicPr preferRelativeResize="0"/>
          <p:nvPr/>
        </p:nvPicPr>
        <p:blipFill rotWithShape="1">
          <a:blip r:embed="rId3">
            <a:alphaModFix/>
          </a:blip>
          <a:srcRect/>
          <a:stretch/>
        </p:blipFill>
        <p:spPr>
          <a:xfrm>
            <a:off x="2458425" y="1967925"/>
            <a:ext cx="4193075" cy="1724699"/>
          </a:xfrm>
          <a:prstGeom prst="rect">
            <a:avLst/>
          </a:prstGeom>
          <a:noFill/>
          <a:ln>
            <a:noFill/>
          </a:ln>
        </p:spPr>
      </p:pic>
      <p:pic>
        <p:nvPicPr>
          <p:cNvPr id="1074" name="Google Shape;1074;g363970da153_0_150" descr="Ekrano nuotrauka"/>
          <p:cNvPicPr preferRelativeResize="0"/>
          <p:nvPr/>
        </p:nvPicPr>
        <p:blipFill rotWithShape="1">
          <a:blip r:embed="rId4">
            <a:alphaModFix/>
          </a:blip>
          <a:srcRect/>
          <a:stretch/>
        </p:blipFill>
        <p:spPr>
          <a:xfrm>
            <a:off x="6364000" y="2960700"/>
            <a:ext cx="4683200" cy="362762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g35f9e58464e_2_15"/>
          <p:cNvSpPr txBox="1">
            <a:spLocks noGrp="1"/>
          </p:cNvSpPr>
          <p:nvPr>
            <p:ph type="body" idx="1"/>
          </p:nvPr>
        </p:nvSpPr>
        <p:spPr>
          <a:xfrm>
            <a:off x="504450" y="1910275"/>
            <a:ext cx="7404600" cy="4695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b="1"/>
              <a:t>Bendrinimo būdai:</a:t>
            </a:r>
            <a:r>
              <a:rPr lang="lt-LT" sz="3200"/>
              <a:t> </a:t>
            </a:r>
            <a:endParaRPr sz="3200"/>
          </a:p>
          <a:p>
            <a:pPr marL="0" lvl="0" indent="0" algn="l" rtl="0">
              <a:lnSpc>
                <a:spcPct val="90000"/>
              </a:lnSpc>
              <a:spcBef>
                <a:spcPts val="1000"/>
              </a:spcBef>
              <a:spcAft>
                <a:spcPts val="0"/>
              </a:spcAft>
              <a:buSzPts val="3000"/>
              <a:buNone/>
            </a:pPr>
            <a:r>
              <a:rPr lang="lt-LT" sz="3200"/>
              <a:t>Su konkrečiais žmonėmis el. paštu </a:t>
            </a:r>
            <a:endParaRPr sz="3200"/>
          </a:p>
          <a:p>
            <a:pPr marL="0" lvl="0" indent="0" algn="l" rtl="0">
              <a:lnSpc>
                <a:spcPct val="90000"/>
              </a:lnSpc>
              <a:spcBef>
                <a:spcPts val="1000"/>
              </a:spcBef>
              <a:spcAft>
                <a:spcPts val="0"/>
              </a:spcAft>
              <a:buSzPts val="3000"/>
              <a:buNone/>
            </a:pPr>
            <a:r>
              <a:rPr lang="lt-LT" sz="3200"/>
              <a:t>Interaktyvi nuoroda</a:t>
            </a:r>
            <a:endParaRPr sz="3200"/>
          </a:p>
          <a:p>
            <a:pPr marL="0" lvl="0" indent="0" algn="l" rtl="0">
              <a:lnSpc>
                <a:spcPct val="90000"/>
              </a:lnSpc>
              <a:spcBef>
                <a:spcPts val="1000"/>
              </a:spcBef>
              <a:spcAft>
                <a:spcPts val="0"/>
              </a:spcAft>
              <a:buSzPts val="3000"/>
              <a:buNone/>
            </a:pPr>
            <a:r>
              <a:rPr lang="lt-LT" sz="3200" b="1"/>
              <a:t>Prieigos lygiai:</a:t>
            </a:r>
            <a:endParaRPr sz="3200" b="1"/>
          </a:p>
          <a:p>
            <a:pPr marL="457200" lvl="0" indent="0" algn="l" rtl="0">
              <a:lnSpc>
                <a:spcPct val="90000"/>
              </a:lnSpc>
              <a:spcBef>
                <a:spcPts val="1000"/>
              </a:spcBef>
              <a:spcAft>
                <a:spcPts val="0"/>
              </a:spcAft>
              <a:buSzPts val="3529"/>
              <a:buNone/>
            </a:pPr>
            <a:r>
              <a:rPr lang="lt-LT" sz="3200"/>
              <a:t>Tik peržiūra </a:t>
            </a:r>
            <a:endParaRPr sz="3200"/>
          </a:p>
          <a:p>
            <a:pPr marL="457200" lvl="0" indent="0" algn="l" rtl="0">
              <a:lnSpc>
                <a:spcPct val="90000"/>
              </a:lnSpc>
              <a:spcBef>
                <a:spcPts val="1000"/>
              </a:spcBef>
              <a:spcAft>
                <a:spcPts val="0"/>
              </a:spcAft>
              <a:buSzPts val="3529"/>
              <a:buNone/>
            </a:pPr>
            <a:r>
              <a:rPr lang="lt-LT" sz="3200"/>
              <a:t>Komentavimas </a:t>
            </a:r>
            <a:endParaRPr sz="3200"/>
          </a:p>
          <a:p>
            <a:pPr marL="457200" lvl="0" indent="0" algn="l" rtl="0">
              <a:lnSpc>
                <a:spcPct val="90000"/>
              </a:lnSpc>
              <a:spcBef>
                <a:spcPts val="1000"/>
              </a:spcBef>
              <a:spcAft>
                <a:spcPts val="0"/>
              </a:spcAft>
              <a:buSzPts val="3529"/>
              <a:buNone/>
            </a:pPr>
            <a:r>
              <a:rPr lang="lt-LT" sz="3200"/>
              <a:t>Redagavimas </a:t>
            </a:r>
            <a:endParaRPr sz="3200"/>
          </a:p>
          <a:p>
            <a:pPr marL="0" lvl="0" indent="0" algn="l" rtl="0">
              <a:lnSpc>
                <a:spcPct val="90000"/>
              </a:lnSpc>
              <a:spcBef>
                <a:spcPts val="1000"/>
              </a:spcBef>
              <a:spcAft>
                <a:spcPts val="0"/>
              </a:spcAft>
              <a:buSzPts val="3000"/>
              <a:buNone/>
            </a:pPr>
            <a:endParaRPr/>
          </a:p>
        </p:txBody>
      </p:sp>
      <p:sp>
        <p:nvSpPr>
          <p:cNvPr id="1081" name="Google Shape;1081;g35f9e58464e_2_15"/>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Failų ir aplankų dalinimasis (I) </a:t>
            </a:r>
            <a:endParaRPr>
              <a:latin typeface="Century Gothic"/>
              <a:ea typeface="Century Gothic"/>
              <a:cs typeface="Century Gothic"/>
              <a:sym typeface="Century Gothic"/>
            </a:endParaRPr>
          </a:p>
        </p:txBody>
      </p:sp>
      <p:pic>
        <p:nvPicPr>
          <p:cNvPr id="1082" name="Google Shape;1082;g35f9e58464e_2_15"/>
          <p:cNvPicPr preferRelativeResize="0"/>
          <p:nvPr/>
        </p:nvPicPr>
        <p:blipFill rotWithShape="1">
          <a:blip r:embed="rId3">
            <a:alphaModFix/>
          </a:blip>
          <a:srcRect/>
          <a:stretch/>
        </p:blipFill>
        <p:spPr>
          <a:xfrm>
            <a:off x="7003875" y="2119775"/>
            <a:ext cx="3518100" cy="4276900"/>
          </a:xfrm>
          <a:prstGeom prst="rect">
            <a:avLst/>
          </a:prstGeom>
          <a:noFill/>
          <a:ln>
            <a:noFill/>
          </a:ln>
        </p:spPr>
      </p:pic>
      <p:pic>
        <p:nvPicPr>
          <p:cNvPr id="1083" name="Google Shape;1083;g35f9e58464e_2_15"/>
          <p:cNvPicPr preferRelativeResize="0"/>
          <p:nvPr/>
        </p:nvPicPr>
        <p:blipFill rotWithShape="1">
          <a:blip r:embed="rId4">
            <a:alphaModFix/>
          </a:blip>
          <a:srcRect/>
          <a:stretch/>
        </p:blipFill>
        <p:spPr>
          <a:xfrm>
            <a:off x="9006975" y="3975651"/>
            <a:ext cx="3185025" cy="806200"/>
          </a:xfrm>
          <a:prstGeom prst="rect">
            <a:avLst/>
          </a:prstGeom>
          <a:noFill/>
          <a:ln>
            <a:noFill/>
          </a:ln>
        </p:spPr>
      </p:pic>
      <p:sp>
        <p:nvSpPr>
          <p:cNvPr id="1084" name="Google Shape;1084;g35f9e58464e_2_15"/>
          <p:cNvSpPr/>
          <p:nvPr/>
        </p:nvSpPr>
        <p:spPr>
          <a:xfrm>
            <a:off x="8619950" y="4051675"/>
            <a:ext cx="3518100" cy="7302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g372745ad03b_0_20"/>
          <p:cNvSpPr txBox="1">
            <a:spLocks noGrp="1"/>
          </p:cNvSpPr>
          <p:nvPr>
            <p:ph type="body" idx="1"/>
          </p:nvPr>
        </p:nvSpPr>
        <p:spPr>
          <a:xfrm>
            <a:off x="504450" y="1910275"/>
            <a:ext cx="7404600" cy="4695900"/>
          </a:xfrm>
          <a:prstGeom prst="rect">
            <a:avLst/>
          </a:prstGeom>
          <a:noFill/>
          <a:ln>
            <a:noFill/>
          </a:ln>
        </p:spPr>
        <p:txBody>
          <a:bodyPr spcFirstLastPara="1" wrap="square" lIns="91425" tIns="45700" rIns="91425" bIns="45700" anchor="t" anchorCtr="0">
            <a:normAutofit/>
          </a:bodyPr>
          <a:lstStyle/>
          <a:p>
            <a:pPr marL="457200" lvl="0" indent="0" algn="l" rtl="0">
              <a:lnSpc>
                <a:spcPct val="90000"/>
              </a:lnSpc>
              <a:spcBef>
                <a:spcPts val="1000"/>
              </a:spcBef>
              <a:spcAft>
                <a:spcPts val="0"/>
              </a:spcAft>
              <a:buSzPts val="3529"/>
              <a:buNone/>
            </a:pPr>
            <a:endParaRPr/>
          </a:p>
          <a:p>
            <a:pPr marL="0" lvl="0" indent="0" algn="l" rtl="0">
              <a:lnSpc>
                <a:spcPct val="90000"/>
              </a:lnSpc>
              <a:spcBef>
                <a:spcPts val="1000"/>
              </a:spcBef>
              <a:spcAft>
                <a:spcPts val="0"/>
              </a:spcAft>
              <a:buSzPts val="3000"/>
              <a:buNone/>
            </a:pPr>
            <a:endParaRPr/>
          </a:p>
        </p:txBody>
      </p:sp>
      <p:sp>
        <p:nvSpPr>
          <p:cNvPr id="1091" name="Google Shape;1091;g372745ad03b_0_2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Failų ir aplankų dalinimasis (II) </a:t>
            </a:r>
            <a:endParaRPr>
              <a:latin typeface="Century Gothic"/>
              <a:ea typeface="Century Gothic"/>
              <a:cs typeface="Century Gothic"/>
              <a:sym typeface="Century Gothic"/>
            </a:endParaRPr>
          </a:p>
        </p:txBody>
      </p:sp>
      <p:pic>
        <p:nvPicPr>
          <p:cNvPr id="1092" name="Google Shape;1092;g372745ad03b_0_20" descr="Ekrano nuotrauka, eta simbolis, paieškos laukelis, instrukcija" title="Untitled.jpg"/>
          <p:cNvPicPr preferRelativeResize="0"/>
          <p:nvPr/>
        </p:nvPicPr>
        <p:blipFill rotWithShape="1">
          <a:blip r:embed="rId3">
            <a:alphaModFix/>
          </a:blip>
          <a:srcRect/>
          <a:stretch/>
        </p:blipFill>
        <p:spPr>
          <a:xfrm>
            <a:off x="713150" y="1910275"/>
            <a:ext cx="4981549" cy="4455775"/>
          </a:xfrm>
          <a:prstGeom prst="rect">
            <a:avLst/>
          </a:prstGeom>
          <a:noFill/>
          <a:ln>
            <a:noFill/>
          </a:ln>
        </p:spPr>
      </p:pic>
      <p:pic>
        <p:nvPicPr>
          <p:cNvPr id="1093" name="Google Shape;1093;g372745ad03b_0_20" descr="Ekrano nuotrauka, pranešimo eilutė, instrukcija"/>
          <p:cNvPicPr preferRelativeResize="0"/>
          <p:nvPr/>
        </p:nvPicPr>
        <p:blipFill rotWithShape="1">
          <a:blip r:embed="rId4">
            <a:alphaModFix/>
          </a:blip>
          <a:srcRect/>
          <a:stretch/>
        </p:blipFill>
        <p:spPr>
          <a:xfrm>
            <a:off x="6080703" y="1910275"/>
            <a:ext cx="5771296" cy="4455775"/>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sp>
        <p:nvSpPr>
          <p:cNvPr id="1099" name="Google Shape;1099;g372745ad03b_0_62"/>
          <p:cNvSpPr txBox="1">
            <a:spLocks noGrp="1"/>
          </p:cNvSpPr>
          <p:nvPr>
            <p:ph type="body" idx="1"/>
          </p:nvPr>
        </p:nvSpPr>
        <p:spPr>
          <a:xfrm>
            <a:off x="504450" y="1910275"/>
            <a:ext cx="11152200" cy="4695900"/>
          </a:xfrm>
          <a:prstGeom prst="rect">
            <a:avLst/>
          </a:prstGeom>
          <a:noFill/>
          <a:ln>
            <a:noFill/>
          </a:ln>
        </p:spPr>
        <p:txBody>
          <a:bodyPr spcFirstLastPara="1" wrap="square" lIns="91425" tIns="45700" rIns="91425" bIns="45700" anchor="t" anchorCtr="0">
            <a:normAutofit fontScale="25000" lnSpcReduction="20000"/>
          </a:bodyPr>
          <a:lstStyle/>
          <a:p>
            <a:pPr marL="457200" lvl="0" indent="0" algn="l" rtl="0">
              <a:lnSpc>
                <a:spcPct val="90000"/>
              </a:lnSpc>
              <a:spcBef>
                <a:spcPts val="1000"/>
              </a:spcBef>
              <a:spcAft>
                <a:spcPts val="0"/>
              </a:spcAft>
              <a:buSzPct val="27570"/>
              <a:buNone/>
            </a:pPr>
            <a:r>
              <a:rPr lang="lt-LT" sz="12800" dirty="0"/>
              <a:t>Kurkite prasmingus aplankus</a:t>
            </a:r>
            <a:endParaRPr sz="12800" dirty="0"/>
          </a:p>
          <a:p>
            <a:pPr marL="457200" lvl="0" indent="0" algn="l" rtl="0">
              <a:lnSpc>
                <a:spcPct val="90000"/>
              </a:lnSpc>
              <a:spcBef>
                <a:spcPts val="1000"/>
              </a:spcBef>
              <a:spcAft>
                <a:spcPts val="0"/>
              </a:spcAft>
              <a:buSzPct val="27570"/>
              <a:buNone/>
            </a:pPr>
            <a:r>
              <a:rPr lang="lt-LT" sz="12800" dirty="0"/>
              <a:t>Suteikite aiškius pavadinimus</a:t>
            </a:r>
            <a:endParaRPr sz="12800" dirty="0"/>
          </a:p>
          <a:p>
            <a:pPr marL="457200" lvl="0" indent="0" algn="l" rtl="0">
              <a:lnSpc>
                <a:spcPct val="90000"/>
              </a:lnSpc>
              <a:spcBef>
                <a:spcPts val="1000"/>
              </a:spcBef>
              <a:spcAft>
                <a:spcPts val="0"/>
              </a:spcAft>
              <a:buSzPct val="27570"/>
              <a:buNone/>
            </a:pPr>
            <a:r>
              <a:rPr lang="lt-LT" sz="12800" dirty="0"/>
              <a:t>Naudokite spalvas aplankams</a:t>
            </a:r>
            <a:endParaRPr sz="12800" dirty="0"/>
          </a:p>
          <a:p>
            <a:pPr marL="457200" lvl="0" indent="0" algn="l" rtl="0">
              <a:lnSpc>
                <a:spcPct val="90000"/>
              </a:lnSpc>
              <a:spcBef>
                <a:spcPts val="1000"/>
              </a:spcBef>
              <a:spcAft>
                <a:spcPts val="0"/>
              </a:spcAft>
              <a:buSzPct val="27570"/>
              <a:buNone/>
            </a:pPr>
            <a:r>
              <a:rPr lang="lt-LT" sz="12800" dirty="0"/>
              <a:t>Žymėkite žvaigždute</a:t>
            </a:r>
            <a:endParaRPr sz="12800" dirty="0"/>
          </a:p>
          <a:p>
            <a:pPr marL="457200" lvl="0" indent="0" algn="l" rtl="0">
              <a:lnSpc>
                <a:spcPct val="90000"/>
              </a:lnSpc>
              <a:spcBef>
                <a:spcPts val="1000"/>
              </a:spcBef>
              <a:spcAft>
                <a:spcPts val="0"/>
              </a:spcAft>
              <a:buSzPct val="27570"/>
              <a:buNone/>
            </a:pPr>
            <a:r>
              <a:rPr lang="lt-LT" sz="12800" dirty="0"/>
              <a:t>Naudokite paieškos funkciją</a:t>
            </a:r>
            <a:endParaRPr sz="12800" dirty="0"/>
          </a:p>
          <a:p>
            <a:pPr marL="457200" lvl="0" indent="0" algn="l" rtl="0">
              <a:lnSpc>
                <a:spcPct val="90000"/>
              </a:lnSpc>
              <a:spcBef>
                <a:spcPts val="1000"/>
              </a:spcBef>
              <a:spcAft>
                <a:spcPts val="0"/>
              </a:spcAft>
              <a:buSzPct val="27570"/>
              <a:buNone/>
            </a:pPr>
            <a:r>
              <a:rPr lang="lt-LT" sz="12800" dirty="0"/>
              <a:t>Reguliariai tvarkykite</a:t>
            </a:r>
            <a:endParaRPr sz="12800" dirty="0"/>
          </a:p>
          <a:p>
            <a:pPr marL="457200" lvl="0" indent="0" algn="l" rtl="0">
              <a:lnSpc>
                <a:spcPct val="90000"/>
              </a:lnSpc>
              <a:spcBef>
                <a:spcPts val="1000"/>
              </a:spcBef>
              <a:spcAft>
                <a:spcPts val="0"/>
              </a:spcAft>
              <a:buSzPct val="27570"/>
              <a:buNone/>
            </a:pPr>
            <a:r>
              <a:rPr lang="lt-LT" sz="12800" dirty="0"/>
              <a:t>Naudokite bendrinimo nuostatas</a:t>
            </a:r>
            <a:endParaRPr sz="12800" dirty="0"/>
          </a:p>
          <a:p>
            <a:pPr marL="457200" lvl="0" indent="0" algn="l" rtl="0">
              <a:lnSpc>
                <a:spcPct val="90000"/>
              </a:lnSpc>
              <a:spcBef>
                <a:spcPts val="1000"/>
              </a:spcBef>
              <a:spcAft>
                <a:spcPts val="0"/>
              </a:spcAft>
              <a:buSzPct val="27570"/>
              <a:buNone/>
            </a:pPr>
            <a:r>
              <a:rPr lang="lt-LT" sz="12800" dirty="0"/>
              <a:t>Perkelti failus į tinkamus aplankus</a:t>
            </a:r>
            <a:endParaRPr sz="12800" dirty="0"/>
          </a:p>
          <a:p>
            <a:pPr marL="457200" lvl="0" indent="0" algn="l" rtl="0">
              <a:lnSpc>
                <a:spcPct val="90000"/>
              </a:lnSpc>
              <a:spcBef>
                <a:spcPts val="1000"/>
              </a:spcBef>
              <a:spcAft>
                <a:spcPts val="0"/>
              </a:spcAft>
              <a:buSzPct val="27570"/>
              <a:buNone/>
            </a:pPr>
            <a:r>
              <a:rPr lang="lt-LT" sz="12800" dirty="0"/>
              <a:t>Pašalinkite pasikartojančius failus</a:t>
            </a:r>
            <a:endParaRPr sz="12800" dirty="0"/>
          </a:p>
          <a:p>
            <a:pPr marL="457200" lvl="0" indent="0" algn="l" rtl="0">
              <a:lnSpc>
                <a:spcPct val="90000"/>
              </a:lnSpc>
              <a:spcBef>
                <a:spcPts val="1000"/>
              </a:spcBef>
              <a:spcAft>
                <a:spcPts val="0"/>
              </a:spcAft>
              <a:buSzPct val="73520"/>
              <a:buNone/>
            </a:pPr>
            <a:endParaRPr sz="4800" b="1" dirty="0"/>
          </a:p>
          <a:p>
            <a:pPr marL="0" lvl="0" indent="0" algn="l" rtl="0">
              <a:lnSpc>
                <a:spcPct val="90000"/>
              </a:lnSpc>
              <a:spcBef>
                <a:spcPts val="1000"/>
              </a:spcBef>
              <a:spcAft>
                <a:spcPts val="0"/>
              </a:spcAft>
              <a:buSzPct val="62500"/>
              <a:buNone/>
            </a:pPr>
            <a:endParaRPr sz="4800" dirty="0"/>
          </a:p>
        </p:txBody>
      </p:sp>
      <p:sp>
        <p:nvSpPr>
          <p:cNvPr id="1100" name="Google Shape;1100;g372745ad03b_0_6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Verta žinoti </a:t>
            </a:r>
            <a:endParaRPr>
              <a:latin typeface="Century Gothic"/>
              <a:ea typeface="Century Gothic"/>
              <a:cs typeface="Century Gothic"/>
              <a:sym typeface="Century Gothic"/>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sp>
        <p:nvSpPr>
          <p:cNvPr id="1105" name="Google Shape;1105;g363970da153_0_80"/>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sp>
        <p:nvSpPr>
          <p:cNvPr id="1111" name="Google Shape;1111;g35f9e58464e_2_45"/>
          <p:cNvSpPr txBox="1">
            <a:spLocks noGrp="1"/>
          </p:cNvSpPr>
          <p:nvPr>
            <p:ph type="title"/>
          </p:nvPr>
        </p:nvSpPr>
        <p:spPr>
          <a:xfrm>
            <a:off x="527400" y="220101"/>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
        <p:nvSpPr>
          <p:cNvPr id="1112" name="Google Shape;1112;g35f9e58464e_2_45"/>
          <p:cNvSpPr txBox="1">
            <a:spLocks noGrp="1"/>
          </p:cNvSpPr>
          <p:nvPr>
            <p:ph type="body" idx="1"/>
          </p:nvPr>
        </p:nvSpPr>
        <p:spPr>
          <a:xfrm>
            <a:off x="838200" y="1819775"/>
            <a:ext cx="10515600" cy="439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871"/>
              <a:buNone/>
            </a:pPr>
            <a:endParaRPr sz="3200" dirty="0"/>
          </a:p>
          <a:p>
            <a:pPr marL="0" lvl="0" indent="0" algn="l" rtl="0">
              <a:lnSpc>
                <a:spcPct val="100000"/>
              </a:lnSpc>
              <a:spcBef>
                <a:spcPts val="1000"/>
              </a:spcBef>
              <a:spcAft>
                <a:spcPts val="0"/>
              </a:spcAft>
              <a:buSzPts val="3000"/>
              <a:buNone/>
            </a:pPr>
            <a:r>
              <a:rPr lang="lt-LT" sz="3200" dirty="0"/>
              <a:t>Sukurk </a:t>
            </a:r>
            <a:r>
              <a:rPr lang="lt-LT" sz="3200" i="1" dirty="0"/>
              <a:t>Google</a:t>
            </a:r>
            <a:r>
              <a:rPr lang="lt-LT" sz="3200" dirty="0"/>
              <a:t> </a:t>
            </a:r>
            <a:r>
              <a:rPr lang="lt-LT" sz="3200" i="1" dirty="0"/>
              <a:t>disko</a:t>
            </a:r>
            <a:r>
              <a:rPr lang="lt-LT" sz="3200" dirty="0"/>
              <a:t> aplinkoje naują aplanką pavadinimu „Dokumentai“.</a:t>
            </a:r>
            <a:endParaRPr sz="3200" dirty="0"/>
          </a:p>
          <a:p>
            <a:pPr marL="0" lvl="0" indent="0" algn="l" rtl="0">
              <a:lnSpc>
                <a:spcPct val="100000"/>
              </a:lnSpc>
              <a:spcBef>
                <a:spcPts val="1000"/>
              </a:spcBef>
              <a:spcAft>
                <a:spcPts val="0"/>
              </a:spcAft>
              <a:buSzPts val="3000"/>
              <a:buNone/>
            </a:pPr>
            <a:r>
              <a:rPr lang="lt-LT" sz="3200" dirty="0"/>
              <a:t>Jame sukurk dar po 3 aplankus: „Prašymai“, „Užrašai“, „Svarbu“.</a:t>
            </a:r>
            <a:endParaRPr sz="3200" dirty="0"/>
          </a:p>
          <a:p>
            <a:pPr marL="0" lvl="0" indent="0" algn="l" rtl="0">
              <a:lnSpc>
                <a:spcPct val="100000"/>
              </a:lnSpc>
              <a:spcBef>
                <a:spcPts val="1000"/>
              </a:spcBef>
              <a:spcAft>
                <a:spcPts val="0"/>
              </a:spcAft>
              <a:buSzPts val="3000"/>
              <a:buNone/>
            </a:pPr>
            <a:r>
              <a:rPr lang="lt-LT" sz="3200" dirty="0"/>
              <a:t>Į kiekvieną aplanką įkelk po vieną failą iš savo kompiuterio.</a:t>
            </a:r>
            <a:endParaRPr sz="3200" dirty="0"/>
          </a:p>
          <a:p>
            <a:pPr marL="0" lvl="0" indent="0" algn="l" rtl="0">
              <a:lnSpc>
                <a:spcPct val="100000"/>
              </a:lnSpc>
              <a:spcBef>
                <a:spcPts val="1000"/>
              </a:spcBef>
              <a:spcAft>
                <a:spcPts val="0"/>
              </a:spcAft>
              <a:buSzPts val="3000"/>
              <a:buNone/>
            </a:pPr>
            <a:r>
              <a:rPr lang="lt-LT" sz="3200" dirty="0"/>
              <a:t>Priskirk skirtingas spalvas kiekvienam aplankui.</a:t>
            </a:r>
            <a:endParaRPr sz="3200" dirty="0"/>
          </a:p>
          <a:p>
            <a:pPr marL="0" lvl="0" indent="0" algn="l" rtl="0">
              <a:lnSpc>
                <a:spcPct val="90000"/>
              </a:lnSpc>
              <a:spcBef>
                <a:spcPts val="1000"/>
              </a:spcBef>
              <a:spcAft>
                <a:spcPts val="0"/>
              </a:spcAft>
              <a:buSzPts val="3000"/>
              <a:buNone/>
            </a:pPr>
            <a:endParaRPr sz="3200" dirty="0"/>
          </a:p>
          <a:p>
            <a:pPr marL="0" lvl="0" indent="0" algn="l" rtl="0">
              <a:lnSpc>
                <a:spcPct val="90000"/>
              </a:lnSpc>
              <a:spcBef>
                <a:spcPts val="1000"/>
              </a:spcBef>
              <a:spcAft>
                <a:spcPts val="0"/>
              </a:spcAft>
              <a:buSzPts val="3000"/>
              <a:buNone/>
            </a:pPr>
            <a:endParaRPr sz="3200" dirty="0"/>
          </a:p>
          <a:p>
            <a:pPr marL="0" lvl="0" indent="0" algn="l" rtl="0">
              <a:lnSpc>
                <a:spcPct val="90000"/>
              </a:lnSpc>
              <a:spcBef>
                <a:spcPts val="1000"/>
              </a:spcBef>
              <a:spcAft>
                <a:spcPts val="0"/>
              </a:spcAft>
              <a:buSzPts val="3871"/>
              <a:buNone/>
            </a:pPr>
            <a:endParaRPr sz="32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g372745ad03b_0_43"/>
          <p:cNvSpPr txBox="1">
            <a:spLocks noGrp="1"/>
          </p:cNvSpPr>
          <p:nvPr>
            <p:ph type="title"/>
          </p:nvPr>
        </p:nvSpPr>
        <p:spPr>
          <a:xfrm>
            <a:off x="527400" y="220101"/>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
        <p:nvSpPr>
          <p:cNvPr id="1119" name="Google Shape;1119;g372745ad03b_0_43"/>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871"/>
              <a:buNone/>
            </a:pPr>
            <a:endParaRPr/>
          </a:p>
          <a:p>
            <a:pPr marL="0" lvl="0" indent="0" algn="l" rtl="0">
              <a:lnSpc>
                <a:spcPct val="90000"/>
              </a:lnSpc>
              <a:spcBef>
                <a:spcPts val="1000"/>
              </a:spcBef>
              <a:spcAft>
                <a:spcPts val="0"/>
              </a:spcAft>
              <a:buSzPts val="3000"/>
              <a:buNone/>
            </a:pPr>
            <a:r>
              <a:rPr lang="lt-LT"/>
              <a:t>Kur galiu rasti failus, kuriais su jumis buvo pasidalinta?</a:t>
            </a:r>
            <a:endParaRPr/>
          </a:p>
          <a:p>
            <a:pPr marL="0" lvl="0" indent="0" algn="l" rtl="0">
              <a:lnSpc>
                <a:spcPct val="90000"/>
              </a:lnSpc>
              <a:spcBef>
                <a:spcPts val="1000"/>
              </a:spcBef>
              <a:spcAft>
                <a:spcPts val="0"/>
              </a:spcAft>
              <a:buSzPts val="3000"/>
              <a:buNone/>
            </a:pPr>
            <a:r>
              <a:rPr lang="lt-LT"/>
              <a:t>Kaip žinoti, kuriais failais ar aplankais jūs dalinatės?</a:t>
            </a:r>
            <a:endParaRPr/>
          </a:p>
          <a:p>
            <a:pPr marL="0" lvl="0" indent="0" algn="l" rtl="0">
              <a:lnSpc>
                <a:spcPct val="90000"/>
              </a:lnSpc>
              <a:spcBef>
                <a:spcPts val="1000"/>
              </a:spcBef>
              <a:spcAft>
                <a:spcPts val="0"/>
              </a:spcAft>
              <a:buSzPts val="3000"/>
              <a:buNone/>
            </a:pPr>
            <a:r>
              <a:rPr lang="lt-LT"/>
              <a:t>Ar žinojote, kad bendrinant aplanką – bendrinate visus jo failus?</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g363970da153_0_0"/>
          <p:cNvSpPr txBox="1">
            <a:spLocks noGrp="1"/>
          </p:cNvSpPr>
          <p:nvPr>
            <p:ph type="body" idx="1"/>
          </p:nvPr>
        </p:nvSpPr>
        <p:spPr>
          <a:xfrm>
            <a:off x="927600" y="1959800"/>
            <a:ext cx="10230000" cy="4383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3000"/>
              <a:buNone/>
            </a:pPr>
            <a:r>
              <a:rPr lang="lt-LT" sz="3200" i="1" dirty="0"/>
              <a:t>Google </a:t>
            </a:r>
            <a:r>
              <a:rPr lang="lt-LT" sz="3200" i="1" dirty="0" err="1"/>
              <a:t>Docs</a:t>
            </a:r>
            <a:r>
              <a:rPr lang="lt-LT" sz="3200" i="1" dirty="0"/>
              <a:t> </a:t>
            </a:r>
            <a:r>
              <a:rPr lang="lt-LT" sz="3200" dirty="0"/>
              <a:t>– tai nemokama internetinė teksto redagavimo programa, leidžianti kurti, redaguoti ir bendrinti dokumentus realiu laiku su kitais vartotojais. Dokumentai automatiškai išsaugomi </a:t>
            </a:r>
            <a:r>
              <a:rPr lang="lt-LT" sz="3200" i="1" dirty="0"/>
              <a:t>Google</a:t>
            </a:r>
            <a:r>
              <a:rPr lang="lt-LT" sz="3200" dirty="0"/>
              <a:t> diske.</a:t>
            </a:r>
            <a:endParaRPr sz="3200" dirty="0"/>
          </a:p>
        </p:txBody>
      </p:sp>
      <p:sp>
        <p:nvSpPr>
          <p:cNvPr id="1126" name="Google Shape;1126;g363970da153_0_0"/>
          <p:cNvSpPr txBox="1">
            <a:spLocks noGrp="1"/>
          </p:cNvSpPr>
          <p:nvPr>
            <p:ph type="title"/>
          </p:nvPr>
        </p:nvSpPr>
        <p:spPr>
          <a:xfrm>
            <a:off x="838200" y="365125"/>
            <a:ext cx="10694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dokumentai</a:t>
            </a:r>
            <a:endParaRPr dirty="0">
              <a:latin typeface="Century Gothic"/>
              <a:ea typeface="Century Gothic"/>
              <a:cs typeface="Century Gothic"/>
              <a:sym typeface="Century Gothic"/>
            </a:endParaRPr>
          </a:p>
        </p:txBody>
      </p:sp>
      <p:pic>
        <p:nvPicPr>
          <p:cNvPr id="1127" name="Google Shape;1127;g363970da153_0_0" descr="paveiklėlis, Google Dokumento logotipas, mėlynas" title="Clipboard_06-02-2025_01-removebg-preview (1).png"/>
          <p:cNvPicPr preferRelativeResize="0"/>
          <p:nvPr/>
        </p:nvPicPr>
        <p:blipFill rotWithShape="1">
          <a:blip r:embed="rId3">
            <a:alphaModFix/>
          </a:blip>
          <a:srcRect l="54557"/>
          <a:stretch/>
        </p:blipFill>
        <p:spPr>
          <a:xfrm>
            <a:off x="3911375" y="4167425"/>
            <a:ext cx="3051224" cy="201742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132"/>
        <p:cNvGrpSpPr/>
        <p:nvPr/>
      </p:nvGrpSpPr>
      <p:grpSpPr>
        <a:xfrm>
          <a:off x="0" y="0"/>
          <a:ext cx="0" cy="0"/>
          <a:chOff x="0" y="0"/>
          <a:chExt cx="0" cy="0"/>
        </a:xfrm>
      </p:grpSpPr>
      <p:sp>
        <p:nvSpPr>
          <p:cNvPr id="1133" name="Google Shape;1133;g372745ad03b_0_80"/>
          <p:cNvSpPr txBox="1">
            <a:spLocks noGrp="1"/>
          </p:cNvSpPr>
          <p:nvPr>
            <p:ph type="body" idx="1"/>
          </p:nvPr>
        </p:nvSpPr>
        <p:spPr>
          <a:xfrm>
            <a:off x="290025" y="1907362"/>
            <a:ext cx="6938400" cy="4374000"/>
          </a:xfrm>
          <a:prstGeom prst="rect">
            <a:avLst/>
          </a:prstGeom>
          <a:noFill/>
          <a:ln>
            <a:noFill/>
          </a:ln>
        </p:spPr>
        <p:txBody>
          <a:bodyPr spcFirstLastPara="1" wrap="square" lIns="91425" tIns="45700" rIns="91425" bIns="45700" anchor="t" anchorCtr="0">
            <a:normAutofit lnSpcReduction="10000"/>
          </a:bodyPr>
          <a:lstStyle/>
          <a:p>
            <a:pPr marL="457200" lvl="0" indent="-431800" algn="l" rtl="0">
              <a:lnSpc>
                <a:spcPct val="90000"/>
              </a:lnSpc>
              <a:spcBef>
                <a:spcPts val="1000"/>
              </a:spcBef>
              <a:spcAft>
                <a:spcPts val="0"/>
              </a:spcAft>
              <a:buSzPts val="3200"/>
              <a:buAutoNum type="arabicPeriod"/>
            </a:pPr>
            <a:r>
              <a:rPr lang="lt-LT" sz="3200" dirty="0"/>
              <a:t>Atidarykite „Google“ diską.</a:t>
            </a:r>
            <a:endParaRPr sz="3200" dirty="0"/>
          </a:p>
          <a:p>
            <a:pPr marL="457200" lvl="0" indent="-431800" algn="l" rtl="0">
              <a:lnSpc>
                <a:spcPct val="90000"/>
              </a:lnSpc>
              <a:spcBef>
                <a:spcPts val="0"/>
              </a:spcBef>
              <a:spcAft>
                <a:spcPts val="0"/>
              </a:spcAft>
              <a:buSzPts val="3200"/>
              <a:buAutoNum type="arabicPeriod"/>
            </a:pPr>
            <a:r>
              <a:rPr lang="lt-LT" sz="3200" dirty="0"/>
              <a:t>Spustelėkite „Naujas“.</a:t>
            </a:r>
            <a:endParaRPr sz="3200" dirty="0"/>
          </a:p>
          <a:p>
            <a:pPr marL="457200" lvl="0" indent="-431800" algn="l" rtl="0">
              <a:lnSpc>
                <a:spcPct val="90000"/>
              </a:lnSpc>
              <a:spcBef>
                <a:spcPts val="0"/>
              </a:spcBef>
              <a:spcAft>
                <a:spcPts val="0"/>
              </a:spcAft>
              <a:buSzPts val="3200"/>
              <a:buAutoNum type="arabicPeriod"/>
            </a:pPr>
            <a:r>
              <a:rPr lang="lt-LT" sz="3200" dirty="0"/>
              <a:t>Pasirinkite „Google“ dokumentai</a:t>
            </a:r>
            <a:endParaRPr sz="3200" dirty="0"/>
          </a:p>
          <a:p>
            <a:pPr marL="0" lvl="0" indent="0" algn="l" rtl="0">
              <a:lnSpc>
                <a:spcPct val="90000"/>
              </a:lnSpc>
              <a:spcBef>
                <a:spcPts val="1000"/>
              </a:spcBef>
              <a:spcAft>
                <a:spcPts val="0"/>
              </a:spcAft>
              <a:buSzPts val="3000"/>
              <a:buNone/>
            </a:pPr>
            <a:r>
              <a:rPr lang="lt-LT" sz="3200" dirty="0"/>
              <a:t>                     arba</a:t>
            </a:r>
            <a:endParaRPr sz="3200" dirty="0"/>
          </a:p>
          <a:p>
            <a:pPr marL="0" lvl="0" indent="0" algn="l" rtl="0">
              <a:lnSpc>
                <a:spcPct val="90000"/>
              </a:lnSpc>
              <a:spcBef>
                <a:spcPts val="1000"/>
              </a:spcBef>
              <a:spcAft>
                <a:spcPts val="0"/>
              </a:spcAft>
              <a:buSzPts val="3000"/>
              <a:buNone/>
            </a:pPr>
            <a:r>
              <a:rPr lang="lt-LT" sz="3200" dirty="0"/>
              <a:t>Norėdami atidaryti „Google“ dokumentus, viršutiniame dešiniajame kampe spustelėkite devynis taškelius („Google“ produktų meniu), tada pasirinkite „Dokumentai“. </a:t>
            </a:r>
            <a:endParaRPr sz="3200" dirty="0"/>
          </a:p>
        </p:txBody>
      </p:sp>
      <p:sp>
        <p:nvSpPr>
          <p:cNvPr id="1134" name="Google Shape;1134;g372745ad03b_0_80"/>
          <p:cNvSpPr txBox="1">
            <a:spLocks noGrp="1"/>
          </p:cNvSpPr>
          <p:nvPr>
            <p:ph type="title"/>
          </p:nvPr>
        </p:nvSpPr>
        <p:spPr>
          <a:xfrm>
            <a:off x="492925" y="240800"/>
            <a:ext cx="115242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8"/>
                  </a:ext>
                </a:extLst>
              </a:rPr>
              <a:t>do</a:t>
            </a:r>
            <a:r>
              <a:rPr lang="lt-LT" dirty="0">
                <a:latin typeface="Century Gothic"/>
                <a:ea typeface="Century Gothic"/>
                <a:cs typeface="Century Gothic"/>
                <a:sym typeface="Century Gothic"/>
              </a:rPr>
              <a:t>kumento kūrimas</a:t>
            </a:r>
            <a:endParaRPr dirty="0">
              <a:latin typeface="Century Gothic"/>
              <a:ea typeface="Century Gothic"/>
              <a:cs typeface="Century Gothic"/>
              <a:sym typeface="Century Gothic"/>
            </a:endParaRPr>
          </a:p>
        </p:txBody>
      </p:sp>
      <p:pic>
        <p:nvPicPr>
          <p:cNvPr id="1135" name="Google Shape;1135;g372745ad03b_0_80"/>
          <p:cNvPicPr preferRelativeResize="0"/>
          <p:nvPr/>
        </p:nvPicPr>
        <p:blipFill rotWithShape="1">
          <a:blip r:embed="rId3">
            <a:alphaModFix/>
          </a:blip>
          <a:srcRect/>
          <a:stretch/>
        </p:blipFill>
        <p:spPr>
          <a:xfrm>
            <a:off x="7286800" y="1831649"/>
            <a:ext cx="4730250" cy="4525400"/>
          </a:xfrm>
          <a:prstGeom prst="rect">
            <a:avLst/>
          </a:prstGeom>
          <a:noFill/>
          <a:ln>
            <a:noFill/>
          </a:ln>
        </p:spPr>
      </p:pic>
      <p:sp>
        <p:nvSpPr>
          <p:cNvPr id="1136" name="Google Shape;1136;g372745ad03b_0_80"/>
          <p:cNvSpPr/>
          <p:nvPr/>
        </p:nvSpPr>
        <p:spPr>
          <a:xfrm>
            <a:off x="7286800" y="3854350"/>
            <a:ext cx="4730100" cy="5106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141"/>
        <p:cNvGrpSpPr/>
        <p:nvPr/>
      </p:nvGrpSpPr>
      <p:grpSpPr>
        <a:xfrm>
          <a:off x="0" y="0"/>
          <a:ext cx="0" cy="0"/>
          <a:chOff x="0" y="0"/>
          <a:chExt cx="0" cy="0"/>
        </a:xfrm>
      </p:grpSpPr>
      <p:sp>
        <p:nvSpPr>
          <p:cNvPr id="1142" name="Google Shape;1142;g35f9e58464e_2_39"/>
          <p:cNvSpPr txBox="1">
            <a:spLocks noGrp="1"/>
          </p:cNvSpPr>
          <p:nvPr>
            <p:ph type="body" idx="1"/>
          </p:nvPr>
        </p:nvSpPr>
        <p:spPr>
          <a:xfrm>
            <a:off x="0" y="1713775"/>
            <a:ext cx="6072000" cy="2965500"/>
          </a:xfrm>
          <a:prstGeom prst="rect">
            <a:avLst/>
          </a:prstGeom>
          <a:noFill/>
          <a:ln>
            <a:noFill/>
          </a:ln>
        </p:spPr>
        <p:txBody>
          <a:bodyPr spcFirstLastPara="1" wrap="square" lIns="91425" tIns="45700" rIns="91425" bIns="45700" anchor="t" anchorCtr="0">
            <a:normAutofit/>
          </a:bodyPr>
          <a:lstStyle/>
          <a:p>
            <a:pPr marL="914400" lvl="0" indent="0" algn="l" rtl="0">
              <a:lnSpc>
                <a:spcPct val="90000"/>
              </a:lnSpc>
              <a:spcBef>
                <a:spcPts val="1000"/>
              </a:spcBef>
              <a:spcAft>
                <a:spcPts val="0"/>
              </a:spcAft>
              <a:buSzPts val="3529"/>
              <a:buNone/>
            </a:pPr>
            <a:r>
              <a:rPr lang="lt-LT" sz="2000" dirty="0"/>
              <a:t>Suteikite dokumentui </a:t>
            </a:r>
            <a:r>
              <a:rPr lang="lt-LT" sz="2000" b="1" dirty="0"/>
              <a:t>pavadinimą</a:t>
            </a:r>
            <a:endParaRPr sz="2000" b="1" dirty="0"/>
          </a:p>
          <a:p>
            <a:pPr marL="914400" lvl="0" indent="0" algn="l" rtl="0">
              <a:lnSpc>
                <a:spcPct val="90000"/>
              </a:lnSpc>
              <a:spcBef>
                <a:spcPts val="1000"/>
              </a:spcBef>
              <a:spcAft>
                <a:spcPts val="0"/>
              </a:spcAft>
              <a:buSzPts val="3529"/>
              <a:buNone/>
            </a:pPr>
            <a:r>
              <a:rPr lang="lt-LT" sz="2000" b="1" dirty="0"/>
              <a:t>Teksto formatavimas</a:t>
            </a:r>
            <a:r>
              <a:rPr lang="lt-LT" sz="2000" dirty="0"/>
              <a:t> (šriftas, dydis, spalva, paryškinimas)</a:t>
            </a:r>
            <a:endParaRPr sz="2000" dirty="0"/>
          </a:p>
          <a:p>
            <a:pPr marL="914400" lvl="0" indent="0" algn="l" rtl="0">
              <a:lnSpc>
                <a:spcPct val="90000"/>
              </a:lnSpc>
              <a:spcBef>
                <a:spcPts val="1000"/>
              </a:spcBef>
              <a:spcAft>
                <a:spcPts val="0"/>
              </a:spcAft>
              <a:buSzPts val="3529"/>
              <a:buNone/>
            </a:pPr>
            <a:r>
              <a:rPr lang="lt-LT" sz="2000" b="1" dirty="0"/>
              <a:t>Komentarų rašymas</a:t>
            </a:r>
            <a:r>
              <a:rPr lang="lt-LT" sz="2000" dirty="0"/>
              <a:t> ir siūlomų pakeitimų teikimas</a:t>
            </a:r>
            <a:endParaRPr sz="2000" dirty="0"/>
          </a:p>
          <a:p>
            <a:pPr marL="914400" lvl="0" indent="0" algn="l" rtl="0">
              <a:lnSpc>
                <a:spcPct val="90000"/>
              </a:lnSpc>
              <a:spcBef>
                <a:spcPts val="1000"/>
              </a:spcBef>
              <a:spcAft>
                <a:spcPts val="0"/>
              </a:spcAft>
              <a:buSzPts val="3529"/>
              <a:buNone/>
            </a:pPr>
            <a:r>
              <a:rPr lang="lt-LT" sz="2000" b="1" dirty="0"/>
              <a:t>Bendras redagavimas</a:t>
            </a:r>
            <a:r>
              <a:rPr lang="lt-LT" sz="2000" dirty="0"/>
              <a:t> realiu laiku su kitais vartotojais</a:t>
            </a:r>
            <a:endParaRPr sz="2000" dirty="0"/>
          </a:p>
          <a:p>
            <a:pPr marL="914400" lvl="0" indent="0" algn="l" rtl="0">
              <a:lnSpc>
                <a:spcPct val="90000"/>
              </a:lnSpc>
              <a:spcBef>
                <a:spcPts val="1000"/>
              </a:spcBef>
              <a:spcAft>
                <a:spcPts val="0"/>
              </a:spcAft>
              <a:buSzPts val="3529"/>
              <a:buNone/>
            </a:pPr>
            <a:endParaRPr sz="1800" dirty="0"/>
          </a:p>
        </p:txBody>
      </p:sp>
      <p:sp>
        <p:nvSpPr>
          <p:cNvPr id="1143" name="Google Shape;1143;g35f9e58464e_2_39"/>
          <p:cNvSpPr txBox="1">
            <a:spLocks noGrp="1"/>
          </p:cNvSpPr>
          <p:nvPr>
            <p:ph type="title"/>
          </p:nvPr>
        </p:nvSpPr>
        <p:spPr>
          <a:xfrm>
            <a:off x="492925" y="240800"/>
            <a:ext cx="115242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9"/>
                  </a:ext>
                </a:extLst>
              </a:rPr>
              <a:t>do</a:t>
            </a:r>
            <a:r>
              <a:rPr lang="lt-LT" dirty="0">
                <a:latin typeface="Century Gothic"/>
                <a:ea typeface="Century Gothic"/>
                <a:cs typeface="Century Gothic"/>
                <a:sym typeface="Century Gothic"/>
              </a:rPr>
              <a:t>kumento redagavimas</a:t>
            </a:r>
            <a:endParaRPr dirty="0">
              <a:latin typeface="Century Gothic"/>
              <a:ea typeface="Century Gothic"/>
              <a:cs typeface="Century Gothic"/>
              <a:sym typeface="Century Gothic"/>
            </a:endParaRPr>
          </a:p>
        </p:txBody>
      </p:sp>
      <p:pic>
        <p:nvPicPr>
          <p:cNvPr id="1144" name="Google Shape;1144;g35f9e58464e_2_39" descr="Ekrano kopija,Google Dokumentas, meniu juosta, įrankiai"/>
          <p:cNvPicPr preferRelativeResize="0"/>
          <p:nvPr/>
        </p:nvPicPr>
        <p:blipFill rotWithShape="1">
          <a:blip r:embed="rId3">
            <a:alphaModFix/>
          </a:blip>
          <a:srcRect/>
          <a:stretch/>
        </p:blipFill>
        <p:spPr>
          <a:xfrm>
            <a:off x="0" y="4121689"/>
            <a:ext cx="12191999" cy="2965621"/>
          </a:xfrm>
          <a:prstGeom prst="rect">
            <a:avLst/>
          </a:prstGeom>
          <a:noFill/>
          <a:ln>
            <a:noFill/>
          </a:ln>
        </p:spPr>
      </p:pic>
      <p:sp>
        <p:nvSpPr>
          <p:cNvPr id="1145" name="Google Shape;1145;g35f9e58464e_2_39"/>
          <p:cNvSpPr txBox="1">
            <a:spLocks noGrp="1"/>
          </p:cNvSpPr>
          <p:nvPr>
            <p:ph type="body" idx="1"/>
          </p:nvPr>
        </p:nvSpPr>
        <p:spPr>
          <a:xfrm>
            <a:off x="5729650" y="1713775"/>
            <a:ext cx="6072000" cy="2965500"/>
          </a:xfrm>
          <a:prstGeom prst="rect">
            <a:avLst/>
          </a:prstGeom>
          <a:noFill/>
          <a:ln>
            <a:noFill/>
          </a:ln>
        </p:spPr>
        <p:txBody>
          <a:bodyPr spcFirstLastPara="1" wrap="square" lIns="91425" tIns="45700" rIns="91425" bIns="45700" anchor="t" anchorCtr="0">
            <a:normAutofit/>
          </a:bodyPr>
          <a:lstStyle/>
          <a:p>
            <a:pPr marL="914400" lvl="0" indent="0" algn="l" rtl="0">
              <a:lnSpc>
                <a:spcPct val="90000"/>
              </a:lnSpc>
              <a:spcBef>
                <a:spcPts val="1000"/>
              </a:spcBef>
              <a:spcAft>
                <a:spcPts val="0"/>
              </a:spcAft>
              <a:buSzPts val="3529"/>
              <a:buNone/>
            </a:pPr>
            <a:r>
              <a:rPr lang="lt-LT" sz="2000" b="1"/>
              <a:t>Antraščių ir stilių naudojimas</a:t>
            </a:r>
            <a:r>
              <a:rPr lang="lt-LT" sz="2000"/>
              <a:t> aiškiai dokumento struktūrai</a:t>
            </a:r>
            <a:endParaRPr sz="2000"/>
          </a:p>
          <a:p>
            <a:pPr marL="914400" lvl="0" indent="0" algn="l" rtl="0">
              <a:lnSpc>
                <a:spcPct val="90000"/>
              </a:lnSpc>
              <a:spcBef>
                <a:spcPts val="1000"/>
              </a:spcBef>
              <a:spcAft>
                <a:spcPts val="0"/>
              </a:spcAft>
              <a:buSzPts val="3529"/>
              <a:buNone/>
            </a:pPr>
            <a:r>
              <a:rPr lang="lt-LT" sz="2000" b="1"/>
              <a:t>Automatinis išsaugojimas</a:t>
            </a:r>
            <a:endParaRPr sz="2000" b="1"/>
          </a:p>
          <a:p>
            <a:pPr marL="914400" lvl="0" indent="0" algn="l" rtl="0">
              <a:lnSpc>
                <a:spcPct val="90000"/>
              </a:lnSpc>
              <a:spcBef>
                <a:spcPts val="1000"/>
              </a:spcBef>
              <a:spcAft>
                <a:spcPts val="0"/>
              </a:spcAft>
              <a:buSzPts val="3529"/>
              <a:buNone/>
            </a:pPr>
            <a:r>
              <a:rPr lang="lt-LT" sz="2000" b="1"/>
              <a:t>Įterpimas: </a:t>
            </a:r>
            <a:r>
              <a:rPr lang="lt-LT" sz="2000"/>
              <a:t>paveikslėlių, lentelių, nuorodų, diagramų</a:t>
            </a:r>
            <a:endParaRPr sz="2000"/>
          </a:p>
          <a:p>
            <a:pPr marL="914400" lvl="0" indent="0" algn="l" rtl="0">
              <a:lnSpc>
                <a:spcPct val="90000"/>
              </a:lnSpc>
              <a:spcBef>
                <a:spcPts val="1000"/>
              </a:spcBef>
              <a:spcAft>
                <a:spcPts val="0"/>
              </a:spcAft>
              <a:buSzPts val="3529"/>
              <a:buNone/>
            </a:pPr>
            <a:r>
              <a:rPr lang="lt-LT" sz="2000" b="1"/>
              <a:t>Istorija:</a:t>
            </a:r>
            <a:r>
              <a:rPr lang="lt-LT" sz="2000"/>
              <a:t> galima peržiūrėti ir atkurti ankstesnes versijas</a:t>
            </a:r>
            <a:endParaRPr sz="2000"/>
          </a:p>
          <a:p>
            <a:pPr marL="914400" lvl="0" indent="0" algn="l" rtl="0">
              <a:lnSpc>
                <a:spcPct val="90000"/>
              </a:lnSpc>
              <a:spcBef>
                <a:spcPts val="1000"/>
              </a:spcBef>
              <a:spcAft>
                <a:spcPts val="0"/>
              </a:spcAft>
              <a:buSzPts val="3529"/>
              <a:buNone/>
            </a:pPr>
            <a:endParaRPr sz="180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150"/>
        <p:cNvGrpSpPr/>
        <p:nvPr/>
      </p:nvGrpSpPr>
      <p:grpSpPr>
        <a:xfrm>
          <a:off x="0" y="0"/>
          <a:ext cx="0" cy="0"/>
          <a:chOff x="0" y="0"/>
          <a:chExt cx="0" cy="0"/>
        </a:xfrm>
      </p:grpSpPr>
      <p:sp>
        <p:nvSpPr>
          <p:cNvPr id="1151" name="Google Shape;1151;g372745ad03b_0_97"/>
          <p:cNvSpPr txBox="1">
            <a:spLocks noGrp="1"/>
          </p:cNvSpPr>
          <p:nvPr>
            <p:ph type="body" idx="1"/>
          </p:nvPr>
        </p:nvSpPr>
        <p:spPr>
          <a:xfrm>
            <a:off x="290025" y="1907350"/>
            <a:ext cx="11727000" cy="4374000"/>
          </a:xfrm>
          <a:prstGeom prst="rect">
            <a:avLst/>
          </a:prstGeom>
          <a:noFill/>
          <a:ln>
            <a:noFill/>
          </a:ln>
        </p:spPr>
        <p:txBody>
          <a:bodyPr spcFirstLastPara="1" wrap="square" lIns="91425" tIns="45700" rIns="91425" bIns="45700" anchor="t" anchorCtr="0">
            <a:noAutofit/>
          </a:bodyPr>
          <a:lstStyle/>
          <a:p>
            <a:pPr marL="914400" lvl="0" indent="0" algn="l" rtl="0">
              <a:lnSpc>
                <a:spcPct val="90000"/>
              </a:lnSpc>
              <a:spcBef>
                <a:spcPts val="1000"/>
              </a:spcBef>
              <a:spcAft>
                <a:spcPts val="0"/>
              </a:spcAft>
              <a:buSzPts val="3529"/>
              <a:buNone/>
            </a:pPr>
            <a:r>
              <a:rPr lang="lt-LT" sz="3200" dirty="0"/>
              <a:t>Prieinamumas iš bet kur</a:t>
            </a:r>
            <a:endParaRPr sz="3200" dirty="0"/>
          </a:p>
          <a:p>
            <a:pPr marL="914400" lvl="0" indent="0" algn="l" rtl="0">
              <a:lnSpc>
                <a:spcPct val="90000"/>
              </a:lnSpc>
              <a:spcBef>
                <a:spcPts val="1000"/>
              </a:spcBef>
              <a:spcAft>
                <a:spcPts val="0"/>
              </a:spcAft>
              <a:buSzPts val="3529"/>
              <a:buNone/>
            </a:pPr>
            <a:r>
              <a:rPr lang="lt-LT" sz="3200" dirty="0"/>
              <a:t>Bendradarbiavimas realiuoju laiku</a:t>
            </a:r>
            <a:endParaRPr sz="3200" dirty="0"/>
          </a:p>
          <a:p>
            <a:pPr marL="914400" lvl="0" indent="0" algn="l" rtl="0">
              <a:lnSpc>
                <a:spcPct val="90000"/>
              </a:lnSpc>
              <a:spcBef>
                <a:spcPts val="1000"/>
              </a:spcBef>
              <a:spcAft>
                <a:spcPts val="0"/>
              </a:spcAft>
              <a:buSzPts val="3529"/>
              <a:buNone/>
            </a:pPr>
            <a:r>
              <a:rPr lang="lt-LT" sz="3200" dirty="0"/>
              <a:t>Automatinis išsaugojimas</a:t>
            </a:r>
            <a:endParaRPr sz="3200" dirty="0"/>
          </a:p>
          <a:p>
            <a:pPr marL="914400" lvl="0" indent="0" algn="l" rtl="0">
              <a:lnSpc>
                <a:spcPct val="90000"/>
              </a:lnSpc>
              <a:spcBef>
                <a:spcPts val="1000"/>
              </a:spcBef>
              <a:spcAft>
                <a:spcPts val="0"/>
              </a:spcAft>
              <a:buSzPts val="3529"/>
              <a:buNone/>
            </a:pPr>
            <a:r>
              <a:rPr lang="lt-LT" sz="3200" dirty="0"/>
              <a:t>Suderinamumas</a:t>
            </a:r>
            <a:endParaRPr sz="3200" dirty="0"/>
          </a:p>
          <a:p>
            <a:pPr marL="914400" lvl="0" indent="0" algn="l" rtl="0">
              <a:lnSpc>
                <a:spcPct val="90000"/>
              </a:lnSpc>
              <a:spcBef>
                <a:spcPts val="1000"/>
              </a:spcBef>
              <a:spcAft>
                <a:spcPts val="0"/>
              </a:spcAft>
              <a:buSzPts val="3529"/>
              <a:buNone/>
            </a:pPr>
            <a:r>
              <a:rPr lang="lt-LT" sz="3200" dirty="0"/>
              <a:t>Versijų istorija</a:t>
            </a:r>
            <a:endParaRPr sz="3200" dirty="0"/>
          </a:p>
          <a:p>
            <a:pPr marL="914400" lvl="0" indent="0" algn="l" rtl="0">
              <a:lnSpc>
                <a:spcPct val="90000"/>
              </a:lnSpc>
              <a:spcBef>
                <a:spcPts val="1000"/>
              </a:spcBef>
              <a:spcAft>
                <a:spcPts val="0"/>
              </a:spcAft>
              <a:buSzPts val="3529"/>
              <a:buNone/>
            </a:pPr>
            <a:r>
              <a:rPr lang="lt-LT" sz="3200" dirty="0"/>
              <a:t>Integracija su kitomis </a:t>
            </a:r>
            <a:r>
              <a:rPr lang="lt-LT" sz="3200" i="1" dirty="0"/>
              <a:t>Google</a:t>
            </a:r>
            <a:r>
              <a:rPr lang="lt-LT" sz="3200" dirty="0"/>
              <a:t> paslaugomis</a:t>
            </a:r>
            <a:endParaRPr sz="3200" dirty="0"/>
          </a:p>
        </p:txBody>
      </p:sp>
      <p:sp>
        <p:nvSpPr>
          <p:cNvPr id="1152" name="Google Shape;1152;g372745ad03b_0_97"/>
          <p:cNvSpPr txBox="1">
            <a:spLocks noGrp="1"/>
          </p:cNvSpPr>
          <p:nvPr>
            <p:ph type="title"/>
          </p:nvPr>
        </p:nvSpPr>
        <p:spPr>
          <a:xfrm>
            <a:off x="492925" y="240800"/>
            <a:ext cx="115242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dirty="0">
                <a:latin typeface="Century Gothic"/>
                <a:ea typeface="Century Gothic"/>
                <a:cs typeface="Century Gothic"/>
                <a:sym typeface="Century Gothic"/>
              </a:rPr>
              <a:t>Pagrindinės </a:t>
            </a: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dokumentų savybės</a:t>
            </a:r>
            <a:endParaRPr dirty="0">
              <a:latin typeface="Century Gothic"/>
              <a:ea typeface="Century Gothic"/>
              <a:cs typeface="Century Gothic"/>
              <a:sym typeface="Century Gothic"/>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157"/>
        <p:cNvGrpSpPr/>
        <p:nvPr/>
      </p:nvGrpSpPr>
      <p:grpSpPr>
        <a:xfrm>
          <a:off x="0" y="0"/>
          <a:ext cx="0" cy="0"/>
          <a:chOff x="0" y="0"/>
          <a:chExt cx="0" cy="0"/>
        </a:xfrm>
      </p:grpSpPr>
      <p:sp>
        <p:nvSpPr>
          <p:cNvPr id="1158" name="Google Shape;1158;g35f9e58464e_2_21"/>
          <p:cNvSpPr txBox="1">
            <a:spLocks noGrp="1"/>
          </p:cNvSpPr>
          <p:nvPr>
            <p:ph type="body" idx="1"/>
          </p:nvPr>
        </p:nvSpPr>
        <p:spPr>
          <a:xfrm>
            <a:off x="995725" y="19478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a:t>Vienu metu keli naudotojai</a:t>
            </a:r>
            <a:endParaRPr sz="3200"/>
          </a:p>
          <a:p>
            <a:pPr marL="0" lvl="0" indent="0" algn="l" rtl="0">
              <a:lnSpc>
                <a:spcPct val="90000"/>
              </a:lnSpc>
              <a:spcBef>
                <a:spcPts val="1000"/>
              </a:spcBef>
              <a:spcAft>
                <a:spcPts val="0"/>
              </a:spcAft>
              <a:buSzPts val="3000"/>
              <a:buNone/>
            </a:pPr>
            <a:r>
              <a:rPr lang="lt-LT" sz="3200"/>
              <a:t>Komentavimo funkcija</a:t>
            </a:r>
            <a:endParaRPr sz="3200"/>
          </a:p>
          <a:p>
            <a:pPr marL="0" lvl="0" indent="0" algn="l" rtl="0">
              <a:lnSpc>
                <a:spcPct val="90000"/>
              </a:lnSpc>
              <a:spcBef>
                <a:spcPts val="1000"/>
              </a:spcBef>
              <a:spcAft>
                <a:spcPts val="0"/>
              </a:spcAft>
              <a:buSzPts val="3000"/>
              <a:buNone/>
            </a:pPr>
            <a:r>
              <a:rPr lang="lt-LT" sz="3200"/>
              <a:t>Siūlymo režimas („Suggesting mode“)</a:t>
            </a:r>
            <a:endParaRPr sz="3200"/>
          </a:p>
          <a:p>
            <a:pPr marL="0" lvl="0" indent="0" algn="l" rtl="0">
              <a:lnSpc>
                <a:spcPct val="90000"/>
              </a:lnSpc>
              <a:spcBef>
                <a:spcPts val="1000"/>
              </a:spcBef>
              <a:spcAft>
                <a:spcPts val="0"/>
              </a:spcAft>
              <a:buSzPts val="3000"/>
              <a:buNone/>
            </a:pPr>
            <a:r>
              <a:rPr lang="lt-LT" sz="3200"/>
              <a:t>Pokalbiai („Chat“ funkcija)</a:t>
            </a:r>
            <a:endParaRPr sz="3200"/>
          </a:p>
        </p:txBody>
      </p:sp>
      <p:sp>
        <p:nvSpPr>
          <p:cNvPr id="1159" name="Google Shape;1159;g35f9e58464e_2_2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dirty="0">
                <a:latin typeface="Century Gothic"/>
                <a:ea typeface="Century Gothic"/>
                <a:cs typeface="Century Gothic"/>
                <a:sym typeface="Century Gothic"/>
              </a:rPr>
              <a:t>Bendradarbiavimas </a:t>
            </a: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Docs</a:t>
            </a:r>
            <a:r>
              <a:rPr lang="lt-LT" i="1" dirty="0">
                <a:latin typeface="Century Gothic"/>
                <a:ea typeface="Century Gothic"/>
                <a:cs typeface="Century Gothic"/>
                <a:sym typeface="Century Gothic"/>
              </a:rPr>
              <a:t> </a:t>
            </a:r>
            <a:r>
              <a:rPr lang="lt-LT" dirty="0">
                <a:latin typeface="Century Gothic"/>
                <a:ea typeface="Century Gothic"/>
                <a:cs typeface="Century Gothic"/>
                <a:sym typeface="Century Gothic"/>
              </a:rPr>
              <a:t>aplinkoje</a:t>
            </a:r>
            <a:endParaRPr dirty="0">
              <a:latin typeface="Century Gothic"/>
              <a:ea typeface="Century Gothic"/>
              <a:cs typeface="Century Gothic"/>
              <a:sym typeface="Century Gothic"/>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164"/>
        <p:cNvGrpSpPr/>
        <p:nvPr/>
      </p:nvGrpSpPr>
      <p:grpSpPr>
        <a:xfrm>
          <a:off x="0" y="0"/>
          <a:ext cx="0" cy="0"/>
          <a:chOff x="0" y="0"/>
          <a:chExt cx="0" cy="0"/>
        </a:xfrm>
      </p:grpSpPr>
      <p:sp>
        <p:nvSpPr>
          <p:cNvPr id="1165" name="Google Shape;1165;g35f9e58464e_2_27"/>
          <p:cNvSpPr txBox="1">
            <a:spLocks noGrp="1"/>
          </p:cNvSpPr>
          <p:nvPr>
            <p:ph type="body" idx="1"/>
          </p:nvPr>
        </p:nvSpPr>
        <p:spPr>
          <a:xfrm>
            <a:off x="838200" y="2299791"/>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Kas gali matyti mano dokumentus?</a:t>
            </a:r>
            <a:endParaRPr sz="3200" dirty="0"/>
          </a:p>
          <a:p>
            <a:pPr marL="0" lvl="0" indent="0" algn="l" rtl="0">
              <a:lnSpc>
                <a:spcPct val="90000"/>
              </a:lnSpc>
              <a:spcBef>
                <a:spcPts val="1000"/>
              </a:spcBef>
              <a:spcAft>
                <a:spcPts val="0"/>
              </a:spcAft>
              <a:buSzPts val="3000"/>
              <a:buNone/>
            </a:pPr>
            <a:r>
              <a:rPr lang="lt-LT" sz="3200" dirty="0"/>
              <a:t>Saugumo rekomendacijos:</a:t>
            </a:r>
            <a:endParaRPr sz="3200" dirty="0"/>
          </a:p>
          <a:p>
            <a:pPr marL="0" lvl="0" indent="457200" algn="l" rtl="0">
              <a:lnSpc>
                <a:spcPct val="90000"/>
              </a:lnSpc>
              <a:spcBef>
                <a:spcPts val="500"/>
              </a:spcBef>
              <a:spcAft>
                <a:spcPts val="0"/>
              </a:spcAft>
              <a:buSzPts val="3000"/>
              <a:buNone/>
            </a:pPr>
            <a:r>
              <a:rPr lang="lt-LT" sz="3200" dirty="0"/>
              <a:t>Tiksliai nurodyti, kas turi prieigą</a:t>
            </a:r>
            <a:endParaRPr sz="3200" dirty="0"/>
          </a:p>
          <a:p>
            <a:pPr marL="457200" lvl="0" indent="0" algn="l" rtl="0">
              <a:lnSpc>
                <a:spcPct val="90000"/>
              </a:lnSpc>
              <a:spcBef>
                <a:spcPts val="500"/>
              </a:spcBef>
              <a:spcAft>
                <a:spcPts val="0"/>
              </a:spcAft>
              <a:buSzPts val="3000"/>
              <a:buNone/>
            </a:pPr>
            <a:r>
              <a:rPr lang="lt-LT" sz="3200" dirty="0"/>
              <a:t>Nenaudoti viešų nuorodų be būtinybės</a:t>
            </a:r>
            <a:endParaRPr sz="3200" dirty="0"/>
          </a:p>
          <a:p>
            <a:pPr marL="0" lvl="0" indent="457200" algn="l" rtl="0">
              <a:lnSpc>
                <a:spcPct val="90000"/>
              </a:lnSpc>
              <a:spcBef>
                <a:spcPts val="500"/>
              </a:spcBef>
              <a:spcAft>
                <a:spcPts val="0"/>
              </a:spcAft>
              <a:buSzPts val="3000"/>
              <a:buNone/>
            </a:pPr>
            <a:r>
              <a:rPr lang="lt-LT" sz="3200" dirty="0"/>
              <a:t>Reguliariai tikrinti prieigos nustatymus</a:t>
            </a:r>
            <a:endParaRPr sz="3200" dirty="0"/>
          </a:p>
        </p:txBody>
      </p:sp>
      <p:sp>
        <p:nvSpPr>
          <p:cNvPr id="1166" name="Google Shape;1166;g35f9e58464e_2_2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dirty="0">
                <a:latin typeface="Century Gothic"/>
                <a:ea typeface="Century Gothic"/>
                <a:cs typeface="Century Gothic"/>
                <a:sym typeface="Century Gothic"/>
              </a:rPr>
              <a:t>Duomenų saugumas ir prieigos kontrolė</a:t>
            </a:r>
            <a:endParaRPr dirty="0">
              <a:latin typeface="Century Gothic"/>
              <a:ea typeface="Century Gothic"/>
              <a:cs typeface="Century Gothic"/>
              <a:sym typeface="Century Gothic"/>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170"/>
        <p:cNvGrpSpPr/>
        <p:nvPr/>
      </p:nvGrpSpPr>
      <p:grpSpPr>
        <a:xfrm>
          <a:off x="0" y="0"/>
          <a:ext cx="0" cy="0"/>
          <a:chOff x="0" y="0"/>
          <a:chExt cx="0" cy="0"/>
        </a:xfrm>
      </p:grpSpPr>
      <p:sp>
        <p:nvSpPr>
          <p:cNvPr id="1171" name="Google Shape;1171;g363970da153_0_145"/>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g35f9e58464e_2_62"/>
          <p:cNvSpPr txBox="1">
            <a:spLocks noGrp="1"/>
          </p:cNvSpPr>
          <p:nvPr>
            <p:ph type="title"/>
          </p:nvPr>
        </p:nvSpPr>
        <p:spPr>
          <a:xfrm>
            <a:off x="527400" y="220101"/>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
        <p:nvSpPr>
          <p:cNvPr id="1178" name="Google Shape;1178;g35f9e58464e_2_62"/>
          <p:cNvSpPr txBox="1">
            <a:spLocks noGrp="1"/>
          </p:cNvSpPr>
          <p:nvPr>
            <p:ph type="body" idx="1"/>
          </p:nvPr>
        </p:nvSpPr>
        <p:spPr>
          <a:xfrm>
            <a:off x="527400" y="1819775"/>
            <a:ext cx="11466600" cy="4558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SzPts val="3000"/>
              <a:buNone/>
            </a:pPr>
            <a:endParaRPr b="1" dirty="0"/>
          </a:p>
          <a:p>
            <a:pPr marL="0" marR="0" lvl="0" indent="0" algn="l" rtl="0">
              <a:lnSpc>
                <a:spcPct val="90000"/>
              </a:lnSpc>
              <a:spcBef>
                <a:spcPts val="1000"/>
              </a:spcBef>
              <a:spcAft>
                <a:spcPts val="0"/>
              </a:spcAft>
              <a:buSzPts val="3000"/>
              <a:buNone/>
            </a:pPr>
            <a:r>
              <a:rPr lang="lt-LT" dirty="0"/>
              <a:t>Sukurk naują dokumentą pavadinimu „Bendras darbas“.</a:t>
            </a:r>
            <a:endParaRPr dirty="0"/>
          </a:p>
          <a:p>
            <a:pPr marL="0" marR="0" lvl="0" indent="0" algn="l" rtl="0">
              <a:lnSpc>
                <a:spcPct val="90000"/>
              </a:lnSpc>
              <a:spcBef>
                <a:spcPts val="1000"/>
              </a:spcBef>
              <a:spcAft>
                <a:spcPts val="0"/>
              </a:spcAft>
              <a:buSzPts val="3000"/>
              <a:buNone/>
            </a:pPr>
            <a:r>
              <a:rPr lang="lt-LT" dirty="0"/>
              <a:t>Įkelk tekstą ir paveikslėlį.</a:t>
            </a:r>
            <a:endParaRPr dirty="0"/>
          </a:p>
          <a:p>
            <a:pPr marL="0" marR="0" lvl="0" indent="0" algn="l" rtl="0">
              <a:lnSpc>
                <a:spcPct val="90000"/>
              </a:lnSpc>
              <a:spcBef>
                <a:spcPts val="1000"/>
              </a:spcBef>
              <a:spcAft>
                <a:spcPts val="0"/>
              </a:spcAft>
              <a:buSzPts val="3000"/>
              <a:buNone/>
            </a:pPr>
            <a:r>
              <a:rPr lang="lt-LT" dirty="0"/>
              <a:t>Pasidalink šiuo dokumentu su 3 dalyviais:</a:t>
            </a:r>
            <a:endParaRPr dirty="0"/>
          </a:p>
          <a:p>
            <a:pPr marL="457200" marR="0" lvl="0" indent="0" algn="l" rtl="0">
              <a:lnSpc>
                <a:spcPct val="90000"/>
              </a:lnSpc>
              <a:spcBef>
                <a:spcPts val="1000"/>
              </a:spcBef>
              <a:spcAft>
                <a:spcPts val="0"/>
              </a:spcAft>
              <a:buSzPts val="3000"/>
              <a:buNone/>
            </a:pPr>
            <a:r>
              <a:rPr lang="lt-LT" dirty="0"/>
              <a:t>vienam suteik tik peržiūros teises,</a:t>
            </a:r>
          </a:p>
          <a:p>
            <a:pPr marL="457200" marR="0" lvl="0" indent="0" algn="l" rtl="0">
              <a:lnSpc>
                <a:spcPct val="90000"/>
              </a:lnSpc>
              <a:spcBef>
                <a:spcPts val="0"/>
              </a:spcBef>
              <a:spcAft>
                <a:spcPts val="0"/>
              </a:spcAft>
              <a:buSzPts val="3000"/>
              <a:buNone/>
            </a:pPr>
            <a:r>
              <a:rPr lang="lt-LT" dirty="0"/>
              <a:t>kitam – komentavimo,</a:t>
            </a:r>
          </a:p>
          <a:p>
            <a:pPr marL="457200" marR="0" lvl="0" indent="0" algn="l" rtl="0">
              <a:lnSpc>
                <a:spcPct val="90000"/>
              </a:lnSpc>
              <a:spcBef>
                <a:spcPts val="0"/>
              </a:spcBef>
              <a:spcAft>
                <a:spcPts val="0"/>
              </a:spcAft>
              <a:buSzPts val="3000"/>
              <a:buNone/>
            </a:pPr>
            <a:r>
              <a:rPr lang="lt-LT" dirty="0"/>
              <a:t>trečiam – redagavimo.</a:t>
            </a:r>
            <a:endParaRPr dirty="0"/>
          </a:p>
          <a:p>
            <a:pPr marL="0" marR="0" lvl="0" indent="0" algn="l" rtl="0">
              <a:lnSpc>
                <a:spcPct val="90000"/>
              </a:lnSpc>
              <a:spcBef>
                <a:spcPts val="1000"/>
              </a:spcBef>
              <a:spcAft>
                <a:spcPts val="0"/>
              </a:spcAft>
              <a:buSzPts val="3000"/>
              <a:buNone/>
            </a:pPr>
            <a:endParaRPr dirty="0"/>
          </a:p>
          <a:p>
            <a:pPr marL="0" marR="0" lvl="0" indent="0" algn="l" rtl="0">
              <a:lnSpc>
                <a:spcPct val="90000"/>
              </a:lnSpc>
              <a:spcBef>
                <a:spcPts val="1000"/>
              </a:spcBef>
              <a:spcAft>
                <a:spcPts val="0"/>
              </a:spcAft>
              <a:buSzPts val="3000"/>
              <a:buNone/>
            </a:pPr>
            <a:r>
              <a:rPr lang="lt-LT" dirty="0"/>
              <a:t>Įsitikinkite, ar visi naudotojai gali atlikti tik tai, kas jiems leista.</a:t>
            </a:r>
            <a:endParaRPr dirty="0"/>
          </a:p>
          <a:p>
            <a:pPr marL="0" marR="0" lvl="0" indent="0" algn="l" rtl="0">
              <a:lnSpc>
                <a:spcPct val="90000"/>
              </a:lnSpc>
              <a:spcBef>
                <a:spcPts val="1000"/>
              </a:spcBef>
              <a:spcAft>
                <a:spcPts val="0"/>
              </a:spcAft>
              <a:buSzPts val="3000"/>
              <a:buNone/>
            </a:pPr>
            <a:endParaRPr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1184" name="Google Shape;1184;g372745ad03b_0_114"/>
          <p:cNvSpPr txBox="1">
            <a:spLocks noGrp="1"/>
          </p:cNvSpPr>
          <p:nvPr>
            <p:ph type="title"/>
          </p:nvPr>
        </p:nvSpPr>
        <p:spPr>
          <a:xfrm>
            <a:off x="527400" y="220101"/>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
        <p:nvSpPr>
          <p:cNvPr id="1185" name="Google Shape;1185;g372745ad03b_0_114"/>
          <p:cNvSpPr txBox="1">
            <a:spLocks noGrp="1"/>
          </p:cNvSpPr>
          <p:nvPr>
            <p:ph type="body" idx="1"/>
          </p:nvPr>
        </p:nvSpPr>
        <p:spPr>
          <a:xfrm>
            <a:off x="527400" y="1819775"/>
            <a:ext cx="11466600" cy="4558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dirty="0"/>
              <a:t>Kokie yra pagrindiniai </a:t>
            </a:r>
            <a:r>
              <a:rPr lang="lt-LT" i="1" dirty="0"/>
              <a:t>Google</a:t>
            </a:r>
            <a:r>
              <a:rPr lang="lt-LT" dirty="0"/>
              <a:t> dokumentų privalumai ir trūkumai, palyginti su </a:t>
            </a:r>
            <a:r>
              <a:rPr lang="lt-LT" i="1" dirty="0"/>
              <a:t>MS Word</a:t>
            </a:r>
            <a:r>
              <a:rPr lang="lt-LT" dirty="0"/>
              <a:t>?</a:t>
            </a:r>
            <a:endParaRPr dirty="0"/>
          </a:p>
          <a:p>
            <a:pPr marL="0" lvl="0" indent="0" algn="l" rtl="0">
              <a:lnSpc>
                <a:spcPct val="90000"/>
              </a:lnSpc>
              <a:spcBef>
                <a:spcPts val="1000"/>
              </a:spcBef>
              <a:spcAft>
                <a:spcPts val="0"/>
              </a:spcAft>
              <a:buSzPts val="3000"/>
              <a:buNone/>
            </a:pPr>
            <a:endParaRPr dirty="0"/>
          </a:p>
          <a:p>
            <a:pPr marL="0" lvl="0" indent="0" algn="l" rtl="0">
              <a:lnSpc>
                <a:spcPct val="90000"/>
              </a:lnSpc>
              <a:spcBef>
                <a:spcPts val="1000"/>
              </a:spcBef>
              <a:spcAft>
                <a:spcPts val="0"/>
              </a:spcAft>
              <a:buSzPts val="3000"/>
              <a:buNone/>
            </a:pPr>
            <a:r>
              <a:rPr lang="lt-LT" dirty="0"/>
              <a:t>Ar patikėtumėte svarbią ar konfidencialią informaciją </a:t>
            </a:r>
            <a:r>
              <a:rPr lang="lt-LT" i="1" dirty="0"/>
              <a:t>Google</a:t>
            </a:r>
            <a:r>
              <a:rPr lang="lt-LT" dirty="0"/>
              <a:t> dokumentams? Kodėl?</a:t>
            </a:r>
            <a:endParaRP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sp>
        <p:nvSpPr>
          <p:cNvPr id="1191" name="Google Shape;1191;g372fabe9cf5_0_41"/>
          <p:cNvSpPr txBox="1">
            <a:spLocks noGrp="1"/>
          </p:cNvSpPr>
          <p:nvPr>
            <p:ph type="title"/>
          </p:nvPr>
        </p:nvSpPr>
        <p:spPr>
          <a:xfrm>
            <a:off x="1809675" y="2592950"/>
            <a:ext cx="8641800" cy="16455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11111"/>
              <a:buFont typeface="Arial"/>
              <a:buNone/>
            </a:pP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chemeClr val="dk1"/>
              </a:buClr>
              <a:buSzPct val="111111"/>
              <a:buFont typeface="Arial"/>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nuotraukos</a:t>
            </a:r>
            <a:r>
              <a:rPr lang="lt-LT" dirty="0">
                <a:latin typeface="Century Gothic"/>
                <a:ea typeface="Century Gothic"/>
                <a:cs typeface="Century Gothic"/>
                <a:sym typeface="Century Gothic"/>
              </a:rPr>
              <a:t>: saugojimas, tvarkymas ir dalijimasis nuotraukomis</a:t>
            </a: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rgbClr val="EA551F"/>
              </a:buClr>
              <a:buSzPct val="100000"/>
              <a:buFont typeface="Century Gothic"/>
              <a:buNone/>
            </a:pPr>
            <a:endParaRPr dirty="0">
              <a:latin typeface="Century Gothic"/>
              <a:ea typeface="Century Gothic"/>
              <a:cs typeface="Century Gothic"/>
              <a:sym typeface="Century Gothic"/>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196"/>
        <p:cNvGrpSpPr/>
        <p:nvPr/>
      </p:nvGrpSpPr>
      <p:grpSpPr>
        <a:xfrm>
          <a:off x="0" y="0"/>
          <a:ext cx="0" cy="0"/>
          <a:chOff x="0" y="0"/>
          <a:chExt cx="0" cy="0"/>
        </a:xfrm>
      </p:grpSpPr>
      <p:sp>
        <p:nvSpPr>
          <p:cNvPr id="1197" name="Google Shape;1197;g372fabe9cf5_0_47"/>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i="1" dirty="0"/>
              <a:t>Google</a:t>
            </a:r>
            <a:r>
              <a:rPr lang="lt-LT" sz="3200" dirty="0"/>
              <a:t> </a:t>
            </a:r>
            <a:r>
              <a:rPr lang="lt-LT" sz="3200" i="1" dirty="0"/>
              <a:t>nuotraukos</a:t>
            </a:r>
            <a:r>
              <a:rPr lang="lt-LT" sz="3200" dirty="0"/>
              <a:t> – tai nemokama </a:t>
            </a:r>
            <a:r>
              <a:rPr lang="lt-LT" sz="3200" i="1" dirty="0"/>
              <a:t>Google</a:t>
            </a:r>
            <a:r>
              <a:rPr lang="lt-LT" sz="3200" dirty="0"/>
              <a:t> paslauga, skirta nuotraukoms ir vaizdo įrašams saugoti, tvarkyti bei jais dalintis.</a:t>
            </a:r>
            <a:endParaRPr sz="3200" dirty="0"/>
          </a:p>
        </p:txBody>
      </p:sp>
      <p:sp>
        <p:nvSpPr>
          <p:cNvPr id="1198" name="Google Shape;1198;g372fabe9cf5_0_4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i="1"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3"/>
                  </a:ext>
                </a:extLst>
              </a:rPr>
              <a:t>Google</a:t>
            </a:r>
            <a:r>
              <a:rPr lang="lt-LT"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3"/>
                  </a:ext>
                </a:extLst>
              </a:rPr>
              <a:t> </a:t>
            </a:r>
            <a:r>
              <a:rPr lang="lt-LT" i="1"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3"/>
                  </a:ext>
                </a:extLst>
              </a:rPr>
              <a:t>nuotraukos</a:t>
            </a:r>
            <a:r>
              <a:rPr lang="lt-LT"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3"/>
                  </a:ext>
                </a:extLst>
              </a:rPr>
              <a:t> </a:t>
            </a:r>
            <a:endParaRPr dirty="0"/>
          </a:p>
        </p:txBody>
      </p:sp>
      <p:pic>
        <p:nvPicPr>
          <p:cNvPr id="1199" name="Google Shape;1199;g372fabe9cf5_0_47" descr="Google Nuotraukos logotipas"/>
          <p:cNvPicPr preferRelativeResize="0"/>
          <p:nvPr/>
        </p:nvPicPr>
        <p:blipFill rotWithShape="1">
          <a:blip r:embed="rId3">
            <a:alphaModFix/>
          </a:blip>
          <a:srcRect/>
          <a:stretch/>
        </p:blipFill>
        <p:spPr>
          <a:xfrm>
            <a:off x="4276025" y="3540800"/>
            <a:ext cx="2921925" cy="2921925"/>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204"/>
        <p:cNvGrpSpPr/>
        <p:nvPr/>
      </p:nvGrpSpPr>
      <p:grpSpPr>
        <a:xfrm>
          <a:off x="0" y="0"/>
          <a:ext cx="0" cy="0"/>
          <a:chOff x="0" y="0"/>
          <a:chExt cx="0" cy="0"/>
        </a:xfrm>
      </p:grpSpPr>
      <p:sp>
        <p:nvSpPr>
          <p:cNvPr id="1205" name="Google Shape;1205;g372fabe9cf5_0_110"/>
          <p:cNvSpPr txBox="1">
            <a:spLocks noGrp="1"/>
          </p:cNvSpPr>
          <p:nvPr>
            <p:ph type="body" idx="1"/>
          </p:nvPr>
        </p:nvSpPr>
        <p:spPr>
          <a:xfrm>
            <a:off x="838200" y="2106475"/>
            <a:ext cx="9275100" cy="4558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3000"/>
              <a:buNone/>
            </a:pPr>
            <a:r>
              <a:rPr lang="lt-LT" sz="3200"/>
              <a:t>Automatinis atsarginių kopijų kūrimas</a:t>
            </a:r>
            <a:endParaRPr sz="3200"/>
          </a:p>
          <a:p>
            <a:pPr marL="0" lvl="0" indent="0" algn="l" rtl="0">
              <a:lnSpc>
                <a:spcPct val="100000"/>
              </a:lnSpc>
              <a:spcBef>
                <a:spcPts val="1000"/>
              </a:spcBef>
              <a:spcAft>
                <a:spcPts val="0"/>
              </a:spcAft>
              <a:buSzPts val="3000"/>
              <a:buNone/>
            </a:pPr>
            <a:r>
              <a:rPr lang="lt-LT" sz="3200"/>
              <a:t>Paieška pagal veidus, vietas ir objektus</a:t>
            </a:r>
            <a:endParaRPr sz="3200"/>
          </a:p>
          <a:p>
            <a:pPr marL="0" lvl="0" indent="0" algn="l" rtl="0">
              <a:lnSpc>
                <a:spcPct val="100000"/>
              </a:lnSpc>
              <a:spcBef>
                <a:spcPts val="1000"/>
              </a:spcBef>
              <a:spcAft>
                <a:spcPts val="0"/>
              </a:spcAft>
              <a:buSzPts val="3000"/>
              <a:buNone/>
            </a:pPr>
            <a:r>
              <a:rPr lang="lt-LT" sz="3200"/>
              <a:t>Redagavimo įrankiai</a:t>
            </a:r>
            <a:endParaRPr sz="3200"/>
          </a:p>
          <a:p>
            <a:pPr marL="0" lvl="0" indent="0" algn="l" rtl="0">
              <a:lnSpc>
                <a:spcPct val="100000"/>
              </a:lnSpc>
              <a:spcBef>
                <a:spcPts val="1000"/>
              </a:spcBef>
              <a:spcAft>
                <a:spcPts val="0"/>
              </a:spcAft>
              <a:buSzPts val="3000"/>
              <a:buNone/>
            </a:pPr>
            <a:r>
              <a:rPr lang="lt-LT" sz="3200"/>
              <a:t>Albumų, koliažų ir prisiminimų kūrimas</a:t>
            </a:r>
            <a:endParaRPr sz="3200"/>
          </a:p>
          <a:p>
            <a:pPr marL="0" lvl="0" indent="0" algn="l" rtl="0">
              <a:lnSpc>
                <a:spcPct val="100000"/>
              </a:lnSpc>
              <a:spcBef>
                <a:spcPts val="1000"/>
              </a:spcBef>
              <a:spcAft>
                <a:spcPts val="0"/>
              </a:spcAft>
              <a:buSzPts val="3000"/>
              <a:buNone/>
            </a:pPr>
            <a:r>
              <a:rPr lang="lt-LT" sz="3200"/>
              <a:t>Nuotraukų bendrinimas</a:t>
            </a:r>
            <a:endParaRPr sz="3200"/>
          </a:p>
          <a:p>
            <a:pPr marL="0" lvl="0" indent="0" algn="l" rtl="0">
              <a:lnSpc>
                <a:spcPct val="100000"/>
              </a:lnSpc>
              <a:spcBef>
                <a:spcPts val="1000"/>
              </a:spcBef>
              <a:spcAft>
                <a:spcPts val="1000"/>
              </a:spcAft>
              <a:buSzPts val="3000"/>
              <a:buNone/>
            </a:pPr>
            <a:r>
              <a:rPr lang="lt-LT" sz="3200"/>
              <a:t>Debesų saugykla</a:t>
            </a:r>
            <a:endParaRPr sz="3200"/>
          </a:p>
        </p:txBody>
      </p:sp>
      <p:sp>
        <p:nvSpPr>
          <p:cNvPr id="1206" name="Google Shape;1206;g372fabe9cf5_0_11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lt-LT" sz="5000" i="1" dirty="0">
                <a:latin typeface="Century Gothic"/>
                <a:ea typeface="Century Gothic"/>
                <a:cs typeface="Century Gothic"/>
                <a:sym typeface="Century Gothic"/>
              </a:rPr>
              <a:t>Google</a:t>
            </a:r>
            <a:r>
              <a:rPr lang="lt-LT" sz="5000" dirty="0">
                <a:latin typeface="Century Gothic"/>
                <a:ea typeface="Century Gothic"/>
                <a:cs typeface="Century Gothic"/>
                <a:sym typeface="Century Gothic"/>
              </a:rPr>
              <a:t> </a:t>
            </a:r>
            <a:r>
              <a:rPr lang="lt-LT" sz="5000" i="1" dirty="0">
                <a:latin typeface="Century Gothic"/>
                <a:ea typeface="Century Gothic"/>
                <a:cs typeface="Century Gothic"/>
                <a:sym typeface="Century Gothic"/>
              </a:rPr>
              <a:t>nuotraukų</a:t>
            </a:r>
            <a:r>
              <a:rPr lang="lt-LT" sz="5000" dirty="0">
                <a:latin typeface="Century Gothic"/>
                <a:ea typeface="Century Gothic"/>
                <a:cs typeface="Century Gothic"/>
                <a:sym typeface="Century Gothic"/>
              </a:rPr>
              <a:t> pagrindinės funkcijos</a:t>
            </a:r>
            <a:endParaRPr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2" name="Google Shape;1212;g372fabe9cf5_0_54"/>
          <p:cNvSpPr txBox="1">
            <a:spLocks noGrp="1"/>
          </p:cNvSpPr>
          <p:nvPr>
            <p:ph type="body" idx="1"/>
          </p:nvPr>
        </p:nvSpPr>
        <p:spPr>
          <a:xfrm>
            <a:off x="838200" y="2106475"/>
            <a:ext cx="7791900" cy="4531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3000"/>
              <a:buNone/>
            </a:pPr>
            <a:r>
              <a:rPr lang="lt-LT" sz="3200" i="1" dirty="0">
                <a:solidFill>
                  <a:srgbClr val="2E2E2E"/>
                </a:solidFill>
              </a:rPr>
              <a:t>Photos.google.com </a:t>
            </a:r>
            <a:r>
              <a:rPr lang="lt-LT" sz="3200" dirty="0">
                <a:solidFill>
                  <a:srgbClr val="2E2E2E"/>
                </a:solidFill>
              </a:rPr>
              <a:t>arba naudokite mobiliąją programėlę.</a:t>
            </a:r>
            <a:endParaRPr sz="3200" dirty="0">
              <a:solidFill>
                <a:srgbClr val="2E2E2E"/>
              </a:solidFill>
            </a:endParaRPr>
          </a:p>
          <a:p>
            <a:pPr marL="0" lvl="0" indent="0" algn="l" rtl="0">
              <a:lnSpc>
                <a:spcPct val="100000"/>
              </a:lnSpc>
              <a:spcBef>
                <a:spcPts val="1000"/>
              </a:spcBef>
              <a:spcAft>
                <a:spcPts val="0"/>
              </a:spcAft>
              <a:buSzPts val="3000"/>
              <a:buNone/>
            </a:pPr>
            <a:r>
              <a:rPr lang="lt-LT" sz="3200" dirty="0">
                <a:solidFill>
                  <a:srgbClr val="2E2E2E"/>
                </a:solidFill>
              </a:rPr>
              <a:t>Importuokite nuotraukas iš savo įrenginio.</a:t>
            </a:r>
            <a:endParaRPr sz="3200" dirty="0">
              <a:solidFill>
                <a:srgbClr val="2E2E2E"/>
              </a:solidFill>
            </a:endParaRPr>
          </a:p>
          <a:p>
            <a:pPr marL="0" lvl="0" indent="0" algn="l" rtl="0">
              <a:lnSpc>
                <a:spcPct val="100000"/>
              </a:lnSpc>
              <a:spcBef>
                <a:spcPts val="1000"/>
              </a:spcBef>
              <a:spcAft>
                <a:spcPts val="0"/>
              </a:spcAft>
              <a:buSzPts val="3000"/>
              <a:buNone/>
            </a:pPr>
            <a:r>
              <a:rPr lang="lt-LT" sz="3200" dirty="0">
                <a:solidFill>
                  <a:srgbClr val="2E2E2E"/>
                </a:solidFill>
              </a:rPr>
              <a:t>Nustatymuose pasirinkite įkėlimo kokybę.</a:t>
            </a:r>
            <a:endParaRPr sz="3200" dirty="0">
              <a:solidFill>
                <a:srgbClr val="2E2E2E"/>
              </a:solidFill>
            </a:endParaRPr>
          </a:p>
          <a:p>
            <a:pPr marL="0" lvl="0" indent="0" algn="l" rtl="0">
              <a:lnSpc>
                <a:spcPct val="100000"/>
              </a:lnSpc>
              <a:spcBef>
                <a:spcPts val="1000"/>
              </a:spcBef>
              <a:spcAft>
                <a:spcPts val="0"/>
              </a:spcAft>
              <a:buSzPts val="3000"/>
              <a:buNone/>
            </a:pPr>
            <a:r>
              <a:rPr lang="lt-LT" sz="3200" dirty="0">
                <a:solidFill>
                  <a:srgbClr val="2E2E2E"/>
                </a:solidFill>
              </a:rPr>
              <a:t>Nuotraukos automatiškai rūšiuojamos pagal datą.</a:t>
            </a:r>
            <a:endParaRPr sz="3200" dirty="0">
              <a:solidFill>
                <a:srgbClr val="2E2E2E"/>
              </a:solidFill>
            </a:endParaRPr>
          </a:p>
          <a:p>
            <a:pPr marL="0" lvl="0" indent="0" algn="l" rtl="0">
              <a:lnSpc>
                <a:spcPct val="100000"/>
              </a:lnSpc>
              <a:spcBef>
                <a:spcPts val="1000"/>
              </a:spcBef>
              <a:spcAft>
                <a:spcPts val="0"/>
              </a:spcAft>
              <a:buSzPts val="3000"/>
              <a:buNone/>
            </a:pPr>
            <a:endParaRPr dirty="0">
              <a:solidFill>
                <a:schemeClr val="dk1"/>
              </a:solidFill>
            </a:endParaRPr>
          </a:p>
          <a:p>
            <a:pPr marL="0" lvl="0" indent="0" algn="l" rtl="0">
              <a:lnSpc>
                <a:spcPct val="100000"/>
              </a:lnSpc>
              <a:spcBef>
                <a:spcPts val="1000"/>
              </a:spcBef>
              <a:spcAft>
                <a:spcPts val="0"/>
              </a:spcAft>
              <a:buSzPts val="3000"/>
              <a:buNone/>
            </a:pPr>
            <a:endParaRPr dirty="0">
              <a:solidFill>
                <a:schemeClr val="dk1"/>
              </a:solidFill>
            </a:endParaRPr>
          </a:p>
          <a:p>
            <a:pPr marL="0" lvl="0" indent="0" algn="l" rtl="0">
              <a:lnSpc>
                <a:spcPct val="100000"/>
              </a:lnSpc>
              <a:spcBef>
                <a:spcPts val="1000"/>
              </a:spcBef>
              <a:spcAft>
                <a:spcPts val="0"/>
              </a:spcAft>
              <a:buSzPts val="3000"/>
              <a:buNone/>
            </a:pPr>
            <a:endParaRPr dirty="0">
              <a:solidFill>
                <a:schemeClr val="dk1"/>
              </a:solidFill>
            </a:endParaRPr>
          </a:p>
          <a:p>
            <a:pPr marL="0" lvl="0" indent="0" algn="l" rtl="0">
              <a:lnSpc>
                <a:spcPct val="100000"/>
              </a:lnSpc>
              <a:spcBef>
                <a:spcPts val="1000"/>
              </a:spcBef>
              <a:spcAft>
                <a:spcPts val="0"/>
              </a:spcAft>
              <a:buSzPts val="3000"/>
              <a:buNone/>
            </a:pPr>
            <a:endParaRPr dirty="0">
              <a:solidFill>
                <a:schemeClr val="dk1"/>
              </a:solidFill>
            </a:endParaRPr>
          </a:p>
          <a:p>
            <a:pPr marL="0" lvl="0" indent="0" algn="l" rtl="0">
              <a:lnSpc>
                <a:spcPct val="100000"/>
              </a:lnSpc>
              <a:spcBef>
                <a:spcPts val="1000"/>
              </a:spcBef>
              <a:spcAft>
                <a:spcPts val="1000"/>
              </a:spcAft>
              <a:buSzPts val="3000"/>
              <a:buNone/>
            </a:pPr>
            <a:r>
              <a:rPr lang="lt-LT" dirty="0">
                <a:solidFill>
                  <a:schemeClr val="dk1"/>
                </a:solidFill>
              </a:rPr>
              <a:t> </a:t>
            </a:r>
            <a:endParaRPr dirty="0">
              <a:solidFill>
                <a:schemeClr val="dk1"/>
              </a:solidFill>
            </a:endParaRPr>
          </a:p>
        </p:txBody>
      </p:sp>
      <p:sp>
        <p:nvSpPr>
          <p:cNvPr id="1213" name="Google Shape;1213;g372fabe9cf5_0_5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sz="5000">
                <a:latin typeface="Century Gothic"/>
                <a:ea typeface="Century Gothic"/>
                <a:cs typeface="Century Gothic"/>
                <a:sym typeface="Century Gothic"/>
              </a:rPr>
              <a:t>Nuotraukų įkėlimas</a:t>
            </a:r>
            <a:r>
              <a:rPr lang="lt-LT"/>
              <a:t> </a:t>
            </a:r>
            <a:endParaRPr/>
          </a:p>
        </p:txBody>
      </p:sp>
      <p:pic>
        <p:nvPicPr>
          <p:cNvPr id="1214" name="Google Shape;1214;g372fabe9cf5_0_54" descr="Ekrano nuotrauka, Google nuotraukos aplinka"/>
          <p:cNvPicPr preferRelativeResize="0"/>
          <p:nvPr/>
        </p:nvPicPr>
        <p:blipFill rotWithShape="1">
          <a:blip r:embed="rId3">
            <a:alphaModFix/>
          </a:blip>
          <a:srcRect/>
          <a:stretch/>
        </p:blipFill>
        <p:spPr>
          <a:xfrm>
            <a:off x="8869438" y="1227400"/>
            <a:ext cx="3019425" cy="5505450"/>
          </a:xfrm>
          <a:prstGeom prst="rect">
            <a:avLst/>
          </a:prstGeom>
          <a:noFill/>
          <a:ln>
            <a:noFill/>
          </a:ln>
        </p:spPr>
      </p:pic>
      <p:sp>
        <p:nvSpPr>
          <p:cNvPr id="1215" name="Google Shape;1215;g372fabe9cf5_0_54"/>
          <p:cNvSpPr/>
          <p:nvPr/>
        </p:nvSpPr>
        <p:spPr>
          <a:xfrm>
            <a:off x="11353800" y="1227400"/>
            <a:ext cx="535200" cy="5304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6" name="Google Shape;1216;g372fabe9cf5_0_54"/>
          <p:cNvSpPr/>
          <p:nvPr/>
        </p:nvSpPr>
        <p:spPr>
          <a:xfrm>
            <a:off x="8983263" y="4529650"/>
            <a:ext cx="2791800" cy="4428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sp>
        <p:nvSpPr>
          <p:cNvPr id="1222" name="Google Shape;1222;g372fabe9cf5_0_137"/>
          <p:cNvSpPr txBox="1">
            <a:spLocks noGrp="1"/>
          </p:cNvSpPr>
          <p:nvPr>
            <p:ph type="body" idx="1"/>
          </p:nvPr>
        </p:nvSpPr>
        <p:spPr>
          <a:xfrm>
            <a:off x="838200" y="2106475"/>
            <a:ext cx="7791900" cy="4531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3000"/>
              <a:buNone/>
            </a:pPr>
            <a:r>
              <a:rPr lang="lt-LT" dirty="0">
                <a:solidFill>
                  <a:srgbClr val="2E2E2E"/>
                </a:solidFill>
              </a:rPr>
              <a:t>Pasirinkite nuotraukas, kurias norite įtraukti. </a:t>
            </a:r>
            <a:endParaRPr dirty="0">
              <a:solidFill>
                <a:srgbClr val="2E2E2E"/>
              </a:solidFill>
            </a:endParaRPr>
          </a:p>
          <a:p>
            <a:pPr marL="0" lvl="0" indent="0" algn="l" rtl="0">
              <a:lnSpc>
                <a:spcPct val="100000"/>
              </a:lnSpc>
              <a:spcBef>
                <a:spcPts val="1000"/>
              </a:spcBef>
              <a:spcAft>
                <a:spcPts val="0"/>
              </a:spcAft>
              <a:buSzPts val="3000"/>
              <a:buNone/>
            </a:pPr>
            <a:r>
              <a:rPr lang="lt-LT" dirty="0">
                <a:solidFill>
                  <a:srgbClr val="2E2E2E"/>
                </a:solidFill>
              </a:rPr>
              <a:t>Spauskite „+“ (Sukurti) ir pasirinkite „Albumas“.</a:t>
            </a:r>
            <a:endParaRPr dirty="0">
              <a:solidFill>
                <a:srgbClr val="2E2E2E"/>
              </a:solidFill>
            </a:endParaRPr>
          </a:p>
          <a:p>
            <a:pPr marL="0" lvl="0" indent="0" algn="l" rtl="0">
              <a:lnSpc>
                <a:spcPct val="100000"/>
              </a:lnSpc>
              <a:spcBef>
                <a:spcPts val="1000"/>
              </a:spcBef>
              <a:spcAft>
                <a:spcPts val="0"/>
              </a:spcAft>
              <a:buSzPts val="3000"/>
              <a:buNone/>
            </a:pPr>
            <a:r>
              <a:rPr lang="lt-LT" dirty="0">
                <a:solidFill>
                  <a:srgbClr val="2E2E2E"/>
                </a:solidFill>
              </a:rPr>
              <a:t>Įveskite albumo pavadinimą ir, jei norite, pridėkite aprašymą.</a:t>
            </a:r>
            <a:endParaRPr dirty="0">
              <a:solidFill>
                <a:srgbClr val="2E2E2E"/>
              </a:solidFill>
            </a:endParaRPr>
          </a:p>
          <a:p>
            <a:pPr marL="0" lvl="0" indent="0" algn="l" rtl="0">
              <a:lnSpc>
                <a:spcPct val="100000"/>
              </a:lnSpc>
              <a:spcBef>
                <a:spcPts val="1000"/>
              </a:spcBef>
              <a:spcAft>
                <a:spcPts val="0"/>
              </a:spcAft>
              <a:buSzPts val="3000"/>
              <a:buNone/>
            </a:pPr>
            <a:r>
              <a:rPr lang="lt-LT" dirty="0">
                <a:solidFill>
                  <a:srgbClr val="2E2E2E"/>
                </a:solidFill>
              </a:rPr>
              <a:t>Galima bendrinti albumą su kitais arba laikyti privačiai.</a:t>
            </a:r>
            <a:endParaRPr dirty="0">
              <a:solidFill>
                <a:srgbClr val="2E2E2E"/>
              </a:solidFill>
            </a:endParaRPr>
          </a:p>
          <a:p>
            <a:pPr marL="0" lvl="0" indent="0" algn="l" rtl="0">
              <a:lnSpc>
                <a:spcPct val="100000"/>
              </a:lnSpc>
              <a:spcBef>
                <a:spcPts val="1000"/>
              </a:spcBef>
              <a:spcAft>
                <a:spcPts val="0"/>
              </a:spcAft>
              <a:buSzPts val="3000"/>
              <a:buNone/>
            </a:pPr>
            <a:endParaRPr dirty="0">
              <a:solidFill>
                <a:schemeClr val="dk1"/>
              </a:solidFill>
            </a:endParaRPr>
          </a:p>
          <a:p>
            <a:pPr marL="0" lvl="0" indent="0" algn="l" rtl="0">
              <a:lnSpc>
                <a:spcPct val="100000"/>
              </a:lnSpc>
              <a:spcBef>
                <a:spcPts val="1000"/>
              </a:spcBef>
              <a:spcAft>
                <a:spcPts val="0"/>
              </a:spcAft>
              <a:buSzPts val="3000"/>
              <a:buNone/>
            </a:pPr>
            <a:endParaRPr dirty="0">
              <a:solidFill>
                <a:schemeClr val="dk1"/>
              </a:solidFill>
            </a:endParaRPr>
          </a:p>
          <a:p>
            <a:pPr marL="0" lvl="0" indent="0" algn="l" rtl="0">
              <a:lnSpc>
                <a:spcPct val="100000"/>
              </a:lnSpc>
              <a:spcBef>
                <a:spcPts val="1000"/>
              </a:spcBef>
              <a:spcAft>
                <a:spcPts val="1000"/>
              </a:spcAft>
              <a:buSzPts val="3000"/>
              <a:buNone/>
            </a:pPr>
            <a:r>
              <a:rPr lang="lt-LT" dirty="0">
                <a:solidFill>
                  <a:schemeClr val="dk1"/>
                </a:solidFill>
              </a:rPr>
              <a:t> </a:t>
            </a:r>
            <a:endParaRPr dirty="0">
              <a:solidFill>
                <a:schemeClr val="dk1"/>
              </a:solidFill>
            </a:endParaRPr>
          </a:p>
        </p:txBody>
      </p:sp>
      <p:sp>
        <p:nvSpPr>
          <p:cNvPr id="1223" name="Google Shape;1223;g372fabe9cf5_0_13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sz="5000">
                <a:latin typeface="Century Gothic"/>
                <a:ea typeface="Century Gothic"/>
                <a:cs typeface="Century Gothic"/>
                <a:sym typeface="Century Gothic"/>
              </a:rPr>
              <a:t>Albumo kūrimas</a:t>
            </a:r>
            <a:endParaRPr/>
          </a:p>
        </p:txBody>
      </p:sp>
      <p:pic>
        <p:nvPicPr>
          <p:cNvPr id="1224" name="Google Shape;1224;g372fabe9cf5_0_137" descr="Ekrano nuotrauka, "/>
          <p:cNvPicPr preferRelativeResize="0"/>
          <p:nvPr/>
        </p:nvPicPr>
        <p:blipFill rotWithShape="1">
          <a:blip r:embed="rId3">
            <a:alphaModFix/>
          </a:blip>
          <a:srcRect/>
          <a:stretch/>
        </p:blipFill>
        <p:spPr>
          <a:xfrm>
            <a:off x="8869438" y="1227400"/>
            <a:ext cx="3019425" cy="5505450"/>
          </a:xfrm>
          <a:prstGeom prst="rect">
            <a:avLst/>
          </a:prstGeom>
          <a:noFill/>
          <a:ln>
            <a:noFill/>
          </a:ln>
        </p:spPr>
      </p:pic>
      <p:sp>
        <p:nvSpPr>
          <p:cNvPr id="1225" name="Google Shape;1225;g372fabe9cf5_0_137"/>
          <p:cNvSpPr/>
          <p:nvPr/>
        </p:nvSpPr>
        <p:spPr>
          <a:xfrm>
            <a:off x="11353800" y="1227400"/>
            <a:ext cx="535200" cy="5304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6" name="Google Shape;1226;g372fabe9cf5_0_137"/>
          <p:cNvSpPr/>
          <p:nvPr/>
        </p:nvSpPr>
        <p:spPr>
          <a:xfrm>
            <a:off x="8983250" y="2106475"/>
            <a:ext cx="2791800" cy="4428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231"/>
        <p:cNvGrpSpPr/>
        <p:nvPr/>
      </p:nvGrpSpPr>
      <p:grpSpPr>
        <a:xfrm>
          <a:off x="0" y="0"/>
          <a:ext cx="0" cy="0"/>
          <a:chOff x="0" y="0"/>
          <a:chExt cx="0" cy="0"/>
        </a:xfrm>
      </p:grpSpPr>
      <p:sp>
        <p:nvSpPr>
          <p:cNvPr id="1232" name="Google Shape;1232;g372fabe9cf5_0_146"/>
          <p:cNvSpPr txBox="1">
            <a:spLocks noGrp="1"/>
          </p:cNvSpPr>
          <p:nvPr>
            <p:ph type="body" idx="1"/>
          </p:nvPr>
        </p:nvSpPr>
        <p:spPr>
          <a:xfrm>
            <a:off x="838200" y="2106475"/>
            <a:ext cx="7791900" cy="4531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3000"/>
              <a:buNone/>
            </a:pPr>
            <a:r>
              <a:rPr lang="lt-LT">
                <a:solidFill>
                  <a:srgbClr val="2E2E2E"/>
                </a:solidFill>
              </a:rPr>
              <a:t>Koliažas</a:t>
            </a:r>
            <a:endParaRPr>
              <a:solidFill>
                <a:srgbClr val="2E2E2E"/>
              </a:solidFill>
            </a:endParaRPr>
          </a:p>
          <a:p>
            <a:pPr marL="0" lvl="0" indent="0" algn="l" rtl="0">
              <a:lnSpc>
                <a:spcPct val="100000"/>
              </a:lnSpc>
              <a:spcBef>
                <a:spcPts val="1000"/>
              </a:spcBef>
              <a:spcAft>
                <a:spcPts val="0"/>
              </a:spcAft>
              <a:buSzPts val="3000"/>
              <a:buNone/>
            </a:pPr>
            <a:r>
              <a:rPr lang="lt-LT">
                <a:solidFill>
                  <a:srgbClr val="2E2E2E"/>
                </a:solidFill>
              </a:rPr>
              <a:t>Vaizdo įrašas</a:t>
            </a:r>
            <a:endParaRPr>
              <a:solidFill>
                <a:srgbClr val="2E2E2E"/>
              </a:solidFill>
            </a:endParaRPr>
          </a:p>
          <a:p>
            <a:pPr marL="0" lvl="0" indent="0" algn="l" rtl="0">
              <a:lnSpc>
                <a:spcPct val="100000"/>
              </a:lnSpc>
              <a:spcBef>
                <a:spcPts val="1000"/>
              </a:spcBef>
              <a:spcAft>
                <a:spcPts val="0"/>
              </a:spcAft>
              <a:buSzPts val="3000"/>
              <a:buNone/>
            </a:pPr>
            <a:r>
              <a:rPr lang="lt-LT">
                <a:solidFill>
                  <a:srgbClr val="2E2E2E"/>
                </a:solidFill>
              </a:rPr>
              <a:t>Animacija</a:t>
            </a:r>
            <a:endParaRPr>
              <a:solidFill>
                <a:srgbClr val="2E2E2E"/>
              </a:solidFill>
            </a:endParaRPr>
          </a:p>
          <a:p>
            <a:pPr marL="0" lvl="0" indent="0" algn="l" rtl="0">
              <a:lnSpc>
                <a:spcPct val="100000"/>
              </a:lnSpc>
              <a:spcBef>
                <a:spcPts val="1000"/>
              </a:spcBef>
              <a:spcAft>
                <a:spcPts val="0"/>
              </a:spcAft>
              <a:buSzPts val="3000"/>
              <a:buNone/>
            </a:pPr>
            <a:endParaRPr>
              <a:solidFill>
                <a:schemeClr val="dk1"/>
              </a:solidFill>
            </a:endParaRPr>
          </a:p>
          <a:p>
            <a:pPr marL="0" lvl="0" indent="0" algn="l" rtl="0">
              <a:lnSpc>
                <a:spcPct val="100000"/>
              </a:lnSpc>
              <a:spcBef>
                <a:spcPts val="1000"/>
              </a:spcBef>
              <a:spcAft>
                <a:spcPts val="0"/>
              </a:spcAft>
              <a:buSzPts val="3000"/>
              <a:buNone/>
            </a:pPr>
            <a:endParaRPr>
              <a:solidFill>
                <a:schemeClr val="dk1"/>
              </a:solidFill>
            </a:endParaRPr>
          </a:p>
          <a:p>
            <a:pPr marL="0" lvl="0" indent="0" algn="l" rtl="0">
              <a:lnSpc>
                <a:spcPct val="100000"/>
              </a:lnSpc>
              <a:spcBef>
                <a:spcPts val="1000"/>
              </a:spcBef>
              <a:spcAft>
                <a:spcPts val="1000"/>
              </a:spcAft>
              <a:buSzPts val="3000"/>
              <a:buNone/>
            </a:pPr>
            <a:r>
              <a:rPr lang="lt-LT">
                <a:solidFill>
                  <a:schemeClr val="dk1"/>
                </a:solidFill>
              </a:rPr>
              <a:t> </a:t>
            </a:r>
            <a:endParaRPr>
              <a:solidFill>
                <a:schemeClr val="dk1"/>
              </a:solidFill>
            </a:endParaRPr>
          </a:p>
        </p:txBody>
      </p:sp>
      <p:sp>
        <p:nvSpPr>
          <p:cNvPr id="1233" name="Google Shape;1233;g372fabe9cf5_0_14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sz="5000">
                <a:latin typeface="Century Gothic"/>
                <a:ea typeface="Century Gothic"/>
                <a:cs typeface="Century Gothic"/>
                <a:sym typeface="Century Gothic"/>
              </a:rPr>
              <a:t>Kūryba</a:t>
            </a:r>
            <a:endParaRPr/>
          </a:p>
        </p:txBody>
      </p:sp>
      <p:pic>
        <p:nvPicPr>
          <p:cNvPr id="1234" name="Google Shape;1234;g372fabe9cf5_0_146"/>
          <p:cNvPicPr preferRelativeResize="0"/>
          <p:nvPr/>
        </p:nvPicPr>
        <p:blipFill rotWithShape="1">
          <a:blip r:embed="rId3">
            <a:alphaModFix/>
          </a:blip>
          <a:srcRect/>
          <a:stretch/>
        </p:blipFill>
        <p:spPr>
          <a:xfrm>
            <a:off x="8869438" y="1227400"/>
            <a:ext cx="3019425" cy="5505450"/>
          </a:xfrm>
          <a:prstGeom prst="rect">
            <a:avLst/>
          </a:prstGeom>
          <a:noFill/>
          <a:ln>
            <a:noFill/>
          </a:ln>
        </p:spPr>
      </p:pic>
      <p:sp>
        <p:nvSpPr>
          <p:cNvPr id="1235" name="Google Shape;1235;g372fabe9cf5_0_146"/>
          <p:cNvSpPr/>
          <p:nvPr/>
        </p:nvSpPr>
        <p:spPr>
          <a:xfrm>
            <a:off x="11353800" y="1227400"/>
            <a:ext cx="535200" cy="5304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6" name="Google Shape;1236;g372fabe9cf5_0_146"/>
          <p:cNvSpPr/>
          <p:nvPr/>
        </p:nvSpPr>
        <p:spPr>
          <a:xfrm>
            <a:off x="8983275" y="2680650"/>
            <a:ext cx="2740800" cy="12771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241"/>
        <p:cNvGrpSpPr/>
        <p:nvPr/>
      </p:nvGrpSpPr>
      <p:grpSpPr>
        <a:xfrm>
          <a:off x="0" y="0"/>
          <a:ext cx="0" cy="0"/>
          <a:chOff x="0" y="0"/>
          <a:chExt cx="0" cy="0"/>
        </a:xfrm>
      </p:grpSpPr>
      <p:sp>
        <p:nvSpPr>
          <p:cNvPr id="1242" name="Google Shape;1242;g372fabe9cf5_0_68"/>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3000"/>
              <a:buNone/>
            </a:pPr>
            <a:r>
              <a:rPr lang="lt-LT"/>
              <a:t>Apkarpymas ir pasukimas </a:t>
            </a:r>
            <a:endParaRPr/>
          </a:p>
          <a:p>
            <a:pPr marL="0" lvl="0" indent="0" algn="l" rtl="0">
              <a:lnSpc>
                <a:spcPct val="100000"/>
              </a:lnSpc>
              <a:spcBef>
                <a:spcPts val="1000"/>
              </a:spcBef>
              <a:spcAft>
                <a:spcPts val="0"/>
              </a:spcAft>
              <a:buSzPts val="3000"/>
              <a:buNone/>
            </a:pPr>
            <a:r>
              <a:rPr lang="lt-LT"/>
              <a:t>Šviesumas, kontrastas, sodrumas ir taip toliau</a:t>
            </a:r>
            <a:endParaRPr/>
          </a:p>
          <a:p>
            <a:pPr marL="0" lvl="0" indent="0" algn="l" rtl="0">
              <a:lnSpc>
                <a:spcPct val="100000"/>
              </a:lnSpc>
              <a:spcBef>
                <a:spcPts val="1000"/>
              </a:spcBef>
              <a:spcAft>
                <a:spcPts val="0"/>
              </a:spcAft>
              <a:buSzPts val="3000"/>
              <a:buNone/>
            </a:pPr>
            <a:r>
              <a:rPr lang="lt-LT"/>
              <a:t>Filtrai</a:t>
            </a:r>
            <a:endParaRPr/>
          </a:p>
          <a:p>
            <a:pPr marL="0" lvl="0" indent="0" algn="l" rtl="0">
              <a:lnSpc>
                <a:spcPct val="100000"/>
              </a:lnSpc>
              <a:spcBef>
                <a:spcPts val="1000"/>
              </a:spcBef>
              <a:spcAft>
                <a:spcPts val="0"/>
              </a:spcAft>
              <a:buSzPts val="3000"/>
              <a:buNone/>
            </a:pPr>
            <a:r>
              <a:rPr lang="lt-LT"/>
              <a:t>DI automatinis patobulinimas</a:t>
            </a:r>
            <a:endParaRPr/>
          </a:p>
          <a:p>
            <a:pPr marL="0" lvl="0" indent="0" algn="l" rtl="0">
              <a:lnSpc>
                <a:spcPct val="100000"/>
              </a:lnSpc>
              <a:spcBef>
                <a:spcPts val="1000"/>
              </a:spcBef>
              <a:spcAft>
                <a:spcPts val="0"/>
              </a:spcAft>
              <a:buSzPts val="3000"/>
              <a:buNone/>
            </a:pPr>
            <a:r>
              <a:rPr lang="lt-LT"/>
              <a:t>Paryškinimo žymeklis</a:t>
            </a:r>
            <a:endParaRPr/>
          </a:p>
          <a:p>
            <a:pPr marL="0" lvl="0" indent="0" algn="l" rtl="0">
              <a:lnSpc>
                <a:spcPct val="100000"/>
              </a:lnSpc>
              <a:spcBef>
                <a:spcPts val="1000"/>
              </a:spcBef>
              <a:spcAft>
                <a:spcPts val="1000"/>
              </a:spcAft>
              <a:buSzPts val="3000"/>
              <a:buNone/>
            </a:pPr>
            <a:endParaRPr/>
          </a:p>
        </p:txBody>
      </p:sp>
      <p:sp>
        <p:nvSpPr>
          <p:cNvPr id="1243" name="Google Shape;1243;g372fabe9cf5_0_68"/>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Pagrindinės redagavimo galimybės</a:t>
            </a:r>
            <a:endParaRPr>
              <a:latin typeface="Century Gothic"/>
              <a:ea typeface="Century Gothic"/>
              <a:cs typeface="Century Gothic"/>
              <a:sym typeface="Century Gothic"/>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248"/>
        <p:cNvGrpSpPr/>
        <p:nvPr/>
      </p:nvGrpSpPr>
      <p:grpSpPr>
        <a:xfrm>
          <a:off x="0" y="0"/>
          <a:ext cx="0" cy="0"/>
          <a:chOff x="0" y="0"/>
          <a:chExt cx="0" cy="0"/>
        </a:xfrm>
      </p:grpSpPr>
      <p:pic>
        <p:nvPicPr>
          <p:cNvPr id="1249" name="Google Shape;1249;g372fabe9cf5_0_74" descr="Ekrano kopija, vanduo, saulėlydis, rausvas dangus, tamsus fonas"/>
          <p:cNvPicPr preferRelativeResize="0"/>
          <p:nvPr/>
        </p:nvPicPr>
        <p:blipFill rotWithShape="1">
          <a:blip r:embed="rId3">
            <a:alphaModFix/>
          </a:blip>
          <a:srcRect/>
          <a:stretch/>
        </p:blipFill>
        <p:spPr>
          <a:xfrm>
            <a:off x="0" y="584200"/>
            <a:ext cx="12192000" cy="5689607"/>
          </a:xfrm>
          <a:prstGeom prst="rect">
            <a:avLst/>
          </a:prstGeom>
          <a:noFill/>
          <a:ln>
            <a:noFill/>
          </a:ln>
        </p:spPr>
      </p:pic>
      <p:sp>
        <p:nvSpPr>
          <p:cNvPr id="1250" name="Google Shape;1250;g372fabe9cf5_0_74"/>
          <p:cNvSpPr/>
          <p:nvPr/>
        </p:nvSpPr>
        <p:spPr>
          <a:xfrm>
            <a:off x="9889900" y="584200"/>
            <a:ext cx="2301900" cy="487800"/>
          </a:xfrm>
          <a:prstGeom prst="rect">
            <a:avLst/>
          </a:prstGeom>
          <a:noFill/>
          <a:ln w="38100"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255"/>
        <p:cNvGrpSpPr/>
        <p:nvPr/>
      </p:nvGrpSpPr>
      <p:grpSpPr>
        <a:xfrm>
          <a:off x="0" y="0"/>
          <a:ext cx="0" cy="0"/>
          <a:chOff x="0" y="0"/>
          <a:chExt cx="0" cy="0"/>
        </a:xfrm>
      </p:grpSpPr>
      <p:sp>
        <p:nvSpPr>
          <p:cNvPr id="1256" name="Google Shape;1256;g372fabe9cf5_0_155"/>
          <p:cNvSpPr txBox="1">
            <a:spLocks noGrp="1"/>
          </p:cNvSpPr>
          <p:nvPr>
            <p:ph type="body" idx="1"/>
          </p:nvPr>
        </p:nvSpPr>
        <p:spPr>
          <a:xfrm>
            <a:off x="838200" y="1819775"/>
            <a:ext cx="10515600" cy="40161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100000"/>
              </a:lnSpc>
              <a:spcBef>
                <a:spcPts val="1000"/>
              </a:spcBef>
              <a:spcAft>
                <a:spcPts val="0"/>
              </a:spcAft>
              <a:buSzPct val="100000"/>
              <a:buNone/>
            </a:pPr>
            <a:endParaRPr dirty="0"/>
          </a:p>
          <a:p>
            <a:pPr marL="0" lvl="0" indent="0" algn="l" rtl="0">
              <a:lnSpc>
                <a:spcPct val="100000"/>
              </a:lnSpc>
              <a:spcBef>
                <a:spcPts val="1000"/>
              </a:spcBef>
              <a:spcAft>
                <a:spcPts val="0"/>
              </a:spcAft>
              <a:buSzPct val="58822"/>
              <a:buNone/>
            </a:pPr>
            <a:r>
              <a:rPr lang="lt-LT" sz="5100" dirty="0"/>
              <a:t>Pasirink norimas nuotraukas ar albumą.</a:t>
            </a:r>
            <a:endParaRPr sz="5100" dirty="0"/>
          </a:p>
          <a:p>
            <a:pPr marL="0" lvl="0" indent="0" algn="l" rtl="0">
              <a:lnSpc>
                <a:spcPct val="100000"/>
              </a:lnSpc>
              <a:spcBef>
                <a:spcPts val="1000"/>
              </a:spcBef>
              <a:spcAft>
                <a:spcPts val="0"/>
              </a:spcAft>
              <a:buSzPct val="58822"/>
              <a:buNone/>
            </a:pPr>
            <a:r>
              <a:rPr lang="lt-LT" sz="5100" dirty="0"/>
              <a:t>Spausk „Bendrinti“.</a:t>
            </a:r>
            <a:endParaRPr sz="5100" dirty="0"/>
          </a:p>
          <a:p>
            <a:pPr marL="0" lvl="0" indent="0" algn="l" rtl="0">
              <a:lnSpc>
                <a:spcPct val="100000"/>
              </a:lnSpc>
              <a:spcBef>
                <a:spcPts val="1000"/>
              </a:spcBef>
              <a:spcAft>
                <a:spcPts val="0"/>
              </a:spcAft>
              <a:buSzPct val="58822"/>
              <a:buNone/>
            </a:pPr>
            <a:r>
              <a:rPr lang="lt-LT" sz="5100" dirty="0"/>
              <a:t>Pasirink:</a:t>
            </a:r>
            <a:endParaRPr sz="5100" dirty="0"/>
          </a:p>
          <a:p>
            <a:pPr marL="0" lvl="0" indent="457200" algn="l" rtl="0">
              <a:lnSpc>
                <a:spcPct val="100000"/>
              </a:lnSpc>
              <a:spcBef>
                <a:spcPts val="1000"/>
              </a:spcBef>
              <a:spcAft>
                <a:spcPts val="0"/>
              </a:spcAft>
              <a:buSzPct val="58822"/>
              <a:buNone/>
            </a:pPr>
            <a:r>
              <a:rPr lang="lt-LT" sz="5100" dirty="0"/>
              <a:t>siųsti el. paštu ar telefonu,</a:t>
            </a:r>
            <a:endParaRPr sz="5100" dirty="0"/>
          </a:p>
          <a:p>
            <a:pPr marL="0" lvl="0" indent="457200" algn="l" rtl="0">
              <a:lnSpc>
                <a:spcPct val="100000"/>
              </a:lnSpc>
              <a:spcBef>
                <a:spcPts val="1000"/>
              </a:spcBef>
              <a:spcAft>
                <a:spcPts val="0"/>
              </a:spcAft>
              <a:buSzPct val="58822"/>
              <a:buNone/>
            </a:pPr>
            <a:r>
              <a:rPr lang="lt-LT" sz="5100" dirty="0"/>
              <a:t>sukurti nuorodą,</a:t>
            </a:r>
            <a:endParaRPr sz="5100" dirty="0"/>
          </a:p>
          <a:p>
            <a:pPr marL="0" lvl="0" indent="457200" algn="l" rtl="0">
              <a:lnSpc>
                <a:spcPct val="100000"/>
              </a:lnSpc>
              <a:spcBef>
                <a:spcPts val="1000"/>
              </a:spcBef>
              <a:spcAft>
                <a:spcPts val="1000"/>
              </a:spcAft>
              <a:buSzPct val="58822"/>
              <a:buNone/>
            </a:pPr>
            <a:r>
              <a:rPr lang="lt-LT" sz="5100" dirty="0"/>
              <a:t>bendrinti per kitą programėlę (pvz., </a:t>
            </a:r>
            <a:r>
              <a:rPr lang="lt-LT" sz="5100" i="1" dirty="0"/>
              <a:t>Messenger</a:t>
            </a:r>
            <a:r>
              <a:rPr lang="lt-LT" sz="5100" dirty="0"/>
              <a:t>, </a:t>
            </a:r>
            <a:r>
              <a:rPr lang="lt-LT" sz="5100" i="1" dirty="0"/>
              <a:t>WhatsApp</a:t>
            </a:r>
            <a:r>
              <a:rPr lang="lt-LT" sz="5100" dirty="0"/>
              <a:t>).</a:t>
            </a:r>
            <a:endParaRPr sz="5100" dirty="0"/>
          </a:p>
        </p:txBody>
      </p:sp>
      <p:sp>
        <p:nvSpPr>
          <p:cNvPr id="1257" name="Google Shape;1257;g372fabe9cf5_0_155"/>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4"/>
                  </a:ext>
                </a:extLst>
              </a:rPr>
              <a:t>Nuotraukų bendrinimas </a:t>
            </a:r>
            <a:endParaRPr>
              <a:latin typeface="Century Gothic"/>
              <a:ea typeface="Century Gothic"/>
              <a:cs typeface="Century Gothic"/>
              <a:sym typeface="Century Gothic"/>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262"/>
        <p:cNvGrpSpPr/>
        <p:nvPr/>
      </p:nvGrpSpPr>
      <p:grpSpPr>
        <a:xfrm>
          <a:off x="0" y="0"/>
          <a:ext cx="0" cy="0"/>
          <a:chOff x="0" y="0"/>
          <a:chExt cx="0" cy="0"/>
        </a:xfrm>
      </p:grpSpPr>
      <p:sp>
        <p:nvSpPr>
          <p:cNvPr id="1263" name="Google Shape;1263;g372fabe9cf5_0_164"/>
          <p:cNvSpPr txBox="1">
            <a:spLocks noGrp="1"/>
          </p:cNvSpPr>
          <p:nvPr>
            <p:ph type="body" idx="1"/>
          </p:nvPr>
        </p:nvSpPr>
        <p:spPr>
          <a:xfrm>
            <a:off x="838200" y="1805625"/>
            <a:ext cx="6866700" cy="4572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dirty="0"/>
              <a:t>Vieša nuoroda</a:t>
            </a:r>
            <a:endParaRPr sz="3200" dirty="0"/>
          </a:p>
          <a:p>
            <a:pPr marL="0" lvl="0" indent="0" algn="l" rtl="0">
              <a:lnSpc>
                <a:spcPct val="90000"/>
              </a:lnSpc>
              <a:spcBef>
                <a:spcPts val="1000"/>
              </a:spcBef>
              <a:spcAft>
                <a:spcPts val="0"/>
              </a:spcAft>
              <a:buSzPts val="3000"/>
              <a:buNone/>
            </a:pPr>
            <a:r>
              <a:rPr lang="lt-LT" sz="3200" dirty="0"/>
              <a:t>Tik pakviesti asmenys el. paštu</a:t>
            </a:r>
            <a:endParaRPr sz="3200" dirty="0"/>
          </a:p>
          <a:p>
            <a:pPr marL="0" lvl="0" indent="0" algn="l" rtl="0">
              <a:lnSpc>
                <a:spcPct val="90000"/>
              </a:lnSpc>
              <a:spcBef>
                <a:spcPts val="1000"/>
              </a:spcBef>
              <a:spcAft>
                <a:spcPts val="0"/>
              </a:spcAft>
              <a:buSzPts val="3000"/>
              <a:buNone/>
            </a:pPr>
            <a:r>
              <a:rPr lang="lt-LT" sz="3200" dirty="0"/>
              <a:t>Komentavimas / pridėjimas nuotraukų</a:t>
            </a:r>
            <a:endParaRPr sz="3200" dirty="0"/>
          </a:p>
          <a:p>
            <a:pPr marL="0" lvl="0" indent="0" algn="l" rtl="0">
              <a:lnSpc>
                <a:spcPct val="90000"/>
              </a:lnSpc>
              <a:spcBef>
                <a:spcPts val="1000"/>
              </a:spcBef>
              <a:spcAft>
                <a:spcPts val="0"/>
              </a:spcAft>
              <a:buSzPts val="3000"/>
              <a:buNone/>
            </a:pPr>
            <a:r>
              <a:rPr lang="lt-LT" sz="3200" dirty="0"/>
              <a:t>Bendrinimo atšaukimas </a:t>
            </a:r>
            <a:endParaRPr sz="3200" dirty="0"/>
          </a:p>
          <a:p>
            <a:pPr marL="0" lvl="0" indent="0" algn="l" rtl="0">
              <a:lnSpc>
                <a:spcPct val="90000"/>
              </a:lnSpc>
              <a:spcBef>
                <a:spcPts val="1000"/>
              </a:spcBef>
              <a:spcAft>
                <a:spcPts val="0"/>
              </a:spcAft>
              <a:buSzPts val="3000"/>
              <a:buNone/>
            </a:pPr>
            <a:endParaRPr sz="3200" dirty="0"/>
          </a:p>
          <a:p>
            <a:pPr marL="0" lvl="0" indent="0" algn="l" rtl="0">
              <a:lnSpc>
                <a:spcPct val="90000"/>
              </a:lnSpc>
              <a:spcBef>
                <a:spcPts val="1000"/>
              </a:spcBef>
              <a:spcAft>
                <a:spcPts val="0"/>
              </a:spcAft>
              <a:buSzPts val="3000"/>
              <a:buNone/>
            </a:pPr>
            <a:r>
              <a:rPr lang="lt-LT" sz="3200" dirty="0"/>
              <a:t>Svarbu: reguliariai peržiūrėti bendrinamus albumus, kad išliktų privatumas ir kontrolė.</a:t>
            </a:r>
            <a:endParaRPr sz="3200" dirty="0"/>
          </a:p>
        </p:txBody>
      </p:sp>
      <p:sp>
        <p:nvSpPr>
          <p:cNvPr id="1264" name="Google Shape;1264;g372fabe9cf5_0_16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Bendrinimo nustatymai</a:t>
            </a:r>
            <a:endParaRPr>
              <a:latin typeface="Century Gothic"/>
              <a:ea typeface="Century Gothic"/>
              <a:cs typeface="Century Gothic"/>
              <a:sym typeface="Century Gothic"/>
            </a:endParaRPr>
          </a:p>
        </p:txBody>
      </p:sp>
      <p:pic>
        <p:nvPicPr>
          <p:cNvPr id="1265" name="Google Shape;1265;g372fabe9cf5_0_164"/>
          <p:cNvPicPr preferRelativeResize="0"/>
          <p:nvPr/>
        </p:nvPicPr>
        <p:blipFill rotWithShape="1">
          <a:blip r:embed="rId3">
            <a:alphaModFix/>
          </a:blip>
          <a:srcRect/>
          <a:stretch/>
        </p:blipFill>
        <p:spPr>
          <a:xfrm>
            <a:off x="7796100" y="984513"/>
            <a:ext cx="4095750" cy="5686425"/>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270"/>
        <p:cNvGrpSpPr/>
        <p:nvPr/>
      </p:nvGrpSpPr>
      <p:grpSpPr>
        <a:xfrm>
          <a:off x="0" y="0"/>
          <a:ext cx="0" cy="0"/>
          <a:chOff x="0" y="0"/>
          <a:chExt cx="0" cy="0"/>
        </a:xfrm>
      </p:grpSpPr>
      <p:sp>
        <p:nvSpPr>
          <p:cNvPr id="1271" name="Google Shape;1271;g372fabe9cf5_0_87"/>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fontScale="25000" lnSpcReduction="20000"/>
          </a:bodyPr>
          <a:lstStyle/>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ct val="144577"/>
              <a:buNone/>
            </a:pPr>
            <a:r>
              <a:rPr lang="lt-LT" sz="8300" u="sng">
                <a:solidFill>
                  <a:schemeClr val="hlink"/>
                </a:solidFill>
                <a:hlinkClick r:id="rId3"/>
              </a:rPr>
              <a:t>Kodėl ne visada galima viešinti asmenines nuotraukas?</a:t>
            </a:r>
            <a:endParaRPr sz="8300"/>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a:p>
            <a:pPr marL="457200" lvl="0" indent="0" algn="l" rtl="0">
              <a:lnSpc>
                <a:spcPct val="90000"/>
              </a:lnSpc>
              <a:spcBef>
                <a:spcPts val="1000"/>
              </a:spcBef>
              <a:spcAft>
                <a:spcPts val="0"/>
              </a:spcAft>
              <a:buSzPts val="3000"/>
              <a:buNone/>
            </a:pPr>
            <a:endParaRPr/>
          </a:p>
        </p:txBody>
      </p:sp>
      <p:sp>
        <p:nvSpPr>
          <p:cNvPr id="1272" name="Google Shape;1272;g372fabe9cf5_0_8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lt-LT">
                <a:latin typeface="Century Gothic"/>
                <a:ea typeface="Century Gothic"/>
                <a:cs typeface="Century Gothic"/>
                <a:sym typeface="Century Gothic"/>
              </a:rPr>
              <a:t>Pažink medijas su Klaudija. Kodėl ne visada galima viešinti asmenines nuotraukas?</a:t>
            </a:r>
            <a:endParaRPr>
              <a:latin typeface="Century Gothic"/>
              <a:ea typeface="Century Gothic"/>
              <a:cs typeface="Century Gothic"/>
              <a:sym typeface="Century Gothic"/>
            </a:endParaRPr>
          </a:p>
        </p:txBody>
      </p:sp>
      <p:pic>
        <p:nvPicPr>
          <p:cNvPr id="1273" name="Google Shape;1273;g372fabe9cf5_0_87">
            <a:hlinkClick r:id="rId3"/>
          </p:cNvPr>
          <p:cNvPicPr preferRelativeResize="0"/>
          <p:nvPr/>
        </p:nvPicPr>
        <p:blipFill rotWithShape="1">
          <a:blip r:embed="rId4">
            <a:alphaModFix/>
          </a:blip>
          <a:srcRect l="7398" t="21303" r="30431" b="18346"/>
          <a:stretch/>
        </p:blipFill>
        <p:spPr>
          <a:xfrm>
            <a:off x="2360175" y="1921476"/>
            <a:ext cx="6636600" cy="3489450"/>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sp>
        <p:nvSpPr>
          <p:cNvPr id="1279" name="Google Shape;1279;g372fabe9cf5_0_94"/>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dirty="0"/>
              <a:t>Automatinis nuotraukų grupavimas pagal veidus, vietas, objektus</a:t>
            </a:r>
            <a:endParaRPr sz="3200" dirty="0"/>
          </a:p>
          <a:p>
            <a:pPr marL="0" lvl="0" indent="0" algn="l" rtl="0">
              <a:lnSpc>
                <a:spcPct val="90000"/>
              </a:lnSpc>
              <a:spcBef>
                <a:spcPts val="1000"/>
              </a:spcBef>
              <a:spcAft>
                <a:spcPts val="0"/>
              </a:spcAft>
              <a:buSzPts val="3000"/>
              <a:buNone/>
            </a:pPr>
            <a:r>
              <a:rPr lang="lt-LT" sz="3200" dirty="0"/>
              <a:t>Paieška nuotraukose pagal turinį</a:t>
            </a:r>
            <a:endParaRPr sz="3200" dirty="0"/>
          </a:p>
          <a:p>
            <a:pPr marL="0" lvl="0" indent="0" algn="l" rtl="0">
              <a:lnSpc>
                <a:spcPct val="90000"/>
              </a:lnSpc>
              <a:spcBef>
                <a:spcPts val="1000"/>
              </a:spcBef>
              <a:spcAft>
                <a:spcPts val="0"/>
              </a:spcAft>
              <a:buSzPts val="3000"/>
              <a:buNone/>
            </a:pPr>
            <a:r>
              <a:rPr lang="lt-LT" sz="3200" dirty="0"/>
              <a:t>Automatiniai pasiūlymai (pvz., archyvuoti, kurti animacijas)</a:t>
            </a:r>
            <a:endParaRPr sz="3200" dirty="0"/>
          </a:p>
          <a:p>
            <a:pPr marL="0" lvl="0" indent="0" algn="l" rtl="0">
              <a:lnSpc>
                <a:spcPct val="90000"/>
              </a:lnSpc>
              <a:spcBef>
                <a:spcPts val="1000"/>
              </a:spcBef>
              <a:spcAft>
                <a:spcPts val="0"/>
              </a:spcAft>
              <a:buSzPts val="3000"/>
              <a:buNone/>
            </a:pPr>
            <a:endParaRPr sz="3200" dirty="0"/>
          </a:p>
          <a:p>
            <a:pPr marL="0" lvl="0" indent="0" algn="l" rtl="0">
              <a:lnSpc>
                <a:spcPct val="90000"/>
              </a:lnSpc>
              <a:spcBef>
                <a:spcPts val="1000"/>
              </a:spcBef>
              <a:spcAft>
                <a:spcPts val="0"/>
              </a:spcAft>
              <a:buSzPts val="3000"/>
              <a:buNone/>
            </a:pPr>
            <a:endParaRPr sz="3200" dirty="0"/>
          </a:p>
          <a:p>
            <a:pPr marL="0" lvl="0" indent="0" algn="l" rtl="0">
              <a:lnSpc>
                <a:spcPct val="90000"/>
              </a:lnSpc>
              <a:spcBef>
                <a:spcPts val="1000"/>
              </a:spcBef>
              <a:spcAft>
                <a:spcPts val="0"/>
              </a:spcAft>
              <a:buClr>
                <a:srgbClr val="000000"/>
              </a:buClr>
              <a:buSzPts val="3000"/>
              <a:buFont typeface="Arial"/>
              <a:buNone/>
            </a:pPr>
            <a:r>
              <a:rPr lang="lt-LT" sz="3200" dirty="0"/>
              <a:t>Šios funkcijos taupo laiką ir padeda lengviau rasti, išsaugoti bei dalintis svarbiausiomis akimirkomis.</a:t>
            </a:r>
            <a:endParaRPr sz="3200" dirty="0"/>
          </a:p>
        </p:txBody>
      </p:sp>
      <p:sp>
        <p:nvSpPr>
          <p:cNvPr id="1280" name="Google Shape;1280;g372fabe9cf5_0_9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dirty="0">
                <a:latin typeface="Century Gothic"/>
                <a:ea typeface="Century Gothic"/>
                <a:cs typeface="Century Gothic"/>
                <a:sym typeface="Century Gothic"/>
              </a:rPr>
              <a:t>DI </a:t>
            </a: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6"/>
                  </a:ext>
                </a:extLst>
              </a:rPr>
              <a:t>aspektas</a:t>
            </a:r>
            <a:endParaRPr dirty="0">
              <a:latin typeface="Century Gothic"/>
              <a:ea typeface="Century Gothic"/>
              <a:cs typeface="Century Gothic"/>
              <a:sym typeface="Century Gothic"/>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284"/>
        <p:cNvGrpSpPr/>
        <p:nvPr/>
      </p:nvGrpSpPr>
      <p:grpSpPr>
        <a:xfrm>
          <a:off x="0" y="0"/>
          <a:ext cx="0" cy="0"/>
          <a:chOff x="0" y="0"/>
          <a:chExt cx="0" cy="0"/>
        </a:xfrm>
      </p:grpSpPr>
      <p:sp>
        <p:nvSpPr>
          <p:cNvPr id="1285" name="Google Shape;1285;g372fabe9cf5_0_100"/>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g372fabe9cf5_0_104"/>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Įkelti į </a:t>
            </a:r>
            <a:r>
              <a:rPr lang="lt-LT" sz="3200" i="1" dirty="0"/>
              <a:t>Google nuotraukas </a:t>
            </a:r>
            <a:r>
              <a:rPr lang="lt-LT" sz="3200" dirty="0"/>
              <a:t>kelias nuotraukas.</a:t>
            </a:r>
            <a:endParaRPr sz="3200" dirty="0"/>
          </a:p>
          <a:p>
            <a:pPr marL="0" lvl="0" indent="0" algn="l" rtl="0">
              <a:lnSpc>
                <a:spcPct val="90000"/>
              </a:lnSpc>
              <a:spcBef>
                <a:spcPts val="1000"/>
              </a:spcBef>
              <a:spcAft>
                <a:spcPts val="0"/>
              </a:spcAft>
              <a:buSzPts val="3000"/>
              <a:buNone/>
            </a:pPr>
            <a:r>
              <a:rPr lang="lt-LT" sz="3200" dirty="0"/>
              <a:t>Sukurti albumą ir perkelti nuotraukas pagal tematiką.</a:t>
            </a:r>
            <a:endParaRPr sz="3200" dirty="0"/>
          </a:p>
          <a:p>
            <a:pPr marL="0" lvl="0" indent="0" algn="l" rtl="0">
              <a:lnSpc>
                <a:spcPct val="90000"/>
              </a:lnSpc>
              <a:spcBef>
                <a:spcPts val="1000"/>
              </a:spcBef>
              <a:spcAft>
                <a:spcPts val="0"/>
              </a:spcAft>
              <a:buSzPts val="3000"/>
              <a:buNone/>
            </a:pPr>
            <a:r>
              <a:rPr lang="lt-LT" sz="3200" dirty="0"/>
              <a:t>Suredaguoti nuotrauką ir ja pasidalinti.</a:t>
            </a:r>
            <a:endParaRPr sz="3200" dirty="0"/>
          </a:p>
          <a:p>
            <a:pPr marL="0" lvl="0" indent="0" algn="l" rtl="0">
              <a:lnSpc>
                <a:spcPct val="90000"/>
              </a:lnSpc>
              <a:spcBef>
                <a:spcPts val="1000"/>
              </a:spcBef>
              <a:spcAft>
                <a:spcPts val="0"/>
              </a:spcAft>
              <a:buSzPts val="3000"/>
              <a:buNone/>
            </a:pPr>
            <a:r>
              <a:rPr lang="lt-LT" sz="3200" dirty="0"/>
              <a:t>Sukurti koliažą, filmuką, animaciją.</a:t>
            </a:r>
            <a:endParaRPr sz="3200" dirty="0"/>
          </a:p>
        </p:txBody>
      </p:sp>
      <p:sp>
        <p:nvSpPr>
          <p:cNvPr id="1292" name="Google Shape;1292;g372fabe9cf5_0_10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U</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7"/>
                  </a:ext>
                </a:extLst>
              </a:rPr>
              <a:t>žduotis</a:t>
            </a:r>
            <a:endParaRPr>
              <a:latin typeface="Century Gothic"/>
              <a:ea typeface="Century Gothic"/>
              <a:cs typeface="Century Gothic"/>
              <a:sym typeface="Century Gothic"/>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297"/>
        <p:cNvGrpSpPr/>
        <p:nvPr/>
      </p:nvGrpSpPr>
      <p:grpSpPr>
        <a:xfrm>
          <a:off x="0" y="0"/>
          <a:ext cx="0" cy="0"/>
          <a:chOff x="0" y="0"/>
          <a:chExt cx="0" cy="0"/>
        </a:xfrm>
      </p:grpSpPr>
      <p:sp>
        <p:nvSpPr>
          <p:cNvPr id="1298" name="Google Shape;1298;g372fabe9cf5_0_171"/>
          <p:cNvSpPr txBox="1">
            <a:spLocks noGrp="1"/>
          </p:cNvSpPr>
          <p:nvPr>
            <p:ph type="body" idx="1"/>
          </p:nvPr>
        </p:nvSpPr>
        <p:spPr>
          <a:xfrm>
            <a:off x="838200" y="3031869"/>
            <a:ext cx="10515600" cy="16433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dirty="0"/>
              <a:t>Kaip manai, kai </a:t>
            </a:r>
            <a:r>
              <a:rPr lang="lt-LT" sz="3200" i="1" dirty="0"/>
              <a:t>Google</a:t>
            </a:r>
            <a:r>
              <a:rPr lang="lt-LT" sz="3200" dirty="0"/>
              <a:t> automatiškai atpažįsta tavo artimųjų veidus ar vaikų nuotraukas, – ar tai labiau padeda ar trikdo?</a:t>
            </a:r>
            <a:endParaRPr sz="3200" dirty="0"/>
          </a:p>
        </p:txBody>
      </p:sp>
      <p:sp>
        <p:nvSpPr>
          <p:cNvPr id="1299" name="Google Shape;1299;g372fabe9cf5_0_17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g372245a7f8e_0_83"/>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i="1" dirty="0">
                <a:latin typeface="Century Gothic"/>
                <a:ea typeface="Century Gothic"/>
                <a:cs typeface="Century Gothic"/>
                <a:sym typeface="Century Gothic"/>
              </a:rPr>
              <a:t>Google žemėlapiai</a:t>
            </a:r>
            <a:r>
              <a:rPr lang="lt-LT" dirty="0">
                <a:latin typeface="Century Gothic"/>
                <a:ea typeface="Century Gothic"/>
                <a:cs typeface="Century Gothic"/>
                <a:sym typeface="Century Gothic"/>
              </a:rPr>
              <a:t>: vietos informacija</a:t>
            </a:r>
            <a:endParaRPr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1" name="Google Shape;1311;g35f9e58464e_0_20"/>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i="1" dirty="0"/>
              <a:t>Google žemėlapiai </a:t>
            </a:r>
            <a:r>
              <a:rPr lang="lt-LT" sz="3200" dirty="0"/>
              <a:t>– tai internetinė paslauga, leidžianti rasti vietoves, maršrutus, peržiūrėti žemėlapius, gatvių vaizdus ir sužinoti informaciją apie vietinius objektus (pvz., parduotuves, kavines).</a:t>
            </a:r>
            <a:endParaRPr sz="3200" dirty="0"/>
          </a:p>
        </p:txBody>
      </p:sp>
      <p:sp>
        <p:nvSpPr>
          <p:cNvPr id="1312" name="Google Shape;1312;g35f9e58464e_0_2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i="1"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8"/>
                  </a:ext>
                </a:extLst>
              </a:rPr>
              <a:t>Google</a:t>
            </a:r>
            <a:r>
              <a:rPr lang="lt-LT" i="1" dirty="0">
                <a:latin typeface="Century Gothic"/>
                <a:ea typeface="Century Gothic"/>
                <a:cs typeface="Century Gothic"/>
                <a:sym typeface="Century Gothic"/>
              </a:rPr>
              <a:t> žemėlapiai</a:t>
            </a:r>
            <a:endParaRPr i="1" dirty="0">
              <a:latin typeface="Century Gothic"/>
              <a:ea typeface="Century Gothic"/>
              <a:cs typeface="Century Gothic"/>
              <a:sym typeface="Century Gothic"/>
            </a:endParaRPr>
          </a:p>
        </p:txBody>
      </p:sp>
      <p:pic>
        <p:nvPicPr>
          <p:cNvPr id="1313" name="Google Shape;1313;g35f9e58464e_0_20" descr="Google Žemėlapio logotipas" title="Clipboard_06-03-2025_01-removebg-preview.png"/>
          <p:cNvPicPr preferRelativeResize="0"/>
          <p:nvPr/>
        </p:nvPicPr>
        <p:blipFill rotWithShape="1">
          <a:blip r:embed="rId3">
            <a:alphaModFix/>
          </a:blip>
          <a:srcRect/>
          <a:stretch/>
        </p:blipFill>
        <p:spPr>
          <a:xfrm>
            <a:off x="4054638" y="3362613"/>
            <a:ext cx="3305175" cy="3305175"/>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318"/>
        <p:cNvGrpSpPr/>
        <p:nvPr/>
      </p:nvGrpSpPr>
      <p:grpSpPr>
        <a:xfrm>
          <a:off x="0" y="0"/>
          <a:ext cx="0" cy="0"/>
          <a:chOff x="0" y="0"/>
          <a:chExt cx="0" cy="0"/>
        </a:xfrm>
      </p:grpSpPr>
      <p:sp>
        <p:nvSpPr>
          <p:cNvPr id="1319" name="Google Shape;1319;g372fabe9cf5_0_129"/>
          <p:cNvSpPr txBox="1">
            <a:spLocks noGrp="1"/>
          </p:cNvSpPr>
          <p:nvPr>
            <p:ph type="body" idx="1"/>
          </p:nvPr>
        </p:nvSpPr>
        <p:spPr>
          <a:xfrm>
            <a:off x="838200" y="2070250"/>
            <a:ext cx="10678500" cy="46476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1000"/>
              </a:spcBef>
              <a:spcAft>
                <a:spcPts val="0"/>
              </a:spcAft>
              <a:buSzPts val="3000"/>
              <a:buNone/>
            </a:pPr>
            <a:r>
              <a:rPr lang="lt-LT" sz="3200" dirty="0"/>
              <a:t>Pasiekiamumas – </a:t>
            </a:r>
            <a:r>
              <a:rPr lang="lt-LT" sz="3200" i="1" dirty="0"/>
              <a:t>google.com/</a:t>
            </a:r>
            <a:r>
              <a:rPr lang="lt-LT" sz="3200" i="1" dirty="0" err="1"/>
              <a:t>maps</a:t>
            </a:r>
            <a:r>
              <a:rPr lang="lt-LT" sz="3200" i="1" dirty="0"/>
              <a:t>/  </a:t>
            </a:r>
            <a:r>
              <a:rPr lang="lt-LT" sz="3200" dirty="0"/>
              <a:t>arba naudokite mobiliąją programėlę.</a:t>
            </a:r>
            <a:br>
              <a:rPr lang="lt-LT" sz="3200" dirty="0"/>
            </a:br>
            <a:endParaRPr sz="3200" dirty="0"/>
          </a:p>
          <a:p>
            <a:pPr marL="0" lvl="0" indent="0" algn="l" rtl="0">
              <a:lnSpc>
                <a:spcPct val="70000"/>
              </a:lnSpc>
              <a:spcBef>
                <a:spcPts val="1000"/>
              </a:spcBef>
              <a:spcAft>
                <a:spcPts val="0"/>
              </a:spcAft>
              <a:buSzPts val="3000"/>
              <a:buNone/>
            </a:pPr>
            <a:r>
              <a:rPr lang="lt-LT" sz="3200" dirty="0"/>
              <a:t>Interaktyvus žemėlapis</a:t>
            </a:r>
            <a:endParaRPr sz="3200" dirty="0"/>
          </a:p>
          <a:p>
            <a:pPr marL="0" lvl="0" indent="0" algn="l" rtl="0">
              <a:lnSpc>
                <a:spcPct val="70000"/>
              </a:lnSpc>
              <a:spcBef>
                <a:spcPts val="1000"/>
              </a:spcBef>
              <a:spcAft>
                <a:spcPts val="0"/>
              </a:spcAft>
              <a:buSzPts val="3000"/>
              <a:buNone/>
            </a:pPr>
            <a:r>
              <a:rPr lang="lt-LT" sz="3200" dirty="0"/>
              <a:t>Maršrutų planavimas</a:t>
            </a:r>
            <a:endParaRPr sz="3200" dirty="0"/>
          </a:p>
          <a:p>
            <a:pPr marL="0" lvl="0" indent="0" algn="l" rtl="0">
              <a:lnSpc>
                <a:spcPct val="70000"/>
              </a:lnSpc>
              <a:spcBef>
                <a:spcPts val="1000"/>
              </a:spcBef>
              <a:spcAft>
                <a:spcPts val="0"/>
              </a:spcAft>
              <a:buSzPts val="3000"/>
              <a:buNone/>
            </a:pPr>
            <a:r>
              <a:rPr lang="lt-LT" sz="3200" dirty="0"/>
              <a:t>Įmonių informacija ir atsiliepimai</a:t>
            </a:r>
            <a:endParaRPr sz="3200" dirty="0"/>
          </a:p>
          <a:p>
            <a:pPr marL="0" lvl="0" indent="0" algn="l" rtl="0">
              <a:lnSpc>
                <a:spcPct val="70000"/>
              </a:lnSpc>
              <a:spcBef>
                <a:spcPts val="1000"/>
              </a:spcBef>
              <a:spcAft>
                <a:spcPts val="0"/>
              </a:spcAft>
              <a:buSzPts val="3000"/>
              <a:buNone/>
            </a:pPr>
            <a:r>
              <a:rPr lang="lt-LT" sz="3200" dirty="0"/>
              <a:t>Navigacija realiu laiku</a:t>
            </a:r>
            <a:endParaRPr sz="3200" dirty="0"/>
          </a:p>
          <a:p>
            <a:pPr marL="0" lvl="0" indent="0" algn="l" rtl="0">
              <a:lnSpc>
                <a:spcPct val="70000"/>
              </a:lnSpc>
              <a:spcBef>
                <a:spcPts val="1000"/>
              </a:spcBef>
              <a:spcAft>
                <a:spcPts val="0"/>
              </a:spcAft>
              <a:buSzPts val="3000"/>
              <a:buNone/>
            </a:pPr>
            <a:r>
              <a:rPr lang="lt-LT" sz="3200" dirty="0"/>
              <a:t>Mėgstamų vietų žymėjimas</a:t>
            </a:r>
            <a:endParaRPr sz="3200" dirty="0"/>
          </a:p>
          <a:p>
            <a:pPr marL="0" lvl="0" indent="0" algn="l" rtl="0">
              <a:lnSpc>
                <a:spcPct val="70000"/>
              </a:lnSpc>
              <a:spcBef>
                <a:spcPts val="1000"/>
              </a:spcBef>
              <a:spcAft>
                <a:spcPts val="0"/>
              </a:spcAft>
              <a:buSzPts val="3000"/>
              <a:buNone/>
            </a:pPr>
            <a:r>
              <a:rPr lang="lt-LT" sz="3200" dirty="0"/>
              <a:t>„</a:t>
            </a:r>
            <a:r>
              <a:rPr lang="lt-LT" sz="3200" dirty="0" err="1"/>
              <a:t>Street</a:t>
            </a:r>
            <a:r>
              <a:rPr lang="lt-LT" sz="3200" dirty="0"/>
              <a:t> </a:t>
            </a:r>
            <a:r>
              <a:rPr lang="lt-LT" sz="3200" dirty="0" err="1"/>
              <a:t>View</a:t>
            </a:r>
            <a:r>
              <a:rPr lang="lt-LT" sz="3200" dirty="0"/>
              <a:t>“ (gatvės vaizdas)</a:t>
            </a:r>
            <a:endParaRPr sz="3200" dirty="0"/>
          </a:p>
          <a:p>
            <a:pPr marL="0" lvl="0" indent="0" algn="l" rtl="0">
              <a:lnSpc>
                <a:spcPct val="70000"/>
              </a:lnSpc>
              <a:spcBef>
                <a:spcPts val="1000"/>
              </a:spcBef>
              <a:spcAft>
                <a:spcPts val="0"/>
              </a:spcAft>
              <a:buSzPts val="3000"/>
              <a:buNone/>
            </a:pPr>
            <a:r>
              <a:rPr lang="lt-LT" sz="3200" dirty="0"/>
              <a:t>Informacija apie aplinką</a:t>
            </a:r>
            <a:endParaRPr sz="3200" dirty="0"/>
          </a:p>
          <a:p>
            <a:pPr marL="0" lvl="0" indent="0" algn="l" rtl="0">
              <a:lnSpc>
                <a:spcPct val="70000"/>
              </a:lnSpc>
              <a:spcBef>
                <a:spcPts val="1000"/>
              </a:spcBef>
              <a:spcAft>
                <a:spcPts val="0"/>
              </a:spcAft>
              <a:buSzPts val="3000"/>
              <a:buNone/>
            </a:pPr>
            <a:endParaRPr dirty="0"/>
          </a:p>
        </p:txBody>
      </p:sp>
      <p:sp>
        <p:nvSpPr>
          <p:cNvPr id="1320" name="Google Shape;1320;g372fabe9cf5_0_129"/>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i="1" dirty="0">
                <a:latin typeface="Century Gothic"/>
                <a:ea typeface="Century Gothic"/>
                <a:cs typeface="Century Gothic"/>
                <a:sym typeface="Century Gothic"/>
              </a:rPr>
              <a:t>Google žemėlapiai </a:t>
            </a:r>
            <a:r>
              <a:rPr lang="lt-LT" dirty="0">
                <a:latin typeface="Century Gothic"/>
                <a:ea typeface="Century Gothic"/>
                <a:cs typeface="Century Gothic"/>
                <a:sym typeface="Century Gothic"/>
              </a:rPr>
              <a:t>funkcijos</a:t>
            </a:r>
            <a:endParaRPr dirty="0">
              <a:latin typeface="Century Gothic"/>
              <a:ea typeface="Century Gothic"/>
              <a:cs typeface="Century Gothic"/>
              <a:sym typeface="Century Gothic"/>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6" name="Google Shape;1326;g3368e779886_2_2"/>
          <p:cNvSpPr txBox="1">
            <a:spLocks noGrp="1"/>
          </p:cNvSpPr>
          <p:nvPr>
            <p:ph type="body" idx="1"/>
          </p:nvPr>
        </p:nvSpPr>
        <p:spPr>
          <a:xfrm>
            <a:off x="838200" y="2070250"/>
            <a:ext cx="10398900" cy="4317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Tiksli paieška (adresas, įmonės pavadinimas, lankytina vieta)</a:t>
            </a:r>
            <a:endParaRPr sz="3200" dirty="0"/>
          </a:p>
          <a:p>
            <a:pPr marL="0" lvl="0" indent="0" algn="l" rtl="0">
              <a:lnSpc>
                <a:spcPct val="90000"/>
              </a:lnSpc>
              <a:spcBef>
                <a:spcPts val="1000"/>
              </a:spcBef>
              <a:spcAft>
                <a:spcPts val="0"/>
              </a:spcAft>
              <a:buSzPts val="3000"/>
              <a:buNone/>
            </a:pPr>
            <a:r>
              <a:rPr lang="lt-LT" sz="3200" dirty="0"/>
              <a:t>Raktažodžių paieška (pvz., „kavinė Palangoje“)</a:t>
            </a:r>
            <a:endParaRPr sz="3200" dirty="0"/>
          </a:p>
          <a:p>
            <a:pPr marL="0" lvl="0" indent="0" algn="l" rtl="0">
              <a:lnSpc>
                <a:spcPct val="90000"/>
              </a:lnSpc>
              <a:spcBef>
                <a:spcPts val="1000"/>
              </a:spcBef>
              <a:spcAft>
                <a:spcPts val="0"/>
              </a:spcAft>
              <a:buSzPts val="3000"/>
              <a:buNone/>
            </a:pPr>
            <a:r>
              <a:rPr lang="lt-LT" sz="3200" dirty="0"/>
              <a:t>Filtrai (pvz., restoranai, viešbučiai, vaistinės, bankomatai ir pan.)</a:t>
            </a:r>
            <a:endParaRPr sz="3200" dirty="0"/>
          </a:p>
          <a:p>
            <a:pPr marL="0" lvl="0" indent="0" algn="l" rtl="0">
              <a:lnSpc>
                <a:spcPct val="90000"/>
              </a:lnSpc>
              <a:spcBef>
                <a:spcPts val="1000"/>
              </a:spcBef>
              <a:spcAft>
                <a:spcPts val="0"/>
              </a:spcAft>
              <a:buSzPts val="3000"/>
              <a:buNone/>
            </a:pPr>
            <a:r>
              <a:rPr lang="lt-LT" sz="3200" dirty="0"/>
              <a:t>Paieškos rezultatų interpretacija</a:t>
            </a:r>
            <a:endParaRPr sz="3200" dirty="0"/>
          </a:p>
        </p:txBody>
      </p:sp>
      <p:sp>
        <p:nvSpPr>
          <p:cNvPr id="1327" name="Google Shape;1327;g3368e779886_2_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dirty="0">
                <a:latin typeface="Century Gothic"/>
                <a:ea typeface="Century Gothic"/>
                <a:cs typeface="Century Gothic"/>
                <a:sym typeface="Century Gothic"/>
              </a:rPr>
              <a:t>Vietų paieška </a:t>
            </a:r>
            <a:r>
              <a:rPr lang="lt-LT" i="1" dirty="0">
                <a:latin typeface="Century Gothic"/>
                <a:ea typeface="Century Gothic"/>
                <a:cs typeface="Century Gothic"/>
                <a:sym typeface="Century Gothic"/>
              </a:rPr>
              <a:t>Google žemėlapiuose</a:t>
            </a:r>
            <a:endParaRPr i="1" dirty="0">
              <a:latin typeface="Century Gothic"/>
              <a:ea typeface="Century Gothic"/>
              <a:cs typeface="Century Gothic"/>
              <a:sym typeface="Century Gothic"/>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332"/>
        <p:cNvGrpSpPr/>
        <p:nvPr/>
      </p:nvGrpSpPr>
      <p:grpSpPr>
        <a:xfrm>
          <a:off x="0" y="0"/>
          <a:ext cx="0" cy="0"/>
          <a:chOff x="0" y="0"/>
          <a:chExt cx="0" cy="0"/>
        </a:xfrm>
      </p:grpSpPr>
      <p:sp>
        <p:nvSpPr>
          <p:cNvPr id="1333" name="Google Shape;1333;g3368e779886_2_14"/>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a:t>Darbo laikas</a:t>
            </a:r>
            <a:endParaRPr sz="3200"/>
          </a:p>
          <a:p>
            <a:pPr marL="0" lvl="0" indent="0" algn="l" rtl="0">
              <a:lnSpc>
                <a:spcPct val="90000"/>
              </a:lnSpc>
              <a:spcBef>
                <a:spcPts val="1000"/>
              </a:spcBef>
              <a:spcAft>
                <a:spcPts val="0"/>
              </a:spcAft>
              <a:buSzPts val="3000"/>
              <a:buNone/>
            </a:pPr>
            <a:r>
              <a:rPr lang="lt-LT" sz="3200"/>
              <a:t>Atsiliepimai (kiekis, reitingas)</a:t>
            </a:r>
            <a:endParaRPr sz="3200"/>
          </a:p>
          <a:p>
            <a:pPr marL="0" lvl="0" indent="0" algn="l" rtl="0">
              <a:lnSpc>
                <a:spcPct val="90000"/>
              </a:lnSpc>
              <a:spcBef>
                <a:spcPts val="1000"/>
              </a:spcBef>
              <a:spcAft>
                <a:spcPts val="0"/>
              </a:spcAft>
              <a:buSzPts val="3000"/>
              <a:buNone/>
            </a:pPr>
            <a:r>
              <a:rPr lang="lt-LT" sz="3200"/>
              <a:t>Nuotraukos (vartotojų ir profesionalių fotografų)</a:t>
            </a:r>
            <a:endParaRPr sz="3200"/>
          </a:p>
          <a:p>
            <a:pPr marL="0" lvl="0" indent="0" algn="l" rtl="0">
              <a:lnSpc>
                <a:spcPct val="90000"/>
              </a:lnSpc>
              <a:spcBef>
                <a:spcPts val="1000"/>
              </a:spcBef>
              <a:spcAft>
                <a:spcPts val="0"/>
              </a:spcAft>
              <a:buSzPts val="3000"/>
              <a:buNone/>
            </a:pPr>
            <a:r>
              <a:rPr lang="lt-LT" sz="3200"/>
              <a:t>Kontaktai (telefonas, el. paštas, svetainė)</a:t>
            </a:r>
            <a:endParaRPr sz="3200"/>
          </a:p>
        </p:txBody>
      </p:sp>
      <p:sp>
        <p:nvSpPr>
          <p:cNvPr id="1334" name="Google Shape;1334;g3368e779886_2_1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Informacija apie vietas</a:t>
            </a:r>
            <a:endParaRPr>
              <a:latin typeface="Century Gothic"/>
              <a:ea typeface="Century Gothic"/>
              <a:cs typeface="Century Gothic"/>
              <a:sym typeface="Century Gothic"/>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0" name="Google Shape;1340;g3368e779886_2_142"/>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endParaRPr/>
          </a:p>
        </p:txBody>
      </p:sp>
      <p:sp>
        <p:nvSpPr>
          <p:cNvPr id="1341" name="Google Shape;1341;g3368e779886_2_14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endParaRPr/>
          </a:p>
        </p:txBody>
      </p:sp>
      <p:pic>
        <p:nvPicPr>
          <p:cNvPr id="1342" name="Google Shape;1342;g3368e779886_2_142" descr="Ekrano nuotrauka, žemėlapio vaizdas, tekstas, patiekalai, kambario vaizdas"/>
          <p:cNvPicPr preferRelativeResize="0"/>
          <p:nvPr/>
        </p:nvPicPr>
        <p:blipFill rotWithShape="1">
          <a:blip r:embed="rId3">
            <a:alphaModFix/>
          </a:blip>
          <a:srcRect/>
          <a:stretch/>
        </p:blipFill>
        <p:spPr>
          <a:xfrm>
            <a:off x="0" y="2"/>
            <a:ext cx="12191999" cy="7777248"/>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347"/>
        <p:cNvGrpSpPr/>
        <p:nvPr/>
      </p:nvGrpSpPr>
      <p:grpSpPr>
        <a:xfrm>
          <a:off x="0" y="0"/>
          <a:ext cx="0" cy="0"/>
          <a:chOff x="0" y="0"/>
          <a:chExt cx="0" cy="0"/>
        </a:xfrm>
      </p:grpSpPr>
      <p:sp>
        <p:nvSpPr>
          <p:cNvPr id="1348" name="Google Shape;1348;g3611fc0bd4a_1_0"/>
          <p:cNvSpPr txBox="1">
            <a:spLocks noGrp="1"/>
          </p:cNvSpPr>
          <p:nvPr>
            <p:ph type="body" idx="1"/>
          </p:nvPr>
        </p:nvSpPr>
        <p:spPr>
          <a:xfrm>
            <a:off x="838200" y="1838625"/>
            <a:ext cx="5692800" cy="4539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Išsaugoti sąrašuose:</a:t>
            </a:r>
            <a:endParaRPr sz="3200" dirty="0"/>
          </a:p>
          <a:p>
            <a:pPr marL="457200" lvl="0" indent="0" algn="l" rtl="0">
              <a:lnSpc>
                <a:spcPct val="90000"/>
              </a:lnSpc>
              <a:spcBef>
                <a:spcPts val="1000"/>
              </a:spcBef>
              <a:spcAft>
                <a:spcPts val="0"/>
              </a:spcAft>
              <a:buSzPts val="3000"/>
              <a:buNone/>
            </a:pPr>
            <a:r>
              <a:rPr lang="lt-LT" sz="3200" dirty="0"/>
              <a:t>Mėgstamos vietos</a:t>
            </a:r>
            <a:endParaRPr sz="3200" dirty="0"/>
          </a:p>
          <a:p>
            <a:pPr marL="457200" lvl="0" indent="0" algn="l" rtl="0">
              <a:lnSpc>
                <a:spcPct val="90000"/>
              </a:lnSpc>
              <a:spcBef>
                <a:spcPts val="0"/>
              </a:spcBef>
              <a:spcAft>
                <a:spcPts val="0"/>
              </a:spcAft>
              <a:buSzPts val="3000"/>
              <a:buNone/>
            </a:pPr>
            <a:r>
              <a:rPr lang="lt-LT" sz="3200" dirty="0"/>
              <a:t>Norimos aplankyti</a:t>
            </a:r>
            <a:endParaRPr sz="3200" dirty="0"/>
          </a:p>
          <a:p>
            <a:pPr marL="457200" lvl="0" indent="0" algn="l" rtl="0">
              <a:lnSpc>
                <a:spcPct val="90000"/>
              </a:lnSpc>
              <a:spcBef>
                <a:spcPts val="0"/>
              </a:spcBef>
              <a:spcAft>
                <a:spcPts val="0"/>
              </a:spcAft>
              <a:buSzPts val="3000"/>
              <a:buNone/>
            </a:pPr>
            <a:r>
              <a:rPr lang="lt-LT" sz="3200" dirty="0"/>
              <a:t>Kelionių planai</a:t>
            </a:r>
            <a:endParaRPr sz="3200" dirty="0"/>
          </a:p>
          <a:p>
            <a:pPr marL="457200" lvl="0" indent="0" algn="l" rtl="0">
              <a:lnSpc>
                <a:spcPct val="90000"/>
              </a:lnSpc>
              <a:spcBef>
                <a:spcPts val="0"/>
              </a:spcBef>
              <a:spcAft>
                <a:spcPts val="0"/>
              </a:spcAft>
              <a:buSzPts val="3000"/>
              <a:buNone/>
            </a:pPr>
            <a:r>
              <a:rPr lang="lt-LT" sz="3200" dirty="0"/>
              <a:t>Žvaigždutėmis pažymėtos</a:t>
            </a:r>
            <a:endParaRPr sz="3200" dirty="0"/>
          </a:p>
          <a:p>
            <a:pPr marL="457200" lvl="0" indent="0" algn="l" rtl="0">
              <a:lnSpc>
                <a:spcPct val="90000"/>
              </a:lnSpc>
              <a:spcBef>
                <a:spcPts val="0"/>
              </a:spcBef>
              <a:spcAft>
                <a:spcPts val="0"/>
              </a:spcAft>
              <a:buSzPts val="3000"/>
              <a:buNone/>
            </a:pPr>
            <a:endParaRPr sz="3200" dirty="0"/>
          </a:p>
          <a:p>
            <a:pPr marL="0" lvl="0" indent="0" algn="l" rtl="0">
              <a:lnSpc>
                <a:spcPct val="90000"/>
              </a:lnSpc>
              <a:spcBef>
                <a:spcPts val="0"/>
              </a:spcBef>
              <a:spcAft>
                <a:spcPts val="0"/>
              </a:spcAft>
              <a:buSzPts val="3000"/>
              <a:buNone/>
            </a:pPr>
            <a:r>
              <a:rPr lang="lt-LT" sz="3200" dirty="0"/>
              <a:t>Sukurti naujus sąrašus</a:t>
            </a:r>
            <a:endParaRPr sz="3200" dirty="0"/>
          </a:p>
        </p:txBody>
      </p:sp>
      <p:sp>
        <p:nvSpPr>
          <p:cNvPr id="1349" name="Google Shape;1349;g3611fc0bd4a_1_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Vietovių išsaugojimas </a:t>
            </a:r>
            <a:endParaRPr>
              <a:latin typeface="Century Gothic"/>
              <a:ea typeface="Century Gothic"/>
              <a:cs typeface="Century Gothic"/>
              <a:sym typeface="Century Gothic"/>
            </a:endParaRPr>
          </a:p>
        </p:txBody>
      </p:sp>
      <p:pic>
        <p:nvPicPr>
          <p:cNvPr id="1350" name="Google Shape;1350;g3611fc0bd4a_1_0"/>
          <p:cNvPicPr preferRelativeResize="0"/>
          <p:nvPr/>
        </p:nvPicPr>
        <p:blipFill rotWithShape="1">
          <a:blip r:embed="rId3">
            <a:alphaModFix/>
          </a:blip>
          <a:srcRect/>
          <a:stretch/>
        </p:blipFill>
        <p:spPr>
          <a:xfrm>
            <a:off x="6530800" y="1838624"/>
            <a:ext cx="5219450" cy="4840375"/>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355"/>
        <p:cNvGrpSpPr/>
        <p:nvPr/>
      </p:nvGrpSpPr>
      <p:grpSpPr>
        <a:xfrm>
          <a:off x="0" y="0"/>
          <a:ext cx="0" cy="0"/>
          <a:chOff x="0" y="0"/>
          <a:chExt cx="0" cy="0"/>
        </a:xfrm>
      </p:grpSpPr>
      <p:sp>
        <p:nvSpPr>
          <p:cNvPr id="1356" name="Google Shape;1356;g3368e779886_2_26"/>
          <p:cNvSpPr txBox="1">
            <a:spLocks noGrp="1"/>
          </p:cNvSpPr>
          <p:nvPr>
            <p:ph type="body" idx="1"/>
          </p:nvPr>
        </p:nvSpPr>
        <p:spPr>
          <a:xfrm>
            <a:off x="838200" y="1908838"/>
            <a:ext cx="5692800" cy="4539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b="1"/>
              <a:t>Dalijimasis vieta: </a:t>
            </a:r>
            <a:endParaRPr sz="3200" b="1"/>
          </a:p>
          <a:p>
            <a:pPr marL="457200" lvl="0" indent="0" algn="l" rtl="0">
              <a:lnSpc>
                <a:spcPct val="90000"/>
              </a:lnSpc>
              <a:spcBef>
                <a:spcPts val="1000"/>
              </a:spcBef>
              <a:spcAft>
                <a:spcPts val="0"/>
              </a:spcAft>
              <a:buSzPts val="3000"/>
              <a:buNone/>
            </a:pPr>
            <a:r>
              <a:rPr lang="lt-LT" sz="3200"/>
              <a:t>tiesioginė nuoroda</a:t>
            </a:r>
            <a:endParaRPr sz="3200"/>
          </a:p>
          <a:p>
            <a:pPr marL="457200" lvl="0" indent="0" algn="l" rtl="0">
              <a:lnSpc>
                <a:spcPct val="90000"/>
              </a:lnSpc>
              <a:spcBef>
                <a:spcPts val="0"/>
              </a:spcBef>
              <a:spcAft>
                <a:spcPts val="0"/>
              </a:spcAft>
              <a:buSzPts val="3000"/>
              <a:buNone/>
            </a:pPr>
            <a:r>
              <a:rPr lang="lt-LT" sz="3200"/>
              <a:t>koordinatės</a:t>
            </a:r>
            <a:endParaRPr sz="3200"/>
          </a:p>
          <a:p>
            <a:pPr marL="457200" lvl="0" indent="0" algn="l" rtl="0">
              <a:lnSpc>
                <a:spcPct val="90000"/>
              </a:lnSpc>
              <a:spcBef>
                <a:spcPts val="0"/>
              </a:spcBef>
              <a:spcAft>
                <a:spcPts val="0"/>
              </a:spcAft>
              <a:buSzPts val="3000"/>
              <a:buNone/>
            </a:pPr>
            <a:r>
              <a:rPr lang="lt-LT" sz="3200"/>
              <a:t>realiu laiku</a:t>
            </a:r>
            <a:endParaRPr sz="3200"/>
          </a:p>
        </p:txBody>
      </p:sp>
      <p:sp>
        <p:nvSpPr>
          <p:cNvPr id="1357" name="Google Shape;1357;g3368e779886_2_2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Vietovių dalijimasis</a:t>
            </a:r>
            <a:endParaRPr>
              <a:latin typeface="Century Gothic"/>
              <a:ea typeface="Century Gothic"/>
              <a:cs typeface="Century Gothic"/>
              <a:sym typeface="Century Gothic"/>
            </a:endParaRPr>
          </a:p>
        </p:txBody>
      </p:sp>
      <p:pic>
        <p:nvPicPr>
          <p:cNvPr id="1358" name="Google Shape;1358;g3368e779886_2_26"/>
          <p:cNvPicPr preferRelativeResize="0"/>
          <p:nvPr/>
        </p:nvPicPr>
        <p:blipFill rotWithShape="1">
          <a:blip r:embed="rId3">
            <a:alphaModFix/>
          </a:blip>
          <a:srcRect/>
          <a:stretch/>
        </p:blipFill>
        <p:spPr>
          <a:xfrm>
            <a:off x="7177500" y="1377325"/>
            <a:ext cx="4032475" cy="5321225"/>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g3368e779886_2_32"/>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Duomenų nutekėjimo pavojus, jei bendrinate vietą su nepažįstamaisiais. </a:t>
            </a:r>
            <a:endParaRPr sz="3200" dirty="0"/>
          </a:p>
          <a:p>
            <a:pPr marL="0" lvl="0" indent="0" algn="l" rtl="0">
              <a:lnSpc>
                <a:spcPct val="90000"/>
              </a:lnSpc>
              <a:spcBef>
                <a:spcPts val="1000"/>
              </a:spcBef>
              <a:spcAft>
                <a:spcPts val="0"/>
              </a:spcAft>
              <a:buSzPts val="3000"/>
              <a:buNone/>
            </a:pPr>
            <a:r>
              <a:rPr lang="lt-LT" sz="3200" dirty="0"/>
              <a:t>Galimas stebėjimas ar netikėtas asmeninis sekimas.</a:t>
            </a:r>
            <a:endParaRPr sz="3200" dirty="0"/>
          </a:p>
          <a:p>
            <a:pPr marL="0" lvl="0" indent="0" algn="l" rtl="0">
              <a:lnSpc>
                <a:spcPct val="90000"/>
              </a:lnSpc>
              <a:spcBef>
                <a:spcPts val="1000"/>
              </a:spcBef>
              <a:spcAft>
                <a:spcPts val="0"/>
              </a:spcAft>
              <a:buSzPts val="3000"/>
              <a:buNone/>
            </a:pPr>
            <a:r>
              <a:rPr lang="lt-LT" sz="3200" dirty="0"/>
              <a:t>Nesąžiningi programų kūrėjai gali naudoti lokacijos informaciją reklamai ar netinkamiems tikslams.</a:t>
            </a:r>
            <a:endParaRPr sz="3200" dirty="0"/>
          </a:p>
          <a:p>
            <a:pPr marL="0" lvl="0" indent="0" algn="l" rtl="0">
              <a:lnSpc>
                <a:spcPct val="90000"/>
              </a:lnSpc>
              <a:spcBef>
                <a:spcPts val="1000"/>
              </a:spcBef>
              <a:spcAft>
                <a:spcPts val="0"/>
              </a:spcAft>
              <a:buSzPts val="3000"/>
              <a:buNone/>
            </a:pPr>
            <a:endParaRPr dirty="0"/>
          </a:p>
        </p:txBody>
      </p:sp>
      <p:sp>
        <p:nvSpPr>
          <p:cNvPr id="1365" name="Google Shape;1365;g3368e779886_2_3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Rizika dalijantis privačiomis vietomis</a:t>
            </a:r>
            <a:endParaRPr>
              <a:latin typeface="Century Gothic"/>
              <a:ea typeface="Century Gothic"/>
              <a:cs typeface="Century Gothic"/>
              <a:sym typeface="Century Gothic"/>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370"/>
        <p:cNvGrpSpPr/>
        <p:nvPr/>
      </p:nvGrpSpPr>
      <p:grpSpPr>
        <a:xfrm>
          <a:off x="0" y="0"/>
          <a:ext cx="0" cy="0"/>
          <a:chOff x="0" y="0"/>
          <a:chExt cx="0" cy="0"/>
        </a:xfrm>
      </p:grpSpPr>
      <p:sp>
        <p:nvSpPr>
          <p:cNvPr id="1371" name="Google Shape;1371;g3368e779886_2_44"/>
          <p:cNvSpPr txBox="1">
            <a:spLocks noGrp="1"/>
          </p:cNvSpPr>
          <p:nvPr>
            <p:ph type="body" idx="1"/>
          </p:nvPr>
        </p:nvSpPr>
        <p:spPr>
          <a:xfrm>
            <a:off x="838200" y="197801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Išjunkite lokacijos istoriją. </a:t>
            </a:r>
            <a:endParaRPr sz="3200" dirty="0"/>
          </a:p>
          <a:p>
            <a:pPr marL="0" lvl="0" indent="0" algn="l" rtl="0">
              <a:lnSpc>
                <a:spcPct val="90000"/>
              </a:lnSpc>
              <a:spcBef>
                <a:spcPts val="1000"/>
              </a:spcBef>
              <a:spcAft>
                <a:spcPts val="0"/>
              </a:spcAft>
              <a:buSzPts val="3000"/>
              <a:buNone/>
            </a:pPr>
            <a:r>
              <a:rPr lang="lt-LT" sz="3200" dirty="0"/>
              <a:t>Peržiūrėkite vietos bendrinimą telefone.</a:t>
            </a:r>
            <a:endParaRPr sz="3200" dirty="0"/>
          </a:p>
          <a:p>
            <a:pPr marL="0" lvl="0" indent="0" algn="l" rtl="0">
              <a:lnSpc>
                <a:spcPct val="90000"/>
              </a:lnSpc>
              <a:spcBef>
                <a:spcPts val="1000"/>
              </a:spcBef>
              <a:spcAft>
                <a:spcPts val="0"/>
              </a:spcAft>
              <a:buSzPts val="3000"/>
              <a:buNone/>
            </a:pPr>
            <a:endParaRPr dirty="0"/>
          </a:p>
          <a:p>
            <a:pPr marL="0" lvl="0" indent="0" algn="l" rtl="0">
              <a:lnSpc>
                <a:spcPct val="90000"/>
              </a:lnSpc>
              <a:spcBef>
                <a:spcPts val="1000"/>
              </a:spcBef>
              <a:spcAft>
                <a:spcPts val="0"/>
              </a:spcAft>
              <a:buSzPts val="3000"/>
              <a:buNone/>
            </a:pPr>
            <a:endParaRPr dirty="0"/>
          </a:p>
        </p:txBody>
      </p:sp>
      <p:sp>
        <p:nvSpPr>
          <p:cNvPr id="1372" name="Google Shape;1372;g3368e779886_2_4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500"/>
              <a:buFont typeface="Arial"/>
              <a:buNone/>
            </a:pPr>
            <a:r>
              <a:rPr lang="lt-LT">
                <a:latin typeface="Century Gothic"/>
                <a:ea typeface="Century Gothic"/>
                <a:cs typeface="Century Gothic"/>
                <a:sym typeface="Century Gothic"/>
              </a:rPr>
              <a:t>Rekomenduojami veiksmai</a:t>
            </a:r>
            <a:endParaRPr>
              <a:latin typeface="Century Gothic"/>
              <a:ea typeface="Century Gothic"/>
              <a:cs typeface="Century Gothic"/>
              <a:sym typeface="Century Gothic"/>
            </a:endParaRPr>
          </a:p>
        </p:txBody>
      </p:sp>
      <p:pic>
        <p:nvPicPr>
          <p:cNvPr id="1373" name="Google Shape;1373;g3368e779886_2_44"/>
          <p:cNvPicPr preferRelativeResize="0"/>
          <p:nvPr/>
        </p:nvPicPr>
        <p:blipFill rotWithShape="1">
          <a:blip r:embed="rId3">
            <a:alphaModFix/>
          </a:blip>
          <a:srcRect/>
          <a:stretch/>
        </p:blipFill>
        <p:spPr>
          <a:xfrm>
            <a:off x="1644169" y="3767500"/>
            <a:ext cx="8903674" cy="2358975"/>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378"/>
        <p:cNvGrpSpPr/>
        <p:nvPr/>
      </p:nvGrpSpPr>
      <p:grpSpPr>
        <a:xfrm>
          <a:off x="0" y="0"/>
          <a:ext cx="0" cy="0"/>
          <a:chOff x="0" y="0"/>
          <a:chExt cx="0" cy="0"/>
        </a:xfrm>
      </p:grpSpPr>
      <p:sp>
        <p:nvSpPr>
          <p:cNvPr id="1379" name="Google Shape;1379;g3368e779886_2_8"/>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Pradinio ir galutinio taško nustatymas</a:t>
            </a:r>
            <a:endParaRPr sz="3200" dirty="0"/>
          </a:p>
          <a:p>
            <a:pPr marL="0" lvl="0" indent="0" algn="l" rtl="0">
              <a:lnSpc>
                <a:spcPct val="90000"/>
              </a:lnSpc>
              <a:spcBef>
                <a:spcPts val="1000"/>
              </a:spcBef>
              <a:spcAft>
                <a:spcPts val="0"/>
              </a:spcAft>
              <a:buSzPts val="3000"/>
              <a:buNone/>
            </a:pPr>
            <a:r>
              <a:rPr lang="lt-LT" sz="3200" dirty="0"/>
              <a:t>Transporto priemonės pasirinkimas (automobiliu, pėsčiomis ar viešuoju transportu)</a:t>
            </a:r>
            <a:endParaRPr sz="3200" dirty="0"/>
          </a:p>
          <a:p>
            <a:pPr marL="0" lvl="0" indent="0" algn="l" rtl="0">
              <a:lnSpc>
                <a:spcPct val="90000"/>
              </a:lnSpc>
              <a:spcBef>
                <a:spcPts val="1000"/>
              </a:spcBef>
              <a:spcAft>
                <a:spcPts val="0"/>
              </a:spcAft>
              <a:buSzPts val="3000"/>
              <a:buNone/>
            </a:pPr>
            <a:r>
              <a:rPr lang="lt-LT" sz="3200" dirty="0"/>
              <a:t>Kelių variantų palyginimas (atstumas, laikas)</a:t>
            </a:r>
            <a:endParaRPr sz="3200" dirty="0"/>
          </a:p>
          <a:p>
            <a:pPr marL="0" lvl="0" indent="0" algn="l" rtl="0">
              <a:lnSpc>
                <a:spcPct val="90000"/>
              </a:lnSpc>
              <a:spcBef>
                <a:spcPts val="1000"/>
              </a:spcBef>
              <a:spcAft>
                <a:spcPts val="0"/>
              </a:spcAft>
              <a:buSzPts val="3000"/>
              <a:buNone/>
            </a:pPr>
            <a:r>
              <a:rPr lang="lt-LT" sz="3200" dirty="0"/>
              <a:t>Eismo informacija realiu laiku</a:t>
            </a:r>
            <a:endParaRPr sz="3200" dirty="0"/>
          </a:p>
        </p:txBody>
      </p:sp>
      <p:sp>
        <p:nvSpPr>
          <p:cNvPr id="1380" name="Google Shape;1380;g3368e779886_2_8"/>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9"/>
                  </a:ext>
                </a:extLst>
              </a:rPr>
              <a:t>Maršrutų</a:t>
            </a:r>
            <a:r>
              <a:rPr lang="lt-LT">
                <a:latin typeface="Century Gothic"/>
                <a:ea typeface="Century Gothic"/>
                <a:cs typeface="Century Gothic"/>
                <a:sym typeface="Century Gothic"/>
              </a:rPr>
              <a:t> planavimas</a:t>
            </a:r>
            <a:endParaRPr>
              <a:latin typeface="Century Gothic"/>
              <a:ea typeface="Century Gothic"/>
              <a:cs typeface="Century Gothic"/>
              <a:sym typeface="Century Gothic"/>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385"/>
        <p:cNvGrpSpPr/>
        <p:nvPr/>
      </p:nvGrpSpPr>
      <p:grpSpPr>
        <a:xfrm>
          <a:off x="0" y="0"/>
          <a:ext cx="0" cy="0"/>
          <a:chOff x="0" y="0"/>
          <a:chExt cx="0" cy="0"/>
        </a:xfrm>
      </p:grpSpPr>
      <p:sp>
        <p:nvSpPr>
          <p:cNvPr id="1386" name="Google Shape;1386;g3368e779886_2_149"/>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endParaRPr/>
          </a:p>
        </p:txBody>
      </p:sp>
      <p:sp>
        <p:nvSpPr>
          <p:cNvPr id="1387" name="Google Shape;1387;g3368e779886_2_149"/>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endParaRPr/>
          </a:p>
        </p:txBody>
      </p:sp>
      <p:pic>
        <p:nvPicPr>
          <p:cNvPr id="1388" name="Google Shape;1388;g3368e779886_2_149" descr="Ekrano nuotrauka, žemėlapio vaizdas, maršrutas"/>
          <p:cNvPicPr preferRelativeResize="0"/>
          <p:nvPr/>
        </p:nvPicPr>
        <p:blipFill rotWithShape="1">
          <a:blip r:embed="rId3">
            <a:alphaModFix/>
          </a:blip>
          <a:srcRect/>
          <a:stretch/>
        </p:blipFill>
        <p:spPr>
          <a:xfrm>
            <a:off x="0" y="0"/>
            <a:ext cx="12289699" cy="6858001"/>
          </a:xfrm>
          <a:prstGeom prst="rect">
            <a:avLst/>
          </a:prstGeom>
          <a:noFill/>
          <a:ln>
            <a:noFill/>
          </a:ln>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393"/>
        <p:cNvGrpSpPr/>
        <p:nvPr/>
      </p:nvGrpSpPr>
      <p:grpSpPr>
        <a:xfrm>
          <a:off x="0" y="0"/>
          <a:ext cx="0" cy="0"/>
          <a:chOff x="0" y="0"/>
          <a:chExt cx="0" cy="0"/>
        </a:xfrm>
      </p:grpSpPr>
      <p:sp>
        <p:nvSpPr>
          <p:cNvPr id="1394" name="Google Shape;1394;g3368e779886_2_20"/>
          <p:cNvSpPr txBox="1">
            <a:spLocks noGrp="1"/>
          </p:cNvSpPr>
          <p:nvPr>
            <p:ph type="body" idx="1"/>
          </p:nvPr>
        </p:nvSpPr>
        <p:spPr>
          <a:xfrm>
            <a:off x="838200" y="1757650"/>
            <a:ext cx="10910400" cy="4457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000"/>
              <a:buNone/>
            </a:pPr>
            <a:r>
              <a:rPr lang="lt-LT" sz="3200" dirty="0"/>
              <a:t>Realus aplinkos vaizdas</a:t>
            </a:r>
            <a:endParaRPr sz="3200" dirty="0"/>
          </a:p>
          <a:p>
            <a:pPr marL="0" lvl="0" indent="0" algn="l" rtl="0">
              <a:lnSpc>
                <a:spcPct val="90000"/>
              </a:lnSpc>
              <a:spcBef>
                <a:spcPts val="0"/>
              </a:spcBef>
              <a:spcAft>
                <a:spcPts val="0"/>
              </a:spcAft>
              <a:buSzPts val="3000"/>
              <a:buNone/>
            </a:pPr>
            <a:r>
              <a:rPr lang="lt-LT" sz="3200" dirty="0"/>
              <a:t>Navigacija 360° kampu</a:t>
            </a:r>
            <a:endParaRPr sz="3200" dirty="0"/>
          </a:p>
          <a:p>
            <a:pPr marL="0" lvl="0" indent="0" algn="l" rtl="0">
              <a:lnSpc>
                <a:spcPct val="90000"/>
              </a:lnSpc>
              <a:spcBef>
                <a:spcPts val="0"/>
              </a:spcBef>
              <a:spcAft>
                <a:spcPts val="0"/>
              </a:spcAft>
              <a:buSzPts val="3000"/>
              <a:buNone/>
            </a:pPr>
            <a:r>
              <a:rPr lang="lt-LT" sz="3200" dirty="0"/>
              <a:t>Naudojama orientacijai</a:t>
            </a:r>
            <a:endParaRPr sz="3200" dirty="0"/>
          </a:p>
          <a:p>
            <a:pPr marL="0" lvl="0" indent="0" algn="l" rtl="0">
              <a:lnSpc>
                <a:spcPct val="90000"/>
              </a:lnSpc>
              <a:spcBef>
                <a:spcPts val="0"/>
              </a:spcBef>
              <a:spcAft>
                <a:spcPts val="0"/>
              </a:spcAft>
              <a:buSzPts val="3000"/>
              <a:buNone/>
            </a:pPr>
            <a:r>
              <a:rPr lang="lt-LT" sz="3200" dirty="0"/>
              <a:t>Naudojama per paiešką ar „geltoną žmogeliuką“ (</a:t>
            </a:r>
            <a:r>
              <a:rPr lang="lt-LT" sz="3200" i="1" dirty="0" err="1"/>
              <a:t>Pegman</a:t>
            </a:r>
            <a:r>
              <a:rPr lang="lt-LT" sz="3200" dirty="0"/>
              <a:t>)</a:t>
            </a:r>
            <a:endParaRPr sz="3200" dirty="0"/>
          </a:p>
        </p:txBody>
      </p:sp>
      <p:sp>
        <p:nvSpPr>
          <p:cNvPr id="1395" name="Google Shape;1395;g3368e779886_2_2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lvl="0"/>
            <a:r>
              <a:rPr lang="lt-LT" i="1" dirty="0" err="1">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0"/>
                  </a:ext>
                </a:extLst>
              </a:rPr>
              <a:t>Street</a:t>
            </a:r>
            <a:r>
              <a:rPr lang="lt-LT" i="1" dirty="0">
                <a:latin typeface="Century Gothic"/>
                <a:ea typeface="Century Gothic"/>
                <a:cs typeface="Century Gothic"/>
                <a:sym typeface="Century Gothic"/>
              </a:rPr>
              <a:t> </a:t>
            </a:r>
            <a:r>
              <a:rPr lang="lt-LT" i="1" dirty="0" err="1">
                <a:latin typeface="Century Gothic"/>
                <a:ea typeface="Century Gothic"/>
                <a:cs typeface="Century Gothic"/>
                <a:sym typeface="Century Gothic"/>
              </a:rPr>
              <a:t>View</a:t>
            </a:r>
            <a:r>
              <a:rPr lang="lt-LT" dirty="0">
                <a:latin typeface="Century Gothic"/>
                <a:ea typeface="Century Gothic"/>
                <a:cs typeface="Century Gothic"/>
                <a:sym typeface="Century Gothic"/>
              </a:rPr>
              <a:t>: 360</a:t>
            </a:r>
            <a:r>
              <a:rPr lang="lt-LT" sz="4800" dirty="0"/>
              <a:t>°</a:t>
            </a:r>
            <a:r>
              <a:rPr lang="lt-LT" dirty="0">
                <a:latin typeface="Century Gothic"/>
                <a:ea typeface="Century Gothic"/>
                <a:cs typeface="Century Gothic"/>
                <a:sym typeface="Century Gothic"/>
              </a:rPr>
              <a:t> apžvalga</a:t>
            </a:r>
            <a:endParaRPr dirty="0">
              <a:latin typeface="Century Gothic"/>
              <a:ea typeface="Century Gothic"/>
              <a:cs typeface="Century Gothic"/>
              <a:sym typeface="Century Gothic"/>
            </a:endParaRPr>
          </a:p>
        </p:txBody>
      </p:sp>
      <p:pic>
        <p:nvPicPr>
          <p:cNvPr id="1396" name="Google Shape;1396;g3368e779886_2_20" descr="Ekrano nuotrauka, žemėlapio vaizdas, gatvės vaizdas nuotraukos"/>
          <p:cNvPicPr preferRelativeResize="0"/>
          <p:nvPr/>
        </p:nvPicPr>
        <p:blipFill rotWithShape="1">
          <a:blip r:embed="rId3">
            <a:alphaModFix/>
          </a:blip>
          <a:srcRect t="28815"/>
          <a:stretch/>
        </p:blipFill>
        <p:spPr>
          <a:xfrm>
            <a:off x="0" y="3890800"/>
            <a:ext cx="12192001" cy="3072350"/>
          </a:xfrm>
          <a:prstGeom prst="rect">
            <a:avLst/>
          </a:prstGeom>
          <a:noFill/>
          <a:ln>
            <a:noFill/>
          </a:ln>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g3368e779886_2_52"/>
          <p:cNvSpPr txBox="1">
            <a:spLocks noGrp="1"/>
          </p:cNvSpPr>
          <p:nvPr>
            <p:ph type="body" idx="1"/>
          </p:nvPr>
        </p:nvSpPr>
        <p:spPr>
          <a:xfrm>
            <a:off x="838200" y="2299791"/>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a:t>Eismo sąlygų prognozavimas ir maršrutų optimizavimas</a:t>
            </a:r>
            <a:endParaRPr sz="3200"/>
          </a:p>
          <a:p>
            <a:pPr marL="0" lvl="0" indent="0" algn="l" rtl="0">
              <a:lnSpc>
                <a:spcPct val="90000"/>
              </a:lnSpc>
              <a:spcBef>
                <a:spcPts val="1000"/>
              </a:spcBef>
              <a:spcAft>
                <a:spcPts val="0"/>
              </a:spcAft>
              <a:buSzPts val="3000"/>
              <a:buNone/>
            </a:pPr>
            <a:r>
              <a:rPr lang="lt-LT" sz="3200"/>
              <a:t>Vietų rekomendacijos pagal asmeninius interesus</a:t>
            </a:r>
            <a:endParaRPr sz="3200"/>
          </a:p>
          <a:p>
            <a:pPr marL="0" lvl="0" indent="0" algn="l" rtl="0">
              <a:lnSpc>
                <a:spcPct val="90000"/>
              </a:lnSpc>
              <a:spcBef>
                <a:spcPts val="1000"/>
              </a:spcBef>
              <a:spcAft>
                <a:spcPts val="0"/>
              </a:spcAft>
              <a:buSzPts val="3000"/>
              <a:buNone/>
            </a:pPr>
            <a:r>
              <a:rPr lang="lt-LT" sz="3200"/>
              <a:t>Naujos funkcijos ir ateities tendencijos</a:t>
            </a:r>
            <a:endParaRPr sz="3200"/>
          </a:p>
        </p:txBody>
      </p:sp>
      <p:sp>
        <p:nvSpPr>
          <p:cNvPr id="1403" name="Google Shape;1403;g3368e779886_2_5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dirty="0">
                <a:latin typeface="Century Gothic"/>
                <a:ea typeface="Century Gothic"/>
                <a:cs typeface="Century Gothic"/>
                <a:sym typeface="Century Gothic"/>
              </a:rPr>
              <a:t>Dirbtinis intelektas </a:t>
            </a:r>
            <a:r>
              <a:rPr lang="lt-LT" i="1" dirty="0">
                <a:latin typeface="Century Gothic"/>
                <a:ea typeface="Century Gothic"/>
                <a:cs typeface="Century Gothic"/>
                <a:sym typeface="Century Gothic"/>
              </a:rPr>
              <a:t>Google žemėlapiuose</a:t>
            </a:r>
            <a:endParaRPr i="1" dirty="0">
              <a:latin typeface="Century Gothic"/>
              <a:ea typeface="Century Gothic"/>
              <a:cs typeface="Century Gothic"/>
              <a:sym typeface="Century Gothic"/>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407"/>
        <p:cNvGrpSpPr/>
        <p:nvPr/>
      </p:nvGrpSpPr>
      <p:grpSpPr>
        <a:xfrm>
          <a:off x="0" y="0"/>
          <a:ext cx="0" cy="0"/>
          <a:chOff x="0" y="0"/>
          <a:chExt cx="0" cy="0"/>
        </a:xfrm>
      </p:grpSpPr>
      <p:sp>
        <p:nvSpPr>
          <p:cNvPr id="1408" name="Google Shape;1408;g372245a7f8e_0_244"/>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sp>
        <p:nvSpPr>
          <p:cNvPr id="1414" name="Google Shape;1414;g3368e779886_2_58"/>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529"/>
              <a:buNone/>
            </a:pPr>
            <a:endParaRPr dirty="0"/>
          </a:p>
          <a:p>
            <a:pPr marL="0" lvl="0" indent="457200" algn="l" rtl="0">
              <a:lnSpc>
                <a:spcPct val="90000"/>
              </a:lnSpc>
              <a:spcBef>
                <a:spcPts val="1000"/>
              </a:spcBef>
              <a:spcAft>
                <a:spcPts val="0"/>
              </a:spcAft>
              <a:buSzPts val="3000"/>
              <a:buNone/>
            </a:pPr>
            <a:r>
              <a:rPr lang="lt-LT" sz="3200" dirty="0"/>
              <a:t>Raskite maršrutą į nepažįstamą vietą (pvz., į kavinę).</a:t>
            </a:r>
            <a:endParaRPr sz="3200" dirty="0"/>
          </a:p>
          <a:p>
            <a:pPr marL="0" lvl="0" indent="457200" algn="l" rtl="0">
              <a:lnSpc>
                <a:spcPct val="90000"/>
              </a:lnSpc>
              <a:spcBef>
                <a:spcPts val="1000"/>
              </a:spcBef>
              <a:spcAft>
                <a:spcPts val="0"/>
              </a:spcAft>
              <a:buSzPts val="3000"/>
              <a:buNone/>
            </a:pPr>
            <a:r>
              <a:rPr lang="lt-LT" sz="3200" dirty="0"/>
              <a:t>Įvertinkite kavinių atsiliepimus ir pasirinkite vieną.</a:t>
            </a:r>
            <a:endParaRPr sz="3200" dirty="0"/>
          </a:p>
          <a:p>
            <a:pPr marL="0" lvl="0" indent="457200" algn="l" rtl="0">
              <a:lnSpc>
                <a:spcPct val="90000"/>
              </a:lnSpc>
              <a:spcBef>
                <a:spcPts val="1000"/>
              </a:spcBef>
              <a:spcAft>
                <a:spcPts val="0"/>
              </a:spcAft>
              <a:buSzPts val="3000"/>
              <a:buNone/>
            </a:pPr>
            <a:r>
              <a:rPr lang="lt-LT" sz="3200" dirty="0"/>
              <a:t>Išsaugokite vietą „Noriu aplankyti“ sąraše.</a:t>
            </a:r>
            <a:endParaRPr sz="3200" dirty="0"/>
          </a:p>
          <a:p>
            <a:pPr marL="0" lvl="0" indent="457200" algn="l" rtl="0">
              <a:lnSpc>
                <a:spcPct val="90000"/>
              </a:lnSpc>
              <a:spcBef>
                <a:spcPts val="1000"/>
              </a:spcBef>
              <a:spcAft>
                <a:spcPts val="0"/>
              </a:spcAft>
              <a:buSzPts val="3000"/>
              <a:buNone/>
            </a:pPr>
            <a:r>
              <a:rPr lang="lt-LT" sz="3200" dirty="0"/>
              <a:t>Peržiūrėkite vietovę per </a:t>
            </a:r>
            <a:r>
              <a:rPr lang="lt-LT" sz="3200" i="1" dirty="0" err="1"/>
              <a:t>Street</a:t>
            </a:r>
            <a:r>
              <a:rPr lang="lt-LT" sz="3200" i="1" dirty="0"/>
              <a:t> </a:t>
            </a:r>
            <a:r>
              <a:rPr lang="lt-LT" sz="3200" i="1" dirty="0" err="1"/>
              <a:t>View</a:t>
            </a:r>
            <a:r>
              <a:rPr lang="lt-LT" sz="3200" i="1" dirty="0"/>
              <a:t>.</a:t>
            </a:r>
            <a:endParaRPr sz="3200" i="1" dirty="0"/>
          </a:p>
          <a:p>
            <a:pPr marL="0" lvl="0" indent="0" algn="l" rtl="0">
              <a:lnSpc>
                <a:spcPct val="90000"/>
              </a:lnSpc>
              <a:spcBef>
                <a:spcPts val="1000"/>
              </a:spcBef>
              <a:spcAft>
                <a:spcPts val="0"/>
              </a:spcAft>
              <a:buSzPts val="3529"/>
              <a:buNone/>
            </a:pPr>
            <a:endParaRPr sz="3200" dirty="0"/>
          </a:p>
          <a:p>
            <a:pPr marL="0" lvl="0" indent="0" algn="l" rtl="0">
              <a:lnSpc>
                <a:spcPct val="90000"/>
              </a:lnSpc>
              <a:spcBef>
                <a:spcPts val="1000"/>
              </a:spcBef>
              <a:spcAft>
                <a:spcPts val="0"/>
              </a:spcAft>
              <a:buSzPts val="3529"/>
              <a:buNone/>
            </a:pPr>
            <a:endParaRPr dirty="0"/>
          </a:p>
        </p:txBody>
      </p:sp>
      <p:sp>
        <p:nvSpPr>
          <p:cNvPr id="1415" name="Google Shape;1415;g3368e779886_2_58"/>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420"/>
        <p:cNvGrpSpPr/>
        <p:nvPr/>
      </p:nvGrpSpPr>
      <p:grpSpPr>
        <a:xfrm>
          <a:off x="0" y="0"/>
          <a:ext cx="0" cy="0"/>
          <a:chOff x="0" y="0"/>
          <a:chExt cx="0" cy="0"/>
        </a:xfrm>
      </p:grpSpPr>
      <p:sp>
        <p:nvSpPr>
          <p:cNvPr id="1421" name="Google Shape;1421;g3451323ba85_0_0"/>
          <p:cNvSpPr txBox="1">
            <a:spLocks noGrp="1"/>
          </p:cNvSpPr>
          <p:nvPr>
            <p:ph type="body" idx="1"/>
          </p:nvPr>
        </p:nvSpPr>
        <p:spPr>
          <a:xfrm>
            <a:off x="838200" y="2087396"/>
            <a:ext cx="7960500" cy="2683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dirty="0"/>
              <a:t>Kas gali matyti Jūsų lokacijos istoriją?</a:t>
            </a:r>
            <a:endParaRPr sz="3200" dirty="0"/>
          </a:p>
        </p:txBody>
      </p:sp>
      <p:sp>
        <p:nvSpPr>
          <p:cNvPr id="1422" name="Google Shape;1422;g3451323ba85_0_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pic>
        <p:nvPicPr>
          <p:cNvPr id="1423" name="Google Shape;1423;g3451323ba85_0_0" descr="paveiksliukas, Google žemėlapio raudonas smeigtukas"/>
          <p:cNvPicPr preferRelativeResize="0"/>
          <p:nvPr/>
        </p:nvPicPr>
        <p:blipFill rotWithShape="1">
          <a:blip r:embed="rId3">
            <a:alphaModFix/>
          </a:blip>
          <a:srcRect/>
          <a:stretch/>
        </p:blipFill>
        <p:spPr>
          <a:xfrm>
            <a:off x="4241703" y="3165800"/>
            <a:ext cx="2901149" cy="2901149"/>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428"/>
        <p:cNvGrpSpPr/>
        <p:nvPr/>
      </p:nvGrpSpPr>
      <p:grpSpPr>
        <a:xfrm>
          <a:off x="0" y="0"/>
          <a:ext cx="0" cy="0"/>
          <a:chOff x="0" y="0"/>
          <a:chExt cx="0" cy="0"/>
        </a:xfrm>
      </p:grpSpPr>
      <p:sp>
        <p:nvSpPr>
          <p:cNvPr id="1429" name="Google Shape;1429;g372245a7f8e_0_88"/>
          <p:cNvSpPr txBox="1">
            <a:spLocks noGrp="1"/>
          </p:cNvSpPr>
          <p:nvPr>
            <p:ph type="title"/>
          </p:nvPr>
        </p:nvSpPr>
        <p:spPr>
          <a:xfrm>
            <a:off x="1809307" y="252346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11111"/>
              <a:buFont typeface="Arial"/>
              <a:buNone/>
            </a:pP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chemeClr val="dk1"/>
              </a:buClr>
              <a:buSzPct val="111111"/>
              <a:buFont typeface="Arial"/>
              <a:buNone/>
            </a:pPr>
            <a:r>
              <a:rPr lang="lt-LT" i="1" dirty="0">
                <a:latin typeface="Century Gothic"/>
                <a:ea typeface="Century Gothic"/>
                <a:cs typeface="Century Gothic"/>
                <a:sym typeface="Century Gothic"/>
              </a:rPr>
              <a:t>Google kalendorius </a:t>
            </a:r>
            <a:r>
              <a:rPr lang="lt-LT" dirty="0">
                <a:latin typeface="Century Gothic"/>
                <a:ea typeface="Century Gothic"/>
                <a:cs typeface="Century Gothic"/>
                <a:sym typeface="Century Gothic"/>
              </a:rPr>
              <a:t>ir </a:t>
            </a: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Keep</a:t>
            </a:r>
            <a:r>
              <a:rPr lang="lt-LT" dirty="0">
                <a:latin typeface="Century Gothic"/>
                <a:ea typeface="Century Gothic"/>
                <a:cs typeface="Century Gothic"/>
                <a:sym typeface="Century Gothic"/>
              </a:rPr>
              <a:t>: laiko planavimas</a:t>
            </a:r>
            <a:endParaRPr dirty="0">
              <a:latin typeface="Century Gothic"/>
              <a:ea typeface="Century Gothic"/>
              <a:cs typeface="Century Gothic"/>
              <a:sym typeface="Century Gothic"/>
            </a:endParaRPr>
          </a:p>
          <a:p>
            <a:pPr marL="0" lvl="0" indent="0" algn="ctr" rtl="0">
              <a:lnSpc>
                <a:spcPct val="90000"/>
              </a:lnSpc>
              <a:spcBef>
                <a:spcPts val="0"/>
              </a:spcBef>
              <a:spcAft>
                <a:spcPts val="0"/>
              </a:spcAft>
              <a:buClr>
                <a:srgbClr val="EA551F"/>
              </a:buClr>
              <a:buSzPct val="100000"/>
              <a:buFont typeface="Century Gothic"/>
              <a:buNone/>
            </a:pPr>
            <a:endParaRPr dirty="0">
              <a:latin typeface="Century Gothic"/>
              <a:ea typeface="Century Gothic"/>
              <a:cs typeface="Century Gothic"/>
              <a:sym typeface="Century Gothic"/>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434"/>
        <p:cNvGrpSpPr/>
        <p:nvPr/>
      </p:nvGrpSpPr>
      <p:grpSpPr>
        <a:xfrm>
          <a:off x="0" y="0"/>
          <a:ext cx="0" cy="0"/>
          <a:chOff x="0" y="0"/>
          <a:chExt cx="0" cy="0"/>
        </a:xfrm>
      </p:grpSpPr>
      <p:sp>
        <p:nvSpPr>
          <p:cNvPr id="1435" name="Google Shape;1435;g35f9e58464e_0_26"/>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i="1" dirty="0"/>
              <a:t>Google kalendorius </a:t>
            </a:r>
            <a:r>
              <a:rPr lang="lt-LT" sz="3200" dirty="0"/>
              <a:t>– tai nemokama, debesų pagrindu veikianti laiko valdymo ir planavimo paslauga, sukurta </a:t>
            </a:r>
            <a:r>
              <a:rPr lang="lt-LT" sz="3200" i="1" dirty="0"/>
              <a:t>Google</a:t>
            </a:r>
            <a:r>
              <a:rPr lang="lt-LT" sz="3200" dirty="0"/>
              <a:t>. Jis skirtas padėti asmenims ir organizacijoms efektyviai planuoti savo dieną, tvarkyti susitikimus bei kurti renginius.</a:t>
            </a:r>
            <a:endParaRPr sz="3200" dirty="0"/>
          </a:p>
        </p:txBody>
      </p:sp>
      <p:sp>
        <p:nvSpPr>
          <p:cNvPr id="1436" name="Google Shape;1436;g35f9e58464e_0_2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 kalendorius </a:t>
            </a:r>
            <a:endParaRPr i="1" dirty="0">
              <a:latin typeface="Century Gothic"/>
              <a:ea typeface="Century Gothic"/>
              <a:cs typeface="Century Gothic"/>
              <a:sym typeface="Century Gothic"/>
            </a:endParaRPr>
          </a:p>
        </p:txBody>
      </p:sp>
      <p:pic>
        <p:nvPicPr>
          <p:cNvPr id="1437" name="Google Shape;1437;g35f9e58464e_0_26" descr="Google Kalendoriaus logotipas" title="Google_Calendar_icon_(2020).svg.png"/>
          <p:cNvPicPr preferRelativeResize="0"/>
          <p:nvPr/>
        </p:nvPicPr>
        <p:blipFill rotWithShape="1">
          <a:blip r:embed="rId3">
            <a:alphaModFix/>
          </a:blip>
          <a:srcRect/>
          <a:stretch/>
        </p:blipFill>
        <p:spPr>
          <a:xfrm>
            <a:off x="4563775" y="4203325"/>
            <a:ext cx="2174650" cy="2174650"/>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442"/>
        <p:cNvGrpSpPr/>
        <p:nvPr/>
      </p:nvGrpSpPr>
      <p:grpSpPr>
        <a:xfrm>
          <a:off x="0" y="0"/>
          <a:ext cx="0" cy="0"/>
          <a:chOff x="0" y="0"/>
          <a:chExt cx="0" cy="0"/>
        </a:xfrm>
      </p:grpSpPr>
      <p:sp>
        <p:nvSpPr>
          <p:cNvPr id="1443" name="Google Shape;1443;g372fabe9cf5_0_10"/>
          <p:cNvSpPr txBox="1">
            <a:spLocks noGrp="1"/>
          </p:cNvSpPr>
          <p:nvPr>
            <p:ph type="body" idx="1"/>
          </p:nvPr>
        </p:nvSpPr>
        <p:spPr>
          <a:xfrm>
            <a:off x="838200" y="1923750"/>
            <a:ext cx="9434700" cy="3921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a:t>Įvykių kūrimas ir valdymas</a:t>
            </a:r>
            <a:endParaRPr sz="3200"/>
          </a:p>
          <a:p>
            <a:pPr marL="0" lvl="0" indent="0" algn="l" rtl="0">
              <a:lnSpc>
                <a:spcPct val="90000"/>
              </a:lnSpc>
              <a:spcBef>
                <a:spcPts val="1000"/>
              </a:spcBef>
              <a:spcAft>
                <a:spcPts val="0"/>
              </a:spcAft>
              <a:buSzPts val="3000"/>
              <a:buNone/>
            </a:pPr>
            <a:r>
              <a:rPr lang="lt-LT" sz="3200"/>
              <a:t>Sinchronizavimas</a:t>
            </a:r>
            <a:endParaRPr sz="3200"/>
          </a:p>
          <a:p>
            <a:pPr marL="0" lvl="0" indent="0" algn="l" rtl="0">
              <a:lnSpc>
                <a:spcPct val="90000"/>
              </a:lnSpc>
              <a:spcBef>
                <a:spcPts val="1000"/>
              </a:spcBef>
              <a:spcAft>
                <a:spcPts val="0"/>
              </a:spcAft>
              <a:buSzPts val="3000"/>
              <a:buNone/>
            </a:pPr>
            <a:r>
              <a:rPr lang="lt-LT" sz="3200"/>
              <a:t>Dalyvių kvietimas</a:t>
            </a:r>
            <a:endParaRPr sz="3200"/>
          </a:p>
          <a:p>
            <a:pPr marL="0" lvl="0" indent="0" algn="l" rtl="0">
              <a:lnSpc>
                <a:spcPct val="90000"/>
              </a:lnSpc>
              <a:spcBef>
                <a:spcPts val="1000"/>
              </a:spcBef>
              <a:spcAft>
                <a:spcPts val="0"/>
              </a:spcAft>
              <a:buSzPts val="3000"/>
              <a:buNone/>
            </a:pPr>
            <a:r>
              <a:rPr lang="lt-LT" sz="3200"/>
              <a:t>Priminimai</a:t>
            </a:r>
            <a:endParaRPr sz="3200"/>
          </a:p>
          <a:p>
            <a:pPr marL="0" lvl="0" indent="0" algn="l" rtl="0">
              <a:lnSpc>
                <a:spcPct val="90000"/>
              </a:lnSpc>
              <a:spcBef>
                <a:spcPts val="1000"/>
              </a:spcBef>
              <a:spcAft>
                <a:spcPts val="0"/>
              </a:spcAft>
              <a:buSzPts val="3000"/>
              <a:buNone/>
            </a:pPr>
            <a:r>
              <a:rPr lang="lt-LT" sz="3200"/>
              <a:t>Kalendorių dalijimasis</a:t>
            </a:r>
            <a:endParaRPr sz="3200"/>
          </a:p>
          <a:p>
            <a:pPr marL="0" lvl="0" indent="0" algn="l" rtl="0">
              <a:lnSpc>
                <a:spcPct val="90000"/>
              </a:lnSpc>
              <a:spcBef>
                <a:spcPts val="1000"/>
              </a:spcBef>
              <a:spcAft>
                <a:spcPts val="0"/>
              </a:spcAft>
              <a:buSzPts val="3000"/>
              <a:buNone/>
            </a:pPr>
            <a:r>
              <a:rPr lang="lt-LT" sz="3200"/>
              <a:t>Integravimas</a:t>
            </a:r>
            <a:endParaRPr sz="3200"/>
          </a:p>
          <a:p>
            <a:pPr marL="0" lvl="0" indent="0" algn="l" rtl="0">
              <a:lnSpc>
                <a:spcPct val="90000"/>
              </a:lnSpc>
              <a:spcBef>
                <a:spcPts val="1000"/>
              </a:spcBef>
              <a:spcAft>
                <a:spcPts val="0"/>
              </a:spcAft>
              <a:buSzPts val="3000"/>
              <a:buNone/>
            </a:pPr>
            <a:r>
              <a:rPr lang="lt-LT" sz="3200"/>
              <a:t>Įvairūs rodiniai</a:t>
            </a:r>
            <a:endParaRPr sz="3200"/>
          </a:p>
          <a:p>
            <a:pPr marL="0" lvl="0" indent="0" algn="l" rtl="0">
              <a:lnSpc>
                <a:spcPct val="90000"/>
              </a:lnSpc>
              <a:spcBef>
                <a:spcPts val="1000"/>
              </a:spcBef>
              <a:spcAft>
                <a:spcPts val="0"/>
              </a:spcAft>
              <a:buSzPts val="3000"/>
              <a:buNone/>
            </a:pPr>
            <a:r>
              <a:rPr lang="lt-LT" sz="3200"/>
              <a:t>Individualizavimas</a:t>
            </a:r>
            <a:endParaRPr sz="3200"/>
          </a:p>
        </p:txBody>
      </p:sp>
      <p:sp>
        <p:nvSpPr>
          <p:cNvPr id="1444" name="Google Shape;1444;g372fabe9cf5_0_1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lt-LT" dirty="0">
                <a:latin typeface="Century Gothic"/>
                <a:ea typeface="Century Gothic"/>
                <a:cs typeface="Century Gothic"/>
                <a:sym typeface="Century Gothic"/>
              </a:rPr>
              <a:t>Pagrindinės </a:t>
            </a:r>
            <a:r>
              <a:rPr lang="lt-LT" i="1" dirty="0">
                <a:latin typeface="Century Gothic"/>
                <a:ea typeface="Century Gothic"/>
                <a:cs typeface="Century Gothic"/>
                <a:sym typeface="Century Gothic"/>
              </a:rPr>
              <a:t>Google kalendoriaus </a:t>
            </a:r>
            <a:r>
              <a:rPr lang="lt-LT" dirty="0">
                <a:latin typeface="Century Gothic"/>
                <a:ea typeface="Century Gothic"/>
                <a:cs typeface="Century Gothic"/>
                <a:sym typeface="Century Gothic"/>
              </a:rPr>
              <a:t>funkcijos</a:t>
            </a:r>
            <a:endParaRPr strike="sngStrike" dirty="0">
              <a:latin typeface="Century Gothic"/>
              <a:ea typeface="Century Gothic"/>
              <a:cs typeface="Century Gothic"/>
              <a:sym typeface="Century Gothic"/>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449"/>
        <p:cNvGrpSpPr/>
        <p:nvPr/>
      </p:nvGrpSpPr>
      <p:grpSpPr>
        <a:xfrm>
          <a:off x="0" y="0"/>
          <a:ext cx="0" cy="0"/>
          <a:chOff x="0" y="0"/>
          <a:chExt cx="0" cy="0"/>
        </a:xfrm>
      </p:grpSpPr>
      <p:sp>
        <p:nvSpPr>
          <p:cNvPr id="1450" name="Google Shape;1450;g3368e779886_2_72"/>
          <p:cNvSpPr txBox="1">
            <a:spLocks noGrp="1"/>
          </p:cNvSpPr>
          <p:nvPr>
            <p:ph type="body" idx="1"/>
          </p:nvPr>
        </p:nvSpPr>
        <p:spPr>
          <a:xfrm>
            <a:off x="838200" y="1838050"/>
            <a:ext cx="6848400" cy="4846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3200"/>
              <a:t>Naujo įvykio kūrimas (data, laikas, pavadinimas, aprašymas)</a:t>
            </a:r>
            <a:endParaRPr sz="3200"/>
          </a:p>
          <a:p>
            <a:pPr marL="0" lvl="0" indent="0" algn="l" rtl="0">
              <a:lnSpc>
                <a:spcPct val="90000"/>
              </a:lnSpc>
              <a:spcBef>
                <a:spcPts val="1000"/>
              </a:spcBef>
              <a:spcAft>
                <a:spcPts val="0"/>
              </a:spcAft>
              <a:buSzPts val="3000"/>
              <a:buNone/>
            </a:pPr>
            <a:endParaRPr sz="3200"/>
          </a:p>
          <a:p>
            <a:pPr marL="0" lvl="0" indent="0" algn="l" rtl="0">
              <a:lnSpc>
                <a:spcPct val="90000"/>
              </a:lnSpc>
              <a:spcBef>
                <a:spcPts val="0"/>
              </a:spcBef>
              <a:spcAft>
                <a:spcPts val="0"/>
              </a:spcAft>
              <a:buSzPts val="3000"/>
              <a:buNone/>
            </a:pPr>
            <a:r>
              <a:rPr lang="lt-LT" sz="3200"/>
              <a:t>Vietos </a:t>
            </a:r>
            <a:r>
              <a:rPr lang="lt-LT" sz="32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1"/>
                  </a:ext>
                </a:extLst>
              </a:rPr>
              <a:t>pridėjimas</a:t>
            </a:r>
            <a:r>
              <a:rPr lang="lt-LT" sz="3200"/>
              <a:t> (adresas, nuoroda į susitikimą)</a:t>
            </a:r>
            <a:endParaRPr sz="3200"/>
          </a:p>
          <a:p>
            <a:pPr marL="0" lvl="0" indent="0" algn="l" rtl="0">
              <a:lnSpc>
                <a:spcPct val="90000"/>
              </a:lnSpc>
              <a:spcBef>
                <a:spcPts val="0"/>
              </a:spcBef>
              <a:spcAft>
                <a:spcPts val="0"/>
              </a:spcAft>
              <a:buSzPts val="3000"/>
              <a:buNone/>
            </a:pPr>
            <a:endParaRPr sz="3200"/>
          </a:p>
          <a:p>
            <a:pPr marL="0" lvl="0" indent="0" algn="l" rtl="0">
              <a:lnSpc>
                <a:spcPct val="90000"/>
              </a:lnSpc>
              <a:spcBef>
                <a:spcPts val="0"/>
              </a:spcBef>
              <a:spcAft>
                <a:spcPts val="0"/>
              </a:spcAft>
              <a:buSzPts val="3000"/>
              <a:buNone/>
            </a:pPr>
            <a:r>
              <a:rPr lang="lt-LT" sz="3200"/>
              <a:t>Svečių kvietimas (el. pašto adresai)</a:t>
            </a:r>
            <a:endParaRPr sz="3200"/>
          </a:p>
          <a:p>
            <a:pPr marL="0" lvl="0" indent="0" algn="l" rtl="0">
              <a:lnSpc>
                <a:spcPct val="90000"/>
              </a:lnSpc>
              <a:spcBef>
                <a:spcPts val="0"/>
              </a:spcBef>
              <a:spcAft>
                <a:spcPts val="0"/>
              </a:spcAft>
              <a:buSzPts val="3000"/>
              <a:buNone/>
            </a:pPr>
            <a:endParaRPr sz="3200"/>
          </a:p>
          <a:p>
            <a:pPr marL="0" lvl="0" indent="0" algn="l" rtl="0">
              <a:lnSpc>
                <a:spcPct val="90000"/>
              </a:lnSpc>
              <a:spcBef>
                <a:spcPts val="0"/>
              </a:spcBef>
              <a:spcAft>
                <a:spcPts val="0"/>
              </a:spcAft>
              <a:buSzPts val="3000"/>
              <a:buNone/>
            </a:pPr>
            <a:r>
              <a:rPr lang="lt-LT" sz="3200"/>
              <a:t>Priminimų nustatymas (laikas prieš įvykį)</a:t>
            </a:r>
            <a:endParaRPr sz="3200"/>
          </a:p>
        </p:txBody>
      </p:sp>
      <p:sp>
        <p:nvSpPr>
          <p:cNvPr id="1451" name="Google Shape;1451;g3368e779886_2_7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dirty="0">
                <a:latin typeface="Century Gothic"/>
                <a:ea typeface="Century Gothic"/>
                <a:cs typeface="Century Gothic"/>
                <a:sym typeface="Century Gothic"/>
              </a:rPr>
              <a:t>Įvykių kūrimas </a:t>
            </a:r>
            <a:r>
              <a:rPr lang="lt-LT" i="1" dirty="0">
                <a:latin typeface="Century Gothic"/>
                <a:ea typeface="Century Gothic"/>
                <a:cs typeface="Century Gothic"/>
                <a:sym typeface="Century Gothic"/>
              </a:rPr>
              <a:t>Google kalendoriuje</a:t>
            </a:r>
            <a:endParaRPr i="1" dirty="0">
              <a:latin typeface="Century Gothic"/>
              <a:ea typeface="Century Gothic"/>
              <a:cs typeface="Century Gothic"/>
              <a:sym typeface="Century Gothic"/>
            </a:endParaRPr>
          </a:p>
        </p:txBody>
      </p:sp>
      <p:pic>
        <p:nvPicPr>
          <p:cNvPr id="1452" name="Google Shape;1452;g3368e779886_2_72" descr="Ekrano kopija, Google kalendoriaus aplinka"/>
          <p:cNvPicPr preferRelativeResize="0"/>
          <p:nvPr/>
        </p:nvPicPr>
        <p:blipFill rotWithShape="1">
          <a:blip r:embed="rId3">
            <a:alphaModFix/>
          </a:blip>
          <a:srcRect b="22690"/>
          <a:stretch/>
        </p:blipFill>
        <p:spPr>
          <a:xfrm>
            <a:off x="7686550" y="1997250"/>
            <a:ext cx="3504550" cy="4425724"/>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457"/>
        <p:cNvGrpSpPr/>
        <p:nvPr/>
      </p:nvGrpSpPr>
      <p:grpSpPr>
        <a:xfrm>
          <a:off x="0" y="0"/>
          <a:ext cx="0" cy="0"/>
          <a:chOff x="0" y="0"/>
          <a:chExt cx="0" cy="0"/>
        </a:xfrm>
      </p:grpSpPr>
      <p:sp>
        <p:nvSpPr>
          <p:cNvPr id="1458" name="Google Shape;1458;g3368e779886_2_12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lt-LT" dirty="0">
                <a:latin typeface="Century Gothic"/>
                <a:ea typeface="Century Gothic"/>
                <a:cs typeface="Century Gothic"/>
                <a:sym typeface="Century Gothic"/>
              </a:rPr>
              <a:t>Įvykio kūrimas </a:t>
            </a:r>
            <a:r>
              <a:rPr lang="lt-LT" i="1" dirty="0">
                <a:latin typeface="Century Gothic"/>
                <a:ea typeface="Century Gothic"/>
                <a:cs typeface="Century Gothic"/>
                <a:sym typeface="Century Gothic"/>
              </a:rPr>
              <a:t>Google kalendoriuje</a:t>
            </a:r>
            <a:endParaRPr i="1" dirty="0">
              <a:latin typeface="Century Gothic"/>
              <a:ea typeface="Century Gothic"/>
              <a:cs typeface="Century Gothic"/>
              <a:sym typeface="Century Gothic"/>
            </a:endParaRPr>
          </a:p>
        </p:txBody>
      </p:sp>
      <p:pic>
        <p:nvPicPr>
          <p:cNvPr id="1459" name="Google Shape;1459;g3368e779886_2_120"/>
          <p:cNvPicPr preferRelativeResize="0"/>
          <p:nvPr/>
        </p:nvPicPr>
        <p:blipFill rotWithShape="1">
          <a:blip r:embed="rId3">
            <a:alphaModFix/>
          </a:blip>
          <a:srcRect/>
          <a:stretch/>
        </p:blipFill>
        <p:spPr>
          <a:xfrm>
            <a:off x="2330350" y="1825001"/>
            <a:ext cx="7143805" cy="4910974"/>
          </a:xfrm>
          <a:prstGeom prst="rect">
            <a:avLst/>
          </a:prstGeom>
          <a:noFill/>
          <a:ln>
            <a:noFill/>
          </a:ln>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463"/>
        <p:cNvGrpSpPr/>
        <p:nvPr/>
      </p:nvGrpSpPr>
      <p:grpSpPr>
        <a:xfrm>
          <a:off x="0" y="0"/>
          <a:ext cx="0" cy="0"/>
          <a:chOff x="0" y="0"/>
          <a:chExt cx="0" cy="0"/>
        </a:xfrm>
      </p:grpSpPr>
      <p:sp>
        <p:nvSpPr>
          <p:cNvPr id="1464" name="Google Shape;1464;g372245a7f8e_0_374"/>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469"/>
        <p:cNvGrpSpPr/>
        <p:nvPr/>
      </p:nvGrpSpPr>
      <p:grpSpPr>
        <a:xfrm>
          <a:off x="0" y="0"/>
          <a:ext cx="0" cy="0"/>
          <a:chOff x="0" y="0"/>
          <a:chExt cx="0" cy="0"/>
        </a:xfrm>
      </p:grpSpPr>
      <p:sp>
        <p:nvSpPr>
          <p:cNvPr id="1470" name="Google Shape;1470;g372245a7f8e_0_378"/>
          <p:cNvSpPr txBox="1">
            <a:spLocks noGrp="1"/>
          </p:cNvSpPr>
          <p:nvPr>
            <p:ph type="body" idx="1"/>
          </p:nvPr>
        </p:nvSpPr>
        <p:spPr>
          <a:xfrm>
            <a:off x="365975" y="1819775"/>
            <a:ext cx="114504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4286"/>
              <a:buNone/>
            </a:pPr>
            <a:r>
              <a:rPr lang="lt-LT" sz="3200" dirty="0"/>
              <a:t>Suplanuokite savaitės įvykius </a:t>
            </a:r>
            <a:r>
              <a:rPr lang="lt-LT" sz="3200" i="1" dirty="0"/>
              <a:t>Google kalendoriuje</a:t>
            </a:r>
            <a:r>
              <a:rPr lang="lt-LT" sz="3200" dirty="0"/>
              <a:t>:</a:t>
            </a:r>
            <a:endParaRPr sz="3200" dirty="0"/>
          </a:p>
          <a:p>
            <a:pPr marL="457200" lvl="0" indent="0" algn="l" rtl="0">
              <a:lnSpc>
                <a:spcPct val="90000"/>
              </a:lnSpc>
              <a:spcBef>
                <a:spcPts val="1000"/>
              </a:spcBef>
              <a:spcAft>
                <a:spcPts val="0"/>
              </a:spcAft>
              <a:buSzPts val="3000"/>
              <a:buNone/>
            </a:pPr>
            <a:r>
              <a:rPr lang="lt-LT" sz="3200" dirty="0"/>
              <a:t>Bent 3 įvykiai (pvz., darbas, poilsis, susitikimai).</a:t>
            </a:r>
            <a:endParaRPr sz="3200" dirty="0"/>
          </a:p>
          <a:p>
            <a:pPr marL="457200" lvl="0" indent="0" algn="l" rtl="0">
              <a:lnSpc>
                <a:spcPct val="90000"/>
              </a:lnSpc>
              <a:spcBef>
                <a:spcPts val="1000"/>
              </a:spcBef>
              <a:spcAft>
                <a:spcPts val="0"/>
              </a:spcAft>
              <a:buSzPts val="3000"/>
              <a:buNone/>
            </a:pPr>
            <a:r>
              <a:rPr lang="lt-LT" sz="3200" dirty="0"/>
              <a:t>Naudokite spalvas, priminimus, bent vieną pakartotinį įvykį.</a:t>
            </a:r>
            <a:endParaRPr sz="3200" dirty="0"/>
          </a:p>
          <a:p>
            <a:pPr marL="0" lvl="0" indent="0" algn="l" rtl="0">
              <a:lnSpc>
                <a:spcPct val="90000"/>
              </a:lnSpc>
              <a:spcBef>
                <a:spcPts val="1000"/>
              </a:spcBef>
              <a:spcAft>
                <a:spcPts val="0"/>
              </a:spcAft>
              <a:buSzPts val="4286"/>
              <a:buNone/>
            </a:pPr>
            <a:endParaRPr dirty="0"/>
          </a:p>
          <a:p>
            <a:pPr marL="457200" lvl="0" indent="0" algn="l" rtl="0">
              <a:lnSpc>
                <a:spcPct val="90000"/>
              </a:lnSpc>
              <a:spcBef>
                <a:spcPts val="1000"/>
              </a:spcBef>
              <a:spcAft>
                <a:spcPts val="0"/>
              </a:spcAft>
              <a:buSzPts val="3000"/>
              <a:buNone/>
            </a:pPr>
            <a:endParaRPr dirty="0"/>
          </a:p>
        </p:txBody>
      </p:sp>
      <p:sp>
        <p:nvSpPr>
          <p:cNvPr id="1471" name="Google Shape;1471;g372245a7f8e_0_378"/>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476"/>
        <p:cNvGrpSpPr/>
        <p:nvPr/>
      </p:nvGrpSpPr>
      <p:grpSpPr>
        <a:xfrm>
          <a:off x="0" y="0"/>
          <a:ext cx="0" cy="0"/>
          <a:chOff x="0" y="0"/>
          <a:chExt cx="0" cy="0"/>
        </a:xfrm>
      </p:grpSpPr>
      <p:sp>
        <p:nvSpPr>
          <p:cNvPr id="1477" name="Google Shape;1477;g372fabe9cf5_0_16"/>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457200" lvl="0" indent="0" algn="l" rtl="0">
              <a:lnSpc>
                <a:spcPct val="90000"/>
              </a:lnSpc>
              <a:spcBef>
                <a:spcPts val="1000"/>
              </a:spcBef>
              <a:spcAft>
                <a:spcPts val="0"/>
              </a:spcAft>
              <a:buSzPts val="3000"/>
              <a:buNone/>
            </a:pPr>
            <a:r>
              <a:rPr lang="lt-LT" sz="3200" dirty="0"/>
              <a:t>Kaip pasikeistų tavo kasdienybė, jei pradėtum nuosekliai planuoti visus savo darbus, laisvalaikį ir net poilsį </a:t>
            </a:r>
            <a:r>
              <a:rPr lang="lt-LT" sz="3200" i="1" dirty="0"/>
              <a:t>Google kalendoriuje</a:t>
            </a:r>
            <a:r>
              <a:rPr lang="lt-LT" sz="3200" dirty="0"/>
              <a:t>?</a:t>
            </a:r>
            <a:endParaRPr sz="3200" dirty="0"/>
          </a:p>
        </p:txBody>
      </p:sp>
      <p:sp>
        <p:nvSpPr>
          <p:cNvPr id="1478" name="Google Shape;1478;g372fabe9cf5_0_1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483"/>
        <p:cNvGrpSpPr/>
        <p:nvPr/>
      </p:nvGrpSpPr>
      <p:grpSpPr>
        <a:xfrm>
          <a:off x="0" y="0"/>
          <a:ext cx="0" cy="0"/>
          <a:chOff x="0" y="0"/>
          <a:chExt cx="0" cy="0"/>
        </a:xfrm>
      </p:grpSpPr>
      <p:sp>
        <p:nvSpPr>
          <p:cNvPr id="1484" name="Google Shape;1484;g372fabe9cf5_0_1"/>
          <p:cNvSpPr txBox="1">
            <a:spLocks noGrp="1"/>
          </p:cNvSpPr>
          <p:nvPr>
            <p:ph type="body" idx="1"/>
          </p:nvPr>
        </p:nvSpPr>
        <p:spPr>
          <a:xfrm>
            <a:off x="838200" y="1819775"/>
            <a:ext cx="111129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sz="3200" i="1" dirty="0"/>
              <a:t>Google </a:t>
            </a:r>
            <a:r>
              <a:rPr lang="lt-LT" sz="3200" i="1" dirty="0" err="1"/>
              <a:t>Keep</a:t>
            </a:r>
            <a:r>
              <a:rPr lang="lt-LT" sz="3200" i="1" dirty="0"/>
              <a:t> </a:t>
            </a:r>
            <a:r>
              <a:rPr lang="lt-LT" sz="3200" dirty="0"/>
              <a:t>yra paprasta ir intuityvi užrašų bei idėjų fiksavimo programėlė, kuri leidžia jums greitai užsirašyti, ką galvojate, ir vėliau tai rasti. Ji veikia kaip skaitmeniniai lipnūs lapeliai, kuriuos galite pasiekti iš bet kurio įrenginio – kompiuterio, telefono ar planšetės, nes visa informacija sinchronizuojasi su jūsų </a:t>
            </a:r>
            <a:r>
              <a:rPr lang="lt-LT" sz="3200" i="1" dirty="0"/>
              <a:t>Google</a:t>
            </a:r>
            <a:r>
              <a:rPr lang="lt-LT" sz="3200" dirty="0"/>
              <a:t> paskyra.</a:t>
            </a:r>
            <a:endParaRPr sz="3200" dirty="0"/>
          </a:p>
        </p:txBody>
      </p:sp>
      <p:sp>
        <p:nvSpPr>
          <p:cNvPr id="1485" name="Google Shape;1485;g372fabe9cf5_0_1"/>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Keep</a:t>
            </a:r>
            <a:r>
              <a:rPr lang="lt-LT" i="1" dirty="0">
                <a:latin typeface="Century Gothic"/>
                <a:ea typeface="Century Gothic"/>
                <a:cs typeface="Century Gothic"/>
                <a:sym typeface="Century Gothic"/>
              </a:rPr>
              <a:t> </a:t>
            </a:r>
            <a:endParaRPr i="1" dirty="0">
              <a:latin typeface="Century Gothic"/>
              <a:ea typeface="Century Gothic"/>
              <a:cs typeface="Century Gothic"/>
              <a:sym typeface="Century Gothic"/>
            </a:endParaRPr>
          </a:p>
        </p:txBody>
      </p:sp>
      <p:pic>
        <p:nvPicPr>
          <p:cNvPr id="1486" name="Google Shape;1486;g372fabe9cf5_0_1" descr="Google Keep logotipas" title="2965358.png"/>
          <p:cNvPicPr preferRelativeResize="0"/>
          <p:nvPr/>
        </p:nvPicPr>
        <p:blipFill rotWithShape="1">
          <a:blip r:embed="rId3">
            <a:alphaModFix/>
          </a:blip>
          <a:srcRect/>
          <a:stretch/>
        </p:blipFill>
        <p:spPr>
          <a:xfrm>
            <a:off x="4697325" y="4715650"/>
            <a:ext cx="2064525" cy="2064525"/>
          </a:xfrm>
          <a:prstGeom prst="rect">
            <a:avLst/>
          </a:prstGeom>
          <a:noFill/>
          <a:ln>
            <a:noFill/>
          </a:ln>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491"/>
        <p:cNvGrpSpPr/>
        <p:nvPr/>
      </p:nvGrpSpPr>
      <p:grpSpPr>
        <a:xfrm>
          <a:off x="0" y="0"/>
          <a:ext cx="0" cy="0"/>
          <a:chOff x="0" y="0"/>
          <a:chExt cx="0" cy="0"/>
        </a:xfrm>
      </p:grpSpPr>
      <p:sp>
        <p:nvSpPr>
          <p:cNvPr id="1492" name="Google Shape;1492;g3368e779886_2_92"/>
          <p:cNvSpPr txBox="1">
            <a:spLocks noGrp="1"/>
          </p:cNvSpPr>
          <p:nvPr>
            <p:ph type="body" idx="1"/>
          </p:nvPr>
        </p:nvSpPr>
        <p:spPr>
          <a:xfrm>
            <a:off x="937025" y="1925025"/>
            <a:ext cx="75570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endParaRPr/>
          </a:p>
          <a:p>
            <a:pPr marL="0" lvl="0" indent="0" algn="l" rtl="0">
              <a:lnSpc>
                <a:spcPct val="90000"/>
              </a:lnSpc>
              <a:spcBef>
                <a:spcPts val="0"/>
              </a:spcBef>
              <a:spcAft>
                <a:spcPts val="0"/>
              </a:spcAft>
              <a:buSzPts val="3000"/>
              <a:buNone/>
            </a:pPr>
            <a:endParaRPr/>
          </a:p>
        </p:txBody>
      </p:sp>
      <p:sp>
        <p:nvSpPr>
          <p:cNvPr id="1493" name="Google Shape;1493;g3368e779886_2_9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Užrašų kūrimas</a:t>
            </a:r>
            <a:endParaRPr>
              <a:latin typeface="Century Gothic"/>
              <a:ea typeface="Century Gothic"/>
              <a:cs typeface="Century Gothic"/>
              <a:sym typeface="Century Gothic"/>
            </a:endParaRPr>
          </a:p>
        </p:txBody>
      </p:sp>
      <p:pic>
        <p:nvPicPr>
          <p:cNvPr id="1494" name="Google Shape;1494;g3368e779886_2_92"/>
          <p:cNvPicPr preferRelativeResize="0"/>
          <p:nvPr/>
        </p:nvPicPr>
        <p:blipFill rotWithShape="1">
          <a:blip r:embed="rId3">
            <a:alphaModFix/>
          </a:blip>
          <a:srcRect/>
          <a:stretch/>
        </p:blipFill>
        <p:spPr>
          <a:xfrm>
            <a:off x="6589375" y="1642225"/>
            <a:ext cx="2393038" cy="5110467"/>
          </a:xfrm>
          <a:prstGeom prst="rect">
            <a:avLst/>
          </a:prstGeom>
          <a:noFill/>
          <a:ln>
            <a:noFill/>
          </a:ln>
        </p:spPr>
      </p:pic>
      <p:pic>
        <p:nvPicPr>
          <p:cNvPr id="1495" name="Google Shape;1495;g3368e779886_2_92"/>
          <p:cNvPicPr preferRelativeResize="0"/>
          <p:nvPr/>
        </p:nvPicPr>
        <p:blipFill rotWithShape="1">
          <a:blip r:embed="rId4">
            <a:alphaModFix/>
          </a:blip>
          <a:srcRect t="4149"/>
          <a:stretch/>
        </p:blipFill>
        <p:spPr>
          <a:xfrm>
            <a:off x="9295875" y="1643425"/>
            <a:ext cx="2393050" cy="5088776"/>
          </a:xfrm>
          <a:prstGeom prst="rect">
            <a:avLst/>
          </a:prstGeom>
          <a:noFill/>
          <a:ln>
            <a:noFill/>
          </a:ln>
        </p:spPr>
      </p:pic>
      <p:sp>
        <p:nvSpPr>
          <p:cNvPr id="1496" name="Google Shape;1496;g3368e779886_2_92"/>
          <p:cNvSpPr txBox="1">
            <a:spLocks noGrp="1"/>
          </p:cNvSpPr>
          <p:nvPr>
            <p:ph type="body" idx="1"/>
          </p:nvPr>
        </p:nvSpPr>
        <p:spPr>
          <a:xfrm>
            <a:off x="845225" y="1912050"/>
            <a:ext cx="5489400" cy="4696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000"/>
              <a:buNone/>
            </a:pPr>
            <a:r>
              <a:rPr lang="lt-LT" sz="3200"/>
              <a:t>Teksto rašymas</a:t>
            </a:r>
            <a:endParaRPr sz="3200"/>
          </a:p>
          <a:p>
            <a:pPr marL="0" lvl="0" indent="0" algn="l" rtl="0">
              <a:lnSpc>
                <a:spcPct val="90000"/>
              </a:lnSpc>
              <a:spcBef>
                <a:spcPts val="0"/>
              </a:spcBef>
              <a:spcAft>
                <a:spcPts val="0"/>
              </a:spcAft>
              <a:buSzPts val="3000"/>
              <a:buNone/>
            </a:pPr>
            <a:r>
              <a:rPr lang="lt-LT" sz="3200"/>
              <a:t>Vaizdo įkėlimas</a:t>
            </a:r>
            <a:endParaRPr sz="3200"/>
          </a:p>
          <a:p>
            <a:pPr marL="0" lvl="0" indent="0" algn="l" rtl="0">
              <a:lnSpc>
                <a:spcPct val="90000"/>
              </a:lnSpc>
              <a:spcBef>
                <a:spcPts val="0"/>
              </a:spcBef>
              <a:spcAft>
                <a:spcPts val="0"/>
              </a:spcAft>
              <a:buSzPts val="3000"/>
              <a:buNone/>
            </a:pPr>
            <a:r>
              <a:rPr lang="lt-LT" sz="3200"/>
              <a:t>Įrašo įkėlimas</a:t>
            </a:r>
            <a:endParaRPr sz="3200"/>
          </a:p>
          <a:p>
            <a:pPr marL="0" lvl="0" indent="0" algn="l" rtl="0">
              <a:lnSpc>
                <a:spcPct val="90000"/>
              </a:lnSpc>
              <a:spcBef>
                <a:spcPts val="0"/>
              </a:spcBef>
              <a:spcAft>
                <a:spcPts val="0"/>
              </a:spcAft>
              <a:buSzPts val="3000"/>
              <a:buNone/>
            </a:pPr>
            <a:r>
              <a:rPr lang="lt-LT" sz="3200"/>
              <a:t>Žymimieji laukeliai</a:t>
            </a:r>
            <a:endParaRPr sz="3200"/>
          </a:p>
          <a:p>
            <a:pPr marL="0" lvl="0" indent="0" algn="l" rtl="0">
              <a:lnSpc>
                <a:spcPct val="90000"/>
              </a:lnSpc>
              <a:spcBef>
                <a:spcPts val="0"/>
              </a:spcBef>
              <a:spcAft>
                <a:spcPts val="0"/>
              </a:spcAft>
              <a:buSzPts val="3000"/>
              <a:buNone/>
            </a:pPr>
            <a:r>
              <a:rPr lang="lt-LT" sz="3200"/>
              <a:t>Lapelio apipavidalinimas</a:t>
            </a:r>
            <a:endParaRPr sz="320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sp>
        <p:nvSpPr>
          <p:cNvPr id="1502" name="Google Shape;1502;g372fabe9cf5_0_22"/>
          <p:cNvSpPr txBox="1">
            <a:spLocks noGrp="1"/>
          </p:cNvSpPr>
          <p:nvPr>
            <p:ph type="body" idx="1"/>
          </p:nvPr>
        </p:nvSpPr>
        <p:spPr>
          <a:xfrm>
            <a:off x="937025" y="1925025"/>
            <a:ext cx="5307900" cy="4180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endParaRPr/>
          </a:p>
          <a:p>
            <a:pPr marL="0" lvl="0" indent="0" algn="l" rtl="0">
              <a:lnSpc>
                <a:spcPct val="90000"/>
              </a:lnSpc>
              <a:spcBef>
                <a:spcPts val="0"/>
              </a:spcBef>
              <a:spcAft>
                <a:spcPts val="0"/>
              </a:spcAft>
              <a:buSzPts val="3000"/>
              <a:buNone/>
            </a:pPr>
            <a:r>
              <a:rPr lang="lt-LT" sz="3200"/>
              <a:t>Sąrašų kūrimas (pirkinių sąrašai, užduočių sąrašai ir pan.)</a:t>
            </a:r>
            <a:endParaRPr sz="3200"/>
          </a:p>
          <a:p>
            <a:pPr marL="0" lvl="0" indent="0" algn="l" rtl="0">
              <a:lnSpc>
                <a:spcPct val="90000"/>
              </a:lnSpc>
              <a:spcBef>
                <a:spcPts val="0"/>
              </a:spcBef>
              <a:spcAft>
                <a:spcPts val="0"/>
              </a:spcAft>
              <a:buSzPts val="3000"/>
              <a:buNone/>
            </a:pPr>
            <a:endParaRPr sz="3200"/>
          </a:p>
          <a:p>
            <a:pPr marL="0" lvl="0" indent="0" algn="l" rtl="0">
              <a:lnSpc>
                <a:spcPct val="90000"/>
              </a:lnSpc>
              <a:spcBef>
                <a:spcPts val="0"/>
              </a:spcBef>
              <a:spcAft>
                <a:spcPts val="0"/>
              </a:spcAft>
              <a:buSzPts val="3000"/>
              <a:buNone/>
            </a:pPr>
            <a:r>
              <a:rPr lang="lt-LT" sz="3200"/>
              <a:t>Priminimų nustatymas (laikas, vieta)</a:t>
            </a:r>
            <a:endParaRPr sz="3200"/>
          </a:p>
          <a:p>
            <a:pPr marL="0" lvl="0" indent="0" algn="l" rtl="0">
              <a:lnSpc>
                <a:spcPct val="90000"/>
              </a:lnSpc>
              <a:spcBef>
                <a:spcPts val="0"/>
              </a:spcBef>
              <a:spcAft>
                <a:spcPts val="0"/>
              </a:spcAft>
              <a:buSzPts val="3000"/>
              <a:buNone/>
            </a:pPr>
            <a:endParaRPr sz="3200"/>
          </a:p>
          <a:p>
            <a:pPr marL="0" lvl="0" indent="0" algn="l" rtl="0">
              <a:lnSpc>
                <a:spcPct val="90000"/>
              </a:lnSpc>
              <a:spcBef>
                <a:spcPts val="0"/>
              </a:spcBef>
              <a:spcAft>
                <a:spcPts val="0"/>
              </a:spcAft>
              <a:buClr>
                <a:schemeClr val="dk1"/>
              </a:buClr>
              <a:buSzPts val="3000"/>
              <a:buFont typeface="Arial"/>
              <a:buNone/>
            </a:pPr>
            <a:r>
              <a:rPr lang="lt-LT" sz="3200"/>
              <a:t>Lapelio apipavidalinimas</a:t>
            </a:r>
            <a:endParaRPr sz="3200"/>
          </a:p>
        </p:txBody>
      </p:sp>
      <p:sp>
        <p:nvSpPr>
          <p:cNvPr id="1503" name="Google Shape;1503;g372fabe9cf5_0_2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Century Gothic"/>
                <a:ea typeface="Century Gothic"/>
                <a:cs typeface="Century Gothic"/>
                <a:sym typeface="Century Gothic"/>
              </a:rPr>
              <a:t>Sąrašų kūrimas</a:t>
            </a:r>
            <a:endParaRPr>
              <a:latin typeface="Century Gothic"/>
              <a:ea typeface="Century Gothic"/>
              <a:cs typeface="Century Gothic"/>
              <a:sym typeface="Century Gothic"/>
            </a:endParaRPr>
          </a:p>
        </p:txBody>
      </p:sp>
      <p:pic>
        <p:nvPicPr>
          <p:cNvPr id="1504" name="Google Shape;1504;g372fabe9cf5_0_22"/>
          <p:cNvPicPr preferRelativeResize="0"/>
          <p:nvPr/>
        </p:nvPicPr>
        <p:blipFill rotWithShape="1">
          <a:blip r:embed="rId3">
            <a:alphaModFix/>
          </a:blip>
          <a:srcRect/>
          <a:stretch/>
        </p:blipFill>
        <p:spPr>
          <a:xfrm>
            <a:off x="6397325" y="1794626"/>
            <a:ext cx="2302019" cy="4910974"/>
          </a:xfrm>
          <a:prstGeom prst="rect">
            <a:avLst/>
          </a:prstGeom>
          <a:noFill/>
          <a:ln>
            <a:noFill/>
          </a:ln>
        </p:spPr>
      </p:pic>
      <p:pic>
        <p:nvPicPr>
          <p:cNvPr id="1505" name="Google Shape;1505;g372fabe9cf5_0_22"/>
          <p:cNvPicPr preferRelativeResize="0"/>
          <p:nvPr/>
        </p:nvPicPr>
        <p:blipFill rotWithShape="1">
          <a:blip r:embed="rId4">
            <a:alphaModFix/>
          </a:blip>
          <a:srcRect/>
          <a:stretch/>
        </p:blipFill>
        <p:spPr>
          <a:xfrm>
            <a:off x="8851744" y="1794626"/>
            <a:ext cx="2283603" cy="4910974"/>
          </a:xfrm>
          <a:prstGeom prst="rect">
            <a:avLst/>
          </a:prstGeom>
          <a:noFill/>
          <a:ln>
            <a:noFill/>
          </a:ln>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1510" name="Google Shape;1510;g372245a7f8e_0_309"/>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PRAKTINĖ UŽDUOTIS</a:t>
            </a:r>
            <a:endParaRPr>
              <a:latin typeface="Century Gothic"/>
              <a:ea typeface="Century Gothic"/>
              <a:cs typeface="Century Gothic"/>
              <a:sym typeface="Century Gothic"/>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515"/>
        <p:cNvGrpSpPr/>
        <p:nvPr/>
      </p:nvGrpSpPr>
      <p:grpSpPr>
        <a:xfrm>
          <a:off x="0" y="0"/>
          <a:ext cx="0" cy="0"/>
          <a:chOff x="0" y="0"/>
          <a:chExt cx="0" cy="0"/>
        </a:xfrm>
      </p:grpSpPr>
      <p:sp>
        <p:nvSpPr>
          <p:cNvPr id="1516" name="Google Shape;1516;g3368e779886_2_106"/>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4286"/>
              <a:buNone/>
            </a:pPr>
            <a:endParaRPr dirty="0"/>
          </a:p>
          <a:p>
            <a:pPr marL="0" lvl="0" indent="0" algn="l" rtl="0">
              <a:lnSpc>
                <a:spcPct val="90000"/>
              </a:lnSpc>
              <a:spcBef>
                <a:spcPts val="1000"/>
              </a:spcBef>
              <a:spcAft>
                <a:spcPts val="0"/>
              </a:spcAft>
              <a:buSzPts val="4286"/>
              <a:buNone/>
            </a:pPr>
            <a:endParaRPr dirty="0"/>
          </a:p>
          <a:p>
            <a:pPr marL="0" lvl="0" indent="0" algn="l" rtl="0">
              <a:lnSpc>
                <a:spcPct val="90000"/>
              </a:lnSpc>
              <a:spcBef>
                <a:spcPts val="1000"/>
              </a:spcBef>
              <a:spcAft>
                <a:spcPts val="0"/>
              </a:spcAft>
              <a:buSzPts val="3000"/>
              <a:buNone/>
            </a:pPr>
            <a:r>
              <a:rPr lang="lt-LT" sz="3200" dirty="0"/>
              <a:t>Sukurkite susitikimą su šeimos nariu.</a:t>
            </a:r>
            <a:endParaRPr sz="3200" dirty="0"/>
          </a:p>
          <a:p>
            <a:pPr marL="0" lvl="0" indent="0" algn="l" rtl="0">
              <a:lnSpc>
                <a:spcPct val="90000"/>
              </a:lnSpc>
              <a:spcBef>
                <a:spcPts val="1000"/>
              </a:spcBef>
              <a:spcAft>
                <a:spcPts val="0"/>
              </a:spcAft>
              <a:buSzPts val="3000"/>
              <a:buNone/>
            </a:pPr>
            <a:r>
              <a:rPr lang="lt-LT" sz="3200" dirty="0"/>
              <a:t>Sukurkite pirkinių sąrašą.</a:t>
            </a:r>
            <a:endParaRPr sz="3200" dirty="0"/>
          </a:p>
          <a:p>
            <a:pPr marL="0" lvl="0" indent="0" algn="l" rtl="0">
              <a:lnSpc>
                <a:spcPct val="90000"/>
              </a:lnSpc>
              <a:spcBef>
                <a:spcPts val="1000"/>
              </a:spcBef>
              <a:spcAft>
                <a:spcPts val="0"/>
              </a:spcAft>
              <a:buSzPts val="3000"/>
              <a:buNone/>
            </a:pPr>
            <a:r>
              <a:rPr lang="lt-LT" sz="3200" dirty="0"/>
              <a:t>Pridėkite priminimą pagal vietą ir laiką.</a:t>
            </a:r>
            <a:endParaRPr sz="3200" dirty="0"/>
          </a:p>
          <a:p>
            <a:pPr marL="0" lvl="0" indent="0" algn="l" rtl="0">
              <a:lnSpc>
                <a:spcPct val="90000"/>
              </a:lnSpc>
              <a:spcBef>
                <a:spcPts val="1000"/>
              </a:spcBef>
              <a:spcAft>
                <a:spcPts val="0"/>
              </a:spcAft>
              <a:buSzPts val="3000"/>
              <a:buNone/>
            </a:pPr>
            <a:r>
              <a:rPr lang="lt-LT" sz="3200" dirty="0"/>
              <a:t>Apipavidalinkite lapelius.</a:t>
            </a:r>
            <a:endParaRPr sz="3200" dirty="0"/>
          </a:p>
          <a:p>
            <a:pPr marL="0" lvl="0" indent="0" algn="l" rtl="0">
              <a:lnSpc>
                <a:spcPct val="90000"/>
              </a:lnSpc>
              <a:spcBef>
                <a:spcPts val="1000"/>
              </a:spcBef>
              <a:spcAft>
                <a:spcPts val="0"/>
              </a:spcAft>
              <a:buSzPts val="3000"/>
              <a:buNone/>
            </a:pPr>
            <a:endParaRPr dirty="0"/>
          </a:p>
        </p:txBody>
      </p:sp>
      <p:sp>
        <p:nvSpPr>
          <p:cNvPr id="1517" name="Google Shape;1517;g3368e779886_2_10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Užduotis</a:t>
            </a:r>
            <a:endParaRPr>
              <a:latin typeface="Century Gothic"/>
              <a:ea typeface="Century Gothic"/>
              <a:cs typeface="Century Gothic"/>
              <a:sym typeface="Century Gothic"/>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522"/>
        <p:cNvGrpSpPr/>
        <p:nvPr/>
      </p:nvGrpSpPr>
      <p:grpSpPr>
        <a:xfrm>
          <a:off x="0" y="0"/>
          <a:ext cx="0" cy="0"/>
          <a:chOff x="0" y="0"/>
          <a:chExt cx="0" cy="0"/>
        </a:xfrm>
      </p:grpSpPr>
      <p:sp>
        <p:nvSpPr>
          <p:cNvPr id="1523" name="Google Shape;1523;g372fabe9cf5_0_34"/>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4286"/>
              <a:buNone/>
            </a:pPr>
            <a:endParaRPr dirty="0"/>
          </a:p>
          <a:p>
            <a:pPr marL="0" lvl="0" indent="0" algn="l" rtl="0">
              <a:lnSpc>
                <a:spcPct val="90000"/>
              </a:lnSpc>
              <a:spcBef>
                <a:spcPts val="1000"/>
              </a:spcBef>
              <a:spcAft>
                <a:spcPts val="0"/>
              </a:spcAft>
              <a:buSzPts val="4286"/>
              <a:buNone/>
            </a:pPr>
            <a:endParaRPr dirty="0"/>
          </a:p>
          <a:p>
            <a:pPr marL="0" lvl="0" indent="0" algn="l" rtl="0">
              <a:lnSpc>
                <a:spcPct val="90000"/>
              </a:lnSpc>
              <a:spcBef>
                <a:spcPts val="1000"/>
              </a:spcBef>
              <a:spcAft>
                <a:spcPts val="0"/>
              </a:spcAft>
              <a:buSzPts val="3000"/>
              <a:buNone/>
            </a:pPr>
            <a:r>
              <a:rPr lang="lt-LT" sz="3200" dirty="0"/>
              <a:t>Kaip manai, ar </a:t>
            </a:r>
            <a:r>
              <a:rPr lang="lt-LT" sz="3200" i="1" dirty="0"/>
              <a:t>Google </a:t>
            </a:r>
            <a:r>
              <a:rPr lang="lt-LT" sz="3200" i="1" dirty="0" err="1"/>
              <a:t>Keep</a:t>
            </a:r>
            <a:r>
              <a:rPr lang="lt-LT" sz="3200" i="1" dirty="0"/>
              <a:t> </a:t>
            </a:r>
            <a:r>
              <a:rPr lang="lt-LT" sz="3200" dirty="0"/>
              <a:t>galėtų pakeisti tradicinius lipnius lapelius tavo kasdieniame darbe ar asmeniniame gyvenime?</a:t>
            </a:r>
            <a:endParaRPr sz="3200" dirty="0"/>
          </a:p>
          <a:p>
            <a:pPr marL="0" lvl="0" indent="0" algn="l" rtl="0">
              <a:lnSpc>
                <a:spcPct val="90000"/>
              </a:lnSpc>
              <a:spcBef>
                <a:spcPts val="1000"/>
              </a:spcBef>
              <a:spcAft>
                <a:spcPts val="0"/>
              </a:spcAft>
              <a:buSzPts val="3000"/>
              <a:buNone/>
            </a:pPr>
            <a:endParaRPr dirty="0"/>
          </a:p>
        </p:txBody>
      </p:sp>
      <p:sp>
        <p:nvSpPr>
          <p:cNvPr id="1524" name="Google Shape;1524;g372fabe9cf5_0_3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Century Gothic"/>
                <a:ea typeface="Century Gothic"/>
                <a:cs typeface="Century Gothic"/>
                <a:sym typeface="Century Gothic"/>
              </a:rPr>
              <a:t>Pasvarstykime</a:t>
            </a:r>
            <a:endParaRPr>
              <a:latin typeface="Century Gothic"/>
              <a:ea typeface="Century Gothic"/>
              <a:cs typeface="Century Gothic"/>
              <a:sym typeface="Century Gothic"/>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52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96B3E628590A4DBDCD5CB36A88C228" ma:contentTypeVersion="10" ma:contentTypeDescription="Create a new document." ma:contentTypeScope="" ma:versionID="9123dcd3a75f04f6180a9f988487171a">
  <xsd:schema xmlns:xsd="http://www.w3.org/2001/XMLSchema" xmlns:xs="http://www.w3.org/2001/XMLSchema" xmlns:p="http://schemas.microsoft.com/office/2006/metadata/properties" xmlns:ns2="8f1ab580-f118-4dfc-807d-7a2cd1cfd6a1" xmlns:ns3="61736391-b804-453d-844a-a99e2602f7fb" targetNamespace="http://schemas.microsoft.com/office/2006/metadata/properties" ma:root="true" ma:fieldsID="3a41032f934ce5c941ac98115ddfbadb" ns2:_="" ns3:_="">
    <xsd:import namespace="8f1ab580-f118-4dfc-807d-7a2cd1cfd6a1"/>
    <xsd:import namespace="61736391-b804-453d-844a-a99e2602f7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1ab580-f118-4dfc-807d-7a2cd1cfd6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736391-b804-453d-844a-a99e2602f7f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9AADE2-4266-4E9D-8A1F-A972C3BB43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1ab580-f118-4dfc-807d-7a2cd1cfd6a1"/>
    <ds:schemaRef ds:uri="61736391-b804-453d-844a-a99e2602f7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FF555C-8586-4044-990F-F2A39C965B06}">
  <ds:schemaRefs>
    <ds:schemaRef ds:uri="http://schemas.microsoft.com/sharepoint/v3/contenttype/forms"/>
  </ds:schemaRefs>
</ds:datastoreItem>
</file>

<file path=customXml/itemProps3.xml><?xml version="1.0" encoding="utf-8"?>
<ds:datastoreItem xmlns:ds="http://schemas.openxmlformats.org/officeDocument/2006/customXml" ds:itemID="{1F4F5B9C-870E-418A-9C71-2CA23152F3C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1165</TotalTime>
  <Words>31622</Words>
  <Application>Microsoft Office PowerPoint</Application>
  <PresentationFormat>Widescreen</PresentationFormat>
  <Paragraphs>2410</Paragraphs>
  <Slides>189</Slides>
  <Notes>189</Notes>
  <HiddenSlides>0</HiddenSlides>
  <MMClips>0</MMClips>
  <ScaleCrop>false</ScaleCrop>
  <HeadingPairs>
    <vt:vector size="4" baseType="variant">
      <vt:variant>
        <vt:lpstr>Theme</vt:lpstr>
      </vt:variant>
      <vt:variant>
        <vt:i4>2</vt:i4>
      </vt:variant>
      <vt:variant>
        <vt:lpstr>Slide Titles</vt:lpstr>
      </vt:variant>
      <vt:variant>
        <vt:i4>189</vt:i4>
      </vt:variant>
    </vt:vector>
  </HeadingPairs>
  <TitlesOfParts>
    <vt:vector size="191" baseType="lpstr">
      <vt:lpstr>Office Theme</vt:lpstr>
      <vt:lpstr>Office Theme</vt:lpstr>
      <vt:lpstr>Google gudrybės: išmaniai ieškok, kritiškai vertink, atsakingai dalinkis</vt:lpstr>
      <vt:lpstr>Skaitmeninis amžius ir mes </vt:lpstr>
      <vt:lpstr>Kodėl svarbu išmanyti Google įrankius?</vt:lpstr>
      <vt:lpstr>Google paieška: nuo užklausos iki informacijos vertinimo</vt:lpstr>
      <vt:lpstr>Pasvarstykime</vt:lpstr>
      <vt:lpstr>Kodėl reikia mokytis efektyviai ieškoti informacijos?</vt:lpstr>
      <vt:lpstr>Google paieška – nuo ko pradėti?</vt:lpstr>
      <vt:lpstr>Paieškos pagrindas – raktiniai žodžiai</vt:lpstr>
      <vt:lpstr>Paieškos operatoriai – paieškai tikslinti</vt:lpstr>
      <vt:lpstr>Patarimai efektyviai paieškai</vt:lpstr>
      <vt:lpstr>PRAKTINĖ UŽDUOTIS</vt:lpstr>
      <vt:lpstr>Užduotis (pradedantiesiems)</vt:lpstr>
      <vt:lpstr>Užduotis (pažengusiesiems)</vt:lpstr>
      <vt:lpstr>Paieškos rezultatų tipai – organiniai (1)</vt:lpstr>
      <vt:lpstr>Paieškos rezultatų tipai – organiniai (2)</vt:lpstr>
      <vt:lpstr>Paieškos rezultatų tipai – mokami</vt:lpstr>
      <vt:lpstr>Paieškos rezultatų tipai – mokami</vt:lpstr>
      <vt:lpstr>Google paieškos įrankiai</vt:lpstr>
      <vt:lpstr>Kiti paieškos rezultatų tipai</vt:lpstr>
      <vt:lpstr>Google išplėstinė paieška</vt:lpstr>
      <vt:lpstr>PRAKTINĖ UŽDUOTIS</vt:lpstr>
      <vt:lpstr>Užduotis</vt:lpstr>
      <vt:lpstr> Kodėl svarbu vertinti informaciją? </vt:lpstr>
      <vt:lpstr> Informacijos vertinimo kriterijai. Šaltinis (I) </vt:lpstr>
      <vt:lpstr>Kaip atskirti patikimas svetaines?</vt:lpstr>
      <vt:lpstr>Kaip atskirti patikimas svetaines?</vt:lpstr>
      <vt:lpstr>PRAKTINĖ UŽDUOTIS</vt:lpstr>
      <vt:lpstr>Atpažinkite, kurios svetainės tikros, kurios fiktyvios? Kodėl? </vt:lpstr>
      <vt:lpstr> Informacijos vertinimo kriterijai. Šaltinis (II) </vt:lpstr>
      <vt:lpstr> Informacijos vertinimo kriterijai. Šaltinis (II) </vt:lpstr>
      <vt:lpstr>PRAKTINĖ UŽDUOTIS</vt:lpstr>
      <vt:lpstr>Užduotis</vt:lpstr>
      <vt:lpstr> Informacijos vertinimo kriterijai. Data </vt:lpstr>
      <vt:lpstr> Pasvarstykime </vt:lpstr>
      <vt:lpstr> Informacijos vertinimo kriterijai. Reklamos atpažinimas </vt:lpstr>
      <vt:lpstr> Reklama žiniasklaidoje (1) </vt:lpstr>
      <vt:lpstr> Reklama žiniasklaidoje (2) </vt:lpstr>
      <vt:lpstr> Informacijos vertinimo kriterijai. Kryžminis tikrinimas </vt:lpstr>
      <vt:lpstr>PRAKTINĖ UŽDUOTIS</vt:lpstr>
      <vt:lpstr>Užduotis</vt:lpstr>
      <vt:lpstr> Kaip veikia paieškos algoritmai? </vt:lpstr>
      <vt:lpstr> Pažink medijas su Klaudija.  Man atrodo, kad mane seka </vt:lpstr>
      <vt:lpstr> Personalizuoti paieškos rezultatai </vt:lpstr>
      <vt:lpstr> Google inkognito režimas </vt:lpstr>
      <vt:lpstr> Pasvarstykime </vt:lpstr>
      <vt:lpstr> Informacijos burbulai ir aido kambariai </vt:lpstr>
      <vt:lpstr> Kaip išvengti? </vt:lpstr>
      <vt:lpstr>  Gemini (Google DI): generatyvinis DI – kritiškai  </vt:lpstr>
      <vt:lpstr>Gemini</vt:lpstr>
      <vt:lpstr>Pažink medijas su Klaudija.  Kas yra dirbtinis intelektas?</vt:lpstr>
      <vt:lpstr>Gemini pasiekiamumas</vt:lpstr>
      <vt:lpstr>Gemini pasiekiamumas</vt:lpstr>
      <vt:lpstr>Gemini galimybės (1)</vt:lpstr>
      <vt:lpstr>Gemini galimybės (2)</vt:lpstr>
      <vt:lpstr>Kaip klausti, kad DI atsakytų teisingai?</vt:lpstr>
      <vt:lpstr>PRAKTINĖ UŽDUOTIS</vt:lpstr>
      <vt:lpstr>Užduotis (1)</vt:lpstr>
      <vt:lpstr>Užduotis (2)</vt:lpstr>
      <vt:lpstr>DI ribotumai (1) Šališkumas</vt:lpstr>
      <vt:lpstr>DI ribotumai (2) Haliucinacijos</vt:lpstr>
      <vt:lpstr>DI ribotumai (3) Humoro jausmas</vt:lpstr>
      <vt:lpstr>Pažink medijas su Klaudija.  Dirbtinis intelektas nesupranta juokų</vt:lpstr>
      <vt:lpstr>PRAKTINĖ UŽDUOTIS</vt:lpstr>
      <vt:lpstr>Užduotis</vt:lpstr>
      <vt:lpstr>Pasvarstykime</vt:lpstr>
      <vt:lpstr>DI ribotumai (4) Etika ir atsakingas naudojimas</vt:lpstr>
      <vt:lpstr>Gemini patikimumas ir galimybės</vt:lpstr>
      <vt:lpstr>PRAKTINĖ UŽDUOTIS</vt:lpstr>
      <vt:lpstr>Užduotis</vt:lpstr>
      <vt:lpstr>Užduotis (tęsinys)</vt:lpstr>
      <vt:lpstr>Pasvarstykime</vt:lpstr>
      <vt:lpstr>DI Google ekosistemoje – daugiau nei Gemini</vt:lpstr>
      <vt:lpstr>Google formos: nuo duomenų rinkimo iki įžvalgų su DI</vt:lpstr>
      <vt:lpstr>Google Meet: DI virtualiuose susitikimuose</vt:lpstr>
      <vt:lpstr>Google Sites: svetainė sukurta su DI</vt:lpstr>
      <vt:lpstr>Gemini – įrankis ir dirbtinis intelektas</vt:lpstr>
      <vt:lpstr>Google vertėjas ir Lens: informacijos interpretacija</vt:lpstr>
      <vt:lpstr>Google vertėjas </vt:lpstr>
      <vt:lpstr>Google vertėjas – prieinamumas (1)</vt:lpstr>
      <vt:lpstr>Google vertėjas – prieinamumas (2)</vt:lpstr>
      <vt:lpstr>Google vertėjas – tekstų vertimas</vt:lpstr>
      <vt:lpstr>Google vertėjas – tekstų vertimas</vt:lpstr>
      <vt:lpstr>PRAKTINĖ UŽDUOTIS</vt:lpstr>
      <vt:lpstr>Užduotis</vt:lpstr>
      <vt:lpstr>Google vertėjas – dokumentų vertimas</vt:lpstr>
      <vt:lpstr>Google vertėjas – dokumentų vertimas</vt:lpstr>
      <vt:lpstr>PRAKTINĖ UŽDUOTIS</vt:lpstr>
      <vt:lpstr>Užduotis</vt:lpstr>
      <vt:lpstr>Google vertėjas – svetainių vertimas (1)</vt:lpstr>
      <vt:lpstr>Google vertėjas – Chrome naršyklės priedas (2)</vt:lpstr>
      <vt:lpstr>PRAKTINĖ UŽDUOTIS</vt:lpstr>
      <vt:lpstr>Užduotis</vt:lpstr>
      <vt:lpstr>Google vertėjas – kitos funkcijos (4)</vt:lpstr>
      <vt:lpstr>Kritinis mąstymas. Vertimo ribotumai (1)</vt:lpstr>
      <vt:lpstr>Kritinis mąstymas. Vertimo ribotumai (2)</vt:lpstr>
      <vt:lpstr>Kritinis mąstymas. Kada pasitikėti?</vt:lpstr>
      <vt:lpstr>Kritinis mąstymas. Kada ieškoti profesionalo?</vt:lpstr>
      <vt:lpstr>PRAKTINĖ UŽDUOTIS</vt:lpstr>
      <vt:lpstr>Užduotis</vt:lpstr>
      <vt:lpstr>Pasvarstykime</vt:lpstr>
      <vt:lpstr>Google Lens </vt:lpstr>
      <vt:lpstr>Google Lens prieinamumas (1) </vt:lpstr>
      <vt:lpstr>Google Lens prieinamumas (2) </vt:lpstr>
      <vt:lpstr>Google Lens programa – kaip veikia?</vt:lpstr>
      <vt:lpstr>Kitos Google Lens galimybės</vt:lpstr>
      <vt:lpstr>Praktinis pavyzdys. Vaizdų paieška </vt:lpstr>
      <vt:lpstr>Ką mato ir ko nemato? </vt:lpstr>
      <vt:lpstr>Situacijos.  Kada tikėti, o kada tikrinti? </vt:lpstr>
      <vt:lpstr>Situacijos. Informacijos šaltinių paieška nuotraukose (1)</vt:lpstr>
      <vt:lpstr>Situacijos. Informacijos šaltinių paieška nuotraukose (2)</vt:lpstr>
      <vt:lpstr>PRAKTINĖ UŽDUOTIS</vt:lpstr>
      <vt:lpstr>Patikrinkite vaizdus su Google Lens</vt:lpstr>
      <vt:lpstr>Pasvarstykime</vt:lpstr>
      <vt:lpstr>Google diskas ir dokumentai: bendradarbiavimas ir saugumas</vt:lpstr>
      <vt:lpstr>Pažink medijas su Klaudija. Ar internetiniai debesys gali žaibuoti?</vt:lpstr>
      <vt:lpstr>Google diskas</vt:lpstr>
      <vt:lpstr>Google disko pasiekiamumas</vt:lpstr>
      <vt:lpstr>Google disko esminiai aspektai</vt:lpstr>
      <vt:lpstr>Google disko nustatymai</vt:lpstr>
      <vt:lpstr>Pagrindinis puslapis  </vt:lpstr>
      <vt:lpstr>Mano diskas  </vt:lpstr>
      <vt:lpstr>Apibendrinimas  </vt:lpstr>
      <vt:lpstr>Google disko naršymo skiltis  </vt:lpstr>
      <vt:lpstr>Google disko šiukšliadėžė  </vt:lpstr>
      <vt:lpstr>Naujo aplanko kūrimo žingsniai</vt:lpstr>
      <vt:lpstr>Failo ir aplanko įkėlimas</vt:lpstr>
      <vt:lpstr>Failų ir aplankų tvarkymas</vt:lpstr>
      <vt:lpstr>Failų ir aplankų dalinimasis (I) </vt:lpstr>
      <vt:lpstr>Failų ir aplankų dalinimasis (II) </vt:lpstr>
      <vt:lpstr>Verta žinoti </vt:lpstr>
      <vt:lpstr>PRAKTINĖ UŽDUOTIS</vt:lpstr>
      <vt:lpstr>Užduotis</vt:lpstr>
      <vt:lpstr>Pasvarstykime</vt:lpstr>
      <vt:lpstr>Google dokumentai</vt:lpstr>
      <vt:lpstr>Google dokumento kūrimas</vt:lpstr>
      <vt:lpstr>Google dokumento redagavimas</vt:lpstr>
      <vt:lpstr>Pagrindinės Google dokumentų savybės</vt:lpstr>
      <vt:lpstr>Bendradarbiavimas Google Docs aplinkoje</vt:lpstr>
      <vt:lpstr>Duomenų saugumas ir prieigos kontrolė</vt:lpstr>
      <vt:lpstr>PRAKTINĖ UŽDUOTIS</vt:lpstr>
      <vt:lpstr>Užduotis</vt:lpstr>
      <vt:lpstr>Pasvarstykime</vt:lpstr>
      <vt:lpstr> Google nuotraukos: saugojimas, tvarkymas ir dalijimasis nuotraukomis </vt:lpstr>
      <vt:lpstr>Google nuotraukos </vt:lpstr>
      <vt:lpstr>Google nuotraukų pagrindinės funkcijos</vt:lpstr>
      <vt:lpstr>Nuotraukų įkėlimas </vt:lpstr>
      <vt:lpstr>Albumo kūrimas</vt:lpstr>
      <vt:lpstr>Kūryba</vt:lpstr>
      <vt:lpstr>Pagrindinės redagavimo galimybės</vt:lpstr>
      <vt:lpstr>PowerPoint Presentation</vt:lpstr>
      <vt:lpstr>Nuotraukų bendrinimas </vt:lpstr>
      <vt:lpstr>Bendrinimo nustatymai</vt:lpstr>
      <vt:lpstr>Pažink medijas su Klaudija. Kodėl ne visada galima viešinti asmenines nuotraukas?</vt:lpstr>
      <vt:lpstr>DI aspektas</vt:lpstr>
      <vt:lpstr>PRAKTINĖ UŽDUOTIS</vt:lpstr>
      <vt:lpstr>Užduotis</vt:lpstr>
      <vt:lpstr>Pasvarstykime</vt:lpstr>
      <vt:lpstr>Google žemėlapiai: vietos informacija</vt:lpstr>
      <vt:lpstr>Google žemėlapiai</vt:lpstr>
      <vt:lpstr>Google žemėlapiai funkcijos</vt:lpstr>
      <vt:lpstr>Vietų paieška Google žemėlapiuose</vt:lpstr>
      <vt:lpstr>Informacija apie vietas</vt:lpstr>
      <vt:lpstr>PowerPoint Presentation</vt:lpstr>
      <vt:lpstr>Vietovių išsaugojimas </vt:lpstr>
      <vt:lpstr>Vietovių dalijimasis</vt:lpstr>
      <vt:lpstr>Rizika dalijantis privačiomis vietomis</vt:lpstr>
      <vt:lpstr>Rekomenduojami veiksmai</vt:lpstr>
      <vt:lpstr>Maršrutų planavimas</vt:lpstr>
      <vt:lpstr>PowerPoint Presentation</vt:lpstr>
      <vt:lpstr>Street View: 360° apžvalga</vt:lpstr>
      <vt:lpstr>Dirbtinis intelektas Google žemėlapiuose</vt:lpstr>
      <vt:lpstr>PRAKTINĖ UŽDUOTIS</vt:lpstr>
      <vt:lpstr>Užduotis</vt:lpstr>
      <vt:lpstr>Pasvarstykime</vt:lpstr>
      <vt:lpstr> Google kalendorius ir Google Keep: laiko planavimas </vt:lpstr>
      <vt:lpstr>Google kalendorius </vt:lpstr>
      <vt:lpstr>Pagrindinės Google kalendoriaus funkcijos</vt:lpstr>
      <vt:lpstr>Įvykių kūrimas Google kalendoriuje</vt:lpstr>
      <vt:lpstr>Įvykio kūrimas Google kalendoriuje</vt:lpstr>
      <vt:lpstr>PRAKTINĖ UŽDUOTIS</vt:lpstr>
      <vt:lpstr>Užduotis</vt:lpstr>
      <vt:lpstr>Pasvarstykime</vt:lpstr>
      <vt:lpstr>Google Keep </vt:lpstr>
      <vt:lpstr>Užrašų kūrimas</vt:lpstr>
      <vt:lpstr>Sąrašų kūrimas</vt:lpstr>
      <vt:lpstr>PRAKTINĖ UŽDUOTIS</vt:lpstr>
      <vt:lpstr>Užduotis</vt:lpstr>
      <vt:lpstr>Pasvarstykime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Robertas Gedrimas</cp:lastModifiedBy>
  <cp:revision>6</cp:revision>
  <dcterms:created xsi:type="dcterms:W3CDTF">2022-12-06T19:55:17Z</dcterms:created>
  <dcterms:modified xsi:type="dcterms:W3CDTF">2025-12-29T08:43:24Z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85041c81-7a03-47de-a57c-b3c51191a9da</vt:lpwstr>
  </property>
  <property fmtid="{D5CDD505-2E9C-101B-9397-08002B2CF9AE}" pid="3" name="ContentTypeId">
    <vt:lpwstr>0x010100A596B3E628590A4DBDCD5CB36A88C228</vt:lpwstr>
  </property>
</Properties>
</file>