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5" r:id="rId5"/>
    <p:sldMasterId id="2147483661" r:id="rId6"/>
  </p:sldMasterIdLst>
  <p:notesMasterIdLst>
    <p:notesMasterId r:id="rId187"/>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395" r:id="rId146"/>
    <p:sldId id="396" r:id="rId147"/>
    <p:sldId id="397" r:id="rId148"/>
    <p:sldId id="398" r:id="rId149"/>
    <p:sldId id="399" r:id="rId150"/>
    <p:sldId id="400" r:id="rId151"/>
    <p:sldId id="401" r:id="rId152"/>
    <p:sldId id="402" r:id="rId153"/>
    <p:sldId id="403" r:id="rId154"/>
    <p:sldId id="404" r:id="rId155"/>
    <p:sldId id="405" r:id="rId156"/>
    <p:sldId id="406" r:id="rId157"/>
    <p:sldId id="407" r:id="rId158"/>
    <p:sldId id="408" r:id="rId159"/>
    <p:sldId id="409" r:id="rId160"/>
    <p:sldId id="410" r:id="rId161"/>
    <p:sldId id="411" r:id="rId162"/>
    <p:sldId id="412" r:id="rId163"/>
    <p:sldId id="413" r:id="rId164"/>
    <p:sldId id="414" r:id="rId165"/>
    <p:sldId id="415" r:id="rId166"/>
    <p:sldId id="416" r:id="rId167"/>
    <p:sldId id="417" r:id="rId168"/>
    <p:sldId id="418" r:id="rId169"/>
    <p:sldId id="419" r:id="rId170"/>
    <p:sldId id="420" r:id="rId171"/>
    <p:sldId id="421" r:id="rId172"/>
    <p:sldId id="422" r:id="rId173"/>
    <p:sldId id="423" r:id="rId174"/>
    <p:sldId id="424" r:id="rId175"/>
    <p:sldId id="425" r:id="rId176"/>
    <p:sldId id="426" r:id="rId177"/>
    <p:sldId id="427" r:id="rId178"/>
    <p:sldId id="428" r:id="rId179"/>
    <p:sldId id="429" r:id="rId180"/>
    <p:sldId id="430" r:id="rId181"/>
    <p:sldId id="431" r:id="rId182"/>
    <p:sldId id="432" r:id="rId183"/>
    <p:sldId id="433" r:id="rId184"/>
    <p:sldId id="434" r:id="rId185"/>
    <p:sldId id="435" r:id="rId186"/>
  </p:sldIdLst>
  <p:sldSz cx="12192000" cy="6858000"/>
  <p:notesSz cx="6858000" cy="9144000"/>
  <p:embeddedFontLst>
    <p:embeddedFont>
      <p:font typeface="Century Gothic" panose="020B0502020202020204" pitchFamily="34" charset="0"/>
      <p:regular r:id="rId188"/>
      <p:bold r:id="rId189"/>
      <p:italic r:id="rId190"/>
      <p:boldItalic r:id="rId191"/>
    </p:embeddedFont>
    <p:embeddedFont>
      <p:font typeface="DM Sans" pitchFamily="2" charset="0"/>
      <p:regular r:id="rId192"/>
      <p:bold r:id="rId193"/>
      <p:italic r:id="rId194"/>
      <p:boldItalic r:id="rId195"/>
    </p:embeddedFont>
    <p:embeddedFont>
      <p:font typeface="Helvetica Neue" panose="020B0604020202020204" charset="0"/>
      <p:regular r:id="rId196"/>
      <p:bold r:id="rId197"/>
      <p:italic r:id="rId198"/>
      <p:boldItalic r:id="rId199"/>
    </p:embeddedFont>
    <p:embeddedFont>
      <p:font typeface="Open Sans" panose="020B0606030504020204" pitchFamily="34" charset="0"/>
      <p:regular r:id="rId200"/>
      <p:bold r:id="rId201"/>
      <p:italic r:id="rId202"/>
      <p:boldItalic r:id="rId203"/>
    </p:embeddedFont>
    <p:embeddedFont>
      <p:font typeface="Roboto" panose="02000000000000000000" pitchFamily="2" charset="0"/>
      <p:regular r:id="rId204"/>
      <p:bold r:id="rId205"/>
      <p:italic r:id="rId206"/>
      <p:boldItalic r:id="rId20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08" roundtripDataSignature="AMtx7mjbBPFrKuZLQNAfpSFhT6mPEH9QD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1807" autoAdjust="0"/>
  </p:normalViewPr>
  <p:slideViewPr>
    <p:cSldViewPr snapToGrid="0">
      <p:cViewPr varScale="1">
        <p:scale>
          <a:sx n="58" d="100"/>
          <a:sy n="58" d="100"/>
        </p:scale>
        <p:origin x="162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63" Type="http://schemas.openxmlformats.org/officeDocument/2006/relationships/slide" Target="slides/slide57.xml"/><Relationship Id="rId84" Type="http://schemas.openxmlformats.org/officeDocument/2006/relationships/slide" Target="slides/slide78.xml"/><Relationship Id="rId138" Type="http://schemas.openxmlformats.org/officeDocument/2006/relationships/slide" Target="slides/slide132.xml"/><Relationship Id="rId159" Type="http://schemas.openxmlformats.org/officeDocument/2006/relationships/slide" Target="slides/slide153.xml"/><Relationship Id="rId170" Type="http://schemas.openxmlformats.org/officeDocument/2006/relationships/slide" Target="slides/slide164.xml"/><Relationship Id="rId191" Type="http://schemas.openxmlformats.org/officeDocument/2006/relationships/font" Target="fonts/font4.fntdata"/><Relationship Id="rId205" Type="http://schemas.openxmlformats.org/officeDocument/2006/relationships/font" Target="fonts/font18.fntdata"/><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53" Type="http://schemas.openxmlformats.org/officeDocument/2006/relationships/slide" Target="slides/slide47.xml"/><Relationship Id="rId74" Type="http://schemas.openxmlformats.org/officeDocument/2006/relationships/slide" Target="slides/slide68.xml"/><Relationship Id="rId128" Type="http://schemas.openxmlformats.org/officeDocument/2006/relationships/slide" Target="slides/slide122.xml"/><Relationship Id="rId149" Type="http://schemas.openxmlformats.org/officeDocument/2006/relationships/slide" Target="slides/slide143.xml"/><Relationship Id="rId5" Type="http://schemas.openxmlformats.org/officeDocument/2006/relationships/slideMaster" Target="slideMasters/slideMaster2.xml"/><Relationship Id="rId95" Type="http://schemas.openxmlformats.org/officeDocument/2006/relationships/slide" Target="slides/slide89.xml"/><Relationship Id="rId160" Type="http://schemas.openxmlformats.org/officeDocument/2006/relationships/slide" Target="slides/slide154.xml"/><Relationship Id="rId181" Type="http://schemas.openxmlformats.org/officeDocument/2006/relationships/slide" Target="slides/slide175.xml"/><Relationship Id="rId22" Type="http://schemas.openxmlformats.org/officeDocument/2006/relationships/slide" Target="slides/slide16.xml"/><Relationship Id="rId43" Type="http://schemas.openxmlformats.org/officeDocument/2006/relationships/slide" Target="slides/slide37.xml"/><Relationship Id="rId64" Type="http://schemas.openxmlformats.org/officeDocument/2006/relationships/slide" Target="slides/slide58.xml"/><Relationship Id="rId118" Type="http://schemas.openxmlformats.org/officeDocument/2006/relationships/slide" Target="slides/slide112.xml"/><Relationship Id="rId139" Type="http://schemas.openxmlformats.org/officeDocument/2006/relationships/slide" Target="slides/slide133.xml"/><Relationship Id="rId85" Type="http://schemas.openxmlformats.org/officeDocument/2006/relationships/slide" Target="slides/slide79.xml"/><Relationship Id="rId150" Type="http://schemas.openxmlformats.org/officeDocument/2006/relationships/slide" Target="slides/slide144.xml"/><Relationship Id="rId171" Type="http://schemas.openxmlformats.org/officeDocument/2006/relationships/slide" Target="slides/slide165.xml"/><Relationship Id="rId192" Type="http://schemas.openxmlformats.org/officeDocument/2006/relationships/font" Target="fonts/font5.fntdata"/><Relationship Id="rId206" Type="http://schemas.openxmlformats.org/officeDocument/2006/relationships/font" Target="fonts/font19.fntdata"/><Relationship Id="rId12" Type="http://schemas.openxmlformats.org/officeDocument/2006/relationships/slide" Target="slides/slide6.xml"/><Relationship Id="rId33" Type="http://schemas.openxmlformats.org/officeDocument/2006/relationships/slide" Target="slides/slide27.xml"/><Relationship Id="rId108" Type="http://schemas.openxmlformats.org/officeDocument/2006/relationships/slide" Target="slides/slide102.xml"/><Relationship Id="rId129" Type="http://schemas.openxmlformats.org/officeDocument/2006/relationships/slide" Target="slides/slide123.xml"/><Relationship Id="rId54" Type="http://schemas.openxmlformats.org/officeDocument/2006/relationships/slide" Target="slides/slide48.xml"/><Relationship Id="rId75" Type="http://schemas.openxmlformats.org/officeDocument/2006/relationships/slide" Target="slides/slide69.xml"/><Relationship Id="rId96" Type="http://schemas.openxmlformats.org/officeDocument/2006/relationships/slide" Target="slides/slide90.xml"/><Relationship Id="rId140" Type="http://schemas.openxmlformats.org/officeDocument/2006/relationships/slide" Target="slides/slide134.xml"/><Relationship Id="rId161" Type="http://schemas.openxmlformats.org/officeDocument/2006/relationships/slide" Target="slides/slide155.xml"/><Relationship Id="rId182" Type="http://schemas.openxmlformats.org/officeDocument/2006/relationships/slide" Target="slides/slide176.xml"/><Relationship Id="rId6" Type="http://schemas.openxmlformats.org/officeDocument/2006/relationships/slideMaster" Target="slideMasters/slideMaster3.xml"/><Relationship Id="rId23" Type="http://schemas.openxmlformats.org/officeDocument/2006/relationships/slide" Target="slides/slide17.xml"/><Relationship Id="rId119" Type="http://schemas.openxmlformats.org/officeDocument/2006/relationships/slide" Target="slides/slide113.xml"/><Relationship Id="rId44" Type="http://schemas.openxmlformats.org/officeDocument/2006/relationships/slide" Target="slides/slide38.xml"/><Relationship Id="rId65" Type="http://schemas.openxmlformats.org/officeDocument/2006/relationships/slide" Target="slides/slide59.xml"/><Relationship Id="rId86" Type="http://schemas.openxmlformats.org/officeDocument/2006/relationships/slide" Target="slides/slide80.xml"/><Relationship Id="rId130" Type="http://schemas.openxmlformats.org/officeDocument/2006/relationships/slide" Target="slides/slide124.xml"/><Relationship Id="rId151" Type="http://schemas.openxmlformats.org/officeDocument/2006/relationships/slide" Target="slides/slide145.xml"/><Relationship Id="rId172" Type="http://schemas.openxmlformats.org/officeDocument/2006/relationships/slide" Target="slides/slide166.xml"/><Relationship Id="rId193" Type="http://schemas.openxmlformats.org/officeDocument/2006/relationships/font" Target="fonts/font6.fntdata"/><Relationship Id="rId207" Type="http://schemas.openxmlformats.org/officeDocument/2006/relationships/font" Target="fonts/font20.fntdata"/><Relationship Id="rId13" Type="http://schemas.openxmlformats.org/officeDocument/2006/relationships/slide" Target="slides/slide7.xml"/><Relationship Id="rId109" Type="http://schemas.openxmlformats.org/officeDocument/2006/relationships/slide" Target="slides/slide103.xml"/><Relationship Id="rId34" Type="http://schemas.openxmlformats.org/officeDocument/2006/relationships/slide" Target="slides/slide28.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20" Type="http://schemas.openxmlformats.org/officeDocument/2006/relationships/slide" Target="slides/slide114.xml"/><Relationship Id="rId141" Type="http://schemas.openxmlformats.org/officeDocument/2006/relationships/slide" Target="slides/slide135.xml"/><Relationship Id="rId7" Type="http://schemas.openxmlformats.org/officeDocument/2006/relationships/slide" Target="slides/slide1.xml"/><Relationship Id="rId162" Type="http://schemas.openxmlformats.org/officeDocument/2006/relationships/slide" Target="slides/slide156.xml"/><Relationship Id="rId183" Type="http://schemas.openxmlformats.org/officeDocument/2006/relationships/slide" Target="slides/slide177.xml"/><Relationship Id="rId24" Type="http://schemas.openxmlformats.org/officeDocument/2006/relationships/slide" Target="slides/slide18.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31" Type="http://schemas.openxmlformats.org/officeDocument/2006/relationships/slide" Target="slides/slide125.xml"/><Relationship Id="rId61" Type="http://schemas.openxmlformats.org/officeDocument/2006/relationships/slide" Target="slides/slide55.xml"/><Relationship Id="rId82" Type="http://schemas.openxmlformats.org/officeDocument/2006/relationships/slide" Target="slides/slide76.xml"/><Relationship Id="rId152" Type="http://schemas.openxmlformats.org/officeDocument/2006/relationships/slide" Target="slides/slide146.xml"/><Relationship Id="rId173" Type="http://schemas.openxmlformats.org/officeDocument/2006/relationships/slide" Target="slides/slide167.xml"/><Relationship Id="rId194" Type="http://schemas.openxmlformats.org/officeDocument/2006/relationships/font" Target="fonts/font7.fntdata"/><Relationship Id="rId199" Type="http://schemas.openxmlformats.org/officeDocument/2006/relationships/font" Target="fonts/font12.fntdata"/><Relationship Id="rId203" Type="http://schemas.openxmlformats.org/officeDocument/2006/relationships/font" Target="fonts/font16.fntdata"/><Relationship Id="rId208" Type="http://customschemas.google.com/relationships/presentationmetadata" Target="metadata"/><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slide" Target="slides/slide141.xml"/><Relationship Id="rId168" Type="http://schemas.openxmlformats.org/officeDocument/2006/relationships/slide" Target="slides/slide162.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slide" Target="slides/slide136.xml"/><Relationship Id="rId163" Type="http://schemas.openxmlformats.org/officeDocument/2006/relationships/slide" Target="slides/slide157.xml"/><Relationship Id="rId184" Type="http://schemas.openxmlformats.org/officeDocument/2006/relationships/slide" Target="slides/slide178.xml"/><Relationship Id="rId189" Type="http://schemas.openxmlformats.org/officeDocument/2006/relationships/font" Target="fonts/font2.fntdata"/><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slide" Target="slides/slide131.xml"/><Relationship Id="rId158" Type="http://schemas.openxmlformats.org/officeDocument/2006/relationships/slide" Target="slides/slide152.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slide" Target="slides/slide126.xml"/><Relationship Id="rId153" Type="http://schemas.openxmlformats.org/officeDocument/2006/relationships/slide" Target="slides/slide147.xml"/><Relationship Id="rId174" Type="http://schemas.openxmlformats.org/officeDocument/2006/relationships/slide" Target="slides/slide168.xml"/><Relationship Id="rId179" Type="http://schemas.openxmlformats.org/officeDocument/2006/relationships/slide" Target="slides/slide173.xml"/><Relationship Id="rId195" Type="http://schemas.openxmlformats.org/officeDocument/2006/relationships/font" Target="fonts/font8.fntdata"/><Relationship Id="rId209" Type="http://schemas.openxmlformats.org/officeDocument/2006/relationships/presProps" Target="presProps.xml"/><Relationship Id="rId190" Type="http://schemas.openxmlformats.org/officeDocument/2006/relationships/font" Target="fonts/font3.fntdata"/><Relationship Id="rId204" Type="http://schemas.openxmlformats.org/officeDocument/2006/relationships/font" Target="fonts/font17.fntdata"/><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43" Type="http://schemas.openxmlformats.org/officeDocument/2006/relationships/slide" Target="slides/slide137.xml"/><Relationship Id="rId148" Type="http://schemas.openxmlformats.org/officeDocument/2006/relationships/slide" Target="slides/slide142.xml"/><Relationship Id="rId164" Type="http://schemas.openxmlformats.org/officeDocument/2006/relationships/slide" Target="slides/slide158.xml"/><Relationship Id="rId169" Type="http://schemas.openxmlformats.org/officeDocument/2006/relationships/slide" Target="slides/slide163.xml"/><Relationship Id="rId185" Type="http://schemas.openxmlformats.org/officeDocument/2006/relationships/slide" Target="slides/slide179.xml"/><Relationship Id="rId4" Type="http://schemas.openxmlformats.org/officeDocument/2006/relationships/slideMaster" Target="slideMasters/slideMaster1.xml"/><Relationship Id="rId9" Type="http://schemas.openxmlformats.org/officeDocument/2006/relationships/slide" Target="slides/slide3.xml"/><Relationship Id="rId180" Type="http://schemas.openxmlformats.org/officeDocument/2006/relationships/slide" Target="slides/slide174.xml"/><Relationship Id="rId210" Type="http://schemas.openxmlformats.org/officeDocument/2006/relationships/viewProps" Target="viewProps.xml"/><Relationship Id="rId26" Type="http://schemas.openxmlformats.org/officeDocument/2006/relationships/slide" Target="slides/slide20.xml"/><Relationship Id="rId47" Type="http://schemas.openxmlformats.org/officeDocument/2006/relationships/slide" Target="slides/slide41.xml"/><Relationship Id="rId68" Type="http://schemas.openxmlformats.org/officeDocument/2006/relationships/slide" Target="slides/slide62.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54" Type="http://schemas.openxmlformats.org/officeDocument/2006/relationships/slide" Target="slides/slide148.xml"/><Relationship Id="rId175" Type="http://schemas.openxmlformats.org/officeDocument/2006/relationships/slide" Target="slides/slide169.xml"/><Relationship Id="rId196" Type="http://schemas.openxmlformats.org/officeDocument/2006/relationships/font" Target="fonts/font9.fntdata"/><Relationship Id="rId200" Type="http://schemas.openxmlformats.org/officeDocument/2006/relationships/font" Target="fonts/font13.fntdata"/><Relationship Id="rId16" Type="http://schemas.openxmlformats.org/officeDocument/2006/relationships/slide" Target="slides/slide10.xml"/><Relationship Id="rId37" Type="http://schemas.openxmlformats.org/officeDocument/2006/relationships/slide" Target="slides/slide31.xml"/><Relationship Id="rId58" Type="http://schemas.openxmlformats.org/officeDocument/2006/relationships/slide" Target="slides/slide52.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44" Type="http://schemas.openxmlformats.org/officeDocument/2006/relationships/slide" Target="slides/slide138.xml"/><Relationship Id="rId90" Type="http://schemas.openxmlformats.org/officeDocument/2006/relationships/slide" Target="slides/slide84.xml"/><Relationship Id="rId165" Type="http://schemas.openxmlformats.org/officeDocument/2006/relationships/slide" Target="slides/slide159.xml"/><Relationship Id="rId186" Type="http://schemas.openxmlformats.org/officeDocument/2006/relationships/slide" Target="slides/slide180.xml"/><Relationship Id="rId211" Type="http://schemas.openxmlformats.org/officeDocument/2006/relationships/theme" Target="theme/theme1.xml"/><Relationship Id="rId27" Type="http://schemas.openxmlformats.org/officeDocument/2006/relationships/slide" Target="slides/slide21.xml"/><Relationship Id="rId48" Type="http://schemas.openxmlformats.org/officeDocument/2006/relationships/slide" Target="slides/slide42.xml"/><Relationship Id="rId69" Type="http://schemas.openxmlformats.org/officeDocument/2006/relationships/slide" Target="slides/slide63.xml"/><Relationship Id="rId113" Type="http://schemas.openxmlformats.org/officeDocument/2006/relationships/slide" Target="slides/slide107.xml"/><Relationship Id="rId134" Type="http://schemas.openxmlformats.org/officeDocument/2006/relationships/slide" Target="slides/slide128.xml"/><Relationship Id="rId80" Type="http://schemas.openxmlformats.org/officeDocument/2006/relationships/slide" Target="slides/slide74.xml"/><Relationship Id="rId155" Type="http://schemas.openxmlformats.org/officeDocument/2006/relationships/slide" Target="slides/slide149.xml"/><Relationship Id="rId176" Type="http://schemas.openxmlformats.org/officeDocument/2006/relationships/slide" Target="slides/slide170.xml"/><Relationship Id="rId197" Type="http://schemas.openxmlformats.org/officeDocument/2006/relationships/font" Target="fonts/font10.fntdata"/><Relationship Id="rId201" Type="http://schemas.openxmlformats.org/officeDocument/2006/relationships/font" Target="fonts/font14.fntdata"/><Relationship Id="rId17" Type="http://schemas.openxmlformats.org/officeDocument/2006/relationships/slide" Target="slides/slide11.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24" Type="http://schemas.openxmlformats.org/officeDocument/2006/relationships/slide" Target="slides/slide118.xml"/><Relationship Id="rId70" Type="http://schemas.openxmlformats.org/officeDocument/2006/relationships/slide" Target="slides/slide64.xml"/><Relationship Id="rId91" Type="http://schemas.openxmlformats.org/officeDocument/2006/relationships/slide" Target="slides/slide85.xml"/><Relationship Id="rId145" Type="http://schemas.openxmlformats.org/officeDocument/2006/relationships/slide" Target="slides/slide139.xml"/><Relationship Id="rId166" Type="http://schemas.openxmlformats.org/officeDocument/2006/relationships/slide" Target="slides/slide160.xml"/><Relationship Id="rId187" Type="http://schemas.openxmlformats.org/officeDocument/2006/relationships/notesMaster" Target="notesMasters/notesMaster1.xml"/><Relationship Id="rId1" Type="http://schemas.openxmlformats.org/officeDocument/2006/relationships/customXml" Target="../customXml/item1.xml"/><Relationship Id="rId212" Type="http://schemas.openxmlformats.org/officeDocument/2006/relationships/tableStyles" Target="tableStyles.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60" Type="http://schemas.openxmlformats.org/officeDocument/2006/relationships/slide" Target="slides/slide54.xml"/><Relationship Id="rId81" Type="http://schemas.openxmlformats.org/officeDocument/2006/relationships/slide" Target="slides/slide75.xml"/><Relationship Id="rId135" Type="http://schemas.openxmlformats.org/officeDocument/2006/relationships/slide" Target="slides/slide129.xml"/><Relationship Id="rId156" Type="http://schemas.openxmlformats.org/officeDocument/2006/relationships/slide" Target="slides/slide150.xml"/><Relationship Id="rId177" Type="http://schemas.openxmlformats.org/officeDocument/2006/relationships/slide" Target="slides/slide171.xml"/><Relationship Id="rId198" Type="http://schemas.openxmlformats.org/officeDocument/2006/relationships/font" Target="fonts/font11.fntdata"/><Relationship Id="rId202" Type="http://schemas.openxmlformats.org/officeDocument/2006/relationships/font" Target="fonts/font15.fntdata"/><Relationship Id="rId18" Type="http://schemas.openxmlformats.org/officeDocument/2006/relationships/slide" Target="slides/slide12.xml"/><Relationship Id="rId39" Type="http://schemas.openxmlformats.org/officeDocument/2006/relationships/slide" Target="slides/slide33.xml"/><Relationship Id="rId50" Type="http://schemas.openxmlformats.org/officeDocument/2006/relationships/slide" Target="slides/slide44.xml"/><Relationship Id="rId104" Type="http://schemas.openxmlformats.org/officeDocument/2006/relationships/slide" Target="slides/slide98.xml"/><Relationship Id="rId125" Type="http://schemas.openxmlformats.org/officeDocument/2006/relationships/slide" Target="slides/slide119.xml"/><Relationship Id="rId146" Type="http://schemas.openxmlformats.org/officeDocument/2006/relationships/slide" Target="slides/slide140.xml"/><Relationship Id="rId167" Type="http://schemas.openxmlformats.org/officeDocument/2006/relationships/slide" Target="slides/slide161.xml"/><Relationship Id="rId188" Type="http://schemas.openxmlformats.org/officeDocument/2006/relationships/font" Target="fonts/font1.fntdata"/><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29" Type="http://schemas.openxmlformats.org/officeDocument/2006/relationships/slide" Target="slides/slide23.xml"/><Relationship Id="rId40" Type="http://schemas.openxmlformats.org/officeDocument/2006/relationships/slide" Target="slides/slide34.xml"/><Relationship Id="rId115" Type="http://schemas.openxmlformats.org/officeDocument/2006/relationships/slide" Target="slides/slide109.xml"/><Relationship Id="rId136" Type="http://schemas.openxmlformats.org/officeDocument/2006/relationships/slide" Target="slides/slide130.xml"/><Relationship Id="rId157" Type="http://schemas.openxmlformats.org/officeDocument/2006/relationships/slide" Target="slides/slide151.xml"/><Relationship Id="rId178" Type="http://schemas.openxmlformats.org/officeDocument/2006/relationships/slide" Target="slides/slide17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lt-LT"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pixabay.com/users/katarzynatyl-2575567/?utm_source=link-attribution&amp;utm_medium=referral&amp;utm_campaign=image&amp;utm_content=1985655"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pixabay.com/?utm_source=link-attribution&amp;utm_medium=referral&amp;utm_campaign=image&amp;utm_content=1985655"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pixabay.com/users/katarzynatyl-2575567/?utm_source=link-attribution&amp;utm_medium=referral&amp;utm_campaign=image&amp;utm_content=1985655"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pixabay.com/?utm_source=link-attribution&amp;utm_medium=referral&amp;utm_campaign=image&amp;utm_content=1985655"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pixabay.com/users/openclipart-vectors-30363/?utm_source=link-attribution&amp;utm_medium=referral&amp;utm_campaign=image&amp;utm_content=145544"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pixabay.com/?utm_source=link-attribution&amp;utm_medium=referral&amp;utm_campaign=image&amp;utm_content=145544"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pixabay.com/users/openclipart-vectors-30363/?utm_source=link-attribution&amp;utm_medium=referral&amp;utm_campaign=image&amp;utm_content=1292838"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pixabay.com/?utm_source=link-attribution&amp;utm_medium=referral&amp;utm_campaign=image&amp;utm_content=1292838"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pixabay.com/users/phatplus-28526087/?utm_source=link-attribution&amp;utm_medium=referral&amp;utm_campaign=image&amp;utm_content=7310094" TargetMode="External"/><Relationship Id="rId2" Type="http://schemas.openxmlformats.org/officeDocument/2006/relationships/slide" Target="../slides/slide45.xml"/><Relationship Id="rId1" Type="http://schemas.openxmlformats.org/officeDocument/2006/relationships/notesMaster" Target="../notesMasters/notesMaster1.xml"/><Relationship Id="rId4" Type="http://schemas.openxmlformats.org/officeDocument/2006/relationships/hyperlink" Target="https://pixabay.com/?utm_source=link-attribution&amp;utm_medium=referral&amp;utm_campaign=image&amp;utm_content=7310094" TargetMode="Externa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pixabay.com/users/iconblast-47785656/?utm_source=link-attribution&amp;utm_medium=referral&amp;utm_campaign=image&amp;utm_content=9283909" TargetMode="External"/><Relationship Id="rId2" Type="http://schemas.openxmlformats.org/officeDocument/2006/relationships/slide" Target="../slides/slide50.xml"/><Relationship Id="rId1" Type="http://schemas.openxmlformats.org/officeDocument/2006/relationships/notesMaster" Target="../notesMasters/notesMaster1.xml"/><Relationship Id="rId4" Type="http://schemas.openxmlformats.org/officeDocument/2006/relationships/hyperlink" Target="https://pixabay.com/?utm_source=link-attribution&amp;utm_medium=referral&amp;utm_campaign=image&amp;utm_content=9283909" TargetMode="Externa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pixabay.com/users/wikimediaimages-1185597/?utm_source=link-attribution&amp;utm_medium=referral&amp;utm_campaign=image&amp;utm_content=1015751" TargetMode="External"/><Relationship Id="rId2" Type="http://schemas.openxmlformats.org/officeDocument/2006/relationships/slide" Target="../slides/slide51.xml"/><Relationship Id="rId1" Type="http://schemas.openxmlformats.org/officeDocument/2006/relationships/notesMaster" Target="../notesMasters/notesMaster1.xml"/><Relationship Id="rId4" Type="http://schemas.openxmlformats.org/officeDocument/2006/relationships/hyperlink" Target="https://pixabay.com/?utm_source=link-attribution&amp;utm_medium=referral&amp;utm_campaign=image&amp;utm_content=1015751" TargetMode="Externa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3" Type="http://schemas.openxmlformats.org/officeDocument/2006/relationships/hyperlink" Target="https://pixabay.com/users/openclipart-vectors-30363/?utm_source=link-attribution&amp;utm_medium=referral&amp;utm_campaign=image&amp;utm_content=156765" TargetMode="External"/><Relationship Id="rId2" Type="http://schemas.openxmlformats.org/officeDocument/2006/relationships/slide" Target="../slides/slide58.xml"/><Relationship Id="rId1" Type="http://schemas.openxmlformats.org/officeDocument/2006/relationships/notesMaster" Target="../notesMasters/notesMaster1.xml"/><Relationship Id="rId4" Type="http://schemas.openxmlformats.org/officeDocument/2006/relationships/hyperlink" Target="https://pixabay.com/?utm_source=link-attribution&amp;utm_medium=referral&amp;utm_campaign=image&amp;utm_content=156765" TargetMode="Externa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3" Type="http://schemas.openxmlformats.org/officeDocument/2006/relationships/hyperlink" Target="https://pixabay.com/users/openicons-28911/?utm_source=link-attribution&amp;utm_medium=referral&amp;utm_campaign=image&amp;utm_content=97621" TargetMode="External"/><Relationship Id="rId2" Type="http://schemas.openxmlformats.org/officeDocument/2006/relationships/slide" Target="../slides/slide63.xml"/><Relationship Id="rId1" Type="http://schemas.openxmlformats.org/officeDocument/2006/relationships/notesMaster" Target="../notesMasters/notesMaster1.xml"/><Relationship Id="rId4" Type="http://schemas.openxmlformats.org/officeDocument/2006/relationships/hyperlink" Target="https://pixabay.com/?utm_source=link-attribution&amp;utm_medium=referral&amp;utm_campaign=image&amp;utm_content=97621" TargetMode="Externa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3" Type="http://schemas.openxmlformats.org/officeDocument/2006/relationships/hyperlink" Target="http://ekslibrisai.blogspot.com/" TargetMode="External"/><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3" Type="http://schemas.openxmlformats.org/officeDocument/2006/relationships/hyperlink" Target="https://www.wix.com/" TargetMode="External"/><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3" Type="http://schemas.openxmlformats.org/officeDocument/2006/relationships/hyperlink" Target="https://www.mywot.com/" TargetMode="External"/><Relationship Id="rId2" Type="http://schemas.openxmlformats.org/officeDocument/2006/relationships/slide" Target="../slides/slide123.xml"/><Relationship Id="rId1" Type="http://schemas.openxmlformats.org/officeDocument/2006/relationships/notesMaster" Target="../notesMasters/notesMaster1.xml"/><Relationship Id="rId4" Type="http://schemas.openxmlformats.org/officeDocument/2006/relationships/hyperlink" Target="https://safeweb.norton.com/" TargetMode="External"/></Relationships>
</file>

<file path=ppt/notesSlides/_rels/notesSlide124.xml.rels><?xml version="1.0" encoding="UTF-8" standalone="yes"?>
<Relationships xmlns="http://schemas.openxmlformats.org/package/2006/relationships"><Relationship Id="rId3" Type="http://schemas.openxmlformats.org/officeDocument/2006/relationships/hyperlink" Target="https://inkagency.lt/" TargetMode="External"/><Relationship Id="rId2" Type="http://schemas.openxmlformats.org/officeDocument/2006/relationships/slide" Target="../slides/slide124.xml"/><Relationship Id="rId1" Type="http://schemas.openxmlformats.org/officeDocument/2006/relationships/notesMaster" Target="../notesMasters/notesMaster1.xml"/><Relationship Id="rId4" Type="http://schemas.openxmlformats.org/officeDocument/2006/relationships/hyperlink" Target="https://savblt.wixsite.com/forum" TargetMode="Externa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3" Type="http://schemas.openxmlformats.org/officeDocument/2006/relationships/hyperlink" Target="https://pixabay.com/users/gdj-1086657/?utm_source=link-attribution&amp;utm_medium=referral&amp;utm_campaign=image&amp;utm_content=5569154" TargetMode="External"/><Relationship Id="rId2" Type="http://schemas.openxmlformats.org/officeDocument/2006/relationships/slide" Target="../slides/slide126.xml"/><Relationship Id="rId1" Type="http://schemas.openxmlformats.org/officeDocument/2006/relationships/notesMaster" Target="../notesMasters/notesMaster1.xml"/><Relationship Id="rId4" Type="http://schemas.openxmlformats.org/officeDocument/2006/relationships/hyperlink" Target="https://pixabay.com/?utm_source=link-attribution&amp;utm_medium=referral&amp;utm_campaign=image&amp;utm_content=5569154" TargetMode="Externa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3" Type="http://schemas.openxmlformats.org/officeDocument/2006/relationships/hyperlink" Target="https://pixabay.com/users/clker-free-vector-images-3736/?utm_source=link-attribution&amp;utm_medium=referral&amp;utm_campaign=image&amp;utm_content=26089" TargetMode="External"/><Relationship Id="rId2" Type="http://schemas.openxmlformats.org/officeDocument/2006/relationships/slide" Target="../slides/slide132.xml"/><Relationship Id="rId1" Type="http://schemas.openxmlformats.org/officeDocument/2006/relationships/notesMaster" Target="../notesMasters/notesMaster1.xml"/><Relationship Id="rId4" Type="http://schemas.openxmlformats.org/officeDocument/2006/relationships/hyperlink" Target="https://pixabay.com/?utm_source=link-attribution&amp;utm_medium=referral&amp;utm_campaign=image&amp;utm_content=26089" TargetMode="Externa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3" Type="http://schemas.openxmlformats.org/officeDocument/2006/relationships/hyperlink" Target="http://www.europass.eu/" TargetMode="External"/><Relationship Id="rId2" Type="http://schemas.openxmlformats.org/officeDocument/2006/relationships/slide" Target="../slides/slide138.xml"/><Relationship Id="rId1" Type="http://schemas.openxmlformats.org/officeDocument/2006/relationships/notesMaster" Target="../notesMasters/notesMaster1.xml"/><Relationship Id="rId5" Type="http://schemas.openxmlformats.org/officeDocument/2006/relationships/hyperlink" Target="https://pixabay.com/?utm_source=link-attribution&amp;utm_medium=referral&amp;utm_campaign=image&amp;utm_content=5407696" TargetMode="External"/><Relationship Id="rId4" Type="http://schemas.openxmlformats.org/officeDocument/2006/relationships/hyperlink" Target="https://pixabay.com/users/mohamed_hassan-5229782/?utm_source=link-attribution&amp;utm_medium=referral&amp;utm_campaign=image&amp;utm_content=5407696" TargetMode="Externa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3" Type="http://schemas.openxmlformats.org/officeDocument/2006/relationships/hyperlink" Target="https://openai.com/chatgpt" TargetMode="External"/><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3" Type="http://schemas.openxmlformats.org/officeDocument/2006/relationships/hyperlink" Target="https://pixabay.com/users/jeffysalim-23097058/?utm_source=link-attribution&amp;utm_medium=referral&amp;utm_campaign=image&amp;utm_content=7207908" TargetMode="External"/><Relationship Id="rId2" Type="http://schemas.openxmlformats.org/officeDocument/2006/relationships/slide" Target="../slides/slide164.xml"/><Relationship Id="rId1" Type="http://schemas.openxmlformats.org/officeDocument/2006/relationships/notesMaster" Target="../notesMasters/notesMaster1.xml"/><Relationship Id="rId4" Type="http://schemas.openxmlformats.org/officeDocument/2006/relationships/hyperlink" Target="https://pixabay.com/?utm_source=link-attribution&amp;utm_medium=referral&amp;utm_campaign=image&amp;utm_content=7207908" TargetMode="Externa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3" Type="http://schemas.openxmlformats.org/officeDocument/2006/relationships/hyperlink" Target="https://pixabay.com/users/clker-free-vector-images-3736/?utm_source=link-attribution&amp;utm_medium=referral&amp;utm_campaign=image&amp;utm_content=34619" TargetMode="External"/><Relationship Id="rId2" Type="http://schemas.openxmlformats.org/officeDocument/2006/relationships/slide" Target="../slides/slide166.xml"/><Relationship Id="rId1" Type="http://schemas.openxmlformats.org/officeDocument/2006/relationships/notesMaster" Target="../notesMasters/notesMaster1.xml"/><Relationship Id="rId4" Type="http://schemas.openxmlformats.org/officeDocument/2006/relationships/hyperlink" Target="https://pixabay.com/?utm_source=link-attribution&amp;utm_medium=referral&amp;utm_campaign=image&amp;utm_content=34619" TargetMode="Externa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3" Type="http://schemas.openxmlformats.org/officeDocument/2006/relationships/hyperlink" Target="https://www.youtube.com/watch?v=-7P3b97DMP4&amp;t=1s" TargetMode="External"/><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91" name="Google Shape;19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sz="1200" b="0">
              <a:solidFill>
                <a:schemeClr val="dk1"/>
              </a:solidFill>
              <a:latin typeface="Calibri"/>
              <a:ea typeface="Calibri"/>
              <a:cs typeface="Calibri"/>
              <a:sym typeface="Calibri"/>
            </a:endParaRPr>
          </a:p>
        </p:txBody>
      </p:sp>
      <p:sp>
        <p:nvSpPr>
          <p:cNvPr id="192" name="Google Shape;192;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97" name="Google Shape;19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8" name="Google Shape;19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205" name="Google Shape;20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Automatizavus pasikartojančias skaitmenines užduotis tiek asmeniniame gyvenime, tiek darbe, galima žymiai sutaupyti laiko ir padidinti efektyvumą. Asmeniniame gyvenime technologijos gali būti naudojamos įvairioms užduotims automatizuoti, palengvinti ar pagreitinti procesus.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Finansų srityje galima automatizuoti sąskaitų apmokėjimą ir biudžeto sudarymą naudojant banko programėles ir specialias finansų valdymo platformas.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Namų priežiūrai gali būti naudojami išmanieji namų įrenginiai ir robotai-siurbliai, kurie automatiškai atlieka tam tikras užduotis.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Apsipirkimą ir maisto planavimą galima automatizuoti naudojantis internetinėmis parduotuvėmis su prenumeratos funkcija ir maisto planavimo programėlėmis.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Priminimų ir kalendoriaus valdymui gali būti naudojamos kalendoriaus programėlės su priminimų funkcija.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Socialinių tinklų valdymui yra įrankių, leidžiančių planuoti įrašus ir automatizuoti atsakymus.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Klientų aptarnavimą galima automatizuoti naudojant pokalbių robotus.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Darbe pasikartojančias užduotis taip pat galima automatizuoti. El. pašto tvarkymui galima naudoti filtrus ir automatinius atsakiklius. Darbo eigų automatizavimui yra skirtos platformos, tokios </a:t>
            </a:r>
            <a:r>
              <a:rPr lang="lt-LT" sz="1400" i="1" dirty="0">
                <a:latin typeface="Arial"/>
                <a:ea typeface="Arial"/>
                <a:cs typeface="Arial"/>
                <a:sym typeface="Arial"/>
              </a:rPr>
              <a:t>kaip Microsoft Power Automate, </a:t>
            </a:r>
            <a:r>
              <a:rPr lang="lt-LT" sz="1400" i="1" dirty="0" err="1">
                <a:latin typeface="Arial"/>
                <a:ea typeface="Arial"/>
                <a:cs typeface="Arial"/>
                <a:sym typeface="Arial"/>
              </a:rPr>
              <a:t>Zapier</a:t>
            </a:r>
            <a:r>
              <a:rPr lang="lt-LT" sz="1400" i="1" dirty="0">
                <a:latin typeface="Arial"/>
                <a:ea typeface="Arial"/>
                <a:cs typeface="Arial"/>
                <a:sym typeface="Arial"/>
              </a:rPr>
              <a:t> ir </a:t>
            </a:r>
            <a:r>
              <a:rPr lang="lt-LT" sz="1400" i="1" dirty="0" err="1">
                <a:latin typeface="Arial"/>
                <a:ea typeface="Arial"/>
                <a:cs typeface="Arial"/>
                <a:sym typeface="Arial"/>
              </a:rPr>
              <a:t>Workato</a:t>
            </a:r>
            <a:r>
              <a:rPr lang="lt-LT" sz="1400" dirty="0">
                <a:latin typeface="Arial"/>
                <a:ea typeface="Arial"/>
                <a:cs typeface="Arial"/>
                <a:sym typeface="Arial"/>
              </a:rPr>
              <a:t>, kurios leidžia kurti automatizuotas procesų sekas tarp įvairių programų ir sistemų. Pavyzdžiui, galima automatizuoti naujų darbuotojų įtraukimo procesą arba sąskaitų faktūrų išrašymą.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Dirbtinis intelektas taip pat vaidina vis didesnį vaidmenį automatizuojant pasikartojančias užduotis darbe.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Mokymų metu aptarsime keletą galimybių, kurios tikimės, bus jums naudingos.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206" name="Google Shape;20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211" name="Google Shape;21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Kalifornijos universitete (JAV) atlikto tyrimo metu apskaičiuota, kad žmogus gauna apie 2,3 žodžio per sekundę arba 100 tūkst. žodžių per dieną. Nuo 1980 m. iki 2008 m. gaunamų žodžių skaičius padaugėjo daugiau nei dvigubai. Tyrėjas </a:t>
            </a:r>
            <a:r>
              <a:rPr lang="lt-LT" sz="1400" dirty="0" err="1">
                <a:latin typeface="Arial"/>
                <a:ea typeface="Arial"/>
                <a:cs typeface="Arial"/>
                <a:sym typeface="Arial"/>
              </a:rPr>
              <a:t>Rogeris</a:t>
            </a:r>
            <a:r>
              <a:rPr lang="lt-LT" sz="1400" dirty="0">
                <a:latin typeface="Arial"/>
                <a:ea typeface="Arial"/>
                <a:cs typeface="Arial"/>
                <a:sym typeface="Arial"/>
              </a:rPr>
              <a:t> </a:t>
            </a:r>
            <a:r>
              <a:rPr lang="lt-LT" sz="1400" dirty="0" err="1">
                <a:latin typeface="Arial"/>
                <a:ea typeface="Arial"/>
                <a:cs typeface="Arial"/>
                <a:sym typeface="Arial"/>
              </a:rPr>
              <a:t>Bohnas</a:t>
            </a:r>
            <a:r>
              <a:rPr lang="lt-LT" sz="1400" dirty="0">
                <a:latin typeface="Arial"/>
                <a:ea typeface="Arial"/>
                <a:cs typeface="Arial"/>
                <a:sym typeface="Arial"/>
              </a:rPr>
              <a:t> teigia, kad „žmogaus mąstymo intervalai mažėja, o tai lemia gilesnių minčių mažėjimą“. Žmogus niekada nebuvo atakuojamas tokia gausybe informacijos, kokią jis gauna dabar. Mokslininkai sako, kad didėjantis informacijos srautas ateityje gali pakeisti smegenų struktūrą: atsiras naujos smegenų ląstelių rūšys ir pasikeis nervinės jungtys smegenyse.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Skaitmeninis efektyvumas yra itin svarbus informacijos pertekliaus laikais, nes padeda greitai atsirinkti svarbiausią informaciją, išvengti perteklinio triukšmo ir sutaupyti laiko. </a:t>
            </a:r>
            <a:r>
              <a:rPr lang="lt-LT" sz="1400" b="1" dirty="0">
                <a:latin typeface="Arial"/>
                <a:ea typeface="Arial"/>
                <a:cs typeface="Arial"/>
                <a:sym typeface="Arial"/>
              </a:rPr>
              <a:t>Efektyvus skaitmeninių įrankių naudojimas leidžia priimti pagrįstus sprendimus, išlaikyti dėmesio koncentraciją ir išlikti produktyviam skaitmeniniame chaose.</a:t>
            </a:r>
            <a:endParaRPr sz="1400" b="1" dirty="0">
              <a:latin typeface="Arial"/>
              <a:ea typeface="Arial"/>
              <a:cs typeface="Arial"/>
              <a:sym typeface="Arial"/>
            </a:endParaRPr>
          </a:p>
          <a:p>
            <a:pPr marL="0" lvl="0" indent="0" algn="l" rtl="0">
              <a:lnSpc>
                <a:spcPct val="115000"/>
              </a:lnSpc>
              <a:spcBef>
                <a:spcPts val="0"/>
              </a:spcBef>
              <a:spcAft>
                <a:spcPts val="0"/>
              </a:spcAft>
              <a:buSzPts val="1100"/>
              <a:buNone/>
            </a:pPr>
            <a:endParaRPr sz="1400" dirty="0">
              <a:solidFill>
                <a:srgbClr val="191B26"/>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lt-LT" sz="1400" dirty="0">
                <a:solidFill>
                  <a:srgbClr val="191B26"/>
                </a:solidFill>
                <a:latin typeface="Arial"/>
                <a:ea typeface="Arial"/>
                <a:cs typeface="Arial"/>
                <a:sym typeface="Arial"/>
              </a:rPr>
              <a:t>Paveikslėlis: </a:t>
            </a:r>
            <a:r>
              <a:rPr lang="lt-LT" sz="1400" dirty="0" err="1">
                <a:solidFill>
                  <a:srgbClr val="191B26"/>
                </a:solidFill>
                <a:latin typeface="Arial"/>
                <a:ea typeface="Arial"/>
                <a:cs typeface="Arial"/>
                <a:sym typeface="Arial"/>
              </a:rPr>
              <a:t>Image</a:t>
            </a:r>
            <a:r>
              <a:rPr lang="lt-LT" sz="1400" dirty="0">
                <a:solidFill>
                  <a:srgbClr val="191B26"/>
                </a:solidFill>
                <a:latin typeface="Arial"/>
                <a:ea typeface="Arial"/>
                <a:cs typeface="Arial"/>
                <a:sym typeface="Arial"/>
              </a:rPr>
              <a:t> </a:t>
            </a:r>
            <a:r>
              <a:rPr lang="lt-LT" sz="1400" dirty="0" err="1">
                <a:solidFill>
                  <a:srgbClr val="191B26"/>
                </a:solidFill>
                <a:latin typeface="Arial"/>
                <a:ea typeface="Arial"/>
                <a:cs typeface="Arial"/>
                <a:sym typeface="Arial"/>
              </a:rPr>
              <a:t>by</a:t>
            </a:r>
            <a:r>
              <a:rPr lang="lt-LT" sz="1400" dirty="0">
                <a:solidFill>
                  <a:srgbClr val="191B26"/>
                </a:solidFill>
                <a:latin typeface="Arial"/>
                <a:ea typeface="Arial"/>
                <a:cs typeface="Arial"/>
                <a:sym typeface="Arial"/>
              </a:rPr>
              <a:t> </a:t>
            </a:r>
            <a:r>
              <a:rPr lang="lt-LT" sz="1400" u="sng" dirty="0" err="1">
                <a:solidFill>
                  <a:schemeClr val="hlink"/>
                </a:solidFill>
                <a:latin typeface="Arial"/>
                <a:ea typeface="Arial"/>
                <a:cs typeface="Arial"/>
                <a:sym typeface="Arial"/>
                <a:hlinkClick r:id="rId3"/>
              </a:rPr>
              <a:t>Katarzyna</a:t>
            </a:r>
            <a:r>
              <a:rPr lang="lt-LT" sz="1400" u="sng" dirty="0">
                <a:solidFill>
                  <a:schemeClr val="hlink"/>
                </a:solidFill>
                <a:latin typeface="Arial"/>
                <a:ea typeface="Arial"/>
                <a:cs typeface="Arial"/>
                <a:sym typeface="Arial"/>
                <a:hlinkClick r:id="rId3"/>
              </a:rPr>
              <a:t> </a:t>
            </a:r>
            <a:r>
              <a:rPr lang="lt-LT" sz="1400" u="sng" dirty="0" err="1">
                <a:solidFill>
                  <a:schemeClr val="hlink"/>
                </a:solidFill>
                <a:latin typeface="Arial"/>
                <a:ea typeface="Arial"/>
                <a:cs typeface="Arial"/>
                <a:sym typeface="Arial"/>
                <a:hlinkClick r:id="rId3"/>
              </a:rPr>
              <a:t>Tyl</a:t>
            </a:r>
            <a:r>
              <a:rPr lang="lt-LT" sz="1400" dirty="0">
                <a:solidFill>
                  <a:srgbClr val="191B26"/>
                </a:solidFill>
                <a:latin typeface="Arial"/>
                <a:ea typeface="Arial"/>
                <a:cs typeface="Arial"/>
                <a:sym typeface="Arial"/>
              </a:rPr>
              <a:t> </a:t>
            </a:r>
            <a:r>
              <a:rPr lang="lt-LT" sz="1400" dirty="0" err="1">
                <a:solidFill>
                  <a:srgbClr val="191B26"/>
                </a:solidFill>
                <a:latin typeface="Arial"/>
                <a:ea typeface="Arial"/>
                <a:cs typeface="Arial"/>
                <a:sym typeface="Arial"/>
              </a:rPr>
              <a:t>from</a:t>
            </a:r>
            <a:r>
              <a:rPr lang="lt-LT" sz="1400" dirty="0">
                <a:solidFill>
                  <a:srgbClr val="191B26"/>
                </a:solidFill>
                <a:latin typeface="Arial"/>
                <a:ea typeface="Arial"/>
                <a:cs typeface="Arial"/>
                <a:sym typeface="Arial"/>
              </a:rPr>
              <a:t> </a:t>
            </a:r>
            <a:r>
              <a:rPr lang="lt-LT" sz="1400" u="sng" dirty="0" err="1">
                <a:solidFill>
                  <a:schemeClr val="hlink"/>
                </a:solidFill>
                <a:latin typeface="Arial"/>
                <a:ea typeface="Arial"/>
                <a:cs typeface="Arial"/>
                <a:sym typeface="Arial"/>
                <a:hlinkClick r:id="rId4"/>
              </a:rPr>
              <a:t>Pixabay</a:t>
            </a:r>
            <a:endParaRPr sz="1400" u="sng" dirty="0">
              <a:solidFill>
                <a:schemeClr val="hlink"/>
              </a:solidFill>
              <a:latin typeface="Arial"/>
              <a:ea typeface="Arial"/>
              <a:cs typeface="Arial"/>
              <a:sym typeface="Arial"/>
            </a:endParaRPr>
          </a:p>
          <a:p>
            <a:pPr marL="0" lvl="0" indent="0" algn="l" rtl="0">
              <a:lnSpc>
                <a:spcPct val="100000"/>
              </a:lnSpc>
              <a:spcBef>
                <a:spcPts val="0"/>
              </a:spcBef>
              <a:spcAft>
                <a:spcPts val="0"/>
              </a:spcAft>
              <a:buSzPts val="1400"/>
              <a:buNone/>
            </a:pPr>
            <a:endParaRPr sz="1400" b="1"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212" name="Google Shape;21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219" name="Google Shape;21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Skaitmeninis efektyvumas šiuolaikiniame pasaulyje tapo ne tik pageidaujamas, bet ir būtinas įgūdis tiek asmeniniame gyvenime, tiek profesinėje veikloje. Tai apima gebėjimą sumaniai naudotis skaitmeninėmis technologijomis ir įrankiais, siekiant optimizuoti kasdienes užduotis, pagerinti produktyvumą ir priimti sprendimus. Skaitmeninis efektyvumas leidžia asmenims ir organizacijoms veikti greičiau, efektyviau ir lanksčiau, prisitaikant prie nuolat kintančios skaitmeninės aplinkos. Šiandieninė visuomenė yra glaudžiai susijusi su skaitmeninėmis technologijomis. Nuo bendravimo su artimaisiais ir draugais iki apsipirkimo internetu ir finansų valdymo – skaitmeniniai įrankiai yra neatsiejama kasdienybės dalis. </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Darbo aplinkoje skaitmeninis efektyvumas yra dar svarbesnis. Gebėjimas efektyviai naudotis įvairiomis programomis, platformomis ir interneto resursais yra būtinas norint sėkmingai atlikti darbo pareigas, bendradarbiauti su kolegomis ir siekti profesinių tikslų. Skaitmeninio efektyvumo nauda yra daugialypė. Visų pirma, jis padeda </a:t>
            </a:r>
            <a:r>
              <a:rPr lang="lt-LT" sz="1400" b="1" dirty="0">
                <a:latin typeface="Arial"/>
                <a:ea typeface="Arial"/>
                <a:cs typeface="Arial"/>
                <a:sym typeface="Arial"/>
              </a:rPr>
              <a:t>sutaupyti brangų laiką</a:t>
            </a:r>
            <a:r>
              <a:rPr lang="lt-LT" sz="1400" dirty="0">
                <a:latin typeface="Arial"/>
                <a:ea typeface="Arial"/>
                <a:cs typeface="Arial"/>
                <a:sym typeface="Arial"/>
              </a:rPr>
              <a:t>, automatizuojant pasikartojančias užduotis ir suteikiant greitą prieigą prie reikalingos informacijos. Antra, </a:t>
            </a:r>
            <a:r>
              <a:rPr lang="lt-LT" sz="1400" b="1" dirty="0">
                <a:latin typeface="Arial"/>
                <a:ea typeface="Arial"/>
                <a:cs typeface="Arial"/>
                <a:sym typeface="Arial"/>
              </a:rPr>
              <a:t>jis didina produktyvumą</a:t>
            </a:r>
            <a:r>
              <a:rPr lang="lt-LT" sz="1400" dirty="0">
                <a:latin typeface="Arial"/>
                <a:ea typeface="Arial"/>
                <a:cs typeface="Arial"/>
                <a:sym typeface="Arial"/>
              </a:rPr>
              <a:t>, leidžiantį atlikti daugiau darbo per trumpesnį laiką ir </a:t>
            </a:r>
            <a:r>
              <a:rPr lang="lt-LT" sz="1400" b="1" dirty="0">
                <a:latin typeface="Arial"/>
                <a:ea typeface="Arial"/>
                <a:cs typeface="Arial"/>
                <a:sym typeface="Arial"/>
              </a:rPr>
              <a:t>mažina klaidų tikimybę</a:t>
            </a:r>
            <a:r>
              <a:rPr lang="lt-LT" sz="1400" dirty="0">
                <a:latin typeface="Arial"/>
                <a:ea typeface="Arial"/>
                <a:cs typeface="Arial"/>
                <a:sym typeface="Arial"/>
              </a:rPr>
              <a:t>. Trečia, skaitmeninis efektyvumas </a:t>
            </a:r>
            <a:r>
              <a:rPr lang="lt-LT" sz="1400" b="1" dirty="0">
                <a:latin typeface="Arial"/>
                <a:ea typeface="Arial"/>
                <a:cs typeface="Arial"/>
                <a:sym typeface="Arial"/>
              </a:rPr>
              <a:t>pagerina sprendimų priėmimą</a:t>
            </a:r>
            <a:r>
              <a:rPr lang="lt-LT" sz="1400" dirty="0">
                <a:latin typeface="Arial"/>
                <a:ea typeface="Arial"/>
                <a:cs typeface="Arial"/>
                <a:sym typeface="Arial"/>
              </a:rPr>
              <a:t>, suteikdamas galimybę analizuoti didelius duomenų kiekius ir gauti vertingų įžvalgų. Pavyzdžiui, efektyviai naudojantis finansų valdymo programėlėmis galima geriau suprasti savo išlaidas ir planuoti biudžetą. Darbo aplinkoje projektų valdymo platformos leidžia komandoms sklandžiai bendradarbiauti ir laiku įgyvendinti projektus.</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Šie mokymai skirti skaitmeniniam efektyvumui gerinti, suteikiant reikiamų žinių ir praktinių įgūdžių. Išbandysime praktinius įrankius kasdieniams poreikiams ir darbui, sužinosime apie saugumo rekomendacijas bei naujausias technologijų tendencijas.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220" name="Google Shape;22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226" name="Google Shape;22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Prieš pereinant prie kitos skaidrės galite paklausti dalyvių, ar daug laiko sugaišta ieškodami jiems reikiamos informacijos, kaip ir kur ieško, kokius paieškos variklius žino ir kokius naudoja. Tikėtina, kad dalyviai nurodys populiariausią paieškos variklį (paieškos sistemą) </a:t>
            </a:r>
            <a:r>
              <a:rPr lang="lt-LT" sz="1400" i="1" dirty="0">
                <a:latin typeface="Arial"/>
                <a:ea typeface="Arial"/>
                <a:cs typeface="Arial"/>
                <a:sym typeface="Arial"/>
              </a:rPr>
              <a:t>Google</a:t>
            </a:r>
            <a:r>
              <a:rPr lang="lt-LT" sz="1400" dirty="0">
                <a:latin typeface="Arial"/>
                <a:ea typeface="Arial"/>
                <a:cs typeface="Arial"/>
                <a:sym typeface="Arial"/>
              </a:rPr>
              <a:t>. Akcentuokite, kad tai tikrai nėra vienintelė paieškos sistema.</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Visus mokymuose užduodamus klausimus galite pateikti auditorijai tinkamu ir lektoriui patogiu būdu. Galite naudoti interaktyvius klausimų ir atsakymų pateikimo būdus (</a:t>
            </a:r>
            <a:r>
              <a:rPr lang="lt-LT" sz="1400" i="1" dirty="0" err="1">
                <a:latin typeface="Arial"/>
                <a:ea typeface="Arial"/>
                <a:cs typeface="Arial"/>
                <a:sym typeface="Arial"/>
              </a:rPr>
              <a:t>slido</a:t>
            </a:r>
            <a:r>
              <a:rPr lang="lt-LT" sz="1400" dirty="0">
                <a:latin typeface="Arial"/>
                <a:ea typeface="Arial"/>
                <a:cs typeface="Arial"/>
                <a:sym typeface="Arial"/>
              </a:rPr>
              <a:t> ar kt.)</a:t>
            </a:r>
            <a:endParaRPr sz="1400" dirty="0">
              <a:latin typeface="Arial"/>
              <a:ea typeface="Arial"/>
              <a:cs typeface="Arial"/>
              <a:sym typeface="Arial"/>
            </a:endParaRPr>
          </a:p>
        </p:txBody>
      </p:sp>
      <p:sp>
        <p:nvSpPr>
          <p:cNvPr id="227" name="Google Shape;22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232" name="Google Shape;23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Norint efektyviai dirbti ir rasti reikiamą informaciją internete, svarbu mokėti naudotis paieškos įrankiais ir saugoti rastą informaciją. Populiariausi paieškos varikliai, tokie kaip </a:t>
            </a:r>
            <a:r>
              <a:rPr lang="lt-LT" sz="1400" i="1" dirty="0">
                <a:latin typeface="Arial"/>
                <a:ea typeface="Arial"/>
                <a:cs typeface="Arial"/>
                <a:sym typeface="Arial"/>
              </a:rPr>
              <a:t>Google, Bing ir </a:t>
            </a:r>
            <a:r>
              <a:rPr lang="lt-LT" sz="1400" i="1" dirty="0" err="1">
                <a:latin typeface="Arial"/>
                <a:ea typeface="Arial"/>
                <a:cs typeface="Arial"/>
                <a:sym typeface="Arial"/>
              </a:rPr>
              <a:t>DuckDuckGo</a:t>
            </a:r>
            <a:r>
              <a:rPr lang="lt-LT" sz="1400" i="1" dirty="0">
                <a:latin typeface="Arial"/>
                <a:ea typeface="Arial"/>
                <a:cs typeface="Arial"/>
                <a:sym typeface="Arial"/>
              </a:rPr>
              <a:t> </a:t>
            </a:r>
            <a:r>
              <a:rPr lang="lt-LT" sz="1400" dirty="0">
                <a:latin typeface="Arial"/>
                <a:ea typeface="Arial"/>
                <a:cs typeface="Arial"/>
                <a:sym typeface="Arial"/>
              </a:rPr>
              <a:t>leidžia greitai rasti informaciją internete. </a:t>
            </a:r>
            <a:r>
              <a:rPr lang="lt-LT" sz="1400" i="1" dirty="0" err="1">
                <a:latin typeface="Arial"/>
                <a:ea typeface="Arial"/>
                <a:cs typeface="Arial"/>
                <a:sym typeface="Arial"/>
              </a:rPr>
              <a:t>DuckDuckGo</a:t>
            </a:r>
            <a:r>
              <a:rPr lang="lt-LT" sz="1400" dirty="0">
                <a:latin typeface="Arial"/>
                <a:ea typeface="Arial"/>
                <a:cs typeface="Arial"/>
                <a:sym typeface="Arial"/>
              </a:rPr>
              <a:t> išsiskiria kaip paieškos variklis, orientuotas į vartotojų privatumą. Nurodyta, kokią rinkos dalį procentais užima tam tikri paieškos varikliai. </a:t>
            </a:r>
            <a:endParaRPr sz="1400" dirty="0">
              <a:latin typeface="Arial"/>
              <a:ea typeface="Arial"/>
              <a:cs typeface="Arial"/>
              <a:sym typeface="Arial"/>
            </a:endParaRPr>
          </a:p>
        </p:txBody>
      </p:sp>
      <p:sp>
        <p:nvSpPr>
          <p:cNvPr id="233" name="Google Shape;233;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239" name="Google Shape;23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Lietuvoje, kaip ir daugelyje Europos šalių, </a:t>
            </a:r>
            <a:r>
              <a:rPr lang="lt-LT" sz="1400" b="1" i="1" dirty="0">
                <a:latin typeface="Arial"/>
                <a:ea typeface="Arial"/>
                <a:cs typeface="Arial"/>
                <a:sym typeface="Arial"/>
              </a:rPr>
              <a:t>Google</a:t>
            </a:r>
            <a:r>
              <a:rPr lang="lt-LT" sz="1400" dirty="0">
                <a:latin typeface="Arial"/>
                <a:ea typeface="Arial"/>
                <a:cs typeface="Arial"/>
                <a:sym typeface="Arial"/>
              </a:rPr>
              <a:t> yra absoliutus lyderis, o kiti varikliai naudojami tik </a:t>
            </a:r>
            <a:r>
              <a:rPr lang="lt-LT" sz="1400" dirty="0" err="1">
                <a:latin typeface="Arial"/>
                <a:ea typeface="Arial"/>
                <a:cs typeface="Arial"/>
                <a:sym typeface="Arial"/>
              </a:rPr>
              <a:t>nišinėse</a:t>
            </a:r>
            <a:r>
              <a:rPr lang="lt-LT" sz="1400" dirty="0">
                <a:latin typeface="Arial"/>
                <a:ea typeface="Arial"/>
                <a:cs typeface="Arial"/>
                <a:sym typeface="Arial"/>
              </a:rPr>
              <a:t> situacijose.</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Šaltinis: </a:t>
            </a:r>
            <a:r>
              <a:rPr lang="lt-LT" sz="1400" b="1" i="1" dirty="0" err="1">
                <a:latin typeface="Arial"/>
                <a:ea typeface="Arial"/>
                <a:cs typeface="Arial"/>
                <a:sym typeface="Arial"/>
              </a:rPr>
              <a:t>StatCounter</a:t>
            </a:r>
            <a:r>
              <a:rPr lang="lt-LT" sz="1400" b="1" i="1" dirty="0">
                <a:latin typeface="Arial"/>
                <a:ea typeface="Arial"/>
                <a:cs typeface="Arial"/>
                <a:sym typeface="Arial"/>
              </a:rPr>
              <a:t> Global </a:t>
            </a:r>
            <a:r>
              <a:rPr lang="lt-LT" sz="1400" b="1" i="1" dirty="0" err="1">
                <a:latin typeface="Arial"/>
                <a:ea typeface="Arial"/>
                <a:cs typeface="Arial"/>
                <a:sym typeface="Arial"/>
              </a:rPr>
              <a:t>Stats</a:t>
            </a:r>
            <a:r>
              <a:rPr lang="lt-LT" sz="1400" dirty="0">
                <a:latin typeface="Arial"/>
                <a:ea typeface="Arial"/>
                <a:cs typeface="Arial"/>
                <a:sym typeface="Arial"/>
              </a:rPr>
              <a:t>. (prieiga: 2025 m. gegužės 2 d.). </a:t>
            </a:r>
            <a:r>
              <a:rPr lang="lt-LT" sz="1400" i="1" dirty="0" err="1">
                <a:latin typeface="Arial"/>
                <a:ea typeface="Arial"/>
                <a:cs typeface="Arial"/>
                <a:sym typeface="Arial"/>
              </a:rPr>
              <a:t>Search</a:t>
            </a:r>
            <a:r>
              <a:rPr lang="lt-LT" sz="1400" i="1" dirty="0">
                <a:latin typeface="Arial"/>
                <a:ea typeface="Arial"/>
                <a:cs typeface="Arial"/>
                <a:sym typeface="Arial"/>
              </a:rPr>
              <a:t> </a:t>
            </a:r>
            <a:r>
              <a:rPr lang="lt-LT" sz="1400" i="1" dirty="0" err="1">
                <a:latin typeface="Arial"/>
                <a:ea typeface="Arial"/>
                <a:cs typeface="Arial"/>
                <a:sym typeface="Arial"/>
              </a:rPr>
              <a:t>Engine</a:t>
            </a:r>
            <a:r>
              <a:rPr lang="lt-LT" sz="1400" i="1" dirty="0">
                <a:latin typeface="Arial"/>
                <a:ea typeface="Arial"/>
                <a:cs typeface="Arial"/>
                <a:sym typeface="Arial"/>
              </a:rPr>
              <a:t> Market </a:t>
            </a:r>
            <a:r>
              <a:rPr lang="lt-LT" sz="1400" i="1" dirty="0" err="1">
                <a:latin typeface="Arial"/>
                <a:ea typeface="Arial"/>
                <a:cs typeface="Arial"/>
                <a:sym typeface="Arial"/>
              </a:rPr>
              <a:t>Share</a:t>
            </a:r>
            <a:r>
              <a:rPr lang="lt-LT" sz="1400" i="1" dirty="0">
                <a:latin typeface="Arial"/>
                <a:ea typeface="Arial"/>
                <a:cs typeface="Arial"/>
                <a:sym typeface="Arial"/>
              </a:rPr>
              <a:t> Lithuania/</a:t>
            </a:r>
            <a:r>
              <a:rPr lang="lt-LT" sz="1400" i="1" dirty="0" err="1">
                <a:latin typeface="Arial"/>
                <a:ea typeface="Arial"/>
                <a:cs typeface="Arial"/>
                <a:sym typeface="Arial"/>
              </a:rPr>
              <a:t>Worldwide</a:t>
            </a:r>
            <a:r>
              <a:rPr lang="lt-LT" sz="1400" dirty="0">
                <a:latin typeface="Arial"/>
                <a:ea typeface="Arial"/>
                <a:cs typeface="Arial"/>
                <a:sym typeface="Arial"/>
              </a:rPr>
              <a:t>. Prieiga per: https://gs.statcounter.com</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dirty="0" err="1">
                <a:latin typeface="Arial"/>
                <a:ea typeface="Arial"/>
                <a:cs typeface="Arial"/>
                <a:sym typeface="Arial"/>
              </a:rPr>
              <a:t>StatCounter</a:t>
            </a:r>
            <a:r>
              <a:rPr lang="lt-LT" sz="1400" dirty="0">
                <a:latin typeface="Arial"/>
                <a:ea typeface="Arial"/>
                <a:cs typeface="Arial"/>
                <a:sym typeface="Arial"/>
              </a:rPr>
              <a:t> leidžia pasirinkti: šalį (pvz., Lietuva), laikotarpį (pvz., pastarasis mėnuo ar metai), įrenginio tipą (kompiuteriai, mobilieji, planšetiniai), paieškos variklio kategoriją.</a:t>
            </a:r>
            <a:endParaRPr sz="1400" dirty="0">
              <a:latin typeface="Arial"/>
              <a:ea typeface="Arial"/>
              <a:cs typeface="Arial"/>
              <a:sym typeface="Arial"/>
            </a:endParaRPr>
          </a:p>
        </p:txBody>
      </p:sp>
      <p:sp>
        <p:nvSpPr>
          <p:cNvPr id="240" name="Google Shape;240;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246" name="Google Shape;246;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Pateikiame pavyzdį naudodamiesi dažniausiai Lietuvoje naudojama naršykle „Google Chrome“. Verta pasinaudoti nustatymų galimybėmis ir pritaikyti naršyklę savo individualiems poreikiams – nuo privatumo iki išvaizdos ar produktyvumo. Tai pagerina saugumą (pvz., slaptažodžių valdymas, apsauga nuo pavojingų svetainių), leidžia sinchronizuoti duomenis tarp įrenginių, optimizuoja veikimą ir greitį, leidžia valdyti privatumo parinktis ir istoriją, pritaiko naršyklės išvaizdą bei funkcijas pagal poreikį. Populiariausi nustatymai: </a:t>
            </a:r>
            <a:r>
              <a:rPr lang="lt-LT" sz="1400" i="0" dirty="0">
                <a:latin typeface="Arial"/>
                <a:ea typeface="Arial"/>
                <a:cs typeface="Arial"/>
                <a:sym typeface="Arial"/>
              </a:rPr>
              <a:t>slaptažodžių tvarkyklė </a:t>
            </a:r>
            <a:r>
              <a:rPr lang="lt-LT" sz="1400" dirty="0">
                <a:latin typeface="Arial"/>
                <a:ea typeface="Arial"/>
                <a:cs typeface="Arial"/>
                <a:sym typeface="Arial"/>
              </a:rPr>
              <a:t>– saugo ir automatiškai įveda prisijungimus. Privatumo ir saugumo nustatymai – slapukų valdymas, inkognito režimas. Plėtiniai (</a:t>
            </a:r>
            <a:r>
              <a:rPr lang="lt-LT" sz="1400" i="1" dirty="0" err="1">
                <a:latin typeface="Arial"/>
                <a:ea typeface="Arial"/>
                <a:cs typeface="Arial"/>
                <a:sym typeface="Arial"/>
              </a:rPr>
              <a:t>Extensions</a:t>
            </a:r>
            <a:r>
              <a:rPr lang="lt-LT" sz="1400" dirty="0">
                <a:latin typeface="Arial"/>
                <a:ea typeface="Arial"/>
                <a:cs typeface="Arial"/>
                <a:sym typeface="Arial"/>
              </a:rPr>
              <a:t>) – papildomos funkcijos naršyklei. Sinchronizavimas su </a:t>
            </a:r>
            <a:r>
              <a:rPr lang="lt-LT" sz="1400" i="1" dirty="0">
                <a:latin typeface="Arial"/>
                <a:ea typeface="Arial"/>
                <a:cs typeface="Arial"/>
                <a:sym typeface="Arial"/>
              </a:rPr>
              <a:t>Google</a:t>
            </a:r>
            <a:r>
              <a:rPr lang="lt-LT" sz="1400" dirty="0">
                <a:latin typeface="Arial"/>
                <a:ea typeface="Arial"/>
                <a:cs typeface="Arial"/>
                <a:sym typeface="Arial"/>
              </a:rPr>
              <a:t> paskyra – istorija, adresynas, žymės visuose įrenginiuose. Išvaizda – tamsus režimas, temos, pradžios puslapis. Šie nustatymai padeda naršyti patogiau, saugiau ir greičiau. Nustatymus rasite paspaudę tris taškelius naršyklės dešinėje pusėje viršutiniame kampe.</a:t>
            </a:r>
            <a:endParaRPr dirty="0"/>
          </a:p>
          <a:p>
            <a:pPr marL="0" lvl="0" indent="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247" name="Google Shape;247;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255" name="Google Shape;255;p1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Išsaugokite skirtukų grupes, kad galėtumėte naudoti vėliau.</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Galite išsaugoti skirtukų grupes ir prireikus jas atidaryti staliniuose įrenginiuose. Taip lengviau išvalyti skirtukų juostelę ir sutelkti dėmesį į tai, ką reikia nuveikti tuo metu.</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Patarimas:</a:t>
            </a:r>
            <a:r>
              <a:rPr lang="lt-LT" sz="1400" dirty="0">
                <a:latin typeface="Arial"/>
                <a:ea typeface="Arial"/>
                <a:cs typeface="Arial"/>
                <a:sym typeface="Arial"/>
              </a:rPr>
              <a:t> skirtukų juostelėje spustelėkite grupės antraštę, kad sutrauktumėte grupę.</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Kaip ir žymės bei slaptažodžiai, dabar skirtukų grupės pasiekiamos visuose įrenginiuose. Pradėkite viename įrenginyje ir tęskite darbą kitame įrenginyje.</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Jei norite matyti skirtukų grupes skirtinguose įrenginiuose, atlikite toliau nurodytus veiksmus.</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Kompiuteryje arba telefone prisijunkite prie savo „</a:t>
            </a:r>
            <a:r>
              <a:rPr lang="lt-LT" sz="1400" i="0" dirty="0">
                <a:latin typeface="Arial"/>
                <a:ea typeface="Arial"/>
                <a:cs typeface="Arial"/>
                <a:sym typeface="Arial"/>
              </a:rPr>
              <a:t>Google“</a:t>
            </a:r>
            <a:r>
              <a:rPr lang="lt-LT" sz="1400" dirty="0">
                <a:latin typeface="Arial"/>
                <a:ea typeface="Arial"/>
                <a:cs typeface="Arial"/>
                <a:sym typeface="Arial"/>
              </a:rPr>
              <a:t> paskyros ir sukurkite skirtukų grupę.</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Skirtuko grupė bus automatiškai išsaugota jūsų paskyroje.</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Atidarykite grupę kitame įrenginyje.</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Mobilusis įrenginys: eikite į atidarytus skirtukus, spustelėkite skirtukų grupės skiltį.</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Darbalaukis: spustelėkite skirtukų grupės piktogramą žymių juostoje (jei atidaryta) arba „Chrome“ meniu.</a:t>
            </a:r>
            <a:endParaRPr sz="1400" dirty="0">
              <a:latin typeface="Arial"/>
              <a:ea typeface="Arial"/>
              <a:cs typeface="Arial"/>
              <a:sym typeface="Arial"/>
            </a:endParaRPr>
          </a:p>
        </p:txBody>
      </p:sp>
      <p:sp>
        <p:nvSpPr>
          <p:cNvPr id="256" name="Google Shape;256;p1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lt-LT" sz="1200" b="0" i="0" u="none" strike="noStrike" cap="none">
                <a:solidFill>
                  <a:srgbClr val="000000"/>
                </a:solidFill>
                <a:latin typeface="Calibri"/>
                <a:ea typeface="Calibri"/>
                <a:cs typeface="Calibri"/>
                <a:sym typeface="Calibri"/>
              </a:rPr>
              <a:t>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263" name="Google Shape;263;p1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Naudingas naršyklės priedas yra „Vertėjas“, kuris automatiškai siūlo išversti svetaines, parašytas kita kalba.</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Kaip pridėti arba įjungti vertėją: atidaryk „Chrome“ nustatymus („</a:t>
            </a:r>
            <a:r>
              <a:rPr lang="lt-LT" sz="1400" dirty="0" err="1">
                <a:latin typeface="Arial"/>
                <a:ea typeface="Arial"/>
                <a:cs typeface="Arial"/>
                <a:sym typeface="Arial"/>
              </a:rPr>
              <a:t>Settings</a:t>
            </a:r>
            <a:r>
              <a:rPr lang="lt-LT" sz="1400" dirty="0">
                <a:latin typeface="Arial"/>
                <a:ea typeface="Arial"/>
                <a:cs typeface="Arial"/>
                <a:sym typeface="Arial"/>
              </a:rPr>
              <a:t>“). Pasirink „</a:t>
            </a:r>
            <a:r>
              <a:rPr lang="lt-LT" sz="1400" dirty="0" err="1">
                <a:latin typeface="Arial"/>
                <a:ea typeface="Arial"/>
                <a:cs typeface="Arial"/>
                <a:sym typeface="Arial"/>
              </a:rPr>
              <a:t>Languages</a:t>
            </a:r>
            <a:r>
              <a:rPr lang="lt-LT" sz="1400" dirty="0">
                <a:latin typeface="Arial"/>
                <a:ea typeface="Arial"/>
                <a:cs typeface="Arial"/>
                <a:sym typeface="Arial"/>
              </a:rPr>
              <a:t>“ („Kalbos“). Prie „</a:t>
            </a:r>
            <a:r>
              <a:rPr lang="lt-LT" sz="1400" dirty="0" err="1">
                <a:latin typeface="Arial"/>
                <a:ea typeface="Arial"/>
                <a:cs typeface="Arial"/>
                <a:sym typeface="Arial"/>
              </a:rPr>
              <a:t>Preferred</a:t>
            </a:r>
            <a:r>
              <a:rPr lang="lt-LT" sz="1400" dirty="0">
                <a:latin typeface="Arial"/>
                <a:ea typeface="Arial"/>
                <a:cs typeface="Arial"/>
                <a:sym typeface="Arial"/>
              </a:rPr>
              <a:t> </a:t>
            </a:r>
            <a:r>
              <a:rPr lang="lt-LT" sz="1400" dirty="0" err="1">
                <a:latin typeface="Arial"/>
                <a:ea typeface="Arial"/>
                <a:cs typeface="Arial"/>
                <a:sym typeface="Arial"/>
              </a:rPr>
              <a:t>languages</a:t>
            </a:r>
            <a:r>
              <a:rPr lang="lt-LT" sz="1400" dirty="0">
                <a:latin typeface="Arial"/>
                <a:ea typeface="Arial"/>
                <a:cs typeface="Arial"/>
                <a:sym typeface="Arial"/>
              </a:rPr>
              <a:t>“ įsitikink, kad tavo pageidaujama kalba yra sąraše. Įjunk parinktį „</a:t>
            </a:r>
            <a:r>
              <a:rPr lang="lt-LT" sz="1400" dirty="0" err="1">
                <a:latin typeface="Arial"/>
                <a:ea typeface="Arial"/>
                <a:cs typeface="Arial"/>
                <a:sym typeface="Arial"/>
              </a:rPr>
              <a:t>Offer</a:t>
            </a:r>
            <a:r>
              <a:rPr lang="lt-LT" sz="1400" dirty="0">
                <a:latin typeface="Arial"/>
                <a:ea typeface="Arial"/>
                <a:cs typeface="Arial"/>
                <a:sym typeface="Arial"/>
              </a:rPr>
              <a:t> to </a:t>
            </a:r>
            <a:r>
              <a:rPr lang="lt-LT" sz="1400" dirty="0" err="1">
                <a:latin typeface="Arial"/>
                <a:ea typeface="Arial"/>
                <a:cs typeface="Arial"/>
                <a:sym typeface="Arial"/>
              </a:rPr>
              <a:t>translate</a:t>
            </a:r>
            <a:r>
              <a:rPr lang="lt-LT" sz="1400" dirty="0">
                <a:latin typeface="Arial"/>
                <a:ea typeface="Arial"/>
                <a:cs typeface="Arial"/>
                <a:sym typeface="Arial"/>
              </a:rPr>
              <a:t> pages </a:t>
            </a:r>
            <a:r>
              <a:rPr lang="lt-LT" sz="1400" dirty="0" err="1">
                <a:latin typeface="Arial"/>
                <a:ea typeface="Arial"/>
                <a:cs typeface="Arial"/>
                <a:sym typeface="Arial"/>
              </a:rPr>
              <a:t>that</a:t>
            </a:r>
            <a:r>
              <a:rPr lang="lt-LT" sz="1400" dirty="0">
                <a:latin typeface="Arial"/>
                <a:ea typeface="Arial"/>
                <a:cs typeface="Arial"/>
                <a:sym typeface="Arial"/>
              </a:rPr>
              <a:t> </a:t>
            </a:r>
            <a:r>
              <a:rPr lang="lt-LT" sz="1400" dirty="0" err="1">
                <a:latin typeface="Arial"/>
                <a:ea typeface="Arial"/>
                <a:cs typeface="Arial"/>
                <a:sym typeface="Arial"/>
              </a:rPr>
              <a:t>aren't</a:t>
            </a:r>
            <a:r>
              <a:rPr lang="lt-LT" sz="1400" dirty="0">
                <a:latin typeface="Arial"/>
                <a:ea typeface="Arial"/>
                <a:cs typeface="Arial"/>
                <a:sym typeface="Arial"/>
              </a:rPr>
              <a:t> </a:t>
            </a:r>
            <a:r>
              <a:rPr lang="lt-LT" sz="1400" dirty="0" err="1">
                <a:latin typeface="Arial"/>
                <a:ea typeface="Arial"/>
                <a:cs typeface="Arial"/>
                <a:sym typeface="Arial"/>
              </a:rPr>
              <a:t>in</a:t>
            </a:r>
            <a:r>
              <a:rPr lang="lt-LT" sz="1400" dirty="0">
                <a:latin typeface="Arial"/>
                <a:ea typeface="Arial"/>
                <a:cs typeface="Arial"/>
                <a:sym typeface="Arial"/>
              </a:rPr>
              <a:t> a </a:t>
            </a:r>
            <a:r>
              <a:rPr lang="lt-LT" sz="1400" dirty="0" err="1">
                <a:latin typeface="Arial"/>
                <a:ea typeface="Arial"/>
                <a:cs typeface="Arial"/>
                <a:sym typeface="Arial"/>
              </a:rPr>
              <a:t>language</a:t>
            </a:r>
            <a:r>
              <a:rPr lang="lt-LT" sz="1400" dirty="0">
                <a:latin typeface="Arial"/>
                <a:ea typeface="Arial"/>
                <a:cs typeface="Arial"/>
                <a:sym typeface="Arial"/>
              </a:rPr>
              <a:t> you </a:t>
            </a:r>
            <a:r>
              <a:rPr lang="lt-LT" sz="1400" dirty="0" err="1">
                <a:latin typeface="Arial"/>
                <a:ea typeface="Arial"/>
                <a:cs typeface="Arial"/>
                <a:sym typeface="Arial"/>
              </a:rPr>
              <a:t>read</a:t>
            </a:r>
            <a:r>
              <a:rPr lang="lt-LT" sz="1400" dirty="0">
                <a:latin typeface="Arial"/>
                <a:ea typeface="Arial"/>
                <a:cs typeface="Arial"/>
                <a:sym typeface="Arial"/>
              </a:rPr>
              <a:t>“ („Siūlyti versti svetaines, kurios ne tavo kalba“). Kaip veikia? Kai atidarai svetainę kita kalba, „Chrome“ viršuje parodo pranešimą ir siūlo išversti puslapį į tavo kalbą. Paspaudus „Versti“, puslapis automatiškai išverčiamas naudojant „Google </a:t>
            </a:r>
            <a:r>
              <a:rPr lang="lt-LT" sz="1400" dirty="0" err="1">
                <a:latin typeface="Arial"/>
                <a:ea typeface="Arial"/>
                <a:cs typeface="Arial"/>
                <a:sym typeface="Arial"/>
              </a:rPr>
              <a:t>Translate</a:t>
            </a:r>
            <a:r>
              <a:rPr lang="lt-LT" sz="1400" dirty="0">
                <a:latin typeface="Arial"/>
                <a:ea typeface="Arial"/>
                <a:cs typeface="Arial"/>
                <a:sym typeface="Arial"/>
              </a:rPr>
              <a:t>“.  Galima paspausti dešinį pelės klavišą ir kontekstiniame meniu pasirinkti „versti į...“</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Paspaudus tris taškelius naršyklės viršutiniame dešiniajame kampe rinkitės „Vertėjas“ ir plėtinys bus automatiškai pridėtas naršyklės paieškos laukelyje, kur galėsite rinktis nustatymus, kalbas ir kt.</a:t>
            </a:r>
            <a:endParaRPr sz="1400" dirty="0">
              <a:latin typeface="Arial"/>
              <a:ea typeface="Arial"/>
              <a:cs typeface="Arial"/>
              <a:sym typeface="Arial"/>
            </a:endParaRPr>
          </a:p>
        </p:txBody>
      </p:sp>
      <p:sp>
        <p:nvSpPr>
          <p:cNvPr id="264" name="Google Shape;264;p1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lt-LT" sz="1200" b="0" i="0" u="none" strike="noStrike" cap="none">
                <a:solidFill>
                  <a:srgbClr val="000000"/>
                </a:solidFill>
                <a:latin typeface="Calibri"/>
                <a:ea typeface="Calibri"/>
                <a:cs typeface="Calibri"/>
                <a:sym typeface="Calibri"/>
              </a:rPr>
              <a:t>11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270" name="Google Shape;270;p1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Galite su dalyviais išbandyti ir pritaikyti naršyklę pagal savo poreikius, didindami naršymo ir informacijos saugojimo efektyvumą. Pabandykite sukurti greitos prieigos nuorodas naršyklės žymių juostoje, parodykite, kaip peržiūrėti ir ištrinti naršymo istoriją, peržiūrėkite naršyklės plėtinius ir aptarkite, kokie plėtiniai gali būti naudingi (vertimas, QR kodo kūrimas ir kt.)</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271" name="Google Shape;271;p15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lt-LT" sz="1200" b="0" i="0" u="none" strike="noStrike" cap="none">
                <a:solidFill>
                  <a:srgbClr val="000000"/>
                </a:solidFill>
                <a:latin typeface="Calibri"/>
                <a:ea typeface="Calibri"/>
                <a:cs typeface="Calibri"/>
                <a:sym typeface="Calibri"/>
              </a:rPr>
              <a:t>12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278" name="Google Shape;278;p1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Papildoma skaidrė pažengusiesiems</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Galite parodyti dalyviams, kur rasti ir kaip pridėti prie naršyklės naudingus plėtinius, kurie palengvina naršymą, blokuoja reklamas, prideda DI programų greitos prieigos nuorodas į šoninę juostą ir kt.</a:t>
            </a:r>
            <a:endParaRPr sz="1400" dirty="0">
              <a:latin typeface="Arial"/>
              <a:ea typeface="Arial"/>
              <a:cs typeface="Arial"/>
              <a:sym typeface="Arial"/>
            </a:endParaRPr>
          </a:p>
        </p:txBody>
      </p:sp>
      <p:sp>
        <p:nvSpPr>
          <p:cNvPr id="279" name="Google Shape;279;p1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lt-LT" sz="1200" b="0" i="0" u="none" strike="noStrike" cap="none">
                <a:solidFill>
                  <a:srgbClr val="000000"/>
                </a:solidFill>
                <a:latin typeface="Calibri"/>
                <a:ea typeface="Calibri"/>
                <a:cs typeface="Calibri"/>
                <a:sym typeface="Calibri"/>
              </a:rPr>
              <a:t>13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286" name="Google Shape;286;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Atsižvelgiant į auditorijos turimas žinias rekomenduojama paprasčiau paaiškinti ir aptarti šiuos punktus.</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Efektyvi informacijos paieška apima kelis etapus:</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informacijos poreikio įvertinimą</a:t>
            </a:r>
            <a:r>
              <a:rPr lang="lt-LT" sz="1400" dirty="0">
                <a:latin typeface="Arial"/>
                <a:ea typeface="Arial"/>
                <a:cs typeface="Arial"/>
                <a:sym typeface="Arial"/>
              </a:rPr>
              <a:t> (reiškia supratimą, </a:t>
            </a:r>
            <a:r>
              <a:rPr lang="lt-LT" sz="1400" b="1" dirty="0">
                <a:latin typeface="Arial"/>
                <a:ea typeface="Arial"/>
                <a:cs typeface="Arial"/>
                <a:sym typeface="Arial"/>
              </a:rPr>
              <a:t>kokios informacijos tau tiksliai reikia</a:t>
            </a:r>
            <a:r>
              <a:rPr lang="lt-LT" sz="1400" dirty="0">
                <a:latin typeface="Arial"/>
                <a:ea typeface="Arial"/>
                <a:cs typeface="Arial"/>
                <a:sym typeface="Arial"/>
              </a:rPr>
              <a:t> prieš pradedant jos ieškoti. Paprastai tariant, tai tarsi užduoti sau klausimą: </a:t>
            </a:r>
            <a:r>
              <a:rPr lang="lt-LT" sz="1400" i="0" dirty="0">
                <a:latin typeface="Arial"/>
                <a:ea typeface="Arial"/>
                <a:cs typeface="Arial"/>
                <a:sym typeface="Arial"/>
              </a:rPr>
              <a:t>„Ką noriu sužinoti?“. </a:t>
            </a:r>
            <a:r>
              <a:rPr lang="lt-LT" sz="1400" dirty="0">
                <a:latin typeface="Arial"/>
                <a:ea typeface="Arial"/>
                <a:cs typeface="Arial"/>
                <a:sym typeface="Arial"/>
              </a:rPr>
              <a:t>Kai tai aiškiai nusprendi, lengviau pasirinkti tinkamus paieškos žodžius, šaltinius ir greičiau rasti reikiamą atsakymą.) Pavyzdys: jei turi rašyti rašinį apie sveiką gyvenseną, tavo informacijos poreikis gali būti „sužinoti, kokie įpročiai padeda išlikti sveikiems“. Tai padės nukreipti paiešką tinkama linkme;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paieškos strategijos formulavimą </a:t>
            </a:r>
            <a:r>
              <a:rPr lang="lt-LT" sz="1400" dirty="0">
                <a:latin typeface="Arial"/>
                <a:ea typeface="Arial"/>
                <a:cs typeface="Arial"/>
                <a:sym typeface="Arial"/>
              </a:rPr>
              <a:t>(tai planas, kaip ieškoti informacijos internete ar duomenų bazėse. Paprastai tariant, tai reiškia, kad prieš pradedant paiešką, reikia nuspręsti: ką tiksliai nori sužinoti (kokia tema, klausimas). Kokius reikšminius žodžius (svarbiausius žodžius) naudosi paieškoje. Kur ieškosi (pvz., „Google“, bibliotekos kataloge, specialioje svetainėje, klausi pokalbių roboto). Kaip suformuluosi paieškos užklausą, kad gautum kuo tikslesnius rezultatus (naudosi sinonimus, frazes, filtrus ir pan.);</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reikšminių žodžių parinkimą </a:t>
            </a:r>
            <a:r>
              <a:rPr lang="lt-LT" sz="1400" dirty="0">
                <a:latin typeface="Arial"/>
                <a:ea typeface="Arial"/>
                <a:cs typeface="Arial"/>
                <a:sym typeface="Arial"/>
              </a:rPr>
              <a:t>(reikšminiai žodžiai – tai svarbiausi žodžiai tekste, kurie padeda suprasti pagrindinę mintį. Jie nusako, apie ką kalbama, ir padeda greičiau rasti ar suprasti svarbiausią informaciją. Pavyzdžiui, jei tekstas apie sveiką mitybą, reikšminiai žodžiai galėtų būti: </a:t>
            </a:r>
            <a:r>
              <a:rPr lang="lt-LT" sz="1400" i="1" dirty="0">
                <a:latin typeface="Arial"/>
                <a:ea typeface="Arial"/>
                <a:cs typeface="Arial"/>
                <a:sym typeface="Arial"/>
              </a:rPr>
              <a:t>daržovės</a:t>
            </a:r>
            <a:r>
              <a:rPr lang="lt-LT" sz="1400" dirty="0">
                <a:latin typeface="Arial"/>
                <a:ea typeface="Arial"/>
                <a:cs typeface="Arial"/>
                <a:sym typeface="Arial"/>
              </a:rPr>
              <a:t>, </a:t>
            </a:r>
            <a:r>
              <a:rPr lang="lt-LT" sz="1400" i="1" dirty="0">
                <a:latin typeface="Arial"/>
                <a:ea typeface="Arial"/>
                <a:cs typeface="Arial"/>
                <a:sym typeface="Arial"/>
              </a:rPr>
              <a:t>vitaminai</a:t>
            </a:r>
            <a:r>
              <a:rPr lang="lt-LT" sz="1400" dirty="0">
                <a:latin typeface="Arial"/>
                <a:ea typeface="Arial"/>
                <a:cs typeface="Arial"/>
                <a:sym typeface="Arial"/>
              </a:rPr>
              <a:t>, </a:t>
            </a:r>
            <a:r>
              <a:rPr lang="lt-LT" sz="1400" i="1" dirty="0">
                <a:latin typeface="Arial"/>
                <a:ea typeface="Arial"/>
                <a:cs typeface="Arial"/>
                <a:sym typeface="Arial"/>
              </a:rPr>
              <a:t>subalansuota mityba</a:t>
            </a:r>
            <a:r>
              <a:rPr lang="lt-LT" sz="1400" i="0" dirty="0">
                <a:latin typeface="Arial"/>
                <a:ea typeface="Arial"/>
                <a:cs typeface="Arial"/>
                <a:sym typeface="Arial"/>
              </a:rPr>
              <a:t>). Paprašykite dalyvių pateikti keletą pavyzdžių, kokius reikšminius žodžius jie pasirinktų informacijos paieškai tam tikra tema. Paieška bus efektyvesnė, rezultatai tinkamesni ir greičiau gausite reikiamą rezultatą, jei tinkamai parinksite reikšminius žodžius. </a:t>
            </a:r>
            <a:r>
              <a:rPr lang="lt-LT" sz="1400" dirty="0">
                <a:latin typeface="Arial"/>
                <a:ea typeface="Arial"/>
                <a:cs typeface="Arial"/>
                <a:sym typeface="Arial"/>
              </a:rPr>
              <a:t>Formuluojant paieškos užklausas, reikėtų vartoti tinkamus raktinius žodžius, sinonimus ir susijusius terminus.</a:t>
            </a:r>
            <a:endParaRPr sz="1400" i="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i="0" dirty="0">
                <a:latin typeface="Arial"/>
                <a:ea typeface="Arial"/>
                <a:cs typeface="Arial"/>
                <a:sym typeface="Arial"/>
              </a:rPr>
              <a:t>Pavyzdžiui</a:t>
            </a:r>
            <a:r>
              <a:rPr lang="lt-LT" sz="1400" i="0" dirty="0">
                <a:latin typeface="Arial"/>
                <a:ea typeface="Arial"/>
                <a:cs typeface="Arial"/>
                <a:sym typeface="Arial"/>
              </a:rPr>
              <a:t>: norite surasti informacijos apie renginius, vykstančius Šiaulių koncertų salėje „Saulė“. Jei parinksite reikšminį žodį „saulė“, ar tikrai tai bus geriausias pasirinkimas ir tiksliausias atsakymas? Saulė gali būti ir planeta, ir kitų įstaigų pavadinimas. Susiejus keletą reikšminių žodžių, pvz., saulė ir repertuaras, jau tikėtinas greitesnis ir tikslesnis rezultatas. Galite pasiūlyti ir kitų panašių pavyzdžių ir praktiškai išbandyti paiešką;</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rezultatų įvertinimą ir tikslinimą </a:t>
            </a:r>
            <a:r>
              <a:rPr lang="lt-LT" sz="1400" dirty="0">
                <a:latin typeface="Arial"/>
                <a:ea typeface="Arial"/>
                <a:cs typeface="Arial"/>
                <a:sym typeface="Arial"/>
              </a:rPr>
              <a:t>(radus informaciją, reikia įvertinti, ar ji patikima, aiški, aktuali tavo temai. Jei netinka – patikslinti paiešką, pakeisti paieškos žodžius, pridėti ar pašalinti kai kuriuos terminus, naudoti tikslesnius šaltinius. Paprastai sakant, tai tarsi ieškoti teisingo kelio: jei radai ne tai, ko reikia, grįžti atgal, pagalvoji, kaip paklausti kitaip, ir bandai dar kartą. Tai padeda greičiau rasti tinkamą informaciją.)</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i="0" dirty="0">
                <a:solidFill>
                  <a:srgbClr val="191B26"/>
                </a:solidFill>
                <a:latin typeface="Arial"/>
                <a:ea typeface="Arial"/>
                <a:cs typeface="Arial"/>
                <a:sym typeface="Arial"/>
              </a:rPr>
              <a:t>Paveikslėliai: </a:t>
            </a:r>
            <a:r>
              <a:rPr lang="lt-LT" sz="1400" i="0" dirty="0" err="1">
                <a:solidFill>
                  <a:srgbClr val="191B26"/>
                </a:solidFill>
                <a:latin typeface="Arial"/>
                <a:ea typeface="Arial"/>
                <a:cs typeface="Arial"/>
                <a:sym typeface="Arial"/>
              </a:rPr>
              <a:t>Image</a:t>
            </a:r>
            <a:r>
              <a:rPr lang="lt-LT" sz="1400" i="0" dirty="0">
                <a:solidFill>
                  <a:srgbClr val="191B26"/>
                </a:solidFill>
                <a:latin typeface="Arial"/>
                <a:ea typeface="Arial"/>
                <a:cs typeface="Arial"/>
                <a:sym typeface="Arial"/>
              </a:rPr>
              <a:t> </a:t>
            </a:r>
            <a:r>
              <a:rPr lang="lt-LT" sz="1400" i="0" dirty="0" err="1">
                <a:solidFill>
                  <a:srgbClr val="191B26"/>
                </a:solidFill>
                <a:latin typeface="Arial"/>
                <a:ea typeface="Arial"/>
                <a:cs typeface="Arial"/>
                <a:sym typeface="Arial"/>
              </a:rPr>
              <a:t>by</a:t>
            </a:r>
            <a:r>
              <a:rPr lang="lt-LT" sz="1400" i="0" dirty="0">
                <a:solidFill>
                  <a:srgbClr val="191B26"/>
                </a:solidFill>
                <a:latin typeface="Arial"/>
                <a:ea typeface="Arial"/>
                <a:cs typeface="Arial"/>
                <a:sym typeface="Arial"/>
              </a:rPr>
              <a:t> </a:t>
            </a:r>
            <a:r>
              <a:rPr lang="lt-LT" sz="1400" i="0" u="sng" dirty="0" err="1">
                <a:solidFill>
                  <a:srgbClr val="191B26"/>
                </a:solidFill>
                <a:latin typeface="Arial"/>
                <a:ea typeface="Arial"/>
                <a:cs typeface="Arial"/>
                <a:sym typeface="Arial"/>
                <a:hlinkClick r:id="rId3">
                  <a:extLst>
                    <a:ext uri="{A12FA001-AC4F-418D-AE19-62706E023703}">
                      <ahyp:hlinkClr xmlns:ahyp="http://schemas.microsoft.com/office/drawing/2018/hyperlinkcolor" val="tx"/>
                    </a:ext>
                  </a:extLst>
                </a:hlinkClick>
              </a:rPr>
              <a:t>Katarzyna</a:t>
            </a:r>
            <a:r>
              <a:rPr lang="lt-LT" sz="1400" i="0" u="sng" dirty="0">
                <a:solidFill>
                  <a:srgbClr val="191B26"/>
                </a:solidFill>
                <a:latin typeface="Arial"/>
                <a:ea typeface="Arial"/>
                <a:cs typeface="Arial"/>
                <a:sym typeface="Arial"/>
                <a:hlinkClick r:id="rId3">
                  <a:extLst>
                    <a:ext uri="{A12FA001-AC4F-418D-AE19-62706E023703}">
                      <ahyp:hlinkClr xmlns:ahyp="http://schemas.microsoft.com/office/drawing/2018/hyperlinkcolor" val="tx"/>
                    </a:ext>
                  </a:extLst>
                </a:hlinkClick>
              </a:rPr>
              <a:t> </a:t>
            </a:r>
            <a:r>
              <a:rPr lang="lt-LT" sz="1400" i="0" u="sng" dirty="0" err="1">
                <a:solidFill>
                  <a:srgbClr val="191B26"/>
                </a:solidFill>
                <a:latin typeface="Arial"/>
                <a:ea typeface="Arial"/>
                <a:cs typeface="Arial"/>
                <a:sym typeface="Arial"/>
                <a:hlinkClick r:id="rId3">
                  <a:extLst>
                    <a:ext uri="{A12FA001-AC4F-418D-AE19-62706E023703}">
                      <ahyp:hlinkClr xmlns:ahyp="http://schemas.microsoft.com/office/drawing/2018/hyperlinkcolor" val="tx"/>
                    </a:ext>
                  </a:extLst>
                </a:hlinkClick>
              </a:rPr>
              <a:t>Tyl</a:t>
            </a:r>
            <a:r>
              <a:rPr lang="lt-LT" sz="1400" i="0" dirty="0">
                <a:solidFill>
                  <a:srgbClr val="191B26"/>
                </a:solidFill>
                <a:latin typeface="Arial"/>
                <a:ea typeface="Arial"/>
                <a:cs typeface="Arial"/>
                <a:sym typeface="Arial"/>
              </a:rPr>
              <a:t> </a:t>
            </a:r>
            <a:r>
              <a:rPr lang="lt-LT" sz="1400" i="0" dirty="0" err="1">
                <a:solidFill>
                  <a:srgbClr val="191B26"/>
                </a:solidFill>
                <a:latin typeface="Arial"/>
                <a:ea typeface="Arial"/>
                <a:cs typeface="Arial"/>
                <a:sym typeface="Arial"/>
              </a:rPr>
              <a:t>from</a:t>
            </a:r>
            <a:r>
              <a:rPr lang="lt-LT" sz="1400" i="0" dirty="0">
                <a:solidFill>
                  <a:srgbClr val="191B26"/>
                </a:solidFill>
                <a:latin typeface="Arial"/>
                <a:ea typeface="Arial"/>
                <a:cs typeface="Arial"/>
                <a:sym typeface="Arial"/>
              </a:rPr>
              <a:t> </a:t>
            </a:r>
            <a:r>
              <a:rPr lang="lt-LT" sz="1400" i="0" u="sng" dirty="0" err="1">
                <a:solidFill>
                  <a:srgbClr val="191B26"/>
                </a:solidFill>
                <a:latin typeface="Arial"/>
                <a:ea typeface="Arial"/>
                <a:cs typeface="Arial"/>
                <a:sym typeface="Arial"/>
                <a:hlinkClick r:id="rId4">
                  <a:extLst>
                    <a:ext uri="{A12FA001-AC4F-418D-AE19-62706E023703}">
                      <ahyp:hlinkClr xmlns:ahyp="http://schemas.microsoft.com/office/drawing/2018/hyperlinkcolor" val="tx"/>
                    </a:ext>
                  </a:extLst>
                </a:hlinkClick>
              </a:rPr>
              <a:t>Pixabay</a:t>
            </a:r>
            <a:endParaRPr sz="1400" i="0" dirty="0">
              <a:latin typeface="Arial"/>
              <a:ea typeface="Arial"/>
              <a:cs typeface="Arial"/>
              <a:sym typeface="Arial"/>
            </a:endParaRPr>
          </a:p>
        </p:txBody>
      </p:sp>
      <p:sp>
        <p:nvSpPr>
          <p:cNvPr id="287" name="Google Shape;287;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294" name="Google Shape;294;p1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a:latin typeface="Arial"/>
                <a:ea typeface="Arial"/>
                <a:cs typeface="Arial"/>
                <a:sym typeface="Arial"/>
              </a:rPr>
              <a:t>Dalyviai gali šią užduotį atlikti skaitmeniniais įrenginiais arba dėstytojas atlieka ekrane ir pakomentuoja bei aptaria su dalyviais rezultatus. Užduotis aprašyta kitoje skaidrėje.</a:t>
            </a:r>
            <a:endParaRPr sz="1400">
              <a:latin typeface="Arial"/>
              <a:ea typeface="Arial"/>
              <a:cs typeface="Arial"/>
              <a:sym typeface="Arial"/>
            </a:endParaRPr>
          </a:p>
        </p:txBody>
      </p:sp>
      <p:sp>
        <p:nvSpPr>
          <p:cNvPr id="295" name="Google Shape;295;p1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300" name="Google Shape;30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dirty="0">
                <a:latin typeface="Arial"/>
                <a:ea typeface="Arial"/>
                <a:cs typeface="Arial"/>
                <a:sym typeface="Arial"/>
              </a:rPr>
              <a:t>Praktinė užduotis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Atlikite paeiliui aprašytus veiksmus. </a:t>
            </a:r>
            <a:endParaRPr dirty="0"/>
          </a:p>
          <a:p>
            <a:pPr marL="342900" marR="0" lvl="0" indent="-342900" algn="l" rtl="0">
              <a:lnSpc>
                <a:spcPct val="100000"/>
              </a:lnSpc>
              <a:spcBef>
                <a:spcPts val="0"/>
              </a:spcBef>
              <a:spcAft>
                <a:spcPts val="0"/>
              </a:spcAft>
              <a:buClr>
                <a:srgbClr val="000000"/>
              </a:buClr>
              <a:buSzPts val="1400"/>
              <a:buFont typeface="Arial"/>
              <a:buAutoNum type="arabicPeriod"/>
            </a:pPr>
            <a:r>
              <a:rPr lang="lt-LT" sz="1400" dirty="0">
                <a:latin typeface="Arial"/>
                <a:ea typeface="Arial"/>
                <a:cs typeface="Arial"/>
                <a:sym typeface="Arial"/>
              </a:rPr>
              <a:t>Paieškos laukelyje įrašykite: </a:t>
            </a:r>
            <a:r>
              <a:rPr lang="lt-LT" sz="1400" i="0" dirty="0">
                <a:latin typeface="Arial"/>
                <a:ea typeface="Arial"/>
                <a:cs typeface="Arial"/>
                <a:sym typeface="Arial"/>
              </a:rPr>
              <a:t>„laiko taupymas, naudingi įrankiai, darbo optimizavimas</a:t>
            </a:r>
            <a:r>
              <a:rPr lang="lt-LT" sz="1400" dirty="0">
                <a:latin typeface="Arial"/>
                <a:ea typeface="Arial"/>
                <a:cs typeface="Arial"/>
                <a:sym typeface="Arial"/>
              </a:rPr>
              <a:t>“, t. y. parinktus reikšminius žodžius. Aptarkite su dalyviais, kokius reikšminius žodžius reikėtų parašyti, leiskite jiems išsakyti savo nuomonę. Jei kils klausimų, paaiškinkite, kas yra reikšminiai žodžiai, kokie jie gali būti ir t. t. Aptarkite gautus atsakymus. Padiskutuokite, ar greitai pavyko gauti atsakymą, ar tenkina rezultatai ir t. t. Aptarkite pateiktus šaltinius: ar patikimi, ar atitinka jūsų informacijos poreikį ir t. t. </a:t>
            </a:r>
            <a:endParaRPr dirty="0"/>
          </a:p>
          <a:p>
            <a:pPr marL="342900" marR="0" lvl="0" indent="-342900" algn="l" rtl="0">
              <a:lnSpc>
                <a:spcPct val="100000"/>
              </a:lnSpc>
              <a:spcBef>
                <a:spcPts val="0"/>
              </a:spcBef>
              <a:spcAft>
                <a:spcPts val="0"/>
              </a:spcAft>
              <a:buClr>
                <a:srgbClr val="000000"/>
              </a:buClr>
              <a:buSzPts val="1400"/>
              <a:buFont typeface="Arial"/>
              <a:buAutoNum type="arabicPeriod"/>
            </a:pPr>
            <a:r>
              <a:rPr lang="lt-LT" sz="1400" dirty="0">
                <a:latin typeface="Arial"/>
                <a:ea typeface="Arial"/>
                <a:cs typeface="Arial"/>
                <a:sym typeface="Arial"/>
              </a:rPr>
              <a:t>Atlikite naują paiešką. Dabar paieškos laukelyje įrašykite: „Kaip pagerinti skaitmeninį efektyvumą?“ (klausimą, bet ne reikšminius žodžius).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Palyginkite gautus rezultatus. Padiskutuokite, ar rezultatai tokie pat, ar tenkina rezultatai ir t. t.</a:t>
            </a:r>
            <a:endParaRPr dirty="0"/>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Kitoje skaidrėje tą patį klausimą užduosime </a:t>
            </a:r>
            <a:r>
              <a:rPr lang="lt-LT" sz="1400" i="1" dirty="0">
                <a:latin typeface="Arial"/>
                <a:ea typeface="Arial"/>
                <a:cs typeface="Arial"/>
                <a:sym typeface="Arial"/>
              </a:rPr>
              <a:t>Pokalbių robotui</a:t>
            </a:r>
            <a:r>
              <a:rPr lang="lt-LT" sz="1400" dirty="0">
                <a:latin typeface="Arial"/>
                <a:ea typeface="Arial"/>
                <a:cs typeface="Arial"/>
                <a:sym typeface="Arial"/>
              </a:rPr>
              <a:t>, t. y. bandysime dar vieną informacijos gavimo būdą, paremtą DI technologijomis.</a:t>
            </a:r>
            <a:endParaRPr sz="1400" dirty="0">
              <a:latin typeface="Arial"/>
              <a:ea typeface="Arial"/>
              <a:cs typeface="Arial"/>
              <a:sym typeface="Arial"/>
            </a:endParaRPr>
          </a:p>
        </p:txBody>
      </p:sp>
      <p:sp>
        <p:nvSpPr>
          <p:cNvPr id="301" name="Google Shape;301;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307" name="Google Shape;307;p1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lt-LT" sz="1400" b="1" dirty="0">
                <a:latin typeface="Arial"/>
                <a:ea typeface="Arial"/>
                <a:cs typeface="Arial"/>
                <a:sym typeface="Arial"/>
              </a:rPr>
              <a:t>Praktinė užduotis </a:t>
            </a:r>
            <a:endParaRPr sz="1400" dirty="0">
              <a:latin typeface="Arial"/>
              <a:ea typeface="Arial"/>
              <a:cs typeface="Arial"/>
              <a:sym typeface="Arial"/>
            </a:endParaRPr>
          </a:p>
          <a:p>
            <a:pPr marL="457200" lvl="0" indent="-228600" algn="l" rtl="0">
              <a:lnSpc>
                <a:spcPct val="100000"/>
              </a:lnSpc>
              <a:spcBef>
                <a:spcPts val="0"/>
              </a:spcBef>
              <a:spcAft>
                <a:spcPts val="0"/>
              </a:spcAft>
              <a:buSzPts val="1400"/>
              <a:buNone/>
            </a:pPr>
            <a:r>
              <a:rPr lang="lt-LT" sz="1400" dirty="0">
                <a:latin typeface="Arial"/>
                <a:ea typeface="Arial"/>
                <a:cs typeface="Arial"/>
                <a:sym typeface="Arial"/>
              </a:rPr>
              <a:t>Dar kartą kartu su dalyviais aptarkite, kaip formuluotumėte klausimą</a:t>
            </a:r>
            <a:r>
              <a:rPr lang="lt-LT" sz="1400" i="1" dirty="0">
                <a:latin typeface="Arial"/>
                <a:ea typeface="Arial"/>
                <a:cs typeface="Arial"/>
                <a:sym typeface="Arial"/>
              </a:rPr>
              <a:t> pokalbių robotui? </a:t>
            </a:r>
            <a:r>
              <a:rPr lang="lt-LT" sz="1400" dirty="0">
                <a:latin typeface="Arial"/>
                <a:ea typeface="Arial"/>
                <a:cs typeface="Arial"/>
                <a:sym typeface="Arial"/>
              </a:rPr>
              <a:t> </a:t>
            </a:r>
            <a:endParaRPr sz="1400" dirty="0">
              <a:latin typeface="Arial"/>
              <a:ea typeface="Arial"/>
              <a:cs typeface="Arial"/>
              <a:sym typeface="Arial"/>
            </a:endParaRPr>
          </a:p>
          <a:p>
            <a:pPr marL="457200" lvl="0" indent="-228600" algn="l" rtl="0">
              <a:lnSpc>
                <a:spcPct val="100000"/>
              </a:lnSpc>
              <a:spcBef>
                <a:spcPts val="0"/>
              </a:spcBef>
              <a:spcAft>
                <a:spcPts val="0"/>
              </a:spcAft>
              <a:buSzPts val="1400"/>
              <a:buNone/>
            </a:pPr>
            <a:r>
              <a:rPr lang="lt-LT" sz="1400" dirty="0">
                <a:latin typeface="Arial"/>
                <a:ea typeface="Arial"/>
                <a:cs typeface="Arial"/>
                <a:sym typeface="Arial"/>
              </a:rPr>
              <a:t>Rekomenduojame dėstytojams šį klausimą užduoti jūsų pasirinktam </a:t>
            </a:r>
            <a:r>
              <a:rPr lang="lt-LT" sz="1400" i="0" dirty="0">
                <a:latin typeface="Arial"/>
                <a:ea typeface="Arial"/>
                <a:cs typeface="Arial"/>
                <a:sym typeface="Arial"/>
              </a:rPr>
              <a:t>pokalbių robotui </a:t>
            </a:r>
            <a:r>
              <a:rPr lang="lt-LT" sz="1400" dirty="0">
                <a:latin typeface="Arial"/>
                <a:ea typeface="Arial"/>
                <a:cs typeface="Arial"/>
                <a:sym typeface="Arial"/>
              </a:rPr>
              <a:t>ir tai dalyviams rodyti lentoje.</a:t>
            </a:r>
            <a:endParaRPr sz="1400" dirty="0">
              <a:latin typeface="Arial"/>
              <a:ea typeface="Arial"/>
              <a:cs typeface="Arial"/>
              <a:sym typeface="Arial"/>
            </a:endParaRPr>
          </a:p>
          <a:p>
            <a:pPr marL="457200" lvl="0" indent="-228600" algn="l" rtl="0">
              <a:lnSpc>
                <a:spcPct val="100000"/>
              </a:lnSpc>
              <a:spcBef>
                <a:spcPts val="0"/>
              </a:spcBef>
              <a:spcAft>
                <a:spcPts val="0"/>
              </a:spcAft>
              <a:buSzPts val="1400"/>
              <a:buNone/>
            </a:pPr>
            <a:r>
              <a:rPr lang="lt-LT" sz="1400" dirty="0">
                <a:latin typeface="Arial"/>
                <a:ea typeface="Arial"/>
                <a:cs typeface="Arial"/>
                <a:sym typeface="Arial"/>
              </a:rPr>
              <a:t>Jei grupėje bus pažengusių dalyvių, turinčių savo skaitmeniniuose įrenginiuose įdiegtas DI pokalbių robotų programėles, galite paprašyti, kad jie savarankiškai pabandytų atlikti užduotį, t. y. užduotų šį klausimą jų naudojamam pokalbių robotui.</a:t>
            </a:r>
            <a:endParaRPr sz="1400" dirty="0">
              <a:latin typeface="Arial"/>
              <a:ea typeface="Arial"/>
              <a:cs typeface="Arial"/>
              <a:sym typeface="Arial"/>
            </a:endParaRPr>
          </a:p>
          <a:p>
            <a:pPr marL="457200" lvl="0" indent="-228600" algn="l" rtl="0">
              <a:lnSpc>
                <a:spcPct val="100000"/>
              </a:lnSpc>
              <a:spcBef>
                <a:spcPts val="0"/>
              </a:spcBef>
              <a:spcAft>
                <a:spcPts val="0"/>
              </a:spcAft>
              <a:buSzPts val="1400"/>
              <a:buNone/>
            </a:pPr>
            <a:endParaRPr sz="1400" dirty="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lt-LT" sz="1400" b="1" dirty="0">
                <a:latin typeface="Arial"/>
                <a:ea typeface="Arial"/>
                <a:cs typeface="Arial"/>
                <a:sym typeface="Arial"/>
              </a:rPr>
              <a:t>Diskusija</a:t>
            </a:r>
            <a:r>
              <a:rPr lang="lt-LT" sz="1400" dirty="0">
                <a:latin typeface="Arial"/>
                <a:ea typeface="Arial"/>
                <a:cs typeface="Arial"/>
                <a:sym typeface="Arial"/>
              </a:rPr>
              <a:t>. Paklauskite dalyvių: </a:t>
            </a:r>
          </a:p>
          <a:p>
            <a:pPr marL="457200" marR="0" lvl="0" indent="-228600" algn="l" rtl="0">
              <a:lnSpc>
                <a:spcPct val="100000"/>
              </a:lnSpc>
              <a:spcBef>
                <a:spcPts val="0"/>
              </a:spcBef>
              <a:spcAft>
                <a:spcPts val="0"/>
              </a:spcAft>
              <a:buClr>
                <a:srgbClr val="000000"/>
              </a:buClr>
              <a:buSzPts val="1400"/>
              <a:buFont typeface="Arial"/>
              <a:buNone/>
            </a:pPr>
            <a:r>
              <a:rPr lang="lt-LT" sz="1400" dirty="0">
                <a:latin typeface="Arial"/>
                <a:ea typeface="Arial"/>
                <a:cs typeface="Arial"/>
                <a:sym typeface="Arial"/>
              </a:rPr>
              <a:t>Ar greitai gavote atsakymą? Ar patinka atsakymas? Kaip manote, ar informacija patikima? Ar žinote, kokiais šaltiniais naudojosi pokalbių robotas? </a:t>
            </a:r>
            <a:endParaRPr sz="1400" dirty="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lt-LT" sz="1400" dirty="0">
                <a:latin typeface="Arial"/>
                <a:ea typeface="Arial"/>
                <a:cs typeface="Arial"/>
                <a:sym typeface="Arial"/>
              </a:rPr>
              <a:t>Kitoje skaidrėje pateikiamas išsamesnis šių paieškos būdų palyginimas ir apibendrinimas.</a:t>
            </a:r>
            <a:endParaRPr sz="1400" dirty="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lt-LT" sz="1400" dirty="0">
                <a:latin typeface="Arial"/>
                <a:ea typeface="Arial"/>
                <a:cs typeface="Arial"/>
                <a:sym typeface="Arial"/>
              </a:rPr>
              <a:t>Nerekomenduojame labai nukrypti ir išsamiai gilintis į DI temą, apie tai bus kalbama vėliau.</a:t>
            </a:r>
            <a:endParaRPr sz="1400" dirty="0">
              <a:latin typeface="Arial"/>
              <a:ea typeface="Arial"/>
              <a:cs typeface="Arial"/>
              <a:sym typeface="Arial"/>
            </a:endParaRPr>
          </a:p>
        </p:txBody>
      </p:sp>
      <p:sp>
        <p:nvSpPr>
          <p:cNvPr id="308" name="Google Shape;308;p1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314" name="Google Shape;31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Praktinės užduoties apibendrinimas</a:t>
            </a:r>
            <a:endParaRPr dirty="0"/>
          </a:p>
          <a:p>
            <a:pPr marL="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Dar visai neseniai plito juokingas filmukas, kaip vyresnio amžiaus moteris bandė kalbėtis su „Google“, pateikdama mandagų klausimą ir padėkodama už atsakymą. Tada daugumai tai kėlė juoką, nes atrodė keista ir neįprasta tokiu būdu ieškoti informacijos šioje sistemoje. Tačiau dabar tai tapo realybe, atsirado kiti įrankiai (DI pokalbių robotai), o „Google“ dar kol kas labai stipriai nepasikeitė, ten vis dar reikia pateikti reikšminius žodžius, atitinkančius jūsų užklausą.</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Čia išsamiai nekalbėkite apie informacijos paiešką naudojant pokalbių robotus, tik verta akcentuoti pagrindinį ir esminį skirtumą:</a:t>
            </a:r>
            <a:endParaRPr sz="1400" dirty="0">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400"/>
              <a:buFont typeface="Arial"/>
              <a:buChar char="•"/>
            </a:pPr>
            <a:r>
              <a:rPr lang="lt-LT" sz="1400" b="1" i="0" dirty="0">
                <a:latin typeface="Arial"/>
                <a:ea typeface="Arial"/>
                <a:cs typeface="Arial"/>
                <a:sym typeface="Arial"/>
              </a:rPr>
              <a:t>Paieškos variklis (</a:t>
            </a:r>
            <a:r>
              <a:rPr lang="lt-LT" sz="1400" b="1" i="1" dirty="0">
                <a:latin typeface="Arial"/>
                <a:ea typeface="Arial"/>
                <a:cs typeface="Arial"/>
                <a:sym typeface="Arial"/>
              </a:rPr>
              <a:t>Google </a:t>
            </a:r>
            <a:r>
              <a:rPr lang="lt-LT" sz="1400" b="1" i="0" dirty="0">
                <a:latin typeface="Arial"/>
                <a:ea typeface="Arial"/>
                <a:cs typeface="Arial"/>
                <a:sym typeface="Arial"/>
              </a:rPr>
              <a:t>ar kt.)</a:t>
            </a:r>
            <a:r>
              <a:rPr lang="lt-LT" sz="1400" dirty="0">
                <a:latin typeface="Arial"/>
                <a:ea typeface="Arial"/>
                <a:cs typeface="Arial"/>
                <a:sym typeface="Arial"/>
              </a:rPr>
              <a:t>: orientuota į tinklalapių sąrašą. Ji rodo tinklalapius, kuriuose galite rasti atsakymą į savo klausimą. Patys turite nuspręsti, kurie šaltiniai jums tinkami. Ir čia labai svarbu atsirinkti patikimus šaltinius. </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Prireikus ir auditorijai susidomėjus galima pakalbėti išsamiau apie tai, kokios būna svetainės (asmeniniai tinklaraščiai, komercinės, parduotuvės, oficialių įstaigų ir kt.), tačiau apie svetainių tipus išsamiau bus kalbama tolesniuose skyriuose.</a:t>
            </a:r>
            <a:endParaRPr sz="1400" dirty="0">
              <a:latin typeface="Arial"/>
              <a:ea typeface="Arial"/>
              <a:cs typeface="Arial"/>
              <a:sym typeface="Arial"/>
            </a:endParaRPr>
          </a:p>
          <a:p>
            <a:pPr marL="171450" lvl="0" indent="-171450" algn="l" rtl="0">
              <a:lnSpc>
                <a:spcPct val="100000"/>
              </a:lnSpc>
              <a:spcBef>
                <a:spcPts val="0"/>
              </a:spcBef>
              <a:spcAft>
                <a:spcPts val="0"/>
              </a:spcAft>
              <a:buClr>
                <a:schemeClr val="dk1"/>
              </a:buClr>
              <a:buSzPts val="1400"/>
              <a:buFont typeface="Arial"/>
              <a:buChar char="•"/>
            </a:pPr>
            <a:r>
              <a:rPr lang="lt-LT" sz="1400" b="1" dirty="0">
                <a:latin typeface="Arial"/>
                <a:ea typeface="Arial"/>
                <a:cs typeface="Arial"/>
                <a:sym typeface="Arial"/>
              </a:rPr>
              <a:t>Pokalbių robotas</a:t>
            </a:r>
            <a:r>
              <a:rPr lang="lt-LT" sz="1400" dirty="0">
                <a:latin typeface="Arial"/>
                <a:ea typeface="Arial"/>
                <a:cs typeface="Arial"/>
                <a:sym typeface="Arial"/>
              </a:rPr>
              <a:t>: orientuotas į bendravimą natūralia kalba. Tai reiškia, kad jūs užduodate klausimą, o jis pateikia jums aiškų atsakymą. Tik labai svarbu aklai nepasitikėti atsakymais, o ypač į faktines užklausas.</a:t>
            </a:r>
            <a:endParaRPr dirty="0"/>
          </a:p>
          <a:p>
            <a:pPr marL="0" lvl="0" indent="0" algn="l" rtl="0">
              <a:lnSpc>
                <a:spcPct val="100000"/>
              </a:lnSpc>
              <a:spcBef>
                <a:spcPts val="0"/>
              </a:spcBef>
              <a:spcAft>
                <a:spcPts val="0"/>
              </a:spcAft>
              <a:buClr>
                <a:schemeClr val="dk1"/>
              </a:buClr>
              <a:buSzPts val="1400"/>
              <a:buFont typeface="Arial"/>
              <a:buNone/>
            </a:pP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Apie DI pokalbių robotų veikimo principus ir galimas klaidas ar šališkumus išsamiau kalbama DI mokymų temoje. </a:t>
            </a:r>
            <a:endParaRPr dirty="0"/>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Galite akcentuoti, kad visada verta pagalvoti ir įvertinti, kaip tikslingiau ieškoti informacijos, ar visada būtinai reikia naudoti pokalbių robotus. Akcentuokite ir tvarumą, ir ekologijos problemas, nes DI pokalbių robotai generuodami atsakymus išnaudoja labai daug elektros energijos. „Google“ paieškoje jau yra integruotas DI įrankis, kuris kartais pateikia trumpą atsakymą į jūsų užklausas. </a:t>
            </a:r>
            <a:endParaRPr sz="1400" dirty="0">
              <a:latin typeface="Arial"/>
              <a:ea typeface="Arial"/>
              <a:cs typeface="Arial"/>
              <a:sym typeface="Arial"/>
            </a:endParaRPr>
          </a:p>
        </p:txBody>
      </p:sp>
      <p:sp>
        <p:nvSpPr>
          <p:cNvPr id="315" name="Google Shape;31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321" name="Google Shape;321;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dirty="0">
                <a:latin typeface="Arial"/>
                <a:ea typeface="Arial"/>
                <a:cs typeface="Arial"/>
                <a:sym typeface="Arial"/>
              </a:rPr>
              <a:t>Papildoma skaidrė pažengusiesiems.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Ką daryti, kai paprastos „Google“ (ar kito paieškos variklio) paieškos neužtenka? Kai norite rasti patikimus mokslinius straipsnius ar pasitikslinti internete rastos informacijos teisingumą? O gal mokotės ir rašote mokslinį darbą? Ar pasitikėti ir klausite pokalbių roboto? Paklauskite auditorijos, kaip jie darytų ir ką jie mano apie tai. Kodėl šiuo atveju negalima pasikliauti pokalbių robotais? Ar galima? Akcentuokite, kad paprasti dažniausiai mūsų naudojami pokalbių robotai (o ypač nemokamos versijos) dažniausiai neturi prieigos prie mokslinių šaltinių, mokamų duomenų bazių ir kt.</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Pokalbių robotas </a:t>
            </a:r>
            <a:r>
              <a:rPr lang="lt-LT" sz="1400" dirty="0" err="1">
                <a:latin typeface="Arial"/>
                <a:ea typeface="Arial"/>
                <a:cs typeface="Arial"/>
                <a:sym typeface="Arial"/>
              </a:rPr>
              <a:t>ChatGPT</a:t>
            </a:r>
            <a:r>
              <a:rPr lang="lt-LT" sz="1400" dirty="0">
                <a:latin typeface="Arial"/>
                <a:ea typeface="Arial"/>
                <a:cs typeface="Arial"/>
                <a:sym typeface="Arial"/>
              </a:rPr>
              <a:t> pateikia tokį atsakymą į klausimą: „</a:t>
            </a:r>
            <a:r>
              <a:rPr lang="lt-LT" sz="1400" b="1" dirty="0">
                <a:latin typeface="Arial"/>
                <a:ea typeface="Arial"/>
                <a:cs typeface="Arial"/>
                <a:sym typeface="Arial"/>
              </a:rPr>
              <a:t>Ar tavo atsakymuose galima gauti informacijos iš mokamų duomenų bazių ir mokslinių straipsnių?“</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Trumpas atsakymas: „Ne visada. Mano atsakymai remiasi daugybe šaltinių, įskaitant viešai prieinamą mokslinę literatūrą, vadovėlius, enciklopedijas ir kitus patikimus šaltinius, tačiau neturiu tiesioginės prieigos prie mokamų duomenų bazių ar prenumeruojamų mokslinių žurnalų (pvz., </a:t>
            </a:r>
            <a:r>
              <a:rPr lang="lt-LT" sz="1400" b="1" dirty="0" err="1">
                <a:latin typeface="Arial"/>
                <a:ea typeface="Arial"/>
                <a:cs typeface="Arial"/>
                <a:sym typeface="Arial"/>
              </a:rPr>
              <a:t>Elsevier</a:t>
            </a:r>
            <a:r>
              <a:rPr lang="lt-LT" sz="1400" b="1" dirty="0">
                <a:latin typeface="Arial"/>
                <a:ea typeface="Arial"/>
                <a:cs typeface="Arial"/>
                <a:sym typeface="Arial"/>
              </a:rPr>
              <a:t>, </a:t>
            </a:r>
            <a:r>
              <a:rPr lang="lt-LT" sz="1400" b="1" dirty="0" err="1">
                <a:latin typeface="Arial"/>
                <a:ea typeface="Arial"/>
                <a:cs typeface="Arial"/>
                <a:sym typeface="Arial"/>
              </a:rPr>
              <a:t>Springer</a:t>
            </a:r>
            <a:r>
              <a:rPr lang="lt-LT" sz="1400" b="1" dirty="0">
                <a:latin typeface="Arial"/>
                <a:ea typeface="Arial"/>
                <a:cs typeface="Arial"/>
                <a:sym typeface="Arial"/>
              </a:rPr>
              <a:t>, </a:t>
            </a:r>
            <a:r>
              <a:rPr lang="lt-LT" sz="1400" b="1" dirty="0" err="1">
                <a:latin typeface="Arial"/>
                <a:ea typeface="Arial"/>
                <a:cs typeface="Arial"/>
                <a:sym typeface="Arial"/>
              </a:rPr>
              <a:t>Wiley</a:t>
            </a:r>
            <a:r>
              <a:rPr lang="lt-LT" sz="1400" b="1" dirty="0">
                <a:latin typeface="Arial"/>
                <a:ea typeface="Arial"/>
                <a:cs typeface="Arial"/>
                <a:sym typeface="Arial"/>
              </a:rPr>
              <a:t>, JSTOR, ir pan.). Tačiau: Aš galiu padėti suprasti mokslinių straipsnių santraukas (</a:t>
            </a:r>
            <a:r>
              <a:rPr lang="lt-LT" sz="1400" b="1" dirty="0" err="1">
                <a:latin typeface="Arial"/>
                <a:ea typeface="Arial"/>
                <a:cs typeface="Arial"/>
                <a:sym typeface="Arial"/>
              </a:rPr>
              <a:t>abstracts</a:t>
            </a:r>
            <a:r>
              <a:rPr lang="lt-LT" sz="1400" b="1" dirty="0">
                <a:latin typeface="Arial"/>
                <a:ea typeface="Arial"/>
                <a:cs typeface="Arial"/>
                <a:sym typeface="Arial"/>
              </a:rPr>
              <a:t>), jei jos yra viešai prieinamos. Galiu padėti interpretuoti tyrimų rezultatus, jei pateiksi straipsnio tekstą ar jo dalį. Galiu pasiūlyti, kur ieškoti konkrečios informacijos ar net kaip suformuluoti paiešką tokiose platformose kaip Google </a:t>
            </a:r>
            <a:r>
              <a:rPr lang="lt-LT" sz="1400" b="1" dirty="0" err="1">
                <a:latin typeface="Arial"/>
                <a:ea typeface="Arial"/>
                <a:cs typeface="Arial"/>
                <a:sym typeface="Arial"/>
              </a:rPr>
              <a:t>Scholar</a:t>
            </a:r>
            <a:r>
              <a:rPr lang="lt-LT" sz="1400" b="1" dirty="0">
                <a:latin typeface="Arial"/>
                <a:ea typeface="Arial"/>
                <a:cs typeface="Arial"/>
                <a:sym typeface="Arial"/>
              </a:rPr>
              <a:t> ar </a:t>
            </a:r>
            <a:r>
              <a:rPr lang="lt-LT" sz="1400" b="1" dirty="0" err="1">
                <a:latin typeface="Arial"/>
                <a:ea typeface="Arial"/>
                <a:cs typeface="Arial"/>
                <a:sym typeface="Arial"/>
              </a:rPr>
              <a:t>PubMed</a:t>
            </a:r>
            <a:r>
              <a:rPr lang="lt-LT" sz="1400" b="1" dirty="0">
                <a:latin typeface="Arial"/>
                <a:ea typeface="Arial"/>
                <a:cs typeface="Arial"/>
                <a:sym typeface="Arial"/>
              </a:rPr>
              <a:t>.“</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b="1"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Taigi, galite pasitelkti pagalbininką – pokalbių robotą, bet ne visada.</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Geriausia patikimos mokslinės informacijos ieškoti akademinėse duomenų bazėse ir oficialiuose mokslo leidiniuose. Apie šiuos šaltinius išsamiau kitose skaidrėse.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i="0" dirty="0" err="1">
                <a:solidFill>
                  <a:srgbClr val="191B26"/>
                </a:solidFill>
                <a:latin typeface="Arial"/>
                <a:ea typeface="Arial"/>
                <a:cs typeface="Arial"/>
                <a:sym typeface="Arial"/>
              </a:rPr>
              <a:t>Image</a:t>
            </a:r>
            <a:r>
              <a:rPr lang="lt-LT" sz="1400" i="0" dirty="0">
                <a:solidFill>
                  <a:srgbClr val="191B26"/>
                </a:solidFill>
                <a:latin typeface="Arial"/>
                <a:ea typeface="Arial"/>
                <a:cs typeface="Arial"/>
                <a:sym typeface="Arial"/>
              </a:rPr>
              <a:t> </a:t>
            </a:r>
            <a:r>
              <a:rPr lang="lt-LT" sz="1400" i="0" dirty="0" err="1">
                <a:solidFill>
                  <a:srgbClr val="191B26"/>
                </a:solidFill>
                <a:latin typeface="Arial"/>
                <a:ea typeface="Arial"/>
                <a:cs typeface="Arial"/>
                <a:sym typeface="Arial"/>
              </a:rPr>
              <a:t>by</a:t>
            </a:r>
            <a:r>
              <a:rPr lang="lt-LT" sz="1400" i="0" dirty="0">
                <a:solidFill>
                  <a:srgbClr val="191B26"/>
                </a:solidFill>
                <a:latin typeface="Arial"/>
                <a:ea typeface="Arial"/>
                <a:cs typeface="Arial"/>
                <a:sym typeface="Arial"/>
              </a:rPr>
              <a:t> </a:t>
            </a:r>
            <a:r>
              <a:rPr lang="lt-LT" sz="1400" i="0" u="sng" dirty="0" err="1">
                <a:solidFill>
                  <a:srgbClr val="191B26"/>
                </a:solidFill>
                <a:latin typeface="Arial"/>
                <a:ea typeface="Arial"/>
                <a:cs typeface="Arial"/>
                <a:sym typeface="Arial"/>
                <a:hlinkClick r:id="rId3">
                  <a:extLst>
                    <a:ext uri="{A12FA001-AC4F-418D-AE19-62706E023703}">
                      <ahyp:hlinkClr xmlns:ahyp="http://schemas.microsoft.com/office/drawing/2018/hyperlinkcolor" val="tx"/>
                    </a:ext>
                  </a:extLst>
                </a:hlinkClick>
              </a:rPr>
              <a:t>OpenClipart-Vectors</a:t>
            </a:r>
            <a:r>
              <a:rPr lang="lt-LT" sz="1400" i="0" dirty="0">
                <a:solidFill>
                  <a:srgbClr val="191B26"/>
                </a:solidFill>
                <a:latin typeface="Arial"/>
                <a:ea typeface="Arial"/>
                <a:cs typeface="Arial"/>
                <a:sym typeface="Arial"/>
              </a:rPr>
              <a:t> </a:t>
            </a:r>
            <a:r>
              <a:rPr lang="lt-LT" sz="1400" i="0" dirty="0" err="1">
                <a:solidFill>
                  <a:srgbClr val="191B26"/>
                </a:solidFill>
                <a:latin typeface="Arial"/>
                <a:ea typeface="Arial"/>
                <a:cs typeface="Arial"/>
                <a:sym typeface="Arial"/>
              </a:rPr>
              <a:t>from</a:t>
            </a:r>
            <a:r>
              <a:rPr lang="lt-LT" sz="1400" i="0" dirty="0">
                <a:solidFill>
                  <a:srgbClr val="191B26"/>
                </a:solidFill>
                <a:latin typeface="Arial"/>
                <a:ea typeface="Arial"/>
                <a:cs typeface="Arial"/>
                <a:sym typeface="Arial"/>
              </a:rPr>
              <a:t> </a:t>
            </a:r>
            <a:r>
              <a:rPr lang="lt-LT" sz="1400" i="0" u="sng" dirty="0" err="1">
                <a:solidFill>
                  <a:srgbClr val="191B26"/>
                </a:solidFill>
                <a:latin typeface="Arial"/>
                <a:ea typeface="Arial"/>
                <a:cs typeface="Arial"/>
                <a:sym typeface="Arial"/>
                <a:hlinkClick r:id="rId4">
                  <a:extLst>
                    <a:ext uri="{A12FA001-AC4F-418D-AE19-62706E023703}">
                      <ahyp:hlinkClr xmlns:ahyp="http://schemas.microsoft.com/office/drawing/2018/hyperlinkcolor" val="tx"/>
                    </a:ext>
                  </a:extLst>
                </a:hlinkClick>
              </a:rPr>
              <a:t>Pixabay</a:t>
            </a:r>
            <a:endParaRPr sz="1400" dirty="0">
              <a:latin typeface="Arial"/>
              <a:ea typeface="Arial"/>
              <a:cs typeface="Arial"/>
              <a:sym typeface="Arial"/>
            </a:endParaRPr>
          </a:p>
        </p:txBody>
      </p:sp>
      <p:sp>
        <p:nvSpPr>
          <p:cNvPr id="322" name="Google Shape;322;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329" name="Google Shape;329;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Papildoma skaidrė pažengusiesiems</a:t>
            </a:r>
            <a:endParaRPr sz="1400" dirty="0">
              <a:latin typeface="Arial"/>
              <a:ea typeface="Arial"/>
              <a:cs typeface="Arial"/>
              <a:sym typeface="Arial"/>
            </a:endParaRPr>
          </a:p>
          <a:p>
            <a:pPr marL="0" marR="0" lvl="0" indent="0" algn="l" rtl="0">
              <a:lnSpc>
                <a:spcPct val="100000"/>
              </a:lnSpc>
              <a:spcBef>
                <a:spcPts val="0"/>
              </a:spcBef>
              <a:spcAft>
                <a:spcPts val="0"/>
              </a:spcAft>
              <a:buClr>
                <a:srgbClr val="4C5250"/>
              </a:buClr>
              <a:buSzPts val="1200"/>
              <a:buFont typeface="DM Sans"/>
              <a:buNone/>
            </a:pPr>
            <a:r>
              <a:rPr lang="lt-LT" sz="1400" i="1" dirty="0">
                <a:latin typeface="Arial"/>
                <a:ea typeface="Arial"/>
                <a:cs typeface="Arial"/>
                <a:sym typeface="Arial"/>
              </a:rPr>
              <a:t>Google mokslinčius </a:t>
            </a:r>
            <a:r>
              <a:rPr lang="lt-LT" sz="1400" i="0" dirty="0">
                <a:latin typeface="Arial"/>
                <a:ea typeface="Arial"/>
                <a:cs typeface="Arial"/>
                <a:sym typeface="Arial"/>
              </a:rPr>
              <a:t>– paieškos sistema, leidžianti ieškoti mokslinės informacijos recenzuojamuose žurnaluose, disertacijose, techniniuose pranešimuose, universitetų tinklalapiuose ir knygose.</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Gali būti naudinga:</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Studentams</a:t>
            </a:r>
            <a:r>
              <a:rPr lang="lt-LT" sz="1400" dirty="0">
                <a:latin typeface="Arial"/>
                <a:ea typeface="Arial"/>
                <a:cs typeface="Arial"/>
                <a:sym typeface="Arial"/>
              </a:rPr>
              <a:t> – rašant rašto darbus, referatus, baigiamuosius darbus.</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Tyrėjams ir mokslininkams</a:t>
            </a:r>
            <a:r>
              <a:rPr lang="lt-LT" sz="1400" dirty="0">
                <a:latin typeface="Arial"/>
                <a:ea typeface="Arial"/>
                <a:cs typeface="Arial"/>
                <a:sym typeface="Arial"/>
              </a:rPr>
              <a:t> – ieškant naujausių mokslinių straipsnių ir citavimo duomenų.</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Dėstytojams</a:t>
            </a:r>
            <a:r>
              <a:rPr lang="lt-LT" sz="1400" dirty="0">
                <a:latin typeface="Arial"/>
                <a:ea typeface="Arial"/>
                <a:cs typeface="Arial"/>
                <a:sym typeface="Arial"/>
              </a:rPr>
              <a:t> – rengiant mokymo medžiagą ar literatūros sąrašus.</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Specialistams</a:t>
            </a:r>
            <a:r>
              <a:rPr lang="lt-LT" sz="1400" dirty="0">
                <a:latin typeface="Arial"/>
                <a:ea typeface="Arial"/>
                <a:cs typeface="Arial"/>
                <a:sym typeface="Arial"/>
              </a:rPr>
              <a:t> – siekiant rasti patikimą informaciją profesinėje srityje.</a:t>
            </a:r>
            <a:endParaRPr dirty="0"/>
          </a:p>
          <a:p>
            <a:pPr marL="0" lvl="0" indent="0" algn="l" rtl="0">
              <a:lnSpc>
                <a:spcPct val="100000"/>
              </a:lnSpc>
              <a:spcBef>
                <a:spcPts val="0"/>
              </a:spcBef>
              <a:spcAft>
                <a:spcPts val="0"/>
              </a:spcAft>
              <a:buClr>
                <a:schemeClr val="dk1"/>
              </a:buClr>
              <a:buSzPts val="1200"/>
              <a:buFont typeface="Arial"/>
              <a:buNone/>
            </a:pP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Nuoroda: https://scholar.google.com/?hl=lt</a:t>
            </a:r>
            <a:endParaRPr dirty="0"/>
          </a:p>
          <a:p>
            <a:pPr marL="0" lvl="0" indent="0" algn="l" rtl="0">
              <a:lnSpc>
                <a:spcPct val="100000"/>
              </a:lnSpc>
              <a:spcBef>
                <a:spcPts val="0"/>
              </a:spcBef>
              <a:spcAft>
                <a:spcPts val="0"/>
              </a:spcAft>
              <a:buClr>
                <a:schemeClr val="dk1"/>
              </a:buClr>
              <a:buSzPts val="1200"/>
              <a:buFont typeface="Arial"/>
              <a:buNone/>
            </a:pP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b="0" i="0" dirty="0">
              <a:solidFill>
                <a:srgbClr val="4C5250"/>
              </a:solidFill>
              <a:latin typeface="DM Sans"/>
              <a:ea typeface="DM Sans"/>
              <a:cs typeface="DM Sans"/>
              <a:sym typeface="DM Sans"/>
            </a:endParaRPr>
          </a:p>
          <a:p>
            <a:pPr marL="0" lvl="0" indent="0" algn="l" rtl="0">
              <a:lnSpc>
                <a:spcPct val="100000"/>
              </a:lnSpc>
              <a:spcBef>
                <a:spcPts val="0"/>
              </a:spcBef>
              <a:spcAft>
                <a:spcPts val="0"/>
              </a:spcAft>
              <a:buSzPts val="1400"/>
              <a:buNone/>
            </a:pPr>
            <a:endParaRPr dirty="0"/>
          </a:p>
        </p:txBody>
      </p:sp>
      <p:sp>
        <p:nvSpPr>
          <p:cNvPr id="330" name="Google Shape;330;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336" name="Google Shape;336;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Papildoma skaidrė pažengusiesiems</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EBSCO</a:t>
            </a:r>
            <a:r>
              <a:rPr lang="lt-LT" sz="1400" dirty="0">
                <a:latin typeface="Arial"/>
                <a:ea typeface="Arial"/>
                <a:cs typeface="Arial"/>
                <a:sym typeface="Arial"/>
              </a:rPr>
              <a:t> (EBSCO </a:t>
            </a:r>
            <a:r>
              <a:rPr lang="lt-LT" sz="1400" dirty="0" err="1">
                <a:latin typeface="Arial"/>
                <a:ea typeface="Arial"/>
                <a:cs typeface="Arial"/>
                <a:sym typeface="Arial"/>
              </a:rPr>
              <a:t>Information</a:t>
            </a:r>
            <a:r>
              <a:rPr lang="lt-LT" sz="1400" dirty="0">
                <a:latin typeface="Arial"/>
                <a:ea typeface="Arial"/>
                <a:cs typeface="Arial"/>
                <a:sym typeface="Arial"/>
              </a:rPr>
              <a:t> </a:t>
            </a:r>
            <a:r>
              <a:rPr lang="lt-LT" sz="1400" dirty="0" err="1">
                <a:latin typeface="Arial"/>
                <a:ea typeface="Arial"/>
                <a:cs typeface="Arial"/>
                <a:sym typeface="Arial"/>
              </a:rPr>
              <a:t>Services</a:t>
            </a:r>
            <a:r>
              <a:rPr lang="lt-LT" sz="1400" dirty="0">
                <a:latin typeface="Arial"/>
                <a:ea typeface="Arial"/>
                <a:cs typeface="Arial"/>
                <a:sym typeface="Arial"/>
              </a:rPr>
              <a:t>) – tai viena didžiausių pasaulyje informacijos paslaugų teikėjų, siūlanti prieigą prie įvairių </a:t>
            </a:r>
            <a:r>
              <a:rPr lang="lt-LT" sz="1400" b="1" dirty="0">
                <a:latin typeface="Arial"/>
                <a:ea typeface="Arial"/>
                <a:cs typeface="Arial"/>
                <a:sym typeface="Arial"/>
              </a:rPr>
              <a:t>mokslinių duomenų bazių</a:t>
            </a:r>
            <a:r>
              <a:rPr lang="lt-LT" sz="1400" dirty="0">
                <a:latin typeface="Arial"/>
                <a:ea typeface="Arial"/>
                <a:cs typeface="Arial"/>
                <a:sym typeface="Arial"/>
              </a:rPr>
              <a:t>, elektroninių žurnalų, knygų ir kitų akademinių išteklių.</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Per </a:t>
            </a:r>
            <a:r>
              <a:rPr lang="lt-LT" sz="1400" b="1" dirty="0" err="1">
                <a:latin typeface="Arial"/>
                <a:ea typeface="Arial"/>
                <a:cs typeface="Arial"/>
                <a:sym typeface="Arial"/>
              </a:rPr>
              <a:t>EBSCOhost</a:t>
            </a:r>
            <a:r>
              <a:rPr lang="lt-LT" sz="1400" dirty="0">
                <a:latin typeface="Arial"/>
                <a:ea typeface="Arial"/>
                <a:cs typeface="Arial"/>
                <a:sym typeface="Arial"/>
              </a:rPr>
              <a:t> platformą vartotojai gali ieškoti informacijos iš daugybės sričių: nuo sveikatos mokslų iki verslo, švietimo, humanitarinių ir socialinių mokslų. Ji plačiai naudojama bibliotekose, universitetuose ir mokslinių tyrimų institucijose.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i="0" dirty="0">
              <a:solidFill>
                <a:srgbClr val="4C5250"/>
              </a:solidFill>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b="1" i="1" dirty="0" err="1">
                <a:latin typeface="Arial"/>
                <a:ea typeface="Arial"/>
                <a:cs typeface="Arial"/>
                <a:sym typeface="Arial"/>
              </a:rPr>
              <a:t>Taylor</a:t>
            </a:r>
            <a:r>
              <a:rPr lang="lt-LT" sz="1400" b="1" i="1" dirty="0">
                <a:latin typeface="Arial"/>
                <a:ea typeface="Arial"/>
                <a:cs typeface="Arial"/>
                <a:sym typeface="Arial"/>
              </a:rPr>
              <a:t> &amp; Francis Online</a:t>
            </a:r>
            <a:r>
              <a:rPr lang="lt-LT" sz="1400" i="1" dirty="0">
                <a:latin typeface="Arial"/>
                <a:ea typeface="Arial"/>
                <a:cs typeface="Arial"/>
                <a:sym typeface="Arial"/>
              </a:rPr>
              <a:t> </a:t>
            </a:r>
            <a:r>
              <a:rPr lang="lt-LT" sz="1400" dirty="0">
                <a:latin typeface="Arial"/>
                <a:ea typeface="Arial"/>
                <a:cs typeface="Arial"/>
                <a:sym typeface="Arial"/>
              </a:rPr>
              <a:t>– tai internetinė platforma, leidžianti pasiekti </a:t>
            </a:r>
            <a:r>
              <a:rPr lang="lt-LT" sz="1400" i="1" dirty="0" err="1">
                <a:latin typeface="Arial"/>
                <a:ea typeface="Arial"/>
                <a:cs typeface="Arial"/>
                <a:sym typeface="Arial"/>
              </a:rPr>
              <a:t>Taylor</a:t>
            </a:r>
            <a:r>
              <a:rPr lang="lt-LT" sz="1400" i="1" dirty="0">
                <a:latin typeface="Arial"/>
                <a:ea typeface="Arial"/>
                <a:cs typeface="Arial"/>
                <a:sym typeface="Arial"/>
              </a:rPr>
              <a:t> &amp; Francis </a:t>
            </a:r>
            <a:r>
              <a:rPr lang="lt-LT" sz="1400" dirty="0">
                <a:latin typeface="Arial"/>
                <a:ea typeface="Arial"/>
                <a:cs typeface="Arial"/>
                <a:sym typeface="Arial"/>
              </a:rPr>
              <a:t>leidyklos leidžiamus mokslinius žurnalus. Joje publikuojami recenzuoti straipsniai iš įvairių mokslo sričių, įskaitant humanitarinius, socialinius, gamtos ir technikos mokslus. Platforma skirta akademinei bendruomenei, tyrėjams ir studentams, ieškantiems patikimos mokslinės informacijos.</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endParaRPr sz="1400" i="0" dirty="0">
              <a:solidFill>
                <a:srgbClr val="4C5250"/>
              </a:solidFill>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b="1" i="1" dirty="0" err="1">
                <a:latin typeface="Arial"/>
                <a:ea typeface="Arial"/>
                <a:cs typeface="Arial"/>
                <a:sym typeface="Arial"/>
              </a:rPr>
              <a:t>Naxos</a:t>
            </a:r>
            <a:r>
              <a:rPr lang="lt-LT" sz="1400" b="1" i="1" dirty="0">
                <a:latin typeface="Arial"/>
                <a:ea typeface="Arial"/>
                <a:cs typeface="Arial"/>
                <a:sym typeface="Arial"/>
              </a:rPr>
              <a:t> </a:t>
            </a:r>
            <a:r>
              <a:rPr lang="lt-LT" sz="1400" b="1" i="1" dirty="0" err="1">
                <a:latin typeface="Arial"/>
                <a:ea typeface="Arial"/>
                <a:cs typeface="Arial"/>
                <a:sym typeface="Arial"/>
              </a:rPr>
              <a:t>Music</a:t>
            </a:r>
            <a:r>
              <a:rPr lang="lt-LT" sz="1400" b="1" i="1" dirty="0">
                <a:latin typeface="Arial"/>
                <a:ea typeface="Arial"/>
                <a:cs typeface="Arial"/>
                <a:sym typeface="Arial"/>
              </a:rPr>
              <a:t> </a:t>
            </a:r>
            <a:r>
              <a:rPr lang="lt-LT" sz="1400" b="1" i="1" dirty="0" err="1">
                <a:latin typeface="Arial"/>
                <a:ea typeface="Arial"/>
                <a:cs typeface="Arial"/>
                <a:sym typeface="Arial"/>
              </a:rPr>
              <a:t>Library</a:t>
            </a:r>
            <a:r>
              <a:rPr lang="lt-LT" sz="1400" i="1" dirty="0">
                <a:latin typeface="Arial"/>
                <a:ea typeface="Arial"/>
                <a:cs typeface="Arial"/>
                <a:sym typeface="Arial"/>
              </a:rPr>
              <a:t> </a:t>
            </a:r>
            <a:r>
              <a:rPr lang="lt-LT" sz="1400" dirty="0">
                <a:latin typeface="Arial"/>
                <a:ea typeface="Arial"/>
                <a:cs typeface="Arial"/>
                <a:sym typeface="Arial"/>
              </a:rPr>
              <a:t>– tai internetinė muzikos transliavimo platforma, skirta daugiausia klasikinės muzikos klausymuisi. Joje pateikiama plati kolekcija įrašų iš „</a:t>
            </a:r>
            <a:r>
              <a:rPr lang="lt-LT" sz="1400" dirty="0" err="1">
                <a:latin typeface="Arial"/>
                <a:ea typeface="Arial"/>
                <a:cs typeface="Arial"/>
                <a:sym typeface="Arial"/>
              </a:rPr>
              <a:t>Naxos</a:t>
            </a:r>
            <a:r>
              <a:rPr lang="lt-LT" sz="1400" dirty="0">
                <a:latin typeface="Arial"/>
                <a:ea typeface="Arial"/>
                <a:cs typeface="Arial"/>
                <a:sym typeface="Arial"/>
              </a:rPr>
              <a:t>“ ir kitų leidyklų, apimanti įvairius žanrus: klasiką, džiazą, pasaulio muziką ir kt. Šią biblioteką dažniausiai naudoja mokyklos, universitetai ir muzikos tyrėjai edukaciniais tikslais.</a:t>
            </a:r>
            <a:endParaRPr sz="1400" dirty="0">
              <a:latin typeface="Arial"/>
              <a:ea typeface="Arial"/>
              <a:cs typeface="Arial"/>
              <a:sym typeface="Arial"/>
            </a:endParaRPr>
          </a:p>
        </p:txBody>
      </p:sp>
      <p:sp>
        <p:nvSpPr>
          <p:cNvPr id="337" name="Google Shape;337;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346" name="Google Shape;346;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Nors šie šaltiniai prieinami už tam tikrą mokestį, tačiau naudojantis savo regiono bibliotekos paslaugomis galima gauti nemokamą prieigą prie kai kurių iš šių patikimų informacijos šaltinių. Kiekviena biblioteka savo interneto puslapyje nurodo, kokias duomenų bazes galite naudoti ir kokiu būdu. Kreipkitės į artimiausią biblioteką ir pasitikslinkite informaciją.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a:t>
            </a:r>
            <a:r>
              <a:rPr lang="lt-LT" sz="1400" b="1" dirty="0" err="1">
                <a:latin typeface="Arial"/>
                <a:ea typeface="Arial"/>
                <a:cs typeface="Arial"/>
                <a:sym typeface="Arial"/>
              </a:rPr>
              <a:t>Delfi</a:t>
            </a:r>
            <a:r>
              <a:rPr lang="lt-LT" sz="1400" b="1" dirty="0">
                <a:latin typeface="Arial"/>
                <a:ea typeface="Arial"/>
                <a:cs typeface="Arial"/>
                <a:sym typeface="Arial"/>
              </a:rPr>
              <a:t> plius“ (Mano </a:t>
            </a:r>
            <a:r>
              <a:rPr lang="lt-LT" sz="1400" b="1" dirty="0" err="1">
                <a:latin typeface="Arial"/>
                <a:ea typeface="Arial"/>
                <a:cs typeface="Arial"/>
                <a:sym typeface="Arial"/>
              </a:rPr>
              <a:t>Delfi</a:t>
            </a:r>
            <a:r>
              <a:rPr lang="lt-LT" sz="1400" b="1" dirty="0">
                <a:latin typeface="Arial"/>
                <a:ea typeface="Arial"/>
                <a:cs typeface="Arial"/>
                <a:sym typeface="Arial"/>
              </a:rPr>
              <a:t>)</a:t>
            </a:r>
            <a:endParaRPr dirty="0"/>
          </a:p>
          <a:p>
            <a:pPr marL="0" lvl="0" indent="0" algn="l" rtl="0">
              <a:lnSpc>
                <a:spcPct val="100000"/>
              </a:lnSpc>
              <a:spcBef>
                <a:spcPts val="0"/>
              </a:spcBef>
              <a:spcAft>
                <a:spcPts val="0"/>
              </a:spcAft>
              <a:buSzPts val="1400"/>
              <a:buNone/>
            </a:pPr>
            <a:r>
              <a:rPr lang="lt-LT" sz="1400" b="1" dirty="0">
                <a:latin typeface="Arial"/>
                <a:ea typeface="Arial"/>
                <a:cs typeface="Arial"/>
                <a:sym typeface="Arial"/>
              </a:rPr>
              <a:t>https://www.delfi.lt/mano-delfi. </a:t>
            </a:r>
            <a:r>
              <a:rPr lang="lt-LT" sz="1400" dirty="0">
                <a:latin typeface="Arial"/>
                <a:ea typeface="Arial"/>
                <a:cs typeface="Arial"/>
                <a:sym typeface="Arial"/>
              </a:rPr>
              <a:t>Niekur kitur nepublikuojamas profesionalių publicistų, gabių naujokų ir solidžių užsienio leidinių turinys lietuvių kalba, taip pat išankstiniai tekstų ir vaizdo </a:t>
            </a:r>
            <a:r>
              <a:rPr lang="lt-LT" sz="1400" dirty="0" err="1">
                <a:latin typeface="Arial"/>
                <a:ea typeface="Arial"/>
                <a:cs typeface="Arial"/>
                <a:sym typeface="Arial"/>
              </a:rPr>
              <a:t>lidų</a:t>
            </a:r>
            <a:r>
              <a:rPr lang="lt-LT" sz="1400" dirty="0">
                <a:latin typeface="Arial"/>
                <a:ea typeface="Arial"/>
                <a:cs typeface="Arial"/>
                <a:sym typeface="Arial"/>
              </a:rPr>
              <a:t> pristatymai. Visos naujienos publikuojamos be jokių reklamų.</a:t>
            </a:r>
            <a:endParaRPr dirty="0"/>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„Baltic </a:t>
            </a:r>
            <a:r>
              <a:rPr lang="lt-LT" sz="1400" b="1" dirty="0" err="1">
                <a:latin typeface="Arial"/>
                <a:ea typeface="Arial"/>
                <a:cs typeface="Arial"/>
                <a:sym typeface="Arial"/>
              </a:rPr>
              <a:t>News</a:t>
            </a:r>
            <a:r>
              <a:rPr lang="lt-LT" sz="1400" b="1" dirty="0">
                <a:latin typeface="Arial"/>
                <a:ea typeface="Arial"/>
                <a:cs typeface="Arial"/>
                <a:sym typeface="Arial"/>
              </a:rPr>
              <a:t> </a:t>
            </a:r>
            <a:r>
              <a:rPr lang="lt-LT" sz="1400" b="1" dirty="0" err="1">
                <a:latin typeface="Arial"/>
                <a:ea typeface="Arial"/>
                <a:cs typeface="Arial"/>
                <a:sym typeface="Arial"/>
              </a:rPr>
              <a:t>Service</a:t>
            </a:r>
            <a:r>
              <a:rPr lang="lt-LT" sz="1400" b="1" dirty="0">
                <a:latin typeface="Arial"/>
                <a:ea typeface="Arial"/>
                <a:cs typeface="Arial"/>
                <a:sym typeface="Arial"/>
              </a:rPr>
              <a:t>“ (BNS)</a:t>
            </a:r>
            <a:endParaRPr dirty="0"/>
          </a:p>
          <a:p>
            <a:pPr marL="0" lvl="0" indent="0" algn="l" rtl="0">
              <a:lnSpc>
                <a:spcPct val="100000"/>
              </a:lnSpc>
              <a:spcBef>
                <a:spcPts val="0"/>
              </a:spcBef>
              <a:spcAft>
                <a:spcPts val="0"/>
              </a:spcAft>
              <a:buSzPts val="1400"/>
              <a:buNone/>
            </a:pPr>
            <a:r>
              <a:rPr lang="lt-LT" sz="1400" b="1" dirty="0">
                <a:latin typeface="Arial"/>
                <a:ea typeface="Arial"/>
                <a:cs typeface="Arial"/>
                <a:sym typeface="Arial"/>
              </a:rPr>
              <a:t>https://bns.lt/. </a:t>
            </a:r>
            <a:r>
              <a:rPr lang="lt-LT" sz="1400" b="0" dirty="0">
                <a:latin typeface="Arial"/>
                <a:ea typeface="Arial"/>
                <a:cs typeface="Arial"/>
                <a:sym typeface="Arial"/>
              </a:rPr>
              <a:t>D</a:t>
            </a:r>
            <a:r>
              <a:rPr lang="lt-LT" sz="1400" dirty="0">
                <a:latin typeface="Arial"/>
                <a:ea typeface="Arial"/>
                <a:cs typeface="Arial"/>
                <a:sym typeface="Arial"/>
              </a:rPr>
              <a:t>idžiausia Baltijos šalių naujienų agentūra, įkurta 1990 m. Taline. Ji surenka, apdoroja ir platina svarbiausias politikos, verslo, kultūros ir kitų sričių naujienas iš Lietuvos, Baltijos šalių ir viso pasaulio. BNS biurai veikia Vilniuje, Rygoje ir Taline, o naujienos pateikiamos lietuvių, latvių, estų, anglų ir rusų kalbomis. Agentūra bendradarbiauja su pasaulinėmis naujienų agentūromis, tokiomis kaip „</a:t>
            </a:r>
            <a:r>
              <a:rPr lang="lt-LT" sz="1400" dirty="0" err="1">
                <a:latin typeface="Arial"/>
                <a:ea typeface="Arial"/>
                <a:cs typeface="Arial"/>
                <a:sym typeface="Arial"/>
              </a:rPr>
              <a:t>Associated</a:t>
            </a:r>
            <a:r>
              <a:rPr lang="lt-LT" sz="1400" dirty="0">
                <a:latin typeface="Arial"/>
                <a:ea typeface="Arial"/>
                <a:cs typeface="Arial"/>
                <a:sym typeface="Arial"/>
              </a:rPr>
              <a:t> Press“, „</a:t>
            </a:r>
            <a:r>
              <a:rPr lang="lt-LT" sz="1400" dirty="0" err="1">
                <a:latin typeface="Arial"/>
                <a:ea typeface="Arial"/>
                <a:cs typeface="Arial"/>
                <a:sym typeface="Arial"/>
              </a:rPr>
              <a:t>Agence</a:t>
            </a:r>
            <a:r>
              <a:rPr lang="lt-LT" sz="1400" dirty="0">
                <a:latin typeface="Arial"/>
                <a:ea typeface="Arial"/>
                <a:cs typeface="Arial"/>
                <a:sym typeface="Arial"/>
              </a:rPr>
              <a:t> France-</a:t>
            </a:r>
            <a:r>
              <a:rPr lang="lt-LT" sz="1400" dirty="0" err="1">
                <a:latin typeface="Arial"/>
                <a:ea typeface="Arial"/>
                <a:cs typeface="Arial"/>
                <a:sym typeface="Arial"/>
              </a:rPr>
              <a:t>Presse</a:t>
            </a:r>
            <a:r>
              <a:rPr lang="lt-LT" sz="1400" dirty="0">
                <a:latin typeface="Arial"/>
                <a:ea typeface="Arial"/>
                <a:cs typeface="Arial"/>
                <a:sym typeface="Arial"/>
              </a:rPr>
              <a:t>“ ir „Interfax“, kurios remiasi BNS informacija nušviesdamos įvykius Baltijos regione. Nuo 2017 m. BNS priklauso lietuviško kapitalo „15min grupei“, kuriai taip pat priklauso naujienų portalas „15min.lt“ ir kitos žiniasklaidos priemonės.</a:t>
            </a:r>
            <a:endParaRPr dirty="0"/>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„Verslo žinios“</a:t>
            </a:r>
            <a:endParaRPr dirty="0"/>
          </a:p>
          <a:p>
            <a:pPr marL="0" lvl="0" indent="0" algn="l" rtl="0">
              <a:lnSpc>
                <a:spcPct val="100000"/>
              </a:lnSpc>
              <a:spcBef>
                <a:spcPts val="0"/>
              </a:spcBef>
              <a:spcAft>
                <a:spcPts val="0"/>
              </a:spcAft>
              <a:buSzPts val="1400"/>
              <a:buNone/>
            </a:pPr>
            <a:r>
              <a:rPr lang="lt-LT" sz="1400" b="1" dirty="0">
                <a:latin typeface="Arial"/>
                <a:ea typeface="Arial"/>
                <a:cs typeface="Arial"/>
                <a:sym typeface="Arial"/>
              </a:rPr>
              <a:t>https://www.vz.lt/. </a:t>
            </a:r>
            <a:r>
              <a:rPr lang="lt-LT" sz="1400" b="0" dirty="0">
                <a:latin typeface="Arial"/>
                <a:ea typeface="Arial"/>
                <a:cs typeface="Arial"/>
                <a:sym typeface="Arial"/>
              </a:rPr>
              <a:t>T</a:t>
            </a:r>
            <a:r>
              <a:rPr lang="lt-LT" sz="1400" dirty="0">
                <a:latin typeface="Arial"/>
                <a:ea typeface="Arial"/>
                <a:cs typeface="Arial"/>
                <a:sym typeface="Arial"/>
              </a:rPr>
              <a:t>ai viena svarbiausių verslo žiniasklaidos priemonių Lietuvoje, veikianti nuo 1995 metų. Jos leidėjas – UAB „Verslo žinios“, kurios pagrindinis akcininkas yra Švedijos žiniasklaidos grupė „</a:t>
            </a:r>
            <a:r>
              <a:rPr lang="lt-LT" sz="1400" dirty="0" err="1">
                <a:latin typeface="Arial"/>
                <a:ea typeface="Arial"/>
                <a:cs typeface="Arial"/>
                <a:sym typeface="Arial"/>
              </a:rPr>
              <a:t>Bonnier</a:t>
            </a:r>
            <a:r>
              <a:rPr lang="lt-LT" sz="1400" dirty="0">
                <a:latin typeface="Arial"/>
                <a:ea typeface="Arial"/>
                <a:cs typeface="Arial"/>
                <a:sym typeface="Arial"/>
              </a:rPr>
              <a:t> </a:t>
            </a:r>
            <a:r>
              <a:rPr lang="lt-LT" sz="1400" dirty="0" err="1">
                <a:latin typeface="Arial"/>
                <a:ea typeface="Arial"/>
                <a:cs typeface="Arial"/>
                <a:sym typeface="Arial"/>
              </a:rPr>
              <a:t>Business</a:t>
            </a:r>
            <a:r>
              <a:rPr lang="lt-LT" sz="1400" dirty="0">
                <a:latin typeface="Arial"/>
                <a:ea typeface="Arial"/>
                <a:cs typeface="Arial"/>
                <a:sym typeface="Arial"/>
              </a:rPr>
              <a:t> Press“ (valdo 80 % akcijų), o kita dalis priklauso įkūrėjui ir vyriausiajam redaktoriui Rolandui </a:t>
            </a:r>
            <a:r>
              <a:rPr lang="lt-LT" sz="1400" dirty="0" err="1">
                <a:latin typeface="Arial"/>
                <a:ea typeface="Arial"/>
                <a:cs typeface="Arial"/>
                <a:sym typeface="Arial"/>
              </a:rPr>
              <a:t>Barysui</a:t>
            </a:r>
            <a:r>
              <a:rPr lang="lt-LT" sz="1400" dirty="0">
                <a:latin typeface="Arial"/>
                <a:ea typeface="Arial"/>
                <a:cs typeface="Arial"/>
                <a:sym typeface="Arial"/>
              </a:rPr>
              <a:t>. „Verslo žinios“ leidžia to paties pavadinimo dienraštį, žurnalą „Verslo klasė“, taip pat valdo naujienų portalą „</a:t>
            </a:r>
            <a:r>
              <a:rPr lang="lt-LT" sz="1400" dirty="0" err="1">
                <a:latin typeface="Arial"/>
                <a:ea typeface="Arial"/>
                <a:cs typeface="Arial"/>
                <a:sym typeface="Arial"/>
              </a:rPr>
              <a:t>vz.lt</a:t>
            </a:r>
            <a:r>
              <a:rPr lang="lt-LT" sz="1400" dirty="0">
                <a:latin typeface="Arial"/>
                <a:ea typeface="Arial"/>
                <a:cs typeface="Arial"/>
                <a:sym typeface="Arial"/>
              </a:rPr>
              <a:t>“, įmonių duomenų bazę „</a:t>
            </a:r>
            <a:r>
              <a:rPr lang="lt-LT" sz="1400" dirty="0" err="1">
                <a:latin typeface="Arial"/>
                <a:ea typeface="Arial"/>
                <a:cs typeface="Arial"/>
                <a:sym typeface="Arial"/>
              </a:rPr>
              <a:t>rekvizitai.lt</a:t>
            </a:r>
            <a:r>
              <a:rPr lang="lt-LT" sz="1400" dirty="0">
                <a:latin typeface="Arial"/>
                <a:ea typeface="Arial"/>
                <a:cs typeface="Arial"/>
                <a:sym typeface="Arial"/>
              </a:rPr>
              <a:t>“ bei teisinės informacijos platformą „</a:t>
            </a:r>
            <a:r>
              <a:rPr lang="lt-LT" sz="1400" dirty="0" err="1">
                <a:latin typeface="Arial"/>
                <a:ea typeface="Arial"/>
                <a:cs typeface="Arial"/>
                <a:sym typeface="Arial"/>
              </a:rPr>
              <a:t>infolex.lt</a:t>
            </a:r>
            <a:r>
              <a:rPr lang="lt-LT" sz="1400" dirty="0">
                <a:latin typeface="Arial"/>
                <a:ea typeface="Arial"/>
                <a:cs typeface="Arial"/>
                <a:sym typeface="Arial"/>
              </a:rPr>
              <a:t>“. Be to, organizuoja verslo konferencijas ir mokymus, tokius kaip „Gazelė“, „</a:t>
            </a:r>
            <a:r>
              <a:rPr lang="lt-LT" sz="1400" dirty="0" err="1">
                <a:latin typeface="Arial"/>
                <a:ea typeface="Arial"/>
                <a:cs typeface="Arial"/>
                <a:sym typeface="Arial"/>
              </a:rPr>
              <a:t>Password</a:t>
            </a:r>
            <a:r>
              <a:rPr lang="lt-LT" sz="1400" dirty="0">
                <a:latin typeface="Arial"/>
                <a:ea typeface="Arial"/>
                <a:cs typeface="Arial"/>
                <a:sym typeface="Arial"/>
              </a:rPr>
              <a:t>“ ir „Investuotojo festivalis“. Yra mokamo turinio.</a:t>
            </a:r>
            <a:endParaRPr dirty="0"/>
          </a:p>
          <a:p>
            <a:pPr marL="0" lvl="0" indent="0" algn="l" rtl="0">
              <a:lnSpc>
                <a:spcPct val="100000"/>
              </a:lnSpc>
              <a:spcBef>
                <a:spcPts val="0"/>
              </a:spcBef>
              <a:spcAft>
                <a:spcPts val="0"/>
              </a:spcAft>
              <a:buSzPts val="1400"/>
              <a:buNone/>
            </a:pPr>
            <a:r>
              <a:rPr lang="lt-LT" sz="1400" dirty="0">
                <a:latin typeface="Arial"/>
                <a:ea typeface="Arial"/>
                <a:cs typeface="Arial"/>
                <a:sym typeface="Arial"/>
              </a:rPr>
              <a:t> </a:t>
            </a:r>
            <a:endParaRPr dirty="0"/>
          </a:p>
          <a:p>
            <a:pPr marL="0" lvl="0" indent="0" algn="l" rtl="0">
              <a:lnSpc>
                <a:spcPct val="100000"/>
              </a:lnSpc>
              <a:spcBef>
                <a:spcPts val="0"/>
              </a:spcBef>
              <a:spcAft>
                <a:spcPts val="0"/>
              </a:spcAft>
              <a:buSzPts val="1400"/>
              <a:buNone/>
            </a:pPr>
            <a:r>
              <a:rPr lang="lt-LT" sz="1400" b="1" i="0" u="none" strike="noStrike" dirty="0" err="1">
                <a:latin typeface="Arial"/>
                <a:ea typeface="Arial"/>
                <a:cs typeface="Arial"/>
                <a:sym typeface="Arial"/>
              </a:rPr>
              <a:t>Infolex</a:t>
            </a:r>
            <a:endParaRPr dirty="0"/>
          </a:p>
          <a:p>
            <a:pPr marL="0" lvl="0" indent="0" algn="l" rtl="0">
              <a:lnSpc>
                <a:spcPct val="100000"/>
              </a:lnSpc>
              <a:spcBef>
                <a:spcPts val="0"/>
              </a:spcBef>
              <a:spcAft>
                <a:spcPts val="0"/>
              </a:spcAft>
              <a:buSzPts val="1400"/>
              <a:buNone/>
            </a:pPr>
            <a:r>
              <a:rPr lang="lt-LT" sz="1400" b="1" i="0" u="none" strike="noStrike" dirty="0">
                <a:latin typeface="Arial"/>
                <a:ea typeface="Arial"/>
                <a:cs typeface="Arial"/>
                <a:sym typeface="Arial"/>
              </a:rPr>
              <a:t>https://www.infolex.lt/portal/start.asp. </a:t>
            </a:r>
            <a:r>
              <a:rPr lang="lt-LT" sz="1400" i="0" dirty="0">
                <a:latin typeface="Arial"/>
                <a:ea typeface="Arial"/>
                <a:cs typeface="Arial"/>
                <a:sym typeface="Arial"/>
              </a:rPr>
              <a:t>Tai lietuviška teisinė duomenų bazė, kurioje pateikiami teisės aktai ir praktika. Čia galima atlikti Lietuvos Respublikos valstybinių institucijų norminių teisės aktų su visais pakeitimais ir kitų dokumentų paiešką, susipažinti su Lietuvos teismų praktika administracinėse, civilinėse, baudžiamosiose bylose, taip pat Europos Žmogaus Teisių Teismo sprendimais bylose prieš Lietuvą, Europos Teisingumo Teismo dokumentais, Seimo kontrolierių pažymomis, Vyriausiosios tarnybinės etikos komisijos sprendimais ir kt.</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i="0" dirty="0">
                <a:latin typeface="Arial"/>
                <a:ea typeface="Arial"/>
                <a:cs typeface="Arial"/>
                <a:sym typeface="Arial"/>
              </a:rPr>
              <a:t> </a:t>
            </a:r>
            <a:endParaRPr sz="1400" i="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Teisės aktų registras</a:t>
            </a:r>
            <a:endParaRPr dirty="0"/>
          </a:p>
          <a:p>
            <a:pPr marL="0" lvl="0" indent="0" algn="l" rtl="0">
              <a:spcBef>
                <a:spcPts val="0"/>
              </a:spcBef>
              <a:spcAft>
                <a:spcPts val="0"/>
              </a:spcAft>
              <a:buClr>
                <a:schemeClr val="dk1"/>
              </a:buClr>
              <a:buSzPts val="1400"/>
              <a:buFont typeface="Arial"/>
              <a:buNone/>
            </a:pPr>
            <a:r>
              <a:rPr lang="lt-LT" sz="1400" b="1" dirty="0">
                <a:latin typeface="Arial"/>
                <a:ea typeface="Arial"/>
                <a:cs typeface="Arial"/>
                <a:sym typeface="Arial"/>
              </a:rPr>
              <a:t>https://www.e-tar.lt/portal/index.html. </a:t>
            </a:r>
            <a:r>
              <a:rPr lang="lt-LT" sz="1400" dirty="0">
                <a:latin typeface="Arial"/>
                <a:ea typeface="Arial"/>
                <a:cs typeface="Arial"/>
                <a:sym typeface="Arial"/>
              </a:rPr>
              <a:t>Tai nemokama sistema, kurioje kaupiami visi Lietuvos institucijų priimti teisės aktai ir teisės aktų projektai.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347" name="Google Shape;347;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358" name="Google Shape;358;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Papildoma skaidrė pažengusiesiems</a:t>
            </a:r>
            <a:endParaRPr dirty="0"/>
          </a:p>
          <a:p>
            <a:pPr marL="0" marR="0" lvl="0" indent="0" algn="l" rtl="0">
              <a:lnSpc>
                <a:spcPct val="100000"/>
              </a:lnSpc>
              <a:spcBef>
                <a:spcPts val="0"/>
              </a:spcBef>
              <a:spcAft>
                <a:spcPts val="0"/>
              </a:spcAft>
              <a:buClr>
                <a:schemeClr val="dk1"/>
              </a:buClr>
              <a:buSzPts val="1200"/>
              <a:buFont typeface="Arial"/>
              <a:buNone/>
            </a:pPr>
            <a:endParaRPr sz="1400" dirty="0">
              <a:latin typeface="Arial"/>
              <a:ea typeface="Arial"/>
              <a:cs typeface="Arial"/>
              <a:sym typeface="Arial"/>
            </a:endParaRPr>
          </a:p>
          <a:p>
            <a:pPr marL="0" lvl="0" indent="0" algn="l" rtl="0">
              <a:lnSpc>
                <a:spcPct val="100000"/>
              </a:lnSpc>
              <a:spcBef>
                <a:spcPts val="0"/>
              </a:spcBef>
              <a:spcAft>
                <a:spcPts val="0"/>
              </a:spcAft>
              <a:buClr>
                <a:srgbClr val="05633B"/>
              </a:buClr>
              <a:buSzPts val="1200"/>
              <a:buFont typeface="Arial"/>
              <a:buNone/>
            </a:pPr>
            <a:r>
              <a:rPr lang="lt-LT" sz="1400" b="1" i="0" dirty="0">
                <a:latin typeface="Arial"/>
                <a:ea typeface="Arial"/>
                <a:cs typeface="Arial"/>
                <a:sym typeface="Arial"/>
              </a:rPr>
              <a:t>OAPEN</a:t>
            </a:r>
            <a:endParaRPr dirty="0"/>
          </a:p>
          <a:p>
            <a:pPr marL="0" lvl="0" indent="0" algn="l" rtl="0">
              <a:lnSpc>
                <a:spcPct val="100000"/>
              </a:lnSpc>
              <a:spcBef>
                <a:spcPts val="0"/>
              </a:spcBef>
              <a:spcAft>
                <a:spcPts val="0"/>
              </a:spcAft>
              <a:buClr>
                <a:srgbClr val="05633B"/>
              </a:buClr>
              <a:buSzPts val="1200"/>
              <a:buFont typeface="Arial"/>
              <a:buNone/>
            </a:pPr>
            <a:r>
              <a:rPr lang="lt-LT" sz="1400" b="1" i="0" dirty="0">
                <a:latin typeface="Arial"/>
                <a:ea typeface="Arial"/>
                <a:cs typeface="Arial"/>
                <a:sym typeface="Arial"/>
              </a:rPr>
              <a:t>https://www.oapen.org/</a:t>
            </a:r>
            <a:r>
              <a:rPr lang="lt-LT" sz="1400" i="0" dirty="0">
                <a:latin typeface="Arial"/>
                <a:ea typeface="Arial"/>
                <a:cs typeface="Arial"/>
                <a:sym typeface="Arial"/>
              </a:rPr>
              <a:t>. Tai visatekstės akademinės knygos humanitarinių ir socialinių mokslų temomis.</a:t>
            </a:r>
            <a:endParaRPr dirty="0"/>
          </a:p>
          <a:p>
            <a:pPr marL="0" lvl="0" indent="0" algn="l" rtl="0">
              <a:lnSpc>
                <a:spcPct val="100000"/>
              </a:lnSpc>
              <a:spcBef>
                <a:spcPts val="0"/>
              </a:spcBef>
              <a:spcAft>
                <a:spcPts val="0"/>
              </a:spcAft>
              <a:buClr>
                <a:srgbClr val="05633B"/>
              </a:buClr>
              <a:buSzPts val="1200"/>
              <a:buFont typeface="Arial"/>
              <a:buNone/>
            </a:pPr>
            <a:endParaRPr sz="1400" dirty="0">
              <a:latin typeface="Arial"/>
              <a:ea typeface="Arial"/>
              <a:cs typeface="Arial"/>
              <a:sym typeface="Arial"/>
            </a:endParaRPr>
          </a:p>
          <a:p>
            <a:pPr marL="0" lvl="0" indent="0" algn="l" rtl="0">
              <a:lnSpc>
                <a:spcPct val="100000"/>
              </a:lnSpc>
              <a:spcBef>
                <a:spcPts val="0"/>
              </a:spcBef>
              <a:spcAft>
                <a:spcPts val="0"/>
              </a:spcAft>
              <a:buClr>
                <a:srgbClr val="05633B"/>
              </a:buClr>
              <a:buSzPts val="1200"/>
              <a:buFont typeface="Arial"/>
              <a:buNone/>
            </a:pPr>
            <a:r>
              <a:rPr lang="lt-LT" sz="1400" b="1" i="0" dirty="0" err="1">
                <a:latin typeface="Arial"/>
                <a:ea typeface="Arial"/>
                <a:cs typeface="Arial"/>
                <a:sym typeface="Arial"/>
              </a:rPr>
              <a:t>DOABooks</a:t>
            </a:r>
            <a:r>
              <a:rPr lang="lt-LT" sz="1400" i="0" dirty="0">
                <a:latin typeface="Arial"/>
                <a:ea typeface="Arial"/>
                <a:cs typeface="Arial"/>
                <a:sym typeface="Arial"/>
              </a:rPr>
              <a:t> </a:t>
            </a:r>
            <a:r>
              <a:rPr lang="lt-LT" sz="1400" b="1" i="0" dirty="0">
                <a:latin typeface="Arial"/>
                <a:ea typeface="Arial"/>
                <a:cs typeface="Arial"/>
                <a:sym typeface="Arial"/>
              </a:rPr>
              <a:t>(</a:t>
            </a:r>
            <a:r>
              <a:rPr lang="lt-LT" sz="1400" b="1" i="0" dirty="0" err="1">
                <a:latin typeface="Arial"/>
                <a:ea typeface="Arial"/>
                <a:cs typeface="Arial"/>
                <a:sym typeface="Arial"/>
              </a:rPr>
              <a:t>Directory</a:t>
            </a:r>
            <a:r>
              <a:rPr lang="lt-LT" sz="1400" b="1" i="0" dirty="0">
                <a:latin typeface="Arial"/>
                <a:ea typeface="Arial"/>
                <a:cs typeface="Arial"/>
                <a:sym typeface="Arial"/>
              </a:rPr>
              <a:t> </a:t>
            </a:r>
            <a:r>
              <a:rPr lang="lt-LT" sz="1400" b="1" i="0" dirty="0" err="1">
                <a:latin typeface="Arial"/>
                <a:ea typeface="Arial"/>
                <a:cs typeface="Arial"/>
                <a:sym typeface="Arial"/>
              </a:rPr>
              <a:t>of</a:t>
            </a:r>
            <a:r>
              <a:rPr lang="lt-LT" sz="1400" b="1" i="0" dirty="0">
                <a:latin typeface="Arial"/>
                <a:ea typeface="Arial"/>
                <a:cs typeface="Arial"/>
                <a:sym typeface="Arial"/>
              </a:rPr>
              <a:t> </a:t>
            </a:r>
            <a:r>
              <a:rPr lang="lt-LT" sz="1400" b="1" i="0" dirty="0" err="1">
                <a:latin typeface="Arial"/>
                <a:ea typeface="Arial"/>
                <a:cs typeface="Arial"/>
                <a:sym typeface="Arial"/>
              </a:rPr>
              <a:t>Open</a:t>
            </a:r>
            <a:r>
              <a:rPr lang="lt-LT" sz="1400" b="1" i="0" dirty="0">
                <a:latin typeface="Arial"/>
                <a:ea typeface="Arial"/>
                <a:cs typeface="Arial"/>
                <a:sym typeface="Arial"/>
              </a:rPr>
              <a:t> Access </a:t>
            </a:r>
            <a:r>
              <a:rPr lang="lt-LT" sz="1400" b="1" i="0" dirty="0" err="1">
                <a:latin typeface="Arial"/>
                <a:ea typeface="Arial"/>
                <a:cs typeface="Arial"/>
                <a:sym typeface="Arial"/>
              </a:rPr>
              <a:t>Books</a:t>
            </a:r>
            <a:r>
              <a:rPr lang="lt-LT" sz="1400" b="1" i="0" dirty="0">
                <a:latin typeface="Arial"/>
                <a:ea typeface="Arial"/>
                <a:cs typeface="Arial"/>
                <a:sym typeface="Arial"/>
              </a:rPr>
              <a:t>)</a:t>
            </a:r>
            <a:endParaRPr dirty="0"/>
          </a:p>
          <a:p>
            <a:pPr marL="0" lvl="0" indent="0" algn="l" rtl="0">
              <a:lnSpc>
                <a:spcPct val="100000"/>
              </a:lnSpc>
              <a:spcBef>
                <a:spcPts val="0"/>
              </a:spcBef>
              <a:spcAft>
                <a:spcPts val="0"/>
              </a:spcAft>
              <a:buClr>
                <a:srgbClr val="05633B"/>
              </a:buClr>
              <a:buSzPts val="1200"/>
              <a:buFont typeface="Arial"/>
              <a:buNone/>
            </a:pPr>
            <a:r>
              <a:rPr lang="lt-LT" sz="1400" b="1" i="0" dirty="0">
                <a:latin typeface="Arial"/>
                <a:ea typeface="Arial"/>
                <a:cs typeface="Arial"/>
                <a:sym typeface="Arial"/>
              </a:rPr>
              <a:t>https://www.doabooks.org/. </a:t>
            </a:r>
            <a:r>
              <a:rPr lang="lt-LT" sz="1400" b="0" i="0" dirty="0">
                <a:latin typeface="Arial"/>
                <a:ea typeface="Arial"/>
                <a:cs typeface="Arial"/>
                <a:sym typeface="Arial"/>
              </a:rPr>
              <a:t>Tai</a:t>
            </a:r>
            <a:r>
              <a:rPr lang="lt-LT" sz="1400" b="1" i="0" dirty="0">
                <a:latin typeface="Arial"/>
                <a:ea typeface="Arial"/>
                <a:cs typeface="Arial"/>
                <a:sym typeface="Arial"/>
              </a:rPr>
              <a:t> </a:t>
            </a:r>
            <a:r>
              <a:rPr lang="lt-LT" sz="1400" i="0" dirty="0">
                <a:latin typeface="Arial"/>
                <a:ea typeface="Arial"/>
                <a:cs typeface="Arial"/>
                <a:sym typeface="Arial"/>
              </a:rPr>
              <a:t>visatekstės elektroninės knygos įvairių mokslų temomis.</a:t>
            </a:r>
            <a:endParaRPr dirty="0"/>
          </a:p>
          <a:p>
            <a:pPr marL="0" lvl="0" indent="0" algn="l" rtl="0">
              <a:lnSpc>
                <a:spcPct val="100000"/>
              </a:lnSpc>
              <a:spcBef>
                <a:spcPts val="0"/>
              </a:spcBef>
              <a:spcAft>
                <a:spcPts val="0"/>
              </a:spcAft>
              <a:buClr>
                <a:srgbClr val="05633B"/>
              </a:buClr>
              <a:buSzPts val="1200"/>
              <a:buFont typeface="Arial"/>
              <a:buNone/>
            </a:pPr>
            <a:endParaRPr sz="1400" i="0" dirty="0">
              <a:latin typeface="Arial"/>
              <a:ea typeface="Arial"/>
              <a:cs typeface="Arial"/>
              <a:sym typeface="Arial"/>
            </a:endParaRPr>
          </a:p>
          <a:p>
            <a:pPr marL="0" lvl="0" indent="0" algn="l" rtl="0">
              <a:lnSpc>
                <a:spcPct val="100000"/>
              </a:lnSpc>
              <a:spcBef>
                <a:spcPts val="0"/>
              </a:spcBef>
              <a:spcAft>
                <a:spcPts val="0"/>
              </a:spcAft>
              <a:buClr>
                <a:srgbClr val="05633B"/>
              </a:buClr>
              <a:buSzPts val="1200"/>
              <a:buFont typeface="Arial"/>
              <a:buNone/>
            </a:pPr>
            <a:r>
              <a:rPr lang="lt-LT" sz="1400" b="1" i="0" dirty="0" err="1">
                <a:latin typeface="Arial"/>
                <a:ea typeface="Arial"/>
                <a:cs typeface="Arial"/>
                <a:sym typeface="Arial"/>
              </a:rPr>
              <a:t>Europeana</a:t>
            </a:r>
            <a:endParaRPr dirty="0"/>
          </a:p>
          <a:p>
            <a:pPr marL="0" lvl="0" indent="0" algn="l" rtl="0">
              <a:lnSpc>
                <a:spcPct val="100000"/>
              </a:lnSpc>
              <a:spcBef>
                <a:spcPts val="0"/>
              </a:spcBef>
              <a:spcAft>
                <a:spcPts val="0"/>
              </a:spcAft>
              <a:buClr>
                <a:srgbClr val="05633B"/>
              </a:buClr>
              <a:buSzPts val="1200"/>
              <a:buFont typeface="Arial"/>
              <a:buNone/>
            </a:pPr>
            <a:r>
              <a:rPr lang="lt-LT" sz="1400" b="1" i="0" dirty="0">
                <a:latin typeface="Arial"/>
                <a:ea typeface="Arial"/>
                <a:cs typeface="Arial"/>
                <a:sym typeface="Arial"/>
              </a:rPr>
              <a:t>https://www.europeana.eu/lt</a:t>
            </a:r>
            <a:r>
              <a:rPr lang="lt-LT" sz="1400" i="0" dirty="0">
                <a:latin typeface="Arial"/>
                <a:ea typeface="Arial"/>
                <a:cs typeface="Arial"/>
                <a:sym typeface="Arial"/>
              </a:rPr>
              <a:t>. Tai Europos Komisijos iniciatyva sukurtas Europos bibliotekų, archyvų ir muziejų skaitmeninių dokumentų portalas.</a:t>
            </a:r>
            <a:endParaRPr dirty="0"/>
          </a:p>
          <a:p>
            <a:pPr marL="0" lvl="0" indent="0" algn="l" rtl="0">
              <a:lnSpc>
                <a:spcPct val="100000"/>
              </a:lnSpc>
              <a:spcBef>
                <a:spcPts val="0"/>
              </a:spcBef>
              <a:spcAft>
                <a:spcPts val="0"/>
              </a:spcAft>
              <a:buClr>
                <a:srgbClr val="05633B"/>
              </a:buClr>
              <a:buSzPts val="1200"/>
              <a:buFont typeface="Arial"/>
              <a:buNone/>
            </a:pPr>
            <a:endParaRPr sz="1400" dirty="0">
              <a:latin typeface="Arial"/>
              <a:ea typeface="Arial"/>
              <a:cs typeface="Arial"/>
              <a:sym typeface="Arial"/>
            </a:endParaRPr>
          </a:p>
          <a:p>
            <a:pPr marL="0" marR="0" lvl="0" indent="0" algn="l" rtl="0">
              <a:lnSpc>
                <a:spcPct val="100000"/>
              </a:lnSpc>
              <a:spcBef>
                <a:spcPts val="0"/>
              </a:spcBef>
              <a:spcAft>
                <a:spcPts val="0"/>
              </a:spcAft>
              <a:buClr>
                <a:srgbClr val="05633B"/>
              </a:buClr>
              <a:buSzPts val="1200"/>
              <a:buFont typeface="Arial"/>
              <a:buNone/>
            </a:pPr>
            <a:r>
              <a:rPr lang="lt-LT" sz="1400" b="1" dirty="0"/>
              <a:t>Lietuvos akademinė elektroninė biblioteka (</a:t>
            </a:r>
            <a:r>
              <a:rPr lang="lt-LT" sz="1400" b="1" dirty="0" err="1"/>
              <a:t>eLABa</a:t>
            </a:r>
            <a:r>
              <a:rPr lang="lt-LT" sz="1400" b="1" dirty="0"/>
              <a:t>)</a:t>
            </a:r>
            <a:endParaRPr dirty="0"/>
          </a:p>
          <a:p>
            <a:pPr marL="0" lvl="0" indent="0" algn="l" rtl="0">
              <a:lnSpc>
                <a:spcPct val="100000"/>
              </a:lnSpc>
              <a:spcBef>
                <a:spcPts val="0"/>
              </a:spcBef>
              <a:spcAft>
                <a:spcPts val="0"/>
              </a:spcAft>
              <a:buClr>
                <a:srgbClr val="05633B"/>
              </a:buClr>
              <a:buSzPts val="1200"/>
              <a:buFont typeface="Arial"/>
              <a:buNone/>
            </a:pPr>
            <a:r>
              <a:rPr lang="lt-LT" sz="1400" b="1" i="0" dirty="0">
                <a:latin typeface="Arial"/>
                <a:ea typeface="Arial"/>
                <a:cs typeface="Arial"/>
                <a:sym typeface="Arial"/>
              </a:rPr>
              <a:t>https://www.elaba.lt/elaba-portal/. </a:t>
            </a:r>
            <a:r>
              <a:rPr lang="lt-LT" sz="1400" i="0" dirty="0">
                <a:latin typeface="Arial"/>
                <a:ea typeface="Arial"/>
                <a:cs typeface="Arial"/>
                <a:sym typeface="Arial"/>
              </a:rPr>
              <a:t>Tai integrali paieškos sistema, leidžianti ieškoti Lietuvos akademinių bibliotekų kataloguose ir kitose duomenų bazėse.</a:t>
            </a:r>
            <a:endParaRPr sz="1400" dirty="0">
              <a:latin typeface="Arial"/>
              <a:ea typeface="Arial"/>
              <a:cs typeface="Arial"/>
              <a:sym typeface="Arial"/>
            </a:endParaRPr>
          </a:p>
          <a:p>
            <a:pPr marL="0" lvl="0" indent="0" algn="l" rtl="0">
              <a:lnSpc>
                <a:spcPct val="100000"/>
              </a:lnSpc>
              <a:spcBef>
                <a:spcPts val="0"/>
              </a:spcBef>
              <a:spcAft>
                <a:spcPts val="0"/>
              </a:spcAft>
              <a:buClr>
                <a:srgbClr val="4C5250"/>
              </a:buClr>
              <a:buSzPts val="1200"/>
              <a:buFont typeface="Arial"/>
              <a:buNone/>
            </a:pPr>
            <a:br>
              <a:rPr lang="lt-LT" b="0" i="0" dirty="0">
                <a:solidFill>
                  <a:srgbClr val="4C5250"/>
                </a:solidFill>
                <a:latin typeface="DM Sans"/>
                <a:ea typeface="DM Sans"/>
                <a:cs typeface="DM Sans"/>
                <a:sym typeface="DM Sans"/>
              </a:rPr>
            </a:br>
            <a:endParaRPr b="0" i="0" dirty="0">
              <a:solidFill>
                <a:srgbClr val="4C5250"/>
              </a:solidFill>
              <a:latin typeface="DM Sans"/>
              <a:ea typeface="DM Sans"/>
              <a:cs typeface="DM Sans"/>
              <a:sym typeface="DM Sans"/>
            </a:endParaRPr>
          </a:p>
          <a:p>
            <a:pPr marL="0" lvl="0" indent="0" algn="l" rtl="0">
              <a:lnSpc>
                <a:spcPct val="100000"/>
              </a:lnSpc>
              <a:spcBef>
                <a:spcPts val="0"/>
              </a:spcBef>
              <a:spcAft>
                <a:spcPts val="0"/>
              </a:spcAft>
              <a:buSzPts val="1400"/>
              <a:buNone/>
            </a:pPr>
            <a:endParaRPr dirty="0"/>
          </a:p>
        </p:txBody>
      </p:sp>
      <p:sp>
        <p:nvSpPr>
          <p:cNvPr id="359" name="Google Shape;359;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369" name="Google Shape;369;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dirty="0" err="1">
                <a:latin typeface="Arial"/>
                <a:ea typeface="Arial"/>
                <a:cs typeface="Arial"/>
                <a:sym typeface="Arial"/>
              </a:rPr>
              <a:t>ePaveldas</a:t>
            </a:r>
            <a:r>
              <a:rPr lang="lt-LT" sz="1400" b="1" dirty="0">
                <a:latin typeface="Arial"/>
                <a:ea typeface="Arial"/>
                <a:cs typeface="Arial"/>
                <a:sym typeface="Arial"/>
              </a:rPr>
              <a:t> </a:t>
            </a:r>
            <a:endParaRPr dirty="0"/>
          </a:p>
          <a:p>
            <a:pPr marL="0" lvl="0" indent="0" algn="l" rtl="0">
              <a:lnSpc>
                <a:spcPct val="100000"/>
              </a:lnSpc>
              <a:spcBef>
                <a:spcPts val="0"/>
              </a:spcBef>
              <a:spcAft>
                <a:spcPts val="0"/>
              </a:spcAft>
              <a:buSzPts val="1400"/>
              <a:buNone/>
            </a:pPr>
            <a:r>
              <a:rPr lang="lt-LT" sz="1400" b="1" dirty="0">
                <a:latin typeface="Arial"/>
                <a:ea typeface="Arial"/>
                <a:cs typeface="Arial"/>
                <a:sym typeface="Arial"/>
              </a:rPr>
              <a:t>https://www.epaveldas.lt/. </a:t>
            </a:r>
            <a:r>
              <a:rPr lang="lt-LT" sz="1400" b="0" dirty="0">
                <a:latin typeface="Arial"/>
                <a:ea typeface="Arial"/>
                <a:cs typeface="Arial"/>
                <a:sym typeface="Arial"/>
              </a:rPr>
              <a:t>T</a:t>
            </a:r>
            <a:r>
              <a:rPr lang="lt-LT" sz="1400" dirty="0">
                <a:latin typeface="Arial"/>
                <a:ea typeface="Arial"/>
                <a:cs typeface="Arial"/>
                <a:sym typeface="Arial"/>
              </a:rPr>
              <a:t>ai didžiausias Lietuvoje skaitmeninto kultūros paveldo portalas, kur atminties institucijos atveria saugyklų duris ir kviečia pasižvalgyti ir susipažinti su turtingomis suskaitmenintų dokumentų kolekcijomis ir kitomis kultūros paveldo įdomybėmis. Dažnai šie unikalūs objektai itin trapūs ar prastos fizinės būklės, tad saugomi griežtomis sąlygomis ir yra neprieinami visuomenei. Čia rasite senųjų lietuviškų knygų, Lietuvos ar mūsų išeivijos periodinių leidinių, įvairiose šalyse išleistų lietuviškų </a:t>
            </a:r>
            <a:r>
              <a:rPr lang="lt-LT" sz="1400" dirty="0" err="1">
                <a:latin typeface="Arial"/>
                <a:ea typeface="Arial"/>
                <a:cs typeface="Arial"/>
                <a:sym typeface="Arial"/>
              </a:rPr>
              <a:t>šelako</a:t>
            </a:r>
            <a:r>
              <a:rPr lang="lt-LT" sz="1400" dirty="0">
                <a:latin typeface="Arial"/>
                <a:ea typeface="Arial"/>
                <a:cs typeface="Arial"/>
                <a:sym typeface="Arial"/>
              </a:rPr>
              <a:t> plokštelių, Lietuvos muziejų eksponatų, garso įrašų, natų, audiovizualinių dokumentų ir žemėlapių. Be to, čia galite kurti savo kolekcijas, žvalgytis po virtualias parodas ir atrasti daug įdomių dalykų. Prie šio portalo pildymo ženkliai prisideda šalies bibliotekos.</a:t>
            </a:r>
            <a:endParaRPr dirty="0"/>
          </a:p>
          <a:p>
            <a:pPr marL="0" lvl="0" indent="0" algn="l" rtl="0">
              <a:lnSpc>
                <a:spcPct val="100000"/>
              </a:lnSpc>
              <a:spcBef>
                <a:spcPts val="0"/>
              </a:spcBef>
              <a:spcAft>
                <a:spcPts val="0"/>
              </a:spcAft>
              <a:buSzPts val="1400"/>
              <a:buNone/>
            </a:pPr>
            <a:r>
              <a:rPr lang="lt-LT" sz="1400" b="1" dirty="0">
                <a:latin typeface="Arial"/>
                <a:ea typeface="Arial"/>
                <a:cs typeface="Arial"/>
                <a:sym typeface="Arial"/>
              </a:rPr>
              <a:t>Praktinė užduotis</a:t>
            </a:r>
            <a:endParaRPr dirty="0"/>
          </a:p>
          <a:p>
            <a:pPr marL="0" lvl="0" indent="0" algn="l" rtl="0">
              <a:lnSpc>
                <a:spcPct val="100000"/>
              </a:lnSpc>
              <a:spcBef>
                <a:spcPts val="0"/>
              </a:spcBef>
              <a:spcAft>
                <a:spcPts val="0"/>
              </a:spcAft>
              <a:buSzPts val="1400"/>
              <a:buNone/>
            </a:pPr>
            <a:r>
              <a:rPr lang="lt-LT" sz="1400" dirty="0">
                <a:latin typeface="Arial"/>
                <a:ea typeface="Arial"/>
                <a:cs typeface="Arial"/>
                <a:sym typeface="Arial"/>
              </a:rPr>
              <a:t>Galite prisijungti ir panaršyti. Sugalvokite dalyviams užduotį, susijusią su jūsų krašto istorija ar paveldu. Pvz., surasti laikraštį, kuris šiuo metu nėra leidžiamas, bet jį galima skaityti portale. (Pvz., Šiauliuose – „Įdomus mūsų momentas“, „Raudonoji vėliava“ ar kt.)</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370" name="Google Shape;370;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77" name="Google Shape;377;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382" name="Google Shape;382;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Kai kurios duomenų bazės suteikia galimybę prisijungus prie paskyrų saugoti atsirinktą informaciją, išsaugoti failus. Tačiau ne visada yra patogu informaciją saugoti įvairiose atskirose platformose.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Informacija gali būti patikimai saugoma debesyje. Ten naudinga saugoti visokios rūšies failus, informacijos sąrašus, nuorodų katalogus ir pan. Debesų saugyklos, tokios kaip </a:t>
            </a:r>
            <a:r>
              <a:rPr lang="lt-LT" sz="1400" b="1" i="1" dirty="0">
                <a:latin typeface="Arial"/>
                <a:ea typeface="Arial"/>
                <a:cs typeface="Arial"/>
                <a:sym typeface="Arial"/>
              </a:rPr>
              <a:t>Google </a:t>
            </a:r>
            <a:r>
              <a:rPr lang="lt-LT" sz="1400" b="1" i="1" dirty="0" err="1">
                <a:latin typeface="Arial"/>
                <a:ea typeface="Arial"/>
                <a:cs typeface="Arial"/>
                <a:sym typeface="Arial"/>
              </a:rPr>
              <a:t>Drive</a:t>
            </a:r>
            <a:r>
              <a:rPr lang="lt-LT" sz="1400" b="1" i="1" dirty="0">
                <a:latin typeface="Arial"/>
                <a:ea typeface="Arial"/>
                <a:cs typeface="Arial"/>
                <a:sym typeface="Arial"/>
              </a:rPr>
              <a:t>, </a:t>
            </a:r>
            <a:r>
              <a:rPr lang="lt-LT" sz="1400" b="1" i="1" dirty="0" err="1">
                <a:latin typeface="Arial"/>
                <a:ea typeface="Arial"/>
                <a:cs typeface="Arial"/>
                <a:sym typeface="Arial"/>
              </a:rPr>
              <a:t>Dropbox</a:t>
            </a:r>
            <a:r>
              <a:rPr lang="lt-LT" sz="1400" b="1" i="1" dirty="0">
                <a:latin typeface="Arial"/>
                <a:ea typeface="Arial"/>
                <a:cs typeface="Arial"/>
                <a:sym typeface="Arial"/>
              </a:rPr>
              <a:t>, </a:t>
            </a:r>
            <a:r>
              <a:rPr lang="lt-LT" sz="1400" b="1" i="1" dirty="0" err="1">
                <a:latin typeface="Arial"/>
                <a:ea typeface="Arial"/>
                <a:cs typeface="Arial"/>
                <a:sym typeface="Arial"/>
              </a:rPr>
              <a:t>pCloud</a:t>
            </a:r>
            <a:r>
              <a:rPr lang="lt-LT" sz="1400" b="1" i="1" dirty="0">
                <a:latin typeface="Arial"/>
                <a:ea typeface="Arial"/>
                <a:cs typeface="Arial"/>
                <a:sym typeface="Arial"/>
              </a:rPr>
              <a:t> ir </a:t>
            </a:r>
            <a:r>
              <a:rPr lang="lt-LT" sz="1400" b="1" i="1" dirty="0" err="1">
                <a:latin typeface="Arial"/>
                <a:ea typeface="Arial"/>
                <a:cs typeface="Arial"/>
                <a:sym typeface="Arial"/>
              </a:rPr>
              <a:t>OneDrive</a:t>
            </a:r>
            <a:r>
              <a:rPr lang="lt-LT" sz="1400" dirty="0">
                <a:latin typeface="Arial"/>
                <a:ea typeface="Arial"/>
                <a:cs typeface="Arial"/>
                <a:sym typeface="Arial"/>
              </a:rPr>
              <a:t>, suteikia galimybę pasiekti failus iš bet kurio įrenginio. Debesų saugykla leidžia dalintis dideliais failais ir atkurti prarastus duomenis. Svarbu pasirinkti patikimą debesų saugyklos tiekėją ir užtikrinti savo paskyros saugumą. Rekomenduojama naudoti stiprius slaptažodžius ir įjungti dviejų faktorių autentifikavimą. Apie saugumą išsamiau pakalbėsime vėliau. Taip pat reikėtų peržiūrėti paslaugų teikimo sutartis ir pasirūpinti duomenų šifravimu. Patikimi debesų paslaugų teikėjai nuolat tobulina savo saugumo priemones, todėl duomenys debesyje dažnai būna net saugesni nei fizinėse laikmenose.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Galite dalyvių paklausti, ar jie atskiria šiuos logotipus, ypač panašius (</a:t>
            </a:r>
            <a:r>
              <a:rPr lang="lt-LT" sz="1400" i="1" dirty="0" err="1">
                <a:latin typeface="Arial"/>
                <a:ea typeface="Arial"/>
                <a:cs typeface="Arial"/>
                <a:sym typeface="Arial"/>
              </a:rPr>
              <a:t>iCloud</a:t>
            </a:r>
            <a:r>
              <a:rPr lang="lt-LT" sz="1400" dirty="0">
                <a:latin typeface="Arial"/>
                <a:ea typeface="Arial"/>
                <a:cs typeface="Arial"/>
                <a:sym typeface="Arial"/>
              </a:rPr>
              <a:t> ir </a:t>
            </a:r>
            <a:r>
              <a:rPr lang="lt-LT" sz="1400" i="1" dirty="0" err="1">
                <a:latin typeface="Arial"/>
                <a:ea typeface="Arial"/>
                <a:cs typeface="Arial"/>
                <a:sym typeface="Arial"/>
              </a:rPr>
              <a:t>OneDrive</a:t>
            </a:r>
            <a:r>
              <a:rPr lang="lt-LT" sz="1400" dirty="0">
                <a:latin typeface="Arial"/>
                <a:ea typeface="Arial"/>
                <a:cs typeface="Arial"/>
                <a:sym typeface="Arial"/>
              </a:rPr>
              <a:t>), ar naudoja kurį nors?</a:t>
            </a:r>
            <a:endParaRPr dirty="0"/>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457200" lvl="0" indent="-228600" algn="l" rtl="0">
              <a:lnSpc>
                <a:spcPct val="100000"/>
              </a:lnSpc>
              <a:spcBef>
                <a:spcPts val="0"/>
              </a:spcBef>
              <a:spcAft>
                <a:spcPts val="0"/>
              </a:spcAft>
              <a:buSzPts val="1400"/>
              <a:buNone/>
            </a:pPr>
            <a:r>
              <a:rPr lang="lt-LT" sz="1400" b="1" i="1" dirty="0">
                <a:latin typeface="Arial"/>
                <a:ea typeface="Arial"/>
                <a:cs typeface="Arial"/>
                <a:sym typeface="Arial"/>
              </a:rPr>
              <a:t>Google diskas </a:t>
            </a:r>
            <a:r>
              <a:rPr lang="lt-LT" sz="1400" b="1" dirty="0">
                <a:latin typeface="Arial"/>
                <a:ea typeface="Arial"/>
                <a:cs typeface="Arial"/>
                <a:sym typeface="Arial"/>
              </a:rPr>
              <a:t>(</a:t>
            </a:r>
            <a:r>
              <a:rPr lang="lt-LT" sz="1400" b="1" i="1" dirty="0">
                <a:latin typeface="Arial"/>
                <a:ea typeface="Arial"/>
                <a:cs typeface="Arial"/>
                <a:sym typeface="Arial"/>
              </a:rPr>
              <a:t>Google </a:t>
            </a:r>
            <a:r>
              <a:rPr lang="lt-LT" sz="1400" b="1" i="1" dirty="0" err="1">
                <a:latin typeface="Arial"/>
                <a:ea typeface="Arial"/>
                <a:cs typeface="Arial"/>
                <a:sym typeface="Arial"/>
              </a:rPr>
              <a:t>Drive</a:t>
            </a:r>
            <a:r>
              <a:rPr lang="lt-LT" sz="1400" b="1" dirty="0">
                <a:latin typeface="Arial"/>
                <a:ea typeface="Arial"/>
                <a:cs typeface="Arial"/>
                <a:sym typeface="Arial"/>
              </a:rPr>
              <a:t>)</a:t>
            </a:r>
            <a:r>
              <a:rPr lang="lt-LT" sz="1400" dirty="0">
                <a:latin typeface="Arial"/>
                <a:ea typeface="Arial"/>
                <a:cs typeface="Arial"/>
                <a:sym typeface="Arial"/>
              </a:rPr>
              <a:t> – </a:t>
            </a:r>
            <a:r>
              <a:rPr lang="lt-LT" sz="1400" dirty="0"/>
              <a:t>tai </a:t>
            </a:r>
            <a:r>
              <a:rPr lang="lt-LT" sz="1400" b="0" i="1" dirty="0"/>
              <a:t>Google</a:t>
            </a:r>
            <a:r>
              <a:rPr lang="lt-LT" sz="1400" dirty="0"/>
              <a:t> kompanijos teikiama debesų saugyklos paslauga. Ją gali naudoti visi, turintys </a:t>
            </a:r>
            <a:r>
              <a:rPr lang="lt-LT" sz="1400" b="0" i="1" dirty="0"/>
              <a:t>Google</a:t>
            </a:r>
            <a:r>
              <a:rPr lang="lt-LT" sz="1400" b="0" dirty="0"/>
              <a:t> paskyrą. </a:t>
            </a:r>
            <a:r>
              <a:rPr lang="lt-LT" sz="1400" dirty="0"/>
              <a:t>Paslauga leidžia </a:t>
            </a:r>
            <a:r>
              <a:rPr lang="lt-LT" sz="1400" b="0" dirty="0"/>
              <a:t>saugoti failus internete, dalintis jais su kitais ir bendradarbiauti realiuoju laiku </a:t>
            </a:r>
            <a:r>
              <a:rPr lang="lt-LT" sz="1400" dirty="0"/>
              <a:t>naudojant tokias priemones </a:t>
            </a:r>
            <a:r>
              <a:rPr lang="lt-LT" sz="1400" i="0" dirty="0"/>
              <a:t>kaip</a:t>
            </a:r>
            <a:r>
              <a:rPr lang="lt-LT" sz="1400" i="1" dirty="0"/>
              <a:t> Google </a:t>
            </a:r>
            <a:r>
              <a:rPr lang="lt-LT" sz="1400" i="1" dirty="0" err="1"/>
              <a:t>Docs</a:t>
            </a:r>
            <a:r>
              <a:rPr lang="lt-LT" sz="1400" i="1" dirty="0"/>
              <a:t>, </a:t>
            </a:r>
            <a:r>
              <a:rPr lang="lt-LT" sz="1400" i="1" dirty="0" err="1"/>
              <a:t>Sheets</a:t>
            </a:r>
            <a:r>
              <a:rPr lang="lt-LT" sz="1400" i="1" dirty="0"/>
              <a:t> </a:t>
            </a:r>
            <a:r>
              <a:rPr lang="lt-LT" sz="1400" i="0" dirty="0"/>
              <a:t>ar</a:t>
            </a:r>
            <a:r>
              <a:rPr lang="lt-LT" sz="1400" i="1" dirty="0"/>
              <a:t> Slides</a:t>
            </a:r>
            <a:r>
              <a:rPr lang="lt-LT" sz="1400" dirty="0"/>
              <a:t>.</a:t>
            </a:r>
            <a:endParaRPr dirty="0"/>
          </a:p>
          <a:p>
            <a:pPr marL="457200" lvl="0" indent="-228600" algn="l" rtl="0">
              <a:lnSpc>
                <a:spcPct val="100000"/>
              </a:lnSpc>
              <a:spcBef>
                <a:spcPts val="0"/>
              </a:spcBef>
              <a:spcAft>
                <a:spcPts val="0"/>
              </a:spcAft>
              <a:buSzPts val="1400"/>
              <a:buNone/>
            </a:pPr>
            <a:r>
              <a:rPr lang="lt-LT" sz="1400" dirty="0"/>
              <a:t>Kiekvienas vartotojas gauna </a:t>
            </a:r>
            <a:r>
              <a:rPr lang="lt-LT" sz="1400" b="1" dirty="0"/>
              <a:t>15 GB nemokamos saugyklos vietos</a:t>
            </a:r>
            <a:r>
              <a:rPr lang="lt-LT" sz="1400" dirty="0"/>
              <a:t>, o prireikus galima įsigyti daugiau. </a:t>
            </a:r>
            <a:r>
              <a:rPr lang="lt-LT" sz="1400" i="1" dirty="0"/>
              <a:t>Google diskas </a:t>
            </a:r>
            <a:r>
              <a:rPr lang="lt-LT" sz="1400" dirty="0"/>
              <a:t>naudingas tiek asmeniniam naudojimui, tiek darbui ar mokslui, nes failai pasiekiami iš bet kurio įrenginio, jie automatiškai išsaugomi, o bendrinimas labai paprastas ir greitas.</a:t>
            </a:r>
            <a:endParaRPr dirty="0"/>
          </a:p>
          <a:p>
            <a:pPr marL="457200" lvl="0" indent="-228600" algn="l" rtl="0">
              <a:lnSpc>
                <a:spcPct val="100000"/>
              </a:lnSpc>
              <a:spcBef>
                <a:spcPts val="0"/>
              </a:spcBef>
              <a:spcAft>
                <a:spcPts val="0"/>
              </a:spcAft>
              <a:buSzPts val="1400"/>
              <a:buNone/>
            </a:pPr>
            <a:endParaRPr sz="1400" dirty="0"/>
          </a:p>
          <a:p>
            <a:pPr marL="457200" marR="0" lvl="0" indent="-228600" algn="l" rtl="0">
              <a:lnSpc>
                <a:spcPct val="100000"/>
              </a:lnSpc>
              <a:spcBef>
                <a:spcPts val="0"/>
              </a:spcBef>
              <a:spcAft>
                <a:spcPts val="0"/>
              </a:spcAft>
              <a:buSzPts val="1400"/>
              <a:buNone/>
            </a:pPr>
            <a:r>
              <a:rPr lang="lt-LT" sz="1400" b="1" i="1" dirty="0" err="1"/>
              <a:t>OneDrive</a:t>
            </a:r>
            <a:r>
              <a:rPr lang="lt-LT" sz="1400" dirty="0"/>
              <a:t> – tai </a:t>
            </a:r>
            <a:r>
              <a:rPr lang="lt-LT" sz="1400" b="1" i="1" dirty="0"/>
              <a:t>Microsoft</a:t>
            </a:r>
            <a:r>
              <a:rPr lang="lt-LT" sz="1400" dirty="0"/>
              <a:t> teikiama debesų saugyklos paslauga, leidžianti </a:t>
            </a:r>
            <a:r>
              <a:rPr lang="lt-LT" sz="1400" b="0" dirty="0"/>
              <a:t>saugoti, pasiekti ir dalintis failais internetu</a:t>
            </a:r>
            <a:r>
              <a:rPr lang="lt-LT" sz="1400" dirty="0"/>
              <a:t>. Ja gali naudotis visi, turintys </a:t>
            </a:r>
            <a:r>
              <a:rPr lang="lt-LT" sz="1400" b="0" i="1" dirty="0"/>
              <a:t>Microsoft</a:t>
            </a:r>
            <a:r>
              <a:rPr lang="lt-LT" sz="1400" b="0" dirty="0"/>
              <a:t> paskyrą (</a:t>
            </a:r>
            <a:r>
              <a:rPr lang="lt-LT" sz="1400" dirty="0"/>
              <a:t>pvz., </a:t>
            </a:r>
            <a:r>
              <a:rPr lang="lt-LT" sz="1400" i="1" dirty="0"/>
              <a:t>Outlook, Hotmail </a:t>
            </a:r>
            <a:r>
              <a:rPr lang="lt-LT" sz="1400" dirty="0"/>
              <a:t>ar </a:t>
            </a:r>
            <a:r>
              <a:rPr lang="lt-LT" sz="1400" i="1" dirty="0"/>
              <a:t>Microsoft 365 </a:t>
            </a:r>
            <a:r>
              <a:rPr lang="lt-LT" sz="1400" dirty="0"/>
              <a:t>vartotojai). Vartotojai gauna </a:t>
            </a:r>
            <a:r>
              <a:rPr lang="lt-LT" sz="1400" b="1" dirty="0"/>
              <a:t>5 GB nemokamos saugyklos vietos</a:t>
            </a:r>
            <a:r>
              <a:rPr lang="lt-LT" sz="1400" dirty="0"/>
              <a:t>, o naudodami </a:t>
            </a:r>
            <a:r>
              <a:rPr lang="lt-LT" sz="1400" b="0" i="1" dirty="0"/>
              <a:t>Microsoft 365 </a:t>
            </a:r>
            <a:r>
              <a:rPr lang="lt-LT" sz="1400" b="0" dirty="0"/>
              <a:t>planą – daugiau (pvz., 1 TB). </a:t>
            </a:r>
            <a:r>
              <a:rPr lang="lt-LT" sz="1400" b="0" i="1" dirty="0" err="1"/>
              <a:t>OneDrive</a:t>
            </a:r>
            <a:r>
              <a:rPr lang="lt-LT" sz="1400" b="0" dirty="0"/>
              <a:t> integruotas su kitomis </a:t>
            </a:r>
            <a:r>
              <a:rPr lang="lt-LT" sz="1400" b="0" i="1" dirty="0"/>
              <a:t>Microsoft</a:t>
            </a:r>
            <a:r>
              <a:rPr lang="lt-LT" sz="1400" b="0" dirty="0"/>
              <a:t> paslaugomis, ypač </a:t>
            </a:r>
            <a:r>
              <a:rPr lang="lt-LT" sz="1400" b="0" i="1" dirty="0"/>
              <a:t>Word, Excel </a:t>
            </a:r>
            <a:r>
              <a:rPr lang="lt-LT" sz="1400" b="0" dirty="0"/>
              <a:t>ir </a:t>
            </a:r>
            <a:r>
              <a:rPr lang="lt-LT" sz="1400" b="0" i="1" dirty="0"/>
              <a:t>PowerPoint</a:t>
            </a:r>
            <a:r>
              <a:rPr lang="lt-LT" sz="1400" b="0" dirty="0"/>
              <a:t>, todėl patogu dirbti su dokumentais tiesiogiai debesyje</a:t>
            </a:r>
            <a:r>
              <a:rPr lang="lt-LT" sz="1400" dirty="0"/>
              <a:t>, dalintis jais su kitais ir </a:t>
            </a:r>
            <a:r>
              <a:rPr lang="lt-LT" sz="1400" b="0" dirty="0"/>
              <a:t>bendradarbiauti realiuoju laiku</a:t>
            </a:r>
            <a:r>
              <a:rPr lang="lt-LT" sz="1400" dirty="0"/>
              <a:t>. Taip pat </a:t>
            </a:r>
            <a:r>
              <a:rPr lang="lt-LT" sz="1400" b="0" dirty="0"/>
              <a:t>leidžia sinchronizuoti failus </a:t>
            </a:r>
            <a:r>
              <a:rPr lang="lt-LT" sz="1400" dirty="0"/>
              <a:t>tarp kompiuterio ir debesies, tad visi pakeitimai išsaugomi automatiškai.</a:t>
            </a:r>
            <a:endParaRPr dirty="0"/>
          </a:p>
          <a:p>
            <a:pPr marL="457200" marR="0" lvl="0" indent="-228600" algn="l" rtl="0">
              <a:lnSpc>
                <a:spcPct val="100000"/>
              </a:lnSpc>
              <a:spcBef>
                <a:spcPts val="0"/>
              </a:spcBef>
              <a:spcAft>
                <a:spcPts val="0"/>
              </a:spcAft>
              <a:buSzPts val="1400"/>
              <a:buNone/>
            </a:pPr>
            <a:r>
              <a:rPr lang="lt-LT" sz="1400" b="1" i="1" dirty="0" err="1"/>
              <a:t>Dropbox</a:t>
            </a:r>
            <a:r>
              <a:rPr lang="lt-LT" sz="1400" dirty="0"/>
              <a:t> – tai debesų saugyklos paslauga, sukurta </a:t>
            </a:r>
            <a:r>
              <a:rPr lang="lt-LT" sz="1400" b="1" i="1" dirty="0" err="1"/>
              <a:t>Dropbox</a:t>
            </a:r>
            <a:r>
              <a:rPr lang="lt-LT" sz="1400" b="1" i="1" dirty="0"/>
              <a:t>, </a:t>
            </a:r>
            <a:r>
              <a:rPr lang="lt-LT" sz="1400" b="1" i="1" dirty="0" err="1"/>
              <a:t>Inc</a:t>
            </a:r>
            <a:r>
              <a:rPr lang="lt-LT" sz="1400" b="1" dirty="0"/>
              <a:t>.</a:t>
            </a:r>
            <a:r>
              <a:rPr lang="lt-LT" sz="1400" dirty="0"/>
              <a:t>, leidžianti </a:t>
            </a:r>
            <a:r>
              <a:rPr lang="lt-LT" sz="1400" b="0" dirty="0"/>
              <a:t>saugoti, sinchronizuoti ir dalintis failais internetu</a:t>
            </a:r>
            <a:r>
              <a:rPr lang="lt-LT" sz="1400" dirty="0"/>
              <a:t>. Ja gali naudotis visi, susikūrę </a:t>
            </a:r>
            <a:r>
              <a:rPr lang="lt-LT" sz="1400" b="1" i="1" dirty="0" err="1"/>
              <a:t>Dropbox</a:t>
            </a:r>
            <a:r>
              <a:rPr lang="lt-LT" sz="1400" b="1" dirty="0"/>
              <a:t> paskyrą</a:t>
            </a:r>
            <a:r>
              <a:rPr lang="lt-LT" sz="1400" dirty="0"/>
              <a:t>. Anksčiau ji buvo siejama su </a:t>
            </a:r>
            <a:r>
              <a:rPr lang="lt-LT" sz="1400" i="1" dirty="0" err="1"/>
              <a:t>Yahoo</a:t>
            </a:r>
            <a:r>
              <a:rPr lang="lt-LT" sz="1400" dirty="0"/>
              <a:t> elektroninio pašto sistema. Naudotojai gauna apie </a:t>
            </a:r>
            <a:r>
              <a:rPr lang="lt-LT" sz="1400" b="1" dirty="0"/>
              <a:t>2 GB nemokamos saugyklos vietos</a:t>
            </a:r>
            <a:r>
              <a:rPr lang="lt-LT" sz="1400" dirty="0"/>
              <a:t>, o daugiau galima įsigyti su mokamais planais. </a:t>
            </a:r>
            <a:r>
              <a:rPr lang="lt-LT" sz="1400" i="1" dirty="0" err="1"/>
              <a:t>Dropbox</a:t>
            </a:r>
            <a:r>
              <a:rPr lang="lt-LT" sz="1400" dirty="0"/>
              <a:t> ypač vertinama dėl </a:t>
            </a:r>
            <a:r>
              <a:rPr lang="lt-LT" sz="1400" b="0" dirty="0"/>
              <a:t>paprasto naudojimo, greito sinchronizavimo tarp įrenginių </a:t>
            </a:r>
            <a:r>
              <a:rPr lang="lt-LT" sz="1400" dirty="0"/>
              <a:t>ir galimybės </a:t>
            </a:r>
            <a:r>
              <a:rPr lang="lt-LT" sz="1400" b="0" dirty="0"/>
              <a:t>dalintis failais ar aplankais su kitais vartotojais. Ji veikia tiek naršyklėje, tiek per programėlę kompiuteryje ar telefone. </a:t>
            </a:r>
            <a:r>
              <a:rPr lang="lt-LT" sz="1400" i="1" dirty="0" err="1"/>
              <a:t>Dropbox</a:t>
            </a:r>
            <a:r>
              <a:rPr lang="lt-LT" sz="1400" dirty="0"/>
              <a:t> dažnai naudoja tiek </a:t>
            </a:r>
            <a:r>
              <a:rPr lang="lt-LT" sz="1400" b="0" dirty="0"/>
              <a:t>privatūs vartotojai</a:t>
            </a:r>
            <a:r>
              <a:rPr lang="lt-LT" sz="1400" dirty="0"/>
              <a:t>, tiek </a:t>
            </a:r>
            <a:r>
              <a:rPr lang="lt-LT" sz="1400" b="0" dirty="0"/>
              <a:t>verslai</a:t>
            </a:r>
            <a:r>
              <a:rPr lang="lt-LT" sz="1400" dirty="0"/>
              <a:t>, norintys saugiai laikyti dokumentus ir dirbti su jais iš bet kurios vietos.</a:t>
            </a:r>
            <a:endParaRPr dirty="0"/>
          </a:p>
          <a:p>
            <a:pPr marL="457200" marR="0" lvl="0" indent="-228600" algn="l" rtl="0">
              <a:lnSpc>
                <a:spcPct val="100000"/>
              </a:lnSpc>
              <a:spcBef>
                <a:spcPts val="0"/>
              </a:spcBef>
              <a:spcAft>
                <a:spcPts val="0"/>
              </a:spcAft>
              <a:buSzPts val="1400"/>
              <a:buNone/>
            </a:pPr>
            <a:r>
              <a:rPr lang="lt-LT" sz="1400" b="1" i="1" dirty="0" err="1"/>
              <a:t>iCloud</a:t>
            </a:r>
            <a:r>
              <a:rPr lang="lt-LT" sz="1400" dirty="0"/>
              <a:t> – tai </a:t>
            </a:r>
            <a:r>
              <a:rPr lang="lt-LT" sz="1400" b="1" i="1" dirty="0"/>
              <a:t>Apple</a:t>
            </a:r>
            <a:r>
              <a:rPr lang="lt-LT" sz="1400" dirty="0"/>
              <a:t> teikiama debesų saugyklos paslauga, </a:t>
            </a:r>
            <a:r>
              <a:rPr lang="lt-LT" sz="1400" b="0" dirty="0"/>
              <a:t>skirta failų, nuotraukų, kontaktų, atsarginių kopijų </a:t>
            </a:r>
            <a:r>
              <a:rPr lang="lt-LT" sz="1400" dirty="0"/>
              <a:t>ir kitos informacijos </a:t>
            </a:r>
            <a:r>
              <a:rPr lang="lt-LT" sz="1400" b="0" dirty="0"/>
              <a:t>saugojimui bei sinchronizavimui tarp </a:t>
            </a:r>
            <a:r>
              <a:rPr lang="lt-LT" sz="1400" b="0" i="1" dirty="0"/>
              <a:t>Apple</a:t>
            </a:r>
            <a:r>
              <a:rPr lang="lt-LT" sz="1400" b="0" dirty="0"/>
              <a:t> įrenginių (</a:t>
            </a:r>
            <a:r>
              <a:rPr lang="lt-LT" sz="1400" b="0" i="1" dirty="0"/>
              <a:t>iPhone, iPad, </a:t>
            </a:r>
            <a:r>
              <a:rPr lang="lt-LT" sz="1400" b="0" i="1" dirty="0" err="1"/>
              <a:t>Mac</a:t>
            </a:r>
            <a:r>
              <a:rPr lang="lt-LT" sz="1400" b="0" i="1" dirty="0"/>
              <a:t> </a:t>
            </a:r>
            <a:r>
              <a:rPr lang="lt-LT" sz="1400" b="0" dirty="0"/>
              <a:t>ir kt.). </a:t>
            </a:r>
            <a:r>
              <a:rPr lang="lt-LT" sz="1400" dirty="0"/>
              <a:t>Paslauga leidžia automatiškai </a:t>
            </a:r>
            <a:r>
              <a:rPr lang="lt-LT" sz="1400" b="0" dirty="0"/>
              <a:t>išsaugoti duomenis</a:t>
            </a:r>
            <a:r>
              <a:rPr lang="lt-LT" sz="1400" dirty="0"/>
              <a:t>, pasiekti juos iš bet kurio įrenginio ir </a:t>
            </a:r>
            <a:r>
              <a:rPr lang="lt-LT" sz="1400" b="0" dirty="0"/>
              <a:t>atkurti praradus telefoną ar kompiuterį</a:t>
            </a:r>
            <a:r>
              <a:rPr lang="lt-LT" sz="1400" dirty="0"/>
              <a:t>. Kiekvienam vartotojui suteikiama </a:t>
            </a:r>
            <a:r>
              <a:rPr lang="lt-LT" sz="1400" b="1" dirty="0"/>
              <a:t>5 GB nemokamos vietos</a:t>
            </a:r>
            <a:r>
              <a:rPr lang="lt-LT" sz="1400" dirty="0"/>
              <a:t>, o papildoma talpa siūloma </a:t>
            </a:r>
            <a:r>
              <a:rPr lang="lt-LT" sz="1400" b="0" dirty="0"/>
              <a:t>su </a:t>
            </a:r>
            <a:r>
              <a:rPr lang="lt-LT" sz="1400" b="0" i="1" dirty="0" err="1"/>
              <a:t>iCloud</a:t>
            </a:r>
            <a:r>
              <a:rPr lang="lt-LT" sz="1400" b="0" i="1" dirty="0"/>
              <a:t>+</a:t>
            </a:r>
            <a:r>
              <a:rPr lang="lt-LT" sz="1400" b="0" dirty="0"/>
              <a:t> planais</a:t>
            </a:r>
            <a:r>
              <a:rPr lang="lt-LT" sz="1400" dirty="0"/>
              <a:t>. Naudinga tiek </a:t>
            </a:r>
            <a:r>
              <a:rPr lang="lt-LT" sz="1400" b="0" dirty="0"/>
              <a:t>asmeniniam saugumui, tiek patogiam darbui su </a:t>
            </a:r>
            <a:r>
              <a:rPr lang="lt-LT" sz="1400" b="0" i="1" dirty="0"/>
              <a:t>Apple</a:t>
            </a:r>
            <a:r>
              <a:rPr lang="lt-LT" sz="1400" b="0" dirty="0"/>
              <a:t> ekosistema.</a:t>
            </a:r>
            <a:endParaRPr dirty="0"/>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383" name="Google Shape;383;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1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393" name="Google Shape;393;p1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lt-LT" sz="1400" b="1" dirty="0">
                <a:latin typeface="Arial"/>
                <a:ea typeface="Arial"/>
                <a:cs typeface="Arial"/>
                <a:sym typeface="Arial"/>
              </a:rPr>
              <a:t>Praktinė užduotis</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Failų tvarkymas debesų saugykloje. Failus galite laikyti savo skaitmeniniuose įrenginiuose, tačiau tai nėra patogu ir racionalu (neturite po ranka, vagystės atveju prarasite duomenis, sugedęs įrenginys ir kt.). Debesų saugyklose laikomi failai yra pasiekiami iš bet kurio įrenginio, iš bet kurios vietos, svarbu žinoti prisijungimo duomenis. Savo skaitmeniniuose įrenginiuose laikomus failus tvarkome pagal tam tikras taisykles, taip pat labai svarbu tinkamai ir struktūruotai saugoti savo failus ir debesų saugyklose, kad būtų patogu rasti, saugu dalintis ir patogu bendradarbiauti.</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endParaRPr dirty="0"/>
          </a:p>
        </p:txBody>
      </p:sp>
      <p:sp>
        <p:nvSpPr>
          <p:cNvPr id="394" name="Google Shape;394;p1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27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399" name="Google Shape;399;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lt-LT" sz="1400" b="1" dirty="0">
                <a:latin typeface="Arial"/>
                <a:ea typeface="Arial"/>
                <a:cs typeface="Arial"/>
                <a:sym typeface="Arial"/>
              </a:rPr>
              <a:t>Praktinė užduotis</a:t>
            </a:r>
            <a:endParaRPr sz="1400" dirty="0">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lt-LT" sz="1400" dirty="0">
                <a:latin typeface="Arial"/>
                <a:ea typeface="Arial"/>
                <a:cs typeface="Arial"/>
                <a:sym typeface="Arial"/>
              </a:rPr>
              <a:t>Dėstytojui rekomenduojama turėti mokymams sukurtą paskyrą (patogiausia – </a:t>
            </a:r>
            <a:r>
              <a:rPr lang="lt-LT" sz="1400" i="1" dirty="0">
                <a:latin typeface="Arial"/>
                <a:ea typeface="Arial"/>
                <a:cs typeface="Arial"/>
                <a:sym typeface="Arial"/>
              </a:rPr>
              <a:t>Google diskas</a:t>
            </a:r>
            <a:r>
              <a:rPr lang="lt-LT" sz="1400" dirty="0">
                <a:latin typeface="Arial"/>
                <a:ea typeface="Arial"/>
                <a:cs typeface="Arial"/>
                <a:sym typeface="Arial"/>
              </a:rPr>
              <a:t>) ir pademonstruoti ekrane failų pridėjimą, aplanko sukūrimą ir kt. funkcijas. Jei dalyviai naudojasi failų saugykla (pvz., </a:t>
            </a:r>
            <a:r>
              <a:rPr lang="lt-LT" sz="1400" i="1" dirty="0">
                <a:latin typeface="Arial"/>
                <a:ea typeface="Arial"/>
                <a:cs typeface="Arial"/>
                <a:sym typeface="Arial"/>
              </a:rPr>
              <a:t>Google disku</a:t>
            </a:r>
            <a:r>
              <a:rPr lang="lt-LT" sz="1400" dirty="0">
                <a:latin typeface="Arial"/>
                <a:ea typeface="Arial"/>
                <a:cs typeface="Arial"/>
                <a:sym typeface="Arial"/>
              </a:rPr>
              <a:t>) gali prisijungę išbandyti tvarkyti failus savo „debesyje“, sukurti keletą aplankų ir į juos pridėti failų.</a:t>
            </a:r>
            <a:r>
              <a:rPr lang="lt-LT" sz="1400" dirty="0"/>
              <a:t> </a:t>
            </a:r>
            <a:endParaRPr dirty="0"/>
          </a:p>
          <a:p>
            <a:pPr marL="0" lvl="0" indent="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400" name="Google Shape;400;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10" name="Google Shape;410;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dirty="0">
                <a:latin typeface="Arial"/>
                <a:ea typeface="Arial"/>
                <a:cs typeface="Arial"/>
                <a:sym typeface="Arial"/>
              </a:rPr>
              <a:t>Papildoma skaidrė pažengusiesiems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err="1">
                <a:latin typeface="Arial"/>
                <a:ea typeface="Arial"/>
                <a:cs typeface="Arial"/>
                <a:sym typeface="Arial"/>
              </a:rPr>
              <a:t>Zotero</a:t>
            </a:r>
            <a:endParaRPr sz="1400" b="1"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https://www.zotero.org/.  </a:t>
            </a:r>
            <a:r>
              <a:rPr lang="lt-LT" sz="1400" dirty="0">
                <a:latin typeface="Arial"/>
                <a:ea typeface="Arial"/>
                <a:cs typeface="Arial"/>
                <a:sym typeface="Arial"/>
              </a:rPr>
              <a:t>Tai nemokama, atviro kodo literatūros tvarkymo programa, skirta šaltinių kaupimui, organizavimui, citavimui ir bendradarbiavimui. Automatiškai išsaugo bibliografinius duomenis (pvz., autorių, pavadinimą, leidimo metus) iš svetainių, mokslinių straipsnių duomenų bazių, bibliotekų katalogų ir pan., leidžia tvarkyti šaltinius į katalogus, žymėti juos etiketėmis, pridėti pastabas.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i="1" dirty="0" err="1">
                <a:latin typeface="Arial"/>
                <a:ea typeface="Arial"/>
                <a:cs typeface="Arial"/>
                <a:sym typeface="Arial"/>
              </a:rPr>
              <a:t>Zotero</a:t>
            </a:r>
            <a:r>
              <a:rPr lang="lt-LT" sz="1400" dirty="0">
                <a:latin typeface="Arial"/>
                <a:ea typeface="Arial"/>
                <a:cs typeface="Arial"/>
                <a:sym typeface="Arial"/>
              </a:rPr>
              <a:t> integruojasi su naršyklėmis ir teksto redaktoriais, palengvindama citavimą ir bibliografijų kūrimą įvairiais stiliais.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Ypač naudinga studentams, mokslininkams ir tyrėjams, kurie dirba su daug mokslinės literatūros.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Yra ir daugiau panašių nemokamų (</a:t>
            </a:r>
            <a:r>
              <a:rPr lang="lt-LT" sz="1400" i="1" dirty="0" err="1">
                <a:latin typeface="Arial"/>
                <a:ea typeface="Arial"/>
                <a:cs typeface="Arial"/>
                <a:sym typeface="Arial"/>
              </a:rPr>
              <a:t>Mendeley</a:t>
            </a:r>
            <a:r>
              <a:rPr lang="lt-LT" sz="1400" dirty="0">
                <a:latin typeface="Arial"/>
                <a:ea typeface="Arial"/>
                <a:cs typeface="Arial"/>
                <a:sym typeface="Arial"/>
              </a:rPr>
              <a:t>) ir mokamų alternatyvų.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411" name="Google Shape;411;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18" name="Google Shape;418;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Informacijos tvarkymui labai svarbūs skaitmeniniai teksto redaktoriai. Naudojant teksto redaktorius galima sukurti skaitmeninį tekstinį dokumentą. Apžvelgsime keletą būdų.</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i="1" dirty="0">
                <a:latin typeface="Arial"/>
                <a:ea typeface="Arial"/>
                <a:cs typeface="Arial"/>
                <a:sym typeface="Arial"/>
              </a:rPr>
              <a:t>Microsoft Word </a:t>
            </a:r>
            <a:r>
              <a:rPr lang="lt-LT" sz="1400" b="1" dirty="0">
                <a:latin typeface="Arial"/>
                <a:ea typeface="Arial"/>
                <a:cs typeface="Arial"/>
                <a:sym typeface="Arial"/>
              </a:rPr>
              <a:t>– </a:t>
            </a:r>
            <a:r>
              <a:rPr lang="lt-LT" sz="1400" b="1" i="1" dirty="0">
                <a:latin typeface="Arial"/>
                <a:ea typeface="Arial"/>
                <a:cs typeface="Arial"/>
                <a:sym typeface="Arial"/>
              </a:rPr>
              <a:t>Naudotis kompiuteryje </a:t>
            </a:r>
            <a:r>
              <a:rPr lang="lt-LT" sz="1400" dirty="0">
                <a:latin typeface="Arial"/>
                <a:ea typeface="Arial"/>
                <a:cs typeface="Arial"/>
                <a:sym typeface="Arial"/>
              </a:rPr>
              <a:t>(</a:t>
            </a:r>
            <a:r>
              <a:rPr lang="lt-LT" sz="1400" i="1" dirty="0">
                <a:latin typeface="Arial"/>
                <a:ea typeface="Arial"/>
                <a:cs typeface="Arial"/>
                <a:sym typeface="Arial"/>
              </a:rPr>
              <a:t>Windows</a:t>
            </a:r>
            <a:r>
              <a:rPr lang="lt-LT" sz="1400" dirty="0">
                <a:latin typeface="Arial"/>
                <a:ea typeface="Arial"/>
                <a:cs typeface="Arial"/>
                <a:sym typeface="Arial"/>
              </a:rPr>
              <a:t>). Jei turi „Microsoft 365“ prenumeratą, įdiek „Microsoft Word“ per „Office“ svetainę: </a:t>
            </a:r>
            <a:r>
              <a:rPr lang="lt-LT" sz="1400" i="1" dirty="0">
                <a:latin typeface="Arial"/>
                <a:ea typeface="Arial"/>
                <a:cs typeface="Arial"/>
                <a:sym typeface="Arial"/>
              </a:rPr>
              <a:t>https://www.office.com</a:t>
            </a:r>
            <a:r>
              <a:rPr lang="lt-LT" sz="1400" dirty="0">
                <a:latin typeface="Arial"/>
                <a:ea typeface="Arial"/>
                <a:cs typeface="Arial"/>
                <a:sym typeface="Arial"/>
              </a:rPr>
              <a:t>. Prisijunk su „Microsoft“ paskyra. Galėsi naudotis visomis funkcijomis, gauti atnaujinimus ir naudotis debesija (</a:t>
            </a:r>
            <a:r>
              <a:rPr lang="lt-LT" sz="1400" i="1" dirty="0" err="1">
                <a:latin typeface="Arial"/>
                <a:ea typeface="Arial"/>
                <a:cs typeface="Arial"/>
                <a:sym typeface="Arial"/>
              </a:rPr>
              <a:t>OneDrive</a:t>
            </a:r>
            <a:r>
              <a:rPr lang="lt-LT" sz="1400" dirty="0">
                <a:latin typeface="Arial"/>
                <a:ea typeface="Arial"/>
                <a:cs typeface="Arial"/>
                <a:sym typeface="Arial"/>
              </a:rPr>
              <a:t>).</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Jei turi vienkartinį </a:t>
            </a:r>
            <a:r>
              <a:rPr lang="lt-LT" sz="1400" i="1" dirty="0">
                <a:latin typeface="Arial"/>
                <a:ea typeface="Arial"/>
                <a:cs typeface="Arial"/>
                <a:sym typeface="Arial"/>
              </a:rPr>
              <a:t>Word</a:t>
            </a:r>
            <a:r>
              <a:rPr lang="lt-LT" sz="1400" dirty="0">
                <a:latin typeface="Arial"/>
                <a:ea typeface="Arial"/>
                <a:cs typeface="Arial"/>
                <a:sym typeface="Arial"/>
              </a:rPr>
              <a:t> pirkimą: įdiegęs </a:t>
            </a:r>
            <a:r>
              <a:rPr lang="lt-LT" sz="1400" i="1" dirty="0">
                <a:latin typeface="Arial"/>
                <a:ea typeface="Arial"/>
                <a:cs typeface="Arial"/>
                <a:sym typeface="Arial"/>
              </a:rPr>
              <a:t>Word</a:t>
            </a:r>
            <a:r>
              <a:rPr lang="lt-LT" sz="1400" dirty="0">
                <a:latin typeface="Arial"/>
                <a:ea typeface="Arial"/>
                <a:cs typeface="Arial"/>
                <a:sym typeface="Arial"/>
              </a:rPr>
              <a:t> programą, gali naudoti be prenumeratos, bet be naujausių funkcijų ir debesijos</a:t>
            </a:r>
            <a:r>
              <a:rPr lang="lt-LT" sz="1400" b="0" dirty="0">
                <a:latin typeface="Arial"/>
                <a:ea typeface="Arial"/>
                <a:cs typeface="Arial"/>
                <a:sym typeface="Arial"/>
              </a:rPr>
              <a:t>.</a:t>
            </a:r>
            <a:endParaRPr sz="1400" b="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i="1" dirty="0">
                <a:latin typeface="Arial"/>
                <a:ea typeface="Arial"/>
                <a:cs typeface="Arial"/>
                <a:sym typeface="Arial"/>
              </a:rPr>
              <a:t>Naudotis naršyklėje </a:t>
            </a:r>
            <a:r>
              <a:rPr lang="lt-LT" sz="1400" dirty="0">
                <a:latin typeface="Arial"/>
                <a:ea typeface="Arial"/>
                <a:cs typeface="Arial"/>
                <a:sym typeface="Arial"/>
              </a:rPr>
              <a:t>(nemokamai!). Word Online (nemokama versija): eik į: https://www.office.com. Prisijunk arba susikurk „Microsoft“ paskyrą. Pasirink „Word“ ir kurk/redaguok dokumentus tiesiog naršyklėje. Funkcijos ribotos (pvz., kai kurie šriftai, makrokomandos ar pažangesnės diagramos gali neveikti), bet daugumai darbų užtenka.</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i="1" dirty="0">
                <a:latin typeface="Arial"/>
                <a:ea typeface="Arial"/>
                <a:cs typeface="Arial"/>
                <a:sym typeface="Arial"/>
              </a:rPr>
              <a:t>Naudotis telefone ar planšetėje</a:t>
            </a:r>
            <a:r>
              <a:rPr lang="lt-LT" sz="1400" b="1" dirty="0">
                <a:latin typeface="Arial"/>
                <a:ea typeface="Arial"/>
                <a:cs typeface="Arial"/>
                <a:sym typeface="Arial"/>
              </a:rPr>
              <a:t>. „</a:t>
            </a:r>
            <a:r>
              <a:rPr lang="lt-LT" sz="1400" dirty="0">
                <a:latin typeface="Arial"/>
                <a:ea typeface="Arial"/>
                <a:cs typeface="Arial"/>
                <a:sym typeface="Arial"/>
              </a:rPr>
              <a:t>Microsoft Word“ mobilioji programėlė (iOS/Android): atsisiųsk iš „</a:t>
            </a:r>
            <a:r>
              <a:rPr lang="lt-LT" sz="1400" dirty="0" err="1">
                <a:latin typeface="Arial"/>
                <a:ea typeface="Arial"/>
                <a:cs typeface="Arial"/>
                <a:sym typeface="Arial"/>
              </a:rPr>
              <a:t>App</a:t>
            </a:r>
            <a:r>
              <a:rPr lang="lt-LT" sz="1400" dirty="0">
                <a:latin typeface="Arial"/>
                <a:ea typeface="Arial"/>
                <a:cs typeface="Arial"/>
                <a:sym typeface="Arial"/>
              </a:rPr>
              <a:t> </a:t>
            </a:r>
            <a:r>
              <a:rPr lang="lt-LT" sz="1400" dirty="0" err="1">
                <a:latin typeface="Arial"/>
                <a:ea typeface="Arial"/>
                <a:cs typeface="Arial"/>
                <a:sym typeface="Arial"/>
              </a:rPr>
              <a:t>Store</a:t>
            </a:r>
            <a:r>
              <a:rPr lang="lt-LT" sz="1400" dirty="0">
                <a:latin typeface="Arial"/>
                <a:ea typeface="Arial"/>
                <a:cs typeface="Arial"/>
                <a:sym typeface="Arial"/>
              </a:rPr>
              <a:t>“ arba „Google </a:t>
            </a:r>
            <a:r>
              <a:rPr lang="lt-LT" sz="1400" dirty="0" err="1">
                <a:latin typeface="Arial"/>
                <a:ea typeface="Arial"/>
                <a:cs typeface="Arial"/>
                <a:sym typeface="Arial"/>
              </a:rPr>
              <a:t>Play</a:t>
            </a:r>
            <a:r>
              <a:rPr lang="lt-LT" sz="1400" dirty="0">
                <a:latin typeface="Arial"/>
                <a:ea typeface="Arial"/>
                <a:cs typeface="Arial"/>
                <a:sym typeface="Arial"/>
              </a:rPr>
              <a:t>“. Prisijunk su „Microsoft“ paskyra. Nemokamai veikia riboto funkcionalumo režimu (mažuose ekranuose – iki 10,1 colio). Pilnas funkcionalumas – su „Microsoft 365“ prenumerata</a:t>
            </a:r>
            <a:r>
              <a:rPr lang="lt-LT" sz="1400" b="1" dirty="0">
                <a:latin typeface="Arial"/>
                <a:ea typeface="Arial"/>
                <a:cs typeface="Arial"/>
                <a:sym typeface="Arial"/>
              </a:rPr>
              <a:t>.</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b="1"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i="1" dirty="0">
                <a:latin typeface="Arial"/>
                <a:ea typeface="Arial"/>
                <a:cs typeface="Arial"/>
                <a:sym typeface="Arial"/>
              </a:rPr>
              <a:t>Google </a:t>
            </a:r>
            <a:r>
              <a:rPr lang="lt-LT" sz="1400" b="1" i="1" dirty="0" err="1">
                <a:latin typeface="Arial"/>
                <a:ea typeface="Arial"/>
                <a:cs typeface="Arial"/>
                <a:sym typeface="Arial"/>
              </a:rPr>
              <a:t>Docs</a:t>
            </a:r>
            <a:r>
              <a:rPr lang="lt-LT" sz="1400" b="1" dirty="0">
                <a:latin typeface="Arial"/>
                <a:ea typeface="Arial"/>
                <a:cs typeface="Arial"/>
                <a:sym typeface="Arial"/>
              </a:rPr>
              <a:t>. </a:t>
            </a:r>
            <a:r>
              <a:rPr lang="lt-LT" sz="1400" dirty="0">
                <a:latin typeface="Arial"/>
                <a:ea typeface="Arial"/>
                <a:cs typeface="Arial"/>
                <a:sym typeface="Arial"/>
              </a:rPr>
              <a:t>Galite jungtis: https://docs.google.com su </a:t>
            </a:r>
            <a:r>
              <a:rPr lang="lt-LT" sz="1400" i="1" dirty="0">
                <a:latin typeface="Arial"/>
                <a:ea typeface="Arial"/>
                <a:cs typeface="Arial"/>
                <a:sym typeface="Arial"/>
              </a:rPr>
              <a:t>Google</a:t>
            </a:r>
            <a:r>
              <a:rPr lang="lt-LT" sz="1400" dirty="0">
                <a:latin typeface="Arial"/>
                <a:ea typeface="Arial"/>
                <a:cs typeface="Arial"/>
                <a:sym typeface="Arial"/>
              </a:rPr>
              <a:t> paskyra (pvz., </a:t>
            </a:r>
            <a:r>
              <a:rPr lang="lt-LT" sz="1400" i="1" dirty="0" err="1">
                <a:latin typeface="Arial"/>
                <a:ea typeface="Arial"/>
                <a:cs typeface="Arial"/>
                <a:sym typeface="Arial"/>
              </a:rPr>
              <a:t>Gmail</a:t>
            </a:r>
            <a:r>
              <a:rPr lang="lt-LT" sz="1400" dirty="0">
                <a:latin typeface="Arial"/>
                <a:ea typeface="Arial"/>
                <a:cs typeface="Arial"/>
                <a:sym typeface="Arial"/>
              </a:rPr>
              <a:t> el. paštas). Sukurk naują dokumentą. Paspausk „Blank“ arba naudok šabloną. Rašyk ir redaguok internete – duomenys saugomi automatiškai „Google </a:t>
            </a:r>
            <a:r>
              <a:rPr lang="lt-LT" sz="1400" dirty="0" err="1">
                <a:latin typeface="Arial"/>
                <a:ea typeface="Arial"/>
                <a:cs typeface="Arial"/>
                <a:sym typeface="Arial"/>
              </a:rPr>
              <a:t>Drive</a:t>
            </a:r>
            <a:r>
              <a:rPr lang="lt-LT" sz="1400" dirty="0">
                <a:latin typeface="Arial"/>
                <a:ea typeface="Arial"/>
                <a:cs typeface="Arial"/>
                <a:sym typeface="Arial"/>
              </a:rPr>
              <a:t>“. Bendradarbiavimas: gali dalintis dokumentu su kitais ir redaguoti kartu realiu laiku. Naudojimas telefone: atsisiųsk </a:t>
            </a:r>
            <a:r>
              <a:rPr lang="lt-LT" sz="1400" i="1" dirty="0">
                <a:latin typeface="Arial"/>
                <a:ea typeface="Arial"/>
                <a:cs typeface="Arial"/>
                <a:sym typeface="Arial"/>
              </a:rPr>
              <a:t>Google </a:t>
            </a:r>
            <a:r>
              <a:rPr lang="lt-LT" sz="1400" i="1" dirty="0" err="1">
                <a:latin typeface="Arial"/>
                <a:ea typeface="Arial"/>
                <a:cs typeface="Arial"/>
                <a:sym typeface="Arial"/>
              </a:rPr>
              <a:t>Docs</a:t>
            </a:r>
            <a:r>
              <a:rPr lang="lt-LT" sz="1400" i="1" dirty="0">
                <a:latin typeface="Arial"/>
                <a:ea typeface="Arial"/>
                <a:cs typeface="Arial"/>
                <a:sym typeface="Arial"/>
              </a:rPr>
              <a:t> </a:t>
            </a:r>
            <a:r>
              <a:rPr lang="lt-LT" sz="1400" dirty="0">
                <a:latin typeface="Arial"/>
                <a:ea typeface="Arial"/>
                <a:cs typeface="Arial"/>
                <a:sym typeface="Arial"/>
              </a:rPr>
              <a:t>programėlę iš „</a:t>
            </a:r>
            <a:r>
              <a:rPr lang="lt-LT" sz="1400" dirty="0" err="1">
                <a:latin typeface="Arial"/>
                <a:ea typeface="Arial"/>
                <a:cs typeface="Arial"/>
                <a:sym typeface="Arial"/>
              </a:rPr>
              <a:t>App</a:t>
            </a:r>
            <a:r>
              <a:rPr lang="lt-LT" sz="1400" dirty="0">
                <a:latin typeface="Arial"/>
                <a:ea typeface="Arial"/>
                <a:cs typeface="Arial"/>
                <a:sym typeface="Arial"/>
              </a:rPr>
              <a:t> </a:t>
            </a:r>
            <a:r>
              <a:rPr lang="lt-LT" sz="1400" dirty="0" err="1">
                <a:latin typeface="Arial"/>
                <a:ea typeface="Arial"/>
                <a:cs typeface="Arial"/>
                <a:sym typeface="Arial"/>
              </a:rPr>
              <a:t>Store</a:t>
            </a:r>
            <a:r>
              <a:rPr lang="lt-LT" sz="1400" dirty="0">
                <a:latin typeface="Arial"/>
                <a:ea typeface="Arial"/>
                <a:cs typeface="Arial"/>
                <a:sym typeface="Arial"/>
              </a:rPr>
              <a:t>“ arba „Google </a:t>
            </a:r>
            <a:r>
              <a:rPr lang="lt-LT" sz="1400" dirty="0" err="1">
                <a:latin typeface="Arial"/>
                <a:ea typeface="Arial"/>
                <a:cs typeface="Arial"/>
                <a:sym typeface="Arial"/>
              </a:rPr>
              <a:t>Play</a:t>
            </a:r>
            <a:r>
              <a:rPr lang="lt-LT" sz="1400" dirty="0">
                <a:latin typeface="Arial"/>
                <a:ea typeface="Arial"/>
                <a:cs typeface="Arial"/>
                <a:sym typeface="Arial"/>
              </a:rPr>
              <a:t>“.</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b="1"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i="1" dirty="0" err="1">
                <a:latin typeface="Arial"/>
                <a:ea typeface="Arial"/>
                <a:cs typeface="Arial"/>
                <a:sym typeface="Arial"/>
              </a:rPr>
              <a:t>LibreOffice</a:t>
            </a:r>
            <a:r>
              <a:rPr lang="lt-LT" sz="1400" dirty="0">
                <a:latin typeface="Arial"/>
                <a:ea typeface="Arial"/>
                <a:cs typeface="Arial"/>
                <a:sym typeface="Arial"/>
              </a:rPr>
              <a:t> – atvirojo kodo biuro programų paketų sistema, sukurtas 2010 m., kai „OpenOffice.org“ bendruomenė atsiskyrė nuo „</a:t>
            </a:r>
            <a:r>
              <a:rPr lang="lt-LT" sz="1400" dirty="0" err="1">
                <a:latin typeface="Arial"/>
                <a:ea typeface="Arial"/>
                <a:cs typeface="Arial"/>
                <a:sym typeface="Arial"/>
              </a:rPr>
              <a:t>Oracle</a:t>
            </a:r>
            <a:r>
              <a:rPr lang="lt-LT" sz="1400" dirty="0">
                <a:latin typeface="Arial"/>
                <a:ea typeface="Arial"/>
                <a:cs typeface="Arial"/>
                <a:sym typeface="Arial"/>
              </a:rPr>
              <a:t>“ ir sukūrė naują projektą. Jį prižiūri organizacija „</a:t>
            </a:r>
            <a:r>
              <a:rPr lang="lt-LT" sz="1400" dirty="0" err="1">
                <a:latin typeface="Arial"/>
                <a:ea typeface="Arial"/>
                <a:cs typeface="Arial"/>
                <a:sym typeface="Arial"/>
              </a:rPr>
              <a:t>The</a:t>
            </a:r>
            <a:r>
              <a:rPr lang="lt-LT" sz="1400" dirty="0">
                <a:latin typeface="Arial"/>
                <a:ea typeface="Arial"/>
                <a:cs typeface="Arial"/>
                <a:sym typeface="Arial"/>
              </a:rPr>
              <a:t> </a:t>
            </a:r>
            <a:r>
              <a:rPr lang="lt-LT" sz="1400" dirty="0" err="1">
                <a:latin typeface="Arial"/>
                <a:ea typeface="Arial"/>
                <a:cs typeface="Arial"/>
                <a:sym typeface="Arial"/>
              </a:rPr>
              <a:t>Document</a:t>
            </a:r>
            <a:r>
              <a:rPr lang="lt-LT" sz="1400" dirty="0">
                <a:latin typeface="Arial"/>
                <a:ea typeface="Arial"/>
                <a:cs typeface="Arial"/>
                <a:sym typeface="Arial"/>
              </a:rPr>
              <a:t> </a:t>
            </a:r>
            <a:r>
              <a:rPr lang="lt-LT" sz="1400" dirty="0" err="1">
                <a:latin typeface="Arial"/>
                <a:ea typeface="Arial"/>
                <a:cs typeface="Arial"/>
                <a:sym typeface="Arial"/>
              </a:rPr>
              <a:t>Foundation</a:t>
            </a:r>
            <a:r>
              <a:rPr lang="lt-LT" sz="1400" dirty="0">
                <a:latin typeface="Arial"/>
                <a:ea typeface="Arial"/>
                <a:cs typeface="Arial"/>
                <a:sym typeface="Arial"/>
              </a:rPr>
              <a:t>“. Galite naudotis nemokamai.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 </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i="1" dirty="0">
                <a:latin typeface="Arial"/>
                <a:ea typeface="Arial"/>
                <a:cs typeface="Arial"/>
                <a:sym typeface="Arial"/>
              </a:rPr>
              <a:t>Apple Pages</a:t>
            </a:r>
            <a:r>
              <a:rPr lang="lt-LT" sz="1400" b="1" dirty="0">
                <a:latin typeface="Arial"/>
                <a:ea typeface="Arial"/>
                <a:cs typeface="Arial"/>
                <a:sym typeface="Arial"/>
              </a:rPr>
              <a:t>. </a:t>
            </a:r>
            <a:r>
              <a:rPr lang="lt-LT" sz="1400" i="1" dirty="0" err="1">
                <a:latin typeface="Arial"/>
                <a:ea typeface="Arial"/>
                <a:cs typeface="Arial"/>
                <a:sym typeface="Arial"/>
              </a:rPr>
              <a:t>Mac</a:t>
            </a:r>
            <a:r>
              <a:rPr lang="lt-LT" sz="1400" dirty="0">
                <a:latin typeface="Arial"/>
                <a:ea typeface="Arial"/>
                <a:cs typeface="Arial"/>
                <a:sym typeface="Arial"/>
              </a:rPr>
              <a:t> kompiuteryje programėlė dažniausiai jau įdiegta. Jei nėra – atsisiųsk iš </a:t>
            </a:r>
            <a:r>
              <a:rPr lang="lt-LT" sz="1400" i="1" dirty="0" err="1">
                <a:latin typeface="Arial"/>
                <a:ea typeface="Arial"/>
                <a:cs typeface="Arial"/>
                <a:sym typeface="Arial"/>
              </a:rPr>
              <a:t>Mac</a:t>
            </a:r>
            <a:r>
              <a:rPr lang="lt-LT" sz="1400" i="1" dirty="0">
                <a:latin typeface="Arial"/>
                <a:ea typeface="Arial"/>
                <a:cs typeface="Arial"/>
                <a:sym typeface="Arial"/>
              </a:rPr>
              <a:t> </a:t>
            </a:r>
            <a:r>
              <a:rPr lang="lt-LT" sz="1400" i="1" dirty="0" err="1">
                <a:latin typeface="Arial"/>
                <a:ea typeface="Arial"/>
                <a:cs typeface="Arial"/>
                <a:sym typeface="Arial"/>
              </a:rPr>
              <a:t>App</a:t>
            </a:r>
            <a:r>
              <a:rPr lang="lt-LT" sz="1400" i="1" dirty="0">
                <a:latin typeface="Arial"/>
                <a:ea typeface="Arial"/>
                <a:cs typeface="Arial"/>
                <a:sym typeface="Arial"/>
              </a:rPr>
              <a:t> </a:t>
            </a:r>
            <a:r>
              <a:rPr lang="lt-LT" sz="1400" i="1" dirty="0" err="1">
                <a:latin typeface="Arial"/>
                <a:ea typeface="Arial"/>
                <a:cs typeface="Arial"/>
                <a:sym typeface="Arial"/>
              </a:rPr>
              <a:t>Store</a:t>
            </a:r>
            <a:r>
              <a:rPr lang="lt-LT" sz="1400" i="1" dirty="0">
                <a:latin typeface="Arial"/>
                <a:ea typeface="Arial"/>
                <a:cs typeface="Arial"/>
                <a:sym typeface="Arial"/>
              </a:rPr>
              <a:t>. </a:t>
            </a:r>
            <a:r>
              <a:rPr lang="lt-LT" sz="1400" dirty="0">
                <a:latin typeface="Arial"/>
                <a:ea typeface="Arial"/>
                <a:cs typeface="Arial"/>
                <a:sym typeface="Arial"/>
              </a:rPr>
              <a:t>Atidaryk „Pages“, pasirink „</a:t>
            </a:r>
            <a:r>
              <a:rPr lang="lt-LT" sz="1400" dirty="0" err="1">
                <a:latin typeface="Arial"/>
                <a:ea typeface="Arial"/>
                <a:cs typeface="Arial"/>
                <a:sym typeface="Arial"/>
              </a:rPr>
              <a:t>New</a:t>
            </a:r>
            <a:r>
              <a:rPr lang="lt-LT" sz="1400" dirty="0">
                <a:latin typeface="Arial"/>
                <a:ea typeface="Arial"/>
                <a:cs typeface="Arial"/>
                <a:sym typeface="Arial"/>
              </a:rPr>
              <a:t> </a:t>
            </a:r>
            <a:r>
              <a:rPr lang="lt-LT" sz="1400" dirty="0" err="1">
                <a:latin typeface="Arial"/>
                <a:ea typeface="Arial"/>
                <a:cs typeface="Arial"/>
                <a:sym typeface="Arial"/>
              </a:rPr>
              <a:t>Document</a:t>
            </a:r>
            <a:r>
              <a:rPr lang="lt-LT" sz="1400" dirty="0">
                <a:latin typeface="Arial"/>
                <a:ea typeface="Arial"/>
                <a:cs typeface="Arial"/>
                <a:sym typeface="Arial"/>
              </a:rPr>
              <a:t>“, rinkis šabloną arba tuščią lapą.</a:t>
            </a:r>
            <a:r>
              <a:rPr lang="lt-LT" sz="1400" b="1" dirty="0">
                <a:latin typeface="Arial"/>
                <a:ea typeface="Arial"/>
                <a:cs typeface="Arial"/>
                <a:sym typeface="Arial"/>
              </a:rPr>
              <a:t> </a:t>
            </a:r>
            <a:r>
              <a:rPr lang="lt-LT" sz="1400" i="1" dirty="0">
                <a:latin typeface="Arial"/>
                <a:ea typeface="Arial"/>
                <a:cs typeface="Arial"/>
                <a:sym typeface="Arial"/>
              </a:rPr>
              <a:t>iPhone / iPad</a:t>
            </a:r>
            <a:r>
              <a:rPr lang="lt-LT" sz="1400" b="1" i="1" dirty="0">
                <a:latin typeface="Arial"/>
                <a:ea typeface="Arial"/>
                <a:cs typeface="Arial"/>
                <a:sym typeface="Arial"/>
              </a:rPr>
              <a:t>. </a:t>
            </a:r>
            <a:r>
              <a:rPr lang="lt-LT" sz="1400" dirty="0">
                <a:latin typeface="Arial"/>
                <a:ea typeface="Arial"/>
                <a:cs typeface="Arial"/>
                <a:sym typeface="Arial"/>
              </a:rPr>
              <a:t>Atsisiųsk </a:t>
            </a:r>
            <a:r>
              <a:rPr lang="lt-LT" sz="1400" i="1" dirty="0">
                <a:latin typeface="Arial"/>
                <a:ea typeface="Arial"/>
                <a:cs typeface="Arial"/>
                <a:sym typeface="Arial"/>
              </a:rPr>
              <a:t>Pages</a:t>
            </a:r>
            <a:r>
              <a:rPr lang="lt-LT" sz="1400" dirty="0">
                <a:latin typeface="Arial"/>
                <a:ea typeface="Arial"/>
                <a:cs typeface="Arial"/>
                <a:sym typeface="Arial"/>
              </a:rPr>
              <a:t> iš „</a:t>
            </a:r>
            <a:r>
              <a:rPr lang="lt-LT" sz="1400" dirty="0" err="1">
                <a:latin typeface="Arial"/>
                <a:ea typeface="Arial"/>
                <a:cs typeface="Arial"/>
                <a:sym typeface="Arial"/>
              </a:rPr>
              <a:t>App</a:t>
            </a:r>
            <a:r>
              <a:rPr lang="lt-LT" sz="1400" dirty="0">
                <a:latin typeface="Arial"/>
                <a:ea typeface="Arial"/>
                <a:cs typeface="Arial"/>
                <a:sym typeface="Arial"/>
              </a:rPr>
              <a:t> </a:t>
            </a:r>
            <a:r>
              <a:rPr lang="lt-LT" sz="1400" dirty="0" err="1">
                <a:latin typeface="Arial"/>
                <a:ea typeface="Arial"/>
                <a:cs typeface="Arial"/>
                <a:sym typeface="Arial"/>
              </a:rPr>
              <a:t>Store</a:t>
            </a:r>
            <a:r>
              <a:rPr lang="lt-LT" sz="1400" dirty="0">
                <a:latin typeface="Arial"/>
                <a:ea typeface="Arial"/>
                <a:cs typeface="Arial"/>
                <a:sym typeface="Arial"/>
              </a:rPr>
              <a:t>“ (jei dar neturi). Veikia labai panašiai kaip kompiuteryje – redaguoji, rašai, išsaugai. Internetu per naršyklę (taip pat </a:t>
            </a:r>
            <a:r>
              <a:rPr lang="lt-LT" sz="1400" i="1" dirty="0">
                <a:latin typeface="Arial"/>
                <a:ea typeface="Arial"/>
                <a:cs typeface="Arial"/>
                <a:sym typeface="Arial"/>
              </a:rPr>
              <a:t>Windows</a:t>
            </a:r>
            <a:r>
              <a:rPr lang="lt-LT" sz="1400" dirty="0">
                <a:latin typeface="Arial"/>
                <a:ea typeface="Arial"/>
                <a:cs typeface="Arial"/>
                <a:sym typeface="Arial"/>
              </a:rPr>
              <a:t> naudotojams!) Eik į: https://www.icloud.com/pages. Prisijunk su </a:t>
            </a:r>
            <a:r>
              <a:rPr lang="lt-LT" sz="1400" i="1" dirty="0">
                <a:latin typeface="Arial"/>
                <a:ea typeface="Arial"/>
                <a:cs typeface="Arial"/>
                <a:sym typeface="Arial"/>
              </a:rPr>
              <a:t>Apple ID</a:t>
            </a:r>
            <a:r>
              <a:rPr lang="lt-LT" sz="1400" dirty="0">
                <a:latin typeface="Arial"/>
                <a:ea typeface="Arial"/>
                <a:cs typeface="Arial"/>
                <a:sym typeface="Arial"/>
              </a:rPr>
              <a:t>. Galėsi kurti ir redaguoti dokumentus debesyje.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i="1"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
                  </a:ext>
                </a:extLst>
              </a:rPr>
              <a:t>Skatinti dalyvius atsisakyti nelegalaus programų naudojimo, paminėti apie intelektinės nuosavybės apsaugą!</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i="0" dirty="0" err="1">
                <a:solidFill>
                  <a:srgbClr val="191B26"/>
                </a:solidFill>
                <a:latin typeface="Arial"/>
                <a:ea typeface="Arial"/>
                <a:cs typeface="Arial"/>
                <a:sym typeface="Arial"/>
              </a:rPr>
              <a:t>Image</a:t>
            </a:r>
            <a:r>
              <a:rPr lang="lt-LT" sz="1400" i="0" dirty="0">
                <a:solidFill>
                  <a:srgbClr val="191B26"/>
                </a:solidFill>
                <a:latin typeface="Arial"/>
                <a:ea typeface="Arial"/>
                <a:cs typeface="Arial"/>
                <a:sym typeface="Arial"/>
              </a:rPr>
              <a:t> </a:t>
            </a:r>
            <a:r>
              <a:rPr lang="lt-LT" sz="1400" i="0" dirty="0" err="1">
                <a:solidFill>
                  <a:srgbClr val="191B26"/>
                </a:solidFill>
                <a:latin typeface="Arial"/>
                <a:ea typeface="Arial"/>
                <a:cs typeface="Arial"/>
                <a:sym typeface="Arial"/>
              </a:rPr>
              <a:t>by</a:t>
            </a:r>
            <a:r>
              <a:rPr lang="lt-LT" sz="1400" i="0" dirty="0">
                <a:solidFill>
                  <a:srgbClr val="191B26"/>
                </a:solidFill>
                <a:latin typeface="Arial"/>
                <a:ea typeface="Arial"/>
                <a:cs typeface="Arial"/>
                <a:sym typeface="Arial"/>
              </a:rPr>
              <a:t> </a:t>
            </a:r>
            <a:r>
              <a:rPr lang="lt-LT" sz="1400" i="0" u="sng" dirty="0" err="1">
                <a:solidFill>
                  <a:srgbClr val="191B26"/>
                </a:solidFill>
                <a:latin typeface="Arial"/>
                <a:ea typeface="Arial"/>
                <a:cs typeface="Arial"/>
                <a:sym typeface="Arial"/>
                <a:hlinkClick r:id="rId3">
                  <a:extLst>
                    <a:ext uri="{A12FA001-AC4F-418D-AE19-62706E023703}">
                      <ahyp:hlinkClr xmlns:ahyp="http://schemas.microsoft.com/office/drawing/2018/hyperlinkcolor" val="tx"/>
                    </a:ext>
                  </a:extLst>
                </a:hlinkClick>
              </a:rPr>
              <a:t>OpenClipart-Vectors</a:t>
            </a:r>
            <a:r>
              <a:rPr lang="lt-LT" sz="1400" i="0" dirty="0">
                <a:solidFill>
                  <a:srgbClr val="191B26"/>
                </a:solidFill>
                <a:latin typeface="Arial"/>
                <a:ea typeface="Arial"/>
                <a:cs typeface="Arial"/>
                <a:sym typeface="Arial"/>
              </a:rPr>
              <a:t> </a:t>
            </a:r>
            <a:r>
              <a:rPr lang="lt-LT" sz="1400" i="0" dirty="0" err="1">
                <a:solidFill>
                  <a:srgbClr val="191B26"/>
                </a:solidFill>
                <a:latin typeface="Arial"/>
                <a:ea typeface="Arial"/>
                <a:cs typeface="Arial"/>
                <a:sym typeface="Arial"/>
              </a:rPr>
              <a:t>from</a:t>
            </a:r>
            <a:r>
              <a:rPr lang="lt-LT" sz="1400" i="0" dirty="0">
                <a:solidFill>
                  <a:srgbClr val="191B26"/>
                </a:solidFill>
                <a:latin typeface="Arial"/>
                <a:ea typeface="Arial"/>
                <a:cs typeface="Arial"/>
                <a:sym typeface="Arial"/>
              </a:rPr>
              <a:t> </a:t>
            </a:r>
            <a:r>
              <a:rPr lang="lt-LT" sz="1400" i="0" u="sng" dirty="0" err="1">
                <a:solidFill>
                  <a:srgbClr val="191B26"/>
                </a:solidFill>
                <a:latin typeface="Arial"/>
                <a:ea typeface="Arial"/>
                <a:cs typeface="Arial"/>
                <a:sym typeface="Arial"/>
                <a:hlinkClick r:id="rId4">
                  <a:extLst>
                    <a:ext uri="{A12FA001-AC4F-418D-AE19-62706E023703}">
                      <ahyp:hlinkClr xmlns:ahyp="http://schemas.microsoft.com/office/drawing/2018/hyperlinkcolor" val="tx"/>
                    </a:ext>
                  </a:extLst>
                </a:hlinkClick>
              </a:rPr>
              <a:t>Pixabay</a:t>
            </a:r>
            <a:endParaRPr sz="1400" i="1" dirty="0">
              <a:latin typeface="Arial"/>
              <a:ea typeface="Arial"/>
              <a:cs typeface="Arial"/>
              <a:sym typeface="Arial"/>
            </a:endParaRPr>
          </a:p>
        </p:txBody>
      </p:sp>
      <p:sp>
        <p:nvSpPr>
          <p:cNvPr id="419" name="Google Shape;419;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26" name="Google Shape;426;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Dažnai prireikia dokumento skaitmeninės kopijos, tačiau turite tik popierinį dokumentą. Ką daryti, kaip „įdėti“ dokumentą į skaitmeninę erdvę? Jei neturite stacionarių skenerių ir kompiuterių, galite naudotis specialiomis programomis dokumentams skenuoti.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i="1"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i="0" dirty="0">
                <a:latin typeface="Arial"/>
                <a:ea typeface="Arial"/>
                <a:cs typeface="Arial"/>
                <a:sym typeface="Arial"/>
              </a:rPr>
              <a:t>Naudojant specialias skenavimo programėles. </a:t>
            </a:r>
            <a:r>
              <a:rPr lang="lt-LT" sz="1400" dirty="0">
                <a:latin typeface="Arial"/>
                <a:ea typeface="Arial"/>
                <a:cs typeface="Arial"/>
                <a:sym typeface="Arial"/>
              </a:rPr>
              <a:t>Populiariausios: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i="1" dirty="0">
                <a:latin typeface="Arial"/>
                <a:ea typeface="Arial"/>
                <a:cs typeface="Arial"/>
                <a:sym typeface="Arial"/>
              </a:rPr>
              <a:t>Adobe </a:t>
            </a:r>
            <a:r>
              <a:rPr lang="lt-LT" sz="1400" b="1" i="1" dirty="0" err="1">
                <a:latin typeface="Arial"/>
                <a:ea typeface="Arial"/>
                <a:cs typeface="Arial"/>
                <a:sym typeface="Arial"/>
              </a:rPr>
              <a:t>Scan</a:t>
            </a:r>
            <a:r>
              <a:rPr lang="lt-LT" sz="1400" b="1" i="1" dirty="0">
                <a:latin typeface="Arial"/>
                <a:ea typeface="Arial"/>
                <a:cs typeface="Arial"/>
                <a:sym typeface="Arial"/>
              </a:rPr>
              <a:t> </a:t>
            </a:r>
            <a:r>
              <a:rPr lang="lt-LT" sz="1400" dirty="0">
                <a:latin typeface="Arial"/>
                <a:ea typeface="Arial"/>
                <a:cs typeface="Arial"/>
                <a:sym typeface="Arial"/>
              </a:rPr>
              <a:t>(nemokama, automatinis teksto atpažinimas),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i="1" dirty="0">
                <a:latin typeface="Arial"/>
                <a:ea typeface="Arial"/>
                <a:cs typeface="Arial"/>
                <a:sym typeface="Arial"/>
              </a:rPr>
              <a:t>Microsoft </a:t>
            </a:r>
            <a:r>
              <a:rPr lang="lt-LT" sz="1400" b="1" i="1" dirty="0" err="1">
                <a:latin typeface="Arial"/>
                <a:ea typeface="Arial"/>
                <a:cs typeface="Arial"/>
                <a:sym typeface="Arial"/>
              </a:rPr>
              <a:t>Lens</a:t>
            </a:r>
            <a:r>
              <a:rPr lang="lt-LT" sz="1400" b="1" i="1" dirty="0">
                <a:latin typeface="Arial"/>
                <a:ea typeface="Arial"/>
                <a:cs typeface="Arial"/>
                <a:sym typeface="Arial"/>
              </a:rPr>
              <a:t> </a:t>
            </a:r>
            <a:r>
              <a:rPr lang="lt-LT" sz="1400" dirty="0">
                <a:latin typeface="Arial"/>
                <a:ea typeface="Arial"/>
                <a:cs typeface="Arial"/>
                <a:sym typeface="Arial"/>
              </a:rPr>
              <a:t>(lengva naudoti, integracija su </a:t>
            </a:r>
            <a:r>
              <a:rPr lang="lt-LT" sz="1400" i="1" dirty="0" err="1">
                <a:latin typeface="Arial"/>
                <a:ea typeface="Arial"/>
                <a:cs typeface="Arial"/>
                <a:sym typeface="Arial"/>
              </a:rPr>
              <a:t>OneDrive</a:t>
            </a:r>
            <a:r>
              <a:rPr lang="lt-LT" sz="1400" i="1" dirty="0">
                <a:latin typeface="Arial"/>
                <a:ea typeface="Arial"/>
                <a:cs typeface="Arial"/>
                <a:sym typeface="Arial"/>
              </a:rPr>
              <a:t>/Word</a:t>
            </a:r>
            <a:r>
              <a:rPr lang="lt-LT" sz="1400" dirty="0">
                <a:latin typeface="Arial"/>
                <a:ea typeface="Arial"/>
                <a:cs typeface="Arial"/>
                <a:sym typeface="Arial"/>
              </a:rPr>
              <a:t>),</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i="1" dirty="0" err="1">
                <a:latin typeface="Arial"/>
                <a:ea typeface="Arial"/>
                <a:cs typeface="Arial"/>
                <a:sym typeface="Arial"/>
              </a:rPr>
              <a:t>CamScanner</a:t>
            </a:r>
            <a:r>
              <a:rPr lang="lt-LT" sz="1400" i="1" dirty="0">
                <a:latin typeface="Arial"/>
                <a:ea typeface="Arial"/>
                <a:cs typeface="Arial"/>
                <a:sym typeface="Arial"/>
              </a:rPr>
              <a:t> </a:t>
            </a:r>
            <a:r>
              <a:rPr lang="lt-LT" sz="1400" dirty="0">
                <a:latin typeface="Arial"/>
                <a:ea typeface="Arial"/>
                <a:cs typeface="Arial"/>
                <a:sym typeface="Arial"/>
              </a:rPr>
              <a:t>(galinga, bet su reklama nemokamoje versijoje).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i="0" dirty="0">
                <a:latin typeface="Arial"/>
                <a:ea typeface="Arial"/>
                <a:cs typeface="Arial"/>
                <a:sym typeface="Arial"/>
              </a:rPr>
              <a:t>Naudojant</a:t>
            </a:r>
            <a:r>
              <a:rPr lang="lt-LT" sz="1400" i="1" dirty="0">
                <a:latin typeface="Arial"/>
                <a:ea typeface="Arial"/>
                <a:cs typeface="Arial"/>
                <a:sym typeface="Arial"/>
              </a:rPr>
              <a:t> iPhone / iPad </a:t>
            </a:r>
            <a:r>
              <a:rPr lang="lt-LT" sz="1400" dirty="0">
                <a:latin typeface="Arial"/>
                <a:ea typeface="Arial"/>
                <a:cs typeface="Arial"/>
                <a:sym typeface="Arial"/>
              </a:rPr>
              <a:t>(be papildomų programėlių): Atidaryk </a:t>
            </a:r>
            <a:r>
              <a:rPr lang="lt-LT" sz="1400" i="1" dirty="0" err="1">
                <a:latin typeface="Arial"/>
                <a:ea typeface="Arial"/>
                <a:cs typeface="Arial"/>
                <a:sym typeface="Arial"/>
              </a:rPr>
              <a:t>Notes</a:t>
            </a:r>
            <a:r>
              <a:rPr lang="lt-LT" sz="1400" dirty="0">
                <a:latin typeface="Arial"/>
                <a:ea typeface="Arial"/>
                <a:cs typeface="Arial"/>
                <a:sym typeface="Arial"/>
              </a:rPr>
              <a:t> programą. Paspausk kameros piktogramą, </a:t>
            </a:r>
            <a:r>
              <a:rPr lang="lt-LT" sz="1400" i="1" dirty="0" err="1">
                <a:latin typeface="Arial"/>
                <a:ea typeface="Arial"/>
                <a:cs typeface="Arial"/>
                <a:sym typeface="Arial"/>
              </a:rPr>
              <a:t>Scan</a:t>
            </a:r>
            <a:r>
              <a:rPr lang="lt-LT" sz="1400" i="1" dirty="0">
                <a:latin typeface="Arial"/>
                <a:ea typeface="Arial"/>
                <a:cs typeface="Arial"/>
                <a:sym typeface="Arial"/>
              </a:rPr>
              <a:t> </a:t>
            </a:r>
            <a:r>
              <a:rPr lang="lt-LT" sz="1400" i="1" dirty="0" err="1">
                <a:latin typeface="Arial"/>
                <a:ea typeface="Arial"/>
                <a:cs typeface="Arial"/>
                <a:sym typeface="Arial"/>
              </a:rPr>
              <a:t>Documents</a:t>
            </a:r>
            <a:r>
              <a:rPr lang="lt-LT" sz="1400" dirty="0">
                <a:latin typeface="Arial"/>
                <a:ea typeface="Arial"/>
                <a:cs typeface="Arial"/>
                <a:sym typeface="Arial"/>
              </a:rPr>
              <a:t>. Nufotografuok, apkirpk, išsaugok arba eksportuok kaip PDF.</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Naudojant </a:t>
            </a:r>
            <a:r>
              <a:rPr lang="lt-LT" sz="1400" b="1" i="1" dirty="0">
                <a:latin typeface="Arial"/>
                <a:ea typeface="Arial"/>
                <a:cs typeface="Arial"/>
                <a:sym typeface="Arial"/>
              </a:rPr>
              <a:t>Android</a:t>
            </a:r>
            <a:r>
              <a:rPr lang="lt-LT" sz="1400" dirty="0">
                <a:latin typeface="Arial"/>
                <a:ea typeface="Arial"/>
                <a:cs typeface="Arial"/>
                <a:sym typeface="Arial"/>
              </a:rPr>
              <a:t> su </a:t>
            </a:r>
            <a:r>
              <a:rPr lang="lt-LT" sz="1400" i="1" dirty="0">
                <a:latin typeface="Arial"/>
                <a:ea typeface="Arial"/>
                <a:cs typeface="Arial"/>
                <a:sym typeface="Arial"/>
              </a:rPr>
              <a:t>Google disku</a:t>
            </a:r>
            <a:r>
              <a:rPr lang="lt-LT" sz="1400" dirty="0">
                <a:latin typeface="Arial"/>
                <a:ea typeface="Arial"/>
                <a:cs typeface="Arial"/>
                <a:sym typeface="Arial"/>
              </a:rPr>
              <a:t>: atidaryk </a:t>
            </a:r>
            <a:r>
              <a:rPr lang="lt-LT" sz="1400" i="1" dirty="0">
                <a:latin typeface="Arial"/>
                <a:ea typeface="Arial"/>
                <a:cs typeface="Arial"/>
                <a:sym typeface="Arial"/>
              </a:rPr>
              <a:t>Google diską</a:t>
            </a:r>
            <a:r>
              <a:rPr lang="lt-LT" sz="1400" dirty="0">
                <a:latin typeface="Arial"/>
                <a:ea typeface="Arial"/>
                <a:cs typeface="Arial"/>
                <a:sym typeface="Arial"/>
              </a:rPr>
              <a:t>. Paspausk „+“  ir </a:t>
            </a:r>
            <a:r>
              <a:rPr lang="lt-LT" sz="1400" i="1" dirty="0" err="1">
                <a:latin typeface="Arial"/>
                <a:ea typeface="Arial"/>
                <a:cs typeface="Arial"/>
                <a:sym typeface="Arial"/>
              </a:rPr>
              <a:t>Scan</a:t>
            </a:r>
            <a:r>
              <a:rPr lang="lt-LT" sz="1400" dirty="0">
                <a:latin typeface="Arial"/>
                <a:ea typeface="Arial"/>
                <a:cs typeface="Arial"/>
                <a:sym typeface="Arial"/>
              </a:rPr>
              <a:t>. Nufotografuok, automatiškai sukurs PDF.</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b="1"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i="1" dirty="0" err="1">
                <a:latin typeface="Arial"/>
                <a:ea typeface="Arial"/>
                <a:cs typeface="Arial"/>
                <a:sym typeface="Arial"/>
              </a:rPr>
              <a:t>Image</a:t>
            </a:r>
            <a:r>
              <a:rPr lang="lt-LT" sz="1400" i="1" dirty="0">
                <a:latin typeface="Arial"/>
                <a:ea typeface="Arial"/>
                <a:cs typeface="Arial"/>
                <a:sym typeface="Arial"/>
              </a:rPr>
              <a:t> </a:t>
            </a:r>
            <a:r>
              <a:rPr lang="lt-LT" sz="1400" i="1" dirty="0" err="1">
                <a:latin typeface="Arial"/>
                <a:ea typeface="Arial"/>
                <a:cs typeface="Arial"/>
                <a:sym typeface="Arial"/>
              </a:rPr>
              <a:t>by</a:t>
            </a:r>
            <a:r>
              <a:rPr lang="lt-LT" sz="1400" i="1" dirty="0">
                <a:latin typeface="Arial"/>
                <a:ea typeface="Arial"/>
                <a:cs typeface="Arial"/>
                <a:sym typeface="Arial"/>
              </a:rPr>
              <a:t> </a:t>
            </a:r>
            <a:r>
              <a:rPr lang="lt-LT" sz="1400" i="1" dirty="0" err="1">
                <a:latin typeface="Arial"/>
                <a:ea typeface="Arial"/>
                <a:cs typeface="Arial"/>
                <a:sym typeface="Arial"/>
              </a:rPr>
              <a:t>Clker</a:t>
            </a:r>
            <a:r>
              <a:rPr lang="lt-LT" sz="1400" i="1" dirty="0">
                <a:latin typeface="Arial"/>
                <a:ea typeface="Arial"/>
                <a:cs typeface="Arial"/>
                <a:sym typeface="Arial"/>
              </a:rPr>
              <a:t>-</a:t>
            </a:r>
            <a:r>
              <a:rPr lang="lt-LT" sz="1400" i="1" dirty="0" err="1">
                <a:latin typeface="Arial"/>
                <a:ea typeface="Arial"/>
                <a:cs typeface="Arial"/>
                <a:sym typeface="Arial"/>
              </a:rPr>
              <a:t>Free</a:t>
            </a:r>
            <a:r>
              <a:rPr lang="lt-LT" sz="1400" i="1" dirty="0">
                <a:latin typeface="Arial"/>
                <a:ea typeface="Arial"/>
                <a:cs typeface="Arial"/>
                <a:sym typeface="Arial"/>
              </a:rPr>
              <a:t>-Vector-</a:t>
            </a:r>
            <a:r>
              <a:rPr lang="lt-LT" sz="1400" i="1" dirty="0" err="1">
                <a:latin typeface="Arial"/>
                <a:ea typeface="Arial"/>
                <a:cs typeface="Arial"/>
                <a:sym typeface="Arial"/>
              </a:rPr>
              <a:t>Images</a:t>
            </a:r>
            <a:r>
              <a:rPr lang="lt-LT" sz="1400" i="1" dirty="0">
                <a:latin typeface="Arial"/>
                <a:ea typeface="Arial"/>
                <a:cs typeface="Arial"/>
                <a:sym typeface="Arial"/>
              </a:rPr>
              <a:t> </a:t>
            </a:r>
            <a:r>
              <a:rPr lang="lt-LT" sz="1400" i="1" dirty="0" err="1">
                <a:latin typeface="Arial"/>
                <a:ea typeface="Arial"/>
                <a:cs typeface="Arial"/>
                <a:sym typeface="Arial"/>
              </a:rPr>
              <a:t>from</a:t>
            </a:r>
            <a:r>
              <a:rPr lang="lt-LT" sz="1400" i="1" dirty="0">
                <a:latin typeface="Arial"/>
                <a:ea typeface="Arial"/>
                <a:cs typeface="Arial"/>
                <a:sym typeface="Arial"/>
              </a:rPr>
              <a:t> </a:t>
            </a:r>
            <a:r>
              <a:rPr lang="lt-LT" sz="1400" i="1" dirty="0" err="1">
                <a:latin typeface="Arial"/>
                <a:ea typeface="Arial"/>
                <a:cs typeface="Arial"/>
                <a:sym typeface="Arial"/>
              </a:rPr>
              <a:t>Pixabay</a:t>
            </a:r>
            <a:endParaRPr sz="1400" dirty="0">
              <a:latin typeface="Arial"/>
              <a:ea typeface="Arial"/>
              <a:cs typeface="Arial"/>
              <a:sym typeface="Arial"/>
            </a:endParaRPr>
          </a:p>
        </p:txBody>
      </p:sp>
      <p:sp>
        <p:nvSpPr>
          <p:cNvPr id="427" name="Google Shape;427;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1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34" name="Google Shape;434;p1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dirty="0">
                <a:latin typeface="Arial"/>
                <a:ea typeface="Arial"/>
                <a:cs typeface="Arial"/>
                <a:sym typeface="Arial"/>
              </a:rPr>
              <a:t>Praktinė užduotis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Jei dalyviai turės </a:t>
            </a:r>
            <a:r>
              <a:rPr lang="lt-LT" sz="1400" i="1" dirty="0">
                <a:latin typeface="Arial"/>
                <a:ea typeface="Arial"/>
                <a:cs typeface="Arial"/>
                <a:sym typeface="Arial"/>
              </a:rPr>
              <a:t>Google</a:t>
            </a:r>
            <a:r>
              <a:rPr lang="lt-LT" sz="1400" dirty="0">
                <a:latin typeface="Arial"/>
                <a:ea typeface="Arial"/>
                <a:cs typeface="Arial"/>
                <a:sym typeface="Arial"/>
              </a:rPr>
              <a:t> paskyras, galite praktiškai išbandyti skenavimą mobiliais telefonais per </a:t>
            </a:r>
            <a:r>
              <a:rPr lang="lt-LT" sz="1400" i="1" dirty="0">
                <a:latin typeface="Arial"/>
                <a:ea typeface="Arial"/>
                <a:cs typeface="Arial"/>
                <a:sym typeface="Arial"/>
              </a:rPr>
              <a:t>Google diską</a:t>
            </a:r>
            <a:r>
              <a:rPr lang="lt-LT" sz="1400" dirty="0">
                <a:latin typeface="Arial"/>
                <a:ea typeface="Arial"/>
                <a:cs typeface="Arial"/>
                <a:sym typeface="Arial"/>
              </a:rPr>
              <a:t>. Atverkite </a:t>
            </a:r>
            <a:r>
              <a:rPr lang="lt-LT" sz="1400" i="1" dirty="0">
                <a:latin typeface="Arial"/>
                <a:ea typeface="Arial"/>
                <a:cs typeface="Arial"/>
                <a:sym typeface="Arial"/>
              </a:rPr>
              <a:t>Google diskas </a:t>
            </a:r>
            <a:r>
              <a:rPr lang="lt-LT" sz="1400" dirty="0">
                <a:latin typeface="Arial"/>
                <a:ea typeface="Arial"/>
                <a:cs typeface="Arial"/>
                <a:sym typeface="Arial"/>
              </a:rPr>
              <a:t>programėlę telefone. Pasirinkite apatiniame dešiniajame kampe esantį „+“ ženklą arba fotoaparato ženklelį. Skenuokite dokumentą, galite palyginti ir apkarpyti kampus. Išsaugokite jpg arba </a:t>
            </a:r>
            <a:r>
              <a:rPr lang="lt-LT" sz="1400" dirty="0" err="1">
                <a:latin typeface="Arial"/>
                <a:ea typeface="Arial"/>
                <a:cs typeface="Arial"/>
                <a:sym typeface="Arial"/>
              </a:rPr>
              <a:t>pdf</a:t>
            </a:r>
            <a:r>
              <a:rPr lang="lt-LT" sz="1400" dirty="0">
                <a:latin typeface="Arial"/>
                <a:ea typeface="Arial"/>
                <a:cs typeface="Arial"/>
                <a:sym typeface="Arial"/>
              </a:rPr>
              <a:t> formatu. Nuskenuoti dokumentai išsaugomi </a:t>
            </a:r>
            <a:r>
              <a:rPr lang="lt-LT" sz="1400" i="1" dirty="0">
                <a:latin typeface="Arial"/>
                <a:ea typeface="Arial"/>
                <a:cs typeface="Arial"/>
                <a:sym typeface="Arial"/>
              </a:rPr>
              <a:t>Google disko </a:t>
            </a:r>
            <a:r>
              <a:rPr lang="lt-LT" sz="1400" dirty="0">
                <a:latin typeface="Arial"/>
                <a:ea typeface="Arial"/>
                <a:cs typeface="Arial"/>
                <a:sym typeface="Arial"/>
              </a:rPr>
              <a:t>saugykloje.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Dėstytojui rekomenduojama turėti sukurtą demonstracinę paskyrą ir pademonstruoti dokumento skenavimą.</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endParaRPr dirty="0"/>
          </a:p>
        </p:txBody>
      </p:sp>
      <p:sp>
        <p:nvSpPr>
          <p:cNvPr id="435" name="Google Shape;435;p1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32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0" name="Google Shape;440;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45" name="Google Shape;445;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dirty="0">
                <a:latin typeface="Arial"/>
                <a:ea typeface="Arial"/>
                <a:cs typeface="Arial"/>
                <a:sym typeface="Arial"/>
              </a:rPr>
              <a:t>Praktinė užduotis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Galite išbandyti </a:t>
            </a:r>
            <a:r>
              <a:rPr lang="lt-LT" sz="1400" i="1" dirty="0">
                <a:latin typeface="Arial"/>
                <a:ea typeface="Arial"/>
                <a:cs typeface="Arial"/>
                <a:sym typeface="Arial"/>
              </a:rPr>
              <a:t>Google</a:t>
            </a:r>
            <a:r>
              <a:rPr lang="lt-LT" sz="1400" dirty="0">
                <a:latin typeface="Arial"/>
                <a:ea typeface="Arial"/>
                <a:cs typeface="Arial"/>
                <a:sym typeface="Arial"/>
              </a:rPr>
              <a:t> kalendorių, susikurkite įvykį, pvz., „Vizitas pas gydytoją“, nustatykite priminimus ir kt.</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Dauguma mobiliųjų telefonų taip pat turi savo kalendorius. Galite paklausti dalyvių, ar naudoja savo telefonų kalendorius, kokius kalendorius naudoja ir pan.  Jei lektorius naudoja savo telefono kalendorių, gali pasidalinti patirtimi, pademonstruoti. Tikėtina, kad dalyvių telefonai bus įvairūs, todėl neverta gilintis į kiekvieną telefono kalendorių, bet jei dalyviai aktyvūs, gali pasidalinti savo patirtimi.</a:t>
            </a:r>
            <a:endParaRPr sz="1400" dirty="0">
              <a:latin typeface="Arial"/>
              <a:ea typeface="Arial"/>
              <a:cs typeface="Arial"/>
              <a:sym typeface="Arial"/>
            </a:endParaRPr>
          </a:p>
        </p:txBody>
      </p:sp>
      <p:sp>
        <p:nvSpPr>
          <p:cNvPr id="446" name="Google Shape;446;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362cb22538c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54" name="Google Shape;454;g362cb22538c_0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Šiame pavyzdyje matote </a:t>
            </a:r>
            <a:r>
              <a:rPr lang="lt-LT" sz="1400" i="1" dirty="0">
                <a:latin typeface="Arial"/>
                <a:ea typeface="Arial"/>
                <a:cs typeface="Arial"/>
                <a:sym typeface="Arial"/>
              </a:rPr>
              <a:t>Google</a:t>
            </a:r>
            <a:r>
              <a:rPr lang="lt-LT" sz="1400" dirty="0">
                <a:latin typeface="Arial"/>
                <a:ea typeface="Arial"/>
                <a:cs typeface="Arial"/>
                <a:sym typeface="Arial"/>
              </a:rPr>
              <a:t> kalendorių, kuriame yra įvesti įvairūs įvykiai, renginiai, šventės. Akcentuokite dalyviams, kad galima nustatyti priminimus, kad apie būsimą įvykį jus informuotų, pvz., prieš dieną, valandą ar keletą minučių iki įvykio, atsiunčiant priminimą į telefoną ar žinutę į elektroninį paštą.</a:t>
            </a:r>
            <a:endParaRPr sz="1400" dirty="0">
              <a:latin typeface="Arial"/>
              <a:ea typeface="Arial"/>
              <a:cs typeface="Arial"/>
              <a:sym typeface="Arial"/>
            </a:endParaRPr>
          </a:p>
        </p:txBody>
      </p:sp>
      <p:sp>
        <p:nvSpPr>
          <p:cNvPr id="455" name="Google Shape;455;g362cb22538c_0_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61" name="Google Shape;461;p1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lt-LT" sz="1400" b="1" dirty="0">
                <a:latin typeface="Arial"/>
                <a:ea typeface="Arial"/>
                <a:cs typeface="Arial"/>
                <a:sym typeface="Arial"/>
              </a:rPr>
              <a:t>Praktinė užduotis. </a:t>
            </a:r>
            <a:r>
              <a:rPr lang="lt-LT" sz="1400" dirty="0">
                <a:latin typeface="Arial"/>
                <a:ea typeface="Arial"/>
                <a:cs typeface="Arial"/>
                <a:sym typeface="Arial"/>
              </a:rPr>
              <a:t>Išbandykite </a:t>
            </a:r>
            <a:r>
              <a:rPr lang="lt-LT" sz="1400" i="1" dirty="0">
                <a:latin typeface="Arial"/>
                <a:ea typeface="Arial"/>
                <a:cs typeface="Arial"/>
                <a:sym typeface="Arial"/>
              </a:rPr>
              <a:t>Google</a:t>
            </a:r>
            <a:r>
              <a:rPr lang="lt-LT" sz="1400" dirty="0">
                <a:latin typeface="Arial"/>
                <a:ea typeface="Arial"/>
                <a:cs typeface="Arial"/>
                <a:sym typeface="Arial"/>
              </a:rPr>
              <a:t> kalendorių. Sukurkite įvykį, pvz., „Vizitas pas gydytoją“, nustatykite priminimus ir kt. Dėstytojui rekomenduojame turėti savo demonstracinę aplinką ir demonstruoti ekrane įvykio kūrimą. </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400" dirty="0">
              <a:latin typeface="Arial"/>
              <a:ea typeface="Arial"/>
              <a:cs typeface="Arial"/>
              <a:sym typeface="Arial"/>
            </a:endParaRPr>
          </a:p>
          <a:p>
            <a:pPr marL="0" marR="0" lvl="0" indent="0" algn="l" rtl="0">
              <a:lnSpc>
                <a:spcPct val="100000"/>
              </a:lnSpc>
              <a:spcBef>
                <a:spcPts val="0"/>
              </a:spcBef>
              <a:spcAft>
                <a:spcPts val="0"/>
              </a:spcAft>
              <a:buSzPts val="1400"/>
              <a:buNone/>
            </a:pPr>
            <a:r>
              <a:rPr lang="lt-LT" sz="1400" dirty="0">
                <a:latin typeface="Arial"/>
                <a:ea typeface="Arial"/>
                <a:cs typeface="Arial"/>
                <a:sym typeface="Arial"/>
              </a:rPr>
              <a:t>Dauguma mobiliųjų telefonų taip pat turi savo kalendorius. Galite paklausti dalyvių, ar naudoja savo telefonų kalendorius, kokius kalendorius naudoja ir pan.  Jei lektorius naudoja savo telefono kalendorių, gali pasidalinti patirtimi, pademonstruoti. Tikėtina, kad dalyvių telefonai bus įvairūs, todėl neverta gilintis į kiekvieną telefono kalendorių, bet jei dalyviai aktyvūs, gali pasidalinti savo patirtimi.</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462" name="Google Shape;462;p1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36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67" name="Google Shape;467;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i="1" dirty="0">
                <a:latin typeface="Arial"/>
                <a:ea typeface="Arial"/>
                <a:cs typeface="Arial"/>
                <a:sym typeface="Arial"/>
              </a:rPr>
              <a:t>Google </a:t>
            </a:r>
            <a:r>
              <a:rPr lang="lt-LT" sz="1400" b="1" i="1" dirty="0" err="1">
                <a:latin typeface="Arial"/>
                <a:ea typeface="Arial"/>
                <a:cs typeface="Arial"/>
                <a:sym typeface="Arial"/>
              </a:rPr>
              <a:t>Meet</a:t>
            </a:r>
            <a:r>
              <a:rPr lang="lt-LT" sz="1400" b="1" i="1" dirty="0">
                <a:latin typeface="Arial"/>
                <a:ea typeface="Arial"/>
                <a:cs typeface="Arial"/>
                <a:sym typeface="Arial"/>
              </a:rPr>
              <a:t> </a:t>
            </a:r>
            <a:r>
              <a:rPr lang="lt-LT" sz="1400" dirty="0">
                <a:latin typeface="Arial"/>
                <a:ea typeface="Arial"/>
                <a:cs typeface="Arial"/>
                <a:sym typeface="Arial"/>
              </a:rPr>
              <a:t>– tai „Google“ vaizdo konferencijų platforma, skirta nuotoliniams susitikimams, pamokoms, verslo susirinkimams ar asmeniniam bendravimui. Nemokamas naudojimas su „Google“ paskyra. Galima bendrauti vaizdu ir garsu su keliais dalyviais vienu metu. Veikia naršyklėje, nereikia nieko diegti. Integracija su „Google“ kalendoriumi – galima suplanuoti susitikimus. Bendrinamas ekranas – patogu rodyti pristatymus ar dokumentus. Automatinis </a:t>
            </a:r>
            <a:r>
              <a:rPr lang="lt-LT" sz="1400" dirty="0" err="1">
                <a:latin typeface="Arial"/>
                <a:ea typeface="Arial"/>
                <a:cs typeface="Arial"/>
                <a:sym typeface="Arial"/>
              </a:rPr>
              <a:t>subtitravimas</a:t>
            </a:r>
            <a:r>
              <a:rPr lang="lt-LT" sz="1400" dirty="0">
                <a:latin typeface="Arial"/>
                <a:ea typeface="Arial"/>
                <a:cs typeface="Arial"/>
                <a:sym typeface="Arial"/>
              </a:rPr>
              <a:t> (anglų k.) – patogu girdėjimo sutrikimų turintiems ar mokantis kalbą.</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i="1" dirty="0">
                <a:latin typeface="Arial"/>
                <a:ea typeface="Arial"/>
                <a:cs typeface="Arial"/>
                <a:sym typeface="Arial"/>
              </a:rPr>
              <a:t>Microsoft </a:t>
            </a:r>
            <a:r>
              <a:rPr lang="lt-LT" sz="1400" b="1" i="1" dirty="0" err="1">
                <a:latin typeface="Arial"/>
                <a:ea typeface="Arial"/>
                <a:cs typeface="Arial"/>
                <a:sym typeface="Arial"/>
              </a:rPr>
              <a:t>Teams</a:t>
            </a:r>
            <a:r>
              <a:rPr lang="lt-LT" sz="1400" b="1" i="1" dirty="0">
                <a:latin typeface="Arial"/>
                <a:ea typeface="Arial"/>
                <a:cs typeface="Arial"/>
                <a:sym typeface="Arial"/>
              </a:rPr>
              <a:t> </a:t>
            </a:r>
            <a:r>
              <a:rPr lang="lt-LT" sz="1400" dirty="0">
                <a:latin typeface="Arial"/>
                <a:ea typeface="Arial"/>
                <a:cs typeface="Arial"/>
                <a:sym typeface="Arial"/>
              </a:rPr>
              <a:t>– tai „Microsoft“ sukurta bendravimo ir bendradarbiavimo platforma, skirta tiek darbui, tiek mokymuisi nuotoliniu būdu. Vaizdo ir garso skambučiai, pokalbiai (</a:t>
            </a:r>
            <a:r>
              <a:rPr lang="lt-LT" sz="1400" i="1" dirty="0" err="1">
                <a:latin typeface="Arial"/>
                <a:ea typeface="Arial"/>
                <a:cs typeface="Arial"/>
                <a:sym typeface="Arial"/>
              </a:rPr>
              <a:t>chat</a:t>
            </a:r>
            <a:r>
              <a:rPr lang="lt-LT" sz="1400" dirty="0">
                <a:latin typeface="Arial"/>
                <a:ea typeface="Arial"/>
                <a:cs typeface="Arial"/>
                <a:sym typeface="Arial"/>
              </a:rPr>
              <a:t>), susitikimų planavimas. Failų bendrinimas ir redagavimas tiesiai per </a:t>
            </a:r>
            <a:r>
              <a:rPr lang="lt-LT" sz="1400" i="1" dirty="0" err="1">
                <a:latin typeface="Arial"/>
                <a:ea typeface="Arial"/>
                <a:cs typeface="Arial"/>
                <a:sym typeface="Arial"/>
              </a:rPr>
              <a:t>Teams</a:t>
            </a:r>
            <a:r>
              <a:rPr lang="lt-LT" sz="1400" dirty="0">
                <a:latin typeface="Arial"/>
                <a:ea typeface="Arial"/>
                <a:cs typeface="Arial"/>
                <a:sym typeface="Arial"/>
              </a:rPr>
              <a:t>, naudojant „</a:t>
            </a:r>
            <a:r>
              <a:rPr lang="lt-LT" sz="1400" dirty="0" err="1">
                <a:latin typeface="Arial"/>
                <a:ea typeface="Arial"/>
                <a:cs typeface="Arial"/>
                <a:sym typeface="Arial"/>
              </a:rPr>
              <a:t>OneDrive</a:t>
            </a:r>
            <a:r>
              <a:rPr lang="lt-LT" sz="1400" dirty="0">
                <a:latin typeface="Arial"/>
                <a:ea typeface="Arial"/>
                <a:cs typeface="Arial"/>
                <a:sym typeface="Arial"/>
              </a:rPr>
              <a:t>“ ir „Office 365“ (</a:t>
            </a:r>
            <a:r>
              <a:rPr lang="lt-LT" sz="1400" i="1" dirty="0">
                <a:latin typeface="Arial"/>
                <a:ea typeface="Arial"/>
                <a:cs typeface="Arial"/>
                <a:sym typeface="Arial"/>
              </a:rPr>
              <a:t>Word, Excel, PowerPoint</a:t>
            </a:r>
            <a:r>
              <a:rPr lang="lt-LT" sz="1400" dirty="0">
                <a:latin typeface="Arial"/>
                <a:ea typeface="Arial"/>
                <a:cs typeface="Arial"/>
                <a:sym typeface="Arial"/>
              </a:rPr>
              <a:t>). Kanalai (</a:t>
            </a:r>
            <a:r>
              <a:rPr lang="lt-LT" sz="1400" i="1" dirty="0" err="1">
                <a:latin typeface="Arial"/>
                <a:ea typeface="Arial"/>
                <a:cs typeface="Arial"/>
                <a:sym typeface="Arial"/>
              </a:rPr>
              <a:t>Channels</a:t>
            </a:r>
            <a:r>
              <a:rPr lang="lt-LT" sz="1400" dirty="0">
                <a:latin typeface="Arial"/>
                <a:ea typeface="Arial"/>
                <a:cs typeface="Arial"/>
                <a:sym typeface="Arial"/>
              </a:rPr>
              <a:t>) – galima kurti atskiras erdves komandose, pvz., pagal projektus, temas ar skyrius. Užduočių skyrimas ir sekimas (naudojama švietime). Integracija su </a:t>
            </a:r>
            <a:r>
              <a:rPr lang="lt-LT" sz="1400" i="1" dirty="0">
                <a:latin typeface="Arial"/>
                <a:ea typeface="Arial"/>
                <a:cs typeface="Arial"/>
                <a:sym typeface="Arial"/>
              </a:rPr>
              <a:t>Outlook, SharePoint, </a:t>
            </a:r>
            <a:r>
              <a:rPr lang="lt-LT" sz="1400" i="1" dirty="0" err="1">
                <a:latin typeface="Arial"/>
                <a:ea typeface="Arial"/>
                <a:cs typeface="Arial"/>
                <a:sym typeface="Arial"/>
              </a:rPr>
              <a:t>Planner</a:t>
            </a:r>
            <a:r>
              <a:rPr lang="lt-LT" sz="1400" i="1" dirty="0">
                <a:latin typeface="Arial"/>
                <a:ea typeface="Arial"/>
                <a:cs typeface="Arial"/>
                <a:sym typeface="Arial"/>
              </a:rPr>
              <a:t> </a:t>
            </a:r>
            <a:r>
              <a:rPr lang="lt-LT" sz="1400" dirty="0">
                <a:latin typeface="Arial"/>
                <a:ea typeface="Arial"/>
                <a:cs typeface="Arial"/>
                <a:sym typeface="Arial"/>
              </a:rPr>
              <a:t>ir kitais </a:t>
            </a:r>
            <a:r>
              <a:rPr lang="lt-LT" sz="1400" i="1" dirty="0">
                <a:latin typeface="Arial"/>
                <a:ea typeface="Arial"/>
                <a:cs typeface="Arial"/>
                <a:sym typeface="Arial"/>
              </a:rPr>
              <a:t>Microsoft</a:t>
            </a:r>
            <a:r>
              <a:rPr lang="lt-LT" sz="1400" dirty="0">
                <a:latin typeface="Arial"/>
                <a:ea typeface="Arial"/>
                <a:cs typeface="Arial"/>
                <a:sym typeface="Arial"/>
              </a:rPr>
              <a:t> įrankiais.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Kaip naudotis? Prisijunkite su „Microsoft“ paskyra (pvz.,. @outlookcom ar įmonės / mokyklos el. paštu). Apsilankykite </a:t>
            </a:r>
            <a:r>
              <a:rPr lang="lt-LT" sz="1400" i="1" dirty="0">
                <a:latin typeface="Arial"/>
                <a:ea typeface="Arial"/>
                <a:cs typeface="Arial"/>
                <a:sym typeface="Arial"/>
              </a:rPr>
              <a:t>teams.microsoft.com </a:t>
            </a:r>
            <a:r>
              <a:rPr lang="lt-LT" sz="1400" dirty="0">
                <a:latin typeface="Arial"/>
                <a:ea typeface="Arial"/>
                <a:cs typeface="Arial"/>
                <a:sym typeface="Arial"/>
              </a:rPr>
              <a:t>arba naudokite programėlę (</a:t>
            </a:r>
            <a:r>
              <a:rPr lang="lt-LT" sz="1400" i="1" dirty="0">
                <a:latin typeface="Arial"/>
                <a:ea typeface="Arial"/>
                <a:cs typeface="Arial"/>
                <a:sym typeface="Arial"/>
              </a:rPr>
              <a:t>Windows, </a:t>
            </a:r>
            <a:r>
              <a:rPr lang="lt-LT" sz="1400" i="1" dirty="0" err="1">
                <a:latin typeface="Arial"/>
                <a:ea typeface="Arial"/>
                <a:cs typeface="Arial"/>
                <a:sym typeface="Arial"/>
              </a:rPr>
              <a:t>Mac</a:t>
            </a:r>
            <a:r>
              <a:rPr lang="lt-LT" sz="1400" i="1" dirty="0">
                <a:latin typeface="Arial"/>
                <a:ea typeface="Arial"/>
                <a:cs typeface="Arial"/>
                <a:sym typeface="Arial"/>
              </a:rPr>
              <a:t>, Android, iOS</a:t>
            </a:r>
            <a:r>
              <a:rPr lang="lt-LT" sz="1400" dirty="0">
                <a:latin typeface="Arial"/>
                <a:ea typeface="Arial"/>
                <a:cs typeface="Arial"/>
                <a:sym typeface="Arial"/>
              </a:rPr>
              <a:t>). Sukurkite komandą (pvz., klasę, projektą ar darbo grupę). Kviečiate narius į komandą ar susitikimą el. paštu. Galite rašyti žinutes, pradėti vaizdo skambutį, bendrinti ekraną, kviesti svečius ir t. t. Naudingas mokytojams ir mokiniams / studentams – pamokoms vesti, užduotims skirti. Įmonėms – projektams valdyti, komandoms bendrauti. Nuotoliniam darbui – visa komandinio darbo ekosistema vienoje vietoje.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i="1" dirty="0" err="1">
                <a:latin typeface="Arial"/>
                <a:ea typeface="Arial"/>
                <a:cs typeface="Arial"/>
                <a:sym typeface="Arial"/>
              </a:rPr>
              <a:t>Zoom</a:t>
            </a:r>
            <a:r>
              <a:rPr lang="lt-LT" sz="1400" dirty="0">
                <a:latin typeface="Arial"/>
                <a:ea typeface="Arial"/>
                <a:cs typeface="Arial"/>
                <a:sym typeface="Arial"/>
              </a:rPr>
              <a:t> – tai populiari vaizdo konferencijų platforma, skirta tiek darbui, tiek mokymuisi, tiek asmeniniam bendravimui internetu. Vaizdo ir garso susitikimai – leidžia bendrauti su daugeliu dalyvių realiuoju laiku. Ekrano bendrinimas – patogu rodyti skaidres, dokumentus ar veiksmus kompiuteryje. Pokalbiai (</a:t>
            </a:r>
            <a:r>
              <a:rPr lang="lt-LT" sz="1400" i="1" dirty="0" err="1">
                <a:latin typeface="Arial"/>
                <a:ea typeface="Arial"/>
                <a:cs typeface="Arial"/>
                <a:sym typeface="Arial"/>
              </a:rPr>
              <a:t>chat</a:t>
            </a:r>
            <a:r>
              <a:rPr lang="lt-LT" sz="1400" dirty="0">
                <a:latin typeface="Arial"/>
                <a:ea typeface="Arial"/>
                <a:cs typeface="Arial"/>
                <a:sym typeface="Arial"/>
              </a:rPr>
              <a:t>) – tiek visiems dalyviams, tiek asmeniškai. Įrašymas – galima įrašyti susitikimus (vietoje ar debesyje). „</a:t>
            </a:r>
            <a:r>
              <a:rPr lang="lt-LT" sz="1400" dirty="0" err="1">
                <a:latin typeface="Arial"/>
                <a:ea typeface="Arial"/>
                <a:cs typeface="Arial"/>
                <a:sym typeface="Arial"/>
              </a:rPr>
              <a:t>Breakout</a:t>
            </a:r>
            <a:r>
              <a:rPr lang="lt-LT" sz="1400" dirty="0">
                <a:latin typeface="Arial"/>
                <a:ea typeface="Arial"/>
                <a:cs typeface="Arial"/>
                <a:sym typeface="Arial"/>
              </a:rPr>
              <a:t> </a:t>
            </a:r>
            <a:r>
              <a:rPr lang="lt-LT" sz="1400" dirty="0" err="1">
                <a:latin typeface="Arial"/>
                <a:ea typeface="Arial"/>
                <a:cs typeface="Arial"/>
                <a:sym typeface="Arial"/>
              </a:rPr>
              <a:t>rooms</a:t>
            </a:r>
            <a:r>
              <a:rPr lang="lt-LT" sz="1400" dirty="0">
                <a:latin typeface="Arial"/>
                <a:ea typeface="Arial"/>
                <a:cs typeface="Arial"/>
                <a:sym typeface="Arial"/>
              </a:rPr>
              <a:t>“ – mažos grupės diskusijoms (naudinga mokymuose ar seminaruose). Laukiamasis kambarys (</a:t>
            </a:r>
            <a:r>
              <a:rPr lang="lt-LT" sz="1400" i="1" dirty="0" err="1">
                <a:latin typeface="Arial"/>
                <a:ea typeface="Arial"/>
                <a:cs typeface="Arial"/>
                <a:sym typeface="Arial"/>
              </a:rPr>
              <a:t>Waiting</a:t>
            </a:r>
            <a:r>
              <a:rPr lang="lt-LT" sz="1400" i="1" dirty="0">
                <a:latin typeface="Arial"/>
                <a:ea typeface="Arial"/>
                <a:cs typeface="Arial"/>
                <a:sym typeface="Arial"/>
              </a:rPr>
              <a:t> </a:t>
            </a:r>
            <a:r>
              <a:rPr lang="lt-LT" sz="1400" i="1" dirty="0" err="1">
                <a:latin typeface="Arial"/>
                <a:ea typeface="Arial"/>
                <a:cs typeface="Arial"/>
                <a:sym typeface="Arial"/>
              </a:rPr>
              <a:t>room</a:t>
            </a:r>
            <a:r>
              <a:rPr lang="lt-LT" sz="1400" dirty="0">
                <a:latin typeface="Arial"/>
                <a:ea typeface="Arial"/>
                <a:cs typeface="Arial"/>
                <a:sym typeface="Arial"/>
              </a:rPr>
              <a:t>) – leidžia valdyti, kas patenka į susitikimą. Virtualus fonas – galima paslėpti tikrą aplinką. Kaip naudotis? Atsisiųskite </a:t>
            </a:r>
            <a:r>
              <a:rPr lang="lt-LT" sz="1400" i="1" dirty="0" err="1">
                <a:latin typeface="Arial"/>
                <a:ea typeface="Arial"/>
                <a:cs typeface="Arial"/>
                <a:sym typeface="Arial"/>
              </a:rPr>
              <a:t>Zoom</a:t>
            </a:r>
            <a:r>
              <a:rPr lang="lt-LT" sz="1400" dirty="0">
                <a:latin typeface="Arial"/>
                <a:ea typeface="Arial"/>
                <a:cs typeface="Arial"/>
                <a:sym typeface="Arial"/>
              </a:rPr>
              <a:t> arba naudokitės naršyklėje per </a:t>
            </a:r>
            <a:r>
              <a:rPr lang="lt-LT" sz="1400" i="1" dirty="0">
                <a:latin typeface="Arial"/>
                <a:ea typeface="Arial"/>
                <a:cs typeface="Arial"/>
                <a:sym typeface="Arial"/>
              </a:rPr>
              <a:t>zoom.us.</a:t>
            </a:r>
            <a:r>
              <a:rPr lang="lt-LT" sz="1400" dirty="0">
                <a:latin typeface="Arial"/>
                <a:ea typeface="Arial"/>
                <a:cs typeface="Arial"/>
                <a:sym typeface="Arial"/>
              </a:rPr>
              <a:t> Prisijunkite arba susikurkite paskyrą (nemokama versija leidžia 40 min. susitikimus su keliais dalyviais). Spauskite „</a:t>
            </a:r>
            <a:r>
              <a:rPr lang="lt-LT" sz="1400" dirty="0" err="1">
                <a:latin typeface="Arial"/>
                <a:ea typeface="Arial"/>
                <a:cs typeface="Arial"/>
                <a:sym typeface="Arial"/>
              </a:rPr>
              <a:t>New</a:t>
            </a:r>
            <a:r>
              <a:rPr lang="lt-LT" sz="1400" dirty="0">
                <a:latin typeface="Arial"/>
                <a:ea typeface="Arial"/>
                <a:cs typeface="Arial"/>
                <a:sym typeface="Arial"/>
              </a:rPr>
              <a:t> </a:t>
            </a:r>
            <a:r>
              <a:rPr lang="lt-LT" sz="1400" dirty="0" err="1">
                <a:latin typeface="Arial"/>
                <a:ea typeface="Arial"/>
                <a:cs typeface="Arial"/>
                <a:sym typeface="Arial"/>
              </a:rPr>
              <a:t>Meeting</a:t>
            </a:r>
            <a:r>
              <a:rPr lang="lt-LT" sz="1400" dirty="0">
                <a:latin typeface="Arial"/>
                <a:ea typeface="Arial"/>
                <a:cs typeface="Arial"/>
                <a:sym typeface="Arial"/>
              </a:rPr>
              <a:t>“ arba suplanuokite susitikimą (</a:t>
            </a:r>
            <a:r>
              <a:rPr lang="lt-LT" sz="1400" i="1" dirty="0">
                <a:latin typeface="Arial"/>
                <a:ea typeface="Arial"/>
                <a:cs typeface="Arial"/>
                <a:sym typeface="Arial"/>
              </a:rPr>
              <a:t>Schedule</a:t>
            </a:r>
            <a:r>
              <a:rPr lang="lt-LT" sz="1400" dirty="0">
                <a:latin typeface="Arial"/>
                <a:ea typeface="Arial"/>
                <a:cs typeface="Arial"/>
                <a:sym typeface="Arial"/>
              </a:rPr>
              <a:t>). Pakvieskite dalyvius – nukopijuokite susitikimo nuorodą ar ID ir slaptažodį. Valdykite susitikimą – įjunkite / išjunkite garsą, kamerą, bendrinkite ekraną, įrašykite.</a:t>
            </a:r>
            <a:endParaRPr sz="1400" dirty="0">
              <a:latin typeface="Arial"/>
              <a:ea typeface="Arial"/>
              <a:cs typeface="Arial"/>
              <a:sym typeface="Arial"/>
            </a:endParaRPr>
          </a:p>
        </p:txBody>
      </p:sp>
      <p:sp>
        <p:nvSpPr>
          <p:cNvPr id="468" name="Google Shape;468;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77" name="Google Shape;477;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lt-LT" sz="1400" b="0">
                <a:solidFill>
                  <a:schemeClr val="dk1"/>
                </a:solidFill>
                <a:latin typeface="Arial"/>
                <a:ea typeface="Arial"/>
                <a:cs typeface="Arial"/>
                <a:sym typeface="Arial"/>
              </a:rPr>
              <a:t>Labai svarbu tinkamai pasiruošti nuotoliniams susitikimams, etiškai ir atsakingai bendrauti, saugoti asmens duomenis</a:t>
            </a:r>
            <a:r>
              <a:rPr lang="lt-LT" sz="1400" b="1">
                <a:solidFill>
                  <a:schemeClr val="dk1"/>
                </a:solidFill>
                <a:latin typeface="Arial"/>
                <a:ea typeface="Arial"/>
                <a:cs typeface="Arial"/>
                <a:sym typeface="Arial"/>
              </a:rPr>
              <a:t>. </a:t>
            </a:r>
            <a:r>
              <a:rPr lang="lt-LT" sz="1400" b="0">
                <a:solidFill>
                  <a:schemeClr val="dk1"/>
                </a:solidFill>
                <a:latin typeface="Arial"/>
                <a:ea typeface="Arial"/>
                <a:cs typeface="Arial"/>
                <a:sym typeface="Arial"/>
              </a:rPr>
              <a:t>Galite dalyvių paklausti, kokia jų patirtis, ar teko pastebėti netinkamo elgesio ir t. t.</a:t>
            </a:r>
            <a:endParaRPr/>
          </a:p>
          <a:p>
            <a:pPr marL="0" marR="0" lvl="0" indent="0" algn="l" rtl="0">
              <a:lnSpc>
                <a:spcPct val="100000"/>
              </a:lnSpc>
              <a:spcBef>
                <a:spcPts val="0"/>
              </a:spcBef>
              <a:spcAft>
                <a:spcPts val="0"/>
              </a:spcAft>
              <a:buClr>
                <a:schemeClr val="dk1"/>
              </a:buClr>
              <a:buSzPts val="1200"/>
              <a:buFont typeface="Arial"/>
              <a:buNone/>
            </a:pPr>
            <a:r>
              <a:rPr lang="lt-LT" sz="1400" b="1">
                <a:solidFill>
                  <a:schemeClr val="dk1"/>
                </a:solidFill>
                <a:latin typeface="Arial"/>
                <a:ea typeface="Arial"/>
                <a:cs typeface="Arial"/>
                <a:sym typeface="Arial"/>
              </a:rPr>
              <a:t>Pavyzdys</a:t>
            </a:r>
            <a:r>
              <a:rPr lang="lt-LT" sz="1400" b="1">
                <a:latin typeface="Arial"/>
                <a:ea typeface="Arial"/>
                <a:cs typeface="Arial"/>
                <a:sym typeface="Arial"/>
              </a:rPr>
              <a:t>.</a:t>
            </a:r>
            <a:r>
              <a:rPr lang="lt-LT" sz="1400" b="1">
                <a:solidFill>
                  <a:schemeClr val="dk1"/>
                </a:solidFill>
                <a:latin typeface="Arial"/>
                <a:ea typeface="Arial"/>
                <a:cs typeface="Arial"/>
                <a:sym typeface="Arial"/>
              </a:rPr>
              <a:t> </a:t>
            </a:r>
            <a:r>
              <a:rPr lang="lt-LT" sz="1400">
                <a:latin typeface="Arial"/>
                <a:ea typeface="Arial"/>
                <a:cs typeface="Arial"/>
                <a:sym typeface="Arial"/>
              </a:rPr>
              <a:t>2017 m. profesorius Robertas Kelly dalyvavo tiesioginiame interviu nuotoliniu būdu su BBC, kai staiga į kambarį pirmiausia įėjo jo maža dukrytė, o iš paskos kitas vaikas su vaikštyne. Vėliau į kambarį įbėgo moteris, kuri bandė akimirksniu pagauti vaikus ir išsivesti. Šis įvykis greitai sulaukė visuomenės dėmesio ir tapo virusinis – vos per 24 val. buvo peržiūrėtas beveik 10 milijonų kartų. Pažymima, kad 2017 m. nuotoliniai interviu dar nebuvo tokie populiarūs kaip šiuo metu. Šis pavyzdys rodo, kaip svarbu pasiruošti vaizdo susitikimams: uždaryti duris, informuoti šeimos narius apie svarbų pokalbį ir užtikrinti, kad aplinka būtų rami ir netrikdytų kitų dalyvių.</a:t>
            </a:r>
            <a:endParaRPr sz="1400"/>
          </a:p>
        </p:txBody>
      </p:sp>
      <p:sp>
        <p:nvSpPr>
          <p:cNvPr id="478" name="Google Shape;478;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85" name="Google Shape;485;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lt-LT" sz="1400" dirty="0">
                <a:solidFill>
                  <a:schemeClr val="dk1"/>
                </a:solidFill>
                <a:latin typeface="Arial"/>
                <a:ea typeface="Arial"/>
                <a:cs typeface="Arial"/>
                <a:sym typeface="Arial"/>
              </a:rPr>
              <a:t>Kad išvengtumėte techninių nesklandumų vaizdo susitikimo metu, prieš susitikimą pasitikrinkite, ar tinkamai veikia jūsų įrenginio mikrofonas ir kamera. Stenkitės pasirinkti tokį foną, kuris neblaškytų ir nenukreiptų jūsų pokalbio dalyvių dėmesio. Jei tokios vietos </a:t>
            </a:r>
            <a:r>
              <a:rPr lang="lt-LT" sz="1400" dirty="0">
                <a:latin typeface="Arial"/>
                <a:ea typeface="Arial"/>
                <a:cs typeface="Arial"/>
                <a:sym typeface="Arial"/>
              </a:rPr>
              <a:t>namie</a:t>
            </a:r>
            <a:r>
              <a:rPr lang="lt-LT" sz="1400" dirty="0">
                <a:solidFill>
                  <a:schemeClr val="dk1"/>
                </a:solidFill>
                <a:latin typeface="Arial"/>
                <a:ea typeface="Arial"/>
                <a:cs typeface="Arial"/>
                <a:sym typeface="Arial"/>
              </a:rPr>
              <a:t> ar darbe nerandate, pasirinkite vaizdo susitikimų platformų siūlomą standartinį foną. Prie platformos prisijunkite su tinkamu el. paštu ir užsirašykite savo vardą bei pavardę, </a:t>
            </a:r>
            <a:r>
              <a:rPr lang="lt-LT" sz="1400" dirty="0">
                <a:latin typeface="Arial"/>
                <a:ea typeface="Arial"/>
                <a:cs typeface="Arial"/>
                <a:sym typeface="Arial"/>
              </a:rPr>
              <a:t>venkite</a:t>
            </a:r>
            <a:r>
              <a:rPr lang="lt-LT" sz="1400" dirty="0">
                <a:solidFill>
                  <a:schemeClr val="dk1"/>
                </a:solidFill>
                <a:latin typeface="Arial"/>
                <a:ea typeface="Arial"/>
                <a:cs typeface="Arial"/>
                <a:sym typeface="Arial"/>
              </a:rPr>
              <a:t> </a:t>
            </a:r>
            <a:r>
              <a:rPr lang="lt-LT" sz="1400" dirty="0">
                <a:latin typeface="Arial"/>
                <a:ea typeface="Arial"/>
                <a:cs typeface="Arial"/>
                <a:sym typeface="Arial"/>
              </a:rPr>
              <a:t>neprofesionalių</a:t>
            </a:r>
            <a:r>
              <a:rPr lang="lt-LT" sz="1400" dirty="0">
                <a:solidFill>
                  <a:schemeClr val="dk1"/>
                </a:solidFill>
                <a:latin typeface="Arial"/>
                <a:ea typeface="Arial"/>
                <a:cs typeface="Arial"/>
                <a:sym typeface="Arial"/>
              </a:rPr>
              <a:t> ar įžeidžiančių slapyvardžių. Į vaizdo susitikimą prisijunkite laiku, būtinai išjunkite savo mikrofoną</a:t>
            </a:r>
            <a:r>
              <a:rPr lang="lt-LT" sz="1400" dirty="0">
                <a:latin typeface="Arial"/>
                <a:ea typeface="Arial"/>
                <a:cs typeface="Arial"/>
                <a:sym typeface="Arial"/>
              </a:rPr>
              <a:t>,</a:t>
            </a:r>
            <a:r>
              <a:rPr lang="lt-LT" sz="1400" dirty="0">
                <a:solidFill>
                  <a:schemeClr val="dk1"/>
                </a:solidFill>
                <a:latin typeface="Arial"/>
                <a:ea typeface="Arial"/>
                <a:cs typeface="Arial"/>
                <a:sym typeface="Arial"/>
              </a:rPr>
              <a:t> kai nekalbate</a:t>
            </a:r>
            <a:r>
              <a:rPr lang="lt-LT" sz="1400" dirty="0">
                <a:latin typeface="Arial"/>
                <a:ea typeface="Arial"/>
                <a:cs typeface="Arial"/>
                <a:sym typeface="Arial"/>
              </a:rPr>
              <a:t>,</a:t>
            </a:r>
            <a:r>
              <a:rPr lang="lt-LT" sz="1400" dirty="0">
                <a:solidFill>
                  <a:schemeClr val="dk1"/>
                </a:solidFill>
                <a:latin typeface="Arial"/>
                <a:ea typeface="Arial"/>
                <a:cs typeface="Arial"/>
                <a:sym typeface="Arial"/>
              </a:rPr>
              <a:t> ir nepertraukinėkite kalbėtojo.</a:t>
            </a:r>
            <a:endParaRPr sz="1400" dirty="0">
              <a:latin typeface="Arial"/>
              <a:ea typeface="Arial"/>
              <a:cs typeface="Arial"/>
              <a:sym typeface="Arial"/>
            </a:endParaRPr>
          </a:p>
        </p:txBody>
      </p:sp>
      <p:sp>
        <p:nvSpPr>
          <p:cNvPr id="486" name="Google Shape;486;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92" name="Google Shape;492;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lt-LT" sz="1400" dirty="0">
                <a:solidFill>
                  <a:schemeClr val="dk1"/>
                </a:solidFill>
                <a:latin typeface="Arial"/>
                <a:ea typeface="Arial"/>
                <a:cs typeface="Arial"/>
                <a:sym typeface="Arial"/>
              </a:rPr>
              <a:t>Norėdami pasisakyti, paspauskite rankos pakėlimo mygtuką ir kalbėkite</a:t>
            </a:r>
            <a:r>
              <a:rPr lang="lt-LT" sz="1400" dirty="0">
                <a:latin typeface="Arial"/>
                <a:ea typeface="Arial"/>
                <a:cs typeface="Arial"/>
                <a:sym typeface="Arial"/>
              </a:rPr>
              <a:t>,</a:t>
            </a:r>
            <a:r>
              <a:rPr lang="lt-LT" sz="1400" dirty="0">
                <a:solidFill>
                  <a:schemeClr val="dk1"/>
                </a:solidFill>
                <a:latin typeface="Arial"/>
                <a:ea typeface="Arial"/>
                <a:cs typeface="Arial"/>
                <a:sym typeface="Arial"/>
              </a:rPr>
              <a:t> kai moderatorius jums suteiks žodį, arba parašykite savo klausimus ir mintis pranešimų lauke. Prieš vaizdo susitikimą savo įrenginyje išjunkite visas nereikalingas programas ir langus, bendrindami ekrano vaizdą, pasirinkite tik tą langą, kurį norite rodyti pokalbio dalyviams. Taip išvengsite jautrių duomenų nutekėjimo ir neblaškysite pokalbio dalyvių. Jei vaizdo susitikimą </a:t>
            </a:r>
            <a:r>
              <a:rPr lang="lt-LT" sz="1400" dirty="0" err="1">
                <a:solidFill>
                  <a:schemeClr val="dk1"/>
                </a:solidFill>
                <a:latin typeface="Arial"/>
                <a:ea typeface="Arial"/>
                <a:cs typeface="Arial"/>
                <a:sym typeface="Arial"/>
              </a:rPr>
              <a:t>moderuojate</a:t>
            </a:r>
            <a:r>
              <a:rPr lang="lt-LT" sz="1400" dirty="0">
                <a:solidFill>
                  <a:schemeClr val="dk1"/>
                </a:solidFill>
                <a:latin typeface="Arial"/>
                <a:ea typeface="Arial"/>
                <a:cs typeface="Arial"/>
                <a:sym typeface="Arial"/>
              </a:rPr>
              <a:t> jūs, informuokite pokalbio dalyvius apie susitikimo eigą ir nepamirškite suteikti pertraukėlių. Norėdami įrašyti vaizdo susitikimą, prieš tai gaukite visų pokalbio dalyvių sutikimą.</a:t>
            </a:r>
            <a:endParaRPr sz="1400" dirty="0"/>
          </a:p>
        </p:txBody>
      </p:sp>
      <p:sp>
        <p:nvSpPr>
          <p:cNvPr id="493" name="Google Shape;493;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1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499" name="Google Shape;499;p1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dirty="0">
                <a:latin typeface="Arial"/>
                <a:ea typeface="Arial"/>
                <a:cs typeface="Arial"/>
                <a:sym typeface="Arial"/>
              </a:rPr>
              <a:t>Praktinis bandymas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Išbandykite vieną įrankį. Jei dalyviai turi </a:t>
            </a:r>
            <a:r>
              <a:rPr lang="lt-LT" sz="1400" i="1" dirty="0">
                <a:latin typeface="Arial"/>
                <a:ea typeface="Arial"/>
                <a:cs typeface="Arial"/>
                <a:sym typeface="Arial"/>
              </a:rPr>
              <a:t>Google</a:t>
            </a:r>
            <a:r>
              <a:rPr lang="lt-LT" sz="1400" dirty="0">
                <a:latin typeface="Arial"/>
                <a:ea typeface="Arial"/>
                <a:cs typeface="Arial"/>
                <a:sym typeface="Arial"/>
              </a:rPr>
              <a:t> paskyras, patogiausia išbandyti </a:t>
            </a:r>
            <a:r>
              <a:rPr lang="lt-LT" sz="1400" i="1" dirty="0">
                <a:latin typeface="Arial"/>
                <a:ea typeface="Arial"/>
                <a:cs typeface="Arial"/>
                <a:sym typeface="Arial"/>
              </a:rPr>
              <a:t>Google </a:t>
            </a:r>
            <a:r>
              <a:rPr lang="lt-LT" sz="1400" i="1" dirty="0" err="1">
                <a:latin typeface="Arial"/>
                <a:ea typeface="Arial"/>
                <a:cs typeface="Arial"/>
                <a:sym typeface="Arial"/>
              </a:rPr>
              <a:t>Meet</a:t>
            </a:r>
            <a:r>
              <a:rPr lang="lt-LT" sz="1400" dirty="0">
                <a:latin typeface="Arial"/>
                <a:ea typeface="Arial"/>
                <a:cs typeface="Arial"/>
                <a:sym typeface="Arial"/>
              </a:rPr>
              <a:t>.</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Rekomenduojame dėstytojui turėti demonstracinę </a:t>
            </a:r>
            <a:r>
              <a:rPr lang="lt-LT" sz="1400" i="1" dirty="0">
                <a:latin typeface="Arial"/>
                <a:ea typeface="Arial"/>
                <a:cs typeface="Arial"/>
                <a:sym typeface="Arial"/>
              </a:rPr>
              <a:t>Google</a:t>
            </a:r>
            <a:r>
              <a:rPr lang="lt-LT" sz="1400" dirty="0">
                <a:latin typeface="Arial"/>
                <a:ea typeface="Arial"/>
                <a:cs typeface="Arial"/>
                <a:sym typeface="Arial"/>
              </a:rPr>
              <a:t> paskyrą. Prisijunkite prie savo </a:t>
            </a:r>
            <a:r>
              <a:rPr lang="lt-LT" sz="1400" i="1" dirty="0">
                <a:latin typeface="Arial"/>
                <a:ea typeface="Arial"/>
                <a:cs typeface="Arial"/>
                <a:sym typeface="Arial"/>
              </a:rPr>
              <a:t>Google</a:t>
            </a:r>
            <a:r>
              <a:rPr lang="lt-LT" sz="1400" dirty="0">
                <a:latin typeface="Arial"/>
                <a:ea typeface="Arial"/>
                <a:cs typeface="Arial"/>
                <a:sym typeface="Arial"/>
              </a:rPr>
              <a:t> paskyros. Eikite į </a:t>
            </a:r>
            <a:r>
              <a:rPr lang="lt-LT" sz="1400" b="1" i="1" dirty="0">
                <a:latin typeface="Arial"/>
                <a:ea typeface="Arial"/>
                <a:cs typeface="Arial"/>
                <a:sym typeface="Arial"/>
              </a:rPr>
              <a:t>meet.google.com </a:t>
            </a:r>
            <a:r>
              <a:rPr lang="lt-LT" sz="1400" dirty="0">
                <a:latin typeface="Arial"/>
                <a:ea typeface="Arial"/>
                <a:cs typeface="Arial"/>
                <a:sym typeface="Arial"/>
              </a:rPr>
              <a:t>arba atverkite </a:t>
            </a:r>
            <a:r>
              <a:rPr lang="lt-LT" sz="1400" b="1" i="1" dirty="0">
                <a:latin typeface="Arial"/>
                <a:ea typeface="Arial"/>
                <a:cs typeface="Arial"/>
                <a:sym typeface="Arial"/>
              </a:rPr>
              <a:t>Google kalendorius </a:t>
            </a:r>
            <a:r>
              <a:rPr lang="lt-LT" sz="1400" dirty="0">
                <a:latin typeface="Arial"/>
                <a:ea typeface="Arial"/>
                <a:cs typeface="Arial"/>
                <a:sym typeface="Arial"/>
              </a:rPr>
              <a:t>ir sukurkite įvykį su „</a:t>
            </a:r>
            <a:r>
              <a:rPr lang="lt-LT" sz="1400" dirty="0" err="1">
                <a:latin typeface="Arial"/>
                <a:ea typeface="Arial"/>
                <a:cs typeface="Arial"/>
                <a:sym typeface="Arial"/>
              </a:rPr>
              <a:t>Meet</a:t>
            </a:r>
            <a:r>
              <a:rPr lang="lt-LT" sz="1400" dirty="0">
                <a:latin typeface="Arial"/>
                <a:ea typeface="Arial"/>
                <a:cs typeface="Arial"/>
                <a:sym typeface="Arial"/>
              </a:rPr>
              <a:t>“ nuoroda. Spauskite „</a:t>
            </a:r>
            <a:r>
              <a:rPr lang="lt-LT" sz="1400" dirty="0" err="1">
                <a:latin typeface="Arial"/>
                <a:ea typeface="Arial"/>
                <a:cs typeface="Arial"/>
                <a:sym typeface="Arial"/>
              </a:rPr>
              <a:t>New</a:t>
            </a:r>
            <a:r>
              <a:rPr lang="lt-LT" sz="1400" dirty="0">
                <a:latin typeface="Arial"/>
                <a:ea typeface="Arial"/>
                <a:cs typeface="Arial"/>
                <a:sym typeface="Arial"/>
              </a:rPr>
              <a:t> </a:t>
            </a:r>
            <a:r>
              <a:rPr lang="lt-LT" sz="1400" dirty="0" err="1">
                <a:latin typeface="Arial"/>
                <a:ea typeface="Arial"/>
                <a:cs typeface="Arial"/>
                <a:sym typeface="Arial"/>
              </a:rPr>
              <a:t>meeting</a:t>
            </a:r>
            <a:r>
              <a:rPr lang="lt-LT" sz="1400" dirty="0">
                <a:latin typeface="Arial"/>
                <a:ea typeface="Arial"/>
                <a:cs typeface="Arial"/>
                <a:sym typeface="Arial"/>
              </a:rPr>
              <a:t>“ (Naujas susitikimas) ir pasirinkite norimą būdą (pvz., pradėti dabar, suplanuoti vėliau). Atsiųskite nuorodą kitiems dalyviams. Pradėkite susitikimą – įjunkite kamerą, mikrofoną ar bendrinkite ekraną.</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500" name="Google Shape;500;p1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41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05" name="Google Shape;505;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lt-LT" sz="1400" b="1" i="1" dirty="0" err="1">
                <a:latin typeface="Arial"/>
                <a:ea typeface="Arial"/>
                <a:cs typeface="Arial"/>
                <a:sym typeface="Arial"/>
              </a:rPr>
              <a:t>Pomodoro</a:t>
            </a:r>
            <a:r>
              <a:rPr lang="lt-LT" sz="1400" dirty="0">
                <a:latin typeface="Arial"/>
                <a:ea typeface="Arial"/>
                <a:cs typeface="Arial"/>
                <a:sym typeface="Arial"/>
              </a:rPr>
              <a:t> – tai paprasta, bet efektyvi laiko valdymo technika, padedanti dirbti susikaupus ir išvengti perdegimo. Kaip veikia </a:t>
            </a:r>
            <a:r>
              <a:rPr lang="lt-LT" sz="1400" i="1" dirty="0" err="1">
                <a:latin typeface="Arial"/>
                <a:ea typeface="Arial"/>
                <a:cs typeface="Arial"/>
                <a:sym typeface="Arial"/>
              </a:rPr>
              <a:t>Pomodoro</a:t>
            </a:r>
            <a:r>
              <a:rPr lang="lt-LT" sz="1400" dirty="0">
                <a:latin typeface="Arial"/>
                <a:ea typeface="Arial"/>
                <a:cs typeface="Arial"/>
                <a:sym typeface="Arial"/>
              </a:rPr>
              <a:t> metodas? Pasirenki užduotį, kurią nori atlikti. Nustatai laikmatį 25 minutėms – tai vienas </a:t>
            </a:r>
            <a:r>
              <a:rPr lang="lt-LT" sz="1400" i="1" dirty="0" err="1">
                <a:latin typeface="Arial"/>
                <a:ea typeface="Arial"/>
                <a:cs typeface="Arial"/>
                <a:sym typeface="Arial"/>
              </a:rPr>
              <a:t>pomodoro</a:t>
            </a:r>
            <a:r>
              <a:rPr lang="lt-LT" sz="1400" dirty="0">
                <a:latin typeface="Arial"/>
                <a:ea typeface="Arial"/>
                <a:cs typeface="Arial"/>
                <a:sym typeface="Arial"/>
              </a:rPr>
              <a:t>. Dirbi susikaupęs visas 25 minutes (be jokių pertraukų ar trukdžių). Padarai 5 minučių pertrauką. Po 4 </a:t>
            </a:r>
            <a:r>
              <a:rPr lang="lt-LT" sz="1400" i="1" dirty="0" err="1">
                <a:latin typeface="Arial"/>
                <a:ea typeface="Arial"/>
                <a:cs typeface="Arial"/>
                <a:sym typeface="Arial"/>
              </a:rPr>
              <a:t>pomodoro</a:t>
            </a:r>
            <a:r>
              <a:rPr lang="lt-LT" sz="1400" dirty="0">
                <a:latin typeface="Arial"/>
                <a:ea typeface="Arial"/>
                <a:cs typeface="Arial"/>
                <a:sym typeface="Arial"/>
              </a:rPr>
              <a:t> ciklų – darai ilgesnę pertrauką (15–30 min.).</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Kodėl tai veikia? Skatina koncentraciją – žinai, kad dirbsi tik trumpą laiką. Padeda kovoti su atidėliojimu – pradėti dirbti paprasčiau, kai žinai, kad tai tik 25 minutės. Ugdo darbo ritmą – mažiau perdegimo, nes pertraukos yra suplanuotos. Gerina produktyvumą – mažiau blaškymosi, aiški darbo struktūra.</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endParaRPr sz="1400" dirty="0">
              <a:latin typeface="Arial"/>
              <a:ea typeface="Arial"/>
              <a:cs typeface="Arial"/>
              <a:sym typeface="Arial"/>
            </a:endParaRPr>
          </a:p>
        </p:txBody>
      </p:sp>
      <p:sp>
        <p:nvSpPr>
          <p:cNvPr id="506" name="Google Shape;506;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1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13" name="Google Shape;513;p1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Calibri"/>
              <a:buNone/>
            </a:pPr>
            <a:r>
              <a:rPr lang="lt-LT" sz="1400" b="1" i="0" u="none" strike="noStrike" cap="none" dirty="0">
                <a:solidFill>
                  <a:srgbClr val="000000"/>
                </a:solidFill>
                <a:latin typeface="Arial"/>
                <a:ea typeface="Arial"/>
                <a:cs typeface="Arial"/>
                <a:sym typeface="Arial"/>
              </a:rPr>
              <a:t>Papildomai pažengusiesiems</a:t>
            </a:r>
            <a:endParaRPr dirty="0"/>
          </a:p>
          <a:p>
            <a:pPr marL="0" marR="0" lvl="0" indent="0" algn="l" rtl="0">
              <a:lnSpc>
                <a:spcPct val="100000"/>
              </a:lnSpc>
              <a:spcBef>
                <a:spcPts val="0"/>
              </a:spcBef>
              <a:spcAft>
                <a:spcPts val="0"/>
              </a:spcAft>
              <a:buClr>
                <a:srgbClr val="000000"/>
              </a:buClr>
              <a:buSzPts val="1200"/>
              <a:buFont typeface="Calibri"/>
              <a:buNone/>
            </a:pPr>
            <a:endParaRPr sz="14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Calibri"/>
              <a:buNone/>
            </a:pPr>
            <a:r>
              <a:rPr lang="lt-LT" sz="1400" b="0" i="0" u="none" strike="noStrike" cap="none" dirty="0">
                <a:solidFill>
                  <a:srgbClr val="000000"/>
                </a:solidFill>
                <a:latin typeface="Arial"/>
                <a:ea typeface="Arial"/>
                <a:cs typeface="Arial"/>
                <a:sym typeface="Arial"/>
              </a:rPr>
              <a:t>Naudingi įrankiai </a:t>
            </a:r>
            <a:r>
              <a:rPr lang="lt-LT" sz="1400" b="0" i="1" u="none" strike="noStrike" cap="none" dirty="0" err="1">
                <a:solidFill>
                  <a:srgbClr val="000000"/>
                </a:solidFill>
                <a:latin typeface="Arial"/>
                <a:ea typeface="Arial"/>
                <a:cs typeface="Arial"/>
                <a:sym typeface="Arial"/>
              </a:rPr>
              <a:t>Pomodoro</a:t>
            </a:r>
            <a:r>
              <a:rPr lang="lt-LT" sz="1400" b="0" i="0" u="none" strike="noStrike" cap="none" dirty="0">
                <a:solidFill>
                  <a:srgbClr val="000000"/>
                </a:solidFill>
                <a:latin typeface="Arial"/>
                <a:ea typeface="Arial"/>
                <a:cs typeface="Arial"/>
                <a:sym typeface="Arial"/>
              </a:rPr>
              <a:t> metodui:</a:t>
            </a:r>
            <a:endParaRPr dirty="0"/>
          </a:p>
          <a:p>
            <a:pPr marL="0" marR="0" lvl="0" indent="0" algn="l" rtl="0">
              <a:lnSpc>
                <a:spcPct val="100000"/>
              </a:lnSpc>
              <a:spcBef>
                <a:spcPts val="0"/>
              </a:spcBef>
              <a:spcAft>
                <a:spcPts val="0"/>
              </a:spcAft>
              <a:buClr>
                <a:srgbClr val="000000"/>
              </a:buClr>
              <a:buSzPts val="1200"/>
              <a:buFont typeface="Calibri"/>
              <a:buNone/>
            </a:pPr>
            <a:r>
              <a:rPr lang="lt-LT" sz="1400" b="1" i="1" u="none" strike="noStrike" cap="none" dirty="0">
                <a:solidFill>
                  <a:srgbClr val="000000"/>
                </a:solidFill>
                <a:latin typeface="Arial"/>
                <a:ea typeface="Arial"/>
                <a:cs typeface="Arial"/>
                <a:sym typeface="Arial"/>
              </a:rPr>
              <a:t>Pomofocus.io </a:t>
            </a:r>
            <a:r>
              <a:rPr lang="lt-LT" sz="1400" b="0" i="0" u="none" strike="noStrike" cap="none" dirty="0">
                <a:solidFill>
                  <a:srgbClr val="000000"/>
                </a:solidFill>
                <a:latin typeface="Arial"/>
                <a:ea typeface="Arial"/>
                <a:cs typeface="Arial"/>
                <a:sym typeface="Arial"/>
              </a:rPr>
              <a:t>(nemokamas internetinis laikmatis).</a:t>
            </a:r>
            <a:endParaRPr dirty="0"/>
          </a:p>
          <a:p>
            <a:pPr marL="0" marR="0" lvl="0" indent="0" algn="l" rtl="0">
              <a:lnSpc>
                <a:spcPct val="100000"/>
              </a:lnSpc>
              <a:spcBef>
                <a:spcPts val="0"/>
              </a:spcBef>
              <a:spcAft>
                <a:spcPts val="0"/>
              </a:spcAft>
              <a:buClr>
                <a:srgbClr val="000000"/>
              </a:buClr>
              <a:buSzPts val="1200"/>
              <a:buFont typeface="Calibri"/>
              <a:buNone/>
            </a:pPr>
            <a:r>
              <a:rPr lang="lt-LT" sz="1400" b="1" i="1" u="none" strike="noStrike" cap="none" dirty="0" err="1">
                <a:solidFill>
                  <a:srgbClr val="000000"/>
                </a:solidFill>
                <a:latin typeface="Arial"/>
                <a:ea typeface="Arial"/>
                <a:cs typeface="Arial"/>
                <a:sym typeface="Arial"/>
              </a:rPr>
              <a:t>Focus</a:t>
            </a:r>
            <a:r>
              <a:rPr lang="lt-LT" sz="1400" b="1" i="1" u="none" strike="noStrike" cap="none" dirty="0">
                <a:solidFill>
                  <a:srgbClr val="000000"/>
                </a:solidFill>
                <a:latin typeface="Arial"/>
                <a:ea typeface="Arial"/>
                <a:cs typeface="Arial"/>
                <a:sym typeface="Arial"/>
              </a:rPr>
              <a:t> To-</a:t>
            </a:r>
            <a:r>
              <a:rPr lang="lt-LT" sz="1400" b="1" i="1" u="none" strike="noStrike" cap="none" dirty="0" err="1">
                <a:solidFill>
                  <a:srgbClr val="000000"/>
                </a:solidFill>
                <a:latin typeface="Arial"/>
                <a:ea typeface="Arial"/>
                <a:cs typeface="Arial"/>
                <a:sym typeface="Arial"/>
              </a:rPr>
              <a:t>Do</a:t>
            </a:r>
            <a:r>
              <a:rPr lang="lt-LT" sz="1400" b="1" i="1" u="none" strike="noStrike" cap="none" dirty="0">
                <a:solidFill>
                  <a:srgbClr val="000000"/>
                </a:solidFill>
                <a:latin typeface="Arial"/>
                <a:ea typeface="Arial"/>
                <a:cs typeface="Arial"/>
                <a:sym typeface="Arial"/>
              </a:rPr>
              <a:t> </a:t>
            </a:r>
            <a:r>
              <a:rPr lang="lt-LT" sz="1400" b="0" i="0" u="none" strike="noStrike" cap="none" dirty="0">
                <a:solidFill>
                  <a:srgbClr val="000000"/>
                </a:solidFill>
                <a:latin typeface="Arial"/>
                <a:ea typeface="Arial"/>
                <a:cs typeface="Arial"/>
                <a:sym typeface="Arial"/>
              </a:rPr>
              <a:t>(mobilioji + kompiuterio versija).</a:t>
            </a:r>
            <a:endParaRPr dirty="0"/>
          </a:p>
          <a:p>
            <a:pPr marL="0" marR="0" lvl="0" indent="0" algn="l" rtl="0">
              <a:lnSpc>
                <a:spcPct val="100000"/>
              </a:lnSpc>
              <a:spcBef>
                <a:spcPts val="0"/>
              </a:spcBef>
              <a:spcAft>
                <a:spcPts val="0"/>
              </a:spcAft>
              <a:buClr>
                <a:srgbClr val="000000"/>
              </a:buClr>
              <a:buSzPts val="1200"/>
              <a:buFont typeface="Calibri"/>
              <a:buNone/>
            </a:pPr>
            <a:r>
              <a:rPr lang="lt-LT" sz="1400" b="1" i="1" u="none" strike="noStrike" cap="none" dirty="0">
                <a:solidFill>
                  <a:srgbClr val="000000"/>
                </a:solidFill>
                <a:latin typeface="Arial"/>
                <a:ea typeface="Arial"/>
                <a:cs typeface="Arial"/>
                <a:sym typeface="Arial"/>
              </a:rPr>
              <a:t>TomatoTimer.com </a:t>
            </a:r>
            <a:r>
              <a:rPr lang="lt-LT" sz="1400" b="0" i="0" u="none" strike="noStrike" cap="none" dirty="0">
                <a:solidFill>
                  <a:srgbClr val="000000"/>
                </a:solidFill>
                <a:latin typeface="Arial"/>
                <a:ea typeface="Arial"/>
                <a:cs typeface="Arial"/>
                <a:sym typeface="Arial"/>
              </a:rPr>
              <a:t>(paprastas laikmatis naršyklėje).</a:t>
            </a:r>
            <a:endParaRPr dirty="0"/>
          </a:p>
          <a:p>
            <a:pPr marL="0" marR="0" lvl="0" indent="0" algn="l" rtl="0">
              <a:lnSpc>
                <a:spcPct val="100000"/>
              </a:lnSpc>
              <a:spcBef>
                <a:spcPts val="0"/>
              </a:spcBef>
              <a:spcAft>
                <a:spcPts val="0"/>
              </a:spcAft>
              <a:buClr>
                <a:srgbClr val="000000"/>
              </a:buClr>
              <a:buSzPts val="1200"/>
              <a:buFont typeface="Calibri"/>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Calibri"/>
              <a:buNone/>
            </a:pPr>
            <a:r>
              <a:rPr lang="lt-LT" sz="1400" b="1" i="1" u="none" strike="noStrike" cap="none" dirty="0" err="1">
                <a:solidFill>
                  <a:srgbClr val="000000"/>
                </a:solidFill>
                <a:latin typeface="Arial"/>
                <a:ea typeface="Arial"/>
                <a:cs typeface="Arial"/>
                <a:sym typeface="Arial"/>
              </a:rPr>
              <a:t>Forest</a:t>
            </a:r>
            <a:r>
              <a:rPr lang="lt-LT" sz="1400" b="1" i="0" u="none" strike="noStrike" cap="none" dirty="0">
                <a:solidFill>
                  <a:srgbClr val="000000"/>
                </a:solidFill>
                <a:latin typeface="Arial"/>
                <a:ea typeface="Arial"/>
                <a:cs typeface="Arial"/>
                <a:sym typeface="Arial"/>
              </a:rPr>
              <a:t> (mobilioji programėlė)</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Calibri"/>
              <a:buNone/>
            </a:pPr>
            <a:r>
              <a:rPr lang="lt-LT" sz="1400" b="0" i="0" u="none" strike="noStrike" cap="none" dirty="0">
                <a:solidFill>
                  <a:srgbClr val="000000"/>
                </a:solidFill>
                <a:latin typeface="Arial"/>
                <a:ea typeface="Arial"/>
                <a:cs typeface="Arial"/>
                <a:sym typeface="Arial"/>
              </a:rPr>
              <a:t>Kas tai? Kūrybiškas laiko valdymo įrankis, kuris skatina susitelkti – kai dirbi, „auga medis“.</a:t>
            </a:r>
            <a:endParaRPr dirty="0"/>
          </a:p>
          <a:p>
            <a:pPr marL="742950" marR="0" lvl="1" indent="-298450" algn="l" rtl="0">
              <a:lnSpc>
                <a:spcPct val="100000"/>
              </a:lnSpc>
              <a:spcBef>
                <a:spcPts val="0"/>
              </a:spcBef>
              <a:spcAft>
                <a:spcPts val="0"/>
              </a:spcAft>
              <a:buClr>
                <a:srgbClr val="000000"/>
              </a:buClr>
              <a:buSzPts val="1400"/>
              <a:buFont typeface="Arial"/>
              <a:buChar char="•"/>
            </a:pPr>
            <a:r>
              <a:rPr lang="lt-LT" sz="1400" b="0" i="0" u="none" strike="noStrike" cap="none" dirty="0">
                <a:solidFill>
                  <a:srgbClr val="000000"/>
                </a:solidFill>
                <a:latin typeface="Arial"/>
                <a:ea typeface="Arial"/>
                <a:cs typeface="Arial"/>
                <a:sym typeface="Arial"/>
              </a:rPr>
              <a:t>Principas (25 min. darbo + 5 min. poilsio).</a:t>
            </a:r>
            <a:endParaRPr dirty="0"/>
          </a:p>
          <a:p>
            <a:pPr marL="742950" marR="0" lvl="1" indent="-298450" algn="l" rtl="0">
              <a:lnSpc>
                <a:spcPct val="100000"/>
              </a:lnSpc>
              <a:spcBef>
                <a:spcPts val="0"/>
              </a:spcBef>
              <a:spcAft>
                <a:spcPts val="0"/>
              </a:spcAft>
              <a:buClr>
                <a:srgbClr val="000000"/>
              </a:buClr>
              <a:buSzPts val="1400"/>
              <a:buFont typeface="Arial"/>
              <a:buChar char="•"/>
            </a:pPr>
            <a:r>
              <a:rPr lang="lt-LT" sz="1400" b="0" i="0" u="none" strike="noStrike" cap="none" dirty="0">
                <a:solidFill>
                  <a:srgbClr val="000000"/>
                </a:solidFill>
                <a:latin typeface="Arial"/>
                <a:ea typeface="Arial"/>
                <a:cs typeface="Arial"/>
                <a:sym typeface="Arial"/>
              </a:rPr>
              <a:t>Skatina nesinaudoti telefonu.</a:t>
            </a:r>
            <a:endParaRPr dirty="0"/>
          </a:p>
          <a:p>
            <a:pPr marL="742950" marR="0" lvl="1" indent="-298450" algn="l" rtl="0">
              <a:lnSpc>
                <a:spcPct val="100000"/>
              </a:lnSpc>
              <a:spcBef>
                <a:spcPts val="0"/>
              </a:spcBef>
              <a:spcAft>
                <a:spcPts val="0"/>
              </a:spcAft>
              <a:buClr>
                <a:srgbClr val="000000"/>
              </a:buClr>
              <a:buSzPts val="1400"/>
              <a:buFont typeface="Arial"/>
              <a:buChar char="•"/>
            </a:pPr>
            <a:r>
              <a:rPr lang="lt-LT" sz="1400" b="0" i="0" u="none" strike="noStrike" cap="none" dirty="0">
                <a:solidFill>
                  <a:srgbClr val="000000"/>
                </a:solidFill>
                <a:latin typeface="Arial"/>
                <a:ea typeface="Arial"/>
                <a:cs typeface="Arial"/>
                <a:sym typeface="Arial"/>
              </a:rPr>
              <a:t>Žaismingas ir motyvuojantis.</a:t>
            </a:r>
            <a:endParaRPr dirty="0"/>
          </a:p>
          <a:p>
            <a:pPr marL="0" marR="0" lvl="0" indent="0" algn="l" rtl="0">
              <a:lnSpc>
                <a:spcPct val="100000"/>
              </a:lnSpc>
              <a:spcBef>
                <a:spcPts val="0"/>
              </a:spcBef>
              <a:spcAft>
                <a:spcPts val="0"/>
              </a:spcAft>
              <a:buClr>
                <a:srgbClr val="000000"/>
              </a:buClr>
              <a:buSzPts val="1200"/>
              <a:buFont typeface="Arial"/>
              <a:buNone/>
            </a:pPr>
            <a:r>
              <a:rPr lang="lt-LT" sz="1400" b="0" i="0" u="none" strike="noStrike" cap="none" dirty="0">
                <a:solidFill>
                  <a:srgbClr val="000000"/>
                </a:solidFill>
                <a:latin typeface="Arial"/>
                <a:ea typeface="Arial"/>
                <a:cs typeface="Arial"/>
                <a:sym typeface="Arial"/>
              </a:rPr>
              <a:t>Tinka moksleiviams, studentams, tiems, kas lengvai išsiblaško.</a:t>
            </a:r>
            <a:endParaRPr dirty="0"/>
          </a:p>
        </p:txBody>
      </p:sp>
      <p:sp>
        <p:nvSpPr>
          <p:cNvPr id="514" name="Google Shape;514;p1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43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21" name="Google Shape;521;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a:latin typeface="Arial"/>
                <a:ea typeface="Arial"/>
                <a:cs typeface="Arial"/>
                <a:sym typeface="Arial"/>
              </a:rPr>
              <a:t>Efektyvus skaitmeninis bendravimas yra būtinas tiek asmeniniame, tiek profesiniame gyvenime. Tai apima ne tik gebėjimą naudotis įvairiomis komunikacijos priemonėmis, bet ir laikytis tam tikrų etikos taisyklių ir saugumo reikalavimų.</a:t>
            </a:r>
            <a:endParaRPr sz="1400">
              <a:latin typeface="Arial"/>
              <a:ea typeface="Arial"/>
              <a:cs typeface="Arial"/>
              <a:sym typeface="Arial"/>
            </a:endParaRPr>
          </a:p>
        </p:txBody>
      </p:sp>
      <p:sp>
        <p:nvSpPr>
          <p:cNvPr id="522" name="Google Shape;522;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27" name="Google Shape;527;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Skaitmeninio bendravimo formos, tokios kaip socialiniai tinklai, vaizdo konferencijos ir momentiniai pranešimai, labai svarbios komunikacijos formos tiek asmeniškai, tiek versle.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Diskusija. </a:t>
            </a:r>
            <a:r>
              <a:rPr lang="lt-LT" sz="1400" dirty="0">
                <a:latin typeface="Arial"/>
                <a:ea typeface="Arial"/>
                <a:cs typeface="Arial"/>
                <a:sym typeface="Arial"/>
              </a:rPr>
              <a:t>Lektorius gali pasiūlyti auditorijai diskusiją, kokius kanalus ir kokiems tikslams naudoja. Aptarti komunikavimo etiką, naudojimo galimybes, efektyvumą, saugumą, galimas klaidas ir kt. </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Skaitmeninis etiketas (</a:t>
            </a:r>
            <a:r>
              <a:rPr lang="lt-LT" sz="1400" b="1" dirty="0" err="1">
                <a:latin typeface="Arial"/>
                <a:ea typeface="Arial"/>
                <a:cs typeface="Arial"/>
                <a:sym typeface="Arial"/>
              </a:rPr>
              <a:t>netiquette</a:t>
            </a:r>
            <a:r>
              <a:rPr lang="lt-LT" sz="1400" b="1" dirty="0">
                <a:latin typeface="Arial"/>
                <a:ea typeface="Arial"/>
                <a:cs typeface="Arial"/>
                <a:sym typeface="Arial"/>
              </a:rPr>
              <a:t>) apima mandagumą ir pagarbą virtualioje erdvėje</a:t>
            </a:r>
            <a:r>
              <a:rPr lang="lt-LT" sz="1400" dirty="0">
                <a:latin typeface="Arial"/>
                <a:ea typeface="Arial"/>
                <a:cs typeface="Arial"/>
                <a:sym typeface="Arial"/>
              </a:rPr>
              <a:t>. Reikėtų laikytis tų pačių etikos taisyklių kaip ir realiame gyvenime. Tekstinėse žinutėse svarbu būti aiškiems ir vengti dviprasmybių.</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Naudojant momentinius pranešimus darbe, svarbu būti profesionaliems ir glaustiems, taip pat nustatyti ribas ir valdyti pranešimus, kad jie netrukdytų darbui.</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Elektroninis paštas – viena populiariausių ir dažniausiai naudojamų skaitmeninio bendradarbiavimo formų. Todėl elektroninio pašto naudojimo ypatumams šiuose mokymuose skirsime daugiau dėmesio.</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i="0" dirty="0">
                <a:latin typeface="Arial"/>
                <a:ea typeface="Arial"/>
                <a:cs typeface="Arial"/>
                <a:sym typeface="Arial"/>
              </a:rPr>
              <a:t>Paveikslėliai: </a:t>
            </a:r>
            <a:r>
              <a:rPr lang="lt-LT" sz="1400" i="1" dirty="0" err="1">
                <a:latin typeface="Arial"/>
                <a:ea typeface="Arial"/>
                <a:cs typeface="Arial"/>
                <a:sym typeface="Arial"/>
              </a:rPr>
              <a:t>Image</a:t>
            </a:r>
            <a:r>
              <a:rPr lang="lt-LT" sz="1400" i="1" dirty="0">
                <a:latin typeface="Arial"/>
                <a:ea typeface="Arial"/>
                <a:cs typeface="Arial"/>
                <a:sym typeface="Arial"/>
              </a:rPr>
              <a:t> </a:t>
            </a:r>
            <a:r>
              <a:rPr lang="lt-LT" sz="1400" i="1" dirty="0" err="1">
                <a:latin typeface="Arial"/>
                <a:ea typeface="Arial"/>
                <a:cs typeface="Arial"/>
                <a:sym typeface="Arial"/>
              </a:rPr>
              <a:t>by</a:t>
            </a:r>
            <a:r>
              <a:rPr lang="lt-LT" sz="1400" i="1" dirty="0">
                <a:latin typeface="Arial"/>
                <a:ea typeface="Arial"/>
                <a:cs typeface="Arial"/>
                <a:sym typeface="Arial"/>
              </a:rPr>
              <a:t> </a:t>
            </a:r>
            <a:r>
              <a:rPr lang="lt-LT" sz="1400" i="1" u="sng" dirty="0" err="1">
                <a:solidFill>
                  <a:schemeClr val="hlink"/>
                </a:solidFill>
                <a:latin typeface="Arial"/>
                <a:ea typeface="Arial"/>
                <a:cs typeface="Arial"/>
                <a:sym typeface="Arial"/>
                <a:hlinkClick r:id="rId3"/>
              </a:rPr>
              <a:t>Phonlaphat</a:t>
            </a:r>
            <a:r>
              <a:rPr lang="lt-LT" sz="1400" i="1" u="sng" dirty="0">
                <a:solidFill>
                  <a:schemeClr val="hlink"/>
                </a:solidFill>
                <a:latin typeface="Arial"/>
                <a:ea typeface="Arial"/>
                <a:cs typeface="Arial"/>
                <a:sym typeface="Arial"/>
                <a:hlinkClick r:id="rId3"/>
              </a:rPr>
              <a:t> </a:t>
            </a:r>
            <a:r>
              <a:rPr lang="lt-LT" sz="1400" i="1" u="sng" dirty="0" err="1">
                <a:solidFill>
                  <a:schemeClr val="hlink"/>
                </a:solidFill>
                <a:latin typeface="Arial"/>
                <a:ea typeface="Arial"/>
                <a:cs typeface="Arial"/>
                <a:sym typeface="Arial"/>
                <a:hlinkClick r:id="rId3"/>
              </a:rPr>
              <a:t>Thongsriphong</a:t>
            </a:r>
            <a:r>
              <a:rPr lang="lt-LT" sz="1400" i="1" dirty="0">
                <a:latin typeface="Arial"/>
                <a:ea typeface="Arial"/>
                <a:cs typeface="Arial"/>
                <a:sym typeface="Arial"/>
              </a:rPr>
              <a:t> </a:t>
            </a:r>
            <a:r>
              <a:rPr lang="lt-LT" sz="1400" i="1" dirty="0" err="1">
                <a:latin typeface="Arial"/>
                <a:ea typeface="Arial"/>
                <a:cs typeface="Arial"/>
                <a:sym typeface="Arial"/>
              </a:rPr>
              <a:t>from</a:t>
            </a:r>
            <a:r>
              <a:rPr lang="lt-LT" sz="1400" i="1" dirty="0">
                <a:latin typeface="Arial"/>
                <a:ea typeface="Arial"/>
                <a:cs typeface="Arial"/>
                <a:sym typeface="Arial"/>
              </a:rPr>
              <a:t> </a:t>
            </a:r>
            <a:r>
              <a:rPr lang="lt-LT" sz="1400" i="1" u="sng" dirty="0" err="1">
                <a:solidFill>
                  <a:schemeClr val="hlink"/>
                </a:solidFill>
                <a:latin typeface="Arial"/>
                <a:ea typeface="Arial"/>
                <a:cs typeface="Arial"/>
                <a:sym typeface="Arial"/>
                <a:hlinkClick r:id="rId4"/>
              </a:rPr>
              <a:t>Pixabay</a:t>
            </a:r>
            <a:endParaRPr sz="1400" i="1" dirty="0">
              <a:latin typeface="Arial"/>
              <a:ea typeface="Arial"/>
              <a:cs typeface="Arial"/>
              <a:sym typeface="Arial"/>
            </a:endParaRPr>
          </a:p>
        </p:txBody>
      </p:sp>
      <p:sp>
        <p:nvSpPr>
          <p:cNvPr id="528" name="Google Shape;528;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35" name="Google Shape;535;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dirty="0">
                <a:latin typeface="Arial"/>
                <a:ea typeface="Arial"/>
                <a:cs typeface="Arial"/>
                <a:sym typeface="Arial"/>
              </a:rPr>
              <a:t>Praktinė užduotis</a:t>
            </a:r>
            <a:endParaRPr dirty="0"/>
          </a:p>
          <a:p>
            <a:pPr marL="0" lvl="0" indent="0" algn="l" rtl="0">
              <a:lnSpc>
                <a:spcPct val="100000"/>
              </a:lnSpc>
              <a:spcBef>
                <a:spcPts val="0"/>
              </a:spcBef>
              <a:spcAft>
                <a:spcPts val="0"/>
              </a:spcAft>
              <a:buSzPts val="1400"/>
              <a:buNone/>
            </a:pPr>
            <a:r>
              <a:rPr lang="lt-LT" sz="1400" dirty="0">
                <a:latin typeface="Arial"/>
                <a:ea typeface="Arial"/>
                <a:cs typeface="Arial"/>
                <a:sym typeface="Arial"/>
              </a:rPr>
              <a:t>Išdalinkite lapelius ir paprašykite dalyvių surašyti: vardą, pavardę, elektroninio pašto adresą, miestą ar miestelį, kuriame gimė, moterų mergautines pavardes, savo augintinių vardus.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Jei auditorijoje kiltų klausimų, nieko neaiškinkite, pasakykite, kad paaiškinsite vėliau.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Tikėtina, kad dauguma dalyvių surašys visą informaciją. Po to lapelių neimkite, palikite dalyviams, bet baigus rašyti pakomentuokite.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Ar jiems nekilo klausimų, kodėl jie tai turi rašyti?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Ar saugu pateikti tokius duomenis apie save? Kada, kam ir kokiomis aplinkybėmis galima tai atskleisti, o kada ne?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Paaiškinkite, kad elektroninio pašto adresą pateikti saugu, jei norite gauti laiškų ir t. t., o augintinių vardai, miestelio pavadinimas ir mergautinė pavardė – nesaugu, nes dažnai žmonės juos naudoja kurdami slaptažodžius. </a:t>
            </a:r>
            <a:endParaRPr sz="1400" dirty="0">
              <a:latin typeface="Arial"/>
              <a:ea typeface="Arial"/>
              <a:cs typeface="Arial"/>
              <a:sym typeface="Arial"/>
            </a:endParaRPr>
          </a:p>
        </p:txBody>
      </p:sp>
      <p:sp>
        <p:nvSpPr>
          <p:cNvPr id="536" name="Google Shape;536;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41" name="Google Shape;541;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Labai svarbu akcentuoti saugumo reikalavimus. </a:t>
            </a:r>
            <a:r>
              <a:rPr lang="lt-LT" sz="1400" b="1" dirty="0">
                <a:latin typeface="Arial"/>
                <a:ea typeface="Arial"/>
                <a:cs typeface="Arial"/>
                <a:sym typeface="Arial"/>
              </a:rPr>
              <a:t>Slaptažodžiai</a:t>
            </a:r>
            <a:r>
              <a:rPr lang="lt-LT" sz="1400" dirty="0">
                <a:latin typeface="Arial"/>
                <a:ea typeface="Arial"/>
                <a:cs typeface="Arial"/>
                <a:sym typeface="Arial"/>
              </a:rPr>
              <a:t> yra viena iš labiausiai paplitusių apsaugos priemonių. Jie naudojami prieigai prie </a:t>
            </a:r>
            <a:r>
              <a:rPr lang="lt-LT" sz="1400" b="1" dirty="0">
                <a:latin typeface="Arial"/>
                <a:ea typeface="Arial"/>
                <a:cs typeface="Arial"/>
                <a:sym typeface="Arial"/>
              </a:rPr>
              <a:t>skaitmeninių įrenginių</a:t>
            </a:r>
            <a:r>
              <a:rPr lang="lt-LT" sz="1400" dirty="0">
                <a:latin typeface="Arial"/>
                <a:ea typeface="Arial"/>
                <a:cs typeface="Arial"/>
                <a:sym typeface="Arial"/>
              </a:rPr>
              <a:t>, prie juose saugomos </a:t>
            </a:r>
            <a:r>
              <a:rPr lang="lt-LT" sz="1400" b="1" dirty="0">
                <a:latin typeface="Arial"/>
                <a:ea typeface="Arial"/>
                <a:cs typeface="Arial"/>
                <a:sym typeface="Arial"/>
              </a:rPr>
              <a:t>svarbios informacijos</a:t>
            </a:r>
            <a:r>
              <a:rPr lang="lt-LT" sz="1400" dirty="0">
                <a:latin typeface="Arial"/>
                <a:ea typeface="Arial"/>
                <a:cs typeface="Arial"/>
                <a:sym typeface="Arial"/>
              </a:rPr>
              <a:t>, prie įvairių sistemų, tokių kaip </a:t>
            </a:r>
            <a:r>
              <a:rPr lang="lt-LT" sz="1400" b="1" dirty="0">
                <a:latin typeface="Arial"/>
                <a:ea typeface="Arial"/>
                <a:cs typeface="Arial"/>
                <a:sym typeface="Arial"/>
              </a:rPr>
              <a:t>el. paštas</a:t>
            </a:r>
            <a:r>
              <a:rPr lang="lt-LT" sz="1400" dirty="0">
                <a:latin typeface="Arial"/>
                <a:ea typeface="Arial"/>
                <a:cs typeface="Arial"/>
                <a:sym typeface="Arial"/>
              </a:rPr>
              <a:t>, </a:t>
            </a:r>
            <a:r>
              <a:rPr lang="lt-LT" sz="1400" b="1" dirty="0">
                <a:latin typeface="Arial"/>
                <a:ea typeface="Arial"/>
                <a:cs typeface="Arial"/>
                <a:sym typeface="Arial"/>
              </a:rPr>
              <a:t>e. parduotuvės </a:t>
            </a:r>
            <a:r>
              <a:rPr lang="lt-LT" sz="1400" dirty="0">
                <a:latin typeface="Arial"/>
                <a:ea typeface="Arial"/>
                <a:cs typeface="Arial"/>
                <a:sym typeface="Arial"/>
              </a:rPr>
              <a:t>ir pan.</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Siekiant apsaugoti informaciją gali būti naudojamos ir kitos apsaugos priemonės, tokios kaip PIN kodas, kuris yra sudarytas iš skaičių, pirštų antspaudas, veido atpažinimas ir pan. Naujausi išmanieji telefonai ir planšetės dažnai turi integruotas tokias apsaugos sistemas.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Slaptažodžiai kartu su vartotojo vardu leidžia vienareikšmiškai nustatyti vartotojo tapatybę.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Nors šiais laikais sėkmingai naudojame biometrinės apsaugos priemones: pirštų atspaudų skaitytuvus, 3D veido skaitytuvus, vien biometrikos neužtenka – slaptažodžiai vis dar reikalingi. Ateityje jų greičiausiai nebeliks, atsiras saugesni autentifikacijos būdai, tačiau šis pokytis nebus staigus ir greitas.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Skaitykite daugiau: https://www.15min.lt/verslas/naujiena/mokslas-it/slaptazodziu-tvarkykles-paprastas-ir-saugus-stipriu-slaptazodziu-naudojimas-1290-1932216?</a:t>
            </a:r>
            <a:endParaRPr sz="1400" dirty="0">
              <a:latin typeface="Arial"/>
              <a:ea typeface="Arial"/>
              <a:cs typeface="Arial"/>
              <a:sym typeface="Arial"/>
            </a:endParaRPr>
          </a:p>
        </p:txBody>
      </p:sp>
      <p:sp>
        <p:nvSpPr>
          <p:cNvPr id="542" name="Google Shape;542;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48" name="Google Shape;548;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i="0" dirty="0">
                <a:solidFill>
                  <a:srgbClr val="0F0F0F"/>
                </a:solidFill>
                <a:latin typeface="Arial"/>
                <a:ea typeface="Arial"/>
                <a:cs typeface="Arial"/>
                <a:sym typeface="Arial"/>
              </a:rPr>
              <a:t>Pažink medijas su Klaudija. Kokie slaptažodžiai saugūs? </a:t>
            </a:r>
            <a:r>
              <a:rPr lang="lt-LT" sz="1400" dirty="0">
                <a:latin typeface="Arial"/>
                <a:ea typeface="Arial"/>
                <a:cs typeface="Arial"/>
                <a:sym typeface="Arial"/>
              </a:rPr>
              <a:t>(2:29 min.)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https://www.youtube.com/watch?v=e7DGY5GmQF8</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549" name="Google Shape;549;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55" name="Google Shape;555;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dirty="0">
                <a:latin typeface="Arial"/>
                <a:ea typeface="Arial"/>
                <a:cs typeface="Arial"/>
                <a:sym typeface="Arial"/>
              </a:rPr>
              <a:t>Diskusija su dalyviais</a:t>
            </a:r>
            <a:r>
              <a:rPr lang="lt-LT" sz="1400" dirty="0">
                <a:latin typeface="Arial"/>
                <a:ea typeface="Arial"/>
                <a:cs typeface="Arial"/>
                <a:sym typeface="Arial"/>
              </a:rPr>
              <a:t>. Paklauskite, kaip jie mano, ar saugūs jų naudojami slaptažodžiai.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Aptariame svarbiausias slaptažodžių problemas.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Kodėl reikėtų susigalvoti unikalų slaptažodį?</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Kodėl reikėtų naudoti skirtingus slaptažodžius kiekvienai paskyrai?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Kodėl nereikėtų pasiduoti lengvų slaptažodžių pagundoms?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Kaip mes išduodame aktualią informaciją apie save (pvz., socialinėse medijose, pildydami apklausas ir kt.)? Aptarkite lektoriaus pateiktą užduotį, kai buvo prašoma parašyti tam tikrą informaciją (pvz., augintinio vardas arba moterų mergautinė pavardė). Kodėl reikia kritiškai vertinti ir nepateikti tokios informacijos bet kam, nes dažnai žmonės slaptažodžiuose naudoja savo augintinių vardus, moterų mergautines pavardes ar savo gimtojo miestelio pavadinimus.</a:t>
            </a:r>
            <a:endParaRPr sz="1400" dirty="0">
              <a:latin typeface="Arial"/>
              <a:ea typeface="Arial"/>
              <a:cs typeface="Arial"/>
              <a:sym typeface="Arial"/>
            </a:endParaRPr>
          </a:p>
        </p:txBody>
      </p:sp>
      <p:sp>
        <p:nvSpPr>
          <p:cNvPr id="556" name="Google Shape;556;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62" name="Google Shape;562;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Koks? Kur? Kaip atsiminti? Jums gali padėti slaptažodžių tvarkyklės. Saugumo ekspertai rekomenduoja turėti ir popierinę užrašinę, saugomą patikimoje slaptoje vietoje.</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Paklauskite dalyvių, gal jie žino ar net naudoja tokias tvarkykles? </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Slaptažodžių tvarkyklės gali kainuoti eurą ar du per mėnesį, o kai kurios – net 5 ar daugiau eurų, bet yra ir nemokamų alternatyvų.</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i="0" dirty="0">
                <a:solidFill>
                  <a:srgbClr val="191B26"/>
                </a:solidFill>
                <a:latin typeface="Arial"/>
                <a:ea typeface="Arial"/>
                <a:cs typeface="Arial"/>
                <a:sym typeface="Arial"/>
              </a:rPr>
              <a:t>Paveikslėlis: </a:t>
            </a:r>
            <a:r>
              <a:rPr lang="lt-LT" sz="1400" i="1" dirty="0" err="1">
                <a:solidFill>
                  <a:srgbClr val="191B26"/>
                </a:solidFill>
                <a:latin typeface="Arial"/>
                <a:ea typeface="Arial"/>
                <a:cs typeface="Arial"/>
                <a:sym typeface="Arial"/>
              </a:rPr>
              <a:t>Image</a:t>
            </a:r>
            <a:r>
              <a:rPr lang="lt-LT" sz="1400" i="1" dirty="0">
                <a:solidFill>
                  <a:srgbClr val="191B26"/>
                </a:solidFill>
                <a:latin typeface="Arial"/>
                <a:ea typeface="Arial"/>
                <a:cs typeface="Arial"/>
                <a:sym typeface="Arial"/>
              </a:rPr>
              <a:t> </a:t>
            </a:r>
            <a:r>
              <a:rPr lang="lt-LT" sz="1400" i="1" dirty="0" err="1">
                <a:solidFill>
                  <a:srgbClr val="191B26"/>
                </a:solidFill>
                <a:latin typeface="Arial"/>
                <a:ea typeface="Arial"/>
                <a:cs typeface="Arial"/>
                <a:sym typeface="Arial"/>
              </a:rPr>
              <a:t>by</a:t>
            </a:r>
            <a:r>
              <a:rPr lang="lt-LT" sz="1400" i="1" dirty="0">
                <a:solidFill>
                  <a:srgbClr val="191B26"/>
                </a:solidFill>
                <a:latin typeface="Arial"/>
                <a:ea typeface="Arial"/>
                <a:cs typeface="Arial"/>
                <a:sym typeface="Arial"/>
              </a:rPr>
              <a:t> </a:t>
            </a:r>
            <a:r>
              <a:rPr lang="lt-LT" sz="1400" i="1" u="sng" dirty="0" err="1">
                <a:solidFill>
                  <a:srgbClr val="191B26"/>
                </a:solidFill>
                <a:latin typeface="Arial"/>
                <a:ea typeface="Arial"/>
                <a:cs typeface="Arial"/>
                <a:sym typeface="Arial"/>
                <a:hlinkClick r:id="rId3">
                  <a:extLst>
                    <a:ext uri="{A12FA001-AC4F-418D-AE19-62706E023703}">
                      <ahyp:hlinkClr xmlns:ahyp="http://schemas.microsoft.com/office/drawing/2018/hyperlinkcolor" val="tx"/>
                    </a:ext>
                  </a:extLst>
                </a:hlinkClick>
              </a:rPr>
              <a:t>Icon</a:t>
            </a:r>
            <a:r>
              <a:rPr lang="lt-LT" sz="1400" i="1" u="sng" dirty="0">
                <a:solidFill>
                  <a:srgbClr val="191B26"/>
                </a:solidFill>
                <a:latin typeface="Arial"/>
                <a:ea typeface="Arial"/>
                <a:cs typeface="Arial"/>
                <a:sym typeface="Arial"/>
                <a:hlinkClick r:id="rId3">
                  <a:extLst>
                    <a:ext uri="{A12FA001-AC4F-418D-AE19-62706E023703}">
                      <ahyp:hlinkClr xmlns:ahyp="http://schemas.microsoft.com/office/drawing/2018/hyperlinkcolor" val="tx"/>
                    </a:ext>
                  </a:extLst>
                </a:hlinkClick>
              </a:rPr>
              <a:t> </a:t>
            </a:r>
            <a:r>
              <a:rPr lang="lt-LT" sz="1400" i="1" u="sng" dirty="0" err="1">
                <a:solidFill>
                  <a:srgbClr val="191B26"/>
                </a:solidFill>
                <a:latin typeface="Arial"/>
                <a:ea typeface="Arial"/>
                <a:cs typeface="Arial"/>
                <a:sym typeface="Arial"/>
                <a:hlinkClick r:id="rId3">
                  <a:extLst>
                    <a:ext uri="{A12FA001-AC4F-418D-AE19-62706E023703}">
                      <ahyp:hlinkClr xmlns:ahyp="http://schemas.microsoft.com/office/drawing/2018/hyperlinkcolor" val="tx"/>
                    </a:ext>
                  </a:extLst>
                </a:hlinkClick>
              </a:rPr>
              <a:t>Blast</a:t>
            </a:r>
            <a:r>
              <a:rPr lang="lt-LT" sz="1400" i="1" dirty="0">
                <a:solidFill>
                  <a:srgbClr val="191B26"/>
                </a:solidFill>
                <a:latin typeface="Arial"/>
                <a:ea typeface="Arial"/>
                <a:cs typeface="Arial"/>
                <a:sym typeface="Arial"/>
              </a:rPr>
              <a:t> </a:t>
            </a:r>
            <a:r>
              <a:rPr lang="lt-LT" sz="1400" i="1" dirty="0" err="1">
                <a:solidFill>
                  <a:srgbClr val="191B26"/>
                </a:solidFill>
                <a:latin typeface="Arial"/>
                <a:ea typeface="Arial"/>
                <a:cs typeface="Arial"/>
                <a:sym typeface="Arial"/>
              </a:rPr>
              <a:t>from</a:t>
            </a:r>
            <a:r>
              <a:rPr lang="lt-LT" sz="1400" i="1" dirty="0">
                <a:solidFill>
                  <a:srgbClr val="191B26"/>
                </a:solidFill>
                <a:latin typeface="Arial"/>
                <a:ea typeface="Arial"/>
                <a:cs typeface="Arial"/>
                <a:sym typeface="Arial"/>
              </a:rPr>
              <a:t> </a:t>
            </a:r>
            <a:r>
              <a:rPr lang="lt-LT" sz="1400" i="1" u="sng" dirty="0" err="1">
                <a:solidFill>
                  <a:srgbClr val="191B26"/>
                </a:solidFill>
                <a:latin typeface="Arial"/>
                <a:ea typeface="Arial"/>
                <a:cs typeface="Arial"/>
                <a:sym typeface="Arial"/>
                <a:hlinkClick r:id="rId4">
                  <a:extLst>
                    <a:ext uri="{A12FA001-AC4F-418D-AE19-62706E023703}">
                      <ahyp:hlinkClr xmlns:ahyp="http://schemas.microsoft.com/office/drawing/2018/hyperlinkcolor" val="tx"/>
                    </a:ext>
                  </a:extLst>
                </a:hlinkClick>
              </a:rPr>
              <a:t>Pixabay</a:t>
            </a:r>
            <a:endParaRPr sz="1400" i="1" dirty="0">
              <a:latin typeface="Arial"/>
              <a:ea typeface="Arial"/>
              <a:cs typeface="Arial"/>
              <a:sym typeface="Arial"/>
            </a:endParaRPr>
          </a:p>
        </p:txBody>
      </p:sp>
      <p:sp>
        <p:nvSpPr>
          <p:cNvPr id="563" name="Google Shape;563;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70" name="Google Shape;570;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Pats paprasčiausias būdas naudotis slaptažodžių tvarkykle, turint paskyrą </a:t>
            </a:r>
            <a:r>
              <a:rPr lang="lt-LT" sz="1400" i="1" dirty="0">
                <a:latin typeface="Arial"/>
                <a:ea typeface="Arial"/>
                <a:cs typeface="Arial"/>
                <a:sym typeface="Arial"/>
              </a:rPr>
              <a:t>Google</a:t>
            </a:r>
            <a:r>
              <a:rPr lang="lt-LT" sz="1400" dirty="0">
                <a:latin typeface="Arial"/>
                <a:ea typeface="Arial"/>
                <a:cs typeface="Arial"/>
                <a:sym typeface="Arial"/>
              </a:rPr>
              <a:t>. Kai naudojate </a:t>
            </a:r>
            <a:r>
              <a:rPr lang="lt-LT" sz="1400" i="1" dirty="0">
                <a:latin typeface="Arial"/>
                <a:ea typeface="Arial"/>
                <a:cs typeface="Arial"/>
                <a:sym typeface="Arial"/>
              </a:rPr>
              <a:t>Google</a:t>
            </a:r>
            <a:r>
              <a:rPr lang="lt-LT" sz="1400" dirty="0">
                <a:latin typeface="Arial"/>
                <a:ea typeface="Arial"/>
                <a:cs typeface="Arial"/>
                <a:sym typeface="Arial"/>
              </a:rPr>
              <a:t> slaptažodžių tvarkyklę, slaptažodžiai išsaugomi </a:t>
            </a:r>
            <a:r>
              <a:rPr lang="lt-LT" sz="1400" i="1" dirty="0">
                <a:latin typeface="Arial"/>
                <a:ea typeface="Arial"/>
                <a:cs typeface="Arial"/>
                <a:sym typeface="Arial"/>
              </a:rPr>
              <a:t>Google</a:t>
            </a:r>
            <a:r>
              <a:rPr lang="lt-LT" sz="1400" dirty="0">
                <a:latin typeface="Arial"/>
                <a:ea typeface="Arial"/>
                <a:cs typeface="Arial"/>
                <a:sym typeface="Arial"/>
              </a:rPr>
              <a:t> paskyroje. Naudodami </a:t>
            </a:r>
            <a:r>
              <a:rPr lang="lt-LT" sz="1400" i="1" dirty="0">
                <a:latin typeface="Arial"/>
                <a:ea typeface="Arial"/>
                <a:cs typeface="Arial"/>
                <a:sym typeface="Arial"/>
              </a:rPr>
              <a:t>Google</a:t>
            </a:r>
            <a:r>
              <a:rPr lang="lt-LT" sz="1400" dirty="0">
                <a:latin typeface="Arial"/>
                <a:ea typeface="Arial"/>
                <a:cs typeface="Arial"/>
                <a:sym typeface="Arial"/>
              </a:rPr>
              <a:t> slaptažodžių tvarkyklę galite: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kurti ir išsaugoti sudėtingus, unikalius slaptažodžius, kurių nereikia prisiminti;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apsaugoti visus išsaugotus slaptažodžius naudodami integruotas saugos funkcijas;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automatiškai pildyti slaptažodžių laukus </a:t>
            </a:r>
            <a:r>
              <a:rPr lang="lt-LT" sz="1400" i="1" dirty="0">
                <a:latin typeface="Arial"/>
                <a:ea typeface="Arial"/>
                <a:cs typeface="Arial"/>
                <a:sym typeface="Arial"/>
              </a:rPr>
              <a:t>Google</a:t>
            </a:r>
            <a:r>
              <a:rPr lang="lt-LT" sz="1400" dirty="0">
                <a:latin typeface="Arial"/>
                <a:ea typeface="Arial"/>
                <a:cs typeface="Arial"/>
                <a:sym typeface="Arial"/>
              </a:rPr>
              <a:t> paskyroje.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Praktinis bandymas. </a:t>
            </a:r>
            <a:r>
              <a:rPr lang="lt-LT" sz="1400" dirty="0">
                <a:latin typeface="Arial"/>
                <a:ea typeface="Arial"/>
                <a:cs typeface="Arial"/>
                <a:sym typeface="Arial"/>
              </a:rPr>
              <a:t>Jei dalyviai turi </a:t>
            </a:r>
            <a:r>
              <a:rPr lang="lt-LT" sz="1400" i="1" dirty="0">
                <a:latin typeface="Arial"/>
                <a:ea typeface="Arial"/>
                <a:cs typeface="Arial"/>
                <a:sym typeface="Arial"/>
              </a:rPr>
              <a:t>Google</a:t>
            </a:r>
            <a:r>
              <a:rPr lang="lt-LT" sz="1400" dirty="0">
                <a:latin typeface="Arial"/>
                <a:ea typeface="Arial"/>
                <a:cs typeface="Arial"/>
                <a:sym typeface="Arial"/>
              </a:rPr>
              <a:t> paskyras, galite rekomenduoti peržiūrėti slaptažodžių tvarkyklę. Dėstytojas gali pademonstruoti susikūręs demonstracinę aplinką.</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Paveikslėlis: </a:t>
            </a:r>
            <a:r>
              <a:rPr lang="lt-LT" sz="1400" i="1" dirty="0" err="1">
                <a:solidFill>
                  <a:srgbClr val="191B26"/>
                </a:solidFill>
                <a:latin typeface="Arial"/>
                <a:ea typeface="Arial"/>
                <a:cs typeface="Arial"/>
                <a:sym typeface="Arial"/>
              </a:rPr>
              <a:t>Image</a:t>
            </a:r>
            <a:r>
              <a:rPr lang="lt-LT" sz="1400" i="1" dirty="0">
                <a:solidFill>
                  <a:srgbClr val="191B26"/>
                </a:solidFill>
                <a:latin typeface="Arial"/>
                <a:ea typeface="Arial"/>
                <a:cs typeface="Arial"/>
                <a:sym typeface="Arial"/>
              </a:rPr>
              <a:t> </a:t>
            </a:r>
            <a:r>
              <a:rPr lang="lt-LT" sz="1400" i="1" dirty="0" err="1">
                <a:solidFill>
                  <a:srgbClr val="191B26"/>
                </a:solidFill>
                <a:latin typeface="Arial"/>
                <a:ea typeface="Arial"/>
                <a:cs typeface="Arial"/>
                <a:sym typeface="Arial"/>
              </a:rPr>
              <a:t>by</a:t>
            </a:r>
            <a:r>
              <a:rPr lang="lt-LT" sz="1400" i="1" dirty="0">
                <a:solidFill>
                  <a:srgbClr val="191B26"/>
                </a:solidFill>
                <a:latin typeface="Arial"/>
                <a:ea typeface="Arial"/>
                <a:cs typeface="Arial"/>
                <a:sym typeface="Arial"/>
              </a:rPr>
              <a:t> </a:t>
            </a:r>
            <a:r>
              <a:rPr lang="lt-LT" sz="1400" i="1" u="sng" dirty="0" err="1">
                <a:solidFill>
                  <a:srgbClr val="191B26"/>
                </a:solidFill>
                <a:latin typeface="Arial"/>
                <a:ea typeface="Arial"/>
                <a:cs typeface="Arial"/>
                <a:sym typeface="Arial"/>
                <a:hlinkClick r:id="rId3">
                  <a:extLst>
                    <a:ext uri="{A12FA001-AC4F-418D-AE19-62706E023703}">
                      <ahyp:hlinkClr xmlns:ahyp="http://schemas.microsoft.com/office/drawing/2018/hyperlinkcolor" val="tx"/>
                    </a:ext>
                  </a:extLst>
                </a:hlinkClick>
              </a:rPr>
              <a:t>WikimediaImages</a:t>
            </a:r>
            <a:r>
              <a:rPr lang="lt-LT" sz="1400" i="1" dirty="0">
                <a:solidFill>
                  <a:srgbClr val="191B26"/>
                </a:solidFill>
                <a:latin typeface="Arial"/>
                <a:ea typeface="Arial"/>
                <a:cs typeface="Arial"/>
                <a:sym typeface="Arial"/>
              </a:rPr>
              <a:t> </a:t>
            </a:r>
            <a:r>
              <a:rPr lang="lt-LT" sz="1400" i="1" dirty="0" err="1">
                <a:solidFill>
                  <a:srgbClr val="191B26"/>
                </a:solidFill>
                <a:latin typeface="Arial"/>
                <a:ea typeface="Arial"/>
                <a:cs typeface="Arial"/>
                <a:sym typeface="Arial"/>
              </a:rPr>
              <a:t>from</a:t>
            </a:r>
            <a:r>
              <a:rPr lang="lt-LT" sz="1400" i="1" dirty="0">
                <a:solidFill>
                  <a:srgbClr val="191B26"/>
                </a:solidFill>
                <a:latin typeface="Arial"/>
                <a:ea typeface="Arial"/>
                <a:cs typeface="Arial"/>
                <a:sym typeface="Arial"/>
              </a:rPr>
              <a:t> </a:t>
            </a:r>
            <a:r>
              <a:rPr lang="lt-LT" sz="1400" i="1" u="sng" dirty="0" err="1">
                <a:solidFill>
                  <a:srgbClr val="191B26"/>
                </a:solidFill>
                <a:latin typeface="Arial"/>
                <a:ea typeface="Arial"/>
                <a:cs typeface="Arial"/>
                <a:sym typeface="Arial"/>
                <a:hlinkClick r:id="rId4">
                  <a:extLst>
                    <a:ext uri="{A12FA001-AC4F-418D-AE19-62706E023703}">
                      <ahyp:hlinkClr xmlns:ahyp="http://schemas.microsoft.com/office/drawing/2018/hyperlinkcolor" val="tx"/>
                    </a:ext>
                  </a:extLst>
                </a:hlinkClick>
              </a:rPr>
              <a:t>Pixabay</a:t>
            </a:r>
            <a:endParaRPr sz="1400" i="1"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571" name="Google Shape;571;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78" name="Google Shape;578;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dirty="0">
                <a:latin typeface="Arial"/>
                <a:ea typeface="Arial"/>
                <a:cs typeface="Arial"/>
                <a:sym typeface="Arial"/>
              </a:rPr>
              <a:t>Papildomai pažengusiesiems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Kitos slaptažodžių tvarkyklės: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https://nordpass.com/lt/. </a:t>
            </a:r>
            <a:r>
              <a:rPr lang="lt-LT" sz="1400" dirty="0">
                <a:latin typeface="Arial"/>
                <a:ea typeface="Arial"/>
                <a:cs typeface="Arial"/>
                <a:sym typeface="Arial"/>
              </a:rPr>
              <a:t>Tai yra gerai žinomo „</a:t>
            </a:r>
            <a:r>
              <a:rPr lang="lt-LT" sz="1400" dirty="0" err="1">
                <a:latin typeface="Arial"/>
                <a:ea typeface="Arial"/>
                <a:cs typeface="Arial"/>
                <a:sym typeface="Arial"/>
              </a:rPr>
              <a:t>NordVPN</a:t>
            </a:r>
            <a:r>
              <a:rPr lang="lt-LT" sz="1400" dirty="0">
                <a:latin typeface="Arial"/>
                <a:ea typeface="Arial"/>
                <a:cs typeface="Arial"/>
                <a:sym typeface="Arial"/>
              </a:rPr>
              <a:t>“ tiekėjo slaptažodžių tvarkyklė, ją sukūrė </a:t>
            </a:r>
            <a:r>
              <a:rPr lang="lt-LT" sz="1400" b="1" dirty="0">
                <a:latin typeface="Arial"/>
                <a:ea typeface="Arial"/>
                <a:cs typeface="Arial"/>
                <a:sym typeface="Arial"/>
              </a:rPr>
              <a:t>Lietuvos </a:t>
            </a:r>
            <a:r>
              <a:rPr lang="lt-LT" sz="1400" dirty="0">
                <a:latin typeface="Arial"/>
                <a:ea typeface="Arial"/>
                <a:cs typeface="Arial"/>
                <a:sym typeface="Arial"/>
              </a:rPr>
              <a:t>kibernetinio saugumo bendrovė „Nord </a:t>
            </a:r>
            <a:r>
              <a:rPr lang="lt-LT" sz="1400" dirty="0" err="1">
                <a:latin typeface="Arial"/>
                <a:ea typeface="Arial"/>
                <a:cs typeface="Arial"/>
                <a:sym typeface="Arial"/>
              </a:rPr>
              <a:t>Security</a:t>
            </a:r>
            <a:r>
              <a:rPr lang="lt-LT" sz="1400" dirty="0">
                <a:latin typeface="Arial"/>
                <a:ea typeface="Arial"/>
                <a:cs typeface="Arial"/>
                <a:sym typeface="Arial"/>
              </a:rPr>
              <a:t>“, siūlanti daugybę papildomų saugumo funkcijų. „</a:t>
            </a:r>
            <a:r>
              <a:rPr lang="lt-LT" sz="1400" dirty="0" err="1">
                <a:latin typeface="Arial"/>
                <a:ea typeface="Arial"/>
                <a:cs typeface="Arial"/>
                <a:sym typeface="Arial"/>
              </a:rPr>
              <a:t>NordPass</a:t>
            </a:r>
            <a:r>
              <a:rPr lang="lt-LT" sz="1400" dirty="0">
                <a:latin typeface="Arial"/>
                <a:ea typeface="Arial"/>
                <a:cs typeface="Arial"/>
                <a:sym typeface="Arial"/>
              </a:rPr>
              <a:t>“ turi nemokamą versiją, kurią galima naudoti viename įrenginyje. Labai konkurencinga kaina, renkantis prenumeratą ilgesniam laikotarpiui. Veikia su „</a:t>
            </a:r>
            <a:r>
              <a:rPr lang="lt-LT" sz="1400" dirty="0" err="1">
                <a:latin typeface="Arial"/>
                <a:ea typeface="Arial"/>
                <a:cs typeface="Arial"/>
                <a:sym typeface="Arial"/>
              </a:rPr>
              <a:t>MacOS</a:t>
            </a:r>
            <a:r>
              <a:rPr lang="lt-LT" sz="1400" dirty="0">
                <a:latin typeface="Arial"/>
                <a:ea typeface="Arial"/>
                <a:cs typeface="Arial"/>
                <a:sym typeface="Arial"/>
              </a:rPr>
              <a:t>“, „iOS“, „Windows“, „Android“ ir „Linux“. Turi naršyklės plėtinius, skirtus „Chrome“, „Firefox“, „Safari“, „Opera“, „Vivaldi“, „</a:t>
            </a:r>
            <a:r>
              <a:rPr lang="lt-LT" sz="1400" dirty="0" err="1">
                <a:latin typeface="Arial"/>
                <a:ea typeface="Arial"/>
                <a:cs typeface="Arial"/>
                <a:sym typeface="Arial"/>
              </a:rPr>
              <a:t>Edge</a:t>
            </a:r>
            <a:r>
              <a:rPr lang="lt-LT" sz="1400" dirty="0">
                <a:latin typeface="Arial"/>
                <a:ea typeface="Arial"/>
                <a:cs typeface="Arial"/>
                <a:sym typeface="Arial"/>
              </a:rPr>
              <a:t>“ ir „</a:t>
            </a:r>
            <a:r>
              <a:rPr lang="lt-LT" sz="1400" dirty="0" err="1">
                <a:latin typeface="Arial"/>
                <a:ea typeface="Arial"/>
                <a:cs typeface="Arial"/>
                <a:sym typeface="Arial"/>
              </a:rPr>
              <a:t>Brave</a:t>
            </a:r>
            <a:r>
              <a:rPr lang="lt-LT" sz="1400" dirty="0">
                <a:latin typeface="Arial"/>
                <a:ea typeface="Arial"/>
                <a:cs typeface="Arial"/>
                <a:sym typeface="Arial"/>
              </a:rPr>
              <a:t>“.</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Panašios slaptažodžių tvarkyklės:</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https://1password.com/</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https://www.keepersecurity.com/</a:t>
            </a:r>
            <a:endParaRPr sz="1400" dirty="0">
              <a:latin typeface="Arial"/>
              <a:ea typeface="Arial"/>
              <a:cs typeface="Arial"/>
              <a:sym typeface="Arial"/>
            </a:endParaRPr>
          </a:p>
        </p:txBody>
      </p:sp>
      <p:sp>
        <p:nvSpPr>
          <p:cNvPr id="579" name="Google Shape;579;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87" name="Google Shape;587;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Kalbant apie skaitmeninį efektyvumą ir saugų bei atsakingą skaitmeninį bendradarbiavimą verta akcentuoti elektroninio pašto naudojimo ypatumus. Aptarkite visus šiuos aspektus.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Korektiškas </a:t>
            </a:r>
            <a:r>
              <a:rPr lang="lt-LT" sz="1400" b="1" dirty="0">
                <a:latin typeface="Arial"/>
                <a:ea typeface="Arial"/>
                <a:cs typeface="Arial"/>
                <a:sym typeface="Arial"/>
              </a:rPr>
              <a:t>adresas</a:t>
            </a:r>
            <a:r>
              <a:rPr lang="lt-LT" sz="1400" dirty="0">
                <a:latin typeface="Arial"/>
                <a:ea typeface="Arial"/>
                <a:cs typeface="Arial"/>
                <a:sym typeface="Arial"/>
              </a:rPr>
              <a:t>, serverio patikimumas (</a:t>
            </a:r>
            <a:r>
              <a:rPr lang="lt-LT" sz="1400" i="1" dirty="0" err="1">
                <a:latin typeface="Arial"/>
                <a:ea typeface="Arial"/>
                <a:cs typeface="Arial"/>
                <a:sym typeface="Arial"/>
              </a:rPr>
              <a:t>gmail</a:t>
            </a:r>
            <a:r>
              <a:rPr lang="lt-LT" sz="1400" dirty="0">
                <a:latin typeface="Arial"/>
                <a:ea typeface="Arial"/>
                <a:cs typeface="Arial"/>
                <a:sym typeface="Arial"/>
              </a:rPr>
              <a:t> neturėtų būti darbinio pašto serveris ir t. t.). Būtina atskirti </a:t>
            </a:r>
            <a:r>
              <a:rPr lang="lt-LT" sz="1400" b="1" dirty="0">
                <a:latin typeface="Arial"/>
                <a:ea typeface="Arial"/>
                <a:cs typeface="Arial"/>
                <a:sym typeface="Arial"/>
              </a:rPr>
              <a:t>asmeninio ir darbo </a:t>
            </a:r>
            <a:r>
              <a:rPr lang="lt-LT" sz="1400" dirty="0">
                <a:latin typeface="Arial"/>
                <a:ea typeface="Arial"/>
                <a:cs typeface="Arial"/>
                <a:sym typeface="Arial"/>
              </a:rPr>
              <a:t>pašto dėžutes ir atitinkamai skirstyti informaciją.</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Efektyvus elektroninio pašto naudojimas prasideda nuo aiškios ir glaustos </a:t>
            </a:r>
            <a:r>
              <a:rPr lang="lt-LT" sz="1400" b="1" dirty="0">
                <a:latin typeface="Arial"/>
                <a:ea typeface="Arial"/>
                <a:cs typeface="Arial"/>
                <a:sym typeface="Arial"/>
              </a:rPr>
              <a:t>temos</a:t>
            </a:r>
            <a:r>
              <a:rPr lang="lt-LT" sz="1400" dirty="0">
                <a:latin typeface="Arial"/>
                <a:ea typeface="Arial"/>
                <a:cs typeface="Arial"/>
                <a:sym typeface="Arial"/>
              </a:rPr>
              <a:t> eilutės, kuri padeda gavėjui iš karto suprasti laiško turinį. </a:t>
            </a:r>
            <a:r>
              <a:rPr lang="lt-LT" sz="1400" dirty="0">
                <a:solidFill>
                  <a:schemeClr val="dk1"/>
                </a:solidFill>
                <a:latin typeface="Arial"/>
                <a:ea typeface="Arial"/>
                <a:cs typeface="Arial"/>
                <a:sym typeface="Arial"/>
              </a:rPr>
              <a:t>Prieš perduodant ar persiunčiant bet kokią informaciją, visada derėtų pasitarti su pirminiu siuntėju, nes tai padeda išvengti įvairių nesusipratimų. Siunčiant ar persiunčiant el. laiškus keliems asmenims, verta naudoti </a:t>
            </a:r>
            <a:r>
              <a:rPr lang="lt-LT" sz="1400" b="1" dirty="0">
                <a:solidFill>
                  <a:schemeClr val="dk1"/>
                </a:solidFill>
                <a:latin typeface="Arial"/>
                <a:ea typeface="Arial"/>
                <a:cs typeface="Arial"/>
                <a:sym typeface="Arial"/>
              </a:rPr>
              <a:t>BCC</a:t>
            </a:r>
            <a:r>
              <a:rPr lang="lt-LT" sz="1400" dirty="0">
                <a:solidFill>
                  <a:schemeClr val="dk1"/>
                </a:solidFill>
                <a:latin typeface="Arial"/>
                <a:ea typeface="Arial"/>
                <a:cs typeface="Arial"/>
                <a:sym typeface="Arial"/>
              </a:rPr>
              <a:t> (paslėpto adresato kopiją), o ne </a:t>
            </a:r>
            <a:r>
              <a:rPr lang="lt-LT" sz="1400" b="1" dirty="0">
                <a:solidFill>
                  <a:schemeClr val="dk1"/>
                </a:solidFill>
                <a:latin typeface="Arial"/>
                <a:ea typeface="Arial"/>
                <a:cs typeface="Arial"/>
                <a:sym typeface="Arial"/>
              </a:rPr>
              <a:t>CC</a:t>
            </a:r>
            <a:r>
              <a:rPr lang="lt-LT" sz="1400" dirty="0">
                <a:solidFill>
                  <a:schemeClr val="dk1"/>
                </a:solidFill>
                <a:latin typeface="Arial"/>
                <a:ea typeface="Arial"/>
                <a:cs typeface="Arial"/>
                <a:sym typeface="Arial"/>
              </a:rPr>
              <a:t> (matomo adresato kopiją), </a:t>
            </a:r>
            <a:r>
              <a:rPr lang="lt-LT" sz="1400" dirty="0">
                <a:latin typeface="Arial"/>
                <a:ea typeface="Arial"/>
                <a:cs typeface="Arial"/>
                <a:sym typeface="Arial"/>
              </a:rPr>
              <a:t>taip</a:t>
            </a:r>
            <a:r>
              <a:rPr lang="lt-LT" sz="1400" dirty="0">
                <a:solidFill>
                  <a:schemeClr val="dk1"/>
                </a:solidFill>
                <a:latin typeface="Arial"/>
                <a:ea typeface="Arial"/>
                <a:cs typeface="Arial"/>
                <a:sym typeface="Arial"/>
              </a:rPr>
              <a:t> paslepiant gavėjų el. pašto adresus ir taip apsaugant jų privatumą.</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solidFill>
                  <a:schemeClr val="dk1"/>
                </a:solidFill>
                <a:latin typeface="Arial"/>
                <a:ea typeface="Arial"/>
                <a:cs typeface="Arial"/>
                <a:sym typeface="Arial"/>
              </a:rPr>
              <a:t>Didžiosios raidės</a:t>
            </a:r>
            <a:r>
              <a:rPr lang="lt-LT" sz="1400" dirty="0">
                <a:latin typeface="Arial"/>
                <a:ea typeface="Arial"/>
                <a:cs typeface="Arial"/>
                <a:sym typeface="Arial"/>
              </a:rPr>
              <a:t> – </a:t>
            </a:r>
            <a:r>
              <a:rPr lang="lt-LT" sz="1400" dirty="0">
                <a:solidFill>
                  <a:schemeClr val="dk1"/>
                </a:solidFill>
                <a:latin typeface="Arial"/>
                <a:ea typeface="Arial"/>
                <a:cs typeface="Arial"/>
                <a:sym typeface="Arial"/>
              </a:rPr>
              <a:t>naudokite retai, tik kai labai reikia (tai reiškia šauksmą skaitmeninėje kalboje). El. pašto dėžutės rodinio nustatymas padeda racionaliau skirstyti gautus laiškus, atskirti reklaminius pranešimus bei socialinių tinklų pranešimus.</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Laišką reikėtų pradėti tinkamu pasisveikinimu ir išlaikyti profesionalų toną. Svarbu rašyti glaustai ir konkrečiai, vengiant nereikalingų detalių. Prieš siunčiant laišką, būtina patikrinti gramatiką ir rašybą (daug kur yra integruotas rašybos tikrinimas). Profesionalų įspūdį sustiprina tinkamas el. pašto </a:t>
            </a:r>
            <a:r>
              <a:rPr lang="lt-LT" sz="1400" b="1" dirty="0">
                <a:latin typeface="Arial"/>
                <a:ea typeface="Arial"/>
                <a:cs typeface="Arial"/>
                <a:sym typeface="Arial"/>
              </a:rPr>
              <a:t>parašas</a:t>
            </a:r>
            <a:r>
              <a:rPr lang="lt-LT" sz="1400" dirty="0">
                <a:latin typeface="Arial"/>
                <a:ea typeface="Arial"/>
                <a:cs typeface="Arial"/>
                <a:sym typeface="Arial"/>
              </a:rPr>
              <a:t>, kuriame nurodoma siuntėjo kontaktinė informacija.</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400" b="1" dirty="0">
              <a:latin typeface="Arial"/>
              <a:ea typeface="Arial"/>
              <a:cs typeface="Arial"/>
              <a:sym typeface="Arial"/>
            </a:endParaRPr>
          </a:p>
        </p:txBody>
      </p:sp>
      <p:sp>
        <p:nvSpPr>
          <p:cNvPr id="588" name="Google Shape;588;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595" name="Google Shape;595;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Atsargiai su pridėtais dokumentais!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Patys siųsdami </a:t>
            </a:r>
            <a:r>
              <a:rPr lang="lt-LT" sz="1400" dirty="0">
                <a:solidFill>
                  <a:schemeClr val="dk1"/>
                </a:solidFill>
                <a:latin typeface="Arial"/>
                <a:ea typeface="Arial"/>
                <a:cs typeface="Arial"/>
                <a:sym typeface="Arial"/>
              </a:rPr>
              <a:t>el. laiškus su priedais, </a:t>
            </a:r>
            <a:r>
              <a:rPr lang="lt-LT" sz="1400" dirty="0">
                <a:latin typeface="Arial"/>
                <a:ea typeface="Arial"/>
                <a:cs typeface="Arial"/>
                <a:sym typeface="Arial"/>
              </a:rPr>
              <a:t>didelius</a:t>
            </a:r>
            <a:r>
              <a:rPr lang="lt-LT" sz="1400" dirty="0">
                <a:solidFill>
                  <a:schemeClr val="dk1"/>
                </a:solidFill>
                <a:latin typeface="Arial"/>
                <a:ea typeface="Arial"/>
                <a:cs typeface="Arial"/>
                <a:sym typeface="Arial"/>
              </a:rPr>
              <a:t> failus, pavyzdžiui, dokumentus ar nuotraukas, glaudinkite konvertuodami į „</a:t>
            </a:r>
            <a:r>
              <a:rPr lang="lt-LT" sz="1400" dirty="0" err="1">
                <a:solidFill>
                  <a:schemeClr val="dk1"/>
                </a:solidFill>
                <a:latin typeface="Arial"/>
                <a:ea typeface="Arial"/>
                <a:cs typeface="Arial"/>
                <a:sym typeface="Arial"/>
              </a:rPr>
              <a:t>zip</a:t>
            </a:r>
            <a:r>
              <a:rPr lang="lt-LT" sz="1400" dirty="0">
                <a:solidFill>
                  <a:schemeClr val="dk1"/>
                </a:solidFill>
                <a:latin typeface="Arial"/>
                <a:ea typeface="Arial"/>
                <a:cs typeface="Arial"/>
                <a:sym typeface="Arial"/>
              </a:rPr>
              <a:t>“ ar „</a:t>
            </a:r>
            <a:r>
              <a:rPr lang="lt-LT" sz="1400" dirty="0" err="1">
                <a:solidFill>
                  <a:schemeClr val="dk1"/>
                </a:solidFill>
                <a:latin typeface="Arial"/>
                <a:ea typeface="Arial"/>
                <a:cs typeface="Arial"/>
                <a:sym typeface="Arial"/>
              </a:rPr>
              <a:t>rar</a:t>
            </a:r>
            <a:r>
              <a:rPr lang="lt-LT" sz="1400" dirty="0">
                <a:solidFill>
                  <a:schemeClr val="dk1"/>
                </a:solidFill>
                <a:latin typeface="Arial"/>
                <a:ea typeface="Arial"/>
                <a:cs typeface="Arial"/>
                <a:sym typeface="Arial"/>
              </a:rPr>
              <a:t>“ formatus. Taip pat galite naudoti patikimas svetaines, leidžiančias persiųsti didelio dydžio failus, pavyzdžiui, „</a:t>
            </a:r>
            <a:r>
              <a:rPr lang="lt-LT" sz="1400" dirty="0" err="1">
                <a:solidFill>
                  <a:schemeClr val="dk1"/>
                </a:solidFill>
                <a:latin typeface="Arial"/>
                <a:ea typeface="Arial"/>
                <a:cs typeface="Arial"/>
                <a:sym typeface="Arial"/>
              </a:rPr>
              <a:t>WeTransfer</a:t>
            </a:r>
            <a:r>
              <a:rPr lang="lt-LT" sz="1400" dirty="0">
                <a:solidFill>
                  <a:schemeClr val="dk1"/>
                </a:solidFill>
                <a:latin typeface="Arial"/>
                <a:ea typeface="Arial"/>
                <a:cs typeface="Arial"/>
                <a:sym typeface="Arial"/>
              </a:rPr>
              <a:t>“ arba debesų saugyklų paslaugas, tokias kaip „Google </a:t>
            </a:r>
            <a:r>
              <a:rPr lang="lt-LT" sz="1400" dirty="0" err="1">
                <a:solidFill>
                  <a:schemeClr val="dk1"/>
                </a:solidFill>
                <a:latin typeface="Arial"/>
                <a:ea typeface="Arial"/>
                <a:cs typeface="Arial"/>
                <a:sym typeface="Arial"/>
              </a:rPr>
              <a:t>Drive</a:t>
            </a:r>
            <a:r>
              <a:rPr lang="lt-LT" sz="1400" dirty="0">
                <a:solidFill>
                  <a:schemeClr val="dk1"/>
                </a:solidFill>
                <a:latin typeface="Arial"/>
                <a:ea typeface="Arial"/>
                <a:cs typeface="Arial"/>
                <a:sym typeface="Arial"/>
              </a:rPr>
              <a:t>“, „</a:t>
            </a:r>
            <a:r>
              <a:rPr lang="lt-LT" sz="1400" dirty="0" err="1">
                <a:solidFill>
                  <a:schemeClr val="dk1"/>
                </a:solidFill>
                <a:latin typeface="Arial"/>
                <a:ea typeface="Arial"/>
                <a:cs typeface="Arial"/>
                <a:sym typeface="Arial"/>
              </a:rPr>
              <a:t>Dropbox</a:t>
            </a:r>
            <a:r>
              <a:rPr lang="lt-LT" sz="1400" dirty="0">
                <a:solidFill>
                  <a:schemeClr val="dk1"/>
                </a:solidFill>
                <a:latin typeface="Arial"/>
                <a:ea typeface="Arial"/>
                <a:cs typeface="Arial"/>
                <a:sym typeface="Arial"/>
              </a:rPr>
              <a:t>“ ar „</a:t>
            </a:r>
            <a:r>
              <a:rPr lang="lt-LT" sz="1400" dirty="0" err="1">
                <a:solidFill>
                  <a:schemeClr val="dk1"/>
                </a:solidFill>
                <a:latin typeface="Arial"/>
                <a:ea typeface="Arial"/>
                <a:cs typeface="Arial"/>
                <a:sym typeface="Arial"/>
              </a:rPr>
              <a:t>OneDrive</a:t>
            </a:r>
            <a:r>
              <a:rPr lang="lt-LT" sz="1400" dirty="0">
                <a:solidFill>
                  <a:schemeClr val="dk1"/>
                </a:solidFill>
                <a:latin typeface="Arial"/>
                <a:ea typeface="Arial"/>
                <a:cs typeface="Arial"/>
                <a:sym typeface="Arial"/>
              </a:rPr>
              <a:t>“, kur galite įkelti didelius failus ir pasidalinti jais, nusiųsdami gavėjui nuorodą. Prieš siųsdami </a:t>
            </a:r>
            <a:r>
              <a:rPr lang="lt-LT" sz="1400" dirty="0">
                <a:latin typeface="Arial"/>
                <a:ea typeface="Arial"/>
                <a:cs typeface="Arial"/>
                <a:sym typeface="Arial"/>
              </a:rPr>
              <a:t>svarbius</a:t>
            </a:r>
            <a:r>
              <a:rPr lang="lt-LT" sz="1400" dirty="0">
                <a:solidFill>
                  <a:schemeClr val="dk1"/>
                </a:solidFill>
                <a:latin typeface="Arial"/>
                <a:ea typeface="Arial"/>
                <a:cs typeface="Arial"/>
                <a:sym typeface="Arial"/>
              </a:rPr>
              <a:t> failus, naudodami šias paslaugas, įsitikinkite, kad jūsų privatumo nustatymai yra pakankamai griežti, </a:t>
            </a:r>
            <a:r>
              <a:rPr lang="lt-LT" sz="1400" dirty="0">
                <a:latin typeface="Arial"/>
                <a:ea typeface="Arial"/>
                <a:cs typeface="Arial"/>
                <a:sym typeface="Arial"/>
              </a:rPr>
              <a:t>kad užkirstų</a:t>
            </a:r>
            <a:r>
              <a:rPr lang="lt-LT" sz="1400" dirty="0">
                <a:solidFill>
                  <a:schemeClr val="dk1"/>
                </a:solidFill>
                <a:latin typeface="Arial"/>
                <a:ea typeface="Arial"/>
                <a:cs typeface="Arial"/>
                <a:sym typeface="Arial"/>
              </a:rPr>
              <a:t> kelią neleistinai prieigai. Siųsdami el. laišką būtinai įspėkite gavėją apie </a:t>
            </a:r>
            <a:r>
              <a:rPr lang="lt-LT" sz="1400" dirty="0">
                <a:latin typeface="Arial"/>
                <a:ea typeface="Arial"/>
                <a:cs typeface="Arial"/>
                <a:sym typeface="Arial"/>
              </a:rPr>
              <a:t>pridėtus</a:t>
            </a:r>
            <a:r>
              <a:rPr lang="lt-LT" sz="1400" dirty="0">
                <a:solidFill>
                  <a:schemeClr val="dk1"/>
                </a:solidFill>
                <a:latin typeface="Arial"/>
                <a:ea typeface="Arial"/>
                <a:cs typeface="Arial"/>
                <a:sym typeface="Arial"/>
              </a:rPr>
              <a:t> priedus. Gavę el. laišką su priedais įsitikinkite, kad siuntėjas yra patikimas, o failas saugus – jei siuntėjas el. laiške neįspėjo jūsų apie </a:t>
            </a:r>
            <a:r>
              <a:rPr lang="lt-LT" sz="1400" dirty="0">
                <a:latin typeface="Arial"/>
                <a:ea typeface="Arial"/>
                <a:cs typeface="Arial"/>
                <a:sym typeface="Arial"/>
              </a:rPr>
              <a:t>pridėtus priedus</a:t>
            </a:r>
            <a:r>
              <a:rPr lang="lt-LT" sz="1400" dirty="0">
                <a:solidFill>
                  <a:schemeClr val="dk1"/>
                </a:solidFill>
                <a:latin typeface="Arial"/>
                <a:ea typeface="Arial"/>
                <a:cs typeface="Arial"/>
                <a:sym typeface="Arial"/>
              </a:rPr>
              <a:t>, prieš juos atverdami perklauskite siuntėjo, ar tikrai turėjote juos gauti, nes priedai gali būti naudojami kenkėjiškoms programoms platinti.</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400" b="1" dirty="0">
              <a:latin typeface="Arial"/>
              <a:ea typeface="Arial"/>
              <a:cs typeface="Arial"/>
              <a:sym typeface="Arial"/>
            </a:endParaRPr>
          </a:p>
        </p:txBody>
      </p:sp>
      <p:sp>
        <p:nvSpPr>
          <p:cNvPr id="596" name="Google Shape;596;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03" name="Google Shape;603;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lt-LT" sz="1400" dirty="0">
                <a:solidFill>
                  <a:schemeClr val="dk1"/>
                </a:solidFill>
                <a:latin typeface="Arial"/>
                <a:ea typeface="Arial"/>
                <a:cs typeface="Arial"/>
                <a:sym typeface="Arial"/>
              </a:rPr>
              <a:t>Nepageidaujama informacija ir šlamštas mus pasiekia ne tik iš nepažįstamų asmenų ar įmonių, kurioms nesame davę leidimo, bet ir iš įmonių ar organizacijų, kurioms patys suteikėme leidimus ar užsisakėme jų naujienlaiškius. El. pašte gautus nepageidaujamus el. laiškus pažymėkite kaip šlamštą bei atšaukite nereikalingas prenumeratas. Norėdami mums siųsti naujienlaiškius, turi gauti mūsų sutikimą! Tai reglamentuoja į</a:t>
            </a:r>
            <a:r>
              <a:rPr lang="lt-LT" sz="1400" dirty="0">
                <a:latin typeface="Arial"/>
                <a:ea typeface="Arial"/>
                <a:cs typeface="Arial"/>
                <a:sym typeface="Arial"/>
              </a:rPr>
              <a:t>statymai. Dabar dauguma el. pašto paslaugų sistemų atsiranda pasiūlymai atsisakyti nepageidaujamų prenumeratų.</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lt-LT" sz="1400" b="1" dirty="0">
                <a:solidFill>
                  <a:schemeClr val="dk1"/>
                </a:solidFill>
                <a:latin typeface="Arial"/>
                <a:ea typeface="Arial"/>
                <a:cs typeface="Arial"/>
                <a:sym typeface="Arial"/>
              </a:rPr>
              <a:t>Patys rašydami atsakymą, atsakykite į pirminį el. laišką ir nekurkite naujo, taip leisdami gavėjui aiškiau suprasti kontekstą!</a:t>
            </a:r>
            <a:endParaRPr sz="1400" b="1"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200" dirty="0">
              <a:solidFill>
                <a:schemeClr val="dk1"/>
              </a:solidFill>
              <a:latin typeface="Arial"/>
              <a:ea typeface="Arial"/>
              <a:cs typeface="Arial"/>
              <a:sym typeface="Arial"/>
            </a:endParaRPr>
          </a:p>
        </p:txBody>
      </p:sp>
      <p:sp>
        <p:nvSpPr>
          <p:cNvPr id="604" name="Google Shape;604;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11" name="Google Shape;611;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lt-LT" sz="1400">
                <a:solidFill>
                  <a:schemeClr val="dk1"/>
                </a:solidFill>
                <a:latin typeface="Arial"/>
                <a:ea typeface="Arial"/>
                <a:cs typeface="Arial"/>
                <a:sym typeface="Arial"/>
              </a:rPr>
              <a:t>Nėra būtinybės atsakyti į el. laiškus, kurie buvo atsiųsti be jūsų sutikimo ir leidimo, dėl to šlamštą ir kitus nepageidaujamus pranešimus ignoruokite ir iš karto ištrinkite. Vis dėlto į svarbias žinutes ir el. laiškus, ypač susijusius su darbu, turėtų būti atsakoma nedelsiant – idealiu atveju tą pačią darbo dieną, nebent el. laiškas atėjo dienos pabaigoje ar jame nurodyta vėlesnė atsakymo data. Asmeniniai pranešimai nėra tokie skubūs, bet į juos vis tiek derėtų atsakyti per </a:t>
            </a:r>
            <a:r>
              <a:rPr lang="lt-LT" sz="1400">
                <a:latin typeface="Arial"/>
                <a:ea typeface="Arial"/>
                <a:cs typeface="Arial"/>
                <a:sym typeface="Arial"/>
              </a:rPr>
              <a:t>1–2</a:t>
            </a:r>
            <a:r>
              <a:rPr lang="lt-LT" sz="1400">
                <a:solidFill>
                  <a:schemeClr val="dk1"/>
                </a:solidFill>
                <a:latin typeface="Arial"/>
                <a:ea typeface="Arial"/>
                <a:cs typeface="Arial"/>
                <a:sym typeface="Arial"/>
              </a:rPr>
              <a:t> dienas. Jei perskaitę gautą žinutę ar el. laišką pastebite, kad negalėsite greitai atsakyti, informuokite siuntėją apie numatomą atsakymo datą. Jei patys siunčiate žinutę ar el. laišką, kuris reikalauja skubaus atsakymo, informuokite apie tai gavėją.</a:t>
            </a:r>
            <a:endParaRPr sz="1400"/>
          </a:p>
        </p:txBody>
      </p:sp>
      <p:sp>
        <p:nvSpPr>
          <p:cNvPr id="612" name="Google Shape;612;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56</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p1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18" name="Google Shape;618;p1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619" name="Google Shape;619;p1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57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24" name="Google Shape;624;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Laiškų šablonai yra iš anksto parengti elektroninių laiškų juodraščiai, kuriuos galite išsaugoti ir naudoti vėl ir vėl, kad nereikėtų kiekvieną kartą rašyti to paties teksto. Tai tarsi elektroninio laiško trafaretas, kurį galite greitai užpildyti konkrečia informacija ir išsiųsti.</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Laiškų šablonai yra labai naudingi tiems, kas reguliariai siunčia panašaus turinio laiškus. Štai keletas pavyzdžių, kam jie gali praversti:</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Darbo reikalais:</a:t>
            </a:r>
            <a:endParaRPr sz="1400" dirty="0">
              <a:latin typeface="Arial"/>
              <a:ea typeface="Arial"/>
              <a:cs typeface="Arial"/>
              <a:sym typeface="Arial"/>
            </a:endParaRPr>
          </a:p>
          <a:p>
            <a:pPr marL="457200" lvl="1"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Klientų aptarnavimas:</a:t>
            </a:r>
            <a:r>
              <a:rPr lang="lt-LT" sz="1400" dirty="0">
                <a:latin typeface="Arial"/>
                <a:ea typeface="Arial"/>
                <a:cs typeface="Arial"/>
                <a:sym typeface="Arial"/>
              </a:rPr>
              <a:t> greitas atsakymas į dažnai užduodamus klausimus, užsakymų patvirtinimai, informacijos apie pristatymą teikimas.</a:t>
            </a:r>
            <a:endParaRPr sz="1400" dirty="0">
              <a:latin typeface="Arial"/>
              <a:ea typeface="Arial"/>
              <a:cs typeface="Arial"/>
              <a:sym typeface="Arial"/>
            </a:endParaRPr>
          </a:p>
          <a:p>
            <a:pPr marL="457200" lvl="1"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Pardavimai:</a:t>
            </a:r>
            <a:r>
              <a:rPr lang="lt-LT" sz="1400" dirty="0">
                <a:latin typeface="Arial"/>
                <a:ea typeface="Arial"/>
                <a:cs typeface="Arial"/>
                <a:sym typeface="Arial"/>
              </a:rPr>
              <a:t> pradiniai kontaktai, pasiūlymų siuntimas, tolesni veiksmai po susitikimo.</a:t>
            </a:r>
            <a:endParaRPr sz="1400" dirty="0">
              <a:latin typeface="Arial"/>
              <a:ea typeface="Arial"/>
              <a:cs typeface="Arial"/>
              <a:sym typeface="Arial"/>
            </a:endParaRPr>
          </a:p>
          <a:p>
            <a:pPr marL="457200" lvl="1"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Projektų valdymas:</a:t>
            </a:r>
            <a:r>
              <a:rPr lang="lt-LT" sz="1400" dirty="0">
                <a:latin typeface="Arial"/>
                <a:ea typeface="Arial"/>
                <a:cs typeface="Arial"/>
                <a:sym typeface="Arial"/>
              </a:rPr>
              <a:t> atnaujinimai komandos nariams, užduočių priminimai, statuso ataskaitos.</a:t>
            </a:r>
            <a:endParaRPr sz="1400" dirty="0">
              <a:latin typeface="Arial"/>
              <a:ea typeface="Arial"/>
              <a:cs typeface="Arial"/>
              <a:sym typeface="Arial"/>
            </a:endParaRPr>
          </a:p>
          <a:p>
            <a:pPr marL="457200" lvl="1"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Įdarbinimas:</a:t>
            </a:r>
            <a:r>
              <a:rPr lang="lt-LT" sz="1400" dirty="0">
                <a:latin typeface="Arial"/>
                <a:ea typeface="Arial"/>
                <a:cs typeface="Arial"/>
                <a:sym typeface="Arial"/>
              </a:rPr>
              <a:t> atsakymai kandidatams, interviu kvietimai, atmetimo laiškai.</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Asmeniniais reikalais:</a:t>
            </a:r>
            <a:endParaRPr sz="1400" dirty="0">
              <a:latin typeface="Arial"/>
              <a:ea typeface="Arial"/>
              <a:cs typeface="Arial"/>
              <a:sym typeface="Arial"/>
            </a:endParaRPr>
          </a:p>
          <a:p>
            <a:pPr marL="457200" lvl="1"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Padėkos laiškai:</a:t>
            </a:r>
            <a:r>
              <a:rPr lang="lt-LT" sz="1400" dirty="0">
                <a:latin typeface="Arial"/>
                <a:ea typeface="Arial"/>
                <a:cs typeface="Arial"/>
                <a:sym typeface="Arial"/>
              </a:rPr>
              <a:t> greitai padėkoti už dovaną, pagalbą ar paslaugą.</a:t>
            </a:r>
            <a:endParaRPr sz="1400" dirty="0">
              <a:latin typeface="Arial"/>
              <a:ea typeface="Arial"/>
              <a:cs typeface="Arial"/>
              <a:sym typeface="Arial"/>
            </a:endParaRPr>
          </a:p>
          <a:p>
            <a:pPr marL="457200" lvl="1"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Susitikimų koordinavimas:</a:t>
            </a:r>
            <a:r>
              <a:rPr lang="lt-LT" sz="1400" dirty="0">
                <a:latin typeface="Arial"/>
                <a:ea typeface="Arial"/>
                <a:cs typeface="Arial"/>
                <a:sym typeface="Arial"/>
              </a:rPr>
              <a:t> siųsti kvietimus, patvirtinimus ar priminimus.</a:t>
            </a:r>
            <a:endParaRPr sz="1400" dirty="0">
              <a:latin typeface="Arial"/>
              <a:ea typeface="Arial"/>
              <a:cs typeface="Arial"/>
              <a:sym typeface="Arial"/>
            </a:endParaRPr>
          </a:p>
          <a:p>
            <a:pPr marL="457200" lvl="1"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Renginių organizavimas:</a:t>
            </a:r>
            <a:r>
              <a:rPr lang="lt-LT" sz="1400" dirty="0">
                <a:latin typeface="Arial"/>
                <a:ea typeface="Arial"/>
                <a:cs typeface="Arial"/>
                <a:sym typeface="Arial"/>
              </a:rPr>
              <a:t> kviesti svečius, siųsti informaciją apie renginį.</a:t>
            </a:r>
            <a:endParaRPr sz="1400" dirty="0">
              <a:latin typeface="Arial"/>
              <a:ea typeface="Arial"/>
              <a:cs typeface="Arial"/>
              <a:sym typeface="Arial"/>
            </a:endParaRPr>
          </a:p>
          <a:p>
            <a:pPr marL="457200" lvl="1"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Atsakymai į bendrus klausimus:</a:t>
            </a:r>
            <a:r>
              <a:rPr lang="lt-LT" sz="1400" dirty="0">
                <a:latin typeface="Arial"/>
                <a:ea typeface="Arial"/>
                <a:cs typeface="Arial"/>
                <a:sym typeface="Arial"/>
              </a:rPr>
              <a:t> jei dažnai sulaukiate panašių klausimų iš draugų ar šeimos, galite turėti parengtus atsakymus.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i="0" dirty="0">
                <a:latin typeface="Arial"/>
                <a:ea typeface="Arial"/>
                <a:cs typeface="Arial"/>
                <a:sym typeface="Arial"/>
              </a:rPr>
              <a:t>Paveikslėlis: </a:t>
            </a:r>
            <a:r>
              <a:rPr lang="lt-LT" sz="1400" i="1" dirty="0" err="1">
                <a:latin typeface="Arial"/>
                <a:ea typeface="Arial"/>
                <a:cs typeface="Arial"/>
                <a:sym typeface="Arial"/>
              </a:rPr>
              <a:t>Image</a:t>
            </a:r>
            <a:r>
              <a:rPr lang="lt-LT" sz="1400" i="1" dirty="0">
                <a:latin typeface="Arial"/>
                <a:ea typeface="Arial"/>
                <a:cs typeface="Arial"/>
                <a:sym typeface="Arial"/>
              </a:rPr>
              <a:t> </a:t>
            </a:r>
            <a:r>
              <a:rPr lang="lt-LT" sz="1400" i="1" dirty="0" err="1">
                <a:latin typeface="Arial"/>
                <a:ea typeface="Arial"/>
                <a:cs typeface="Arial"/>
                <a:sym typeface="Arial"/>
              </a:rPr>
              <a:t>by</a:t>
            </a:r>
            <a:r>
              <a:rPr lang="lt-LT" sz="1400" i="1" dirty="0">
                <a:latin typeface="Arial"/>
                <a:ea typeface="Arial"/>
                <a:cs typeface="Arial"/>
                <a:sym typeface="Arial"/>
              </a:rPr>
              <a:t> </a:t>
            </a:r>
            <a:r>
              <a:rPr lang="lt-LT" sz="1400" i="1" u="sng" dirty="0" err="1">
                <a:solidFill>
                  <a:schemeClr val="hlink"/>
                </a:solidFill>
                <a:latin typeface="Arial"/>
                <a:ea typeface="Arial"/>
                <a:cs typeface="Arial"/>
                <a:sym typeface="Arial"/>
                <a:hlinkClick r:id="rId3"/>
              </a:rPr>
              <a:t>OpenClipart-Vectors</a:t>
            </a:r>
            <a:r>
              <a:rPr lang="lt-LT" sz="1400" i="1" dirty="0">
                <a:latin typeface="Arial"/>
                <a:ea typeface="Arial"/>
                <a:cs typeface="Arial"/>
                <a:sym typeface="Arial"/>
              </a:rPr>
              <a:t> </a:t>
            </a:r>
            <a:r>
              <a:rPr lang="lt-LT" sz="1400" i="1" dirty="0" err="1">
                <a:latin typeface="Arial"/>
                <a:ea typeface="Arial"/>
                <a:cs typeface="Arial"/>
                <a:sym typeface="Arial"/>
              </a:rPr>
              <a:t>from</a:t>
            </a:r>
            <a:r>
              <a:rPr lang="lt-LT" sz="1400" i="1" dirty="0">
                <a:latin typeface="Arial"/>
                <a:ea typeface="Arial"/>
                <a:cs typeface="Arial"/>
                <a:sym typeface="Arial"/>
              </a:rPr>
              <a:t> </a:t>
            </a:r>
            <a:r>
              <a:rPr lang="lt-LT" sz="1400" i="1" u="sng" dirty="0" err="1">
                <a:solidFill>
                  <a:schemeClr val="hlink"/>
                </a:solidFill>
                <a:latin typeface="Arial"/>
                <a:ea typeface="Arial"/>
                <a:cs typeface="Arial"/>
                <a:sym typeface="Arial"/>
                <a:hlinkClick r:id="rId4"/>
              </a:rPr>
              <a:t>Pixabay</a:t>
            </a:r>
            <a:endParaRPr sz="1400" b="1" i="1" dirty="0">
              <a:latin typeface="Arial"/>
              <a:ea typeface="Arial"/>
              <a:cs typeface="Arial"/>
              <a:sym typeface="Arial"/>
            </a:endParaRPr>
          </a:p>
        </p:txBody>
      </p:sp>
      <p:sp>
        <p:nvSpPr>
          <p:cNvPr id="625" name="Google Shape;625;p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58</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32" name="Google Shape;632;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Laiškų šablonai yra puiki priemonė, leidžianti efektyviau ir greičiau bendrauti elektroniniu paštu tiek asmeniniais, tiek profesiniais tikslais.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Taupo laiką: nereikia kiekvieną kartą rašyti to paties teksto iš naujo.</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Užtikrina nuoseklumą</a:t>
            </a:r>
            <a:r>
              <a:rPr lang="lt-LT" sz="1400" dirty="0">
                <a:latin typeface="Arial"/>
                <a:ea typeface="Arial"/>
                <a:cs typeface="Arial"/>
                <a:sym typeface="Arial"/>
              </a:rPr>
              <a:t>: visi laiškai atrodo profesionaliai ir pateikia nuoseklią informaciją.</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Mažina klaidų riziką</a:t>
            </a:r>
            <a:r>
              <a:rPr lang="lt-LT" sz="1400" dirty="0">
                <a:latin typeface="Arial"/>
                <a:ea typeface="Arial"/>
                <a:cs typeface="Arial"/>
                <a:sym typeface="Arial"/>
              </a:rPr>
              <a:t>: mažesnė tikimybė padaryti rašybos ar gramatikos klaidų, nes tekstas jau patikrintas.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Didina efektyvumą</a:t>
            </a:r>
            <a:r>
              <a:rPr lang="lt-LT" sz="1400" dirty="0">
                <a:latin typeface="Arial"/>
                <a:ea typeface="Arial"/>
                <a:cs typeface="Arial"/>
                <a:sym typeface="Arial"/>
              </a:rPr>
              <a:t>: galite išsiųsti daugiau laiškų per trumpesnį laiką.</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Standartizuoja komunikaciją</a:t>
            </a:r>
            <a:r>
              <a:rPr lang="lt-LT" sz="1400" dirty="0">
                <a:latin typeface="Arial"/>
                <a:ea typeface="Arial"/>
                <a:cs typeface="Arial"/>
                <a:sym typeface="Arial"/>
              </a:rPr>
              <a:t>: ypač naudinga verslo aplinkoje, kur svarbu išlaikyti vienodą bendravimo toną ir stilių.</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Paveikslėlis: </a:t>
            </a:r>
            <a:r>
              <a:rPr lang="lt-LT" sz="1400" i="1" dirty="0" err="1">
                <a:latin typeface="Arial"/>
                <a:ea typeface="Arial"/>
                <a:cs typeface="Arial"/>
                <a:sym typeface="Arial"/>
              </a:rPr>
              <a:t>Image</a:t>
            </a:r>
            <a:r>
              <a:rPr lang="lt-LT" sz="1400" i="1" dirty="0">
                <a:latin typeface="Arial"/>
                <a:ea typeface="Arial"/>
                <a:cs typeface="Arial"/>
                <a:sym typeface="Arial"/>
              </a:rPr>
              <a:t> </a:t>
            </a:r>
            <a:r>
              <a:rPr lang="lt-LT" sz="1400" i="1" dirty="0" err="1">
                <a:latin typeface="Arial"/>
                <a:ea typeface="Arial"/>
                <a:cs typeface="Arial"/>
                <a:sym typeface="Arial"/>
              </a:rPr>
              <a:t>by</a:t>
            </a:r>
            <a:r>
              <a:rPr lang="lt-LT" sz="1400" i="1" dirty="0">
                <a:latin typeface="Arial"/>
                <a:ea typeface="Arial"/>
                <a:cs typeface="Arial"/>
                <a:sym typeface="Arial"/>
              </a:rPr>
              <a:t> </a:t>
            </a:r>
            <a:r>
              <a:rPr lang="lt-LT" sz="1400" i="1" dirty="0" err="1">
                <a:latin typeface="Arial"/>
                <a:ea typeface="Arial"/>
                <a:cs typeface="Arial"/>
                <a:sym typeface="Arial"/>
              </a:rPr>
              <a:t>Clker</a:t>
            </a:r>
            <a:r>
              <a:rPr lang="lt-LT" sz="1400" i="1" dirty="0">
                <a:latin typeface="Arial"/>
                <a:ea typeface="Arial"/>
                <a:cs typeface="Arial"/>
                <a:sym typeface="Arial"/>
              </a:rPr>
              <a:t>-</a:t>
            </a:r>
            <a:r>
              <a:rPr lang="lt-LT" sz="1400" i="1" dirty="0" err="1">
                <a:latin typeface="Arial"/>
                <a:ea typeface="Arial"/>
                <a:cs typeface="Arial"/>
                <a:sym typeface="Arial"/>
              </a:rPr>
              <a:t>Free</a:t>
            </a:r>
            <a:r>
              <a:rPr lang="lt-LT" sz="1400" i="1" dirty="0">
                <a:latin typeface="Arial"/>
                <a:ea typeface="Arial"/>
                <a:cs typeface="Arial"/>
                <a:sym typeface="Arial"/>
              </a:rPr>
              <a:t>-Vector-</a:t>
            </a:r>
            <a:r>
              <a:rPr lang="lt-LT" sz="1400" i="1" dirty="0" err="1">
                <a:latin typeface="Arial"/>
                <a:ea typeface="Arial"/>
                <a:cs typeface="Arial"/>
                <a:sym typeface="Arial"/>
              </a:rPr>
              <a:t>Images</a:t>
            </a:r>
            <a:r>
              <a:rPr lang="lt-LT" sz="1400" i="1" dirty="0">
                <a:latin typeface="Arial"/>
                <a:ea typeface="Arial"/>
                <a:cs typeface="Arial"/>
                <a:sym typeface="Arial"/>
              </a:rPr>
              <a:t> </a:t>
            </a:r>
            <a:r>
              <a:rPr lang="lt-LT" sz="1400" i="1" dirty="0" err="1">
                <a:latin typeface="Arial"/>
                <a:ea typeface="Arial"/>
                <a:cs typeface="Arial"/>
                <a:sym typeface="Arial"/>
              </a:rPr>
              <a:t>from</a:t>
            </a:r>
            <a:r>
              <a:rPr lang="lt-LT" sz="1400" i="1" dirty="0">
                <a:latin typeface="Arial"/>
                <a:ea typeface="Arial"/>
                <a:cs typeface="Arial"/>
                <a:sym typeface="Arial"/>
              </a:rPr>
              <a:t> </a:t>
            </a:r>
            <a:r>
              <a:rPr lang="lt-LT" sz="1400" i="1" dirty="0" err="1">
                <a:latin typeface="Arial"/>
                <a:ea typeface="Arial"/>
                <a:cs typeface="Arial"/>
                <a:sym typeface="Arial"/>
              </a:rPr>
              <a:t>Pixabay</a:t>
            </a:r>
            <a:endParaRPr sz="1400" i="1" dirty="0">
              <a:latin typeface="Arial"/>
              <a:ea typeface="Arial"/>
              <a:cs typeface="Arial"/>
              <a:sym typeface="Arial"/>
            </a:endParaRPr>
          </a:p>
        </p:txBody>
      </p:sp>
      <p:sp>
        <p:nvSpPr>
          <p:cNvPr id="633" name="Google Shape;633;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g362e5746e40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40" name="Google Shape;640;g362e5746e40_0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Pirmiausia įsitikinkite, kad „Šablonų“ funkcija yra įjungta jūsų „</a:t>
            </a:r>
            <a:r>
              <a:rPr lang="lt-LT" sz="1400" dirty="0" err="1">
                <a:latin typeface="Arial"/>
                <a:ea typeface="Arial"/>
                <a:cs typeface="Arial"/>
                <a:sym typeface="Arial"/>
              </a:rPr>
              <a:t>Gmail</a:t>
            </a:r>
            <a:r>
              <a:rPr lang="lt-LT" sz="1400" dirty="0">
                <a:latin typeface="Arial"/>
                <a:ea typeface="Arial"/>
                <a:cs typeface="Arial"/>
                <a:sym typeface="Arial"/>
              </a:rPr>
              <a:t>“ paskyroje. Pagal numatytuosius nustatymus ji gali būti išjungta. Atidarykite „</a:t>
            </a:r>
            <a:r>
              <a:rPr lang="lt-LT" sz="1400" dirty="0" err="1">
                <a:latin typeface="Arial"/>
                <a:ea typeface="Arial"/>
                <a:cs typeface="Arial"/>
                <a:sym typeface="Arial"/>
              </a:rPr>
              <a:t>Gmail</a:t>
            </a:r>
            <a:r>
              <a:rPr lang="lt-LT" sz="1400" dirty="0">
                <a:latin typeface="Arial"/>
                <a:ea typeface="Arial"/>
                <a:cs typeface="Arial"/>
                <a:sym typeface="Arial"/>
              </a:rPr>
              <a:t>“. Viršutiniame dešiniajame kampe spustelėkite „</a:t>
            </a:r>
            <a:r>
              <a:rPr lang="lt-LT" sz="1400" i="0" dirty="0">
                <a:latin typeface="Arial"/>
                <a:ea typeface="Arial"/>
                <a:cs typeface="Arial"/>
                <a:sym typeface="Arial"/>
              </a:rPr>
              <a:t>Nustatymų“</a:t>
            </a:r>
            <a:r>
              <a:rPr lang="lt-LT" sz="1400" i="1" dirty="0">
                <a:latin typeface="Arial"/>
                <a:ea typeface="Arial"/>
                <a:cs typeface="Arial"/>
                <a:sym typeface="Arial"/>
              </a:rPr>
              <a:t> </a:t>
            </a:r>
            <a:r>
              <a:rPr lang="lt-LT" sz="1400" dirty="0">
                <a:latin typeface="Arial"/>
                <a:ea typeface="Arial"/>
                <a:cs typeface="Arial"/>
                <a:sym typeface="Arial"/>
              </a:rPr>
              <a:t>piktogramą (dantratį). Išskleidžiamajame meniu pasirinkite „Žiūrėti visus nustatymus“ (angl. "</a:t>
            </a:r>
            <a:r>
              <a:rPr lang="lt-LT" sz="1400" dirty="0" err="1">
                <a:latin typeface="Arial"/>
                <a:ea typeface="Arial"/>
                <a:cs typeface="Arial"/>
                <a:sym typeface="Arial"/>
              </a:rPr>
              <a:t>See</a:t>
            </a:r>
            <a:r>
              <a:rPr lang="lt-LT" sz="1400" dirty="0">
                <a:latin typeface="Arial"/>
                <a:ea typeface="Arial"/>
                <a:cs typeface="Arial"/>
                <a:sym typeface="Arial"/>
              </a:rPr>
              <a:t> </a:t>
            </a:r>
            <a:r>
              <a:rPr lang="lt-LT" sz="1400" dirty="0" err="1">
                <a:latin typeface="Arial"/>
                <a:ea typeface="Arial"/>
                <a:cs typeface="Arial"/>
                <a:sym typeface="Arial"/>
              </a:rPr>
              <a:t>all</a:t>
            </a:r>
            <a:r>
              <a:rPr lang="lt-LT" sz="1400" dirty="0">
                <a:latin typeface="Arial"/>
                <a:ea typeface="Arial"/>
                <a:cs typeface="Arial"/>
                <a:sym typeface="Arial"/>
              </a:rPr>
              <a:t> </a:t>
            </a:r>
            <a:r>
              <a:rPr lang="lt-LT" sz="1400" dirty="0" err="1">
                <a:latin typeface="Arial"/>
                <a:ea typeface="Arial"/>
                <a:cs typeface="Arial"/>
                <a:sym typeface="Arial"/>
              </a:rPr>
              <a:t>settings</a:t>
            </a:r>
            <a:r>
              <a:rPr lang="lt-LT" sz="1400" dirty="0">
                <a:latin typeface="Arial"/>
                <a:ea typeface="Arial"/>
                <a:cs typeface="Arial"/>
                <a:sym typeface="Arial"/>
              </a:rPr>
              <a:t>"). Viršutiniame meniu pasirinkite skirtuką „Išplėstiniai“ (angl. "</a:t>
            </a:r>
            <a:r>
              <a:rPr lang="lt-LT" sz="1400" dirty="0" err="1">
                <a:latin typeface="Arial"/>
                <a:ea typeface="Arial"/>
                <a:cs typeface="Arial"/>
                <a:sym typeface="Arial"/>
              </a:rPr>
              <a:t>Advanced</a:t>
            </a:r>
            <a:r>
              <a:rPr lang="lt-LT" sz="1400" dirty="0">
                <a:latin typeface="Arial"/>
                <a:ea typeface="Arial"/>
                <a:cs typeface="Arial"/>
                <a:sym typeface="Arial"/>
              </a:rPr>
              <a:t>"). Raskite parinktį „Šablonai“ (angl. "</a:t>
            </a:r>
            <a:r>
              <a:rPr lang="lt-LT" sz="1400" dirty="0" err="1">
                <a:latin typeface="Arial"/>
                <a:ea typeface="Arial"/>
                <a:cs typeface="Arial"/>
                <a:sym typeface="Arial"/>
              </a:rPr>
              <a:t>Templates</a:t>
            </a:r>
            <a:r>
              <a:rPr lang="lt-LT" sz="1400" dirty="0">
                <a:latin typeface="Arial"/>
                <a:ea typeface="Arial"/>
                <a:cs typeface="Arial"/>
                <a:sym typeface="Arial"/>
              </a:rPr>
              <a:t>“). Šalia jos pasirinkite „Įjungti“ (angl. "</a:t>
            </a:r>
            <a:r>
              <a:rPr lang="lt-LT" sz="1400" dirty="0" err="1">
                <a:latin typeface="Arial"/>
                <a:ea typeface="Arial"/>
                <a:cs typeface="Arial"/>
                <a:sym typeface="Arial"/>
              </a:rPr>
              <a:t>Enable</a:t>
            </a:r>
            <a:r>
              <a:rPr lang="lt-LT" sz="1400" dirty="0">
                <a:latin typeface="Arial"/>
                <a:ea typeface="Arial"/>
                <a:cs typeface="Arial"/>
                <a:sym typeface="Arial"/>
              </a:rPr>
              <a:t>"). Slinkite puslapio apačią ir spustelėkite „Išsaugoti pakeitimus“ (angl. "Save </a:t>
            </a:r>
            <a:r>
              <a:rPr lang="lt-LT" sz="1400" dirty="0" err="1">
                <a:latin typeface="Arial"/>
                <a:ea typeface="Arial"/>
                <a:cs typeface="Arial"/>
                <a:sym typeface="Arial"/>
              </a:rPr>
              <a:t>Changes</a:t>
            </a:r>
            <a:r>
              <a:rPr lang="lt-LT" sz="1400" dirty="0">
                <a:latin typeface="Arial"/>
                <a:ea typeface="Arial"/>
                <a:cs typeface="Arial"/>
                <a:sym typeface="Arial"/>
              </a:rPr>
              <a:t>"). Dabar, kai funkcija įjungta, galite pradėti kurti savo šablonus.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i="1" dirty="0" err="1">
                <a:latin typeface="Arial"/>
                <a:ea typeface="Arial"/>
                <a:cs typeface="Arial"/>
                <a:sym typeface="Arial"/>
              </a:rPr>
              <a:t>Gmail</a:t>
            </a:r>
            <a:r>
              <a:rPr lang="lt-LT" sz="1400" i="1" dirty="0">
                <a:latin typeface="Arial"/>
                <a:ea typeface="Arial"/>
                <a:cs typeface="Arial"/>
                <a:sym typeface="Arial"/>
              </a:rPr>
              <a:t> </a:t>
            </a:r>
            <a:r>
              <a:rPr lang="lt-LT" sz="1400" i="1" dirty="0" err="1">
                <a:latin typeface="Arial"/>
                <a:ea typeface="Arial"/>
                <a:cs typeface="Arial"/>
                <a:sym typeface="Arial"/>
              </a:rPr>
              <a:t>Templates</a:t>
            </a:r>
            <a:r>
              <a:rPr lang="lt-LT" sz="1400" i="1" dirty="0">
                <a:latin typeface="Arial"/>
                <a:ea typeface="Arial"/>
                <a:cs typeface="Arial"/>
                <a:sym typeface="Arial"/>
              </a:rPr>
              <a:t> </a:t>
            </a:r>
            <a:r>
              <a:rPr lang="lt-LT" sz="1400" i="0" dirty="0">
                <a:latin typeface="Arial"/>
                <a:ea typeface="Arial"/>
                <a:cs typeface="Arial"/>
                <a:sym typeface="Arial"/>
              </a:rPr>
              <a:t>instrukcija</a:t>
            </a:r>
            <a:r>
              <a:rPr lang="lt-LT" sz="1400" i="1" dirty="0">
                <a:latin typeface="Arial"/>
                <a:ea typeface="Arial"/>
                <a:cs typeface="Arial"/>
                <a:sym typeface="Arial"/>
              </a:rPr>
              <a:t>: https://support.google.com/mail/answer/14864208?hl=en</a:t>
            </a:r>
            <a:endParaRPr sz="1400" i="1"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641" name="Google Shape;641;g362e5746e40_0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60</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a:latin typeface="Arial"/>
                <a:ea typeface="Arial"/>
                <a:cs typeface="Arial"/>
                <a:sym typeface="Arial"/>
              </a:rPr>
              <a:t>Pateikite šį tekstą, tačiau dalyviai gali sugalvoti ir sukurti tekstą, kuris būtų jiems aktualus. </a:t>
            </a:r>
            <a:endParaRPr sz="1400">
              <a:latin typeface="Arial"/>
              <a:ea typeface="Arial"/>
              <a:cs typeface="Arial"/>
              <a:sym typeface="Arial"/>
            </a:endParaRPr>
          </a:p>
        </p:txBody>
      </p:sp>
      <p:sp>
        <p:nvSpPr>
          <p:cNvPr id="647" name="Google Shape;647;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g362e5746e4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53" name="Google Shape;653;g362e5746e4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Sukurkite naują laišką. Spustelėkite mygtuką „Rašyti“ (angl. "</a:t>
            </a:r>
            <a:r>
              <a:rPr lang="lt-LT" sz="1400" dirty="0" err="1">
                <a:latin typeface="Arial"/>
                <a:ea typeface="Arial"/>
                <a:cs typeface="Arial"/>
                <a:sym typeface="Arial"/>
              </a:rPr>
              <a:t>Compose</a:t>
            </a:r>
            <a:r>
              <a:rPr lang="lt-LT" sz="1400" dirty="0">
                <a:latin typeface="Arial"/>
                <a:ea typeface="Arial"/>
                <a:cs typeface="Arial"/>
                <a:sym typeface="Arial"/>
              </a:rPr>
              <a:t>") viršutiniame kairiajame kampe, kad atidarytumėte naujo laiško langą. Parašykite šablono turinį. Nerašykite gavėjo, temos ar priedų – to nereikia, nes tai bus šablono dalis, kurią galėsite keisti vėliau. Parašykite visą teksto turinį, kurį norite išsaugoti kaip šabloną. Galite įtraukti sveikinimus, pagrindinį tekstą, parašą (nors parašas dažniausiai pridedamas automatiškai per „</a:t>
            </a:r>
            <a:r>
              <a:rPr lang="lt-LT" sz="1400" dirty="0" err="1">
                <a:latin typeface="Arial"/>
                <a:ea typeface="Arial"/>
                <a:cs typeface="Arial"/>
                <a:sym typeface="Arial"/>
              </a:rPr>
              <a:t>Gmail</a:t>
            </a:r>
            <a:r>
              <a:rPr lang="lt-LT" sz="1400" dirty="0">
                <a:latin typeface="Arial"/>
                <a:ea typeface="Arial"/>
                <a:cs typeface="Arial"/>
                <a:sym typeface="Arial"/>
              </a:rPr>
              <a:t>“ nustatymus, tad čia jo kartoti nebūtina, nebent norite specifinio parašo tik šiam šablonui). Patarimas: palikite vietos (pvz., skliaustus [ ] arba tiesiog tuščią vietą), kur vėliau reikės įterpti specifinę informaciją, pvz., gavėjo vardą, užsakymo numerį ir pan.</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Išsaugokite kaip naują šabloną:</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Char char="•"/>
            </a:pPr>
            <a:r>
              <a:rPr lang="lt-LT" sz="1400" dirty="0">
                <a:latin typeface="Arial"/>
                <a:ea typeface="Arial"/>
                <a:cs typeface="Arial"/>
                <a:sym typeface="Arial"/>
              </a:rPr>
              <a:t>Naujo laiško lange, dešiniajame apatiniame kampe, šalia šiukšliadėžės ikonėlės, spustelėkite </a:t>
            </a:r>
            <a:r>
              <a:rPr lang="lt-LT" sz="1400" b="1" dirty="0">
                <a:latin typeface="Arial"/>
                <a:ea typeface="Arial"/>
                <a:cs typeface="Arial"/>
                <a:sym typeface="Arial"/>
              </a:rPr>
              <a:t>„Daugiau parinkčių“</a:t>
            </a:r>
            <a:r>
              <a:rPr lang="lt-LT" sz="1400" dirty="0">
                <a:latin typeface="Arial"/>
                <a:ea typeface="Arial"/>
                <a:cs typeface="Arial"/>
                <a:sym typeface="Arial"/>
              </a:rPr>
              <a:t> (trys vertikalūs taškai).</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Char char="•"/>
            </a:pPr>
            <a:r>
              <a:rPr lang="lt-LT" sz="1400" dirty="0">
                <a:latin typeface="Arial"/>
                <a:ea typeface="Arial"/>
                <a:cs typeface="Arial"/>
                <a:sym typeface="Arial"/>
              </a:rPr>
              <a:t>Išskleidžiamajame meniu pasirinkite </a:t>
            </a:r>
            <a:r>
              <a:rPr lang="lt-LT" sz="1400" b="1" dirty="0">
                <a:latin typeface="Arial"/>
                <a:ea typeface="Arial"/>
                <a:cs typeface="Arial"/>
                <a:sym typeface="Arial"/>
              </a:rPr>
              <a:t>„Šablonai“</a:t>
            </a:r>
            <a:r>
              <a:rPr lang="lt-LT" sz="1400" dirty="0">
                <a:latin typeface="Arial"/>
                <a:ea typeface="Arial"/>
                <a:cs typeface="Arial"/>
                <a:sym typeface="Arial"/>
              </a:rPr>
              <a:t> (angl. "</a:t>
            </a:r>
            <a:r>
              <a:rPr lang="lt-LT" sz="1400" dirty="0" err="1">
                <a:latin typeface="Arial"/>
                <a:ea typeface="Arial"/>
                <a:cs typeface="Arial"/>
                <a:sym typeface="Arial"/>
              </a:rPr>
              <a:t>Templates</a:t>
            </a:r>
            <a:r>
              <a:rPr lang="lt-LT" sz="1400" dirty="0">
                <a:latin typeface="Arial"/>
                <a:ea typeface="Arial"/>
                <a:cs typeface="Arial"/>
                <a:sym typeface="Arial"/>
              </a:rPr>
              <a:t>").</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Char char="•"/>
            </a:pPr>
            <a:r>
              <a:rPr lang="lt-LT" sz="1400" dirty="0">
                <a:latin typeface="Arial"/>
                <a:ea typeface="Arial"/>
                <a:cs typeface="Arial"/>
                <a:sym typeface="Arial"/>
              </a:rPr>
              <a:t>Tada pasirinkite </a:t>
            </a:r>
            <a:r>
              <a:rPr lang="lt-LT" sz="1400" b="1" dirty="0">
                <a:latin typeface="Arial"/>
                <a:ea typeface="Arial"/>
                <a:cs typeface="Arial"/>
                <a:sym typeface="Arial"/>
              </a:rPr>
              <a:t>„Išsaugoti juodraštį kaip šabloną“</a:t>
            </a:r>
            <a:r>
              <a:rPr lang="lt-LT" sz="1400" dirty="0">
                <a:latin typeface="Arial"/>
                <a:ea typeface="Arial"/>
                <a:cs typeface="Arial"/>
                <a:sym typeface="Arial"/>
              </a:rPr>
              <a:t> (angl. "Save </a:t>
            </a:r>
            <a:r>
              <a:rPr lang="lt-LT" sz="1400" dirty="0" err="1">
                <a:latin typeface="Arial"/>
                <a:ea typeface="Arial"/>
                <a:cs typeface="Arial"/>
                <a:sym typeface="Arial"/>
              </a:rPr>
              <a:t>draft</a:t>
            </a:r>
            <a:r>
              <a:rPr lang="lt-LT" sz="1400" dirty="0">
                <a:latin typeface="Arial"/>
                <a:ea typeface="Arial"/>
                <a:cs typeface="Arial"/>
                <a:sym typeface="Arial"/>
              </a:rPr>
              <a:t> </a:t>
            </a:r>
            <a:r>
              <a:rPr lang="lt-LT" sz="1400" dirty="0" err="1">
                <a:latin typeface="Arial"/>
                <a:ea typeface="Arial"/>
                <a:cs typeface="Arial"/>
                <a:sym typeface="Arial"/>
              </a:rPr>
              <a:t>as</a:t>
            </a:r>
            <a:r>
              <a:rPr lang="lt-LT" sz="1400" dirty="0">
                <a:latin typeface="Arial"/>
                <a:ea typeface="Arial"/>
                <a:cs typeface="Arial"/>
                <a:sym typeface="Arial"/>
              </a:rPr>
              <a:t> </a:t>
            </a:r>
            <a:r>
              <a:rPr lang="lt-LT" sz="1400" dirty="0" err="1">
                <a:latin typeface="Arial"/>
                <a:ea typeface="Arial"/>
                <a:cs typeface="Arial"/>
                <a:sym typeface="Arial"/>
              </a:rPr>
              <a:t>template</a:t>
            </a:r>
            <a:r>
              <a:rPr lang="lt-LT" sz="1400" dirty="0">
                <a:latin typeface="Arial"/>
                <a:ea typeface="Arial"/>
                <a:cs typeface="Arial"/>
                <a:sym typeface="Arial"/>
              </a:rPr>
              <a:t>").</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Char char="•"/>
            </a:pPr>
            <a:r>
              <a:rPr lang="lt-LT" sz="1400" dirty="0">
                <a:latin typeface="Arial"/>
                <a:ea typeface="Arial"/>
                <a:cs typeface="Arial"/>
                <a:sym typeface="Arial"/>
              </a:rPr>
              <a:t>Spustelėkite </a:t>
            </a:r>
            <a:r>
              <a:rPr lang="lt-LT" sz="1400" b="1" dirty="0">
                <a:latin typeface="Arial"/>
                <a:ea typeface="Arial"/>
                <a:cs typeface="Arial"/>
                <a:sym typeface="Arial"/>
              </a:rPr>
              <a:t>„Išsaugoti kaip naują šabloną“</a:t>
            </a:r>
            <a:r>
              <a:rPr lang="lt-LT" sz="1400" dirty="0">
                <a:latin typeface="Arial"/>
                <a:ea typeface="Arial"/>
                <a:cs typeface="Arial"/>
                <a:sym typeface="Arial"/>
              </a:rPr>
              <a:t> (angl. "Save </a:t>
            </a:r>
            <a:r>
              <a:rPr lang="lt-LT" sz="1400" dirty="0" err="1">
                <a:latin typeface="Arial"/>
                <a:ea typeface="Arial"/>
                <a:cs typeface="Arial"/>
                <a:sym typeface="Arial"/>
              </a:rPr>
              <a:t>as</a:t>
            </a:r>
            <a:r>
              <a:rPr lang="lt-LT" sz="1400" dirty="0">
                <a:latin typeface="Arial"/>
                <a:ea typeface="Arial"/>
                <a:cs typeface="Arial"/>
                <a:sym typeface="Arial"/>
              </a:rPr>
              <a:t> </a:t>
            </a:r>
            <a:r>
              <a:rPr lang="lt-LT" sz="1400" dirty="0" err="1">
                <a:latin typeface="Arial"/>
                <a:ea typeface="Arial"/>
                <a:cs typeface="Arial"/>
                <a:sym typeface="Arial"/>
              </a:rPr>
              <a:t>new</a:t>
            </a:r>
            <a:r>
              <a:rPr lang="lt-LT" sz="1400" dirty="0">
                <a:latin typeface="Arial"/>
                <a:ea typeface="Arial"/>
                <a:cs typeface="Arial"/>
                <a:sym typeface="Arial"/>
              </a:rPr>
              <a:t> </a:t>
            </a:r>
            <a:r>
              <a:rPr lang="lt-LT" sz="1400" dirty="0" err="1">
                <a:latin typeface="Arial"/>
                <a:ea typeface="Arial"/>
                <a:cs typeface="Arial"/>
                <a:sym typeface="Arial"/>
              </a:rPr>
              <a:t>template</a:t>
            </a:r>
            <a:r>
              <a:rPr lang="lt-LT" sz="1400" dirty="0">
                <a:latin typeface="Arial"/>
                <a:ea typeface="Arial"/>
                <a:cs typeface="Arial"/>
                <a:sym typeface="Arial"/>
              </a:rPr>
              <a:t>").</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Char char="•"/>
            </a:pPr>
            <a:r>
              <a:rPr lang="lt-LT" sz="1400" dirty="0">
                <a:latin typeface="Arial"/>
                <a:ea typeface="Arial"/>
                <a:cs typeface="Arial"/>
                <a:sym typeface="Arial"/>
              </a:rPr>
              <a:t>Pasirodžiusiame lange įveskite </a:t>
            </a:r>
            <a:r>
              <a:rPr lang="lt-LT" sz="1400" b="1" dirty="0">
                <a:latin typeface="Arial"/>
                <a:ea typeface="Arial"/>
                <a:cs typeface="Arial"/>
                <a:sym typeface="Arial"/>
              </a:rPr>
              <a:t>šablono pavadinimą</a:t>
            </a:r>
            <a:r>
              <a:rPr lang="lt-LT" sz="1400" dirty="0">
                <a:latin typeface="Arial"/>
                <a:ea typeface="Arial"/>
                <a:cs typeface="Arial"/>
                <a:sym typeface="Arial"/>
              </a:rPr>
              <a:t> (pvz., „Atsakymas į užklausą“, „Susitikimo priminimas“). Tai turi būti aiškus pavadinimas, kad vėliau lengvai rastumėte šabloną.</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Char char="•"/>
            </a:pPr>
            <a:r>
              <a:rPr lang="lt-LT" sz="1400" dirty="0">
                <a:latin typeface="Arial"/>
                <a:ea typeface="Arial"/>
                <a:cs typeface="Arial"/>
                <a:sym typeface="Arial"/>
              </a:rPr>
              <a:t>Spustelėkite </a:t>
            </a:r>
            <a:r>
              <a:rPr lang="lt-LT" sz="1400" b="1" dirty="0">
                <a:latin typeface="Arial"/>
                <a:ea typeface="Arial"/>
                <a:cs typeface="Arial"/>
                <a:sym typeface="Arial"/>
              </a:rPr>
              <a:t>„Išsaugoti“</a:t>
            </a:r>
            <a:r>
              <a:rPr lang="lt-LT" sz="1400" dirty="0">
                <a:latin typeface="Arial"/>
                <a:ea typeface="Arial"/>
                <a:cs typeface="Arial"/>
                <a:sym typeface="Arial"/>
              </a:rPr>
              <a:t> (angl. "Save").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Uždarykite laiško langą.</a:t>
            </a:r>
            <a:r>
              <a:rPr lang="lt-LT" sz="1400" dirty="0">
                <a:latin typeface="Arial"/>
                <a:ea typeface="Arial"/>
                <a:cs typeface="Arial"/>
                <a:sym typeface="Arial"/>
              </a:rPr>
              <a:t> Dabar galite uždaryti laiško langą. Šablonas jau išsaugotas.</a:t>
            </a:r>
            <a:endParaRPr sz="1400" dirty="0">
              <a:latin typeface="Arial"/>
              <a:ea typeface="Arial"/>
              <a:cs typeface="Arial"/>
              <a:sym typeface="Arial"/>
            </a:endParaRPr>
          </a:p>
        </p:txBody>
      </p:sp>
      <p:sp>
        <p:nvSpPr>
          <p:cNvPr id="654" name="Google Shape;654;g362e5746e40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62</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63" name="Google Shape;663;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dirty="0">
                <a:latin typeface="Arial"/>
                <a:ea typeface="Arial"/>
                <a:cs typeface="Arial"/>
                <a:sym typeface="Arial"/>
              </a:rPr>
              <a:t>Akcentuokite pagrindinius patarimus dėl šablonų naudojimo:</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Vartokite aiškius pavadinimus</a:t>
            </a:r>
            <a:r>
              <a:rPr lang="lt-LT" sz="1400" dirty="0">
                <a:latin typeface="Arial"/>
                <a:ea typeface="Arial"/>
                <a:cs typeface="Arial"/>
                <a:sym typeface="Arial"/>
              </a:rPr>
              <a:t>: kuo aiškesnis šablono pavadinimas, tuo lengviau jį bus rasti ateityje.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Kurkite skirtingus šablonus skirtingiems tikslams</a:t>
            </a:r>
            <a:r>
              <a:rPr lang="lt-LT" sz="1400" dirty="0">
                <a:latin typeface="Arial"/>
                <a:ea typeface="Arial"/>
                <a:cs typeface="Arial"/>
                <a:sym typeface="Arial"/>
              </a:rPr>
              <a:t>: nesistenkite visko sutalpinti viename šablone.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Reguliariai peržiūrėkite ir atnaujinkite šablonus</a:t>
            </a:r>
            <a:r>
              <a:rPr lang="lt-LT" sz="1400" dirty="0">
                <a:latin typeface="Arial"/>
                <a:ea typeface="Arial"/>
                <a:cs typeface="Arial"/>
                <a:sym typeface="Arial"/>
              </a:rPr>
              <a:t>: įsitikinkite, kad jūsų šablonai yra aktualūs ir atspindi dabartinę informaciją.</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Paveikslėlis: </a:t>
            </a:r>
            <a:r>
              <a:rPr lang="lt-LT" sz="1400" i="1" dirty="0" err="1">
                <a:latin typeface="Arial"/>
                <a:ea typeface="Arial"/>
                <a:cs typeface="Arial"/>
                <a:sym typeface="Arial"/>
              </a:rPr>
              <a:t>Image</a:t>
            </a:r>
            <a:r>
              <a:rPr lang="lt-LT" sz="1400" i="1" dirty="0">
                <a:latin typeface="Arial"/>
                <a:ea typeface="Arial"/>
                <a:cs typeface="Arial"/>
                <a:sym typeface="Arial"/>
              </a:rPr>
              <a:t> </a:t>
            </a:r>
            <a:r>
              <a:rPr lang="lt-LT" sz="1400" i="1" dirty="0" err="1">
                <a:latin typeface="Arial"/>
                <a:ea typeface="Arial"/>
                <a:cs typeface="Arial"/>
                <a:sym typeface="Arial"/>
              </a:rPr>
              <a:t>by</a:t>
            </a:r>
            <a:r>
              <a:rPr lang="lt-LT" sz="1400" i="1" dirty="0">
                <a:latin typeface="Arial"/>
                <a:ea typeface="Arial"/>
                <a:cs typeface="Arial"/>
                <a:sym typeface="Arial"/>
              </a:rPr>
              <a:t> </a:t>
            </a:r>
            <a:r>
              <a:rPr lang="lt-LT" sz="1400" i="1" u="sng" dirty="0" err="1">
                <a:solidFill>
                  <a:schemeClr val="hlink"/>
                </a:solidFill>
                <a:latin typeface="Arial"/>
                <a:ea typeface="Arial"/>
                <a:cs typeface="Arial"/>
                <a:sym typeface="Arial"/>
                <a:hlinkClick r:id="rId3"/>
              </a:rPr>
              <a:t>OpenIcons</a:t>
            </a:r>
            <a:r>
              <a:rPr lang="lt-LT" sz="1400" i="1" dirty="0">
                <a:latin typeface="Arial"/>
                <a:ea typeface="Arial"/>
                <a:cs typeface="Arial"/>
                <a:sym typeface="Arial"/>
              </a:rPr>
              <a:t> </a:t>
            </a:r>
            <a:r>
              <a:rPr lang="lt-LT" sz="1400" i="1" dirty="0" err="1">
                <a:latin typeface="Arial"/>
                <a:ea typeface="Arial"/>
                <a:cs typeface="Arial"/>
                <a:sym typeface="Arial"/>
              </a:rPr>
              <a:t>from</a:t>
            </a:r>
            <a:r>
              <a:rPr lang="lt-LT" sz="1400" i="1" dirty="0">
                <a:latin typeface="Arial"/>
                <a:ea typeface="Arial"/>
                <a:cs typeface="Arial"/>
                <a:sym typeface="Arial"/>
              </a:rPr>
              <a:t> </a:t>
            </a:r>
            <a:r>
              <a:rPr lang="lt-LT" sz="1400" i="1" u="sng" dirty="0" err="1">
                <a:solidFill>
                  <a:schemeClr val="hlink"/>
                </a:solidFill>
                <a:latin typeface="Arial"/>
                <a:ea typeface="Arial"/>
                <a:cs typeface="Arial"/>
                <a:sym typeface="Arial"/>
                <a:hlinkClick r:id="rId4"/>
              </a:rPr>
              <a:t>Pixabay</a:t>
            </a:r>
            <a:endParaRPr sz="1400" i="1" dirty="0">
              <a:latin typeface="Arial"/>
              <a:ea typeface="Arial"/>
              <a:cs typeface="Arial"/>
              <a:sym typeface="Arial"/>
            </a:endParaRPr>
          </a:p>
        </p:txBody>
      </p:sp>
      <p:sp>
        <p:nvSpPr>
          <p:cNvPr id="664" name="Google Shape;664;p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63</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1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71" name="Google Shape;671;p1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lt-LT" sz="1400" b="1" i="0" u="none" strike="noStrike" cap="none" dirty="0">
                <a:solidFill>
                  <a:srgbClr val="000000"/>
                </a:solidFill>
                <a:latin typeface="Arial"/>
                <a:ea typeface="Arial"/>
                <a:cs typeface="Arial"/>
                <a:sym typeface="Arial"/>
              </a:rPr>
              <a:t>Praktinė užduotis</a:t>
            </a:r>
            <a:endParaRPr dirty="0"/>
          </a:p>
          <a:p>
            <a:pPr marL="0" marR="0" lvl="0" indent="0" algn="l" rtl="0">
              <a:lnSpc>
                <a:spcPct val="100000"/>
              </a:lnSpc>
              <a:spcBef>
                <a:spcPts val="0"/>
              </a:spcBef>
              <a:spcAft>
                <a:spcPts val="0"/>
              </a:spcAft>
              <a:buClr>
                <a:srgbClr val="000000"/>
              </a:buClr>
              <a:buSzPts val="1400"/>
              <a:buFont typeface="Arial"/>
              <a:buNone/>
            </a:pPr>
            <a:r>
              <a:rPr lang="lt-LT" sz="1400" b="0" i="0" u="none" strike="noStrike" cap="none" dirty="0">
                <a:solidFill>
                  <a:srgbClr val="000000"/>
                </a:solidFill>
                <a:latin typeface="Arial"/>
                <a:ea typeface="Arial"/>
                <a:cs typeface="Arial"/>
                <a:sym typeface="Arial"/>
              </a:rPr>
              <a:t>Dalyviai, turintys </a:t>
            </a:r>
            <a:r>
              <a:rPr lang="lt-LT" sz="1400" b="0" i="1" u="none" strike="noStrike" cap="none" dirty="0" err="1">
                <a:solidFill>
                  <a:srgbClr val="000000"/>
                </a:solidFill>
                <a:latin typeface="Arial"/>
                <a:ea typeface="Arial"/>
                <a:cs typeface="Arial"/>
                <a:sym typeface="Arial"/>
              </a:rPr>
              <a:t>gmail</a:t>
            </a:r>
            <a:r>
              <a:rPr lang="lt-LT" sz="1400" b="0" i="0" u="none" strike="noStrike" cap="none" dirty="0">
                <a:solidFill>
                  <a:srgbClr val="000000"/>
                </a:solidFill>
                <a:latin typeface="Arial"/>
                <a:ea typeface="Arial"/>
                <a:cs typeface="Arial"/>
                <a:sym typeface="Arial"/>
              </a:rPr>
              <a:t> paskyras, gali prisijungti ir sukurti šabloną. Dėstytojui rekomenduojama demonstruoti ekrane šablono kūrimo eigą.</a:t>
            </a:r>
            <a:endParaRPr dirty="0"/>
          </a:p>
          <a:p>
            <a:pPr marL="0" marR="0" lvl="0" indent="0" algn="l" rtl="0">
              <a:lnSpc>
                <a:spcPct val="100000"/>
              </a:lnSpc>
              <a:spcBef>
                <a:spcPts val="0"/>
              </a:spcBef>
              <a:spcAft>
                <a:spcPts val="0"/>
              </a:spcAft>
              <a:buClr>
                <a:srgbClr val="000000"/>
              </a:buClr>
              <a:buSzPts val="1400"/>
              <a:buFont typeface="Arial"/>
              <a:buNone/>
            </a:pPr>
            <a:r>
              <a:rPr lang="lt-LT" sz="1400" b="0" i="0" u="none" strike="noStrike" cap="none" dirty="0">
                <a:solidFill>
                  <a:srgbClr val="000000"/>
                </a:solidFill>
                <a:latin typeface="Arial"/>
                <a:ea typeface="Arial"/>
                <a:cs typeface="Arial"/>
                <a:sym typeface="Arial"/>
              </a:rPr>
              <a:t>Jei lektorius rodė šablono kūrimą ekrane, gali dabar parodyti, kaip sukurtą šabloną įterpti. Jei dalyviai patys atliko veiksmus savo paskyrose, galite šią užduotį pasiūlyti atlikti dalyviams savarankiškai.</a:t>
            </a:r>
            <a:endParaRPr dirty="0"/>
          </a:p>
          <a:p>
            <a:pPr marL="0" marR="0" lvl="0" indent="0" algn="l" rtl="0">
              <a:lnSpc>
                <a:spcPct val="100000"/>
              </a:lnSpc>
              <a:spcBef>
                <a:spcPts val="0"/>
              </a:spcBef>
              <a:spcAft>
                <a:spcPts val="0"/>
              </a:spcAft>
              <a:buClr>
                <a:srgbClr val="000000"/>
              </a:buClr>
              <a:buSzPts val="1400"/>
              <a:buFont typeface="Arial"/>
              <a:buNone/>
            </a:pPr>
            <a:r>
              <a:rPr lang="lt-LT" sz="1400" b="1" i="0" u="none" strike="noStrike" cap="none" dirty="0">
                <a:solidFill>
                  <a:srgbClr val="000000"/>
                </a:solidFill>
                <a:latin typeface="Arial"/>
                <a:ea typeface="Arial"/>
                <a:cs typeface="Arial"/>
                <a:sym typeface="Arial"/>
              </a:rPr>
              <a:t>1.  Sukurkite naują laišką:</a:t>
            </a:r>
            <a:endParaRPr sz="1400" b="0" i="0" u="none" strike="noStrike" cap="none" dirty="0">
              <a:solidFill>
                <a:srgbClr val="000000"/>
              </a:solidFill>
              <a:latin typeface="Arial"/>
              <a:ea typeface="Arial"/>
              <a:cs typeface="Arial"/>
              <a:sym typeface="Arial"/>
            </a:endParaRPr>
          </a:p>
          <a:p>
            <a:pPr marL="742950" marR="0" lvl="1" indent="-298450" algn="l" rtl="0">
              <a:lnSpc>
                <a:spcPct val="100000"/>
              </a:lnSpc>
              <a:spcBef>
                <a:spcPts val="0"/>
              </a:spcBef>
              <a:spcAft>
                <a:spcPts val="0"/>
              </a:spcAft>
              <a:buClr>
                <a:srgbClr val="000000"/>
              </a:buClr>
              <a:buSzPts val="1400"/>
              <a:buFont typeface="Calibri"/>
              <a:buAutoNum type="arabicPeriod"/>
            </a:pPr>
            <a:r>
              <a:rPr lang="lt-LT" sz="1400" b="0" i="0" u="none" strike="noStrike" cap="none" dirty="0">
                <a:solidFill>
                  <a:srgbClr val="000000"/>
                </a:solidFill>
                <a:latin typeface="Arial"/>
                <a:ea typeface="Arial"/>
                <a:cs typeface="Arial"/>
                <a:sym typeface="Arial"/>
              </a:rPr>
              <a:t>Spustelėkite mygtuką </a:t>
            </a:r>
            <a:r>
              <a:rPr lang="lt-LT" sz="1400" b="1" i="0" u="none" strike="noStrike" cap="none" dirty="0">
                <a:solidFill>
                  <a:srgbClr val="000000"/>
                </a:solidFill>
                <a:latin typeface="Arial"/>
                <a:ea typeface="Arial"/>
                <a:cs typeface="Arial"/>
                <a:sym typeface="Arial"/>
              </a:rPr>
              <a:t>„Rašyti“</a:t>
            </a:r>
            <a:r>
              <a:rPr lang="lt-LT" sz="1400" b="0" i="0" u="none" strike="noStrike" cap="none" dirty="0">
                <a:solidFill>
                  <a:srgbClr val="000000"/>
                </a:solidFill>
                <a:latin typeface="Arial"/>
                <a:ea typeface="Arial"/>
                <a:cs typeface="Arial"/>
                <a:sym typeface="Arial"/>
              </a:rPr>
              <a:t> (angl. "</a:t>
            </a:r>
            <a:r>
              <a:rPr lang="lt-LT" sz="1400" b="0" i="0" u="none" strike="noStrike" cap="none" dirty="0" err="1">
                <a:solidFill>
                  <a:srgbClr val="000000"/>
                </a:solidFill>
                <a:latin typeface="Arial"/>
                <a:ea typeface="Arial"/>
                <a:cs typeface="Arial"/>
                <a:sym typeface="Arial"/>
              </a:rPr>
              <a:t>Compose</a:t>
            </a:r>
            <a:r>
              <a:rPr lang="lt-LT" sz="1400" b="0" i="0" u="none" strike="noStrike" cap="none" dirty="0">
                <a:solidFill>
                  <a:srgbClr val="000000"/>
                </a:solidFill>
                <a:latin typeface="Arial"/>
                <a:ea typeface="Arial"/>
                <a:cs typeface="Arial"/>
                <a:sym typeface="Arial"/>
              </a:rPr>
              <a:t>").</a:t>
            </a:r>
            <a:endParaRPr dirty="0"/>
          </a:p>
          <a:p>
            <a:pPr marL="0" marR="0" lvl="0" indent="0" algn="l" rtl="0">
              <a:lnSpc>
                <a:spcPct val="100000"/>
              </a:lnSpc>
              <a:spcBef>
                <a:spcPts val="0"/>
              </a:spcBef>
              <a:spcAft>
                <a:spcPts val="0"/>
              </a:spcAft>
              <a:buClr>
                <a:srgbClr val="000000"/>
              </a:buClr>
              <a:buSzPts val="1400"/>
              <a:buFont typeface="Arial"/>
              <a:buNone/>
            </a:pPr>
            <a:r>
              <a:rPr lang="lt-LT" sz="1400" b="1" i="0" u="none" strike="noStrike" cap="none" dirty="0">
                <a:solidFill>
                  <a:srgbClr val="000000"/>
                </a:solidFill>
                <a:latin typeface="Arial"/>
                <a:ea typeface="Arial"/>
                <a:cs typeface="Arial"/>
                <a:sym typeface="Arial"/>
              </a:rPr>
              <a:t>2. Įterpkite šabloną:</a:t>
            </a:r>
            <a:endParaRPr sz="1400" b="0" i="0" u="none" strike="noStrike" cap="none" dirty="0">
              <a:solidFill>
                <a:srgbClr val="000000"/>
              </a:solidFill>
              <a:latin typeface="Arial"/>
              <a:ea typeface="Arial"/>
              <a:cs typeface="Arial"/>
              <a:sym typeface="Arial"/>
            </a:endParaRPr>
          </a:p>
          <a:p>
            <a:pPr marL="742950" marR="0" lvl="1" indent="-298450" algn="l" rtl="0">
              <a:lnSpc>
                <a:spcPct val="100000"/>
              </a:lnSpc>
              <a:spcBef>
                <a:spcPts val="0"/>
              </a:spcBef>
              <a:spcAft>
                <a:spcPts val="0"/>
              </a:spcAft>
              <a:buClr>
                <a:srgbClr val="000000"/>
              </a:buClr>
              <a:buSzPts val="1400"/>
              <a:buFont typeface="Calibri"/>
              <a:buAutoNum type="arabicPeriod"/>
            </a:pPr>
            <a:r>
              <a:rPr lang="lt-LT" sz="1400" b="0" i="0" u="none" strike="noStrike" cap="none" dirty="0">
                <a:solidFill>
                  <a:srgbClr val="000000"/>
                </a:solidFill>
                <a:latin typeface="Arial"/>
                <a:ea typeface="Arial"/>
                <a:cs typeface="Arial"/>
                <a:sym typeface="Arial"/>
              </a:rPr>
              <a:t>Naujo laiško lange, dešiniajame apatiniame kampe, spustelėkite </a:t>
            </a:r>
            <a:r>
              <a:rPr lang="lt-LT" sz="1400" b="1" i="0" u="none" strike="noStrike" cap="none" dirty="0">
                <a:solidFill>
                  <a:srgbClr val="000000"/>
                </a:solidFill>
                <a:latin typeface="Arial"/>
                <a:ea typeface="Arial"/>
                <a:cs typeface="Arial"/>
                <a:sym typeface="Arial"/>
              </a:rPr>
              <a:t>„Daugiau parinkčių“</a:t>
            </a:r>
            <a:r>
              <a:rPr lang="lt-LT" sz="1400" b="0" i="0" u="none" strike="noStrike" cap="none" dirty="0">
                <a:solidFill>
                  <a:srgbClr val="000000"/>
                </a:solidFill>
                <a:latin typeface="Arial"/>
                <a:ea typeface="Arial"/>
                <a:cs typeface="Arial"/>
                <a:sym typeface="Arial"/>
              </a:rPr>
              <a:t> (trys vertikalūs taškai).</a:t>
            </a:r>
            <a:endParaRPr dirty="0"/>
          </a:p>
          <a:p>
            <a:pPr marL="742950" marR="0" lvl="1" indent="-298450" algn="l" rtl="0">
              <a:lnSpc>
                <a:spcPct val="100000"/>
              </a:lnSpc>
              <a:spcBef>
                <a:spcPts val="0"/>
              </a:spcBef>
              <a:spcAft>
                <a:spcPts val="0"/>
              </a:spcAft>
              <a:buClr>
                <a:srgbClr val="000000"/>
              </a:buClr>
              <a:buSzPts val="1400"/>
              <a:buFont typeface="Calibri"/>
              <a:buAutoNum type="arabicPeriod"/>
            </a:pPr>
            <a:r>
              <a:rPr lang="lt-LT" sz="1400" b="0" i="0" u="none" strike="noStrike" cap="none" dirty="0">
                <a:solidFill>
                  <a:srgbClr val="000000"/>
                </a:solidFill>
                <a:latin typeface="Arial"/>
                <a:ea typeface="Arial"/>
                <a:cs typeface="Arial"/>
                <a:sym typeface="Arial"/>
              </a:rPr>
              <a:t>Išskleidžiamajame meniu pasirinkite </a:t>
            </a:r>
            <a:r>
              <a:rPr lang="lt-LT" sz="1400" b="1" i="0" u="none" strike="noStrike" cap="none" dirty="0">
                <a:solidFill>
                  <a:srgbClr val="000000"/>
                </a:solidFill>
                <a:latin typeface="Arial"/>
                <a:ea typeface="Arial"/>
                <a:cs typeface="Arial"/>
                <a:sym typeface="Arial"/>
              </a:rPr>
              <a:t>„Šablonai“</a:t>
            </a:r>
            <a:r>
              <a:rPr lang="lt-LT" sz="1400" b="0" i="0" u="none" strike="noStrike" cap="none" dirty="0">
                <a:solidFill>
                  <a:srgbClr val="000000"/>
                </a:solidFill>
                <a:latin typeface="Arial"/>
                <a:ea typeface="Arial"/>
                <a:cs typeface="Arial"/>
                <a:sym typeface="Arial"/>
              </a:rPr>
              <a:t> (angl. "</a:t>
            </a:r>
            <a:r>
              <a:rPr lang="lt-LT" sz="1400" b="0" i="0" u="none" strike="noStrike" cap="none" dirty="0" err="1">
                <a:solidFill>
                  <a:srgbClr val="000000"/>
                </a:solidFill>
                <a:latin typeface="Arial"/>
                <a:ea typeface="Arial"/>
                <a:cs typeface="Arial"/>
                <a:sym typeface="Arial"/>
              </a:rPr>
              <a:t>Templates</a:t>
            </a:r>
            <a:r>
              <a:rPr lang="lt-LT" sz="1400" b="0" i="0" u="none" strike="noStrike" cap="none" dirty="0">
                <a:solidFill>
                  <a:srgbClr val="000000"/>
                </a:solidFill>
                <a:latin typeface="Arial"/>
                <a:ea typeface="Arial"/>
                <a:cs typeface="Arial"/>
                <a:sym typeface="Arial"/>
              </a:rPr>
              <a:t>").</a:t>
            </a:r>
            <a:endParaRPr dirty="0"/>
          </a:p>
          <a:p>
            <a:pPr marL="742950" marR="0" lvl="1" indent="-298450" algn="l" rtl="0">
              <a:lnSpc>
                <a:spcPct val="100000"/>
              </a:lnSpc>
              <a:spcBef>
                <a:spcPts val="0"/>
              </a:spcBef>
              <a:spcAft>
                <a:spcPts val="0"/>
              </a:spcAft>
              <a:buClr>
                <a:srgbClr val="000000"/>
              </a:buClr>
              <a:buSzPts val="1400"/>
              <a:buFont typeface="Arial"/>
              <a:buAutoNum type="arabicPeriod"/>
            </a:pPr>
            <a:r>
              <a:rPr lang="lt-LT" sz="1400" b="0" i="0" u="none" strike="noStrike" cap="none" dirty="0">
                <a:solidFill>
                  <a:srgbClr val="000000"/>
                </a:solidFill>
                <a:latin typeface="Arial"/>
                <a:ea typeface="Arial"/>
                <a:cs typeface="Arial"/>
                <a:sym typeface="Arial"/>
              </a:rPr>
              <a:t>Dabar pamatysite sąrašą visų jūsų išsaugotų šablonų. Pasirinkite norimą šabloną pagal pavadinimą (pvz., „Atsakymas į užklausą“).</a:t>
            </a:r>
            <a:endParaRPr dirty="0"/>
          </a:p>
          <a:p>
            <a:pPr marL="0" marR="0" lvl="0" indent="0" algn="l" rtl="0">
              <a:lnSpc>
                <a:spcPct val="100000"/>
              </a:lnSpc>
              <a:spcBef>
                <a:spcPts val="0"/>
              </a:spcBef>
              <a:spcAft>
                <a:spcPts val="0"/>
              </a:spcAft>
              <a:buClr>
                <a:srgbClr val="000000"/>
              </a:buClr>
              <a:buSzPts val="1400"/>
              <a:buFont typeface="Arial"/>
              <a:buNone/>
            </a:pPr>
            <a:r>
              <a:rPr lang="lt-LT" sz="1400" b="1" i="0" u="none" strike="noStrike" cap="none" dirty="0">
                <a:solidFill>
                  <a:srgbClr val="000000"/>
                </a:solidFill>
                <a:latin typeface="Arial"/>
                <a:ea typeface="Arial"/>
                <a:cs typeface="Arial"/>
                <a:sym typeface="Arial"/>
              </a:rPr>
              <a:t>3. Redaguokite ir siųskite:</a:t>
            </a:r>
            <a:endParaRPr sz="1400" b="0" i="0" u="none" strike="noStrike" cap="none" dirty="0">
              <a:solidFill>
                <a:srgbClr val="000000"/>
              </a:solidFill>
              <a:latin typeface="Arial"/>
              <a:ea typeface="Arial"/>
              <a:cs typeface="Arial"/>
              <a:sym typeface="Arial"/>
            </a:endParaRPr>
          </a:p>
          <a:p>
            <a:pPr marL="742950" marR="0" lvl="1" indent="-298450" algn="l" rtl="0">
              <a:lnSpc>
                <a:spcPct val="100000"/>
              </a:lnSpc>
              <a:spcBef>
                <a:spcPts val="0"/>
              </a:spcBef>
              <a:spcAft>
                <a:spcPts val="0"/>
              </a:spcAft>
              <a:buClr>
                <a:srgbClr val="000000"/>
              </a:buClr>
              <a:buSzPts val="1400"/>
              <a:buFont typeface="Arial"/>
              <a:buAutoNum type="arabicPeriod"/>
            </a:pPr>
            <a:r>
              <a:rPr lang="lt-LT" sz="1400" b="0" i="0" u="none" strike="noStrike" cap="none" dirty="0">
                <a:solidFill>
                  <a:srgbClr val="000000"/>
                </a:solidFill>
                <a:latin typeface="Arial"/>
                <a:ea typeface="Arial"/>
                <a:cs typeface="Arial"/>
                <a:sym typeface="Arial"/>
              </a:rPr>
              <a:t>Šablono tekstas bus automatiškai įkeltas į laiško langą.</a:t>
            </a:r>
            <a:endParaRPr dirty="0"/>
          </a:p>
          <a:p>
            <a:pPr marL="742950" marR="0" lvl="1" indent="-298450" algn="l" rtl="0">
              <a:lnSpc>
                <a:spcPct val="100000"/>
              </a:lnSpc>
              <a:spcBef>
                <a:spcPts val="0"/>
              </a:spcBef>
              <a:spcAft>
                <a:spcPts val="0"/>
              </a:spcAft>
              <a:buClr>
                <a:srgbClr val="000000"/>
              </a:buClr>
              <a:buSzPts val="1400"/>
              <a:buFont typeface="Calibri"/>
              <a:buAutoNum type="arabicPeriod"/>
            </a:pPr>
            <a:r>
              <a:rPr lang="lt-LT" sz="1400" b="0" i="0" u="none" strike="noStrike" cap="none" dirty="0">
                <a:solidFill>
                  <a:srgbClr val="000000"/>
                </a:solidFill>
                <a:latin typeface="Arial"/>
                <a:ea typeface="Arial"/>
                <a:cs typeface="Arial"/>
                <a:sym typeface="Arial"/>
              </a:rPr>
              <a:t>Dabar galite </a:t>
            </a:r>
            <a:r>
              <a:rPr lang="lt-LT" sz="1400" b="1" i="0" u="none" strike="noStrike" cap="none" dirty="0">
                <a:solidFill>
                  <a:srgbClr val="000000"/>
                </a:solidFill>
                <a:latin typeface="Arial"/>
                <a:ea typeface="Arial"/>
                <a:cs typeface="Arial"/>
                <a:sym typeface="Arial"/>
              </a:rPr>
              <a:t>įvesti gavėjo adresą</a:t>
            </a:r>
            <a:r>
              <a:rPr lang="lt-LT" sz="1400" b="0" i="0" u="none" strike="noStrike" cap="none" dirty="0">
                <a:solidFill>
                  <a:srgbClr val="000000"/>
                </a:solidFill>
                <a:latin typeface="Arial"/>
                <a:ea typeface="Arial"/>
                <a:cs typeface="Arial"/>
                <a:sym typeface="Arial"/>
              </a:rPr>
              <a:t>, </a:t>
            </a:r>
            <a:r>
              <a:rPr lang="lt-LT" sz="1400" b="1" i="0" u="none" strike="noStrike" cap="none" dirty="0">
                <a:solidFill>
                  <a:srgbClr val="000000"/>
                </a:solidFill>
                <a:latin typeface="Arial"/>
                <a:ea typeface="Arial"/>
                <a:cs typeface="Arial"/>
                <a:sym typeface="Arial"/>
              </a:rPr>
              <a:t>pridėti temą</a:t>
            </a:r>
            <a:r>
              <a:rPr lang="lt-LT" sz="1400" b="0" i="0" u="none" strike="noStrike" cap="none" dirty="0">
                <a:solidFill>
                  <a:srgbClr val="000000"/>
                </a:solidFill>
                <a:latin typeface="Arial"/>
                <a:ea typeface="Arial"/>
                <a:cs typeface="Arial"/>
                <a:sym typeface="Arial"/>
              </a:rPr>
              <a:t>, </a:t>
            </a:r>
            <a:r>
              <a:rPr lang="lt-LT" sz="1400" b="1" i="0" u="none" strike="noStrike" cap="none" dirty="0">
                <a:solidFill>
                  <a:srgbClr val="000000"/>
                </a:solidFill>
                <a:latin typeface="Arial"/>
                <a:ea typeface="Arial"/>
                <a:cs typeface="Arial"/>
                <a:sym typeface="Arial"/>
              </a:rPr>
              <a:t>pakeisti ar papildyti tekstą</a:t>
            </a:r>
            <a:r>
              <a:rPr lang="lt-LT" sz="1400" b="0" i="0" u="none" strike="noStrike" cap="none" dirty="0">
                <a:solidFill>
                  <a:srgbClr val="000000"/>
                </a:solidFill>
                <a:latin typeface="Arial"/>
                <a:ea typeface="Arial"/>
                <a:cs typeface="Arial"/>
                <a:sym typeface="Arial"/>
              </a:rPr>
              <a:t> (pvz., užpildyti trūkstamą informaciją, kurią palikote skliaustuose).</a:t>
            </a:r>
            <a:endParaRPr dirty="0"/>
          </a:p>
          <a:p>
            <a:pPr marL="742950" marR="0" lvl="1" indent="-298450" algn="l" rtl="0">
              <a:lnSpc>
                <a:spcPct val="100000"/>
              </a:lnSpc>
              <a:spcBef>
                <a:spcPts val="0"/>
              </a:spcBef>
              <a:spcAft>
                <a:spcPts val="0"/>
              </a:spcAft>
              <a:buClr>
                <a:srgbClr val="000000"/>
              </a:buClr>
              <a:buSzPts val="1400"/>
              <a:buFont typeface="Arial"/>
              <a:buAutoNum type="arabicPeriod"/>
            </a:pPr>
            <a:r>
              <a:rPr lang="lt-LT" sz="1400" b="0" i="0" u="none" strike="noStrike" cap="none" dirty="0">
                <a:solidFill>
                  <a:srgbClr val="000000"/>
                </a:solidFill>
                <a:latin typeface="Arial"/>
                <a:ea typeface="Arial"/>
                <a:cs typeface="Arial"/>
                <a:sym typeface="Arial"/>
              </a:rPr>
              <a:t>Pridėkite priedus, jei reikia.</a:t>
            </a:r>
            <a:endParaRPr dirty="0"/>
          </a:p>
          <a:p>
            <a:pPr marL="742950" marR="0" lvl="1" indent="-298450" algn="l" rtl="0">
              <a:lnSpc>
                <a:spcPct val="100000"/>
              </a:lnSpc>
              <a:spcBef>
                <a:spcPts val="0"/>
              </a:spcBef>
              <a:spcAft>
                <a:spcPts val="0"/>
              </a:spcAft>
              <a:buClr>
                <a:srgbClr val="000000"/>
              </a:buClr>
              <a:buSzPts val="1400"/>
              <a:buFont typeface="Calibri"/>
              <a:buAutoNum type="arabicPeriod"/>
            </a:pPr>
            <a:r>
              <a:rPr lang="lt-LT" sz="1400" b="0" i="0" u="none" strike="noStrike" cap="none" dirty="0">
                <a:solidFill>
                  <a:srgbClr val="000000"/>
                </a:solidFill>
                <a:latin typeface="Arial"/>
                <a:ea typeface="Arial"/>
                <a:cs typeface="Arial"/>
                <a:sym typeface="Arial"/>
              </a:rPr>
              <a:t>Kai būsite patenkinti, spustelėkite </a:t>
            </a:r>
            <a:r>
              <a:rPr lang="lt-LT" sz="1400" b="1" i="0" u="none" strike="noStrike" cap="none" dirty="0">
                <a:solidFill>
                  <a:srgbClr val="000000"/>
                </a:solidFill>
                <a:latin typeface="Arial"/>
                <a:ea typeface="Arial"/>
                <a:cs typeface="Arial"/>
                <a:sym typeface="Arial"/>
              </a:rPr>
              <a:t>„Siųsti“</a:t>
            </a:r>
            <a:r>
              <a:rPr lang="lt-LT" sz="1400" b="0" i="0" u="none" strike="noStrike" cap="none" dirty="0">
                <a:solidFill>
                  <a:srgbClr val="000000"/>
                </a:solidFill>
                <a:latin typeface="Arial"/>
                <a:ea typeface="Arial"/>
                <a:cs typeface="Arial"/>
                <a:sym typeface="Arial"/>
              </a:rPr>
              <a:t> (angl. "</a:t>
            </a:r>
            <a:r>
              <a:rPr lang="lt-LT" sz="1400" b="0" i="0" u="none" strike="noStrike" cap="none" dirty="0" err="1">
                <a:solidFill>
                  <a:srgbClr val="000000"/>
                </a:solidFill>
                <a:latin typeface="Arial"/>
                <a:ea typeface="Arial"/>
                <a:cs typeface="Arial"/>
                <a:sym typeface="Arial"/>
              </a:rPr>
              <a:t>Send</a:t>
            </a:r>
            <a:r>
              <a:rPr lang="lt-LT" sz="1400" b="0" i="0" u="none" strike="noStrike" cap="none" dirty="0">
                <a:solidFill>
                  <a:srgbClr val="000000"/>
                </a:solidFill>
                <a:latin typeface="Arial"/>
                <a:ea typeface="Arial"/>
                <a:cs typeface="Arial"/>
                <a:sym typeface="Arial"/>
              </a:rPr>
              <a:t>").</a:t>
            </a:r>
            <a:endParaRPr dirty="0"/>
          </a:p>
          <a:p>
            <a:pPr marL="457200" marR="0" lvl="0" indent="-228600" algn="l" rtl="0">
              <a:lnSpc>
                <a:spcPct val="100000"/>
              </a:lnSpc>
              <a:spcBef>
                <a:spcPts val="0"/>
              </a:spcBef>
              <a:spcAft>
                <a:spcPts val="0"/>
              </a:spcAft>
              <a:buSzPts val="1400"/>
              <a:buNone/>
            </a:pPr>
            <a:endParaRPr dirty="0"/>
          </a:p>
        </p:txBody>
      </p:sp>
      <p:sp>
        <p:nvSpPr>
          <p:cNvPr id="672" name="Google Shape;672;p1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64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77" name="Google Shape;677;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dirty="0">
                <a:latin typeface="Arial"/>
                <a:ea typeface="Arial"/>
                <a:cs typeface="Arial"/>
                <a:sym typeface="Arial"/>
              </a:rPr>
              <a:t>Papildomai pažengusiesiems</a:t>
            </a:r>
            <a:r>
              <a:rPr lang="lt-LT" sz="1400" dirty="0">
                <a:latin typeface="Arial"/>
                <a:ea typeface="Arial"/>
                <a:cs typeface="Arial"/>
                <a:sym typeface="Arial"/>
              </a:rPr>
              <a:t>. Jei dalyviai naudoja kitas el. pašto sistemas.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Analogiška galimybė yra ir naudojant kitas elektroninio pašto sistemas, pvz., </a:t>
            </a:r>
            <a:r>
              <a:rPr lang="lt-LT" sz="1400" i="1" dirty="0">
                <a:latin typeface="Arial"/>
                <a:ea typeface="Arial"/>
                <a:cs typeface="Arial"/>
                <a:sym typeface="Arial"/>
              </a:rPr>
              <a:t>Outlook</a:t>
            </a:r>
            <a:r>
              <a:rPr lang="lt-LT" sz="1400" dirty="0">
                <a:latin typeface="Arial"/>
                <a:ea typeface="Arial"/>
                <a:cs typeface="Arial"/>
                <a:sym typeface="Arial"/>
              </a:rPr>
              <a:t> (</a:t>
            </a:r>
            <a:r>
              <a:rPr lang="lt-LT" sz="1400" i="1" dirty="0">
                <a:latin typeface="Arial"/>
                <a:ea typeface="Arial"/>
                <a:cs typeface="Arial"/>
                <a:sym typeface="Arial"/>
              </a:rPr>
              <a:t>Microsoft Office </a:t>
            </a:r>
            <a:r>
              <a:rPr lang="lt-LT" sz="1400" dirty="0">
                <a:latin typeface="Arial"/>
                <a:ea typeface="Arial"/>
                <a:cs typeface="Arial"/>
                <a:sym typeface="Arial"/>
              </a:rPr>
              <a:t>paketas).</a:t>
            </a:r>
            <a:endParaRPr sz="1400" dirty="0">
              <a:latin typeface="Arial"/>
              <a:ea typeface="Arial"/>
              <a:cs typeface="Arial"/>
              <a:sym typeface="Arial"/>
            </a:endParaRPr>
          </a:p>
        </p:txBody>
      </p:sp>
      <p:sp>
        <p:nvSpPr>
          <p:cNvPr id="678" name="Google Shape;678;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65</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84" name="Google Shape;684;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Gautųjų laiškų katalogą rekomenduojama nustatyti taip, kad laiškai būtų automatiškai išrūšiuojami ir būtų lengviau valdyti. Pavyzdys </a:t>
            </a:r>
            <a:r>
              <a:rPr lang="lt-LT" sz="1400" i="1" dirty="0" err="1">
                <a:latin typeface="Arial"/>
                <a:ea typeface="Arial"/>
                <a:cs typeface="Arial"/>
                <a:sym typeface="Arial"/>
              </a:rPr>
              <a:t>gmail</a:t>
            </a:r>
            <a:r>
              <a:rPr lang="lt-LT" sz="1400" dirty="0">
                <a:latin typeface="Arial"/>
                <a:ea typeface="Arial"/>
                <a:cs typeface="Arial"/>
                <a:sym typeface="Arial"/>
              </a:rPr>
              <a:t> pašto nustatymai. Nustatymuose rinkitės „visų nustatymų peržiūra“ – viršuje rinkitės skirtuką „gautieji“ – Kategorijos – čia varnele pažymėkite, kokias skirtukų kategorijas norite išskirti: pagrindiniai, reklamos, socialiniai tinklai, </a:t>
            </a:r>
            <a:r>
              <a:rPr lang="lt-LT" sz="1400" dirty="0" err="1">
                <a:latin typeface="Arial"/>
                <a:ea typeface="Arial"/>
                <a:cs typeface="Arial"/>
                <a:sym typeface="Arial"/>
              </a:rPr>
              <a:t>naujiniai</a:t>
            </a:r>
            <a:r>
              <a:rPr lang="lt-LT" sz="1400" dirty="0">
                <a:latin typeface="Arial"/>
                <a:ea typeface="Arial"/>
                <a:cs typeface="Arial"/>
                <a:sym typeface="Arial"/>
              </a:rPr>
              <a:t>, forumai.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Nustatykite kitus jums svarbius dalykus, padėsiančius optimaliau valdyti gaunamus ir siunčiamus laiškus. Nustatykite automatinį parašo pridėjimą. </a:t>
            </a:r>
            <a:endParaRPr dirty="0"/>
          </a:p>
          <a:p>
            <a:pPr marL="0" lvl="0" indent="0" algn="l" rtl="0">
              <a:lnSpc>
                <a:spcPct val="100000"/>
              </a:lnSpc>
              <a:spcBef>
                <a:spcPts val="0"/>
              </a:spcBef>
              <a:spcAft>
                <a:spcPts val="0"/>
              </a:spcAft>
              <a:buSzPts val="1400"/>
              <a:buNone/>
            </a:pPr>
            <a:r>
              <a:rPr lang="lt-LT" sz="1400" dirty="0">
                <a:latin typeface="Arial"/>
                <a:ea typeface="Arial"/>
                <a:cs typeface="Arial"/>
                <a:sym typeface="Arial"/>
              </a:rPr>
              <a:t>Visų nustatymų peržiūra – Bendrieji.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685" name="Google Shape;685;p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66</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p1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92" name="Google Shape;692;p1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Praktinė užduotis</a:t>
            </a:r>
            <a:endParaRPr sz="1400" dirty="0">
              <a:latin typeface="Arial"/>
              <a:ea typeface="Arial"/>
              <a:cs typeface="Arial"/>
              <a:sym typeface="Arial"/>
            </a:endParaRPr>
          </a:p>
          <a:p>
            <a:pPr marL="0" lvl="0" indent="0" algn="l" rtl="0">
              <a:spcBef>
                <a:spcPts val="0"/>
              </a:spcBef>
              <a:spcAft>
                <a:spcPts val="0"/>
              </a:spcAft>
              <a:buClr>
                <a:schemeClr val="dk1"/>
              </a:buClr>
              <a:buSzPts val="1400"/>
              <a:buFont typeface="Arial"/>
              <a:buNone/>
            </a:pPr>
            <a:endParaRPr sz="1400" dirty="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lt-LT" sz="1400" dirty="0">
                <a:latin typeface="Arial"/>
                <a:ea typeface="Arial"/>
                <a:cs typeface="Arial"/>
                <a:sym typeface="Arial"/>
              </a:rPr>
              <a:t>Lektorius gali demonstruoti nustatymų parinkimą ekrane, o dalyviai, turintys </a:t>
            </a:r>
            <a:r>
              <a:rPr lang="lt-LT" sz="1400" i="1" dirty="0" err="1">
                <a:latin typeface="Arial"/>
                <a:ea typeface="Arial"/>
                <a:cs typeface="Arial"/>
                <a:sym typeface="Arial"/>
              </a:rPr>
              <a:t>gmail</a:t>
            </a:r>
            <a:r>
              <a:rPr lang="lt-LT" sz="1400" dirty="0">
                <a:latin typeface="Arial"/>
                <a:ea typeface="Arial"/>
                <a:cs typeface="Arial"/>
                <a:sym typeface="Arial"/>
              </a:rPr>
              <a:t> paskyras, gali prisijungti ir sukurti automatinį parašą ar nustatyti atostogų atsakiklį.</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Dėstytojas gali pademonstruoti šį veiksmą savo sukurtoje demonstracinėje paskyroje. </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Galite papildomai išbandyti </a:t>
            </a:r>
            <a:r>
              <a:rPr lang="lt-LT" sz="1400" i="1" dirty="0">
                <a:latin typeface="Arial"/>
                <a:ea typeface="Arial"/>
                <a:cs typeface="Arial"/>
                <a:sym typeface="Arial"/>
              </a:rPr>
              <a:t>Google disko </a:t>
            </a:r>
            <a:r>
              <a:rPr lang="lt-LT" sz="1400" dirty="0">
                <a:latin typeface="Arial"/>
                <a:ea typeface="Arial"/>
                <a:cs typeface="Arial"/>
                <a:sym typeface="Arial"/>
              </a:rPr>
              <a:t>funkciją siųsti el. laišką pridėdami priedą iš savo </a:t>
            </a:r>
            <a:r>
              <a:rPr lang="lt-LT" sz="1400" i="1" dirty="0">
                <a:latin typeface="Arial"/>
                <a:ea typeface="Arial"/>
                <a:cs typeface="Arial"/>
                <a:sym typeface="Arial"/>
              </a:rPr>
              <a:t>Google disko</a:t>
            </a:r>
            <a:r>
              <a:rPr lang="lt-LT" sz="1400" dirty="0">
                <a:latin typeface="Arial"/>
                <a:ea typeface="Arial"/>
                <a:cs typeface="Arial"/>
                <a:sym typeface="Arial"/>
              </a:rPr>
              <a:t>. Lektorius galėtų pademonstruoti prisijungęs prie demonstracinės aplinkos. Akcentuokite </a:t>
            </a:r>
            <a:r>
              <a:rPr lang="lt-LT" sz="1400" b="1" dirty="0">
                <a:latin typeface="Arial"/>
                <a:ea typeface="Arial"/>
                <a:cs typeface="Arial"/>
                <a:sym typeface="Arial"/>
              </a:rPr>
              <a:t>saugų dalinimąsi,</a:t>
            </a:r>
            <a:r>
              <a:rPr lang="lt-LT" sz="1400" dirty="0">
                <a:latin typeface="Arial"/>
                <a:ea typeface="Arial"/>
                <a:cs typeface="Arial"/>
                <a:sym typeface="Arial"/>
              </a:rPr>
              <a:t> nustatykite tinkamą prieigą (ką gavėjas gali daryti su dokumentu).</a:t>
            </a:r>
            <a:endParaRPr sz="1400" dirty="0">
              <a:latin typeface="Arial"/>
              <a:ea typeface="Arial"/>
              <a:cs typeface="Arial"/>
              <a:sym typeface="Arial"/>
            </a:endParaRPr>
          </a:p>
        </p:txBody>
      </p:sp>
      <p:sp>
        <p:nvSpPr>
          <p:cNvPr id="693" name="Google Shape;693;p1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67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698" name="Google Shape;698;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Apie tai, kaip socialinės medijos padeda mums komunikuoti tarpusavyje ir sužinoti vieniems apie kitus daug daugiau, nei įprastai bendraujant.</a:t>
            </a:r>
            <a:endParaRPr dirty="0"/>
          </a:p>
          <a:p>
            <a:pPr marL="0" marR="0" lvl="0" indent="0" algn="l" rtl="0">
              <a:lnSpc>
                <a:spcPct val="100000"/>
              </a:lnSpc>
              <a:spcBef>
                <a:spcPts val="0"/>
              </a:spcBef>
              <a:spcAft>
                <a:spcPts val="0"/>
              </a:spcAft>
              <a:buClr>
                <a:schemeClr val="dk1"/>
              </a:buClr>
              <a:buSzPts val="1200"/>
              <a:buFont typeface="Calibri"/>
              <a:buNone/>
            </a:pP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i="1" dirty="0">
                <a:latin typeface="Arial"/>
                <a:ea typeface="Arial"/>
                <a:cs typeface="Arial"/>
                <a:sym typeface="Arial"/>
              </a:rPr>
              <a:t>Pažink medijas su Klaudija. Kaip žmonės gyveno be interneto? </a:t>
            </a:r>
            <a:r>
              <a:rPr lang="lt-LT" sz="1400" dirty="0">
                <a:latin typeface="Arial"/>
                <a:ea typeface="Arial"/>
                <a:cs typeface="Arial"/>
                <a:sym typeface="Arial"/>
              </a:rPr>
              <a:t>(1:49 min.)</a:t>
            </a:r>
            <a:endParaRPr dirty="0"/>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Nuoroda: https://www.youtube.com/watch?v=G8mtThMqKCc&amp;list=PLYTBt9n9khmA-QT_37TM09GXzjBgeDfWo&amp;index=23</a:t>
            </a:r>
            <a:endParaRPr sz="1400" dirty="0">
              <a:latin typeface="Arial"/>
              <a:ea typeface="Arial"/>
              <a:cs typeface="Arial"/>
              <a:sym typeface="Arial"/>
            </a:endParaRPr>
          </a:p>
        </p:txBody>
      </p:sp>
      <p:sp>
        <p:nvSpPr>
          <p:cNvPr id="699" name="Google Shape;699;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68</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705" name="Google Shape;705;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Socialinius tinklus naudokite atsakingai. Dalinkitės atsargiai ir apgalvotai. Nustatykite, kas gali matyti jūsų įrašus. Bet nepamirškite, kad visada yra galimybė, kad kažkas padarys ekrano kopiją ir informacija gali būti paviešinta. </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Nuoroda: https://www.youtube.com/watch?v=K04yt-RlsxQ (1:41 min.)</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706" name="Google Shape;706;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69</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712" name="Google Shape;712;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Automatizavus pasikartojančias skaitmenines užduotis tiek asmeniniame gyvenime, tiek darbe, galima žymiai sutaupyti laiko ir padidinti efektyvumą. Asmeniniame gyvenime technologijos gali būti naudojamos įvairioms užduotims automatizuoti.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Finansų srityje galima </a:t>
            </a:r>
            <a:r>
              <a:rPr lang="lt-LT" sz="1400" b="1" dirty="0">
                <a:latin typeface="Arial"/>
                <a:ea typeface="Arial"/>
                <a:cs typeface="Arial"/>
                <a:sym typeface="Arial"/>
              </a:rPr>
              <a:t>automatizuoti sąskaitų apmokėjimą </a:t>
            </a:r>
            <a:r>
              <a:rPr lang="lt-LT" sz="1400" dirty="0">
                <a:latin typeface="Arial"/>
                <a:ea typeface="Arial"/>
                <a:cs typeface="Arial"/>
                <a:sym typeface="Arial"/>
              </a:rPr>
              <a:t>ir biudžeto sudarymą naudojant banko programėles ir specialias finansų valdymo platformas.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Namų priežiūrai gali būti naudojami </a:t>
            </a:r>
            <a:r>
              <a:rPr lang="lt-LT" sz="1400" b="1" dirty="0">
                <a:latin typeface="Arial"/>
                <a:ea typeface="Arial"/>
                <a:cs typeface="Arial"/>
                <a:sym typeface="Arial"/>
              </a:rPr>
              <a:t>išmanieji namų įrenginiai ir robotai-siurbliai</a:t>
            </a:r>
            <a:r>
              <a:rPr lang="lt-LT" sz="1400" dirty="0">
                <a:latin typeface="Arial"/>
                <a:ea typeface="Arial"/>
                <a:cs typeface="Arial"/>
                <a:sym typeface="Arial"/>
              </a:rPr>
              <a:t>, kurie automatiškai atlieka tam tikras užduotis.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Apsipirkimą ir maisto planavimą </a:t>
            </a:r>
            <a:r>
              <a:rPr lang="lt-LT" sz="1400" dirty="0">
                <a:latin typeface="Arial"/>
                <a:ea typeface="Arial"/>
                <a:cs typeface="Arial"/>
                <a:sym typeface="Arial"/>
              </a:rPr>
              <a:t>galima automatizuoti naudojantis internetinėmis parduotuvėmis </a:t>
            </a:r>
            <a:r>
              <a:rPr lang="lt-LT" sz="1400" b="1" dirty="0">
                <a:latin typeface="Arial"/>
                <a:ea typeface="Arial"/>
                <a:cs typeface="Arial"/>
                <a:sym typeface="Arial"/>
              </a:rPr>
              <a:t>su prenumeratos funkcija </a:t>
            </a:r>
            <a:r>
              <a:rPr lang="lt-LT" sz="1400" dirty="0">
                <a:latin typeface="Arial"/>
                <a:ea typeface="Arial"/>
                <a:cs typeface="Arial"/>
                <a:sym typeface="Arial"/>
              </a:rPr>
              <a:t>ir maisto planavimo programėlėmis.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Priminimų ir kalendoriaus valdymui gali būti naudojamos kalendoriaus programėlės su priminimų funkcija.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Socialinių tinklų valdymui yra įrankių, leidžiančių </a:t>
            </a:r>
            <a:r>
              <a:rPr lang="lt-LT" sz="1400" b="1" dirty="0">
                <a:latin typeface="Arial"/>
                <a:ea typeface="Arial"/>
                <a:cs typeface="Arial"/>
                <a:sym typeface="Arial"/>
              </a:rPr>
              <a:t>planuoti įrašus ir automatizuoti atsakymus</a:t>
            </a:r>
            <a:r>
              <a:rPr lang="lt-LT" sz="1400" dirty="0">
                <a:latin typeface="Arial"/>
                <a:ea typeface="Arial"/>
                <a:cs typeface="Arial"/>
                <a:sym typeface="Arial"/>
              </a:rPr>
              <a:t>.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Klientų aptarnavimą galima automatizuoti naudojant pokalbių robotus.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Darbe pasikartojančias užduotis taip pat galima automatizuoti. </a:t>
            </a:r>
            <a:r>
              <a:rPr lang="lt-LT" sz="1400" b="1" dirty="0">
                <a:latin typeface="Arial"/>
                <a:ea typeface="Arial"/>
                <a:cs typeface="Arial"/>
                <a:sym typeface="Arial"/>
              </a:rPr>
              <a:t>El. pašto tvarkymui galima naudoti filtrus ir automatinius atsakiklius</a:t>
            </a:r>
            <a:r>
              <a:rPr lang="lt-LT" sz="1400" dirty="0">
                <a:latin typeface="Arial"/>
                <a:ea typeface="Arial"/>
                <a:cs typeface="Arial"/>
                <a:sym typeface="Arial"/>
              </a:rPr>
              <a:t>. </a:t>
            </a:r>
            <a:endParaRPr sz="1400" i="1"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Dirbtinis intelektas taip pat vaidina vis didesnį vaidmenį automatizuojant pasikartojančias užduotis darbe.</a:t>
            </a:r>
            <a:endParaRPr dirty="0"/>
          </a:p>
          <a:p>
            <a:pPr marL="0" lvl="0" indent="0" algn="l" rtl="0">
              <a:lnSpc>
                <a:spcPct val="100000"/>
              </a:lnSpc>
              <a:spcBef>
                <a:spcPts val="0"/>
              </a:spcBef>
              <a:spcAft>
                <a:spcPts val="0"/>
              </a:spcAft>
              <a:buSzPts val="1400"/>
              <a:buNone/>
            </a:pPr>
            <a:endParaRPr sz="1400" b="1"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0" dirty="0">
                <a:latin typeface="Arial"/>
                <a:ea typeface="Arial"/>
                <a:cs typeface="Arial"/>
                <a:sym typeface="Arial"/>
              </a:rPr>
              <a:t>Pateikiame keletą naudingų įrankių (</a:t>
            </a:r>
            <a:r>
              <a:rPr lang="lt-LT" sz="1400" b="0" i="1" dirty="0" err="1">
                <a:latin typeface="Arial"/>
                <a:ea typeface="Arial"/>
                <a:cs typeface="Arial"/>
                <a:sym typeface="Arial"/>
              </a:rPr>
              <a:t>Doodle</a:t>
            </a:r>
            <a:r>
              <a:rPr lang="lt-LT" sz="1400" b="0" i="1" dirty="0">
                <a:latin typeface="Arial"/>
                <a:ea typeface="Arial"/>
                <a:cs typeface="Arial"/>
                <a:sym typeface="Arial"/>
              </a:rPr>
              <a:t>, </a:t>
            </a:r>
            <a:r>
              <a:rPr lang="lt-LT" sz="1400" b="0" i="1" dirty="0" err="1">
                <a:latin typeface="Arial"/>
                <a:ea typeface="Arial"/>
                <a:cs typeface="Arial"/>
                <a:sym typeface="Arial"/>
              </a:rPr>
              <a:t>Slido</a:t>
            </a:r>
            <a:r>
              <a:rPr lang="lt-LT" sz="1400" b="0" i="1" dirty="0">
                <a:latin typeface="Arial"/>
                <a:ea typeface="Arial"/>
                <a:cs typeface="Arial"/>
                <a:sym typeface="Arial"/>
              </a:rPr>
              <a:t>, </a:t>
            </a:r>
            <a:r>
              <a:rPr lang="lt-LT" sz="1400" b="0" i="1" dirty="0" err="1">
                <a:latin typeface="Arial"/>
                <a:ea typeface="Arial"/>
                <a:cs typeface="Arial"/>
                <a:sym typeface="Arial"/>
              </a:rPr>
              <a:t>Kahoot</a:t>
            </a:r>
            <a:r>
              <a:rPr lang="lt-LT" sz="1400" b="0" dirty="0">
                <a:latin typeface="Arial"/>
                <a:ea typeface="Arial"/>
                <a:cs typeface="Arial"/>
                <a:sym typeface="Arial"/>
              </a:rPr>
              <a:t>). Lektoriui rekomenduojame pasirinkti ir išsamiau išbandyti vieną, o jei auditorija labai išmani ir pažengusi, galite išbandyti daugiau.</a:t>
            </a:r>
            <a:endParaRPr sz="1400" b="0" dirty="0">
              <a:latin typeface="Arial"/>
              <a:ea typeface="Arial"/>
              <a:cs typeface="Arial"/>
              <a:sym typeface="Arial"/>
            </a:endParaRPr>
          </a:p>
        </p:txBody>
      </p:sp>
      <p:sp>
        <p:nvSpPr>
          <p:cNvPr id="713" name="Google Shape;713;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70</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Google Shape;717;p1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718" name="Google Shape;718;p1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lt-LT" sz="1400" b="1" i="1" dirty="0" err="1">
                <a:latin typeface="Arial"/>
                <a:ea typeface="Arial"/>
                <a:cs typeface="Arial"/>
                <a:sym typeface="Arial"/>
              </a:rPr>
              <a:t>Doodle</a:t>
            </a:r>
            <a:endParaRPr sz="1400" i="1" dirty="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lt-LT" sz="1400" b="1" dirty="0">
                <a:latin typeface="Arial"/>
                <a:ea typeface="Arial"/>
                <a:cs typeface="Arial"/>
                <a:sym typeface="Arial"/>
              </a:rPr>
              <a:t>https://doodle.com/. </a:t>
            </a:r>
            <a:r>
              <a:rPr lang="lt-LT" sz="1400" dirty="0">
                <a:latin typeface="Arial"/>
                <a:ea typeface="Arial"/>
                <a:cs typeface="Arial"/>
                <a:sym typeface="Arial"/>
              </a:rPr>
              <a:t>Tai internetinė įrankių platforma, leidžianti lengvai derinti susitikimų ar renginių laiką tarp kelių žmonių. Ji ypač naudinga organizuojant susitikimus su dalyviais iš skirtingų vietų ar organizacijų. Naudotojai gali sukurti apklausą su siūlomomis datomis ir laikais, o kiti dalyviai pažymi jiems tinkamus variantus. </a:t>
            </a:r>
            <a:r>
              <a:rPr lang="lt-LT" sz="1400" i="1" dirty="0" err="1">
                <a:latin typeface="Arial"/>
                <a:ea typeface="Arial"/>
                <a:cs typeface="Arial"/>
                <a:sym typeface="Arial"/>
              </a:rPr>
              <a:t>Doodle</a:t>
            </a:r>
            <a:r>
              <a:rPr lang="lt-LT" sz="1400" dirty="0">
                <a:latin typeface="Arial"/>
                <a:ea typeface="Arial"/>
                <a:cs typeface="Arial"/>
                <a:sym typeface="Arial"/>
              </a:rPr>
              <a:t> taupo laiką, palengvina planavimą ir veikia be būtinybės registruotis – pakanka nuorodos.</a:t>
            </a:r>
            <a:endParaRPr sz="1400" dirty="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lt-LT" sz="1400" dirty="0">
                <a:latin typeface="Arial"/>
                <a:ea typeface="Arial"/>
                <a:cs typeface="Arial"/>
                <a:sym typeface="Arial"/>
              </a:rPr>
              <a:t>Galima susikurti paskyrą arba jungtis su </a:t>
            </a:r>
            <a:r>
              <a:rPr lang="lt-LT" sz="1400" i="1" dirty="0">
                <a:latin typeface="Arial"/>
                <a:ea typeface="Arial"/>
                <a:cs typeface="Arial"/>
                <a:sym typeface="Arial"/>
              </a:rPr>
              <a:t>Google, Facebook, Microsoft, Apple </a:t>
            </a:r>
            <a:r>
              <a:rPr lang="lt-LT" sz="1400" dirty="0">
                <a:latin typeface="Arial"/>
                <a:ea typeface="Arial"/>
                <a:cs typeface="Arial"/>
                <a:sym typeface="Arial"/>
              </a:rPr>
              <a:t>paskyromis. Yra galimybė naudotis bazinėmis paslaugomis su reklamų priedais nemokamai arba už tam tikrą mokestį gauti daugiau privalumų ir išvengti reklamų. Galima naudoti ir be registracijos – tiek organizatoriai, tiek dalyviai gali naudotis be paskyros.</a:t>
            </a:r>
            <a:endParaRPr sz="1400" dirty="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dirty="0"/>
          </a:p>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Štai ką galima daryti su </a:t>
            </a:r>
            <a:r>
              <a:rPr lang="lt-LT" sz="1400" b="1" i="1" dirty="0" err="1">
                <a:latin typeface="Arial"/>
                <a:ea typeface="Arial"/>
                <a:cs typeface="Arial"/>
                <a:sym typeface="Arial"/>
              </a:rPr>
              <a:t>Doodle</a:t>
            </a:r>
            <a:r>
              <a:rPr lang="lt-LT" sz="1400" dirty="0">
                <a:latin typeface="Arial"/>
                <a:ea typeface="Arial"/>
                <a:cs typeface="Arial"/>
                <a:sym typeface="Arial"/>
              </a:rPr>
              <a:t>:</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Organizuoti susitikimus – lengvai suderinti tinkamiausią laiką tarp kelių dalyvių.</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Kurti apklausas dėl datų ir laikų – pasiūlyti keletą variantų ir leisti kitiems pasirinkti.</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Automatiškai parinkti geriausią laiką – sistema parodo, kuris laikas tinka daugumai.</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Siųsti priminimus dalyviams – kad niekas nepamirštų apie susitikimą.</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Sinchronizuoti su kalendoriumi – galima susieti su </a:t>
            </a:r>
            <a:r>
              <a:rPr lang="lt-LT" sz="1400" i="1" dirty="0">
                <a:latin typeface="Arial"/>
                <a:ea typeface="Arial"/>
                <a:cs typeface="Arial"/>
                <a:sym typeface="Arial"/>
              </a:rPr>
              <a:t>Google, Outlook </a:t>
            </a:r>
            <a:r>
              <a:rPr lang="lt-LT" sz="1400" dirty="0">
                <a:latin typeface="Arial"/>
                <a:ea typeface="Arial"/>
                <a:cs typeface="Arial"/>
                <a:sym typeface="Arial"/>
              </a:rPr>
              <a:t>ar kitais kalendoriais.</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Kurti vienas su vienu susitikimus – kai reikia susitarti tik su vienu asmeniu.</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Nustatyti prieinamumo laikus – parodyti, kada pats esi laisvas, kad kiti galėtų pasirinkti.</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Naudotis mobiliojoje programėlėje – patogu planuoti susitikimus iš bet kur.</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Gauti el. laiškus apie balsavimo rezultatus – kad visada žinotum, koks sprendimas priimtas.</a:t>
            </a:r>
            <a:endParaRPr sz="1400" dirty="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dirty="0"/>
          </a:p>
          <a:p>
            <a:pPr marL="457200" marR="0" lvl="0" indent="-228600" algn="l" rtl="0">
              <a:lnSpc>
                <a:spcPct val="100000"/>
              </a:lnSpc>
              <a:spcBef>
                <a:spcPts val="0"/>
              </a:spcBef>
              <a:spcAft>
                <a:spcPts val="0"/>
              </a:spcAft>
              <a:buClr>
                <a:srgbClr val="000000"/>
              </a:buClr>
              <a:buSzPts val="1400"/>
              <a:buFont typeface="Arial"/>
              <a:buNone/>
            </a:pPr>
            <a:endParaRPr dirty="0"/>
          </a:p>
          <a:p>
            <a:pPr marL="457200" marR="0" lvl="0" indent="-228600" algn="l" rtl="0">
              <a:lnSpc>
                <a:spcPct val="100000"/>
              </a:lnSpc>
              <a:spcBef>
                <a:spcPts val="0"/>
              </a:spcBef>
              <a:spcAft>
                <a:spcPts val="0"/>
              </a:spcAft>
              <a:buSzPts val="1400"/>
              <a:buNone/>
            </a:pPr>
            <a:endParaRPr dirty="0"/>
          </a:p>
        </p:txBody>
      </p:sp>
      <p:sp>
        <p:nvSpPr>
          <p:cNvPr id="719" name="Google Shape;719;p1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71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p1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726" name="Google Shape;726;p1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Praktinė užduotis</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Interneto svetainėje </a:t>
            </a:r>
            <a:r>
              <a:rPr lang="lt-LT" sz="1400" b="1" i="1" dirty="0">
                <a:latin typeface="Arial"/>
                <a:ea typeface="Arial"/>
                <a:cs typeface="Arial"/>
                <a:sym typeface="Arial"/>
              </a:rPr>
              <a:t>https://doodle.com/ </a:t>
            </a:r>
            <a:r>
              <a:rPr lang="lt-LT" sz="1400" dirty="0">
                <a:latin typeface="Arial"/>
                <a:ea typeface="Arial"/>
                <a:cs typeface="Arial"/>
                <a:sym typeface="Arial"/>
              </a:rPr>
              <a:t>sukurkite apklausą pagal jūsų poreikius. Pasirinkite iš siūlomų šablonų ir pakvieskite dalyvius atsakyti.</a:t>
            </a:r>
            <a:endParaRPr sz="1400" dirty="0">
              <a:latin typeface="Arial"/>
              <a:ea typeface="Arial"/>
              <a:cs typeface="Arial"/>
              <a:sym typeface="Arial"/>
            </a:endParaRPr>
          </a:p>
        </p:txBody>
      </p:sp>
      <p:sp>
        <p:nvSpPr>
          <p:cNvPr id="727" name="Google Shape;727;p1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72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1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732" name="Google Shape;732;p1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Praktinė užduotis</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Interneto svetainėje informacija pateikiama anglų kalba, bet galite išversti puslapį į lietuvių kalbą. Tam naudokite naršylės priedą </a:t>
            </a:r>
            <a:r>
              <a:rPr lang="lt-LT" sz="1400" i="1" dirty="0">
                <a:latin typeface="Arial"/>
                <a:ea typeface="Arial"/>
                <a:cs typeface="Arial"/>
                <a:sym typeface="Arial"/>
              </a:rPr>
              <a:t>Vertėjas</a:t>
            </a:r>
            <a:r>
              <a:rPr lang="lt-LT" sz="1400" dirty="0">
                <a:latin typeface="Arial"/>
                <a:ea typeface="Arial"/>
                <a:cs typeface="Arial"/>
                <a:sym typeface="Arial"/>
              </a:rPr>
              <a:t>. Paspaudus dešinį pelės klavišą kontekstiniame meniu pasirinkite „Versti į lietuvių“. Dalyviai gali išbandyti praktiškai arba dėstytojas gali demonstruoti ekrane.</a:t>
            </a:r>
            <a:endParaRPr sz="1400" dirty="0">
              <a:latin typeface="Arial"/>
              <a:ea typeface="Arial"/>
              <a:cs typeface="Arial"/>
              <a:sym typeface="Arial"/>
            </a:endParaRPr>
          </a:p>
        </p:txBody>
      </p:sp>
      <p:sp>
        <p:nvSpPr>
          <p:cNvPr id="733" name="Google Shape;733;p1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73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p1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738" name="Google Shape;738;p1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b="1" dirty="0" err="1">
                <a:latin typeface="Arial"/>
                <a:ea typeface="Arial"/>
                <a:cs typeface="Arial"/>
                <a:sym typeface="Arial"/>
              </a:rPr>
              <a:t>Slido</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https://www.slido.com/. </a:t>
            </a:r>
            <a:r>
              <a:rPr lang="lt-LT" sz="1400" dirty="0">
                <a:latin typeface="Arial"/>
                <a:ea typeface="Arial"/>
                <a:cs typeface="Arial"/>
                <a:sym typeface="Arial"/>
              </a:rPr>
              <a:t>Tai interaktyvus įrankis, leidžiantis įtraukti auditoriją renginių, susitikimų ar paskaitų metu. </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Naudodami </a:t>
            </a:r>
            <a:r>
              <a:rPr lang="lt-LT" sz="1400" i="1" dirty="0" err="1">
                <a:latin typeface="Arial"/>
                <a:ea typeface="Arial"/>
                <a:cs typeface="Arial"/>
                <a:sym typeface="Arial"/>
              </a:rPr>
              <a:t>Slido</a:t>
            </a:r>
            <a:r>
              <a:rPr lang="lt-LT" sz="1400" dirty="0">
                <a:latin typeface="Arial"/>
                <a:ea typeface="Arial"/>
                <a:cs typeface="Arial"/>
                <a:sym typeface="Arial"/>
              </a:rPr>
              <a:t> dalyviai gali:</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užduoti klausimus realiuoju laiku;</a:t>
            </a: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balsuoti apklausose;</a:t>
            </a: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išreikšti nuomonę per „žodžių debesis“;</a:t>
            </a: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vertinti turinį ar pranešėjus.</a:t>
            </a:r>
          </a:p>
          <a:p>
            <a:pPr marL="457200" marR="0" lvl="0" indent="-228600" algn="l" rtl="0">
              <a:lnSpc>
                <a:spcPct val="100000"/>
              </a:lnSpc>
              <a:spcBef>
                <a:spcPts val="0"/>
              </a:spcBef>
              <a:spcAft>
                <a:spcPts val="0"/>
              </a:spcAft>
              <a:buSzPts val="1400"/>
              <a:buNone/>
            </a:pPr>
            <a:endParaRPr lang="lt-LT"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b="1" i="1" dirty="0" err="1">
                <a:latin typeface="Arial"/>
                <a:ea typeface="Arial"/>
                <a:cs typeface="Arial"/>
                <a:sym typeface="Arial"/>
              </a:rPr>
              <a:t>Slido</a:t>
            </a:r>
            <a:r>
              <a:rPr lang="lt-LT" sz="1400" dirty="0">
                <a:latin typeface="Arial"/>
                <a:ea typeface="Arial"/>
                <a:cs typeface="Arial"/>
                <a:sym typeface="Arial"/>
              </a:rPr>
              <a:t> tinka tiek gyviems, tiek nuotoliniams renginiams. Veikia per naršyklę – nereikia jokios programos, tiesiog prisijungiama per nuorodą ar įvedus kodą. Puikiai tinka konferencijoms, pamokoms, susitikimams ar mokymams. Yra ir mobilių įrenginių programėlė, kurią galite parsisiųsti iš </a:t>
            </a:r>
            <a:r>
              <a:rPr lang="lt-LT" sz="1400" i="1" dirty="0" err="1">
                <a:latin typeface="Arial"/>
                <a:ea typeface="Arial"/>
                <a:cs typeface="Arial"/>
                <a:sym typeface="Arial"/>
              </a:rPr>
              <a:t>App</a:t>
            </a:r>
            <a:r>
              <a:rPr lang="lt-LT" sz="1400" i="1" dirty="0">
                <a:latin typeface="Arial"/>
                <a:ea typeface="Arial"/>
                <a:cs typeface="Arial"/>
                <a:sym typeface="Arial"/>
              </a:rPr>
              <a:t> </a:t>
            </a:r>
            <a:r>
              <a:rPr lang="lt-LT" sz="1400" i="1" dirty="0" err="1">
                <a:latin typeface="Arial"/>
                <a:ea typeface="Arial"/>
                <a:cs typeface="Arial"/>
                <a:sym typeface="Arial"/>
              </a:rPr>
              <a:t>Store</a:t>
            </a:r>
            <a:r>
              <a:rPr lang="lt-LT" sz="1400" i="1" dirty="0">
                <a:latin typeface="Arial"/>
                <a:ea typeface="Arial"/>
                <a:cs typeface="Arial"/>
                <a:sym typeface="Arial"/>
              </a:rPr>
              <a:t> </a:t>
            </a:r>
            <a:r>
              <a:rPr lang="lt-LT" sz="1400" dirty="0">
                <a:latin typeface="Arial"/>
                <a:ea typeface="Arial"/>
                <a:cs typeface="Arial"/>
                <a:sym typeface="Arial"/>
              </a:rPr>
              <a:t>arba </a:t>
            </a:r>
            <a:r>
              <a:rPr lang="lt-LT" sz="1400" i="1" dirty="0">
                <a:latin typeface="Arial"/>
                <a:ea typeface="Arial"/>
                <a:cs typeface="Arial"/>
                <a:sym typeface="Arial"/>
              </a:rPr>
              <a:t>Google </a:t>
            </a:r>
            <a:r>
              <a:rPr lang="lt-LT" sz="1400" i="1" dirty="0" err="1">
                <a:latin typeface="Arial"/>
                <a:ea typeface="Arial"/>
                <a:cs typeface="Arial"/>
                <a:sym typeface="Arial"/>
              </a:rPr>
              <a:t>Play</a:t>
            </a:r>
            <a:r>
              <a:rPr lang="lt-LT" sz="1400" i="1" dirty="0">
                <a:latin typeface="Arial"/>
                <a:ea typeface="Arial"/>
                <a:cs typeface="Arial"/>
                <a:sym typeface="Arial"/>
              </a:rPr>
              <a:t> </a:t>
            </a:r>
            <a:r>
              <a:rPr lang="lt-LT" sz="1400" dirty="0">
                <a:latin typeface="Arial"/>
                <a:ea typeface="Arial"/>
                <a:cs typeface="Arial"/>
                <a:sym typeface="Arial"/>
              </a:rPr>
              <a:t>programėlių parduotuvių. Organizatorius turi susikurti paskyrą ir prisijungti, o dalyviams paskyrų kurtis nereikia.</a:t>
            </a:r>
            <a:endParaRPr sz="1400" dirty="0">
              <a:latin typeface="Arial"/>
              <a:ea typeface="Arial"/>
              <a:cs typeface="Arial"/>
              <a:sym typeface="Arial"/>
            </a:endParaRPr>
          </a:p>
        </p:txBody>
      </p:sp>
      <p:sp>
        <p:nvSpPr>
          <p:cNvPr id="739" name="Google Shape;739;p16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74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p1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746" name="Google Shape;746;p1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lt-LT" sz="1400" dirty="0">
                <a:latin typeface="Arial"/>
                <a:ea typeface="Arial"/>
                <a:cs typeface="Arial"/>
                <a:sym typeface="Arial"/>
              </a:rPr>
              <a:t>Pranešėjas gali pateikti QR kodą arba prisijungimo nuorodą, kad dalyviai galėtų atsakyti į klausimą, </a:t>
            </a:r>
            <a:r>
              <a:rPr lang="lt-LT" sz="1400" i="0" dirty="0">
                <a:latin typeface="Arial"/>
                <a:ea typeface="Arial"/>
                <a:cs typeface="Arial"/>
                <a:sym typeface="Arial"/>
              </a:rPr>
              <a:t>pvz.: </a:t>
            </a:r>
            <a:r>
              <a:rPr lang="lt-LT" sz="1400" i="1" dirty="0">
                <a:latin typeface="Arial"/>
                <a:ea typeface="Arial"/>
                <a:cs typeface="Arial"/>
                <a:sym typeface="Arial"/>
              </a:rPr>
              <a:t>kokios spalvos dabar jūsų nuotaika? </a:t>
            </a:r>
            <a:endParaRPr sz="1400" dirty="0">
              <a:latin typeface="Arial"/>
              <a:ea typeface="Arial"/>
              <a:cs typeface="Arial"/>
              <a:sym typeface="Arial"/>
            </a:endParaRPr>
          </a:p>
          <a:p>
            <a:pPr marL="457200" lvl="0" indent="-228600" algn="l" rtl="0">
              <a:lnSpc>
                <a:spcPct val="100000"/>
              </a:lnSpc>
              <a:spcBef>
                <a:spcPts val="0"/>
              </a:spcBef>
              <a:spcAft>
                <a:spcPts val="0"/>
              </a:spcAft>
              <a:buSzPts val="1400"/>
              <a:buNone/>
            </a:pPr>
            <a:r>
              <a:rPr lang="lt-LT" sz="1400" dirty="0">
                <a:latin typeface="Arial"/>
                <a:ea typeface="Arial"/>
                <a:cs typeface="Arial"/>
                <a:sym typeface="Arial"/>
              </a:rPr>
              <a:t>Atsakymai išsidėsto debesėliuose. Jei sutampa keletą atsakymų, jie jungiasi į vieną debesėlį, kuris didėja. Taip matome, kurių atsakymų buvo daugiausia. Rekomenduokite dalyviams atsakymams rinktis vienodas gramatines formas, pvz., kad visi atsakytų vienaskaita, vardininko linksnis ar pan. Jei žodžiai bus parašyti skirtingomis formomis, jie nebus sulieti į vieną debesėlį. Šiuo atveju atsakymai </a:t>
            </a:r>
            <a:r>
              <a:rPr lang="lt-LT" sz="1400" i="0" dirty="0">
                <a:latin typeface="Arial"/>
                <a:ea typeface="Arial"/>
                <a:cs typeface="Arial"/>
                <a:sym typeface="Arial"/>
              </a:rPr>
              <a:t>„žalios“, „žalia“ ir „Žalia” </a:t>
            </a:r>
            <a:r>
              <a:rPr lang="lt-LT" sz="1400" dirty="0">
                <a:latin typeface="Arial"/>
                <a:ea typeface="Arial"/>
                <a:cs typeface="Arial"/>
                <a:sym typeface="Arial"/>
              </a:rPr>
              <a:t>nėra sujungti į vieną debesį, nes juos sistema suprato kaip skirtingus žodžius.</a:t>
            </a:r>
            <a:endParaRPr sz="1400" dirty="0">
              <a:latin typeface="Arial"/>
              <a:ea typeface="Arial"/>
              <a:cs typeface="Arial"/>
              <a:sym typeface="Arial"/>
            </a:endParaRPr>
          </a:p>
          <a:p>
            <a:pPr marL="457200" lvl="0" indent="-228600" algn="l" rtl="0">
              <a:lnSpc>
                <a:spcPct val="100000"/>
              </a:lnSpc>
              <a:spcBef>
                <a:spcPts val="0"/>
              </a:spcBef>
              <a:spcAft>
                <a:spcPts val="0"/>
              </a:spcAft>
              <a:buSzPts val="1400"/>
              <a:buNone/>
            </a:pPr>
            <a:endParaRPr sz="1400" dirty="0">
              <a:latin typeface="Arial"/>
              <a:ea typeface="Arial"/>
              <a:cs typeface="Arial"/>
              <a:sym typeface="Arial"/>
            </a:endParaRPr>
          </a:p>
          <a:p>
            <a:pPr marL="457200" lvl="0" indent="-228600" algn="l" rtl="0">
              <a:lnSpc>
                <a:spcPct val="100000"/>
              </a:lnSpc>
              <a:spcBef>
                <a:spcPts val="0"/>
              </a:spcBef>
              <a:spcAft>
                <a:spcPts val="0"/>
              </a:spcAft>
              <a:buSzPts val="1400"/>
              <a:buNone/>
            </a:pPr>
            <a:r>
              <a:rPr lang="lt-LT" sz="1400" dirty="0">
                <a:latin typeface="Arial"/>
                <a:ea typeface="Arial"/>
                <a:cs typeface="Arial"/>
                <a:sym typeface="Arial"/>
              </a:rPr>
              <a:t>Naudojant apklausas didelėse auditorijose gali kilti nesusipratimų ar net piktybiškų išsišokimų. Visi atsakymai rodomi tiesiogiai ekrane ir pasitaiko neetiškų pasisakymų. Būkite tam pasiruošę, kad esant reikalui galėtumėte išjungti ekrano demonstravimą</a:t>
            </a:r>
            <a:r>
              <a:rPr lang="lt-LT" dirty="0"/>
              <a:t>.</a:t>
            </a:r>
            <a:endParaRPr dirty="0"/>
          </a:p>
        </p:txBody>
      </p:sp>
      <p:sp>
        <p:nvSpPr>
          <p:cNvPr id="747" name="Google Shape;747;p16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75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p1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754" name="Google Shape;754;p1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Dėstytojas kuria apklausą kartu su dalyviais ir demonstruoja eigą ekrane. Jei dalyviai bus aktyvūs ir pageidaus išbandyti, galite paskatinti prisijungti prie </a:t>
            </a:r>
            <a:r>
              <a:rPr lang="lt-LT" sz="1400" i="1" dirty="0">
                <a:latin typeface="Arial"/>
                <a:ea typeface="Arial"/>
                <a:cs typeface="Arial"/>
                <a:sym typeface="Arial"/>
              </a:rPr>
              <a:t>Slido.com </a:t>
            </a:r>
            <a:r>
              <a:rPr lang="lt-LT" sz="1400" dirty="0">
                <a:latin typeface="Arial"/>
                <a:ea typeface="Arial"/>
                <a:cs typeface="Arial"/>
                <a:sym typeface="Arial"/>
              </a:rPr>
              <a:t>ir sukurti paprastą apklausą.</a:t>
            </a:r>
            <a:endParaRPr sz="1400" dirty="0">
              <a:latin typeface="Arial"/>
              <a:ea typeface="Arial"/>
              <a:cs typeface="Arial"/>
              <a:sym typeface="Arial"/>
            </a:endParaRPr>
          </a:p>
        </p:txBody>
      </p:sp>
      <p:sp>
        <p:nvSpPr>
          <p:cNvPr id="755" name="Google Shape;755;p1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76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Google Shape;759;p1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760" name="Google Shape;760;p1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Prisijungę prie paskyros galite kurti pagal pageidavimą, rinktis iš pateiktų šablonų. Yra integruotas ir DI asistentas, padedantis sugeneruoti apklausas pagal jūsų renginio aprašymus. Rekomenduojame išbandyti iš anksto, o mokymu metu rinktis demonstravimui paprastesnį, pvz., </a:t>
            </a:r>
            <a:r>
              <a:rPr lang="lt-LT" sz="1400" i="1" dirty="0">
                <a:latin typeface="Arial"/>
                <a:ea typeface="Arial"/>
                <a:cs typeface="Arial"/>
                <a:sym typeface="Arial"/>
              </a:rPr>
              <a:t>Žodžių debesis</a:t>
            </a:r>
            <a:r>
              <a:rPr lang="lt-LT" sz="1400" dirty="0">
                <a:latin typeface="Arial"/>
                <a:ea typeface="Arial"/>
                <a:cs typeface="Arial"/>
                <a:sym typeface="Arial"/>
              </a:rPr>
              <a:t>. </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endParaRPr dirty="0"/>
          </a:p>
        </p:txBody>
      </p:sp>
      <p:sp>
        <p:nvSpPr>
          <p:cNvPr id="761" name="Google Shape;761;p16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77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p1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766" name="Google Shape;766;p1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b="1" i="1" dirty="0" err="1">
                <a:latin typeface="Arial"/>
                <a:ea typeface="Arial"/>
                <a:cs typeface="Arial"/>
                <a:sym typeface="Arial"/>
              </a:rPr>
              <a:t>Kahoot</a:t>
            </a:r>
            <a:r>
              <a:rPr lang="lt-LT" sz="1400" b="1" i="1" dirty="0">
                <a:latin typeface="Arial"/>
                <a:ea typeface="Arial"/>
                <a:cs typeface="Arial"/>
                <a:sym typeface="Arial"/>
              </a:rPr>
              <a:t>!</a:t>
            </a:r>
            <a:r>
              <a:rPr lang="lt-LT" sz="1400" i="1" dirty="0">
                <a:latin typeface="Arial"/>
                <a:ea typeface="Arial"/>
                <a:cs typeface="Arial"/>
                <a:sym typeface="Arial"/>
              </a:rPr>
              <a:t> </a:t>
            </a:r>
            <a:endParaRPr sz="1400" i="1"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https://kahoot.com/. </a:t>
            </a:r>
            <a:r>
              <a:rPr lang="lt-LT" sz="1400" dirty="0">
                <a:latin typeface="Arial"/>
                <a:ea typeface="Arial"/>
                <a:cs typeface="Arial"/>
                <a:sym typeface="Arial"/>
              </a:rPr>
              <a:t>Tai interaktyvus žaidimų pagrindu veikiantis mokymosi įrankis, leidžiantis kurti ir žaisti viktorinas (</a:t>
            </a:r>
            <a:r>
              <a:rPr lang="lt-LT" sz="1400" i="1" dirty="0" err="1">
                <a:latin typeface="Arial"/>
                <a:ea typeface="Arial"/>
                <a:cs typeface="Arial"/>
                <a:sym typeface="Arial"/>
              </a:rPr>
              <a:t>quiz'us</a:t>
            </a:r>
            <a:r>
              <a:rPr lang="lt-LT" sz="1400" dirty="0">
                <a:latin typeface="Arial"/>
                <a:ea typeface="Arial"/>
                <a:cs typeface="Arial"/>
                <a:sym typeface="Arial"/>
              </a:rPr>
              <a:t>) realiuoju laiku.</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Jis naudingas pamokose, mokymuose, komandiniuose renginiuose ar tiesiog smagiam žinių patikrinimui.</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Naudoti paprasta: mokytojas ar organizatorius sukuria žaidimą, dalyviai prisijungia per kodą savo telefone ar kompiuteryje, atsakinėja į klausimus, o rezultatai rodomi iškart. Tai smagus būdas įtraukti auditoriją ir skatinti aktyvų dalyvavimą. </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Kaip sukurti </a:t>
            </a:r>
            <a:r>
              <a:rPr lang="lt-LT" sz="1400" b="1" i="1" dirty="0" err="1">
                <a:latin typeface="Arial"/>
                <a:ea typeface="Arial"/>
                <a:cs typeface="Arial"/>
                <a:sym typeface="Arial"/>
              </a:rPr>
              <a:t>Kahoot</a:t>
            </a:r>
            <a:r>
              <a:rPr lang="lt-LT" sz="1400" b="1" dirty="0">
                <a:latin typeface="Arial"/>
                <a:ea typeface="Arial"/>
                <a:cs typeface="Arial"/>
                <a:sym typeface="Arial"/>
              </a:rPr>
              <a:t> žaidimą (viktoriną)?</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Prisijunk prie platformos.</a:t>
            </a:r>
            <a:br>
              <a:rPr lang="lt-LT" sz="1400" dirty="0">
                <a:latin typeface="Arial"/>
                <a:ea typeface="Arial"/>
                <a:cs typeface="Arial"/>
                <a:sym typeface="Arial"/>
              </a:rPr>
            </a:br>
            <a:r>
              <a:rPr lang="lt-LT" sz="1400" dirty="0">
                <a:latin typeface="Arial"/>
                <a:ea typeface="Arial"/>
                <a:cs typeface="Arial"/>
                <a:sym typeface="Arial"/>
              </a:rPr>
              <a:t>Eik į </a:t>
            </a:r>
            <a:r>
              <a:rPr lang="lt-LT" sz="1400" i="1" dirty="0">
                <a:latin typeface="Arial"/>
                <a:ea typeface="Arial"/>
                <a:cs typeface="Arial"/>
                <a:sym typeface="Arial"/>
              </a:rPr>
              <a:t>kahoot.com </a:t>
            </a:r>
            <a:r>
              <a:rPr lang="lt-LT" sz="1400" dirty="0">
                <a:latin typeface="Arial"/>
                <a:ea typeface="Arial"/>
                <a:cs typeface="Arial"/>
                <a:sym typeface="Arial"/>
              </a:rPr>
              <a:t>ir prisijunk arba susikurk nemokamą paskyrą (pvz., kaip mokytojas, mokinys, ar verslo naudotojas).</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Pasirink „</a:t>
            </a:r>
            <a:r>
              <a:rPr lang="lt-LT" sz="1400" b="1" dirty="0" err="1">
                <a:latin typeface="Arial"/>
                <a:ea typeface="Arial"/>
                <a:cs typeface="Arial"/>
                <a:sym typeface="Arial"/>
              </a:rPr>
              <a:t>Create</a:t>
            </a:r>
            <a:r>
              <a:rPr lang="lt-LT" sz="1400" b="1" dirty="0">
                <a:latin typeface="Arial"/>
                <a:ea typeface="Arial"/>
                <a:cs typeface="Arial"/>
                <a:sym typeface="Arial"/>
              </a:rPr>
              <a:t>“ (</a:t>
            </a:r>
            <a:r>
              <a:rPr lang="lt-LT" sz="1400" b="1" i="1" dirty="0">
                <a:latin typeface="Arial"/>
                <a:ea typeface="Arial"/>
                <a:cs typeface="Arial"/>
                <a:sym typeface="Arial"/>
              </a:rPr>
              <a:t>Kurti</a:t>
            </a:r>
            <a:r>
              <a:rPr lang="lt-LT" sz="1400" b="1" dirty="0">
                <a:latin typeface="Arial"/>
                <a:ea typeface="Arial"/>
                <a:cs typeface="Arial"/>
                <a:sym typeface="Arial"/>
              </a:rPr>
              <a:t>).</a:t>
            </a:r>
            <a:br>
              <a:rPr lang="lt-LT" sz="1400" dirty="0">
                <a:latin typeface="Arial"/>
                <a:ea typeface="Arial"/>
                <a:cs typeface="Arial"/>
                <a:sym typeface="Arial"/>
              </a:rPr>
            </a:br>
            <a:r>
              <a:rPr lang="lt-LT" sz="1400" dirty="0">
                <a:latin typeface="Arial"/>
                <a:ea typeface="Arial"/>
                <a:cs typeface="Arial"/>
                <a:sym typeface="Arial"/>
              </a:rPr>
              <a:t>Viršutiniame meniu spustelėk </a:t>
            </a:r>
            <a:r>
              <a:rPr lang="lt-LT" sz="1400" b="1" dirty="0">
                <a:latin typeface="Arial"/>
                <a:ea typeface="Arial"/>
                <a:cs typeface="Arial"/>
                <a:sym typeface="Arial"/>
              </a:rPr>
              <a:t>„</a:t>
            </a:r>
            <a:r>
              <a:rPr lang="lt-LT" sz="1400" b="1" dirty="0" err="1">
                <a:latin typeface="Arial"/>
                <a:ea typeface="Arial"/>
                <a:cs typeface="Arial"/>
                <a:sym typeface="Arial"/>
              </a:rPr>
              <a:t>Create</a:t>
            </a:r>
            <a:r>
              <a:rPr lang="lt-LT" sz="1400" b="1" dirty="0">
                <a:latin typeface="Arial"/>
                <a:ea typeface="Arial"/>
                <a:cs typeface="Arial"/>
                <a:sym typeface="Arial"/>
              </a:rPr>
              <a:t>“</a:t>
            </a:r>
            <a:r>
              <a:rPr lang="lt-LT" sz="1400" dirty="0">
                <a:latin typeface="Arial"/>
                <a:ea typeface="Arial"/>
                <a:cs typeface="Arial"/>
                <a:sym typeface="Arial"/>
              </a:rPr>
              <a:t> – pradėsi kurti naują žaidimą.</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Sukurk klausimus.</a:t>
            </a:r>
            <a:br>
              <a:rPr lang="lt-LT" sz="1400" dirty="0">
                <a:latin typeface="Arial"/>
                <a:ea typeface="Arial"/>
                <a:cs typeface="Arial"/>
                <a:sym typeface="Arial"/>
              </a:rPr>
            </a:br>
            <a:r>
              <a:rPr lang="lt-LT" sz="1400" dirty="0">
                <a:latin typeface="Arial"/>
                <a:ea typeface="Arial"/>
                <a:cs typeface="Arial"/>
                <a:sym typeface="Arial"/>
              </a:rPr>
              <a:t>Rinkis klausimų tipus: pasirinkimo variantai (</a:t>
            </a:r>
            <a:r>
              <a:rPr lang="lt-LT" sz="1400" i="1" dirty="0" err="1">
                <a:latin typeface="Arial"/>
                <a:ea typeface="Arial"/>
                <a:cs typeface="Arial"/>
                <a:sym typeface="Arial"/>
              </a:rPr>
              <a:t>multiple</a:t>
            </a:r>
            <a:r>
              <a:rPr lang="lt-LT" sz="1400" i="1" dirty="0">
                <a:latin typeface="Arial"/>
                <a:ea typeface="Arial"/>
                <a:cs typeface="Arial"/>
                <a:sym typeface="Arial"/>
              </a:rPr>
              <a:t> </a:t>
            </a:r>
            <a:r>
              <a:rPr lang="lt-LT" sz="1400" i="1" dirty="0" err="1">
                <a:latin typeface="Arial"/>
                <a:ea typeface="Arial"/>
                <a:cs typeface="Arial"/>
                <a:sym typeface="Arial"/>
              </a:rPr>
              <a:t>choice</a:t>
            </a:r>
            <a:r>
              <a:rPr lang="lt-LT" sz="1400" dirty="0">
                <a:latin typeface="Arial"/>
                <a:ea typeface="Arial"/>
                <a:cs typeface="Arial"/>
                <a:sym typeface="Arial"/>
              </a:rPr>
              <a:t>), teisinga / neteisinga (</a:t>
            </a:r>
            <a:r>
              <a:rPr lang="lt-LT" sz="1400" i="1" dirty="0" err="1">
                <a:latin typeface="Arial"/>
                <a:ea typeface="Arial"/>
                <a:cs typeface="Arial"/>
                <a:sym typeface="Arial"/>
              </a:rPr>
              <a:t>true</a:t>
            </a:r>
            <a:r>
              <a:rPr lang="lt-LT" sz="1400" i="1" dirty="0">
                <a:latin typeface="Arial"/>
                <a:ea typeface="Arial"/>
                <a:cs typeface="Arial"/>
                <a:sym typeface="Arial"/>
              </a:rPr>
              <a:t> / </a:t>
            </a:r>
            <a:r>
              <a:rPr lang="lt-LT" sz="1400" i="1" dirty="0" err="1">
                <a:latin typeface="Arial"/>
                <a:ea typeface="Arial"/>
                <a:cs typeface="Arial"/>
                <a:sym typeface="Arial"/>
              </a:rPr>
              <a:t>false</a:t>
            </a:r>
            <a:r>
              <a:rPr lang="lt-LT" sz="1400" dirty="0">
                <a:latin typeface="Arial"/>
                <a:ea typeface="Arial"/>
                <a:cs typeface="Arial"/>
                <a:sym typeface="Arial"/>
              </a:rPr>
              <a:t>), atviras klausimas, rungtynių sudarymas ir kt.</a:t>
            </a:r>
            <a:br>
              <a:rPr lang="lt-LT" sz="1400" dirty="0">
                <a:latin typeface="Arial"/>
                <a:ea typeface="Arial"/>
                <a:cs typeface="Arial"/>
                <a:sym typeface="Arial"/>
              </a:rPr>
            </a:br>
            <a:r>
              <a:rPr lang="lt-LT" sz="1400" dirty="0">
                <a:latin typeface="Arial"/>
                <a:ea typeface="Arial"/>
                <a:cs typeface="Arial"/>
                <a:sym typeface="Arial"/>
              </a:rPr>
              <a:t>Galima pridėti paveikslėlių, vaizdo įrašų ar laiko ribas kiekvienam klausimui.</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Išsaugok žaidimą.</a:t>
            </a:r>
            <a:br>
              <a:rPr lang="lt-LT" sz="1400" dirty="0">
                <a:latin typeface="Arial"/>
                <a:ea typeface="Arial"/>
                <a:cs typeface="Arial"/>
                <a:sym typeface="Arial"/>
              </a:rPr>
            </a:br>
            <a:r>
              <a:rPr lang="lt-LT" sz="1400" dirty="0">
                <a:latin typeface="Arial"/>
                <a:ea typeface="Arial"/>
                <a:cs typeface="Arial"/>
                <a:sym typeface="Arial"/>
              </a:rPr>
              <a:t>Pabaigęs kurti, spausk „Done“ – </a:t>
            </a:r>
            <a:r>
              <a:rPr lang="lt-LT" sz="1400" i="1" dirty="0" err="1">
                <a:latin typeface="Arial"/>
                <a:ea typeface="Arial"/>
                <a:cs typeface="Arial"/>
                <a:sym typeface="Arial"/>
              </a:rPr>
              <a:t>Kahoot</a:t>
            </a:r>
            <a:r>
              <a:rPr lang="lt-LT" sz="1400" dirty="0">
                <a:latin typeface="Arial"/>
                <a:ea typeface="Arial"/>
                <a:cs typeface="Arial"/>
                <a:sym typeface="Arial"/>
              </a:rPr>
              <a:t> išsaugomas tavo paskyroje.</a:t>
            </a:r>
            <a:br>
              <a:rPr lang="lt-LT" sz="1400" dirty="0">
                <a:latin typeface="Arial"/>
                <a:ea typeface="Arial"/>
                <a:cs typeface="Arial"/>
                <a:sym typeface="Arial"/>
              </a:rPr>
            </a:br>
            <a:r>
              <a:rPr lang="lt-LT" sz="1400" dirty="0">
                <a:latin typeface="Arial"/>
                <a:ea typeface="Arial"/>
                <a:cs typeface="Arial"/>
                <a:sym typeface="Arial"/>
              </a:rPr>
              <a:t>Galima nustatyti, ar žaidimas bus </a:t>
            </a:r>
            <a:r>
              <a:rPr lang="lt-LT" sz="1400" b="1" dirty="0">
                <a:latin typeface="Arial"/>
                <a:ea typeface="Arial"/>
                <a:cs typeface="Arial"/>
                <a:sym typeface="Arial"/>
              </a:rPr>
              <a:t>viešas</a:t>
            </a:r>
            <a:r>
              <a:rPr lang="lt-LT" sz="1400" dirty="0">
                <a:latin typeface="Arial"/>
                <a:ea typeface="Arial"/>
                <a:cs typeface="Arial"/>
                <a:sym typeface="Arial"/>
              </a:rPr>
              <a:t> ar </a:t>
            </a:r>
            <a:r>
              <a:rPr lang="lt-LT" sz="1400" b="1" dirty="0">
                <a:latin typeface="Arial"/>
                <a:ea typeface="Arial"/>
                <a:cs typeface="Arial"/>
                <a:sym typeface="Arial"/>
              </a:rPr>
              <a:t>privatus</a:t>
            </a:r>
            <a:r>
              <a:rPr lang="lt-LT" sz="1400" dirty="0">
                <a:latin typeface="Arial"/>
                <a:ea typeface="Arial"/>
                <a:cs typeface="Arial"/>
                <a:sym typeface="Arial"/>
              </a:rPr>
              <a:t>.</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Kaip žaisti </a:t>
            </a:r>
            <a:r>
              <a:rPr lang="lt-LT" sz="1400" b="1" i="1" dirty="0" err="1">
                <a:latin typeface="Arial"/>
                <a:ea typeface="Arial"/>
                <a:cs typeface="Arial"/>
                <a:sym typeface="Arial"/>
              </a:rPr>
              <a:t>Kahoot</a:t>
            </a:r>
            <a:r>
              <a:rPr lang="lt-LT" sz="1400" b="1" dirty="0">
                <a:latin typeface="Arial"/>
                <a:ea typeface="Arial"/>
                <a:cs typeface="Arial"/>
                <a:sym typeface="Arial"/>
              </a:rPr>
              <a:t> (vedėjo režimas)?</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Pasirink viktoriną ir paleisk žaidimą.</a:t>
            </a:r>
            <a:br>
              <a:rPr lang="lt-LT" sz="1400" dirty="0">
                <a:latin typeface="Arial"/>
                <a:ea typeface="Arial"/>
                <a:cs typeface="Arial"/>
                <a:sym typeface="Arial"/>
              </a:rPr>
            </a:br>
            <a:r>
              <a:rPr lang="lt-LT" sz="1400" dirty="0">
                <a:latin typeface="Arial"/>
                <a:ea typeface="Arial"/>
                <a:cs typeface="Arial"/>
                <a:sym typeface="Arial"/>
              </a:rPr>
              <a:t>Prisijunk prie savo paskyros ir atsidaryk norimą žaidimą.</a:t>
            </a:r>
            <a:br>
              <a:rPr lang="lt-LT" sz="1400" dirty="0">
                <a:latin typeface="Arial"/>
                <a:ea typeface="Arial"/>
                <a:cs typeface="Arial"/>
                <a:sym typeface="Arial"/>
              </a:rPr>
            </a:br>
            <a:r>
              <a:rPr lang="lt-LT" sz="1400" dirty="0">
                <a:latin typeface="Arial"/>
                <a:ea typeface="Arial"/>
                <a:cs typeface="Arial"/>
                <a:sym typeface="Arial"/>
              </a:rPr>
              <a:t>Spausk </a:t>
            </a:r>
            <a:r>
              <a:rPr lang="lt-LT" sz="1400" b="1" dirty="0">
                <a:latin typeface="Arial"/>
                <a:ea typeface="Arial"/>
                <a:cs typeface="Arial"/>
                <a:sym typeface="Arial"/>
              </a:rPr>
              <a:t>„</a:t>
            </a:r>
            <a:r>
              <a:rPr lang="lt-LT" sz="1400" b="1" dirty="0" err="1">
                <a:latin typeface="Arial"/>
                <a:ea typeface="Arial"/>
                <a:cs typeface="Arial"/>
                <a:sym typeface="Arial"/>
              </a:rPr>
              <a:t>Start</a:t>
            </a:r>
            <a:r>
              <a:rPr lang="lt-LT" sz="1400" b="1" dirty="0">
                <a:latin typeface="Arial"/>
                <a:ea typeface="Arial"/>
                <a:cs typeface="Arial"/>
                <a:sym typeface="Arial"/>
              </a:rPr>
              <a:t>“</a:t>
            </a:r>
            <a:r>
              <a:rPr lang="lt-LT" sz="1400" dirty="0">
                <a:latin typeface="Arial"/>
                <a:ea typeface="Arial"/>
                <a:cs typeface="Arial"/>
                <a:sym typeface="Arial"/>
              </a:rPr>
              <a:t>, pasirink režimą:</a:t>
            </a:r>
            <a:br>
              <a:rPr lang="lt-LT" sz="1400" dirty="0">
                <a:latin typeface="Arial"/>
                <a:ea typeface="Arial"/>
                <a:cs typeface="Arial"/>
                <a:sym typeface="Arial"/>
              </a:rPr>
            </a:br>
            <a:r>
              <a:rPr lang="lt-LT" sz="1400" b="1" dirty="0">
                <a:latin typeface="Arial"/>
                <a:ea typeface="Arial"/>
                <a:cs typeface="Arial"/>
                <a:sym typeface="Arial"/>
              </a:rPr>
              <a:t>„</a:t>
            </a:r>
            <a:r>
              <a:rPr lang="lt-LT" sz="1400" b="1" dirty="0" err="1">
                <a:latin typeface="Arial"/>
                <a:ea typeface="Arial"/>
                <a:cs typeface="Arial"/>
                <a:sym typeface="Arial"/>
              </a:rPr>
              <a:t>Classic</a:t>
            </a:r>
            <a:r>
              <a:rPr lang="lt-LT" sz="1400" b="1" dirty="0">
                <a:latin typeface="Arial"/>
                <a:ea typeface="Arial"/>
                <a:cs typeface="Arial"/>
                <a:sym typeface="Arial"/>
              </a:rPr>
              <a:t>“</a:t>
            </a:r>
            <a:r>
              <a:rPr lang="lt-LT" sz="1400" dirty="0">
                <a:latin typeface="Arial"/>
                <a:ea typeface="Arial"/>
                <a:cs typeface="Arial"/>
                <a:sym typeface="Arial"/>
              </a:rPr>
              <a:t> – žaidžia individualiai,</a:t>
            </a:r>
            <a:br>
              <a:rPr lang="lt-LT" sz="1400" dirty="0">
                <a:latin typeface="Arial"/>
                <a:ea typeface="Arial"/>
                <a:cs typeface="Arial"/>
                <a:sym typeface="Arial"/>
              </a:rPr>
            </a:br>
            <a:r>
              <a:rPr lang="lt-LT" sz="1400" b="1" dirty="0">
                <a:latin typeface="Arial"/>
                <a:ea typeface="Arial"/>
                <a:cs typeface="Arial"/>
                <a:sym typeface="Arial"/>
              </a:rPr>
              <a:t>„</a:t>
            </a:r>
            <a:r>
              <a:rPr lang="lt-LT" sz="1400" b="1" dirty="0" err="1">
                <a:latin typeface="Arial"/>
                <a:ea typeface="Arial"/>
                <a:cs typeface="Arial"/>
                <a:sym typeface="Arial"/>
              </a:rPr>
              <a:t>Team</a:t>
            </a:r>
            <a:r>
              <a:rPr lang="lt-LT" sz="1400" b="1" dirty="0">
                <a:latin typeface="Arial"/>
                <a:ea typeface="Arial"/>
                <a:cs typeface="Arial"/>
                <a:sym typeface="Arial"/>
              </a:rPr>
              <a:t> </a:t>
            </a:r>
            <a:r>
              <a:rPr lang="lt-LT" sz="1400" b="1" dirty="0" err="1">
                <a:latin typeface="Arial"/>
                <a:ea typeface="Arial"/>
                <a:cs typeface="Arial"/>
                <a:sym typeface="Arial"/>
              </a:rPr>
              <a:t>mode</a:t>
            </a:r>
            <a:r>
              <a:rPr lang="lt-LT" sz="1400" b="1" dirty="0">
                <a:latin typeface="Arial"/>
                <a:ea typeface="Arial"/>
                <a:cs typeface="Arial"/>
                <a:sym typeface="Arial"/>
              </a:rPr>
              <a:t>“</a:t>
            </a:r>
            <a:r>
              <a:rPr lang="lt-LT" sz="1400" dirty="0">
                <a:latin typeface="Arial"/>
                <a:ea typeface="Arial"/>
                <a:cs typeface="Arial"/>
                <a:sym typeface="Arial"/>
              </a:rPr>
              <a:t> – komandomis.</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Dalyviai jungiasi prie žaidimo.</a:t>
            </a:r>
            <a:br>
              <a:rPr lang="lt-LT" sz="1400" dirty="0">
                <a:latin typeface="Arial"/>
                <a:ea typeface="Arial"/>
                <a:cs typeface="Arial"/>
                <a:sym typeface="Arial"/>
              </a:rPr>
            </a:br>
            <a:r>
              <a:rPr lang="lt-LT" sz="1400" dirty="0">
                <a:latin typeface="Arial"/>
                <a:ea typeface="Arial"/>
                <a:cs typeface="Arial"/>
                <a:sym typeface="Arial"/>
              </a:rPr>
              <a:t>Rodyk žaidimą ekrane (per projektorių ar per ekraną nuotoliniu būdu).</a:t>
            </a:r>
            <a:br>
              <a:rPr lang="lt-LT" sz="1400" dirty="0">
                <a:latin typeface="Arial"/>
                <a:ea typeface="Arial"/>
                <a:cs typeface="Arial"/>
                <a:sym typeface="Arial"/>
              </a:rPr>
            </a:br>
            <a:r>
              <a:rPr lang="lt-LT" sz="1400" dirty="0">
                <a:latin typeface="Arial"/>
                <a:ea typeface="Arial"/>
                <a:cs typeface="Arial"/>
                <a:sym typeface="Arial"/>
              </a:rPr>
              <a:t>Dalyviai jungiasi į žaidimą per </a:t>
            </a:r>
            <a:r>
              <a:rPr lang="lt-LT" sz="1400" b="1" i="1" dirty="0">
                <a:latin typeface="Arial"/>
                <a:ea typeface="Arial"/>
                <a:cs typeface="Arial"/>
                <a:sym typeface="Arial"/>
              </a:rPr>
              <a:t>kahoot.it</a:t>
            </a:r>
            <a:r>
              <a:rPr lang="lt-LT" sz="1400" i="1" dirty="0">
                <a:latin typeface="Arial"/>
                <a:ea typeface="Arial"/>
                <a:cs typeface="Arial"/>
                <a:sym typeface="Arial"/>
              </a:rPr>
              <a:t> </a:t>
            </a:r>
            <a:r>
              <a:rPr lang="lt-LT" sz="1400" dirty="0">
                <a:latin typeface="Arial"/>
                <a:ea typeface="Arial"/>
                <a:cs typeface="Arial"/>
                <a:sym typeface="Arial"/>
              </a:rPr>
              <a:t>arba mobilia programėle.</a:t>
            </a:r>
            <a:br>
              <a:rPr lang="lt-LT" sz="1400" dirty="0">
                <a:latin typeface="Arial"/>
                <a:ea typeface="Arial"/>
                <a:cs typeface="Arial"/>
                <a:sym typeface="Arial"/>
              </a:rPr>
            </a:br>
            <a:r>
              <a:rPr lang="lt-LT" sz="1400" dirty="0">
                <a:latin typeface="Arial"/>
                <a:ea typeface="Arial"/>
                <a:cs typeface="Arial"/>
                <a:sym typeface="Arial"/>
              </a:rPr>
              <a:t> Įveda </a:t>
            </a:r>
            <a:r>
              <a:rPr lang="lt-LT" sz="1400" b="1" dirty="0">
                <a:latin typeface="Arial"/>
                <a:ea typeface="Arial"/>
                <a:cs typeface="Arial"/>
                <a:sym typeface="Arial"/>
              </a:rPr>
              <a:t>PIN kodą</a:t>
            </a:r>
            <a:r>
              <a:rPr lang="lt-LT" sz="1400" dirty="0">
                <a:latin typeface="Arial"/>
                <a:ea typeface="Arial"/>
                <a:cs typeface="Arial"/>
                <a:sym typeface="Arial"/>
              </a:rPr>
              <a:t>, kurį sugeneruoja žaidimas.</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Vyksta žaidimas.</a:t>
            </a:r>
            <a:br>
              <a:rPr lang="lt-LT" sz="1400" dirty="0">
                <a:latin typeface="Arial"/>
                <a:ea typeface="Arial"/>
                <a:cs typeface="Arial"/>
                <a:sym typeface="Arial"/>
              </a:rPr>
            </a:br>
            <a:r>
              <a:rPr lang="lt-LT" sz="1400" dirty="0">
                <a:latin typeface="Arial"/>
                <a:ea typeface="Arial"/>
                <a:cs typeface="Arial"/>
                <a:sym typeface="Arial"/>
              </a:rPr>
              <a:t>Klausimai rodomi ekrane, dalyviai renkasi atsakymus savo įrenginiuose.</a:t>
            </a:r>
            <a:br>
              <a:rPr lang="lt-LT" sz="1400" dirty="0">
                <a:latin typeface="Arial"/>
                <a:ea typeface="Arial"/>
                <a:cs typeface="Arial"/>
                <a:sym typeface="Arial"/>
              </a:rPr>
            </a:br>
            <a:r>
              <a:rPr lang="lt-LT" sz="1400" dirty="0">
                <a:latin typeface="Arial"/>
                <a:ea typeface="Arial"/>
                <a:cs typeface="Arial"/>
                <a:sym typeface="Arial"/>
              </a:rPr>
              <a:t>Kiekvieno klausimo gale matomi teisingi atsakymai ir taškai.</a:t>
            </a:r>
            <a:br>
              <a:rPr lang="lt-LT" sz="1400" dirty="0">
                <a:latin typeface="Arial"/>
                <a:ea typeface="Arial"/>
                <a:cs typeface="Arial"/>
                <a:sym typeface="Arial"/>
              </a:rPr>
            </a:br>
            <a:r>
              <a:rPr lang="lt-LT" sz="1400" dirty="0">
                <a:latin typeface="Arial"/>
                <a:ea typeface="Arial"/>
                <a:cs typeface="Arial"/>
                <a:sym typeface="Arial"/>
              </a:rPr>
              <a:t>Laimi daugiausia taškų surinkę žaidėjai ar komandos.</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endParaRPr dirty="0"/>
          </a:p>
          <a:p>
            <a:pPr marL="457200" marR="0" lvl="0" indent="-228600" algn="l" rtl="0">
              <a:lnSpc>
                <a:spcPct val="100000"/>
              </a:lnSpc>
              <a:spcBef>
                <a:spcPts val="0"/>
              </a:spcBef>
              <a:spcAft>
                <a:spcPts val="0"/>
              </a:spcAft>
              <a:buSzPts val="1400"/>
              <a:buNone/>
            </a:pPr>
            <a:endParaRPr dirty="0"/>
          </a:p>
          <a:p>
            <a:pPr marL="457200" marR="0" lvl="0" indent="-228600" algn="l" rtl="0">
              <a:lnSpc>
                <a:spcPct val="100000"/>
              </a:lnSpc>
              <a:spcBef>
                <a:spcPts val="0"/>
              </a:spcBef>
              <a:spcAft>
                <a:spcPts val="0"/>
              </a:spcAft>
              <a:buSzPts val="1400"/>
              <a:buNone/>
            </a:pPr>
            <a:endParaRPr b="1" dirty="0"/>
          </a:p>
        </p:txBody>
      </p:sp>
      <p:sp>
        <p:nvSpPr>
          <p:cNvPr id="767" name="Google Shape;767;p1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78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774" name="Google Shape;774;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5" name="Google Shape;775;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79</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780" name="Google Shape;780;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Pristatymų rengimui dažniausiai naudojami tokie įrankiai kaip </a:t>
            </a:r>
            <a:r>
              <a:rPr lang="lt-LT" sz="1400" i="1" dirty="0">
                <a:latin typeface="Arial"/>
                <a:ea typeface="Arial"/>
                <a:cs typeface="Arial"/>
                <a:sym typeface="Arial"/>
              </a:rPr>
              <a:t>Microsoft PowerPoint</a:t>
            </a:r>
            <a:r>
              <a:rPr lang="lt-LT" sz="1400" dirty="0">
                <a:latin typeface="Arial"/>
                <a:ea typeface="Arial"/>
                <a:cs typeface="Arial"/>
                <a:sym typeface="Arial"/>
              </a:rPr>
              <a:t>, </a:t>
            </a:r>
            <a:r>
              <a:rPr lang="lt-LT" sz="1400" i="1" dirty="0">
                <a:latin typeface="Arial"/>
                <a:ea typeface="Arial"/>
                <a:cs typeface="Arial"/>
                <a:sym typeface="Arial"/>
              </a:rPr>
              <a:t>Google Slides </a:t>
            </a:r>
            <a:r>
              <a:rPr lang="lt-LT" sz="1400" dirty="0">
                <a:latin typeface="Arial"/>
                <a:ea typeface="Arial"/>
                <a:cs typeface="Arial"/>
                <a:sym typeface="Arial"/>
              </a:rPr>
              <a:t>(skaidrės), </a:t>
            </a:r>
            <a:r>
              <a:rPr lang="lt-LT" sz="1400" i="1" dirty="0" err="1">
                <a:latin typeface="Arial"/>
                <a:ea typeface="Arial"/>
                <a:cs typeface="Arial"/>
                <a:sym typeface="Arial"/>
              </a:rPr>
              <a:t>Canva</a:t>
            </a:r>
            <a:r>
              <a:rPr lang="lt-LT" sz="1400" dirty="0">
                <a:latin typeface="Arial"/>
                <a:ea typeface="Arial"/>
                <a:cs typeface="Arial"/>
                <a:sym typeface="Arial"/>
              </a:rPr>
              <a:t> ar </a:t>
            </a:r>
            <a:r>
              <a:rPr lang="lt-LT" sz="1400" i="1" dirty="0" err="1">
                <a:latin typeface="Arial"/>
                <a:ea typeface="Arial"/>
                <a:cs typeface="Arial"/>
                <a:sym typeface="Arial"/>
              </a:rPr>
              <a:t>Gamma</a:t>
            </a:r>
            <a:r>
              <a:rPr lang="lt-LT" sz="1400" dirty="0">
                <a:latin typeface="Arial"/>
                <a:ea typeface="Arial"/>
                <a:cs typeface="Arial"/>
                <a:sym typeface="Arial"/>
              </a:rPr>
              <a:t>. Šie įrankiai leidžia vizualiai pateikti informaciją, kurią lengviau suprasti ir įsiminti. Pristatymai reikalingi tam, kad aiškiai ir struktūruotai būtų perduota žinutė auditorijai – mokymuose, versle, švietime ar viešuose renginiuose</a:t>
            </a:r>
            <a:r>
              <a:rPr lang="lt-LT" sz="1400" b="0" dirty="0">
                <a:latin typeface="Arial"/>
                <a:ea typeface="Arial"/>
                <a:cs typeface="Arial"/>
                <a:sym typeface="Arial"/>
              </a:rPr>
              <a:t>.</a:t>
            </a:r>
            <a:endParaRPr sz="1400" b="0" dirty="0">
              <a:latin typeface="Arial"/>
              <a:ea typeface="Arial"/>
              <a:cs typeface="Arial"/>
              <a:sym typeface="Arial"/>
            </a:endParaRPr>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b="0" dirty="0"/>
          </a:p>
        </p:txBody>
      </p:sp>
      <p:sp>
        <p:nvSpPr>
          <p:cNvPr id="781" name="Google Shape;781;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80</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788" name="Google Shape;788;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i="1" dirty="0">
                <a:latin typeface="Arial"/>
                <a:ea typeface="Arial"/>
                <a:cs typeface="Arial"/>
                <a:sym typeface="Arial"/>
              </a:rPr>
              <a:t>Microsoft Office </a:t>
            </a:r>
            <a:r>
              <a:rPr lang="lt-LT" sz="1400" dirty="0">
                <a:latin typeface="Arial"/>
                <a:ea typeface="Arial"/>
                <a:cs typeface="Arial"/>
                <a:sym typeface="Arial"/>
              </a:rPr>
              <a:t>(įskaitant </a:t>
            </a:r>
            <a:r>
              <a:rPr lang="lt-LT" sz="1400" b="1" i="1" dirty="0">
                <a:latin typeface="Arial"/>
                <a:ea typeface="Arial"/>
                <a:cs typeface="Arial"/>
                <a:sym typeface="Arial"/>
              </a:rPr>
              <a:t>PowerPoint</a:t>
            </a:r>
            <a:r>
              <a:rPr lang="lt-LT" sz="1400" dirty="0">
                <a:latin typeface="Arial"/>
                <a:ea typeface="Arial"/>
                <a:cs typeface="Arial"/>
                <a:sym typeface="Arial"/>
              </a:rPr>
              <a:t>) galima įsigyti kaip „Microsoft 365“ prenumeratą arba nusipirkti vienkartinę licenciją. Yra ir nemokama internetinė versija – </a:t>
            </a:r>
            <a:r>
              <a:rPr lang="lt-LT" sz="1400" i="1" dirty="0">
                <a:latin typeface="Arial"/>
                <a:ea typeface="Arial"/>
                <a:cs typeface="Arial"/>
                <a:sym typeface="Arial"/>
              </a:rPr>
              <a:t>office.com</a:t>
            </a:r>
            <a:r>
              <a:rPr lang="lt-LT" sz="1400" dirty="0">
                <a:latin typeface="Arial"/>
                <a:ea typeface="Arial"/>
                <a:cs typeface="Arial"/>
                <a:sym typeface="Arial"/>
              </a:rPr>
              <a:t>, veikianti naršyklėje. Kainos prasideda nuo ~7 €/mėn. (asmeniniam naudojimui). Mokymo įstaigos dažnai suteikia nemokamą prieigą studentams ar darbuotojams. Galite kurti skaidres, įterpti tekstą, vaizdus, lenteles, vaizdo įrašus, naudoti animacijas, dizaino šablonus ir net įrašyti balsą pristatymui. Pristatymą galima išsaugoti PDF formatu, siųsti el. paštu, įkelti į debesiją (</a:t>
            </a:r>
            <a:r>
              <a:rPr lang="lt-LT" sz="1400" i="1" dirty="0" err="1">
                <a:latin typeface="Arial"/>
                <a:ea typeface="Arial"/>
                <a:cs typeface="Arial"/>
                <a:sym typeface="Arial"/>
              </a:rPr>
              <a:t>OneDrive</a:t>
            </a:r>
            <a:r>
              <a:rPr lang="lt-LT" sz="1400" dirty="0">
                <a:latin typeface="Arial"/>
                <a:ea typeface="Arial"/>
                <a:cs typeface="Arial"/>
                <a:sym typeface="Arial"/>
              </a:rPr>
              <a:t> ar kitą) arba bendrinti nuorodą tiesiogiai iš programos. Automatinis išsaugojimas „debesyje“, galima dirbti keliems žmonėms vienu metu, naudotis ir kompiuteryje, ir telefone. Galite dalyviams pasiūlyti naudotis nemokamai artimiausioje bibliotekoje. </a:t>
            </a:r>
            <a:r>
              <a:rPr lang="lt-LT" sz="1400" b="1" dirty="0">
                <a:latin typeface="Arial"/>
                <a:ea typeface="Arial"/>
                <a:cs typeface="Arial"/>
                <a:sym typeface="Arial"/>
              </a:rPr>
              <a:t>Aptarti situacijas, kai kompiuteriuose naudojamos nelegalios programos, nes </a:t>
            </a:r>
            <a:r>
              <a:rPr lang="lt-LT" sz="1400" b="1" i="1" dirty="0">
                <a:latin typeface="Arial"/>
                <a:ea typeface="Arial"/>
                <a:cs typeface="Arial"/>
                <a:sym typeface="Arial"/>
              </a:rPr>
              <a:t>Microsoft Office </a:t>
            </a:r>
            <a:r>
              <a:rPr lang="lt-LT" sz="1400" b="1" dirty="0">
                <a:latin typeface="Arial"/>
                <a:ea typeface="Arial"/>
                <a:cs typeface="Arial"/>
                <a:sym typeface="Arial"/>
              </a:rPr>
              <a:t>paketo programos labai dažnai naudojamos nelegaliai. Akcentuoti intelektinės nuosavybės svarbą.</a:t>
            </a:r>
            <a:endParaRPr sz="1400" b="1"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789" name="Google Shape;789;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81</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3"/>
        <p:cNvGrpSpPr/>
        <p:nvPr/>
      </p:nvGrpSpPr>
      <p:grpSpPr>
        <a:xfrm>
          <a:off x="0" y="0"/>
          <a:ext cx="0" cy="0"/>
          <a:chOff x="0" y="0"/>
          <a:chExt cx="0" cy="0"/>
        </a:xfrm>
      </p:grpSpPr>
      <p:sp>
        <p:nvSpPr>
          <p:cNvPr id="794" name="Google Shape;794;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795" name="Google Shape;795;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lt-LT" sz="1400" b="1" i="1" dirty="0">
                <a:latin typeface="Arial"/>
                <a:ea typeface="Arial"/>
                <a:cs typeface="Arial"/>
                <a:sym typeface="Arial"/>
              </a:rPr>
              <a:t>Google</a:t>
            </a:r>
            <a:r>
              <a:rPr lang="lt-LT" sz="1400" b="1" dirty="0">
                <a:latin typeface="Arial"/>
                <a:ea typeface="Arial"/>
                <a:cs typeface="Arial"/>
                <a:sym typeface="Arial"/>
              </a:rPr>
              <a:t> skaidrės (angl. </a:t>
            </a:r>
            <a:r>
              <a:rPr lang="lt-LT" sz="1400" b="1" i="1" dirty="0">
                <a:latin typeface="Arial"/>
                <a:ea typeface="Arial"/>
                <a:cs typeface="Arial"/>
                <a:sym typeface="Arial"/>
              </a:rPr>
              <a:t>Slides</a:t>
            </a:r>
            <a:r>
              <a:rPr lang="lt-LT" sz="1400" b="1" dirty="0">
                <a:latin typeface="Arial"/>
                <a:ea typeface="Arial"/>
                <a:cs typeface="Arial"/>
                <a:sym typeface="Arial"/>
              </a:rPr>
              <a:t>) </a:t>
            </a:r>
          </a:p>
          <a:p>
            <a:pPr marL="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Nemokamos asmeniniam naudojimui! Reikia tik „Google“ paskyros (</a:t>
            </a:r>
            <a:r>
              <a:rPr lang="lt-LT" sz="1400" i="1" dirty="0" err="1">
                <a:latin typeface="Arial"/>
                <a:ea typeface="Arial"/>
                <a:cs typeface="Arial"/>
                <a:sym typeface="Arial"/>
              </a:rPr>
              <a:t>Gmail</a:t>
            </a:r>
            <a:r>
              <a:rPr lang="lt-LT" sz="1400" dirty="0">
                <a:latin typeface="Arial"/>
                <a:ea typeface="Arial"/>
                <a:cs typeface="Arial"/>
                <a:sym typeface="Arial"/>
              </a:rPr>
              <a:t>). Veikia naršyklėje </a:t>
            </a:r>
            <a:r>
              <a:rPr lang="lt-LT" sz="1400" i="1" dirty="0">
                <a:latin typeface="Arial"/>
                <a:ea typeface="Arial"/>
                <a:cs typeface="Arial"/>
                <a:sym typeface="Arial"/>
              </a:rPr>
              <a:t>slides.google.com</a:t>
            </a:r>
            <a:r>
              <a:rPr lang="lt-LT" sz="1400" dirty="0">
                <a:latin typeface="Arial"/>
                <a:ea typeface="Arial"/>
                <a:cs typeface="Arial"/>
                <a:sym typeface="Arial"/>
              </a:rPr>
              <a:t>. Galite kurti ir redaguoti pristatymus internete, įterpti tekstą, nuotraukas, vaizdo įrašus, diagramas, pasirinkti iš daugybės šablonų ir dizainų. Bendrinti su kitais el. paštu ar nuoroda, galima kartu redaguoti realiu laiku, atsisiųsti kaip PDF ar </a:t>
            </a:r>
            <a:r>
              <a:rPr lang="lt-LT" sz="1400" i="1" dirty="0">
                <a:latin typeface="Arial"/>
                <a:ea typeface="Arial"/>
                <a:cs typeface="Arial"/>
                <a:sym typeface="Arial"/>
              </a:rPr>
              <a:t>PowerPoint </a:t>
            </a:r>
            <a:r>
              <a:rPr lang="lt-LT" sz="1400" b="0" i="0" dirty="0">
                <a:latin typeface="Arial"/>
                <a:ea typeface="Arial"/>
                <a:cs typeface="Arial"/>
                <a:sym typeface="Arial"/>
              </a:rPr>
              <a:t>(.</a:t>
            </a:r>
            <a:r>
              <a:rPr lang="lt-LT" sz="1400" i="1" dirty="0" err="1">
                <a:latin typeface="Arial"/>
                <a:ea typeface="Arial"/>
                <a:cs typeface="Arial"/>
                <a:sym typeface="Arial"/>
              </a:rPr>
              <a:t>pptx</a:t>
            </a:r>
            <a:r>
              <a:rPr lang="lt-LT" sz="1400" dirty="0">
                <a:latin typeface="Arial"/>
                <a:ea typeface="Arial"/>
                <a:cs typeface="Arial"/>
                <a:sym typeface="Arial"/>
              </a:rPr>
              <a:t>), prieiga iš bet kur (kompiuterio, planšetės, telefono), automatinis išsaugojimas „Google“ diske, lengvas bendradarbiavimas su kolegomis.</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Praktinis bandymas.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796" name="Google Shape;796;p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82</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0"/>
        <p:cNvGrpSpPr/>
        <p:nvPr/>
      </p:nvGrpSpPr>
      <p:grpSpPr>
        <a:xfrm>
          <a:off x="0" y="0"/>
          <a:ext cx="0" cy="0"/>
          <a:chOff x="0" y="0"/>
          <a:chExt cx="0" cy="0"/>
        </a:xfrm>
      </p:grpSpPr>
      <p:sp>
        <p:nvSpPr>
          <p:cNvPr id="801" name="Google Shape;801;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02" name="Google Shape;802;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Akcentuoti pagrindinius dalykus, kas svarbu, kad pristatymas būtų įdomus, aiškus, atitiktų prieinamumo kriterijus. </a:t>
            </a:r>
            <a:r>
              <a:rPr lang="lt-LT" sz="1400" b="1" dirty="0">
                <a:latin typeface="Arial"/>
                <a:ea typeface="Arial"/>
                <a:cs typeface="Arial"/>
                <a:sym typeface="Arial"/>
              </a:rPr>
              <a:t>Prieinamumo kriterijai</a:t>
            </a:r>
            <a:r>
              <a:rPr lang="lt-LT" sz="1400" dirty="0">
                <a:latin typeface="Arial"/>
                <a:ea typeface="Arial"/>
                <a:cs typeface="Arial"/>
                <a:sym typeface="Arial"/>
              </a:rPr>
              <a:t> – tai gairės, padedančios užtikrinti, kad skaidrių pristatymas būtų suprantamas ir patogus visiems, įskaitant žmones su negalia. </a:t>
            </a:r>
            <a:r>
              <a:rPr lang="lt-LT" sz="1400" b="1" dirty="0">
                <a:latin typeface="Arial"/>
                <a:ea typeface="Arial"/>
                <a:cs typeface="Arial"/>
                <a:sym typeface="Arial"/>
              </a:rPr>
              <a:t>Kaip jų laikytis? </a:t>
            </a:r>
            <a:r>
              <a:rPr lang="lt-LT" sz="1400" b="0" dirty="0">
                <a:latin typeface="Arial"/>
                <a:ea typeface="Arial"/>
                <a:cs typeface="Arial"/>
                <a:sym typeface="Arial"/>
              </a:rPr>
              <a:t>Naudoti</a:t>
            </a:r>
            <a:r>
              <a:rPr lang="lt-LT" sz="1400" dirty="0">
                <a:latin typeface="Arial"/>
                <a:ea typeface="Arial"/>
                <a:cs typeface="Arial"/>
                <a:sym typeface="Arial"/>
              </a:rPr>
              <a:t> aiškų, kontrastingą tekstą (pvz., tamsus tekstas šviesiame fone), rinktis didelį šriftą (mažiausiai 24 </a:t>
            </a:r>
            <a:r>
              <a:rPr lang="lt-LT" sz="1400" dirty="0" err="1">
                <a:latin typeface="Arial"/>
                <a:ea typeface="Arial"/>
                <a:cs typeface="Arial"/>
                <a:sym typeface="Arial"/>
              </a:rPr>
              <a:t>pt</a:t>
            </a:r>
            <a:r>
              <a:rPr lang="lt-LT" sz="1400" dirty="0">
                <a:latin typeface="Arial"/>
                <a:ea typeface="Arial"/>
                <a:cs typeface="Arial"/>
                <a:sym typeface="Arial"/>
              </a:rPr>
              <a:t>), vengti mirgančių ar pernelyg greitų animacijų, pridėti alternatyvų tekstą (</a:t>
            </a:r>
            <a:r>
              <a:rPr lang="lt-LT" sz="1400" dirty="0" err="1">
                <a:latin typeface="Arial"/>
                <a:ea typeface="Arial"/>
                <a:cs typeface="Arial"/>
                <a:sym typeface="Arial"/>
              </a:rPr>
              <a:t>alt</a:t>
            </a:r>
            <a:r>
              <a:rPr lang="lt-LT" sz="1400" dirty="0">
                <a:latin typeface="Arial"/>
                <a:ea typeface="Arial"/>
                <a:cs typeface="Arial"/>
                <a:sym typeface="Arial"/>
              </a:rPr>
              <a:t> </a:t>
            </a:r>
            <a:r>
              <a:rPr lang="lt-LT" sz="1400" dirty="0" err="1">
                <a:latin typeface="Arial"/>
                <a:ea typeface="Arial"/>
                <a:cs typeface="Arial"/>
                <a:sym typeface="Arial"/>
              </a:rPr>
              <a:t>text</a:t>
            </a:r>
            <a:r>
              <a:rPr lang="lt-LT" sz="1400" dirty="0">
                <a:latin typeface="Arial"/>
                <a:ea typeface="Arial"/>
                <a:cs typeface="Arial"/>
                <a:sym typeface="Arial"/>
              </a:rPr>
              <a:t>) vaizdams, naudoti paprastą, logišką skaidrių struktūrą. Tai padeda visiems dalyviams lengviau suprasti informaciją.</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Skaidrių struktūra</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Antraštinė skaidrė (tema, vardas, data).</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Turinys – aiški struktūra (įvadas, pagrindinė dalis, išvados).</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Teksto pateikimas</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Mažiau teksto – tik esminiai punktai.</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Naudoti punktus (</a:t>
            </a:r>
            <a:r>
              <a:rPr lang="lt-LT" sz="1400" i="1" dirty="0" err="1">
                <a:latin typeface="Arial"/>
                <a:ea typeface="Arial"/>
                <a:cs typeface="Arial"/>
                <a:sym typeface="Arial"/>
              </a:rPr>
              <a:t>bullets</a:t>
            </a:r>
            <a:r>
              <a:rPr lang="lt-LT" sz="1400" dirty="0">
                <a:latin typeface="Arial"/>
                <a:ea typeface="Arial"/>
                <a:cs typeface="Arial"/>
                <a:sym typeface="Arial"/>
              </a:rPr>
              <a:t>), vengti ilgų pastraipų.</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Vaizdinė medžiaga</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Nuotraukos, diagramos, piktogramos – padeda perteikti informaciją.</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Kaip įterpti paveikslėlį ar grafiką.</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Dizainas ir šriftai</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Paprastas, švarus dizainas.</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Didelis ir aiškus šriftas (pvz., 24 </a:t>
            </a:r>
            <a:r>
              <a:rPr lang="lt-LT" sz="1400" dirty="0" err="1">
                <a:latin typeface="Arial"/>
                <a:ea typeface="Arial"/>
                <a:cs typeface="Arial"/>
                <a:sym typeface="Arial"/>
              </a:rPr>
              <a:t>pt</a:t>
            </a:r>
            <a:r>
              <a:rPr lang="lt-LT" sz="1400" dirty="0">
                <a:latin typeface="Arial"/>
                <a:ea typeface="Arial"/>
                <a:cs typeface="Arial"/>
                <a:sym typeface="Arial"/>
              </a:rPr>
              <a:t> ar daugiau).</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Spalvų kontrastas (pvz., tamsus tekstas šviesiame fone).</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Pereinamieji efektai ir animacijos</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Trumpai paminėti – naudoti saikingai, tik jei būtina.</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Pristatymo patarimai</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Kalbėti aiškiai, žiūrėti į auditoriją.</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Skaidrės – tik pagalbinė priemonė, ne skaitymui.</a:t>
            </a:r>
            <a:endParaRPr sz="1400" dirty="0">
              <a:latin typeface="Arial"/>
              <a:ea typeface="Arial"/>
              <a:cs typeface="Arial"/>
              <a:sym typeface="Arial"/>
            </a:endParaRPr>
          </a:p>
        </p:txBody>
      </p:sp>
      <p:sp>
        <p:nvSpPr>
          <p:cNvPr id="803" name="Google Shape;803;p6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83</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
        <p:cNvGrpSpPr/>
        <p:nvPr/>
      </p:nvGrpSpPr>
      <p:grpSpPr>
        <a:xfrm>
          <a:off x="0" y="0"/>
          <a:ext cx="0" cy="0"/>
          <a:chOff x="0" y="0"/>
          <a:chExt cx="0" cy="0"/>
        </a:xfrm>
      </p:grpSpPr>
      <p:sp>
        <p:nvSpPr>
          <p:cNvPr id="808" name="Google Shape;808;p1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09" name="Google Shape;809;p1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Praktinė užduotis</a:t>
            </a:r>
            <a:endParaRPr sz="1400" b="1"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Dėstytojas gali dalyviams ekrane trumpai pademonstruoti pagrindinius kūrimo etapus, kaip greitai ir aiškiai sukurti paprastą, vizualiai patrauklų pristatymą naudojant „PowerPoint“ įrankį. Dalyviams pasiūlykite rinktis iš jūsų pateiktų temų, pagal auditorijos norą ar profesiją. Pateikiame įvairias temas pagal tai, kokia jūsų auditorija. Paprastai dalyviai nenori patys galvoti temų pavadinimų, palengvinkite jų užduotį ir pateikite keletą pavadinimų, iš kurių galėtų pasirinkti.</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endParaRPr dirty="0"/>
          </a:p>
          <a:p>
            <a:pPr marL="457200" marR="0" lvl="0" indent="-228600" algn="l" rtl="0">
              <a:lnSpc>
                <a:spcPct val="100000"/>
              </a:lnSpc>
              <a:spcBef>
                <a:spcPts val="0"/>
              </a:spcBef>
              <a:spcAft>
                <a:spcPts val="0"/>
              </a:spcAft>
              <a:buSzPts val="1400"/>
              <a:buNone/>
            </a:pPr>
            <a:endParaRPr dirty="0"/>
          </a:p>
        </p:txBody>
      </p:sp>
      <p:sp>
        <p:nvSpPr>
          <p:cNvPr id="810" name="Google Shape;810;p17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84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3"/>
        <p:cNvGrpSpPr/>
        <p:nvPr/>
      </p:nvGrpSpPr>
      <p:grpSpPr>
        <a:xfrm>
          <a:off x="0" y="0"/>
          <a:ext cx="0" cy="0"/>
          <a:chOff x="0" y="0"/>
          <a:chExt cx="0" cy="0"/>
        </a:xfrm>
      </p:grpSpPr>
      <p:sp>
        <p:nvSpPr>
          <p:cNvPr id="814" name="Google Shape;814;p1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15" name="Google Shape;815;p1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0" algn="l" rtl="0">
              <a:lnSpc>
                <a:spcPct val="100000"/>
              </a:lnSpc>
              <a:spcBef>
                <a:spcPts val="0"/>
              </a:spcBef>
              <a:spcAft>
                <a:spcPts val="0"/>
              </a:spcAft>
              <a:buSzPts val="1400"/>
              <a:buNone/>
            </a:pPr>
            <a:r>
              <a:rPr lang="lt-LT" sz="1400" b="1" dirty="0">
                <a:latin typeface="Arial"/>
                <a:ea typeface="Arial"/>
                <a:cs typeface="Arial"/>
                <a:sym typeface="Arial"/>
              </a:rPr>
              <a:t>Užduotis skirta pedagogams.</a:t>
            </a:r>
            <a:endParaRPr sz="1400" dirty="0">
              <a:latin typeface="Arial"/>
              <a:ea typeface="Arial"/>
              <a:cs typeface="Arial"/>
              <a:sym typeface="Arial"/>
            </a:endParaRPr>
          </a:p>
        </p:txBody>
      </p:sp>
      <p:sp>
        <p:nvSpPr>
          <p:cNvPr id="816" name="Google Shape;816;p17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85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p1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22" name="Google Shape;822;p1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b="1">
                <a:latin typeface="Arial"/>
                <a:ea typeface="Arial"/>
                <a:cs typeface="Arial"/>
                <a:sym typeface="Arial"/>
              </a:rPr>
              <a:t>Užduotis skirta verslininkams.</a:t>
            </a:r>
            <a:endParaRPr sz="1400">
              <a:latin typeface="Arial"/>
              <a:ea typeface="Arial"/>
              <a:cs typeface="Arial"/>
              <a:sym typeface="Arial"/>
            </a:endParaRPr>
          </a:p>
        </p:txBody>
      </p:sp>
      <p:sp>
        <p:nvSpPr>
          <p:cNvPr id="823" name="Google Shape;823;p17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86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7"/>
        <p:cNvGrpSpPr/>
        <p:nvPr/>
      </p:nvGrpSpPr>
      <p:grpSpPr>
        <a:xfrm>
          <a:off x="0" y="0"/>
          <a:ext cx="0" cy="0"/>
          <a:chOff x="0" y="0"/>
          <a:chExt cx="0" cy="0"/>
        </a:xfrm>
      </p:grpSpPr>
      <p:sp>
        <p:nvSpPr>
          <p:cNvPr id="828" name="Google Shape;828;p1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29" name="Google Shape;829;p1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Užduotis skirta logistikos įmonių darbuotojams.</a:t>
            </a:r>
            <a:endParaRPr sz="1400" dirty="0">
              <a:latin typeface="Arial"/>
              <a:ea typeface="Arial"/>
              <a:cs typeface="Arial"/>
              <a:sym typeface="Arial"/>
            </a:endParaRPr>
          </a:p>
        </p:txBody>
      </p:sp>
      <p:sp>
        <p:nvSpPr>
          <p:cNvPr id="830" name="Google Shape;830;p1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87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4"/>
        <p:cNvGrpSpPr/>
        <p:nvPr/>
      </p:nvGrpSpPr>
      <p:grpSpPr>
        <a:xfrm>
          <a:off x="0" y="0"/>
          <a:ext cx="0" cy="0"/>
          <a:chOff x="0" y="0"/>
          <a:chExt cx="0" cy="0"/>
        </a:xfrm>
      </p:grpSpPr>
      <p:sp>
        <p:nvSpPr>
          <p:cNvPr id="835" name="Google Shape;835;p1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36" name="Google Shape;836;p1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0" algn="l" rtl="0">
              <a:lnSpc>
                <a:spcPct val="100000"/>
              </a:lnSpc>
              <a:spcBef>
                <a:spcPts val="0"/>
              </a:spcBef>
              <a:spcAft>
                <a:spcPts val="0"/>
              </a:spcAft>
              <a:buSzPts val="1400"/>
              <a:buNone/>
            </a:pPr>
            <a:r>
              <a:rPr lang="lt-LT" sz="1400" b="1">
                <a:latin typeface="Arial"/>
                <a:ea typeface="Arial"/>
                <a:cs typeface="Arial"/>
                <a:sym typeface="Arial"/>
              </a:rPr>
              <a:t>Uždtuotis skirta tėvams ir globėjams.</a:t>
            </a:r>
            <a:endParaRPr sz="1400">
              <a:latin typeface="Arial"/>
              <a:ea typeface="Arial"/>
              <a:cs typeface="Arial"/>
              <a:sym typeface="Arial"/>
            </a:endParaRPr>
          </a:p>
        </p:txBody>
      </p:sp>
      <p:sp>
        <p:nvSpPr>
          <p:cNvPr id="837" name="Google Shape;837;p17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88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1"/>
        <p:cNvGrpSpPr/>
        <p:nvPr/>
      </p:nvGrpSpPr>
      <p:grpSpPr>
        <a:xfrm>
          <a:off x="0" y="0"/>
          <a:ext cx="0" cy="0"/>
          <a:chOff x="0" y="0"/>
          <a:chExt cx="0" cy="0"/>
        </a:xfrm>
      </p:grpSpPr>
      <p:sp>
        <p:nvSpPr>
          <p:cNvPr id="842" name="Google Shape;842;p1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43" name="Google Shape;843;p1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Užduotis skirta namų šeimininkėms / šeimininkams, nedirbantiems asmenims, ieškantiems darbo ar senjorams.</a:t>
            </a:r>
            <a:endParaRPr sz="1400" dirty="0">
              <a:latin typeface="Arial"/>
              <a:ea typeface="Arial"/>
              <a:cs typeface="Arial"/>
              <a:sym typeface="Arial"/>
            </a:endParaRPr>
          </a:p>
        </p:txBody>
      </p:sp>
      <p:sp>
        <p:nvSpPr>
          <p:cNvPr id="844" name="Google Shape;844;p1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89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8"/>
        <p:cNvGrpSpPr/>
        <p:nvPr/>
      </p:nvGrpSpPr>
      <p:grpSpPr>
        <a:xfrm>
          <a:off x="0" y="0"/>
          <a:ext cx="0" cy="0"/>
          <a:chOff x="0" y="0"/>
          <a:chExt cx="0" cy="0"/>
        </a:xfrm>
      </p:grpSpPr>
      <p:sp>
        <p:nvSpPr>
          <p:cNvPr id="849" name="Google Shape;849;p1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50" name="Google Shape;850;p1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0" algn="l" rtl="0">
              <a:lnSpc>
                <a:spcPct val="100000"/>
              </a:lnSpc>
              <a:spcBef>
                <a:spcPts val="0"/>
              </a:spcBef>
              <a:spcAft>
                <a:spcPts val="0"/>
              </a:spcAft>
              <a:buSzPts val="1400"/>
              <a:buNone/>
            </a:pPr>
            <a:r>
              <a:rPr lang="lt-LT" sz="1400" b="1" dirty="0">
                <a:latin typeface="Arial"/>
                <a:ea typeface="Arial"/>
                <a:cs typeface="Arial"/>
                <a:sym typeface="Arial"/>
              </a:rPr>
              <a:t>Užduotis skirta bibliotekų (muziejų) darbuotojams.</a:t>
            </a:r>
            <a:endParaRPr sz="1400" dirty="0">
              <a:latin typeface="Arial"/>
              <a:ea typeface="Arial"/>
              <a:cs typeface="Arial"/>
              <a:sym typeface="Arial"/>
            </a:endParaRPr>
          </a:p>
        </p:txBody>
      </p:sp>
      <p:sp>
        <p:nvSpPr>
          <p:cNvPr id="851" name="Google Shape;851;p1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90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57" name="Google Shape;857;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lt-LT" sz="1400" b="1" i="1" dirty="0" err="1">
                <a:latin typeface="Arial"/>
                <a:ea typeface="Arial"/>
                <a:cs typeface="Arial"/>
                <a:sym typeface="Arial"/>
              </a:rPr>
              <a:t>Canva</a:t>
            </a:r>
            <a:endParaRPr lang="lt-LT" sz="1400" i="1" dirty="0"/>
          </a:p>
          <a:p>
            <a:pPr marL="0" lvl="0" indent="0" algn="l" rtl="0">
              <a:lnSpc>
                <a:spcPct val="100000"/>
              </a:lnSpc>
              <a:spcBef>
                <a:spcPts val="0"/>
              </a:spcBef>
              <a:spcAft>
                <a:spcPts val="0"/>
              </a:spcAft>
              <a:buSzPts val="1400"/>
              <a:buNone/>
            </a:pPr>
            <a:r>
              <a:rPr lang="lt-LT" sz="1400" b="1" dirty="0">
                <a:latin typeface="Arial"/>
                <a:ea typeface="Arial"/>
                <a:cs typeface="Arial"/>
                <a:sym typeface="Arial"/>
              </a:rPr>
              <a:t>Dar vienas pristatymų kūrimo būdas, galintis būti naudingas. </a:t>
            </a:r>
            <a:endParaRPr dirty="0"/>
          </a:p>
          <a:p>
            <a:pPr marL="0" lvl="0" indent="0" algn="l" rtl="0">
              <a:lnSpc>
                <a:spcPct val="100000"/>
              </a:lnSpc>
              <a:spcBef>
                <a:spcPts val="0"/>
              </a:spcBef>
              <a:spcAft>
                <a:spcPts val="0"/>
              </a:spcAft>
              <a:buSzPts val="1400"/>
              <a:buNone/>
            </a:pPr>
            <a:r>
              <a:rPr lang="lt-LT" sz="1400" b="1" dirty="0">
                <a:latin typeface="Arial"/>
                <a:ea typeface="Arial"/>
                <a:cs typeface="Arial"/>
                <a:sym typeface="Arial"/>
              </a:rPr>
              <a:t>https://www.canva.com/. </a:t>
            </a:r>
            <a:r>
              <a:rPr lang="lt-LT" sz="1400" dirty="0">
                <a:latin typeface="Arial"/>
                <a:ea typeface="Arial"/>
                <a:cs typeface="Arial"/>
                <a:sym typeface="Arial"/>
              </a:rPr>
              <a:t>Tai įrankis, skirtas įvairiems kūrybiniams projektams, </a:t>
            </a:r>
            <a:r>
              <a:rPr lang="lt-LT" sz="1400" b="1" dirty="0">
                <a:latin typeface="Arial"/>
                <a:ea typeface="Arial"/>
                <a:cs typeface="Arial"/>
                <a:sym typeface="Arial"/>
              </a:rPr>
              <a:t>pristatymams</a:t>
            </a:r>
            <a:r>
              <a:rPr lang="lt-LT" sz="1400" dirty="0">
                <a:latin typeface="Arial"/>
                <a:ea typeface="Arial"/>
                <a:cs typeface="Arial"/>
                <a:sym typeface="Arial"/>
              </a:rPr>
              <a:t>. Galima susikurti paskyrą nemokamai: reikia tik el. pašto adreso. Veikia naršyklėje arba kaip programėlė telefone. Nemokama versija pakankama daugumai vartotojų. </a:t>
            </a:r>
            <a:r>
              <a:rPr lang="lt-LT" sz="1400" i="1" dirty="0">
                <a:latin typeface="Arial"/>
                <a:ea typeface="Arial"/>
                <a:cs typeface="Arial"/>
                <a:sym typeface="Arial"/>
              </a:rPr>
              <a:t>Pro</a:t>
            </a:r>
            <a:r>
              <a:rPr lang="lt-LT" sz="1400" dirty="0">
                <a:latin typeface="Arial"/>
                <a:ea typeface="Arial"/>
                <a:cs typeface="Arial"/>
                <a:sym typeface="Arial"/>
              </a:rPr>
              <a:t> versija (apie 11 €/mėn.) – daugiau dizaino priemonių, šablonų, nuotraukų. Galima kurti gražius pristatymus, plakatus, kvietimus ir kt. Naudotis šablonais, paveikslėliais, piktogramomis. Paprastai išdėstyti tekstą, animuoti objektus. Bendrinti per nuorodą arba pakviesti kitus redaguoti. Atsisiųsti kaip PDF, PNG, MP4 ar </a:t>
            </a:r>
            <a:r>
              <a:rPr lang="lt-LT" sz="1400" i="1" dirty="0">
                <a:latin typeface="Arial"/>
                <a:ea typeface="Arial"/>
                <a:cs typeface="Arial"/>
                <a:sym typeface="Arial"/>
              </a:rPr>
              <a:t>PowerPoint</a:t>
            </a:r>
            <a:r>
              <a:rPr lang="lt-LT" sz="1400" dirty="0">
                <a:latin typeface="Arial"/>
                <a:ea typeface="Arial"/>
                <a:cs typeface="Arial"/>
                <a:sym typeface="Arial"/>
              </a:rPr>
              <a:t> (.</a:t>
            </a:r>
            <a:r>
              <a:rPr lang="lt-LT" sz="1400" dirty="0" err="1">
                <a:latin typeface="Arial"/>
                <a:ea typeface="Arial"/>
                <a:cs typeface="Arial"/>
                <a:sym typeface="Arial"/>
              </a:rPr>
              <a:t>pptx</a:t>
            </a:r>
            <a:r>
              <a:rPr lang="lt-LT" sz="1400" dirty="0">
                <a:latin typeface="Arial"/>
                <a:ea typeface="Arial"/>
                <a:cs typeface="Arial"/>
                <a:sym typeface="Arial"/>
              </a:rPr>
              <a:t>). Rodyti pristatymą tiesiai iš </a:t>
            </a:r>
            <a:r>
              <a:rPr lang="lt-LT" sz="1400" i="1" dirty="0" err="1">
                <a:latin typeface="Arial"/>
                <a:ea typeface="Arial"/>
                <a:cs typeface="Arial"/>
                <a:sym typeface="Arial"/>
              </a:rPr>
              <a:t>Canva</a:t>
            </a:r>
            <a:r>
              <a:rPr lang="lt-LT" sz="1400" dirty="0">
                <a:latin typeface="Arial"/>
                <a:ea typeface="Arial"/>
                <a:cs typeface="Arial"/>
                <a:sym typeface="Arial"/>
              </a:rPr>
              <a:t>. Privalumai: intuityvus, lengvai suprantamas dizainas. Galima naudoti kompiuteryje, telefone ar planšetėje. Automatinis išsaugojimas „debesyje“.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Paveikslėlis: </a:t>
            </a:r>
            <a:r>
              <a:rPr lang="lt-LT" sz="1400" i="1" dirty="0" err="1">
                <a:latin typeface="Arial"/>
                <a:ea typeface="Arial"/>
                <a:cs typeface="Arial"/>
                <a:sym typeface="Arial"/>
              </a:rPr>
              <a:t>Canva</a:t>
            </a:r>
            <a:r>
              <a:rPr lang="lt-LT" sz="1400" i="1" dirty="0">
                <a:latin typeface="Arial"/>
                <a:ea typeface="Arial"/>
                <a:cs typeface="Arial"/>
                <a:sym typeface="Arial"/>
              </a:rPr>
              <a:t> </a:t>
            </a:r>
            <a:r>
              <a:rPr lang="lt-LT" sz="1400" dirty="0">
                <a:latin typeface="Arial"/>
                <a:ea typeface="Arial"/>
                <a:cs typeface="Arial"/>
                <a:sym typeface="Arial"/>
              </a:rPr>
              <a:t>puslapio ekrano kopija.</a:t>
            </a:r>
            <a:endParaRPr sz="1400" dirty="0">
              <a:latin typeface="Arial"/>
              <a:ea typeface="Arial"/>
              <a:cs typeface="Arial"/>
              <a:sym typeface="Arial"/>
            </a:endParaRPr>
          </a:p>
        </p:txBody>
      </p:sp>
      <p:sp>
        <p:nvSpPr>
          <p:cNvPr id="858" name="Google Shape;858;p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91</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p1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65" name="Google Shape;865;p17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Papildomai. Praktinis bandymas pažengusiesiems</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Jei dalyviai kūrė pristatymą pasirinkta tema </a:t>
            </a:r>
            <a:r>
              <a:rPr lang="lt-LT" sz="1400" i="1" dirty="0">
                <a:latin typeface="Arial"/>
                <a:ea typeface="Arial"/>
                <a:cs typeface="Arial"/>
                <a:sym typeface="Arial"/>
              </a:rPr>
              <a:t>Power </a:t>
            </a:r>
            <a:r>
              <a:rPr lang="lt-LT" sz="1400" i="1" dirty="0" err="1">
                <a:latin typeface="Arial"/>
                <a:ea typeface="Arial"/>
                <a:cs typeface="Arial"/>
                <a:sym typeface="Arial"/>
              </a:rPr>
              <a:t>Point</a:t>
            </a:r>
            <a:r>
              <a:rPr lang="lt-LT" sz="1400" i="1" dirty="0">
                <a:latin typeface="Arial"/>
                <a:ea typeface="Arial"/>
                <a:cs typeface="Arial"/>
                <a:sym typeface="Arial"/>
              </a:rPr>
              <a:t> </a:t>
            </a:r>
            <a:r>
              <a:rPr lang="lt-LT" sz="1400" dirty="0">
                <a:latin typeface="Arial"/>
                <a:ea typeface="Arial"/>
                <a:cs typeface="Arial"/>
                <a:sym typeface="Arial"/>
              </a:rPr>
              <a:t>įrankiu, pasiūlykite ta pačia tema kurti pristatymą programoje </a:t>
            </a:r>
            <a:r>
              <a:rPr lang="lt-LT" sz="1400" i="1" dirty="0" err="1">
                <a:latin typeface="Arial"/>
                <a:ea typeface="Arial"/>
                <a:cs typeface="Arial"/>
                <a:sym typeface="Arial"/>
              </a:rPr>
              <a:t>Canva</a:t>
            </a:r>
            <a:r>
              <a:rPr lang="lt-LT" sz="1400" i="1" dirty="0">
                <a:latin typeface="Arial"/>
                <a:ea typeface="Arial"/>
                <a:cs typeface="Arial"/>
                <a:sym typeface="Arial"/>
              </a:rPr>
              <a:t>.</a:t>
            </a:r>
            <a:r>
              <a:rPr lang="lt-LT" sz="1400" dirty="0">
                <a:latin typeface="Arial"/>
                <a:ea typeface="Arial"/>
                <a:cs typeface="Arial"/>
                <a:sym typeface="Arial"/>
              </a:rPr>
              <a:t> Pasirinkite šabloną, įterpkite savo tekstą, papildykite skaidres ir kt.  </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i="1" dirty="0" err="1">
                <a:latin typeface="Arial"/>
                <a:ea typeface="Arial"/>
                <a:cs typeface="Arial"/>
                <a:sym typeface="Arial"/>
              </a:rPr>
              <a:t>Canva</a:t>
            </a:r>
            <a:r>
              <a:rPr lang="lt-LT" sz="1400" dirty="0">
                <a:latin typeface="Arial"/>
                <a:ea typeface="Arial"/>
                <a:cs typeface="Arial"/>
                <a:sym typeface="Arial"/>
              </a:rPr>
              <a:t> turi daug galimybių, tačiau dalyviai turi turėti skaitmeninio turinio kūrimo įgūdžių, todėl jei abejojate, galite tik parodyti ekrane ir pristatyti galimybes, tačiau neatlikti praktinių užduočių.</a:t>
            </a:r>
            <a:endParaRPr sz="1400" dirty="0">
              <a:latin typeface="Arial"/>
              <a:ea typeface="Arial"/>
              <a:cs typeface="Arial"/>
              <a:sym typeface="Arial"/>
            </a:endParaRPr>
          </a:p>
        </p:txBody>
      </p:sp>
      <p:sp>
        <p:nvSpPr>
          <p:cNvPr id="866" name="Google Shape;866;p17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92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9"/>
        <p:cNvGrpSpPr/>
        <p:nvPr/>
      </p:nvGrpSpPr>
      <p:grpSpPr>
        <a:xfrm>
          <a:off x="0" y="0"/>
          <a:ext cx="0" cy="0"/>
          <a:chOff x="0" y="0"/>
          <a:chExt cx="0" cy="0"/>
        </a:xfrm>
      </p:grpSpPr>
      <p:sp>
        <p:nvSpPr>
          <p:cNvPr id="870" name="Google Shape;870;p1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71" name="Google Shape;871;p1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a:latin typeface="Arial"/>
                <a:ea typeface="Arial"/>
                <a:cs typeface="Arial"/>
                <a:sym typeface="Arial"/>
              </a:rPr>
              <a:t>Programoje </a:t>
            </a:r>
            <a:r>
              <a:rPr lang="lt-LT" sz="1400" i="1">
                <a:latin typeface="Arial"/>
                <a:ea typeface="Arial"/>
                <a:cs typeface="Arial"/>
                <a:sym typeface="Arial"/>
              </a:rPr>
              <a:t>Canva</a:t>
            </a:r>
            <a:r>
              <a:rPr lang="lt-LT" sz="1400">
                <a:latin typeface="Arial"/>
                <a:ea typeface="Arial"/>
                <a:cs typeface="Arial"/>
                <a:sym typeface="Arial"/>
              </a:rPr>
              <a:t> sukurto pristatymo keletas puslapių. Galite keisti šriftą, o ypač atkreipkite dėmesį į tai, ar jūsų pasirinktas šriftas tinkamas lietuvių kalbos specifinėms raidėms atvaizduoti. Tekstas paprastai pateikiamas anglų kalba, nepamirškite išversti, jei reikia, pakeisti skaidrių eiliškumą ir t. t.</a:t>
            </a:r>
            <a:endParaRPr sz="1400">
              <a:latin typeface="Arial"/>
              <a:ea typeface="Arial"/>
              <a:cs typeface="Arial"/>
              <a:sym typeface="Arial"/>
            </a:endParaRPr>
          </a:p>
        </p:txBody>
      </p:sp>
      <p:sp>
        <p:nvSpPr>
          <p:cNvPr id="872" name="Google Shape;872;p18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93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p1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80" name="Google Shape;880;p1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i="1" dirty="0" err="1">
                <a:latin typeface="Arial"/>
                <a:ea typeface="Arial"/>
                <a:cs typeface="Arial"/>
                <a:sym typeface="Arial"/>
              </a:rPr>
              <a:t>Canva</a:t>
            </a:r>
            <a:r>
              <a:rPr lang="lt-LT" sz="1400" dirty="0">
                <a:latin typeface="Arial"/>
                <a:ea typeface="Arial"/>
                <a:cs typeface="Arial"/>
                <a:sym typeface="Arial"/>
              </a:rPr>
              <a:t> programoje yra integruotas DI įrankis. Pasirinkite temą ir įrašykite pavadinimą teksto laukelyje. Pasirinkite viršuje esantį skirtuką „</a:t>
            </a:r>
            <a:r>
              <a:rPr lang="lt-LT" sz="1400" dirty="0" err="1">
                <a:latin typeface="Arial"/>
                <a:ea typeface="Arial"/>
                <a:cs typeface="Arial"/>
                <a:sym typeface="Arial"/>
              </a:rPr>
              <a:t>Canva</a:t>
            </a:r>
            <a:r>
              <a:rPr lang="lt-LT" sz="1400" dirty="0">
                <a:latin typeface="Arial"/>
                <a:ea typeface="Arial"/>
                <a:cs typeface="Arial"/>
                <a:sym typeface="Arial"/>
              </a:rPr>
              <a:t> AI“.  Spauskite rodyklę dešinėje ir DI pradės kurti pristatymą. Tai užtrunka tik keletą minučių, pateikiama keletas variantų. Jums labiausiai patikusį variantą galite redaguoti: keisti užrašus, keisti skaidrių eiliškumą, pridėti papildomų ir t. t. Tam reikia pasirinkti viršutiniame dešiniajame kampe esantį mygtuką „</a:t>
            </a:r>
            <a:r>
              <a:rPr lang="lt-LT" sz="1400" dirty="0" err="1">
                <a:latin typeface="Arial"/>
                <a:ea typeface="Arial"/>
                <a:cs typeface="Arial"/>
                <a:sym typeface="Arial"/>
              </a:rPr>
              <a:t>Use</a:t>
            </a:r>
            <a:r>
              <a:rPr lang="lt-LT" sz="1400" dirty="0">
                <a:latin typeface="Arial"/>
                <a:ea typeface="Arial"/>
                <a:cs typeface="Arial"/>
                <a:sym typeface="Arial"/>
              </a:rPr>
              <a:t> </a:t>
            </a:r>
            <a:r>
              <a:rPr lang="lt-LT" sz="1400" dirty="0" err="1">
                <a:latin typeface="Arial"/>
                <a:ea typeface="Arial"/>
                <a:cs typeface="Arial"/>
                <a:sym typeface="Arial"/>
              </a:rPr>
              <a:t>Canva</a:t>
            </a:r>
            <a:r>
              <a:rPr lang="lt-LT" sz="1400" dirty="0">
                <a:latin typeface="Arial"/>
                <a:ea typeface="Arial"/>
                <a:cs typeface="Arial"/>
                <a:sym typeface="Arial"/>
              </a:rPr>
              <a:t> </a:t>
            </a:r>
            <a:r>
              <a:rPr lang="lt-LT" sz="1400" dirty="0" err="1">
                <a:latin typeface="Arial"/>
                <a:ea typeface="Arial"/>
                <a:cs typeface="Arial"/>
                <a:sym typeface="Arial"/>
              </a:rPr>
              <a:t>editor</a:t>
            </a:r>
            <a:r>
              <a:rPr lang="lt-LT" sz="1400" dirty="0">
                <a:latin typeface="Arial"/>
                <a:ea typeface="Arial"/>
                <a:cs typeface="Arial"/>
                <a:sym typeface="Arial"/>
              </a:rPr>
              <a:t>“ ir toliau tvarkyti savo pristatymą. </a:t>
            </a:r>
            <a:endParaRPr sz="1400" dirty="0">
              <a:latin typeface="Arial"/>
              <a:ea typeface="Arial"/>
              <a:cs typeface="Arial"/>
              <a:sym typeface="Arial"/>
            </a:endParaRPr>
          </a:p>
        </p:txBody>
      </p:sp>
      <p:sp>
        <p:nvSpPr>
          <p:cNvPr id="881" name="Google Shape;881;p1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94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5"/>
        <p:cNvGrpSpPr/>
        <p:nvPr/>
      </p:nvGrpSpPr>
      <p:grpSpPr>
        <a:xfrm>
          <a:off x="0" y="0"/>
          <a:ext cx="0" cy="0"/>
          <a:chOff x="0" y="0"/>
          <a:chExt cx="0" cy="0"/>
        </a:xfrm>
      </p:grpSpPr>
      <p:sp>
        <p:nvSpPr>
          <p:cNvPr id="886" name="Google Shape;886;p1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87" name="Google Shape;887;p1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Pateikiame pavyzdį, kokius du pristatymus sugeneravo </a:t>
            </a:r>
            <a:r>
              <a:rPr lang="lt-LT" sz="1400" i="1" dirty="0" err="1">
                <a:latin typeface="Arial"/>
                <a:ea typeface="Arial"/>
                <a:cs typeface="Arial"/>
                <a:sym typeface="Arial"/>
              </a:rPr>
              <a:t>Canva</a:t>
            </a:r>
            <a:r>
              <a:rPr lang="lt-LT" sz="1400" dirty="0">
                <a:latin typeface="Arial"/>
                <a:ea typeface="Arial"/>
                <a:cs typeface="Arial"/>
                <a:sym typeface="Arial"/>
              </a:rPr>
              <a:t> programoje įdiegtas DI įrankis. Pateikiame abiejų variantų pirmas skaidres.</a:t>
            </a:r>
            <a:endParaRPr sz="1400" dirty="0">
              <a:latin typeface="Arial"/>
              <a:ea typeface="Arial"/>
              <a:cs typeface="Arial"/>
              <a:sym typeface="Arial"/>
            </a:endParaRPr>
          </a:p>
        </p:txBody>
      </p:sp>
      <p:sp>
        <p:nvSpPr>
          <p:cNvPr id="888" name="Google Shape;888;p18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95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p1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894" name="Google Shape;894;p18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a:latin typeface="Arial"/>
                <a:ea typeface="Arial"/>
                <a:cs typeface="Arial"/>
                <a:sym typeface="Arial"/>
              </a:rPr>
              <a:t>Pavyzdys iš pristatymo vidurio.</a:t>
            </a:r>
            <a:endParaRPr sz="1400">
              <a:latin typeface="Arial"/>
              <a:ea typeface="Arial"/>
              <a:cs typeface="Arial"/>
              <a:sym typeface="Arial"/>
            </a:endParaRPr>
          </a:p>
        </p:txBody>
      </p:sp>
      <p:sp>
        <p:nvSpPr>
          <p:cNvPr id="895" name="Google Shape;895;p18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96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9"/>
        <p:cNvGrpSpPr/>
        <p:nvPr/>
      </p:nvGrpSpPr>
      <p:grpSpPr>
        <a:xfrm>
          <a:off x="0" y="0"/>
          <a:ext cx="0" cy="0"/>
          <a:chOff x="0" y="0"/>
          <a:chExt cx="0" cy="0"/>
        </a:xfrm>
      </p:grpSpPr>
      <p:sp>
        <p:nvSpPr>
          <p:cNvPr id="900" name="Google Shape;900;p1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01" name="Google Shape;901;p1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a:latin typeface="Arial"/>
                <a:ea typeface="Arial"/>
                <a:cs typeface="Arial"/>
                <a:sym typeface="Arial"/>
              </a:rPr>
              <a:t>Pabaigos skaidrės.</a:t>
            </a:r>
            <a:endParaRPr sz="1400">
              <a:latin typeface="Arial"/>
              <a:ea typeface="Arial"/>
              <a:cs typeface="Arial"/>
              <a:sym typeface="Arial"/>
            </a:endParaRPr>
          </a:p>
        </p:txBody>
      </p:sp>
      <p:sp>
        <p:nvSpPr>
          <p:cNvPr id="902" name="Google Shape;902;p18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97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6"/>
        <p:cNvGrpSpPr/>
        <p:nvPr/>
      </p:nvGrpSpPr>
      <p:grpSpPr>
        <a:xfrm>
          <a:off x="0" y="0"/>
          <a:ext cx="0" cy="0"/>
          <a:chOff x="0" y="0"/>
          <a:chExt cx="0" cy="0"/>
        </a:xfrm>
      </p:grpSpPr>
      <p:sp>
        <p:nvSpPr>
          <p:cNvPr id="907" name="Google Shape;907;p1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08" name="Google Shape;908;p1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Galite pristatymą demonstruoti tiesiogiai prisijungę prie paskyros, galite parsisiųsti į savo įrenginį ir t. t. Kaip matote, nemokamai galima demonstruoti su vandens ženklais.</a:t>
            </a:r>
            <a:endParaRPr sz="1400" dirty="0">
              <a:latin typeface="Arial"/>
              <a:ea typeface="Arial"/>
              <a:cs typeface="Arial"/>
              <a:sym typeface="Arial"/>
            </a:endParaRPr>
          </a:p>
        </p:txBody>
      </p:sp>
      <p:sp>
        <p:nvSpPr>
          <p:cNvPr id="909" name="Google Shape;909;p1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98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
        <p:cNvGrpSpPr/>
        <p:nvPr/>
      </p:nvGrpSpPr>
      <p:grpSpPr>
        <a:xfrm>
          <a:off x="0" y="0"/>
          <a:ext cx="0" cy="0"/>
          <a:chOff x="0" y="0"/>
          <a:chExt cx="0" cy="0"/>
        </a:xfrm>
      </p:grpSpPr>
      <p:sp>
        <p:nvSpPr>
          <p:cNvPr id="914" name="Google Shape;914;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15" name="Google Shape;915;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i="1" dirty="0" err="1">
                <a:latin typeface="Arial"/>
                <a:ea typeface="Arial"/>
                <a:cs typeface="Arial"/>
                <a:sym typeface="Arial"/>
              </a:rPr>
              <a:t>Gamma</a:t>
            </a:r>
            <a:endParaRPr lang="lt-LT" sz="1400" b="1" i="1"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0" dirty="0">
                <a:latin typeface="Arial"/>
                <a:ea typeface="Arial"/>
                <a:cs typeface="Arial"/>
                <a:sym typeface="Arial"/>
              </a:rPr>
              <a:t>Dar vienas įrankis pristatymams rengti.</a:t>
            </a:r>
            <a:endParaRPr dirty="0"/>
          </a:p>
          <a:p>
            <a:pPr marL="0" marR="0" lvl="0" indent="0" algn="l" rtl="0">
              <a:lnSpc>
                <a:spcPct val="100000"/>
              </a:lnSpc>
              <a:spcBef>
                <a:spcPts val="0"/>
              </a:spcBef>
              <a:spcAft>
                <a:spcPts val="0"/>
              </a:spcAft>
              <a:buClr>
                <a:srgbClr val="000000"/>
              </a:buClr>
              <a:buSzPts val="1400"/>
              <a:buFont typeface="Arial"/>
              <a:buNone/>
            </a:pPr>
            <a:r>
              <a:rPr lang="lt-LT" sz="1400" b="1" dirty="0"/>
              <a:t>https://gamma.com.ai.  </a:t>
            </a:r>
            <a:r>
              <a:rPr lang="lt-LT" sz="1400" dirty="0"/>
              <a:t>Tai modernus įrankis, skirtas </a:t>
            </a:r>
            <a:r>
              <a:rPr lang="lt-LT" sz="1400" b="1" dirty="0"/>
              <a:t>interaktyviems pristatymams, dokumentams ir ataskaitoms kurti</a:t>
            </a:r>
            <a:r>
              <a:rPr lang="lt-LT" sz="1400" dirty="0"/>
              <a:t>.</a:t>
            </a:r>
            <a:endParaRPr dirty="0"/>
          </a:p>
          <a:p>
            <a:pPr marL="0" lvl="0" indent="0" algn="l" rtl="0">
              <a:lnSpc>
                <a:spcPct val="100000"/>
              </a:lnSpc>
              <a:spcBef>
                <a:spcPts val="0"/>
              </a:spcBef>
              <a:spcAft>
                <a:spcPts val="0"/>
              </a:spcAft>
              <a:buSzPts val="1400"/>
              <a:buNone/>
            </a:pPr>
            <a:r>
              <a:rPr lang="lt-LT" sz="1400" dirty="0">
                <a:latin typeface="Arial"/>
                <a:ea typeface="Arial"/>
                <a:cs typeface="Arial"/>
                <a:sym typeface="Arial"/>
              </a:rPr>
              <a:t>Padeda greitai sukurti profesionalius ir interaktyvius pristatymus bei dokumentus, pasinaudojant DI.</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i="1" dirty="0" err="1">
                <a:latin typeface="Arial"/>
                <a:ea typeface="Arial"/>
                <a:cs typeface="Arial"/>
                <a:sym typeface="Arial"/>
              </a:rPr>
              <a:t>Generate</a:t>
            </a:r>
            <a:r>
              <a:rPr lang="lt-LT" sz="1400" dirty="0">
                <a:latin typeface="Arial"/>
                <a:ea typeface="Arial"/>
                <a:cs typeface="Arial"/>
                <a:sym typeface="Arial"/>
              </a:rPr>
              <a:t> (populiariausia parinktis). Leidžia sukurti turinį iš paprastos vienos eilutės užklausos per kelias sekundes. Ši funkcija greitai generuoja idėjas ar tekstus pagal nurodytą užklausą.</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Nemokama versija turi ribotas galimybes. </a:t>
            </a:r>
            <a:endParaRPr dirty="0"/>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Mokama versija turi begales galimybių, šablonų ir t. t.</a:t>
            </a:r>
            <a:endParaRPr dirty="0"/>
          </a:p>
          <a:p>
            <a:pPr marL="0" lvl="0" indent="0" algn="l" rtl="0">
              <a:lnSpc>
                <a:spcPct val="100000"/>
              </a:lnSpc>
              <a:spcBef>
                <a:spcPts val="0"/>
              </a:spcBef>
              <a:spcAft>
                <a:spcPts val="0"/>
              </a:spcAft>
              <a:buSzPts val="1400"/>
              <a:buNone/>
            </a:pPr>
            <a:r>
              <a:rPr lang="lt-LT" sz="1400" dirty="0">
                <a:latin typeface="Arial"/>
                <a:ea typeface="Arial"/>
                <a:cs typeface="Arial"/>
                <a:sym typeface="Arial"/>
              </a:rPr>
              <a:t>Galima įkelti įvairius failus ir sukurti pristatymą. </a:t>
            </a:r>
            <a:endParaRPr sz="1400" dirty="0">
              <a:latin typeface="Arial"/>
              <a:ea typeface="Arial"/>
              <a:cs typeface="Arial"/>
              <a:sym typeface="Arial"/>
            </a:endParaRPr>
          </a:p>
        </p:txBody>
      </p:sp>
      <p:sp>
        <p:nvSpPr>
          <p:cNvPr id="916" name="Google Shape;916;p6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99</a:t>
            </a:fld>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p:cNvGrpSpPr/>
        <p:nvPr/>
      </p:nvGrpSpPr>
      <p:grpSpPr>
        <a:xfrm>
          <a:off x="0" y="0"/>
          <a:ext cx="0" cy="0"/>
          <a:chOff x="0" y="0"/>
          <a:chExt cx="0" cy="0"/>
        </a:xfrm>
      </p:grpSpPr>
      <p:sp>
        <p:nvSpPr>
          <p:cNvPr id="922" name="Google Shape;922;p1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23" name="Google Shape;923;p1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a:latin typeface="Arial"/>
                <a:ea typeface="Arial"/>
                <a:cs typeface="Arial"/>
                <a:sym typeface="Arial"/>
              </a:rPr>
              <a:t>Nemokama versija turi ribotą šablonų pasirinkimą. </a:t>
            </a:r>
            <a:endParaRPr sz="1400">
              <a:latin typeface="Arial"/>
              <a:ea typeface="Arial"/>
              <a:cs typeface="Arial"/>
              <a:sym typeface="Arial"/>
            </a:endParaRPr>
          </a:p>
        </p:txBody>
      </p:sp>
      <p:sp>
        <p:nvSpPr>
          <p:cNvPr id="924" name="Google Shape;924;p18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100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31" name="Google Shape;931;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Paklauskite dalyvių, kaip jie galvoja, ar savo pristatymuose naudojant DI generuotus vaizdus nebus pažeidžiamos autorių teisės? Ar reikėtų tai nurodyti skaidrėse? O jei naudosite internete rastą paveikslėlį, videoįrašą ar muziką? Ar taip nepažeisite autorių teisių? Papasakoti trumpai apie tai, kaip naudoti skaitmeninį turinį legaliai ir atsakingai. Akcentuoti, kad ne viską, ką randate internete, galite naudoti be autoriaus sutikimo, pakalbėti apie išimtis, kurios leidžia naudoti ne komerciniais tikslais arba mokymams. Pateikiame keletą svetainių, kurios skirtos dalintis nuotraukomis, iliustracijomis ir videoįrašais nemokamai, t. y. pagal CC0 licenciją. Tai reiškia, kad galite </a:t>
            </a:r>
            <a:r>
              <a:rPr lang="lt-LT" sz="1400" b="1" dirty="0">
                <a:latin typeface="Arial"/>
                <a:ea typeface="Arial"/>
                <a:cs typeface="Arial"/>
                <a:sym typeface="Arial"/>
              </a:rPr>
              <a:t>naudoti, keisti, dalintis</a:t>
            </a:r>
            <a:r>
              <a:rPr lang="lt-LT" sz="1400" dirty="0">
                <a:latin typeface="Arial"/>
                <a:ea typeface="Arial"/>
                <a:cs typeface="Arial"/>
                <a:sym typeface="Arial"/>
              </a:rPr>
              <a:t> be leidimo ar nuorodos į autorių (nors dėkingumas – visada gražus gestas).</a:t>
            </a:r>
            <a:endParaRPr dirty="0"/>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err="1">
                <a:latin typeface="Arial"/>
                <a:ea typeface="Arial"/>
                <a:cs typeface="Arial"/>
                <a:sym typeface="Arial"/>
              </a:rPr>
              <a:t>Pexels</a:t>
            </a:r>
            <a:endParaRPr dirty="0"/>
          </a:p>
          <a:p>
            <a:pPr marL="0" lvl="0" indent="0" algn="l" rtl="0">
              <a:lnSpc>
                <a:spcPct val="100000"/>
              </a:lnSpc>
              <a:spcBef>
                <a:spcPts val="0"/>
              </a:spcBef>
              <a:spcAft>
                <a:spcPts val="0"/>
              </a:spcAft>
              <a:buSzPts val="1400"/>
              <a:buNone/>
            </a:pPr>
            <a:r>
              <a:rPr lang="lt-LT" sz="1400" b="1" dirty="0">
                <a:latin typeface="Arial"/>
                <a:ea typeface="Arial"/>
                <a:cs typeface="Arial"/>
                <a:sym typeface="Arial"/>
              </a:rPr>
              <a:t>https://www.pexels.com/ </a:t>
            </a:r>
            <a:r>
              <a:rPr lang="lt-LT" sz="1400" b="0" dirty="0">
                <a:latin typeface="Arial"/>
                <a:ea typeface="Arial"/>
                <a:cs typeface="Arial"/>
                <a:sym typeface="Arial"/>
              </a:rPr>
              <a:t>–</a:t>
            </a:r>
            <a:r>
              <a:rPr lang="lt-LT" sz="1400" b="1" dirty="0">
                <a:latin typeface="Arial"/>
                <a:ea typeface="Arial"/>
                <a:cs typeface="Arial"/>
                <a:sym typeface="Arial"/>
              </a:rPr>
              <a:t> </a:t>
            </a:r>
            <a:r>
              <a:rPr lang="lt-LT" sz="1400" dirty="0"/>
              <a:t>nemokama nuotraukų ir vaizdo įrašų platforma, kurioje galima rasti tūkstančius aukštos kokybės vaizdų asmeniniam ar komerciniam naudojimui. Turinį įkelia fotografai iš viso pasaulio, o naudoti jį galima be licencijos mokesčių. </a:t>
            </a:r>
            <a:r>
              <a:rPr lang="lt-LT" sz="1400" i="1" dirty="0" err="1"/>
              <a:t>Pexels</a:t>
            </a:r>
            <a:r>
              <a:rPr lang="lt-LT" sz="1400" dirty="0"/>
              <a:t> naudinga kuriant pristatymus, tinklalapius, reklamą ar socialinių tinklų turinį. Paieška patogi, galima filtruoti pagal temas, spalvas ar orientaciją. Tai puikus įrankis kūrybiniams projektams.</a:t>
            </a:r>
            <a:endParaRPr dirty="0"/>
          </a:p>
          <a:p>
            <a:pPr marL="0" lvl="0" indent="0" algn="l" rtl="0">
              <a:lnSpc>
                <a:spcPct val="100000"/>
              </a:lnSpc>
              <a:spcBef>
                <a:spcPts val="0"/>
              </a:spcBef>
              <a:spcAft>
                <a:spcPts val="0"/>
              </a:spcAft>
              <a:buSzPts val="1400"/>
              <a:buNone/>
            </a:pPr>
            <a:endParaRPr sz="1400" b="1"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err="1">
                <a:latin typeface="Arial"/>
                <a:ea typeface="Arial"/>
                <a:cs typeface="Arial"/>
                <a:sym typeface="Arial"/>
              </a:rPr>
              <a:t>Pixabay</a:t>
            </a:r>
            <a:endParaRPr dirty="0"/>
          </a:p>
          <a:p>
            <a:pPr marL="0" lvl="0" indent="0" algn="l" rtl="0">
              <a:lnSpc>
                <a:spcPct val="100000"/>
              </a:lnSpc>
              <a:spcBef>
                <a:spcPts val="0"/>
              </a:spcBef>
              <a:spcAft>
                <a:spcPts val="0"/>
              </a:spcAft>
              <a:buSzPts val="1400"/>
              <a:buNone/>
            </a:pPr>
            <a:r>
              <a:rPr lang="lt-LT" sz="1400" b="1" dirty="0">
                <a:latin typeface="Arial"/>
                <a:ea typeface="Arial"/>
                <a:cs typeface="Arial"/>
                <a:sym typeface="Arial"/>
              </a:rPr>
              <a:t>https://pixabay.com/ </a:t>
            </a:r>
            <a:r>
              <a:rPr lang="lt-LT" sz="1400" b="0" dirty="0">
                <a:latin typeface="Arial"/>
                <a:ea typeface="Arial"/>
                <a:cs typeface="Arial"/>
                <a:sym typeface="Arial"/>
              </a:rPr>
              <a:t>–</a:t>
            </a:r>
            <a:r>
              <a:rPr lang="lt-LT" sz="1400" b="1" dirty="0">
                <a:latin typeface="Arial"/>
                <a:ea typeface="Arial"/>
                <a:cs typeface="Arial"/>
                <a:sym typeface="Arial"/>
              </a:rPr>
              <a:t> </a:t>
            </a:r>
            <a:r>
              <a:rPr lang="lt-LT" sz="1400" b="0" dirty="0">
                <a:latin typeface="Arial"/>
                <a:ea typeface="Arial"/>
                <a:cs typeface="Arial"/>
                <a:sym typeface="Arial"/>
              </a:rPr>
              <a:t>nemokama platforma, siūlanti didelį aukštos kokybės nuotraukų, iliustracijų, vektorių, vaizdo įrašų ir muzikos pasirinkimą. Visas turinys yra be autorinių teisių (CC0 licencija), todėl jį galima laisvai naudoti tiek asmeniškai, tiek komerciškai. </a:t>
            </a:r>
            <a:r>
              <a:rPr lang="lt-LT" sz="1400" b="0" i="1" dirty="0" err="1">
                <a:latin typeface="Arial"/>
                <a:ea typeface="Arial"/>
                <a:cs typeface="Arial"/>
                <a:sym typeface="Arial"/>
              </a:rPr>
              <a:t>Pixabay</a:t>
            </a:r>
            <a:r>
              <a:rPr lang="lt-LT" sz="1400" b="0" dirty="0">
                <a:latin typeface="Arial"/>
                <a:ea typeface="Arial"/>
                <a:cs typeface="Arial"/>
                <a:sym typeface="Arial"/>
              </a:rPr>
              <a:t> ypač tinka dizaineriams, mokytojams, kūrėjams ir verslui. Paieška patogi, o turinys kruopščiai atrinktas ir įvairus. Tai vienas populiariausių kūrybinio turinio šaltinių internete.</a:t>
            </a:r>
            <a:endParaRPr dirty="0"/>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err="1">
                <a:latin typeface="Arial"/>
                <a:ea typeface="Arial"/>
                <a:cs typeface="Arial"/>
                <a:sym typeface="Arial"/>
              </a:rPr>
              <a:t>Unsplash</a:t>
            </a:r>
            <a:endParaRPr dirty="0"/>
          </a:p>
          <a:p>
            <a:pPr marL="0" lvl="0" indent="0" algn="l" rtl="0">
              <a:lnSpc>
                <a:spcPct val="100000"/>
              </a:lnSpc>
              <a:spcBef>
                <a:spcPts val="0"/>
              </a:spcBef>
              <a:spcAft>
                <a:spcPts val="0"/>
              </a:spcAft>
              <a:buSzPts val="1400"/>
              <a:buNone/>
            </a:pPr>
            <a:r>
              <a:rPr lang="lt-LT" sz="1400" b="1" dirty="0">
                <a:latin typeface="Arial"/>
                <a:ea typeface="Arial"/>
                <a:cs typeface="Arial"/>
                <a:sym typeface="Arial"/>
              </a:rPr>
              <a:t>https://unsplash.com/ </a:t>
            </a:r>
            <a:r>
              <a:rPr lang="lt-LT" sz="1400" b="0" dirty="0">
                <a:latin typeface="Arial"/>
                <a:ea typeface="Arial"/>
                <a:cs typeface="Arial"/>
                <a:sym typeface="Arial"/>
              </a:rPr>
              <a:t>– nemokama aukštos kokybės nuotraukų platforma, kurioje fotografai dalijasi vaizdais asmeniniam ir komerciniam naudojimui. Nuotraukos pasižymi profesionalumu, plati temų įvairovė, patogi paieška. Naudojimui nereikia licencijos ar autoriaus nurodymo, tačiau tai skatina kūrėjų bendruomenę. Puikus įrankis dizainui, tinklaraščiams, socialiniams tinklams ar pristatymams.</a:t>
            </a:r>
            <a:endParaRPr dirty="0"/>
          </a:p>
          <a:p>
            <a:pPr marL="0" lvl="0" indent="0" algn="l" rtl="0">
              <a:lnSpc>
                <a:spcPct val="100000"/>
              </a:lnSpc>
              <a:spcBef>
                <a:spcPts val="0"/>
              </a:spcBef>
              <a:spcAft>
                <a:spcPts val="0"/>
              </a:spcAft>
              <a:buSzPts val="1400"/>
              <a:buNone/>
            </a:pPr>
            <a:endParaRPr sz="1400" b="1"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err="1"/>
              <a:t>LibreShot</a:t>
            </a:r>
            <a:endParaRPr sz="1400" dirty="0"/>
          </a:p>
          <a:p>
            <a:pPr marL="0" lvl="0" indent="0" algn="l" rtl="0">
              <a:lnSpc>
                <a:spcPct val="100000"/>
              </a:lnSpc>
              <a:spcBef>
                <a:spcPts val="0"/>
              </a:spcBef>
              <a:spcAft>
                <a:spcPts val="0"/>
              </a:spcAft>
              <a:buSzPts val="1400"/>
              <a:buNone/>
            </a:pPr>
            <a:r>
              <a:rPr lang="lt-LT" sz="1400" b="1" dirty="0"/>
              <a:t>https://libreshot.com</a:t>
            </a:r>
            <a:r>
              <a:rPr lang="lt-LT" sz="1400" dirty="0"/>
              <a:t>/ </a:t>
            </a:r>
            <a:r>
              <a:rPr lang="lt-LT" sz="1400" b="0" dirty="0">
                <a:latin typeface="Arial"/>
                <a:ea typeface="Arial"/>
                <a:cs typeface="Arial"/>
                <a:sym typeface="Arial"/>
              </a:rPr>
              <a:t>–</a:t>
            </a:r>
            <a:r>
              <a:rPr lang="lt-LT" sz="1400" dirty="0"/>
              <a:t> nemokamų nuotraukų svetainė, kurioje visos nuotraukos priklauso vienam autoriui – </a:t>
            </a:r>
            <a:r>
              <a:rPr lang="lt-LT" sz="1400" i="1" dirty="0" err="1"/>
              <a:t>Martin</a:t>
            </a:r>
            <a:r>
              <a:rPr lang="lt-LT" sz="1400" i="1" dirty="0"/>
              <a:t> </a:t>
            </a:r>
            <a:r>
              <a:rPr lang="lt-LT" sz="1400" i="1" dirty="0" err="1"/>
              <a:t>Vorel</a:t>
            </a:r>
            <a:r>
              <a:rPr lang="lt-LT" sz="1400" dirty="0"/>
              <a:t>. Vaizdus galima laisvai naudoti tiek asmeniniams, tiek komerciniams tikslams be autoriaus nurodymo. Svetainėje gausu įvairių temų nuotraukų: gamta, verslas, architektūra, kelionės ir kt. Tai naudinga priemonė kuriantiems tinklalapius, pristatymus ar socialinių tinklų turinį.</a:t>
            </a:r>
            <a:endParaRPr sz="1400" dirty="0"/>
          </a:p>
          <a:p>
            <a:pPr marL="0" lvl="0" indent="0" algn="l" rtl="0">
              <a:lnSpc>
                <a:spcPct val="100000"/>
              </a:lnSpc>
              <a:spcBef>
                <a:spcPts val="0"/>
              </a:spcBef>
              <a:spcAft>
                <a:spcPts val="0"/>
              </a:spcAft>
              <a:buSzPts val="1400"/>
              <a:buNone/>
            </a:pPr>
            <a:endParaRPr sz="1400" b="1"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err="1"/>
              <a:t>Burst</a:t>
            </a:r>
            <a:r>
              <a:rPr lang="lt-LT" sz="1400" b="1" dirty="0"/>
              <a:t> </a:t>
            </a:r>
            <a:r>
              <a:rPr lang="lt-LT" sz="1400" b="1" dirty="0" err="1"/>
              <a:t>by</a:t>
            </a:r>
            <a:r>
              <a:rPr lang="lt-LT" sz="1400" b="1" dirty="0"/>
              <a:t> </a:t>
            </a:r>
            <a:r>
              <a:rPr lang="lt-LT" sz="1400" b="1" dirty="0" err="1"/>
              <a:t>Shopify</a:t>
            </a:r>
            <a:endParaRPr dirty="0"/>
          </a:p>
          <a:p>
            <a:pPr marL="0" lvl="0" indent="0" algn="l" rtl="0">
              <a:lnSpc>
                <a:spcPct val="100000"/>
              </a:lnSpc>
              <a:spcBef>
                <a:spcPts val="0"/>
              </a:spcBef>
              <a:spcAft>
                <a:spcPts val="0"/>
              </a:spcAft>
              <a:buSzPts val="1400"/>
              <a:buNone/>
            </a:pPr>
            <a:r>
              <a:rPr lang="lt-LT" sz="1400" b="1" dirty="0">
                <a:latin typeface="Arial"/>
                <a:ea typeface="Arial"/>
                <a:cs typeface="Arial"/>
                <a:sym typeface="Arial"/>
              </a:rPr>
              <a:t>https://www.shopify.com/stock-photos </a:t>
            </a:r>
            <a:r>
              <a:rPr lang="lt-LT" sz="1400" b="0" dirty="0">
                <a:latin typeface="Arial"/>
                <a:ea typeface="Arial"/>
                <a:cs typeface="Arial"/>
                <a:sym typeface="Arial"/>
              </a:rPr>
              <a:t>– nemokama nuotraukų platforma, sukurta „</a:t>
            </a:r>
            <a:r>
              <a:rPr lang="lt-LT" sz="1400" b="0" dirty="0" err="1">
                <a:latin typeface="Arial"/>
                <a:ea typeface="Arial"/>
                <a:cs typeface="Arial"/>
                <a:sym typeface="Arial"/>
              </a:rPr>
              <a:t>Shopify</a:t>
            </a:r>
            <a:r>
              <a:rPr lang="lt-LT" sz="1400" b="0" dirty="0">
                <a:latin typeface="Arial"/>
                <a:ea typeface="Arial"/>
                <a:cs typeface="Arial"/>
                <a:sym typeface="Arial"/>
              </a:rPr>
              <a:t>“, skirta verslui ir rinkodarai. Joje galima rasti aukštos kokybės vaizdų, ypač tinkamų el. prekybai, socialinių tinklų turiniui ar reklamai. Nuotraukas galima naudoti be licencijos apribojimų – tiek asmeniškai, tiek komerciškai. Svetainėje pateikiami ir verslo idėjoms pritaikyti vaizdų rinkiniai. Tai patogus šaltinis pradedantiems verslininkams ir kūrėjams.</a:t>
            </a:r>
            <a:endParaRPr dirty="0"/>
          </a:p>
          <a:p>
            <a:pPr marL="0" lvl="0" indent="0" algn="l" rtl="0">
              <a:lnSpc>
                <a:spcPct val="100000"/>
              </a:lnSpc>
              <a:spcBef>
                <a:spcPts val="0"/>
              </a:spcBef>
              <a:spcAft>
                <a:spcPts val="0"/>
              </a:spcAft>
              <a:buSzPts val="1400"/>
              <a:buNone/>
            </a:pPr>
            <a:endParaRPr sz="1400" b="1"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Muzikos nemokamai, t. y. pagal CC0 licencijas, galite rasti: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Youtube.com</a:t>
            </a:r>
            <a:endParaRPr dirty="0"/>
          </a:p>
          <a:p>
            <a:pPr marL="0" lvl="0" indent="0" algn="l" rtl="0">
              <a:lnSpc>
                <a:spcPct val="100000"/>
              </a:lnSpc>
              <a:spcBef>
                <a:spcPts val="0"/>
              </a:spcBef>
              <a:spcAft>
                <a:spcPts val="0"/>
              </a:spcAft>
              <a:buSzPts val="1400"/>
              <a:buNone/>
            </a:pPr>
            <a:r>
              <a:rPr lang="lt-LT" sz="1400" b="0" dirty="0">
                <a:latin typeface="Arial"/>
                <a:ea typeface="Arial"/>
                <a:cs typeface="Arial"/>
                <a:sym typeface="Arial"/>
              </a:rPr>
              <a:t>Jei</a:t>
            </a:r>
            <a:r>
              <a:rPr lang="lt-LT" sz="1400" dirty="0">
                <a:latin typeface="Arial"/>
                <a:ea typeface="Arial"/>
                <a:cs typeface="Arial"/>
                <a:sym typeface="Arial"/>
              </a:rPr>
              <a:t> esate registruotas ir norite kurti turinį, savo kanale rasite daug muzikos, garso efektų.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err="1">
                <a:latin typeface="Arial"/>
                <a:ea typeface="Arial"/>
                <a:cs typeface="Arial"/>
                <a:sym typeface="Arial"/>
              </a:rPr>
              <a:t>Free</a:t>
            </a:r>
            <a:r>
              <a:rPr lang="lt-LT" sz="1400" b="1" dirty="0">
                <a:latin typeface="Arial"/>
                <a:ea typeface="Arial"/>
                <a:cs typeface="Arial"/>
                <a:sym typeface="Arial"/>
              </a:rPr>
              <a:t> </a:t>
            </a:r>
            <a:r>
              <a:rPr lang="lt-LT" sz="1400" b="1" dirty="0" err="1">
                <a:latin typeface="Arial"/>
                <a:ea typeface="Arial"/>
                <a:cs typeface="Arial"/>
                <a:sym typeface="Arial"/>
              </a:rPr>
              <a:t>Music</a:t>
            </a:r>
            <a:r>
              <a:rPr lang="lt-LT" sz="1400" b="1" dirty="0">
                <a:latin typeface="Arial"/>
                <a:ea typeface="Arial"/>
                <a:cs typeface="Arial"/>
                <a:sym typeface="Arial"/>
              </a:rPr>
              <a:t> </a:t>
            </a:r>
            <a:r>
              <a:rPr lang="lt-LT" sz="1400" b="1" dirty="0" err="1">
                <a:latin typeface="Arial"/>
                <a:ea typeface="Arial"/>
                <a:cs typeface="Arial"/>
                <a:sym typeface="Arial"/>
              </a:rPr>
              <a:t>Archive</a:t>
            </a:r>
            <a:r>
              <a:rPr lang="lt-LT" sz="1400" b="1" dirty="0">
                <a:latin typeface="Arial"/>
                <a:ea typeface="Arial"/>
                <a:cs typeface="Arial"/>
                <a:sym typeface="Arial"/>
              </a:rPr>
              <a:t> </a:t>
            </a:r>
            <a:r>
              <a:rPr lang="lt-LT" sz="1400" dirty="0">
                <a:latin typeface="Arial"/>
                <a:ea typeface="Arial"/>
                <a:cs typeface="Arial"/>
                <a:sym typeface="Arial"/>
              </a:rPr>
              <a:t>(FMA</a:t>
            </a:r>
            <a:r>
              <a:rPr lang="lt-LT" sz="1400" b="1" dirty="0">
                <a:latin typeface="Arial"/>
                <a:ea typeface="Arial"/>
                <a:cs typeface="Arial"/>
                <a:sym typeface="Arial"/>
              </a:rPr>
              <a:t>)</a:t>
            </a:r>
            <a:endParaRPr dirty="0"/>
          </a:p>
          <a:p>
            <a:pPr marL="0" lvl="0" indent="0" algn="l" rtl="0">
              <a:lnSpc>
                <a:spcPct val="100000"/>
              </a:lnSpc>
              <a:spcBef>
                <a:spcPts val="0"/>
              </a:spcBef>
              <a:spcAft>
                <a:spcPts val="0"/>
              </a:spcAft>
              <a:buSzPts val="1400"/>
              <a:buNone/>
            </a:pPr>
            <a:r>
              <a:rPr lang="lt-LT" sz="1400" b="1" dirty="0">
                <a:latin typeface="Arial"/>
                <a:ea typeface="Arial"/>
                <a:cs typeface="Arial"/>
                <a:sym typeface="Arial"/>
              </a:rPr>
              <a:t>https://freemusicarchive.org/ </a:t>
            </a:r>
            <a:r>
              <a:rPr lang="lt-LT" sz="1400" b="0" dirty="0">
                <a:latin typeface="Arial"/>
                <a:ea typeface="Arial"/>
                <a:cs typeface="Arial"/>
                <a:sym typeface="Arial"/>
              </a:rPr>
              <a:t>–</a:t>
            </a:r>
            <a:r>
              <a:rPr lang="lt-LT" sz="1400" b="1" dirty="0">
                <a:latin typeface="Arial"/>
                <a:ea typeface="Arial"/>
                <a:cs typeface="Arial"/>
                <a:sym typeface="Arial"/>
              </a:rPr>
              <a:t> </a:t>
            </a:r>
            <a:r>
              <a:rPr lang="lt-LT" sz="1400" b="0" dirty="0">
                <a:latin typeface="Arial"/>
                <a:ea typeface="Arial"/>
                <a:cs typeface="Arial"/>
                <a:sym typeface="Arial"/>
              </a:rPr>
              <a:t>čia pateikiama </a:t>
            </a:r>
            <a:r>
              <a:rPr lang="lt-LT" sz="1400" dirty="0">
                <a:latin typeface="Arial"/>
                <a:ea typeface="Arial"/>
                <a:cs typeface="Arial"/>
                <a:sym typeface="Arial"/>
              </a:rPr>
              <a:t>muzika dažnai su </a:t>
            </a:r>
            <a:r>
              <a:rPr lang="lt-LT" sz="1400" i="1" dirty="0">
                <a:latin typeface="Arial"/>
                <a:ea typeface="Arial"/>
                <a:cs typeface="Arial"/>
                <a:sym typeface="Arial"/>
              </a:rPr>
              <a:t>Creative </a:t>
            </a:r>
            <a:r>
              <a:rPr lang="lt-LT" sz="1400" i="1" dirty="0" err="1">
                <a:latin typeface="Arial"/>
                <a:ea typeface="Arial"/>
                <a:cs typeface="Arial"/>
                <a:sym typeface="Arial"/>
              </a:rPr>
              <a:t>Commons</a:t>
            </a:r>
            <a:r>
              <a:rPr lang="lt-LT" sz="1400" i="1" dirty="0">
                <a:latin typeface="Arial"/>
                <a:ea typeface="Arial"/>
                <a:cs typeface="Arial"/>
                <a:sym typeface="Arial"/>
              </a:rPr>
              <a:t> </a:t>
            </a:r>
            <a:r>
              <a:rPr lang="lt-LT" sz="1400" dirty="0">
                <a:latin typeface="Arial"/>
                <a:ea typeface="Arial"/>
                <a:cs typeface="Arial"/>
                <a:sym typeface="Arial"/>
              </a:rPr>
              <a:t>licencija (pažymėta, kaip galima naudoti). Kai kurios dainos tinkamos ir komerciniam naudojimui.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err="1">
                <a:latin typeface="Arial"/>
                <a:ea typeface="Arial"/>
                <a:cs typeface="Arial"/>
                <a:sym typeface="Arial"/>
              </a:rPr>
              <a:t>Bensound</a:t>
            </a:r>
            <a:endParaRPr dirty="0"/>
          </a:p>
          <a:p>
            <a:pPr marL="0" lvl="0" indent="0" algn="l" rtl="0">
              <a:lnSpc>
                <a:spcPct val="100000"/>
              </a:lnSpc>
              <a:spcBef>
                <a:spcPts val="0"/>
              </a:spcBef>
              <a:spcAft>
                <a:spcPts val="0"/>
              </a:spcAft>
              <a:buSzPts val="1400"/>
              <a:buNone/>
            </a:pPr>
            <a:r>
              <a:rPr lang="lt-LT" sz="1400" b="1" dirty="0">
                <a:latin typeface="Arial"/>
                <a:ea typeface="Arial"/>
                <a:cs typeface="Arial"/>
                <a:sym typeface="Arial"/>
              </a:rPr>
              <a:t>https://www.bensound.com </a:t>
            </a:r>
            <a:r>
              <a:rPr lang="lt-LT" sz="1400" b="0" dirty="0">
                <a:latin typeface="Arial"/>
                <a:ea typeface="Arial"/>
                <a:cs typeface="Arial"/>
                <a:sym typeface="Arial"/>
              </a:rPr>
              <a:t>–</a:t>
            </a:r>
            <a:r>
              <a:rPr lang="lt-LT" sz="1400" dirty="0">
                <a:latin typeface="Arial"/>
                <a:ea typeface="Arial"/>
                <a:cs typeface="Arial"/>
                <a:sym typeface="Arial"/>
              </a:rPr>
              <a:t> profesionaliai skambanti muzika įvairiems projektams. Nemokamai galima naudoti nekomerciniais tikslais, nurodžius autorių. Komerciniam naudojimui reikia įsigyti licenciją.</a:t>
            </a:r>
            <a:endParaRPr sz="1400" dirty="0">
              <a:latin typeface="Arial"/>
              <a:ea typeface="Arial"/>
              <a:cs typeface="Arial"/>
              <a:sym typeface="Arial"/>
            </a:endParaRPr>
          </a:p>
        </p:txBody>
      </p:sp>
      <p:sp>
        <p:nvSpPr>
          <p:cNvPr id="932" name="Google Shape;932;p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101</a:t>
            </a:fld>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6"/>
        <p:cNvGrpSpPr/>
        <p:nvPr/>
      </p:nvGrpSpPr>
      <p:grpSpPr>
        <a:xfrm>
          <a:off x="0" y="0"/>
          <a:ext cx="0" cy="0"/>
          <a:chOff x="0" y="0"/>
          <a:chExt cx="0" cy="0"/>
        </a:xfrm>
      </p:grpSpPr>
      <p:sp>
        <p:nvSpPr>
          <p:cNvPr id="937" name="Google Shape;937;p1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38" name="Google Shape;938;p1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Rekomenduojame išbandyti vieną ar keletą paveikslėlių svetainių, pvz., </a:t>
            </a:r>
            <a:r>
              <a:rPr lang="lt-LT" sz="1400" i="1" dirty="0" err="1">
                <a:latin typeface="Arial"/>
                <a:ea typeface="Arial"/>
                <a:cs typeface="Arial"/>
                <a:sym typeface="Arial"/>
              </a:rPr>
              <a:t>Pixabay</a:t>
            </a:r>
            <a:r>
              <a:rPr lang="lt-LT" sz="1400" dirty="0">
                <a:latin typeface="Arial"/>
                <a:ea typeface="Arial"/>
                <a:cs typeface="Arial"/>
                <a:sym typeface="Arial"/>
              </a:rPr>
              <a:t>.</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b="1" dirty="0" err="1">
                <a:latin typeface="Arial"/>
                <a:ea typeface="Arial"/>
                <a:cs typeface="Arial"/>
                <a:sym typeface="Arial"/>
              </a:rPr>
              <a:t>Pixabay</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https://pixabay.com/</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Galite ieškoti paveikslėlių pagal reikšminius žodžius anglų kalba</a:t>
            </a:r>
            <a:r>
              <a:rPr lang="lt-LT" sz="1400" b="0" dirty="0">
                <a:latin typeface="Arial"/>
                <a:ea typeface="Arial"/>
                <a:cs typeface="Arial"/>
                <a:sym typeface="Arial"/>
              </a:rPr>
              <a:t>.</a:t>
            </a:r>
            <a:r>
              <a:rPr lang="lt-LT" sz="1400" b="1" dirty="0">
                <a:latin typeface="Arial"/>
                <a:ea typeface="Arial"/>
                <a:cs typeface="Arial"/>
                <a:sym typeface="Arial"/>
              </a:rPr>
              <a:t> </a:t>
            </a:r>
            <a:r>
              <a:rPr lang="lt-LT" sz="1400" dirty="0">
                <a:latin typeface="Arial"/>
                <a:ea typeface="Arial"/>
                <a:cs typeface="Arial"/>
                <a:sym typeface="Arial"/>
              </a:rPr>
              <a:t>Atsisiųskite norimą paveikslėlį. Ši svetainė turi sąsajas su programa </a:t>
            </a:r>
            <a:r>
              <a:rPr lang="lt-LT" sz="1400" i="1" dirty="0" err="1">
                <a:latin typeface="Arial"/>
                <a:ea typeface="Arial"/>
                <a:cs typeface="Arial"/>
                <a:sym typeface="Arial"/>
              </a:rPr>
              <a:t>Canva</a:t>
            </a:r>
            <a:r>
              <a:rPr lang="lt-LT" sz="1400" dirty="0">
                <a:latin typeface="Arial"/>
                <a:ea typeface="Arial"/>
                <a:cs typeface="Arial"/>
                <a:sym typeface="Arial"/>
              </a:rPr>
              <a:t>. Paspaudus mygtuką su </a:t>
            </a:r>
            <a:r>
              <a:rPr lang="lt-LT" sz="1400" i="1" dirty="0" err="1">
                <a:latin typeface="Arial"/>
                <a:ea typeface="Arial"/>
                <a:cs typeface="Arial"/>
                <a:sym typeface="Arial"/>
              </a:rPr>
              <a:t>Canva</a:t>
            </a:r>
            <a:r>
              <a:rPr lang="lt-LT" sz="1400" dirty="0">
                <a:latin typeface="Arial"/>
                <a:ea typeface="Arial"/>
                <a:cs typeface="Arial"/>
                <a:sym typeface="Arial"/>
              </a:rPr>
              <a:t> simboliu būsite nukreipti į </a:t>
            </a:r>
            <a:r>
              <a:rPr lang="lt-LT" sz="1400" i="1" dirty="0" err="1">
                <a:latin typeface="Arial"/>
                <a:ea typeface="Arial"/>
                <a:cs typeface="Arial"/>
                <a:sym typeface="Arial"/>
              </a:rPr>
              <a:t>Canva</a:t>
            </a:r>
            <a:r>
              <a:rPr lang="lt-LT" sz="1400" dirty="0">
                <a:latin typeface="Arial"/>
                <a:ea typeface="Arial"/>
                <a:cs typeface="Arial"/>
                <a:sym typeface="Arial"/>
              </a:rPr>
              <a:t> puslapį, kur galėsite toliau tęsti redagavimą. Galite sumokėti paveikslėlių autoriams, paremti juos, tačiau tai nėra būtina. </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Peržiūrėkite CC leidimus, t. y. kaip autoriai leidžia naudoti savo intelektinę nuosavybę – paveikslėlius. Apie autorių teises išsamiau aptarsime kitose skaidrėse. </a:t>
            </a:r>
            <a:endParaRPr sz="1400" dirty="0">
              <a:latin typeface="Arial"/>
              <a:ea typeface="Arial"/>
              <a:cs typeface="Arial"/>
              <a:sym typeface="Arial"/>
            </a:endParaRPr>
          </a:p>
        </p:txBody>
      </p:sp>
      <p:sp>
        <p:nvSpPr>
          <p:cNvPr id="939" name="Google Shape;939;p1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102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47" name="Google Shape;947;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Pažink medijas su Klaudija.</a:t>
            </a:r>
            <a:r>
              <a:rPr lang="lt-LT" sz="1400" b="1" dirty="0">
                <a:latin typeface="Arial"/>
                <a:ea typeface="Arial"/>
                <a:cs typeface="Arial"/>
                <a:sym typeface="Arial"/>
              </a:rPr>
              <a:t> Kada atsiranda autorių teisės? (</a:t>
            </a:r>
            <a:r>
              <a:rPr lang="lt-LT" sz="1400" dirty="0">
                <a:latin typeface="Arial"/>
                <a:ea typeface="Arial"/>
                <a:cs typeface="Arial"/>
                <a:sym typeface="Arial"/>
              </a:rPr>
              <a:t>1 min. 30 sek.)</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https://youtu.be/2v7HocrNQJg?si=9fdyf0oe0mELIS4h</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Jei kils klausimų, galite daugiau padiskutuoti apie autorių teises ir taikomas išimtis. Kitose skaidrėse pateikiamas išsamesnis apibendrinimas.</a:t>
            </a:r>
            <a:endParaRPr sz="1400" dirty="0">
              <a:latin typeface="Arial"/>
              <a:ea typeface="Arial"/>
              <a:cs typeface="Arial"/>
              <a:sym typeface="Arial"/>
            </a:endParaRPr>
          </a:p>
        </p:txBody>
      </p:sp>
      <p:sp>
        <p:nvSpPr>
          <p:cNvPr id="948" name="Google Shape;948;p7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103</a:t>
            </a:fld>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2"/>
        <p:cNvGrpSpPr/>
        <p:nvPr/>
      </p:nvGrpSpPr>
      <p:grpSpPr>
        <a:xfrm>
          <a:off x="0" y="0"/>
          <a:ext cx="0" cy="0"/>
          <a:chOff x="0" y="0"/>
          <a:chExt cx="0" cy="0"/>
        </a:xfrm>
      </p:grpSpPr>
      <p:sp>
        <p:nvSpPr>
          <p:cNvPr id="953" name="Google Shape;953;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54" name="Google Shape;954;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solidFill>
                  <a:schemeClr val="dk1"/>
                </a:solidFill>
                <a:latin typeface="Arial"/>
                <a:ea typeface="Arial"/>
                <a:cs typeface="Arial"/>
                <a:sym typeface="Arial"/>
              </a:rPr>
              <a:t>Kad kūrinys būtų saugomas autorių teisių, jis turi atitikti tris kriterijus:</a:t>
            </a:r>
            <a:endParaRPr sz="1400" dirty="0">
              <a:solidFill>
                <a:schemeClr val="dk1"/>
              </a:solidFill>
              <a:latin typeface="Arial"/>
              <a:ea typeface="Arial"/>
              <a:cs typeface="Arial"/>
              <a:sym typeface="Arial"/>
            </a:endParaRPr>
          </a:p>
          <a:p>
            <a:pPr marL="171450" lvl="0" indent="-171450" algn="l" rtl="0">
              <a:lnSpc>
                <a:spcPct val="100000"/>
              </a:lnSpc>
              <a:spcBef>
                <a:spcPts val="0"/>
              </a:spcBef>
              <a:spcAft>
                <a:spcPts val="0"/>
              </a:spcAft>
              <a:buClr>
                <a:schemeClr val="dk1"/>
              </a:buClr>
              <a:buSzPts val="1400"/>
              <a:buChar char="•"/>
            </a:pPr>
            <a:r>
              <a:rPr lang="lt-LT" sz="1400" dirty="0">
                <a:solidFill>
                  <a:schemeClr val="dk1"/>
                </a:solidFill>
                <a:latin typeface="Arial"/>
                <a:ea typeface="Arial"/>
                <a:cs typeface="Arial"/>
                <a:sym typeface="Arial"/>
              </a:rPr>
              <a:t>būti originalus (kūrinys turi būti savarankiškos kūrybinės veiklos rezultatas, o ne kito kūrinio kopija);</a:t>
            </a:r>
            <a:endParaRPr sz="1400" dirty="0">
              <a:solidFill>
                <a:schemeClr val="dk1"/>
              </a:solidFill>
              <a:latin typeface="Arial"/>
              <a:ea typeface="Arial"/>
              <a:cs typeface="Arial"/>
              <a:sym typeface="Arial"/>
            </a:endParaRPr>
          </a:p>
          <a:p>
            <a:pPr marL="171450" lvl="0" indent="-171450" algn="l" rtl="0">
              <a:lnSpc>
                <a:spcPct val="100000"/>
              </a:lnSpc>
              <a:spcBef>
                <a:spcPts val="0"/>
              </a:spcBef>
              <a:spcAft>
                <a:spcPts val="0"/>
              </a:spcAft>
              <a:buClr>
                <a:schemeClr val="dk1"/>
              </a:buClr>
              <a:buSzPts val="1400"/>
              <a:buChar char="•"/>
            </a:pPr>
            <a:r>
              <a:rPr lang="lt-LT" sz="1400" dirty="0">
                <a:solidFill>
                  <a:schemeClr val="dk1"/>
                </a:solidFill>
                <a:latin typeface="Arial"/>
                <a:ea typeface="Arial"/>
                <a:cs typeface="Arial"/>
                <a:sym typeface="Arial"/>
              </a:rPr>
              <a:t>būti kūrybinės veiklos rezultatas (kurdamas autorius turi parodyti kūrybingumą, daryti laisvus kūrybinius pasirinkimus; taip pat autorius turi būti fizinis asmuo – žmogus);</a:t>
            </a:r>
            <a:endParaRPr sz="1400" dirty="0">
              <a:solidFill>
                <a:schemeClr val="dk1"/>
              </a:solidFill>
              <a:latin typeface="Arial"/>
              <a:ea typeface="Arial"/>
              <a:cs typeface="Arial"/>
              <a:sym typeface="Arial"/>
            </a:endParaRPr>
          </a:p>
          <a:p>
            <a:pPr marL="171450" lvl="0" indent="-171450" algn="l" rtl="0">
              <a:lnSpc>
                <a:spcPct val="100000"/>
              </a:lnSpc>
              <a:spcBef>
                <a:spcPts val="0"/>
              </a:spcBef>
              <a:spcAft>
                <a:spcPts val="0"/>
              </a:spcAft>
              <a:buClr>
                <a:schemeClr val="dk1"/>
              </a:buClr>
              <a:buSzPts val="1400"/>
              <a:buChar char="•"/>
            </a:pPr>
            <a:r>
              <a:rPr lang="lt-LT" sz="1400" dirty="0">
                <a:solidFill>
                  <a:schemeClr val="dk1"/>
                </a:solidFill>
                <a:latin typeface="Arial"/>
                <a:ea typeface="Arial"/>
                <a:cs typeface="Arial"/>
                <a:sym typeface="Arial"/>
              </a:rPr>
              <a:t>turėti išraiškos būdą ar formą (objektas turi būti objektyviai egzistuojantis kūrybinės veiklos rezultatas, išreikštas kitiems suprantama forma; dėl šios priežasties idėjos ir mintys nėra saugomos).</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solidFill>
                  <a:schemeClr val="dk1"/>
                </a:solidFill>
                <a:latin typeface="Arial"/>
                <a:ea typeface="Arial"/>
                <a:cs typeface="Arial"/>
                <a:sym typeface="Arial"/>
              </a:rPr>
              <a:t>Taip pat svarbu paminėti, kad autorių teisės gali priklausyti tik žmogui, autorius negali būti gyvūnas ar negyvas abstraktus objektas, pavyzdžiui DI programa ar algoritmas. </a:t>
            </a:r>
            <a:endParaRPr sz="1400" dirty="0">
              <a:latin typeface="Arial"/>
              <a:ea typeface="Arial"/>
              <a:cs typeface="Arial"/>
              <a:sym typeface="Arial"/>
            </a:endParaRPr>
          </a:p>
        </p:txBody>
      </p:sp>
      <p:sp>
        <p:nvSpPr>
          <p:cNvPr id="955" name="Google Shape;955;p7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104</a:t>
            </a:fld>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61" name="Google Shape;961;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lt-LT" sz="1400" b="1" dirty="0">
                <a:solidFill>
                  <a:schemeClr val="dk1"/>
                </a:solidFill>
                <a:latin typeface="Arial"/>
                <a:ea typeface="Arial"/>
                <a:cs typeface="Arial"/>
                <a:sym typeface="Arial"/>
              </a:rPr>
              <a:t>Mokytojams</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lt-LT" sz="1400" dirty="0">
                <a:solidFill>
                  <a:schemeClr val="dk1"/>
                </a:solidFill>
                <a:latin typeface="Arial"/>
                <a:ea typeface="Arial"/>
                <a:cs typeface="Arial"/>
                <a:sym typeface="Arial"/>
              </a:rPr>
              <a:t>Lietuvos Respublikos autorių teisių ir gretutinių teisių įstatymas (LR ATGTĮ) nustato tam tikras autorių teisių išimtis, t. y. atvejus, kai kūrinį ar atlikimą galima panaudoti neatsiklausus autorių teisių savininko leidimo. Viena iš tokių išimčių, aktuali </a:t>
            </a:r>
            <a:r>
              <a:rPr lang="lt-LT" sz="1400" b="1" dirty="0">
                <a:solidFill>
                  <a:schemeClr val="dk1"/>
                </a:solidFill>
                <a:latin typeface="Arial"/>
                <a:ea typeface="Arial"/>
                <a:cs typeface="Arial"/>
                <a:sym typeface="Arial"/>
              </a:rPr>
              <a:t>bibliotekininkams, muziejininkams, mokytojams, dėstytojams</a:t>
            </a:r>
            <a:r>
              <a:rPr lang="lt-LT" sz="1400" b="0" dirty="0">
                <a:solidFill>
                  <a:schemeClr val="dk1"/>
                </a:solidFill>
                <a:latin typeface="Arial"/>
                <a:ea typeface="Arial"/>
                <a:cs typeface="Arial"/>
                <a:sym typeface="Arial"/>
              </a:rPr>
              <a:t>, </a:t>
            </a:r>
            <a:r>
              <a:rPr lang="lt-LT" sz="1400" dirty="0">
                <a:solidFill>
                  <a:schemeClr val="dk1"/>
                </a:solidFill>
                <a:latin typeface="Arial"/>
                <a:ea typeface="Arial"/>
                <a:cs typeface="Arial"/>
                <a:sym typeface="Arial"/>
              </a:rPr>
              <a:t>– kūrinio naudojimas mokymo ir mokslinių tyrimų tikslais, kiek tai susiję su mokymo programomis ir neviršija mokymui ar moksliniam tyrimui reikalingo masto (pvz., atgaminti, viešai skelbti ir viešai rodyti, kai jie naudojami mokymosi procese kaip iliustruojantys pavyzdžiai arba jei naudojamas visas kūrinys, jis neturi sudaryti didžiosios dalies mokymo proceso, pvz., pamokos, paskaitos). Jei tokių kūrinių nėra prekyboje ir autoriai nedraudžia, tokiais kūriniais taip pat leidžiama naudotis studentams bibliotekose, vidiniame (tik institucijos darbuotojams ir studentams) tinkle ir kt. Taigi ši išimtis nereiškia, kad prisidengus „mokymo tikslais“ galima skaitmeninti ar kitaip viešinti, kelti į laisvai prieinamą interneto svetainę </a:t>
            </a:r>
            <a:r>
              <a:rPr lang="lt-LT" sz="1400" i="1" dirty="0">
                <a:solidFill>
                  <a:schemeClr val="dk1"/>
                </a:solidFill>
                <a:latin typeface="Arial"/>
                <a:ea typeface="Arial"/>
                <a:cs typeface="Arial"/>
                <a:sym typeface="Arial"/>
              </a:rPr>
              <a:t>visą</a:t>
            </a:r>
            <a:r>
              <a:rPr lang="lt-LT" sz="1400" dirty="0">
                <a:solidFill>
                  <a:schemeClr val="dk1"/>
                </a:solidFill>
                <a:latin typeface="Arial"/>
                <a:ea typeface="Arial"/>
                <a:cs typeface="Arial"/>
                <a:sym typeface="Arial"/>
              </a:rPr>
              <a:t> kūrinį net ir edukaciniais tikslais. Taip pat svarbu nepamiršti, kad šią (kaip ir kitas) išimtį galima taikyti tik teisėtai išleistiems ir įsigytiems kūriniams.</a:t>
            </a:r>
            <a:endParaRPr sz="1400" dirty="0">
              <a:solidFill>
                <a:schemeClr val="dk1"/>
              </a:solidFill>
              <a:latin typeface="Arial"/>
              <a:ea typeface="Arial"/>
              <a:cs typeface="Arial"/>
              <a:sym typeface="Arial"/>
            </a:endParaRPr>
          </a:p>
        </p:txBody>
      </p:sp>
      <p:sp>
        <p:nvSpPr>
          <p:cNvPr id="962" name="Google Shape;962;p7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105</a:t>
            </a:fld>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6"/>
        <p:cNvGrpSpPr/>
        <p:nvPr/>
      </p:nvGrpSpPr>
      <p:grpSpPr>
        <a:xfrm>
          <a:off x="0" y="0"/>
          <a:ext cx="0" cy="0"/>
          <a:chOff x="0" y="0"/>
          <a:chExt cx="0" cy="0"/>
        </a:xfrm>
      </p:grpSpPr>
      <p:sp>
        <p:nvSpPr>
          <p:cNvPr id="967" name="Google Shape;967;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Pažink medijas su Klaudija.</a:t>
            </a:r>
            <a:r>
              <a:rPr lang="lt-LT" sz="1400" b="1" dirty="0">
                <a:latin typeface="Arial"/>
                <a:ea typeface="Arial"/>
                <a:cs typeface="Arial"/>
                <a:sym typeface="Arial"/>
              </a:rPr>
              <a:t> Ar galiu savo filmuotame videoklipe naudoti kitų sukurtą muziką?</a:t>
            </a:r>
            <a:r>
              <a:rPr lang="lt-LT" sz="1400" dirty="0">
                <a:latin typeface="Arial"/>
                <a:ea typeface="Arial"/>
                <a:cs typeface="Arial"/>
                <a:sym typeface="Arial"/>
              </a:rPr>
              <a:t> (1 min. 22 sek.)</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https://youtu.be/-GWUq8hgqL0?si=r3J0o2ARxRcoRYq6</a:t>
            </a:r>
            <a:endParaRPr sz="1400" dirty="0">
              <a:latin typeface="Arial"/>
              <a:ea typeface="Arial"/>
              <a:cs typeface="Arial"/>
              <a:sym typeface="Arial"/>
            </a:endParaRPr>
          </a:p>
        </p:txBody>
      </p:sp>
      <p:sp>
        <p:nvSpPr>
          <p:cNvPr id="968" name="Google Shape;96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2"/>
        <p:cNvGrpSpPr/>
        <p:nvPr/>
      </p:nvGrpSpPr>
      <p:grpSpPr>
        <a:xfrm>
          <a:off x="0" y="0"/>
          <a:ext cx="0" cy="0"/>
          <a:chOff x="0" y="0"/>
          <a:chExt cx="0" cy="0"/>
        </a:xfrm>
      </p:grpSpPr>
      <p:sp>
        <p:nvSpPr>
          <p:cNvPr id="973" name="Google Shape;973;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74" name="Google Shape;974;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lt-LT" sz="1400" dirty="0">
                <a:solidFill>
                  <a:schemeClr val="dk1"/>
                </a:solidFill>
                <a:latin typeface="Arial"/>
                <a:ea typeface="Arial"/>
                <a:cs typeface="Arial"/>
                <a:sym typeface="Arial"/>
              </a:rPr>
              <a:t>Neatsiklausus leidžiama naudoti nekomerciniais tikslais.</a:t>
            </a:r>
            <a:endParaRPr sz="1400" dirty="0">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solidFill>
                  <a:schemeClr val="dk1"/>
                </a:solidFill>
                <a:latin typeface="Arial"/>
                <a:ea typeface="Arial"/>
                <a:cs typeface="Arial"/>
                <a:sym typeface="Arial"/>
              </a:rPr>
              <a:t>Lietuvos Respublikos autorių teisių ir gretutinių teisių įstatymas (LR ATGTĮ) komercinius tikslus apibrėžia kaip tikslus, kuriais siekiama tiesioginės ar netiesioginės ekonominės ar komercinės naudos; su jais paprastai nesiejama veikla, kurią gera valia vykdo galutiniai vartotojai. Kūrybinės bendrijos licencijos nekomercinį naudojimą apibrėžia kaip naudojimą, kuris neskirtas ir nenukreiptas į komercinės naudos ar piniginio atlygio gavimą.</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solidFill>
                  <a:schemeClr val="dk1"/>
                </a:solidFill>
                <a:latin typeface="Arial"/>
                <a:ea typeface="Arial"/>
                <a:cs typeface="Arial"/>
                <a:sym typeface="Arial"/>
              </a:rPr>
              <a:t>Reikia pabrėžti, kad nesvarbu, ar nauda gaunama pinigais, ar tai yra kitokia ekonominė nauda, pvz., objektas panaudojamas reklamoje, kuri reklamą užsakančios komercinės įmonės naudai konkrečios piniginės išraiškos neturi, tačiau prisideda prie reklamos užsakovo reputacijos, žinomumo, taigi ir teikia reklamos užsakovui ekonominę naudą.</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solidFill>
                  <a:schemeClr val="dk1"/>
                </a:solidFill>
                <a:latin typeface="Arial"/>
                <a:ea typeface="Arial"/>
                <a:cs typeface="Arial"/>
                <a:sym typeface="Arial"/>
              </a:rPr>
              <a:t>Paveikslėlis: </a:t>
            </a:r>
            <a:r>
              <a:rPr lang="lt-LT" sz="1400" i="1" dirty="0" err="1">
                <a:solidFill>
                  <a:schemeClr val="dk1"/>
                </a:solidFill>
                <a:latin typeface="Arial"/>
                <a:ea typeface="Arial"/>
                <a:cs typeface="Arial"/>
                <a:sym typeface="Arial"/>
              </a:rPr>
              <a:t>Image</a:t>
            </a:r>
            <a:r>
              <a:rPr lang="lt-LT" sz="1400" i="1" dirty="0">
                <a:solidFill>
                  <a:schemeClr val="dk1"/>
                </a:solidFill>
                <a:latin typeface="Arial"/>
                <a:ea typeface="Arial"/>
                <a:cs typeface="Arial"/>
                <a:sym typeface="Arial"/>
              </a:rPr>
              <a:t> </a:t>
            </a:r>
            <a:r>
              <a:rPr lang="lt-LT" sz="1400" i="1" dirty="0" err="1">
                <a:solidFill>
                  <a:schemeClr val="dk1"/>
                </a:solidFill>
                <a:latin typeface="Arial"/>
                <a:ea typeface="Arial"/>
                <a:cs typeface="Arial"/>
                <a:sym typeface="Arial"/>
              </a:rPr>
              <a:t>by</a:t>
            </a:r>
            <a:r>
              <a:rPr lang="lt-LT" sz="1400" i="1" dirty="0">
                <a:solidFill>
                  <a:schemeClr val="dk1"/>
                </a:solidFill>
                <a:latin typeface="Arial"/>
                <a:ea typeface="Arial"/>
                <a:cs typeface="Arial"/>
                <a:sym typeface="Arial"/>
              </a:rPr>
              <a:t> </a:t>
            </a:r>
            <a:r>
              <a:rPr lang="lt-LT" sz="1400" i="1" dirty="0" err="1">
                <a:solidFill>
                  <a:schemeClr val="dk1"/>
                </a:solidFill>
                <a:latin typeface="Arial"/>
                <a:ea typeface="Arial"/>
                <a:cs typeface="Arial"/>
                <a:sym typeface="Arial"/>
              </a:rPr>
              <a:t>Clker</a:t>
            </a:r>
            <a:r>
              <a:rPr lang="lt-LT" sz="1400" i="1" dirty="0">
                <a:solidFill>
                  <a:schemeClr val="dk1"/>
                </a:solidFill>
                <a:latin typeface="Arial"/>
                <a:ea typeface="Arial"/>
                <a:cs typeface="Arial"/>
                <a:sym typeface="Arial"/>
              </a:rPr>
              <a:t>-</a:t>
            </a:r>
            <a:r>
              <a:rPr lang="lt-LT" sz="1400" i="1" dirty="0" err="1">
                <a:solidFill>
                  <a:schemeClr val="dk1"/>
                </a:solidFill>
                <a:latin typeface="Arial"/>
                <a:ea typeface="Arial"/>
                <a:cs typeface="Arial"/>
                <a:sym typeface="Arial"/>
              </a:rPr>
              <a:t>Free</a:t>
            </a:r>
            <a:r>
              <a:rPr lang="lt-LT" sz="1400" i="1" dirty="0">
                <a:solidFill>
                  <a:schemeClr val="dk1"/>
                </a:solidFill>
                <a:latin typeface="Arial"/>
                <a:ea typeface="Arial"/>
                <a:cs typeface="Arial"/>
                <a:sym typeface="Arial"/>
              </a:rPr>
              <a:t>-Vector-</a:t>
            </a:r>
            <a:r>
              <a:rPr lang="lt-LT" sz="1400" i="1" dirty="0" err="1">
                <a:solidFill>
                  <a:schemeClr val="dk1"/>
                </a:solidFill>
                <a:latin typeface="Arial"/>
                <a:ea typeface="Arial"/>
                <a:cs typeface="Arial"/>
                <a:sym typeface="Arial"/>
              </a:rPr>
              <a:t>Images</a:t>
            </a:r>
            <a:r>
              <a:rPr lang="lt-LT" sz="1400" i="1" dirty="0">
                <a:solidFill>
                  <a:schemeClr val="dk1"/>
                </a:solidFill>
                <a:latin typeface="Arial"/>
                <a:ea typeface="Arial"/>
                <a:cs typeface="Arial"/>
                <a:sym typeface="Arial"/>
              </a:rPr>
              <a:t> </a:t>
            </a:r>
            <a:r>
              <a:rPr lang="lt-LT" sz="1400" i="1" dirty="0" err="1">
                <a:solidFill>
                  <a:schemeClr val="dk1"/>
                </a:solidFill>
                <a:latin typeface="Arial"/>
                <a:ea typeface="Arial"/>
                <a:cs typeface="Arial"/>
                <a:sym typeface="Arial"/>
              </a:rPr>
              <a:t>from</a:t>
            </a:r>
            <a:r>
              <a:rPr lang="lt-LT" sz="1400" i="1" dirty="0">
                <a:solidFill>
                  <a:schemeClr val="dk1"/>
                </a:solidFill>
                <a:latin typeface="Arial"/>
                <a:ea typeface="Arial"/>
                <a:cs typeface="Arial"/>
                <a:sym typeface="Arial"/>
              </a:rPr>
              <a:t> </a:t>
            </a:r>
            <a:r>
              <a:rPr lang="lt-LT" sz="1400" i="1" dirty="0" err="1">
                <a:solidFill>
                  <a:schemeClr val="dk1"/>
                </a:solidFill>
                <a:latin typeface="Arial"/>
                <a:ea typeface="Arial"/>
                <a:cs typeface="Arial"/>
                <a:sym typeface="Arial"/>
              </a:rPr>
              <a:t>Pixabay</a:t>
            </a:r>
            <a:endParaRPr sz="1400" i="1" dirty="0">
              <a:solidFill>
                <a:schemeClr val="dk1"/>
              </a:solidFill>
              <a:latin typeface="Arial"/>
              <a:ea typeface="Arial"/>
              <a:cs typeface="Arial"/>
              <a:sym typeface="Arial"/>
            </a:endParaRPr>
          </a:p>
        </p:txBody>
      </p:sp>
      <p:sp>
        <p:nvSpPr>
          <p:cNvPr id="975" name="Google Shape;975;p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107</a:t>
            </a:fld>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0"/>
        <p:cNvGrpSpPr/>
        <p:nvPr/>
      </p:nvGrpSpPr>
      <p:grpSpPr>
        <a:xfrm>
          <a:off x="0" y="0"/>
          <a:ext cx="0" cy="0"/>
          <a:chOff x="0" y="0"/>
          <a:chExt cx="0" cy="0"/>
        </a:xfrm>
      </p:grpSpPr>
      <p:sp>
        <p:nvSpPr>
          <p:cNvPr id="981" name="Google Shape;981;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82" name="Google Shape;982;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dirty="0">
                <a:latin typeface="Arial"/>
                <a:ea typeface="Arial"/>
                <a:cs typeface="Arial"/>
                <a:sym typeface="Arial"/>
              </a:rPr>
              <a:t>Papildomai pažengusiesiems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Lektorius gali trumpai papasakoti, kas yra kūrybinių bendrijų licencijos. Akcentuoti, kad visi autoriai įgyja autorių teisių apsaugą vos tik sukūrę kūrinį, bet norėdami palengvinti naudotojams pasinaudoti legaliai kūriniais, gali patys apie tai informuoti. T. y. autoriai gali nurodyti, kaip leidžia naudoti savo kūrinius. P</a:t>
            </a:r>
            <a:r>
              <a:rPr lang="lt-LT" sz="1400" dirty="0">
                <a:solidFill>
                  <a:schemeClr val="dk1"/>
                </a:solidFill>
                <a:latin typeface="Arial"/>
                <a:ea typeface="Arial"/>
                <a:cs typeface="Arial"/>
                <a:sym typeface="Arial"/>
              </a:rPr>
              <a:t>ateiktoje kūrybinių bendrijų licencijas apibendrinančioje schemoje aiškiai matysite licencijų skirtumus ir panašumus.</a:t>
            </a:r>
            <a:endParaRPr sz="1400" dirty="0">
              <a:solidFill>
                <a:schemeClr val="dk1"/>
              </a:solidFill>
              <a:latin typeface="Arial"/>
              <a:ea typeface="Arial"/>
              <a:cs typeface="Arial"/>
              <a:sym typeface="Arial"/>
            </a:endParaRPr>
          </a:p>
        </p:txBody>
      </p:sp>
      <p:sp>
        <p:nvSpPr>
          <p:cNvPr id="983" name="Google Shape;983;p7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108</a:t>
            </a:fld>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g36e788d4c3f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88" name="Google Shape;988;g36e788d4c3f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Pažink medijas su Klaudija.</a:t>
            </a:r>
            <a:r>
              <a:rPr lang="lt-LT" sz="1400" b="1" dirty="0">
                <a:latin typeface="Arial"/>
                <a:ea typeface="Arial"/>
                <a:cs typeface="Arial"/>
                <a:sym typeface="Arial"/>
              </a:rPr>
              <a:t> Ar galiu kitų sukurtus kūrinius naudoti komerciniais tikslais? </a:t>
            </a:r>
            <a:r>
              <a:rPr lang="lt-LT" sz="1400" dirty="0">
                <a:latin typeface="Arial"/>
                <a:ea typeface="Arial"/>
                <a:cs typeface="Arial"/>
                <a:sym typeface="Arial"/>
              </a:rPr>
              <a:t>(1 min. 30 sek.)</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https://www.youtube.com/watch?v=kyLqJXiJ2WA&amp;list=PLYTBt9n9khmA-QT_37TM09GXzjBgeDfWo&amp;index=2</a:t>
            </a:r>
            <a:endParaRPr sz="1400" i="1" dirty="0">
              <a:solidFill>
                <a:schemeClr val="dk1"/>
              </a:solidFill>
              <a:latin typeface="Arial"/>
              <a:ea typeface="Arial"/>
              <a:cs typeface="Arial"/>
              <a:sym typeface="Arial"/>
            </a:endParaRPr>
          </a:p>
        </p:txBody>
      </p:sp>
      <p:sp>
        <p:nvSpPr>
          <p:cNvPr id="989" name="Google Shape;989;g36e788d4c3f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109</a:t>
            </a:fld>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
        <p:cNvGrpSpPr/>
        <p:nvPr/>
      </p:nvGrpSpPr>
      <p:grpSpPr>
        <a:xfrm>
          <a:off x="0" y="0"/>
          <a:ext cx="0" cy="0"/>
          <a:chOff x="0" y="0"/>
          <a:chExt cx="0" cy="0"/>
        </a:xfrm>
      </p:grpSpPr>
      <p:sp>
        <p:nvSpPr>
          <p:cNvPr id="995" name="Google Shape;995;p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996" name="Google Shape;996;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Lektorius gali auditorijos paklausti, kokio tipo svetainių jie žino. Galite naudoti interaktyvius įrankius, pvz., </a:t>
            </a:r>
            <a:r>
              <a:rPr lang="lt-LT" sz="1400" i="1" dirty="0" err="1">
                <a:latin typeface="Arial"/>
                <a:ea typeface="Arial"/>
                <a:cs typeface="Arial"/>
                <a:sym typeface="Arial"/>
              </a:rPr>
              <a:t>Slido</a:t>
            </a:r>
            <a:r>
              <a:rPr lang="lt-LT" sz="1400" dirty="0">
                <a:latin typeface="Arial"/>
                <a:ea typeface="Arial"/>
                <a:cs typeface="Arial"/>
                <a:sym typeface="Arial"/>
              </a:rPr>
              <a:t> platformą, ir paprašyti dalyvių prisijungus parašyti, kokio tipo svetainių jie žino? </a:t>
            </a:r>
            <a:endParaRPr dirty="0"/>
          </a:p>
        </p:txBody>
      </p:sp>
      <p:sp>
        <p:nvSpPr>
          <p:cNvPr id="997" name="Google Shape;997;p8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110</a:t>
            </a:fld>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0"/>
        <p:cNvGrpSpPr/>
        <p:nvPr/>
      </p:nvGrpSpPr>
      <p:grpSpPr>
        <a:xfrm>
          <a:off x="0" y="0"/>
          <a:ext cx="0" cy="0"/>
          <a:chOff x="0" y="0"/>
          <a:chExt cx="0" cy="0"/>
        </a:xfrm>
      </p:grpSpPr>
      <p:sp>
        <p:nvSpPr>
          <p:cNvPr id="1001" name="Google Shape;1001;p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02" name="Google Shape;1002;p8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Pakomentuoti išsamiau, kokio tipo yra svetainių.</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Asmeninės svetainės</a:t>
            </a:r>
            <a:r>
              <a:rPr lang="lt-LT" sz="1400" dirty="0">
                <a:latin typeface="Arial"/>
                <a:ea typeface="Arial"/>
                <a:cs typeface="Arial"/>
                <a:sym typeface="Arial"/>
              </a:rPr>
              <a:t>. Dažnai naudojamos savo gyvenimo aprašymams, pomėgiams, </a:t>
            </a:r>
            <a:r>
              <a:rPr lang="lt-LT" sz="1400" i="1" dirty="0" err="1">
                <a:latin typeface="Arial"/>
                <a:ea typeface="Arial"/>
                <a:cs typeface="Arial"/>
                <a:sym typeface="Arial"/>
              </a:rPr>
              <a:t>portfolio</a:t>
            </a:r>
            <a:r>
              <a:rPr lang="lt-LT" sz="1400" dirty="0">
                <a:latin typeface="Arial"/>
                <a:ea typeface="Arial"/>
                <a:cs typeface="Arial"/>
                <a:sym typeface="Arial"/>
              </a:rPr>
              <a:t> ar dienoraščiams (</a:t>
            </a:r>
            <a:r>
              <a:rPr lang="lt-LT" sz="1400" i="1" dirty="0" err="1">
                <a:latin typeface="Arial"/>
                <a:ea typeface="Arial"/>
                <a:cs typeface="Arial"/>
                <a:sym typeface="Arial"/>
              </a:rPr>
              <a:t>blogams</a:t>
            </a:r>
            <a:r>
              <a:rPr lang="lt-LT" sz="1400" dirty="0">
                <a:latin typeface="Arial"/>
                <a:ea typeface="Arial"/>
                <a:cs typeface="Arial"/>
                <a:sym typeface="Arial"/>
              </a:rPr>
              <a:t>) pristatyti.</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Verslo svetainės</a:t>
            </a:r>
            <a:r>
              <a:rPr lang="lt-LT" sz="1400" dirty="0">
                <a:latin typeface="Arial"/>
                <a:ea typeface="Arial"/>
                <a:cs typeface="Arial"/>
                <a:sym typeface="Arial"/>
              </a:rPr>
              <a:t>. Sukurtos įmonių ar organizacijų informacijai pateikti, prekėms ar paslaugoms reklamuoti ir parduoti, klientų aptarnavimui užtikrinti.</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Elektroninės komercijos svetainės</a:t>
            </a:r>
            <a:r>
              <a:rPr lang="lt-LT" sz="1400" dirty="0">
                <a:latin typeface="Arial"/>
                <a:ea typeface="Arial"/>
                <a:cs typeface="Arial"/>
                <a:sym typeface="Arial"/>
              </a:rPr>
              <a:t>. Specializuotos platformos, skirtos prekių ar paslaugų pardavimui internetu. Jose paprastai būna krepšelis, atsiskaitymo sistemos ir produktų katalogai.</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Informacinės svetainės. </a:t>
            </a:r>
            <a:r>
              <a:rPr lang="lt-LT" sz="1400" dirty="0">
                <a:latin typeface="Arial"/>
                <a:ea typeface="Arial"/>
                <a:cs typeface="Arial"/>
                <a:sym typeface="Arial"/>
              </a:rPr>
              <a:t>Pagrindinis tikslas yra pateikti informaciją tam tikra tema. Tai gali būti enciklopedijos, žinių portalai, dokumentacijos svetainės ir pan.</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Naujienų portalai</a:t>
            </a:r>
            <a:r>
              <a:rPr lang="lt-LT" sz="1400" dirty="0">
                <a:latin typeface="Arial"/>
                <a:ea typeface="Arial"/>
                <a:cs typeface="Arial"/>
                <a:sym typeface="Arial"/>
              </a:rPr>
              <a:t>. Skirti naujausioms žinioms, įvykiams ir analizei pateikti. Jie dažnai atnaujinami labai reguliariai.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Socialiniai tinklai</a:t>
            </a:r>
            <a:r>
              <a:rPr lang="lt-LT" sz="1400" dirty="0">
                <a:latin typeface="Arial"/>
                <a:ea typeface="Arial"/>
                <a:cs typeface="Arial"/>
                <a:sym typeface="Arial"/>
              </a:rPr>
              <a:t>. Platformos, leidžiančios vartotojams bendrauti, dalintis turiniu, kurti ryšius ir bendruomenes.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 Tęsinys kitoje skaidrėje.</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br>
              <a:rPr lang="lt-LT" sz="1400" dirty="0">
                <a:latin typeface="Arial"/>
                <a:ea typeface="Arial"/>
                <a:cs typeface="Arial"/>
                <a:sym typeface="Arial"/>
              </a:rPr>
            </a:br>
            <a:r>
              <a:rPr lang="lt-LT" sz="1400" dirty="0">
                <a:latin typeface="Arial"/>
                <a:ea typeface="Arial"/>
                <a:cs typeface="Arial"/>
                <a:sym typeface="Arial"/>
              </a:rPr>
              <a:t>Paveikslėlis: </a:t>
            </a:r>
            <a:r>
              <a:rPr lang="lt-LT" sz="1400" i="1" dirty="0" err="1">
                <a:latin typeface="Arial"/>
                <a:ea typeface="Arial"/>
                <a:cs typeface="Arial"/>
                <a:sym typeface="Arial"/>
              </a:rPr>
              <a:t>Image</a:t>
            </a:r>
            <a:r>
              <a:rPr lang="lt-LT" sz="1400" i="1" dirty="0">
                <a:latin typeface="Arial"/>
                <a:ea typeface="Arial"/>
                <a:cs typeface="Arial"/>
                <a:sym typeface="Arial"/>
              </a:rPr>
              <a:t> </a:t>
            </a:r>
            <a:r>
              <a:rPr lang="lt-LT" sz="1400" i="1" dirty="0" err="1">
                <a:latin typeface="Arial"/>
                <a:ea typeface="Arial"/>
                <a:cs typeface="Arial"/>
                <a:sym typeface="Arial"/>
              </a:rPr>
              <a:t>by</a:t>
            </a:r>
            <a:r>
              <a:rPr lang="lt-LT" sz="1400" i="1" dirty="0">
                <a:latin typeface="Arial"/>
                <a:ea typeface="Arial"/>
                <a:cs typeface="Arial"/>
                <a:sym typeface="Arial"/>
              </a:rPr>
              <a:t> </a:t>
            </a:r>
            <a:r>
              <a:rPr lang="lt-LT" sz="1400" i="1" dirty="0" err="1">
                <a:latin typeface="Arial"/>
                <a:ea typeface="Arial"/>
                <a:cs typeface="Arial"/>
                <a:sym typeface="Arial"/>
              </a:rPr>
              <a:t>Clker</a:t>
            </a:r>
            <a:r>
              <a:rPr lang="lt-LT" sz="1400" i="1" dirty="0">
                <a:latin typeface="Arial"/>
                <a:ea typeface="Arial"/>
                <a:cs typeface="Arial"/>
                <a:sym typeface="Arial"/>
              </a:rPr>
              <a:t>-</a:t>
            </a:r>
            <a:r>
              <a:rPr lang="lt-LT" sz="1400" i="1" dirty="0" err="1">
                <a:latin typeface="Arial"/>
                <a:ea typeface="Arial"/>
                <a:cs typeface="Arial"/>
                <a:sym typeface="Arial"/>
              </a:rPr>
              <a:t>Free</a:t>
            </a:r>
            <a:r>
              <a:rPr lang="lt-LT" sz="1400" i="1" dirty="0">
                <a:latin typeface="Arial"/>
                <a:ea typeface="Arial"/>
                <a:cs typeface="Arial"/>
                <a:sym typeface="Arial"/>
              </a:rPr>
              <a:t>-Vector-</a:t>
            </a:r>
            <a:r>
              <a:rPr lang="lt-LT" sz="1400" i="1" dirty="0" err="1">
                <a:latin typeface="Arial"/>
                <a:ea typeface="Arial"/>
                <a:cs typeface="Arial"/>
                <a:sym typeface="Arial"/>
              </a:rPr>
              <a:t>Images</a:t>
            </a:r>
            <a:r>
              <a:rPr lang="lt-LT" sz="1400" i="1" dirty="0">
                <a:latin typeface="Arial"/>
                <a:ea typeface="Arial"/>
                <a:cs typeface="Arial"/>
                <a:sym typeface="Arial"/>
              </a:rPr>
              <a:t> </a:t>
            </a:r>
            <a:r>
              <a:rPr lang="lt-LT" sz="1400" i="1" dirty="0" err="1">
                <a:latin typeface="Arial"/>
                <a:ea typeface="Arial"/>
                <a:cs typeface="Arial"/>
                <a:sym typeface="Arial"/>
              </a:rPr>
              <a:t>from</a:t>
            </a:r>
            <a:r>
              <a:rPr lang="lt-LT" sz="1400" i="1" dirty="0">
                <a:latin typeface="Arial"/>
                <a:ea typeface="Arial"/>
                <a:cs typeface="Arial"/>
                <a:sym typeface="Arial"/>
              </a:rPr>
              <a:t> </a:t>
            </a:r>
            <a:r>
              <a:rPr lang="lt-LT" sz="1400" i="1" dirty="0" err="1">
                <a:latin typeface="Arial"/>
                <a:ea typeface="Arial"/>
                <a:cs typeface="Arial"/>
                <a:sym typeface="Arial"/>
              </a:rPr>
              <a:t>Pixabay</a:t>
            </a:r>
            <a:endParaRPr sz="1400" i="1" dirty="0">
              <a:latin typeface="Arial"/>
              <a:ea typeface="Arial"/>
              <a:cs typeface="Arial"/>
              <a:sym typeface="Arial"/>
            </a:endParaRPr>
          </a:p>
        </p:txBody>
      </p:sp>
      <p:sp>
        <p:nvSpPr>
          <p:cNvPr id="1003" name="Google Shape;1003;p8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111</a:t>
            </a:fld>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8"/>
        <p:cNvGrpSpPr/>
        <p:nvPr/>
      </p:nvGrpSpPr>
      <p:grpSpPr>
        <a:xfrm>
          <a:off x="0" y="0"/>
          <a:ext cx="0" cy="0"/>
          <a:chOff x="0" y="0"/>
          <a:chExt cx="0" cy="0"/>
        </a:xfrm>
      </p:grpSpPr>
      <p:sp>
        <p:nvSpPr>
          <p:cNvPr id="1009" name="Google Shape;1009;p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10" name="Google Shape;1010;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dirty="0" err="1">
                <a:latin typeface="Arial"/>
                <a:ea typeface="Arial"/>
                <a:cs typeface="Arial"/>
                <a:sym typeface="Arial"/>
              </a:rPr>
              <a:t>Portfolio</a:t>
            </a:r>
            <a:r>
              <a:rPr lang="lt-LT" sz="1400" b="1" dirty="0">
                <a:latin typeface="Arial"/>
                <a:ea typeface="Arial"/>
                <a:cs typeface="Arial"/>
                <a:sym typeface="Arial"/>
              </a:rPr>
              <a:t> svetainės. </a:t>
            </a:r>
            <a:r>
              <a:rPr lang="lt-LT" sz="1400" dirty="0">
                <a:latin typeface="Arial"/>
                <a:ea typeface="Arial"/>
                <a:cs typeface="Arial"/>
                <a:sym typeface="Arial"/>
              </a:rPr>
              <a:t>Dažnai naudojamos kūrybinių profesijų atstovų (dizainerių, fotografų, rašytojų) savo darbų pavyzdžiams demonstruoti.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Valdžios institucijų svetainės</a:t>
            </a:r>
            <a:r>
              <a:rPr lang="lt-LT" sz="1400" dirty="0">
                <a:latin typeface="Arial"/>
                <a:ea typeface="Arial"/>
                <a:cs typeface="Arial"/>
                <a:sym typeface="Arial"/>
              </a:rPr>
              <a:t>. Teikia informaciją apie valstybės institucijas, paslaugas, įstatymus ir kitus svarbius klausimus.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Bendruomenių forumai</a:t>
            </a:r>
            <a:r>
              <a:rPr lang="lt-LT" sz="1400" dirty="0">
                <a:latin typeface="Arial"/>
                <a:ea typeface="Arial"/>
                <a:cs typeface="Arial"/>
                <a:sym typeface="Arial"/>
              </a:rPr>
              <a:t>. Platformos, skirtos diskusijoms ir bendravimui tarp žmonių, turinčių bendrų interesų.</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Paieškos sistemos</a:t>
            </a:r>
            <a:r>
              <a:rPr lang="lt-LT" sz="1400" dirty="0">
                <a:latin typeface="Arial"/>
                <a:ea typeface="Arial"/>
                <a:cs typeface="Arial"/>
                <a:sym typeface="Arial"/>
              </a:rPr>
              <a:t>. Specializuotos svetainės, skirtos informacijos paieškai internete.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Švietimo svetainės</a:t>
            </a:r>
            <a:r>
              <a:rPr lang="lt-LT" sz="1400" dirty="0">
                <a:latin typeface="Arial"/>
                <a:ea typeface="Arial"/>
                <a:cs typeface="Arial"/>
                <a:sym typeface="Arial"/>
              </a:rPr>
              <a:t>. Skirtos mokymosi medžiagai, kursams, pamokoms ar kitai švietimo informacijai teikti.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Pramoginės svetainės</a:t>
            </a:r>
            <a:r>
              <a:rPr lang="lt-LT" sz="1400" dirty="0">
                <a:latin typeface="Arial"/>
                <a:ea typeface="Arial"/>
                <a:cs typeface="Arial"/>
                <a:sym typeface="Arial"/>
              </a:rPr>
              <a:t>. Siūlo pramoginį turinį, pavyzdžiui, vaizdo įrašus, žaidimus, muziką ar humorą.</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Prieš pereidami į kitą skaidrę paklauskite dalyvių, ar jie moka atskirti svetainių tipus pagal adresą? Ar žino apie galimybę patiems kurti svetaines? Ar galėtų atpažinti, kuri svetainė yra oficialių institucijų, o kuri sukurta pasinaudojant nemokamais įrankiais?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Kitoje potemėje papasakosime apie tai, kaip patys galite susikurti interneto svetainę ar tinklaraštį ir kaip atskirti tokias svetaines ir kaip kritiškai vertinti ten pateikiamą informaciją.</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Paveikslėlis: </a:t>
            </a:r>
            <a:r>
              <a:rPr lang="lt-LT" sz="1400" i="1" dirty="0" err="1">
                <a:latin typeface="Arial"/>
                <a:ea typeface="Arial"/>
                <a:cs typeface="Arial"/>
                <a:sym typeface="Arial"/>
              </a:rPr>
              <a:t>Image</a:t>
            </a:r>
            <a:r>
              <a:rPr lang="lt-LT" sz="1400" i="1" dirty="0">
                <a:latin typeface="Arial"/>
                <a:ea typeface="Arial"/>
                <a:cs typeface="Arial"/>
                <a:sym typeface="Arial"/>
              </a:rPr>
              <a:t> </a:t>
            </a:r>
            <a:r>
              <a:rPr lang="lt-LT" sz="1400" i="1" dirty="0" err="1">
                <a:latin typeface="Arial"/>
                <a:ea typeface="Arial"/>
                <a:cs typeface="Arial"/>
                <a:sym typeface="Arial"/>
              </a:rPr>
              <a:t>by</a:t>
            </a:r>
            <a:r>
              <a:rPr lang="lt-LT" sz="1400" i="1" dirty="0">
                <a:latin typeface="Arial"/>
                <a:ea typeface="Arial"/>
                <a:cs typeface="Arial"/>
                <a:sym typeface="Arial"/>
              </a:rPr>
              <a:t> </a:t>
            </a:r>
            <a:r>
              <a:rPr lang="lt-LT" sz="1400" i="1" dirty="0" err="1">
                <a:latin typeface="Arial"/>
                <a:ea typeface="Arial"/>
                <a:cs typeface="Arial"/>
                <a:sym typeface="Arial"/>
              </a:rPr>
              <a:t>OpenClipart-Vectors</a:t>
            </a:r>
            <a:r>
              <a:rPr lang="lt-LT" sz="1400" i="1" dirty="0">
                <a:latin typeface="Arial"/>
                <a:ea typeface="Arial"/>
                <a:cs typeface="Arial"/>
                <a:sym typeface="Arial"/>
              </a:rPr>
              <a:t> </a:t>
            </a:r>
            <a:r>
              <a:rPr lang="lt-LT" sz="1400" i="1" dirty="0" err="1">
                <a:latin typeface="Arial"/>
                <a:ea typeface="Arial"/>
                <a:cs typeface="Arial"/>
                <a:sym typeface="Arial"/>
              </a:rPr>
              <a:t>from</a:t>
            </a:r>
            <a:r>
              <a:rPr lang="lt-LT" sz="1400" i="1" dirty="0">
                <a:latin typeface="Arial"/>
                <a:ea typeface="Arial"/>
                <a:cs typeface="Arial"/>
                <a:sym typeface="Arial"/>
              </a:rPr>
              <a:t> </a:t>
            </a:r>
            <a:r>
              <a:rPr lang="lt-LT" sz="1400" i="1" dirty="0" err="1">
                <a:latin typeface="Arial"/>
                <a:ea typeface="Arial"/>
                <a:cs typeface="Arial"/>
                <a:sym typeface="Arial"/>
              </a:rPr>
              <a:t>Pixabay</a:t>
            </a:r>
            <a:endParaRPr sz="1400" i="1" dirty="0">
              <a:latin typeface="Arial"/>
              <a:ea typeface="Arial"/>
              <a:cs typeface="Arial"/>
              <a:sym typeface="Arial"/>
            </a:endParaRPr>
          </a:p>
        </p:txBody>
      </p:sp>
      <p:sp>
        <p:nvSpPr>
          <p:cNvPr id="1011" name="Google Shape;1011;p8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112</a:t>
            </a:fld>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6"/>
        <p:cNvGrpSpPr/>
        <p:nvPr/>
      </p:nvGrpSpPr>
      <p:grpSpPr>
        <a:xfrm>
          <a:off x="0" y="0"/>
          <a:ext cx="0" cy="0"/>
          <a:chOff x="0" y="0"/>
          <a:chExt cx="0" cy="0"/>
        </a:xfrm>
      </p:grpSpPr>
      <p:sp>
        <p:nvSpPr>
          <p:cNvPr id="1017" name="Google Shape;1017;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18" name="Google Shape;1018;p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Papildoma potemė. Tinka ieškantiems darbo, verslo pradžiai ar kt. pažengusiesiems</a:t>
            </a:r>
            <a:r>
              <a:rPr lang="lt-LT" sz="1400" dirty="0">
                <a:latin typeface="Arial"/>
                <a:ea typeface="Arial"/>
                <a:cs typeface="Arial"/>
                <a:sym typeface="Arial"/>
              </a:rPr>
              <a:t>.</a:t>
            </a:r>
            <a:endParaRPr dirty="0"/>
          </a:p>
          <a:p>
            <a:pPr marL="0" lvl="0" indent="0" algn="l" rtl="0">
              <a:lnSpc>
                <a:spcPct val="100000"/>
              </a:lnSpc>
              <a:spcBef>
                <a:spcPts val="2400"/>
              </a:spcBef>
              <a:spcAft>
                <a:spcPts val="0"/>
              </a:spcAft>
              <a:buClr>
                <a:schemeClr val="dk1"/>
              </a:buClr>
              <a:buSzPts val="1200"/>
              <a:buFont typeface="Calibri"/>
              <a:buNone/>
            </a:pPr>
            <a:r>
              <a:rPr lang="lt-LT" sz="1400" dirty="0">
                <a:latin typeface="Arial"/>
                <a:ea typeface="Arial"/>
                <a:cs typeface="Arial"/>
                <a:sym typeface="Arial"/>
              </a:rPr>
              <a:t>Dar prieš kelerius metus norint sukurti svetainę reikėjo naudoti specialias interneto kūrimo puslapių programas, taip pat reikėjo mokėti specialią interneto puslapių kūrimo kalbą HTML (angl. </a:t>
            </a:r>
            <a:r>
              <a:rPr lang="lt-LT" sz="1400" dirty="0" err="1">
                <a:latin typeface="Arial"/>
                <a:ea typeface="Arial"/>
                <a:cs typeface="Arial"/>
                <a:sym typeface="Arial"/>
              </a:rPr>
              <a:t>Hypertext</a:t>
            </a:r>
            <a:r>
              <a:rPr lang="lt-LT" sz="1400" dirty="0">
                <a:latin typeface="Arial"/>
                <a:ea typeface="Arial"/>
                <a:cs typeface="Arial"/>
                <a:sym typeface="Arial"/>
              </a:rPr>
              <a:t> </a:t>
            </a:r>
            <a:r>
              <a:rPr lang="lt-LT" sz="1400" dirty="0" err="1">
                <a:latin typeface="Arial"/>
                <a:ea typeface="Arial"/>
                <a:cs typeface="Arial"/>
                <a:sym typeface="Arial"/>
              </a:rPr>
              <a:t>Markup</a:t>
            </a:r>
            <a:r>
              <a:rPr lang="lt-LT" sz="1400" dirty="0">
                <a:latin typeface="Arial"/>
                <a:ea typeface="Arial"/>
                <a:cs typeface="Arial"/>
                <a:sym typeface="Arial"/>
              </a:rPr>
              <a:t> </a:t>
            </a:r>
            <a:r>
              <a:rPr lang="lt-LT" sz="1400" dirty="0" err="1">
                <a:latin typeface="Arial"/>
                <a:ea typeface="Arial"/>
                <a:cs typeface="Arial"/>
                <a:sym typeface="Arial"/>
              </a:rPr>
              <a:t>Language</a:t>
            </a:r>
            <a:r>
              <a:rPr lang="lt-LT" sz="1400" dirty="0">
                <a:latin typeface="Arial"/>
                <a:ea typeface="Arial"/>
                <a:cs typeface="Arial"/>
                <a:sym typeface="Arial"/>
              </a:rPr>
              <a:t>). O šiuolaikinės priemonės leidžia sukurti interneto tinklalapius ir svetaines nenaudojant jokių specialių programų ir nebūtina mokėti HTML kalbos. Be to, šios priemonės leidžia iš karto sukurtą puslapį ar svetainę skelbti internete. </a:t>
            </a:r>
            <a:r>
              <a:rPr lang="lt-LT" sz="1400" i="0" u="none" strike="noStrike" dirty="0">
                <a:latin typeface="Arial"/>
                <a:ea typeface="Arial"/>
                <a:cs typeface="Arial"/>
                <a:sym typeface="Arial"/>
              </a:rPr>
              <a:t>Nusprendę pradėti savo tinklaraštį arba susikurti savo tinklalapį, turėsite nuspręsti, kokią platformą jam pasirinkti. Daugelis žmonių, neturinčių programavimo žinių ir nenorinčių mokėti IT specialistams už individualios svetainės sukūrimą, renkasi nemokamas platformas, kurias naudoti nėra sudėtinga.</a:t>
            </a:r>
            <a:endParaRPr sz="1400" dirty="0">
              <a:latin typeface="Arial"/>
              <a:ea typeface="Arial"/>
              <a:cs typeface="Arial"/>
              <a:sym typeface="Arial"/>
            </a:endParaRPr>
          </a:p>
          <a:p>
            <a:pPr marL="0" lvl="0" indent="0" algn="l" rtl="0">
              <a:lnSpc>
                <a:spcPct val="100000"/>
              </a:lnSpc>
              <a:spcBef>
                <a:spcPts val="1200"/>
              </a:spcBef>
              <a:spcAft>
                <a:spcPts val="0"/>
              </a:spcAft>
              <a:buClr>
                <a:schemeClr val="dk1"/>
              </a:buClr>
              <a:buSzPts val="1200"/>
              <a:buFont typeface="Calibri"/>
              <a:buNone/>
            </a:pPr>
            <a:r>
              <a:rPr lang="lt-LT" sz="1400" b="1" dirty="0">
                <a:latin typeface="Arial"/>
                <a:ea typeface="Arial"/>
                <a:cs typeface="Arial"/>
                <a:sym typeface="Arial"/>
              </a:rPr>
              <a:t>Ko tikėtis nemokamame plane?</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Svetainės adresas bus </a:t>
            </a:r>
            <a:r>
              <a:rPr lang="lt-LT" sz="1400" b="1" dirty="0" err="1">
                <a:latin typeface="Arial"/>
                <a:ea typeface="Arial"/>
                <a:cs typeface="Arial"/>
                <a:sym typeface="Arial"/>
              </a:rPr>
              <a:t>subdomenas</a:t>
            </a:r>
            <a:r>
              <a:rPr lang="lt-LT" sz="1400" dirty="0">
                <a:latin typeface="Arial"/>
                <a:ea typeface="Arial"/>
                <a:cs typeface="Arial"/>
                <a:sym typeface="Arial"/>
              </a:rPr>
              <a:t>, pvz., </a:t>
            </a:r>
            <a:r>
              <a:rPr lang="lt-LT" sz="1400" i="1" dirty="0">
                <a:latin typeface="Arial"/>
                <a:ea typeface="Arial"/>
                <a:cs typeface="Arial"/>
                <a:sym typeface="Arial"/>
              </a:rPr>
              <a:t>tavosvetaine.wixsite.com</a:t>
            </a:r>
            <a:endParaRPr sz="1400" i="1"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Dažnai bus </a:t>
            </a:r>
            <a:r>
              <a:rPr lang="lt-LT" sz="1400" b="1" dirty="0">
                <a:latin typeface="Arial"/>
                <a:ea typeface="Arial"/>
                <a:cs typeface="Arial"/>
                <a:sym typeface="Arial"/>
              </a:rPr>
              <a:t>reklamų</a:t>
            </a:r>
            <a:r>
              <a:rPr lang="lt-LT" sz="1400" dirty="0">
                <a:latin typeface="Arial"/>
                <a:ea typeface="Arial"/>
                <a:cs typeface="Arial"/>
                <a:sym typeface="Arial"/>
              </a:rPr>
              <a:t> ar platformos logotipas.</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Ribotos dizaino ir funkcijų galimybės.</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Nėra savo domeno (nebent nusiperki atskirai).</a:t>
            </a:r>
            <a:endParaRPr sz="1400" dirty="0">
              <a:latin typeface="Arial"/>
              <a:ea typeface="Arial"/>
              <a:cs typeface="Arial"/>
              <a:sym typeface="Arial"/>
            </a:endParaRPr>
          </a:p>
        </p:txBody>
      </p:sp>
      <p:sp>
        <p:nvSpPr>
          <p:cNvPr id="1019" name="Google Shape;1019;p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113</a:t>
            </a:fld>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2"/>
        <p:cNvGrpSpPr/>
        <p:nvPr/>
      </p:nvGrpSpPr>
      <p:grpSpPr>
        <a:xfrm>
          <a:off x="0" y="0"/>
          <a:ext cx="0" cy="0"/>
          <a:chOff x="0" y="0"/>
          <a:chExt cx="0" cy="0"/>
        </a:xfrm>
      </p:grpSpPr>
      <p:sp>
        <p:nvSpPr>
          <p:cNvPr id="1023" name="Google Shape;1023;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24" name="Google Shape;1024;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lt-LT" sz="1400" b="1" i="1" dirty="0" err="1">
                <a:latin typeface="Arial"/>
                <a:ea typeface="Arial"/>
                <a:cs typeface="Arial"/>
                <a:sym typeface="Arial"/>
              </a:rPr>
              <a:t>Blogger</a:t>
            </a:r>
            <a:endParaRPr sz="1400" b="1" i="1"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https://www.blogger.com/about/ </a:t>
            </a:r>
            <a:r>
              <a:rPr lang="lt-LT" sz="1400" b="0" dirty="0">
                <a:latin typeface="Arial"/>
                <a:ea typeface="Arial"/>
                <a:cs typeface="Arial"/>
                <a:sym typeface="Arial"/>
              </a:rPr>
              <a:t>– </a:t>
            </a:r>
            <a:r>
              <a:rPr lang="lt-LT" sz="1400" dirty="0">
                <a:latin typeface="Arial"/>
                <a:ea typeface="Arial"/>
                <a:cs typeface="Arial"/>
                <a:sym typeface="Arial"/>
              </a:rPr>
              <a:t>nemokama „Google“ platforma, skirta kurti ir valdyti tinklaraščius (</a:t>
            </a:r>
            <a:r>
              <a:rPr lang="lt-LT" sz="1400" dirty="0" err="1">
                <a:latin typeface="Arial"/>
                <a:ea typeface="Arial"/>
                <a:cs typeface="Arial"/>
                <a:sym typeface="Arial"/>
              </a:rPr>
              <a:t>blog'us</a:t>
            </a:r>
            <a:r>
              <a:rPr lang="lt-LT" sz="1400" dirty="0">
                <a:latin typeface="Arial"/>
                <a:ea typeface="Arial"/>
                <a:cs typeface="Arial"/>
                <a:sym typeface="Arial"/>
              </a:rPr>
              <a:t>). </a:t>
            </a:r>
            <a:r>
              <a:rPr lang="lt-LT" sz="1400" i="1" dirty="0" err="1">
                <a:latin typeface="Arial"/>
                <a:ea typeface="Arial"/>
                <a:cs typeface="Arial"/>
                <a:sym typeface="Arial"/>
              </a:rPr>
              <a:t>Blogger</a:t>
            </a:r>
            <a:r>
              <a:rPr lang="lt-LT" sz="1400" dirty="0">
                <a:latin typeface="Arial"/>
                <a:ea typeface="Arial"/>
                <a:cs typeface="Arial"/>
                <a:sym typeface="Arial"/>
              </a:rPr>
              <a:t> buvo itin populiari apie 2005–2012 m., kai daug žmonių pradėjo kurti asmeninius tinklaraščius. Pastaraisiais metais ją pralenkė tokios platformos kaip </a:t>
            </a:r>
            <a:r>
              <a:rPr lang="lt-LT" sz="1400" i="1" dirty="0">
                <a:latin typeface="Arial"/>
                <a:ea typeface="Arial"/>
                <a:cs typeface="Arial"/>
                <a:sym typeface="Arial"/>
              </a:rPr>
              <a:t>WordPress.com</a:t>
            </a:r>
            <a:r>
              <a:rPr lang="lt-LT" sz="1400" dirty="0">
                <a:latin typeface="Arial"/>
                <a:ea typeface="Arial"/>
                <a:cs typeface="Arial"/>
                <a:sym typeface="Arial"/>
              </a:rPr>
              <a:t>, </a:t>
            </a:r>
            <a:r>
              <a:rPr lang="lt-LT" sz="1400" i="1" dirty="0" err="1">
                <a:latin typeface="Arial"/>
                <a:ea typeface="Arial"/>
                <a:cs typeface="Arial"/>
                <a:sym typeface="Arial"/>
              </a:rPr>
              <a:t>Medium</a:t>
            </a:r>
            <a:r>
              <a:rPr lang="lt-LT" sz="1400" i="1" dirty="0">
                <a:latin typeface="Arial"/>
                <a:ea typeface="Arial"/>
                <a:cs typeface="Arial"/>
                <a:sym typeface="Arial"/>
              </a:rPr>
              <a:t>, </a:t>
            </a:r>
            <a:r>
              <a:rPr lang="lt-LT" sz="1400" i="1" dirty="0" err="1">
                <a:latin typeface="Arial"/>
                <a:ea typeface="Arial"/>
                <a:cs typeface="Arial"/>
                <a:sym typeface="Arial"/>
              </a:rPr>
              <a:t>Wix</a:t>
            </a:r>
            <a:r>
              <a:rPr lang="lt-LT" sz="1400" i="1" dirty="0">
                <a:latin typeface="Arial"/>
                <a:ea typeface="Arial"/>
                <a:cs typeface="Arial"/>
                <a:sym typeface="Arial"/>
              </a:rPr>
              <a:t>, Ghost,</a:t>
            </a:r>
            <a:r>
              <a:rPr lang="lt-LT" sz="1400" dirty="0">
                <a:latin typeface="Arial"/>
                <a:ea typeface="Arial"/>
                <a:cs typeface="Arial"/>
                <a:sym typeface="Arial"/>
              </a:rPr>
              <a:t> net ir socialiniai tinklai (</a:t>
            </a:r>
            <a:r>
              <a:rPr lang="lt-LT" sz="1400" i="1" dirty="0">
                <a:latin typeface="Arial"/>
                <a:ea typeface="Arial"/>
                <a:cs typeface="Arial"/>
                <a:sym typeface="Arial"/>
              </a:rPr>
              <a:t>Instagram, </a:t>
            </a:r>
            <a:r>
              <a:rPr lang="lt-LT" sz="1400" i="1" dirty="0" err="1">
                <a:latin typeface="Arial"/>
                <a:ea typeface="Arial"/>
                <a:cs typeface="Arial"/>
                <a:sym typeface="Arial"/>
              </a:rPr>
              <a:t>Substack</a:t>
            </a:r>
            <a:r>
              <a:rPr lang="lt-LT" sz="1400" i="1" dirty="0">
                <a:latin typeface="Arial"/>
                <a:ea typeface="Arial"/>
                <a:cs typeface="Arial"/>
                <a:sym typeface="Arial"/>
              </a:rPr>
              <a:t> </a:t>
            </a:r>
            <a:r>
              <a:rPr lang="lt-LT" sz="1400" dirty="0">
                <a:latin typeface="Arial"/>
                <a:ea typeface="Arial"/>
                <a:cs typeface="Arial"/>
                <a:sym typeface="Arial"/>
              </a:rPr>
              <a:t>ar </a:t>
            </a:r>
            <a:r>
              <a:rPr lang="lt-LT" sz="1400" i="1" dirty="0">
                <a:latin typeface="Arial"/>
                <a:ea typeface="Arial"/>
                <a:cs typeface="Arial"/>
                <a:sym typeface="Arial"/>
              </a:rPr>
              <a:t>YouTube</a:t>
            </a:r>
            <a:r>
              <a:rPr lang="lt-LT" sz="1400" dirty="0">
                <a:latin typeface="Arial"/>
                <a:ea typeface="Arial"/>
                <a:cs typeface="Arial"/>
                <a:sym typeface="Arial"/>
              </a:rPr>
              <a:t> – kaip tinklaraščio pakaitalai). </a:t>
            </a:r>
            <a:endParaRPr dirty="0"/>
          </a:p>
          <a:p>
            <a:pPr marL="0" lvl="0" indent="0" algn="l" rtl="0">
              <a:lnSpc>
                <a:spcPct val="100000"/>
              </a:lnSpc>
              <a:spcBef>
                <a:spcPts val="0"/>
              </a:spcBef>
              <a:spcAft>
                <a:spcPts val="0"/>
              </a:spcAft>
              <a:buClr>
                <a:schemeClr val="dk1"/>
              </a:buClr>
              <a:buSzPts val="1200"/>
              <a:buFont typeface="Calibri"/>
              <a:buNone/>
            </a:pPr>
            <a:endParaRPr sz="1400" b="1"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Ką galima sukurti? </a:t>
            </a:r>
            <a:r>
              <a:rPr lang="lt-LT" sz="1400" dirty="0">
                <a:latin typeface="Arial"/>
                <a:ea typeface="Arial"/>
                <a:cs typeface="Arial"/>
                <a:sym typeface="Arial"/>
              </a:rPr>
              <a:t>Asmeninį tinklaraštį, receptų, kelionių ar teminį blogą, naujienų ar hobio svetainę. </a:t>
            </a:r>
            <a:r>
              <a:rPr lang="lt-LT" sz="1400" b="1" dirty="0">
                <a:latin typeface="Arial"/>
                <a:ea typeface="Arial"/>
                <a:cs typeface="Arial"/>
                <a:sym typeface="Arial"/>
              </a:rPr>
              <a:t>Nemokama</a:t>
            </a:r>
            <a:r>
              <a:rPr lang="lt-LT" sz="1400" dirty="0">
                <a:latin typeface="Arial"/>
                <a:ea typeface="Arial"/>
                <a:cs typeface="Arial"/>
                <a:sym typeface="Arial"/>
              </a:rPr>
              <a:t>: reikia tik „Google“ paskyros. </a:t>
            </a:r>
            <a:r>
              <a:rPr lang="lt-LT" sz="1400" b="1" dirty="0">
                <a:latin typeface="Arial"/>
                <a:ea typeface="Arial"/>
                <a:cs typeface="Arial"/>
                <a:sym typeface="Arial"/>
              </a:rPr>
              <a:t>Adresas</a:t>
            </a:r>
            <a:r>
              <a:rPr lang="lt-LT" sz="1400" dirty="0">
                <a:latin typeface="Arial"/>
                <a:ea typeface="Arial"/>
                <a:cs typeface="Arial"/>
                <a:sym typeface="Arial"/>
              </a:rPr>
              <a:t>: gauni </a:t>
            </a:r>
            <a:r>
              <a:rPr lang="lt-LT" sz="1400" dirty="0" err="1">
                <a:latin typeface="Arial"/>
                <a:ea typeface="Arial"/>
                <a:cs typeface="Arial"/>
                <a:sym typeface="Arial"/>
              </a:rPr>
              <a:t>subdomeną</a:t>
            </a:r>
            <a:r>
              <a:rPr lang="lt-LT" sz="1400" dirty="0">
                <a:latin typeface="Arial"/>
                <a:ea typeface="Arial"/>
                <a:cs typeface="Arial"/>
                <a:sym typeface="Arial"/>
              </a:rPr>
              <a:t>, pvz., </a:t>
            </a:r>
            <a:r>
              <a:rPr lang="lt-LT" sz="1400" i="1" dirty="0">
                <a:latin typeface="Arial"/>
                <a:ea typeface="Arial"/>
                <a:cs typeface="Arial"/>
                <a:sym typeface="Arial"/>
              </a:rPr>
              <a:t>tavoblogas.blogspot.com</a:t>
            </a:r>
            <a:r>
              <a:rPr lang="lt-LT" sz="1400" dirty="0">
                <a:latin typeface="Arial"/>
                <a:ea typeface="Arial"/>
                <a:cs typeface="Arial"/>
                <a:sym typeface="Arial"/>
              </a:rPr>
              <a:t>. Įrašų kūrimas primena darbą su </a:t>
            </a:r>
            <a:r>
              <a:rPr lang="lt-LT" sz="1400" i="1" dirty="0">
                <a:latin typeface="Arial"/>
                <a:ea typeface="Arial"/>
                <a:cs typeface="Arial"/>
                <a:sym typeface="Arial"/>
              </a:rPr>
              <a:t>Word</a:t>
            </a:r>
            <a:r>
              <a:rPr lang="lt-LT" sz="1400" dirty="0">
                <a:latin typeface="Arial"/>
                <a:ea typeface="Arial"/>
                <a:cs typeface="Arial"/>
                <a:sym typeface="Arial"/>
              </a:rPr>
              <a:t> (tekstas, paveikslėliai, nuorodos ir t. t.) </a:t>
            </a:r>
            <a:r>
              <a:rPr lang="lt-LT" sz="1400" b="1" i="1" dirty="0" err="1">
                <a:latin typeface="Arial"/>
                <a:ea typeface="Arial"/>
                <a:cs typeface="Arial"/>
                <a:sym typeface="Arial"/>
              </a:rPr>
              <a:t>Blogger</a:t>
            </a:r>
            <a:r>
              <a:rPr lang="lt-LT" sz="1400" b="1" dirty="0">
                <a:latin typeface="Arial"/>
                <a:ea typeface="Arial"/>
                <a:cs typeface="Arial"/>
                <a:sym typeface="Arial"/>
              </a:rPr>
              <a:t> tinka pradedantiesiems arba tiems, kam svarbus paprastumas ir minimalizmas</a:t>
            </a:r>
            <a:r>
              <a:rPr lang="lt-LT" sz="1400" dirty="0">
                <a:latin typeface="Arial"/>
                <a:ea typeface="Arial"/>
                <a:cs typeface="Arial"/>
                <a:sym typeface="Arial"/>
              </a:rPr>
              <a:t>, bet jei ieškai ilgesnės perspektyvos, lankstumo ar profesionalaus įvaizdžio – verta svarstyti modernesnes platformas (pvz., </a:t>
            </a:r>
            <a:r>
              <a:rPr lang="lt-LT" sz="1400" b="0" i="1" dirty="0">
                <a:latin typeface="Arial"/>
                <a:ea typeface="Arial"/>
                <a:cs typeface="Arial"/>
                <a:sym typeface="Arial"/>
              </a:rPr>
              <a:t>WordPress.com</a:t>
            </a:r>
            <a:r>
              <a:rPr lang="lt-LT" sz="1400" b="0" dirty="0">
                <a:latin typeface="Arial"/>
                <a:ea typeface="Arial"/>
                <a:cs typeface="Arial"/>
                <a:sym typeface="Arial"/>
              </a:rPr>
              <a:t>, </a:t>
            </a:r>
            <a:r>
              <a:rPr lang="lt-LT" sz="1400" b="0" i="1" dirty="0">
                <a:latin typeface="Arial"/>
                <a:ea typeface="Arial"/>
                <a:cs typeface="Arial"/>
                <a:sym typeface="Arial"/>
              </a:rPr>
              <a:t>Ghost</a:t>
            </a:r>
            <a:r>
              <a:rPr lang="lt-LT" sz="1400" b="0" dirty="0">
                <a:latin typeface="Arial"/>
                <a:ea typeface="Arial"/>
                <a:cs typeface="Arial"/>
                <a:sym typeface="Arial"/>
              </a:rPr>
              <a:t>, </a:t>
            </a:r>
            <a:r>
              <a:rPr lang="lt-LT" sz="1400" b="0" i="1" dirty="0" err="1">
                <a:latin typeface="Arial"/>
                <a:ea typeface="Arial"/>
                <a:cs typeface="Arial"/>
                <a:sym typeface="Arial"/>
              </a:rPr>
              <a:t>Medium</a:t>
            </a:r>
            <a:r>
              <a:rPr lang="lt-LT" sz="1400" b="0" dirty="0">
                <a:latin typeface="Arial"/>
                <a:ea typeface="Arial"/>
                <a:cs typeface="Arial"/>
                <a:sym typeface="Arial"/>
              </a:rPr>
              <a:t>).</a:t>
            </a:r>
            <a:endParaRPr sz="1400" b="0" dirty="0">
              <a:latin typeface="Arial"/>
              <a:ea typeface="Arial"/>
              <a:cs typeface="Arial"/>
              <a:sym typeface="Arial"/>
            </a:endParaRPr>
          </a:p>
          <a:p>
            <a:pPr marL="0" lvl="0" indent="0" algn="l" rtl="0">
              <a:lnSpc>
                <a:spcPct val="100000"/>
              </a:lnSpc>
              <a:spcBef>
                <a:spcPts val="1200"/>
              </a:spcBef>
              <a:spcAft>
                <a:spcPts val="0"/>
              </a:spcAft>
              <a:buClr>
                <a:schemeClr val="dk1"/>
              </a:buClr>
              <a:buSzPts val="1200"/>
              <a:buFont typeface="Calibri"/>
              <a:buNone/>
            </a:pPr>
            <a:r>
              <a:rPr lang="lt-LT" sz="1400" dirty="0">
                <a:latin typeface="Arial"/>
                <a:ea typeface="Arial"/>
                <a:cs typeface="Arial"/>
                <a:sym typeface="Arial"/>
              </a:rPr>
              <a:t>https://www.blogger.com/about/?bpli=1&amp;pli=1.</a:t>
            </a:r>
            <a:r>
              <a:rPr lang="lt-LT" sz="1400" i="0" u="none" strike="noStrike" dirty="0">
                <a:latin typeface="Arial"/>
                <a:ea typeface="Arial"/>
                <a:cs typeface="Arial"/>
                <a:sym typeface="Arial"/>
              </a:rPr>
              <a:t> </a:t>
            </a:r>
            <a:r>
              <a:rPr lang="lt-LT" sz="1400" b="1" i="0" u="none" strike="noStrike" dirty="0">
                <a:latin typeface="Arial"/>
                <a:ea typeface="Arial"/>
                <a:cs typeface="Arial"/>
                <a:sym typeface="Arial"/>
              </a:rPr>
              <a:t>Pavyzdys</a:t>
            </a:r>
            <a:r>
              <a:rPr lang="lt-LT" sz="1400" i="1" u="none" strike="noStrike" dirty="0">
                <a:latin typeface="Arial"/>
                <a:ea typeface="Arial"/>
                <a:cs typeface="Arial"/>
                <a:sym typeface="Arial"/>
              </a:rPr>
              <a:t>.</a:t>
            </a:r>
            <a:r>
              <a:rPr lang="lt-LT" sz="1400" i="0" u="none" strike="noStrike" dirty="0">
                <a:latin typeface="Arial"/>
                <a:ea typeface="Arial"/>
                <a:cs typeface="Arial"/>
                <a:sym typeface="Arial"/>
              </a:rPr>
              <a:t> </a:t>
            </a:r>
            <a:r>
              <a:rPr lang="lt-LT" sz="1400" i="1" u="none" strike="noStrike" dirty="0">
                <a:latin typeface="Arial"/>
                <a:ea typeface="Arial"/>
                <a:cs typeface="Arial"/>
                <a:sym typeface="Arial"/>
              </a:rPr>
              <a:t>Gerardo Bagdonavičiaus ekslibrisų fondas. Šiaulių apskrities Povilo Višinskio viešoji biblioteka</a:t>
            </a:r>
            <a:r>
              <a:rPr lang="lt-LT" sz="1400" i="1" u="sng" strike="noStrike" dirty="0">
                <a:solidFill>
                  <a:schemeClr val="hlink"/>
                </a:solidFill>
                <a:latin typeface="Arial"/>
                <a:ea typeface="Arial"/>
                <a:cs typeface="Arial"/>
                <a:sym typeface="Arial"/>
                <a:hlinkClick r:id="rId3"/>
              </a:rPr>
              <a:t> http://ekslibrisai.blogspot.com/</a:t>
            </a:r>
            <a:br>
              <a:rPr lang="lt-LT" sz="1400" dirty="0">
                <a:latin typeface="Arial"/>
                <a:ea typeface="Arial"/>
                <a:cs typeface="Arial"/>
                <a:sym typeface="Arial"/>
              </a:rPr>
            </a:br>
            <a:endParaRPr sz="1400" dirty="0">
              <a:latin typeface="Arial"/>
              <a:ea typeface="Arial"/>
              <a:cs typeface="Arial"/>
              <a:sym typeface="Arial"/>
            </a:endParaRPr>
          </a:p>
          <a:p>
            <a:pPr marL="0" lvl="0" indent="0" algn="l" rtl="0">
              <a:lnSpc>
                <a:spcPct val="100000"/>
              </a:lnSpc>
              <a:spcBef>
                <a:spcPts val="1200"/>
              </a:spcBef>
              <a:spcAft>
                <a:spcPts val="0"/>
              </a:spcAft>
              <a:buClr>
                <a:schemeClr val="dk1"/>
              </a:buClr>
              <a:buSzPts val="1200"/>
              <a:buFont typeface="Calibri"/>
              <a:buNone/>
            </a:pPr>
            <a:endParaRPr sz="1400" dirty="0">
              <a:latin typeface="Arial"/>
              <a:ea typeface="Arial"/>
              <a:cs typeface="Arial"/>
              <a:sym typeface="Arial"/>
            </a:endParaRPr>
          </a:p>
        </p:txBody>
      </p:sp>
      <p:sp>
        <p:nvSpPr>
          <p:cNvPr id="1025" name="Google Shape;1025;p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114</a:t>
            </a:fld>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0"/>
        <p:cNvGrpSpPr/>
        <p:nvPr/>
      </p:nvGrpSpPr>
      <p:grpSpPr>
        <a:xfrm>
          <a:off x="0" y="0"/>
          <a:ext cx="0" cy="0"/>
          <a:chOff x="0" y="0"/>
          <a:chExt cx="0" cy="0"/>
        </a:xfrm>
      </p:grpSpPr>
      <p:sp>
        <p:nvSpPr>
          <p:cNvPr id="1031" name="Google Shape;1031;p1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32" name="Google Shape;1032;p1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b="1" dirty="0" err="1">
                <a:latin typeface="Arial"/>
                <a:ea typeface="Arial"/>
                <a:cs typeface="Arial"/>
                <a:sym typeface="Arial"/>
              </a:rPr>
              <a:t>WordPress</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https://wordpress.com/ </a:t>
            </a:r>
            <a:r>
              <a:rPr lang="lt-LT" sz="1400" b="0" dirty="0">
                <a:latin typeface="Arial"/>
                <a:ea typeface="Arial"/>
                <a:cs typeface="Arial"/>
                <a:sym typeface="Arial"/>
              </a:rPr>
              <a:t>–</a:t>
            </a:r>
            <a:r>
              <a:rPr lang="lt-LT" sz="1400" b="1" dirty="0">
                <a:latin typeface="Arial"/>
                <a:ea typeface="Arial"/>
                <a:cs typeface="Arial"/>
                <a:sym typeface="Arial"/>
              </a:rPr>
              <a:t> </a:t>
            </a:r>
            <a:r>
              <a:rPr lang="lt-LT" sz="1400" dirty="0">
                <a:latin typeface="Arial"/>
                <a:ea typeface="Arial"/>
                <a:cs typeface="Arial"/>
                <a:sym typeface="Arial"/>
              </a:rPr>
              <a:t>visapusiška svetainė.</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b="1" dirty="0" err="1">
                <a:latin typeface="Arial"/>
                <a:ea typeface="Arial"/>
                <a:cs typeface="Arial"/>
                <a:sym typeface="Arial"/>
              </a:rPr>
              <a:t>Medium</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https://medium.com/ </a:t>
            </a:r>
            <a:r>
              <a:rPr lang="lt-LT" sz="1400" b="0" dirty="0">
                <a:latin typeface="Arial"/>
                <a:ea typeface="Arial"/>
                <a:cs typeface="Arial"/>
                <a:sym typeface="Arial"/>
              </a:rPr>
              <a:t>– </a:t>
            </a:r>
            <a:r>
              <a:rPr lang="lt-LT" sz="1400" dirty="0">
                <a:latin typeface="Arial"/>
                <a:ea typeface="Arial"/>
                <a:cs typeface="Arial"/>
                <a:sym typeface="Arial"/>
              </a:rPr>
              <a:t>populiari internetinė leidybos platforma, skirta rašytojams, žurnalistams, ekspertams ir skaitytojams, norintiems dalintis mintimis, straipsniais ir istorijomis plačiai auditorijai. Gauni atlygį už tai, kiek prenumeratorių skaito tavo įrašus. Nėra tradicinės reklamos, bet skaitytojai moka už prieigą prie viso turinio (dalis jų mokesčio atitenka autoriams).</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endParaRPr dirty="0"/>
          </a:p>
        </p:txBody>
      </p:sp>
      <p:sp>
        <p:nvSpPr>
          <p:cNvPr id="1033" name="Google Shape;1033;p1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115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8"/>
        <p:cNvGrpSpPr/>
        <p:nvPr/>
      </p:nvGrpSpPr>
      <p:grpSpPr>
        <a:xfrm>
          <a:off x="0" y="0"/>
          <a:ext cx="0" cy="0"/>
          <a:chOff x="0" y="0"/>
          <a:chExt cx="0" cy="0"/>
        </a:xfrm>
      </p:grpSpPr>
      <p:sp>
        <p:nvSpPr>
          <p:cNvPr id="1039" name="Google Shape;1039;p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40" name="Google Shape;1040;p7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Kai nori greitai susikurti gražų asmeninį ar verslo puslapį ir neturi techninių žinių, puikiai tiks </a:t>
            </a:r>
            <a:r>
              <a:rPr lang="lt-LT" sz="1400" i="1" dirty="0">
                <a:latin typeface="Arial"/>
                <a:ea typeface="Arial"/>
                <a:cs typeface="Arial"/>
                <a:sym typeface="Arial"/>
              </a:rPr>
              <a:t>Google </a:t>
            </a:r>
            <a:r>
              <a:rPr lang="lt-LT" sz="1400" i="1" dirty="0" err="1">
                <a:latin typeface="Arial"/>
                <a:ea typeface="Arial"/>
                <a:cs typeface="Arial"/>
                <a:sym typeface="Arial"/>
              </a:rPr>
              <a:t>Sites</a:t>
            </a:r>
            <a:r>
              <a:rPr lang="lt-LT" sz="1400" dirty="0">
                <a:latin typeface="Arial"/>
                <a:ea typeface="Arial"/>
                <a:cs typeface="Arial"/>
                <a:sym typeface="Arial"/>
              </a:rPr>
              <a:t>. Pradžiai – puikus būdas išbandyti idėją ar kurti asmeninį puslapį be išlaidų.</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Google </a:t>
            </a:r>
            <a:r>
              <a:rPr lang="lt-LT" sz="1400" b="1" dirty="0" err="1">
                <a:latin typeface="Arial"/>
                <a:ea typeface="Arial"/>
                <a:cs typeface="Arial"/>
                <a:sym typeface="Arial"/>
              </a:rPr>
              <a:t>Sites</a:t>
            </a:r>
            <a:endParaRPr dirty="0"/>
          </a:p>
          <a:p>
            <a:pPr marL="0" lvl="0" indent="0" algn="l" rtl="0">
              <a:lnSpc>
                <a:spcPct val="100000"/>
              </a:lnSpc>
              <a:spcBef>
                <a:spcPts val="0"/>
              </a:spcBef>
              <a:spcAft>
                <a:spcPts val="0"/>
              </a:spcAft>
              <a:buSzPts val="1400"/>
              <a:buNone/>
            </a:pPr>
            <a:r>
              <a:rPr lang="lt-LT" sz="1400" b="1" dirty="0">
                <a:latin typeface="Arial"/>
                <a:ea typeface="Arial"/>
                <a:cs typeface="Arial"/>
                <a:sym typeface="Arial"/>
              </a:rPr>
              <a:t>https://sites.google.com </a:t>
            </a:r>
            <a:r>
              <a:rPr lang="lt-LT" sz="1400" b="0" dirty="0">
                <a:latin typeface="Arial"/>
                <a:ea typeface="Arial"/>
                <a:cs typeface="Arial"/>
                <a:sym typeface="Arial"/>
              </a:rPr>
              <a:t>– n</a:t>
            </a:r>
            <a:r>
              <a:rPr lang="lt-LT" sz="1400" dirty="0">
                <a:latin typeface="Arial"/>
                <a:ea typeface="Arial"/>
                <a:cs typeface="Arial"/>
                <a:sym typeface="Arial"/>
              </a:rPr>
              <a:t>emokama platforma. Galima naudotis su </a:t>
            </a:r>
            <a:r>
              <a:rPr lang="lt-LT" sz="1400" i="1" dirty="0">
                <a:latin typeface="Arial"/>
                <a:ea typeface="Arial"/>
                <a:cs typeface="Arial"/>
                <a:sym typeface="Arial"/>
              </a:rPr>
              <a:t>Google</a:t>
            </a:r>
            <a:r>
              <a:rPr lang="lt-LT" sz="1400" dirty="0">
                <a:latin typeface="Arial"/>
                <a:ea typeface="Arial"/>
                <a:cs typeface="Arial"/>
                <a:sym typeface="Arial"/>
              </a:rPr>
              <a:t> paskyra, nereikia atskiros registracijos ar mokėjimo. Intuityvus redagavimas: „</a:t>
            </a:r>
            <a:r>
              <a:rPr lang="lt-LT" sz="1400" dirty="0" err="1">
                <a:latin typeface="Arial"/>
                <a:ea typeface="Arial"/>
                <a:cs typeface="Arial"/>
                <a:sym typeface="Arial"/>
              </a:rPr>
              <a:t>drag-and-drop</a:t>
            </a:r>
            <a:r>
              <a:rPr lang="lt-LT" sz="1400" dirty="0">
                <a:latin typeface="Arial"/>
                <a:ea typeface="Arial"/>
                <a:cs typeface="Arial"/>
                <a:sym typeface="Arial"/>
              </a:rPr>
              <a:t>“ principas leidžia kurti turinį vizualiai, be kodo. Integracija su </a:t>
            </a:r>
            <a:r>
              <a:rPr lang="lt-LT" sz="1400" i="1" dirty="0">
                <a:latin typeface="Arial"/>
                <a:ea typeface="Arial"/>
                <a:cs typeface="Arial"/>
                <a:sym typeface="Arial"/>
              </a:rPr>
              <a:t>Google</a:t>
            </a:r>
            <a:r>
              <a:rPr lang="lt-LT" sz="1400" dirty="0">
                <a:latin typeface="Arial"/>
                <a:ea typeface="Arial"/>
                <a:cs typeface="Arial"/>
                <a:sym typeface="Arial"/>
              </a:rPr>
              <a:t> produktais: lengvai įterpiami „</a:t>
            </a:r>
            <a:r>
              <a:rPr lang="lt-LT" sz="1400" dirty="0" err="1">
                <a:latin typeface="Arial"/>
                <a:ea typeface="Arial"/>
                <a:cs typeface="Arial"/>
                <a:sym typeface="Arial"/>
              </a:rPr>
              <a:t>Docs</a:t>
            </a:r>
            <a:r>
              <a:rPr lang="lt-LT" sz="1400" dirty="0">
                <a:latin typeface="Arial"/>
                <a:ea typeface="Arial"/>
                <a:cs typeface="Arial"/>
                <a:sym typeface="Arial"/>
              </a:rPr>
              <a:t>“, „</a:t>
            </a:r>
            <a:r>
              <a:rPr lang="lt-LT" sz="1400" dirty="0" err="1">
                <a:latin typeface="Arial"/>
                <a:ea typeface="Arial"/>
                <a:cs typeface="Arial"/>
                <a:sym typeface="Arial"/>
              </a:rPr>
              <a:t>Sheets</a:t>
            </a:r>
            <a:r>
              <a:rPr lang="lt-LT" sz="1400" dirty="0">
                <a:latin typeface="Arial"/>
                <a:ea typeface="Arial"/>
                <a:cs typeface="Arial"/>
                <a:sym typeface="Arial"/>
              </a:rPr>
              <a:t>“, „Slides“, „</a:t>
            </a:r>
            <a:r>
              <a:rPr lang="lt-LT" sz="1400" dirty="0" err="1">
                <a:latin typeface="Arial"/>
                <a:ea typeface="Arial"/>
                <a:cs typeface="Arial"/>
                <a:sym typeface="Arial"/>
              </a:rPr>
              <a:t>Forms</a:t>
            </a:r>
            <a:r>
              <a:rPr lang="lt-LT" sz="1400" dirty="0">
                <a:latin typeface="Arial"/>
                <a:ea typeface="Arial"/>
                <a:cs typeface="Arial"/>
                <a:sym typeface="Arial"/>
              </a:rPr>
              <a:t>“, „</a:t>
            </a:r>
            <a:r>
              <a:rPr lang="lt-LT" sz="1400" dirty="0" err="1">
                <a:latin typeface="Arial"/>
                <a:ea typeface="Arial"/>
                <a:cs typeface="Arial"/>
                <a:sym typeface="Arial"/>
              </a:rPr>
              <a:t>Calendar</a:t>
            </a:r>
            <a:r>
              <a:rPr lang="lt-LT" sz="1400" dirty="0">
                <a:latin typeface="Arial"/>
                <a:ea typeface="Arial"/>
                <a:cs typeface="Arial"/>
                <a:sym typeface="Arial"/>
              </a:rPr>
              <a:t>“, „</a:t>
            </a:r>
            <a:r>
              <a:rPr lang="lt-LT" sz="1400" dirty="0" err="1">
                <a:latin typeface="Arial"/>
                <a:ea typeface="Arial"/>
                <a:cs typeface="Arial"/>
                <a:sym typeface="Arial"/>
              </a:rPr>
              <a:t>Maps</a:t>
            </a:r>
            <a:r>
              <a:rPr lang="lt-LT" sz="1400" dirty="0">
                <a:latin typeface="Arial"/>
                <a:ea typeface="Arial"/>
                <a:cs typeface="Arial"/>
                <a:sym typeface="Arial"/>
              </a:rPr>
              <a:t>“ ir t. t. Bendradarbiavimas realiu laiku: keli žmonės gali redaguoti svetainę vienu metu – kaip ir </a:t>
            </a:r>
            <a:r>
              <a:rPr lang="lt-LT" sz="1400" i="1" dirty="0">
                <a:latin typeface="Arial"/>
                <a:ea typeface="Arial"/>
                <a:cs typeface="Arial"/>
                <a:sym typeface="Arial"/>
              </a:rPr>
              <a:t>Google </a:t>
            </a:r>
            <a:r>
              <a:rPr lang="lt-LT" sz="1400" i="1" dirty="0" err="1">
                <a:latin typeface="Arial"/>
                <a:ea typeface="Arial"/>
                <a:cs typeface="Arial"/>
                <a:sym typeface="Arial"/>
              </a:rPr>
              <a:t>Docs</a:t>
            </a:r>
            <a:r>
              <a:rPr lang="lt-LT" sz="1400" i="1" dirty="0">
                <a:latin typeface="Arial"/>
                <a:ea typeface="Arial"/>
                <a:cs typeface="Arial"/>
                <a:sym typeface="Arial"/>
              </a:rPr>
              <a:t> </a:t>
            </a:r>
            <a:r>
              <a:rPr lang="lt-LT" sz="1400" dirty="0">
                <a:latin typeface="Arial"/>
                <a:ea typeface="Arial"/>
                <a:cs typeface="Arial"/>
                <a:sym typeface="Arial"/>
              </a:rPr>
              <a:t>dokumente. Nemokamai sukurtos svetainės turės tokį adresą: </a:t>
            </a:r>
            <a:r>
              <a:rPr lang="lt-LT" sz="1400" b="1" i="1" dirty="0">
                <a:latin typeface="Arial"/>
                <a:ea typeface="Arial"/>
                <a:cs typeface="Arial"/>
                <a:sym typeface="Arial"/>
              </a:rPr>
              <a:t>https://sites.google.com/view/tavosvetaine</a:t>
            </a:r>
            <a:r>
              <a:rPr lang="lt-LT" sz="1400" b="1" dirty="0">
                <a:latin typeface="Arial"/>
                <a:ea typeface="Arial"/>
                <a:cs typeface="Arial"/>
                <a:sym typeface="Arial"/>
              </a:rPr>
              <a:t>.</a:t>
            </a:r>
            <a:r>
              <a:rPr lang="lt-LT" sz="1400" dirty="0">
                <a:latin typeface="Arial"/>
                <a:ea typeface="Arial"/>
                <a:cs typeface="Arial"/>
                <a:sym typeface="Arial"/>
              </a:rPr>
              <a:t> Galima naudoti savo domeną (pvz., </a:t>
            </a:r>
            <a:r>
              <a:rPr lang="lt-LT" sz="1400" i="1" dirty="0">
                <a:latin typeface="Arial"/>
                <a:ea typeface="Arial"/>
                <a:cs typeface="Arial"/>
                <a:sym typeface="Arial"/>
              </a:rPr>
              <a:t>www.tavosvetaine.lt</a:t>
            </a:r>
            <a:r>
              <a:rPr lang="lt-LT" sz="1400" dirty="0">
                <a:latin typeface="Arial"/>
                <a:ea typeface="Arial"/>
                <a:cs typeface="Arial"/>
                <a:sym typeface="Arial"/>
              </a:rPr>
              <a:t>), bet tam reikės jį įsigyti atskirai.</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Kur galima naudoti? </a:t>
            </a:r>
            <a:r>
              <a:rPr lang="lt-LT" sz="1400" dirty="0">
                <a:latin typeface="Arial"/>
                <a:ea typeface="Arial"/>
                <a:cs typeface="Arial"/>
                <a:sym typeface="Arial"/>
              </a:rPr>
              <a:t>Asmeniniai </a:t>
            </a:r>
            <a:r>
              <a:rPr lang="lt-LT" sz="1400" dirty="0" err="1">
                <a:latin typeface="Arial"/>
                <a:ea typeface="Arial"/>
                <a:cs typeface="Arial"/>
                <a:sym typeface="Arial"/>
              </a:rPr>
              <a:t>portfolio</a:t>
            </a:r>
            <a:r>
              <a:rPr lang="lt-LT" sz="1400" dirty="0">
                <a:latin typeface="Arial"/>
                <a:ea typeface="Arial"/>
                <a:cs typeface="Arial"/>
                <a:sym typeface="Arial"/>
              </a:rPr>
              <a:t>, mokykliniai projektai, komandos vidinė informacija, nedideli verslai ar renginių puslapiai.</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Ribojimai. </a:t>
            </a:r>
            <a:r>
              <a:rPr lang="lt-LT" sz="1400" dirty="0">
                <a:latin typeface="Arial"/>
                <a:ea typeface="Arial"/>
                <a:cs typeface="Arial"/>
                <a:sym typeface="Arial"/>
              </a:rPr>
              <a:t>Labai ribotos dizaino galimybės (nėra daug šablonų ar stiliaus laisvės), nėra e. prekybos funkcijų, negalima įkelti </a:t>
            </a:r>
            <a:r>
              <a:rPr lang="lt-LT" sz="1400" b="1" dirty="0">
                <a:latin typeface="Arial"/>
                <a:ea typeface="Arial"/>
                <a:cs typeface="Arial"/>
                <a:sym typeface="Arial"/>
              </a:rPr>
              <a:t>„</a:t>
            </a:r>
            <a:r>
              <a:rPr lang="lt-LT" sz="1400" b="1" dirty="0" err="1">
                <a:latin typeface="Arial"/>
                <a:ea typeface="Arial"/>
                <a:cs typeface="Arial"/>
                <a:sym typeface="Arial"/>
              </a:rPr>
              <a:t>backend</a:t>
            </a:r>
            <a:r>
              <a:rPr lang="lt-LT" sz="1400" b="1" dirty="0">
                <a:latin typeface="Arial"/>
                <a:ea typeface="Arial"/>
                <a:cs typeface="Arial"/>
                <a:sym typeface="Arial"/>
              </a:rPr>
              <a:t>“ kodo </a:t>
            </a:r>
            <a:r>
              <a:rPr lang="lt-LT" sz="1400" dirty="0">
                <a:latin typeface="Arial"/>
                <a:ea typeface="Arial"/>
                <a:cs typeface="Arial"/>
                <a:sym typeface="Arial"/>
              </a:rPr>
              <a:t>ar naudoti papildomų įskiepių.</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400" b="1" dirty="0"/>
          </a:p>
          <a:p>
            <a:pPr marL="457200" marR="0" lvl="0" indent="-228600" algn="l" rtl="0">
              <a:lnSpc>
                <a:spcPct val="100000"/>
              </a:lnSpc>
              <a:spcBef>
                <a:spcPts val="0"/>
              </a:spcBef>
              <a:spcAft>
                <a:spcPts val="0"/>
              </a:spcAft>
              <a:buSzPts val="1400"/>
              <a:buNone/>
            </a:pPr>
            <a:r>
              <a:rPr lang="lt-LT" sz="1400" b="1" dirty="0"/>
              <a:t>„</a:t>
            </a:r>
            <a:r>
              <a:rPr lang="lt-LT" sz="1400" b="1" dirty="0" err="1"/>
              <a:t>Backend</a:t>
            </a:r>
            <a:r>
              <a:rPr lang="lt-LT" sz="1400" b="1" dirty="0"/>
              <a:t>“ kodas</a:t>
            </a:r>
            <a:r>
              <a:rPr lang="lt-LT" sz="1400" dirty="0"/>
              <a:t> – tai programavimo dalis, kuri veikia „užkulisiuose“ – serveriuose. Jis atsakingas už duomenų apdorojimą, saugojimą, ryšį su duomenų bazėmis, vartotojų autentifikavimą ir viską, ko nemato vartotojas. Pavyzdžiui: kai per el. parduotuvę paspaudi „pirkti“, </a:t>
            </a:r>
            <a:r>
              <a:rPr lang="lt-LT" sz="1400" i="1" dirty="0" err="1"/>
              <a:t>frontend</a:t>
            </a:r>
            <a:r>
              <a:rPr lang="lt-LT" sz="1400" dirty="0"/>
              <a:t> (vartotojo sąsaja) siunčia užklausą, o </a:t>
            </a:r>
            <a:r>
              <a:rPr lang="lt-LT" sz="1400" i="1" dirty="0" err="1"/>
              <a:t>backend</a:t>
            </a:r>
            <a:r>
              <a:rPr lang="lt-LT" sz="1400" dirty="0"/>
              <a:t> „užkulisiuose“ apdoroja ją – patikrina prekių likutį, išsaugo užsakymą, atsiunčia patvirtinimą.</a:t>
            </a:r>
            <a:endParaRPr dirty="0"/>
          </a:p>
          <a:p>
            <a:pPr marL="0" lvl="0" indent="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1041" name="Google Shape;1041;p7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116</a:t>
            </a:fld>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5"/>
        <p:cNvGrpSpPr/>
        <p:nvPr/>
      </p:nvGrpSpPr>
      <p:grpSpPr>
        <a:xfrm>
          <a:off x="0" y="0"/>
          <a:ext cx="0" cy="0"/>
          <a:chOff x="0" y="0"/>
          <a:chExt cx="0" cy="0"/>
        </a:xfrm>
      </p:grpSpPr>
      <p:sp>
        <p:nvSpPr>
          <p:cNvPr id="1046" name="Google Shape;1046;p1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47" name="Google Shape;1047;p1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b="1">
                <a:latin typeface="Arial"/>
                <a:ea typeface="Arial"/>
                <a:cs typeface="Arial"/>
                <a:sym typeface="Arial"/>
              </a:rPr>
              <a:t>Pavyzdys</a:t>
            </a:r>
            <a:r>
              <a:rPr lang="lt-LT" sz="1400">
                <a:latin typeface="Arial"/>
                <a:ea typeface="Arial"/>
                <a:cs typeface="Arial"/>
                <a:sym typeface="Arial"/>
              </a:rPr>
              <a:t>. Šiaulių apskrities Povilo Višinskio viešojoje bibliotekoje vykusio renginio programa –  </a:t>
            </a:r>
            <a:r>
              <a:rPr lang="lt-LT" sz="1400" b="1">
                <a:latin typeface="Arial"/>
                <a:ea typeface="Arial"/>
                <a:cs typeface="Arial"/>
                <a:sym typeface="Arial"/>
              </a:rPr>
              <a:t>https://sites.google.com/view/savbforumas</a:t>
            </a:r>
            <a:endParaRPr sz="140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a:latin typeface="Arial"/>
                <a:ea typeface="Arial"/>
                <a:cs typeface="Arial"/>
                <a:sym typeface="Arial"/>
              </a:rPr>
              <a:t>Svetainė kurta naudojant įrankį </a:t>
            </a:r>
            <a:r>
              <a:rPr lang="lt-LT" sz="1400" i="1">
                <a:latin typeface="Arial"/>
                <a:ea typeface="Arial"/>
                <a:cs typeface="Arial"/>
                <a:sym typeface="Arial"/>
              </a:rPr>
              <a:t>Google Sites</a:t>
            </a:r>
            <a:r>
              <a:rPr lang="lt-LT" sz="1400">
                <a:latin typeface="Arial"/>
                <a:ea typeface="Arial"/>
                <a:cs typeface="Arial"/>
                <a:sym typeface="Arial"/>
              </a:rPr>
              <a:t>. Galite dalyviams pasiūlyti prisijungti ir panaršyti šioje svetainėje, kad pamatytų, kokios yra galimybės.</a:t>
            </a:r>
            <a:endParaRPr sz="140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400">
              <a:latin typeface="Arial"/>
              <a:ea typeface="Arial"/>
              <a:cs typeface="Arial"/>
              <a:sym typeface="Arial"/>
            </a:endParaRPr>
          </a:p>
        </p:txBody>
      </p:sp>
      <p:sp>
        <p:nvSpPr>
          <p:cNvPr id="1048" name="Google Shape;1048;p18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117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3"/>
        <p:cNvGrpSpPr/>
        <p:nvPr/>
      </p:nvGrpSpPr>
      <p:grpSpPr>
        <a:xfrm>
          <a:off x="0" y="0"/>
          <a:ext cx="0" cy="0"/>
          <a:chOff x="0" y="0"/>
          <a:chExt cx="0" cy="0"/>
        </a:xfrm>
      </p:grpSpPr>
      <p:sp>
        <p:nvSpPr>
          <p:cNvPr id="1054" name="Google Shape;1054;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55" name="Google Shape;1055;p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Jei nori daugiau dizaino laisvės, nei siūlo „Google </a:t>
            </a:r>
            <a:r>
              <a:rPr lang="lt-LT" sz="1400" dirty="0" err="1">
                <a:latin typeface="Arial"/>
                <a:ea typeface="Arial"/>
                <a:cs typeface="Arial"/>
                <a:sym typeface="Arial"/>
              </a:rPr>
              <a:t>Sites</a:t>
            </a:r>
            <a:r>
              <a:rPr lang="lt-LT" sz="1400" dirty="0">
                <a:latin typeface="Arial"/>
                <a:ea typeface="Arial"/>
                <a:cs typeface="Arial"/>
                <a:sym typeface="Arial"/>
              </a:rPr>
              <a:t>“, puikia tiks šis įrankis.</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b="1" dirty="0" err="1">
                <a:latin typeface="Arial"/>
                <a:ea typeface="Arial"/>
                <a:cs typeface="Arial"/>
                <a:sym typeface="Arial"/>
              </a:rPr>
              <a:t>Wix</a:t>
            </a:r>
            <a:endParaRPr dirty="0"/>
          </a:p>
          <a:p>
            <a:pPr marL="0" marR="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https://www.wix.com/ </a:t>
            </a:r>
            <a:r>
              <a:rPr lang="lt-LT" sz="1400" dirty="0">
                <a:latin typeface="Arial"/>
                <a:ea typeface="Arial"/>
                <a:cs typeface="Arial"/>
                <a:sym typeface="Arial"/>
              </a:rPr>
              <a:t> </a:t>
            </a:r>
            <a:r>
              <a:rPr lang="lt-LT" sz="1400" b="0" dirty="0">
                <a:latin typeface="Arial"/>
                <a:ea typeface="Arial"/>
                <a:cs typeface="Arial"/>
                <a:sym typeface="Arial"/>
              </a:rPr>
              <a:t>–</a:t>
            </a:r>
            <a:r>
              <a:rPr lang="lt-LT" sz="1400" dirty="0">
                <a:latin typeface="Arial"/>
                <a:ea typeface="Arial"/>
                <a:cs typeface="Arial"/>
                <a:sym typeface="Arial"/>
              </a:rPr>
              <a:t> viena populiariausių svetainių kūrimo platformų, leidžianti kurti profesionaliai atrodančius tinklalapius </a:t>
            </a:r>
            <a:r>
              <a:rPr lang="lt-LT" sz="1400" b="1" dirty="0">
                <a:latin typeface="Arial"/>
                <a:ea typeface="Arial"/>
                <a:cs typeface="Arial"/>
                <a:sym typeface="Arial"/>
              </a:rPr>
              <a:t>be programavimo žinių</a:t>
            </a:r>
            <a:r>
              <a:rPr lang="lt-LT" sz="1400" dirty="0">
                <a:latin typeface="Arial"/>
                <a:ea typeface="Arial"/>
                <a:cs typeface="Arial"/>
                <a:sym typeface="Arial"/>
              </a:rPr>
              <a:t>.</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Lengvai valdoma, nemokama versija turi daug naudingų funkcijų. Galima iliustruoti nuotraukomis, žemėlapiais, pridėti įvairių dokumentų, nuorodų. E. komercija (mokama) – galima kurti internetines parduotuves.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i="1" dirty="0" err="1">
                <a:latin typeface="Arial"/>
                <a:ea typeface="Arial"/>
                <a:cs typeface="Arial"/>
                <a:sym typeface="Arial"/>
              </a:rPr>
              <a:t>Wix</a:t>
            </a:r>
            <a:r>
              <a:rPr lang="lt-LT" sz="1400" b="1" dirty="0">
                <a:latin typeface="Arial"/>
                <a:ea typeface="Arial"/>
                <a:cs typeface="Arial"/>
                <a:sym typeface="Arial"/>
              </a:rPr>
              <a:t> svetainės kūrimo žingsniai</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Calibri"/>
              <a:buAutoNum type="arabicPeriod"/>
            </a:pPr>
            <a:r>
              <a:rPr lang="lt-LT" sz="1400" b="1" dirty="0">
                <a:latin typeface="Arial"/>
                <a:ea typeface="Arial"/>
                <a:cs typeface="Arial"/>
                <a:sym typeface="Arial"/>
              </a:rPr>
              <a:t> Užsiregistruok</a:t>
            </a:r>
            <a:r>
              <a:rPr lang="lt-LT" sz="1400" dirty="0">
                <a:latin typeface="Arial"/>
                <a:ea typeface="Arial"/>
                <a:cs typeface="Arial"/>
                <a:sym typeface="Arial"/>
              </a:rPr>
              <a:t>: eik į </a:t>
            </a:r>
            <a:r>
              <a:rPr lang="lt-LT" sz="1400" u="sng" dirty="0">
                <a:solidFill>
                  <a:schemeClr val="hlink"/>
                </a:solidFill>
                <a:latin typeface="Arial"/>
                <a:ea typeface="Arial"/>
                <a:cs typeface="Arial"/>
                <a:sym typeface="Arial"/>
                <a:hlinkClick r:id="rId3"/>
              </a:rPr>
              <a:t>wix.com</a:t>
            </a:r>
            <a:r>
              <a:rPr lang="lt-LT" sz="1400" dirty="0">
                <a:latin typeface="Arial"/>
                <a:ea typeface="Arial"/>
                <a:cs typeface="Arial"/>
                <a:sym typeface="Arial"/>
              </a:rPr>
              <a:t> ir susikurk paskyrą.</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Calibri"/>
              <a:buAutoNum type="arabicPeriod"/>
            </a:pPr>
            <a:r>
              <a:rPr lang="lt-LT" sz="1400" b="1" dirty="0">
                <a:latin typeface="Arial"/>
                <a:ea typeface="Arial"/>
                <a:cs typeface="Arial"/>
                <a:sym typeface="Arial"/>
              </a:rPr>
              <a:t> Pasirink šabloną</a:t>
            </a:r>
            <a:r>
              <a:rPr lang="lt-LT" sz="1400" dirty="0">
                <a:latin typeface="Arial"/>
                <a:ea typeface="Arial"/>
                <a:cs typeface="Arial"/>
                <a:sym typeface="Arial"/>
              </a:rPr>
              <a:t> arba naudok „</a:t>
            </a:r>
            <a:r>
              <a:rPr lang="lt-LT" sz="1400" dirty="0" err="1">
                <a:latin typeface="Arial"/>
                <a:ea typeface="Arial"/>
                <a:cs typeface="Arial"/>
                <a:sym typeface="Arial"/>
              </a:rPr>
              <a:t>Wix</a:t>
            </a:r>
            <a:r>
              <a:rPr lang="lt-LT" sz="1400" dirty="0">
                <a:latin typeface="Arial"/>
                <a:ea typeface="Arial"/>
                <a:cs typeface="Arial"/>
                <a:sym typeface="Arial"/>
              </a:rPr>
              <a:t> ADI“ (dirbtinis intelektas sukurs svetainės dizainą už tave pagal klausimus).</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Calibri"/>
              <a:buAutoNum type="arabicPeriod"/>
            </a:pPr>
            <a:r>
              <a:rPr lang="lt-LT" sz="1400" b="1" dirty="0">
                <a:latin typeface="Arial"/>
                <a:ea typeface="Arial"/>
                <a:cs typeface="Arial"/>
                <a:sym typeface="Arial"/>
              </a:rPr>
              <a:t> Redaguok turinį</a:t>
            </a:r>
            <a:r>
              <a:rPr lang="lt-LT" sz="1400" dirty="0">
                <a:latin typeface="Arial"/>
                <a:ea typeface="Arial"/>
                <a:cs typeface="Arial"/>
                <a:sym typeface="Arial"/>
              </a:rPr>
              <a:t>: keisk tekstus, paveikslėlius, išdėstymą.</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Calibri"/>
              <a:buAutoNum type="arabicPeriod"/>
            </a:pPr>
            <a:r>
              <a:rPr lang="lt-LT" sz="1400" b="1" dirty="0">
                <a:latin typeface="Arial"/>
                <a:ea typeface="Arial"/>
                <a:cs typeface="Arial"/>
                <a:sym typeface="Arial"/>
              </a:rPr>
              <a:t> Publikuok</a:t>
            </a:r>
            <a:r>
              <a:rPr lang="lt-LT" sz="1400" dirty="0">
                <a:latin typeface="Arial"/>
                <a:ea typeface="Arial"/>
                <a:cs typeface="Arial"/>
                <a:sym typeface="Arial"/>
              </a:rPr>
              <a:t> nemokamai – su </a:t>
            </a:r>
            <a:r>
              <a:rPr lang="lt-LT" sz="1400" i="1" dirty="0" err="1">
                <a:latin typeface="Arial"/>
                <a:ea typeface="Arial"/>
                <a:cs typeface="Arial"/>
                <a:sym typeface="Arial"/>
              </a:rPr>
              <a:t>Wix</a:t>
            </a:r>
            <a:r>
              <a:rPr lang="lt-LT" sz="1400" dirty="0">
                <a:latin typeface="Arial"/>
                <a:ea typeface="Arial"/>
                <a:cs typeface="Arial"/>
                <a:sym typeface="Arial"/>
              </a:rPr>
              <a:t> reklama ir </a:t>
            </a:r>
            <a:r>
              <a:rPr lang="lt-LT" sz="1400" i="1" dirty="0">
                <a:latin typeface="Arial"/>
                <a:ea typeface="Arial"/>
                <a:cs typeface="Arial"/>
                <a:sym typeface="Arial"/>
              </a:rPr>
              <a:t>username.wixsite.com/svetainės-pavadinimas</a:t>
            </a:r>
            <a:r>
              <a:rPr lang="lt-LT" sz="1400" dirty="0">
                <a:latin typeface="Arial"/>
                <a:ea typeface="Arial"/>
                <a:cs typeface="Arial"/>
                <a:sym typeface="Arial"/>
              </a:rPr>
              <a:t> adresu.</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 </a:t>
            </a:r>
            <a:endParaRPr sz="1400" dirty="0">
              <a:latin typeface="Arial"/>
              <a:ea typeface="Arial"/>
              <a:cs typeface="Arial"/>
              <a:sym typeface="Arial"/>
            </a:endParaRPr>
          </a:p>
          <a:p>
            <a:pPr marL="0" lvl="0" indent="0" algn="l" rtl="0">
              <a:lnSpc>
                <a:spcPct val="100000"/>
              </a:lnSpc>
              <a:spcBef>
                <a:spcPts val="1200"/>
              </a:spcBef>
              <a:spcAft>
                <a:spcPts val="0"/>
              </a:spcAft>
              <a:buClr>
                <a:srgbClr val="385623"/>
              </a:buClr>
              <a:buSzPts val="1800"/>
              <a:buFont typeface="Times New Roman"/>
              <a:buNone/>
            </a:pPr>
            <a:r>
              <a:rPr lang="lt-LT" sz="1400" i="0" u="none" strike="noStrike" dirty="0">
                <a:latin typeface="Arial"/>
                <a:ea typeface="Arial"/>
                <a:cs typeface="Arial"/>
                <a:sym typeface="Arial"/>
              </a:rPr>
              <a:t>Naujosios medijos leidžia kurti turinį, jį transliuoti, sulaukti dėmesio ir įvertinimų. Dažnai tai tampa ne tik saviraiškos priemone, bet ir pajamų šaltiniu.</a:t>
            </a:r>
            <a:endParaRPr sz="1400" dirty="0">
              <a:latin typeface="Arial"/>
              <a:ea typeface="Arial"/>
              <a:cs typeface="Arial"/>
              <a:sym typeface="Arial"/>
            </a:endParaRPr>
          </a:p>
          <a:p>
            <a:pPr marL="0" lvl="0" indent="0" algn="l" rtl="0">
              <a:lnSpc>
                <a:spcPct val="100000"/>
              </a:lnSpc>
              <a:spcBef>
                <a:spcPts val="1200"/>
              </a:spcBef>
              <a:spcAft>
                <a:spcPts val="0"/>
              </a:spcAft>
              <a:buClr>
                <a:srgbClr val="000000"/>
              </a:buClr>
              <a:buSzPts val="1800"/>
              <a:buFont typeface="Times New Roman"/>
              <a:buNone/>
            </a:pPr>
            <a:r>
              <a:rPr lang="lt-LT" sz="1400" i="0" u="none" strike="noStrike" dirty="0">
                <a:latin typeface="Arial"/>
                <a:ea typeface="Arial"/>
                <a:cs typeface="Arial"/>
                <a:sym typeface="Arial"/>
              </a:rPr>
              <a:t>Verslas neatsiejamas nuo socialinių tinklų. Lietuvoje populiariausias tinklas yra „</a:t>
            </a:r>
            <a:r>
              <a:rPr lang="lt-LT" sz="1400" b="1" i="0" u="none" strike="noStrike" dirty="0">
                <a:latin typeface="Arial"/>
                <a:ea typeface="Arial"/>
                <a:cs typeface="Arial"/>
                <a:sym typeface="Arial"/>
              </a:rPr>
              <a:t>Facebook“.</a:t>
            </a:r>
            <a:r>
              <a:rPr lang="lt-LT" sz="1400" i="0" u="none" strike="noStrike" dirty="0">
                <a:latin typeface="Arial"/>
                <a:ea typeface="Arial"/>
                <a:cs typeface="Arial"/>
                <a:sym typeface="Arial"/>
              </a:rPr>
              <a:t> Vieni susikuria interneto svetainę ir tuomet kuria „Facebook“ puslapį, o kiti pradeda veiklą nuo „Facebook“ puslapio ir įgiję pakankamai klientų kuria interneto svetainę.</a:t>
            </a:r>
            <a:endParaRPr sz="1400" dirty="0">
              <a:latin typeface="Arial"/>
              <a:ea typeface="Arial"/>
              <a:cs typeface="Arial"/>
              <a:sym typeface="Arial"/>
            </a:endParaRPr>
          </a:p>
          <a:p>
            <a:pPr marL="0" lvl="0" indent="0" algn="l" rtl="0">
              <a:lnSpc>
                <a:spcPct val="100000"/>
              </a:lnSpc>
              <a:spcBef>
                <a:spcPts val="1200"/>
              </a:spcBef>
              <a:spcAft>
                <a:spcPts val="0"/>
              </a:spcAft>
              <a:buClr>
                <a:schemeClr val="dk1"/>
              </a:buClr>
              <a:buSzPts val="1200"/>
              <a:buFont typeface="Calibri"/>
              <a:buNone/>
            </a:pPr>
            <a:r>
              <a:rPr lang="lt-LT" sz="1400" dirty="0">
                <a:latin typeface="Arial"/>
                <a:ea typeface="Arial"/>
                <a:cs typeface="Arial"/>
                <a:sym typeface="Arial"/>
              </a:rPr>
              <a:t>Norint savo pasakojimus, tinklaraščius, tinklalapius ar kitas medijas papildyti nuotraukomis, vaizdo įrašais ar garso takeliais, reikia žinoti, kad ne viską, ką randate internete, galite laisvai naudoti. Geriausia naudoti savo darytas fotografijas, vaizdo įrašus, tačiau ne visada tai yra patogu, kartais norisi ko nors ypatingo. Dauguma interneto svetainių kūrimo platformų pateikia nemokamą turinį, kurį galite naudoti, o kai ką galima naudoti tik už papildomą mokestį. Nesuklysite pasinaudoję mūsų jau anksčiau aptartomis nemokamų nuotraukų publikavimo svetainėmis. Galite rasti įvairių meninių fotografijų, vaizdo įrašų, patikusį turinį atsisiųsti į savo įrenginį nemokamai. Jei norite, galite paremti autorių bet kokia pinigų suma per „</a:t>
            </a:r>
            <a:r>
              <a:rPr lang="lt-LT" sz="1400" dirty="0" err="1">
                <a:latin typeface="Arial"/>
                <a:ea typeface="Arial"/>
                <a:cs typeface="Arial"/>
                <a:sym typeface="Arial"/>
              </a:rPr>
              <a:t>Paypal</a:t>
            </a:r>
            <a:r>
              <a:rPr lang="lt-LT" sz="1400" dirty="0">
                <a:latin typeface="Arial"/>
                <a:ea typeface="Arial"/>
                <a:cs typeface="Arial"/>
                <a:sym typeface="Arial"/>
              </a:rPr>
              <a:t>“ („nupirkti jam kavos puodelį“). Priminkite ir dar kartą akcentuokite anksčiau pateiktą informaciją apie autorių teises. </a:t>
            </a:r>
            <a:endParaRPr sz="1400" dirty="0">
              <a:latin typeface="Arial"/>
              <a:ea typeface="Arial"/>
              <a:cs typeface="Arial"/>
              <a:sym typeface="Arial"/>
            </a:endParaRPr>
          </a:p>
        </p:txBody>
      </p:sp>
      <p:sp>
        <p:nvSpPr>
          <p:cNvPr id="1056" name="Google Shape;1056;p8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118</a:t>
            </a:fld>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0"/>
        <p:cNvGrpSpPr/>
        <p:nvPr/>
      </p:nvGrpSpPr>
      <p:grpSpPr>
        <a:xfrm>
          <a:off x="0" y="0"/>
          <a:ext cx="0" cy="0"/>
          <a:chOff x="0" y="0"/>
          <a:chExt cx="0" cy="0"/>
        </a:xfrm>
      </p:grpSpPr>
      <p:sp>
        <p:nvSpPr>
          <p:cNvPr id="1061" name="Google Shape;1061;p1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62" name="Google Shape;1062;p19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lt-LT" sz="1400" dirty="0">
                <a:latin typeface="Arial"/>
                <a:ea typeface="Arial"/>
                <a:cs typeface="Arial"/>
                <a:sym typeface="Arial"/>
              </a:rPr>
              <a:t>Pavyzdys: sukurtas puslapis renginiui. Tai Šiaulių apskrities Povilo Višinskio viešojoje bibliotekoje vykusio renginio programa. Skelbiama informacija apie renginio dalyvius, vietą, programą ir kt. </a:t>
            </a:r>
            <a:r>
              <a:rPr lang="lt-LT" sz="1400" b="0" dirty="0">
                <a:latin typeface="Arial"/>
                <a:ea typeface="Arial"/>
                <a:cs typeface="Arial"/>
                <a:sym typeface="Arial"/>
              </a:rPr>
              <a:t>–</a:t>
            </a:r>
            <a:r>
              <a:rPr lang="lt-LT" sz="1400" dirty="0">
                <a:latin typeface="Arial"/>
                <a:ea typeface="Arial"/>
                <a:cs typeface="Arial"/>
                <a:sym typeface="Arial"/>
              </a:rPr>
              <a:t> </a:t>
            </a:r>
            <a:r>
              <a:rPr lang="lt-LT" sz="1400" b="1" i="1" dirty="0">
                <a:latin typeface="Arial"/>
                <a:ea typeface="Arial"/>
                <a:cs typeface="Arial"/>
                <a:sym typeface="Arial"/>
              </a:rPr>
              <a:t>https://savblt.wixsite.com/forum</a:t>
            </a:r>
            <a:endParaRPr sz="1400" i="1"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Svetainė kurta naudojant įrankį WIX. Galite dalyviams pasiūlyti prisijungti ir panaršyti šioje svetainėje, kad pamatytų, kokios yra galimybės.</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1063" name="Google Shape;1063;p19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119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8"/>
        <p:cNvGrpSpPr/>
        <p:nvPr/>
      </p:nvGrpSpPr>
      <p:grpSpPr>
        <a:xfrm>
          <a:off x="0" y="0"/>
          <a:ext cx="0" cy="0"/>
          <a:chOff x="0" y="0"/>
          <a:chExt cx="0" cy="0"/>
        </a:xfrm>
      </p:grpSpPr>
      <p:sp>
        <p:nvSpPr>
          <p:cNvPr id="1069" name="Google Shape;1069;p1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70" name="Google Shape;1070;p19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071" name="Google Shape;1071;p19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120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4"/>
        <p:cNvGrpSpPr/>
        <p:nvPr/>
      </p:nvGrpSpPr>
      <p:grpSpPr>
        <a:xfrm>
          <a:off x="0" y="0"/>
          <a:ext cx="0" cy="0"/>
          <a:chOff x="0" y="0"/>
          <a:chExt cx="0" cy="0"/>
        </a:xfrm>
      </p:grpSpPr>
      <p:sp>
        <p:nvSpPr>
          <p:cNvPr id="1075" name="Google Shape;1075;p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76" name="Google Shape;1076;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dirty="0">
                <a:latin typeface="Arial"/>
                <a:ea typeface="Arial"/>
                <a:cs typeface="Arial"/>
                <a:sym typeface="Arial"/>
              </a:rPr>
              <a:t>Praktinė užduotis</a:t>
            </a:r>
            <a:r>
              <a:rPr lang="lt-LT" sz="1400" dirty="0">
                <a:latin typeface="Arial"/>
                <a:ea typeface="Arial"/>
                <a:cs typeface="Arial"/>
                <a:sym typeface="Arial"/>
              </a:rPr>
              <a:t>. Paprašykite dalyvių nustatyti, kokio tipo svetainių adresai pateikti. Galite pabandyti spėti tik pagal adresą, o po to įsijungę interneto naršykles įvesti pateiktus adresus adresų eilutėje ir įvertinti vizualiai.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Atkreipkite dėmesį į informacijos ir pačių svetainių patikimumą, nešališkumą ir kt. aspektus. Padiskutuokite, kokia informacija galima pasitikėti, o kuo reikia abejoti.</a:t>
            </a:r>
            <a:endParaRPr sz="1400" dirty="0">
              <a:latin typeface="Arial"/>
              <a:ea typeface="Arial"/>
              <a:cs typeface="Arial"/>
              <a:sym typeface="Arial"/>
            </a:endParaRPr>
          </a:p>
          <a:p>
            <a:pPr marL="0" lvl="0" indent="0" algn="l" rtl="0">
              <a:lnSpc>
                <a:spcPct val="100000"/>
              </a:lnSpc>
              <a:spcBef>
                <a:spcPts val="0"/>
              </a:spcBef>
              <a:spcAft>
                <a:spcPts val="0"/>
              </a:spcAft>
              <a:buClr>
                <a:srgbClr val="000000"/>
              </a:buClr>
              <a:buSzPts val="1800"/>
              <a:buFont typeface="Times New Roman"/>
              <a:buNone/>
            </a:pPr>
            <a:r>
              <a:rPr lang="lt-LT" sz="1400" i="0" u="none" strike="noStrike" dirty="0">
                <a:solidFill>
                  <a:srgbClr val="000000"/>
                </a:solidFill>
                <a:latin typeface="Arial"/>
                <a:ea typeface="Arial"/>
                <a:cs typeface="Arial"/>
                <a:sym typeface="Arial"/>
              </a:rPr>
              <a:t>Vertindami informaciją atkreipkite dėmesį į šiuos dalykus.</a:t>
            </a:r>
            <a:endParaRPr sz="1400" dirty="0">
              <a:latin typeface="Arial"/>
              <a:ea typeface="Arial"/>
              <a:cs typeface="Arial"/>
              <a:sym typeface="Arial"/>
            </a:endParaRPr>
          </a:p>
          <a:p>
            <a:pPr marL="0" lvl="0" indent="0" algn="l" rtl="0">
              <a:lnSpc>
                <a:spcPct val="100000"/>
              </a:lnSpc>
              <a:spcBef>
                <a:spcPts val="1200"/>
              </a:spcBef>
              <a:spcAft>
                <a:spcPts val="0"/>
              </a:spcAft>
              <a:buClr>
                <a:srgbClr val="000000"/>
              </a:buClr>
              <a:buSzPts val="1800"/>
              <a:buFont typeface="Times New Roman"/>
              <a:buNone/>
            </a:pPr>
            <a:r>
              <a:rPr lang="lt-LT" sz="1400" b="1" i="0" u="none" strike="noStrike" dirty="0">
                <a:solidFill>
                  <a:srgbClr val="000000"/>
                </a:solidFill>
                <a:latin typeface="Arial"/>
                <a:ea typeface="Arial"/>
                <a:cs typeface="Arial"/>
                <a:sym typeface="Arial"/>
              </a:rPr>
              <a:t>Vardų sritis (domenas</a:t>
            </a:r>
            <a:r>
              <a:rPr lang="lt-LT" sz="1400" i="0" u="none" strike="noStrike" dirty="0">
                <a:solidFill>
                  <a:srgbClr val="000000"/>
                </a:solidFill>
                <a:latin typeface="Arial"/>
                <a:ea typeface="Arial"/>
                <a:cs typeface="Arial"/>
                <a:sym typeface="Arial"/>
              </a:rPr>
              <a:t>). Atkreipkite dėmesį į domeno sritį po taško. Pavyzdžiui .</a:t>
            </a:r>
            <a:r>
              <a:rPr lang="lt-LT" sz="1400" i="0" u="none" strike="noStrike" dirty="0" err="1">
                <a:solidFill>
                  <a:srgbClr val="000000"/>
                </a:solidFill>
                <a:latin typeface="Arial"/>
                <a:ea typeface="Arial"/>
                <a:cs typeface="Arial"/>
                <a:sym typeface="Arial"/>
              </a:rPr>
              <a:t>com</a:t>
            </a:r>
            <a:r>
              <a:rPr lang="lt-LT" sz="1400" i="0" u="none" strike="noStrike" dirty="0">
                <a:solidFill>
                  <a:srgbClr val="000000"/>
                </a:solidFill>
                <a:latin typeface="Arial"/>
                <a:ea typeface="Arial"/>
                <a:cs typeface="Arial"/>
                <a:sym typeface="Arial"/>
              </a:rPr>
              <a:t>, .</a:t>
            </a:r>
            <a:r>
              <a:rPr lang="lt-LT" sz="1400" i="0" u="none" strike="noStrike" dirty="0" err="1">
                <a:solidFill>
                  <a:srgbClr val="000000"/>
                </a:solidFill>
                <a:latin typeface="Arial"/>
                <a:ea typeface="Arial"/>
                <a:cs typeface="Arial"/>
                <a:sym typeface="Arial"/>
              </a:rPr>
              <a:t>org</a:t>
            </a:r>
            <a:r>
              <a:rPr lang="lt-LT" sz="1400" i="0" u="none" strike="noStrike" dirty="0">
                <a:solidFill>
                  <a:srgbClr val="000000"/>
                </a:solidFill>
                <a:latin typeface="Arial"/>
                <a:ea typeface="Arial"/>
                <a:cs typeface="Arial"/>
                <a:sym typeface="Arial"/>
              </a:rPr>
              <a:t> ir .net, gali nupirkti ir naudoti bet kuris asmuo. Tačiau .</a:t>
            </a:r>
            <a:r>
              <a:rPr lang="lt-LT" sz="1400" i="0" u="none" strike="noStrike" dirty="0" err="1">
                <a:solidFill>
                  <a:srgbClr val="000000"/>
                </a:solidFill>
                <a:latin typeface="Arial"/>
                <a:ea typeface="Arial"/>
                <a:cs typeface="Arial"/>
                <a:sym typeface="Arial"/>
              </a:rPr>
              <a:t>edu</a:t>
            </a:r>
            <a:r>
              <a:rPr lang="lt-LT" sz="1400" i="0" u="none" strike="noStrike" dirty="0">
                <a:solidFill>
                  <a:srgbClr val="000000"/>
                </a:solidFill>
                <a:latin typeface="Arial"/>
                <a:ea typeface="Arial"/>
                <a:cs typeface="Arial"/>
                <a:sym typeface="Arial"/>
              </a:rPr>
              <a:t> sritis skirta kolegijoms ir universitetams, .</a:t>
            </a:r>
            <a:r>
              <a:rPr lang="lt-LT" sz="1400" i="0" u="none" strike="noStrike" dirty="0" err="1">
                <a:solidFill>
                  <a:srgbClr val="000000"/>
                </a:solidFill>
                <a:latin typeface="Arial"/>
                <a:ea typeface="Arial"/>
                <a:cs typeface="Arial"/>
                <a:sym typeface="Arial"/>
              </a:rPr>
              <a:t>gov</a:t>
            </a:r>
            <a:r>
              <a:rPr lang="lt-LT" sz="1400" i="0" u="none" strike="noStrike" dirty="0">
                <a:solidFill>
                  <a:srgbClr val="000000"/>
                </a:solidFill>
                <a:latin typeface="Arial"/>
                <a:ea typeface="Arial"/>
                <a:cs typeface="Arial"/>
                <a:sym typeface="Arial"/>
              </a:rPr>
              <a:t> reiškia vyriausybės interneto svetainę. Jei įmonė prisistato dirbanti Lietuvoje, o adresas nurodo kitos šalies santrumpą ir adrese yra ne įmonės pavadinimas ar jo dalis, arba svetainės adresas yra kitoks nei įprasta (pavyzdžiui, vietoj </a:t>
            </a:r>
            <a:r>
              <a:rPr lang="lt-LT" sz="1400" i="1" u="none" strike="noStrike" dirty="0">
                <a:solidFill>
                  <a:srgbClr val="000000"/>
                </a:solidFill>
                <a:latin typeface="Arial"/>
                <a:ea typeface="Arial"/>
                <a:cs typeface="Arial"/>
                <a:sym typeface="Arial"/>
              </a:rPr>
              <a:t>www.imone.lt</a:t>
            </a:r>
            <a:r>
              <a:rPr lang="lt-LT" sz="1400" i="0" u="none" strike="noStrike" dirty="0">
                <a:solidFill>
                  <a:srgbClr val="000000"/>
                </a:solidFill>
                <a:latin typeface="Arial"/>
                <a:ea typeface="Arial"/>
                <a:cs typeface="Arial"/>
                <a:sym typeface="Arial"/>
              </a:rPr>
              <a:t>, nurodoma </a:t>
            </a:r>
            <a:r>
              <a:rPr lang="lt-LT" sz="1400" i="1" u="none" strike="noStrike" dirty="0">
                <a:solidFill>
                  <a:srgbClr val="000000"/>
                </a:solidFill>
                <a:latin typeface="Arial"/>
                <a:ea typeface="Arial"/>
                <a:cs typeface="Arial"/>
                <a:sym typeface="Arial"/>
              </a:rPr>
              <a:t>www.imone-akcija.lt</a:t>
            </a:r>
            <a:r>
              <a:rPr lang="lt-LT" sz="1400" i="0" u="none" strike="noStrike" dirty="0">
                <a:solidFill>
                  <a:srgbClr val="000000"/>
                </a:solidFill>
                <a:latin typeface="Arial"/>
                <a:ea typeface="Arial"/>
                <a:cs typeface="Arial"/>
                <a:sym typeface="Arial"/>
              </a:rPr>
              <a:t>), jei svetainės adresas yra simbolių kratinys ir pan., tada reikėtų atsargiai vertinti tokią svetainę.</a:t>
            </a:r>
            <a:endParaRPr sz="1400" dirty="0">
              <a:latin typeface="Arial"/>
              <a:ea typeface="Arial"/>
              <a:cs typeface="Arial"/>
              <a:sym typeface="Arial"/>
            </a:endParaRPr>
          </a:p>
          <a:p>
            <a:pPr marL="0" lvl="0" indent="0" algn="l" rtl="0">
              <a:lnSpc>
                <a:spcPct val="100000"/>
              </a:lnSpc>
              <a:spcBef>
                <a:spcPts val="1200"/>
              </a:spcBef>
              <a:spcAft>
                <a:spcPts val="0"/>
              </a:spcAft>
              <a:buClr>
                <a:srgbClr val="000000"/>
              </a:buClr>
              <a:buSzPts val="1800"/>
              <a:buFont typeface="Times New Roman"/>
              <a:buNone/>
            </a:pPr>
            <a:r>
              <a:rPr lang="lt-LT" sz="1400" b="1" i="0" u="none" strike="noStrike" dirty="0">
                <a:solidFill>
                  <a:srgbClr val="000000"/>
                </a:solidFill>
                <a:latin typeface="Arial"/>
                <a:ea typeface="Arial"/>
                <a:cs typeface="Arial"/>
                <a:sym typeface="Arial"/>
              </a:rPr>
              <a:t>Svetainės atnaujinimo dažnumas. </a:t>
            </a:r>
            <a:r>
              <a:rPr lang="lt-LT" sz="1400" i="0" u="none" strike="noStrike" dirty="0">
                <a:solidFill>
                  <a:srgbClr val="000000"/>
                </a:solidFill>
                <a:latin typeface="Arial"/>
                <a:ea typeface="Arial"/>
                <a:cs typeface="Arial"/>
                <a:sym typeface="Arial"/>
              </a:rPr>
              <a:t>Atkreipkite dėmesį, kada paskutinį kartą svetainės turinys buvo atnaujintas.</a:t>
            </a:r>
            <a:endParaRPr sz="1400" dirty="0">
              <a:latin typeface="Arial"/>
              <a:ea typeface="Arial"/>
              <a:cs typeface="Arial"/>
              <a:sym typeface="Arial"/>
            </a:endParaRPr>
          </a:p>
          <a:p>
            <a:pPr marL="0" lvl="0" indent="0" algn="l" rtl="0">
              <a:lnSpc>
                <a:spcPct val="100000"/>
              </a:lnSpc>
              <a:spcBef>
                <a:spcPts val="1200"/>
              </a:spcBef>
              <a:spcAft>
                <a:spcPts val="0"/>
              </a:spcAft>
              <a:buClr>
                <a:srgbClr val="000000"/>
              </a:buClr>
              <a:buSzPts val="1800"/>
              <a:buFont typeface="Times New Roman"/>
              <a:buNone/>
            </a:pPr>
            <a:r>
              <a:rPr lang="lt-LT" sz="1400" b="1" i="0" u="none" strike="noStrike" dirty="0">
                <a:solidFill>
                  <a:srgbClr val="000000"/>
                </a:solidFill>
                <a:latin typeface="Arial"/>
                <a:ea typeface="Arial"/>
                <a:cs typeface="Arial"/>
                <a:sym typeface="Arial"/>
              </a:rPr>
              <a:t>Svetainės dizainas. </a:t>
            </a:r>
            <a:r>
              <a:rPr lang="lt-LT" sz="1400" i="0" u="none" strike="noStrike" dirty="0">
                <a:solidFill>
                  <a:srgbClr val="000000"/>
                </a:solidFill>
                <a:latin typeface="Arial"/>
                <a:ea typeface="Arial"/>
                <a:cs typeface="Arial"/>
                <a:sym typeface="Arial"/>
              </a:rPr>
              <a:t>Subjektyvus dalykas, bet gerai suplanuota svetainė gali būti gana patikimos informacijos požymis. Tinkamas dizainas padeda informaciją padaryti lengviau prieinamą.</a:t>
            </a:r>
            <a:endParaRPr sz="1400" dirty="0">
              <a:latin typeface="Arial"/>
              <a:ea typeface="Arial"/>
              <a:cs typeface="Arial"/>
              <a:sym typeface="Arial"/>
            </a:endParaRPr>
          </a:p>
          <a:p>
            <a:pPr marL="0" lvl="0" indent="0" algn="l" rtl="0">
              <a:lnSpc>
                <a:spcPct val="100000"/>
              </a:lnSpc>
              <a:spcBef>
                <a:spcPts val="1200"/>
              </a:spcBef>
              <a:spcAft>
                <a:spcPts val="0"/>
              </a:spcAft>
              <a:buClr>
                <a:srgbClr val="000000"/>
              </a:buClr>
              <a:buSzPts val="1800"/>
              <a:buFont typeface="Times New Roman"/>
              <a:buNone/>
            </a:pPr>
            <a:r>
              <a:rPr lang="lt-LT" sz="1400" b="1" i="0" u="none" strike="noStrike" dirty="0">
                <a:solidFill>
                  <a:srgbClr val="000000"/>
                </a:solidFill>
                <a:latin typeface="Arial"/>
                <a:ea typeface="Arial"/>
                <a:cs typeface="Arial"/>
                <a:sym typeface="Arial"/>
              </a:rPr>
              <a:t>Rašymo stilius. </a:t>
            </a:r>
            <a:r>
              <a:rPr lang="lt-LT" sz="1400" i="0" u="none" strike="noStrike" dirty="0">
                <a:solidFill>
                  <a:srgbClr val="000000"/>
                </a:solidFill>
                <a:latin typeface="Arial"/>
                <a:ea typeface="Arial"/>
                <a:cs typeface="Arial"/>
                <a:sym typeface="Arial"/>
              </a:rPr>
              <a:t>Gramatikos ar stiliaus klaidos yra požymis, kad svetainė gali būti nepatikima. Nusikaltėliai gali naudoti automatines vertykles ir išversti tekstus iš įvairių kalbų į lietuvių, tačiau naudojant automatines vertykles tekstas nėra sklandžiai išverčiamas.</a:t>
            </a:r>
            <a:endParaRPr sz="1400" dirty="0">
              <a:latin typeface="Arial"/>
              <a:ea typeface="Arial"/>
              <a:cs typeface="Arial"/>
              <a:sym typeface="Arial"/>
            </a:endParaRPr>
          </a:p>
          <a:p>
            <a:pPr marL="0" lvl="0" indent="0" algn="l" rtl="0">
              <a:lnSpc>
                <a:spcPct val="100000"/>
              </a:lnSpc>
              <a:spcBef>
                <a:spcPts val="1200"/>
              </a:spcBef>
              <a:spcAft>
                <a:spcPts val="0"/>
              </a:spcAft>
              <a:buClr>
                <a:srgbClr val="000000"/>
              </a:buClr>
              <a:buSzPts val="1800"/>
              <a:buFont typeface="Times New Roman"/>
              <a:buNone/>
            </a:pPr>
            <a:r>
              <a:rPr lang="lt-LT" sz="1400" b="1" i="0" u="none" strike="noStrike" dirty="0">
                <a:solidFill>
                  <a:srgbClr val="000000"/>
                </a:solidFill>
                <a:latin typeface="Arial"/>
                <a:ea typeface="Arial"/>
                <a:cs typeface="Arial"/>
                <a:sym typeface="Arial"/>
              </a:rPr>
              <a:t>Neigiami atsiliepimai.</a:t>
            </a:r>
            <a:r>
              <a:rPr lang="lt-LT" sz="1400" i="0" u="none" strike="noStrike" dirty="0">
                <a:solidFill>
                  <a:srgbClr val="000000"/>
                </a:solidFill>
                <a:latin typeface="Arial"/>
                <a:ea typeface="Arial"/>
                <a:cs typeface="Arial"/>
                <a:sym typeface="Arial"/>
              </a:rPr>
              <a:t> Kilus įtarimui, kad svetainė gali būti nepatikima, galima paieškoti internete atsiliepimų, gal ne jums vienam kilo abejonių ir kas nors pasidalijo savo patirtimi. Tačiau vien tik teigiami atsiliepimai ir komentarai negarantuoja, kad nežinoma svetainė yra patikima. Tokiu atveju papildomai reikėtų patikrinti kontaktinius duomenis, ar įmonė, nurodyta svetainėje, registruota ir pan.</a:t>
            </a:r>
            <a:endParaRPr sz="1400" dirty="0">
              <a:latin typeface="Arial"/>
              <a:ea typeface="Arial"/>
              <a:cs typeface="Arial"/>
              <a:sym typeface="Arial"/>
            </a:endParaRPr>
          </a:p>
        </p:txBody>
      </p:sp>
      <p:sp>
        <p:nvSpPr>
          <p:cNvPr id="1077" name="Google Shape;1077;p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121</a:t>
            </a:fld>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p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83" name="Google Shape;1083;p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Žinoti interneto svetainių tipus mokymų dalyviams yra aktualu ir svarbu dėl kelių esminių priežasčių, ypač šiuolaikiniame skaitmeniniame pasaulyje. Supratimas apie interneto svetainių tipus padeda mokymų dalyviams tapti sąmoningesniais, saugesniais ir efektyvesniais interneto vartotojais tiek asmeniniame, tiek profesiniame gyvenime. Tai yra vienas iš pagrindinių skaitmeninio pasaulio orientyrų. Tai padeda suprasti interneto ekosistemą, kaip veikia skirtingos platformos ir kokias galimybes jos siūlo.</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Efektyvesnė informacijos paieška.</a:t>
            </a:r>
            <a:r>
              <a:rPr lang="lt-LT" sz="1400" dirty="0">
                <a:latin typeface="Arial"/>
                <a:ea typeface="Arial"/>
                <a:cs typeface="Arial"/>
                <a:sym typeface="Arial"/>
              </a:rPr>
              <a:t> Supratimas, kokio tipo svetainėje jie lankosi, padeda greičiau ir tiksliau rasti reikiamą informaciją. Pavyzdžiui, ieškant naujienų, jie žinos, kad reikia kreiptis į naujienų portalus, o ne į elektroninės komercijos svetaines.</a:t>
            </a:r>
            <a:endParaRPr dirty="0"/>
          </a:p>
          <a:p>
            <a:pPr marL="0" lvl="0" indent="0" algn="l" rtl="0">
              <a:lnSpc>
                <a:spcPct val="100000"/>
              </a:lnSpc>
              <a:spcBef>
                <a:spcPts val="0"/>
              </a:spcBef>
              <a:spcAft>
                <a:spcPts val="0"/>
              </a:spcAft>
              <a:buSzPts val="1400"/>
              <a:buNone/>
            </a:pPr>
            <a:r>
              <a:rPr lang="lt-LT" sz="1400" b="1" dirty="0">
                <a:latin typeface="Arial"/>
                <a:ea typeface="Arial"/>
                <a:cs typeface="Arial"/>
                <a:sym typeface="Arial"/>
              </a:rPr>
              <a:t>Kritinis informacijos vertinimas.</a:t>
            </a:r>
            <a:r>
              <a:rPr lang="lt-LT" sz="1400" dirty="0">
                <a:latin typeface="Arial"/>
                <a:ea typeface="Arial"/>
                <a:cs typeface="Arial"/>
                <a:sym typeface="Arial"/>
              </a:rPr>
              <a:t> Skirtingų tipų svetainės turi skirtingus tikslus ir gali pateikti informaciją su skirtingais šališkumais. Žinodami svetainės tipą, dalyviai gali kritiškiau vertinti pateikiamą turinį ir atpažinti galimus dezinformacijos šaltinius (pvz., asmeninis </a:t>
            </a:r>
            <a:r>
              <a:rPr lang="lt-LT" sz="1400" i="0" dirty="0">
                <a:latin typeface="Arial"/>
                <a:ea typeface="Arial"/>
                <a:cs typeface="Arial"/>
                <a:sym typeface="Arial"/>
              </a:rPr>
              <a:t>tinklaraštis</a:t>
            </a:r>
            <a:r>
              <a:rPr lang="lt-LT" sz="1400" dirty="0">
                <a:latin typeface="Arial"/>
                <a:ea typeface="Arial"/>
                <a:cs typeface="Arial"/>
                <a:sym typeface="Arial"/>
              </a:rPr>
              <a:t> vs. oficialus naujienų portalas). </a:t>
            </a:r>
            <a:endParaRPr dirty="0"/>
          </a:p>
          <a:p>
            <a:pPr marL="0" lvl="0" indent="0" algn="l" rtl="0">
              <a:lnSpc>
                <a:spcPct val="100000"/>
              </a:lnSpc>
              <a:spcBef>
                <a:spcPts val="0"/>
              </a:spcBef>
              <a:spcAft>
                <a:spcPts val="0"/>
              </a:spcAft>
              <a:buSzPts val="1400"/>
              <a:buNone/>
            </a:pPr>
            <a:r>
              <a:rPr lang="lt-LT" sz="1400" b="1" dirty="0">
                <a:latin typeface="Arial"/>
                <a:ea typeface="Arial"/>
                <a:cs typeface="Arial"/>
                <a:sym typeface="Arial"/>
              </a:rPr>
              <a:t>Saugesnis naršymas internete.</a:t>
            </a:r>
            <a:r>
              <a:rPr lang="lt-LT" sz="1400" dirty="0">
                <a:latin typeface="Arial"/>
                <a:ea typeface="Arial"/>
                <a:cs typeface="Arial"/>
                <a:sym typeface="Arial"/>
              </a:rPr>
              <a:t> Atpažindami elektroninės komercijos svetaines, socialinius tinklus ar kitas platformas, dalyviai gali būti budresni dėl savo asmeninių duomenų saugumo ir privatumo. Jie supras, kur reikėtų būti atsargesniems dalinantis informacija ar atliekant mokėjimus.</a:t>
            </a:r>
            <a:endParaRPr dirty="0"/>
          </a:p>
          <a:p>
            <a:pPr marL="0" lvl="0" indent="0" algn="l" rtl="0">
              <a:lnSpc>
                <a:spcPct val="100000"/>
              </a:lnSpc>
              <a:spcBef>
                <a:spcPts val="0"/>
              </a:spcBef>
              <a:spcAft>
                <a:spcPts val="0"/>
              </a:spcAft>
              <a:buSzPts val="1400"/>
              <a:buNone/>
            </a:pPr>
            <a:r>
              <a:rPr lang="lt-LT" sz="1400" b="1" dirty="0">
                <a:latin typeface="Arial"/>
                <a:ea typeface="Arial"/>
                <a:cs typeface="Arial"/>
                <a:sym typeface="Arial"/>
              </a:rPr>
              <a:t>Efektyvesnis naudojimasis interneto paslaugomis.</a:t>
            </a:r>
            <a:r>
              <a:rPr lang="lt-LT" sz="1400" dirty="0">
                <a:latin typeface="Arial"/>
                <a:ea typeface="Arial"/>
                <a:cs typeface="Arial"/>
                <a:sym typeface="Arial"/>
              </a:rPr>
              <a:t> Žinodami, kokio tipo svetainė teikia tam tikras paslaugas (pvz., švietimo platformos, valdžios institucijų portalai), dalyviai gali efektyviau naudotis šiomis paslaugomis ir rasti reikiamus įrankius. </a:t>
            </a:r>
            <a:endParaRPr dirty="0"/>
          </a:p>
          <a:p>
            <a:pPr marL="0" lvl="0" indent="0" algn="l" rtl="0">
              <a:lnSpc>
                <a:spcPct val="100000"/>
              </a:lnSpc>
              <a:spcBef>
                <a:spcPts val="0"/>
              </a:spcBef>
              <a:spcAft>
                <a:spcPts val="0"/>
              </a:spcAft>
              <a:buSzPts val="1400"/>
              <a:buNone/>
            </a:pPr>
            <a:r>
              <a:rPr lang="lt-LT" sz="1400" b="1" dirty="0">
                <a:latin typeface="Arial"/>
                <a:ea typeface="Arial"/>
                <a:cs typeface="Arial"/>
                <a:sym typeface="Arial"/>
              </a:rPr>
              <a:t>Asmeninio tobulėjimo ir pomėgių realizavimas.</a:t>
            </a:r>
            <a:r>
              <a:rPr lang="lt-LT" sz="1400" dirty="0">
                <a:latin typeface="Arial"/>
                <a:ea typeface="Arial"/>
                <a:cs typeface="Arial"/>
                <a:sym typeface="Arial"/>
              </a:rPr>
              <a:t> Nesvarbu, ar tai būtų mokymasis naujų kalbų švietimo svetainėse, bendravimas su bendraminčiais forumuose ar savo kūrybos pristatymas </a:t>
            </a:r>
            <a:r>
              <a:rPr lang="lt-LT" sz="1400" dirty="0" err="1">
                <a:latin typeface="Arial"/>
                <a:ea typeface="Arial"/>
                <a:cs typeface="Arial"/>
                <a:sym typeface="Arial"/>
              </a:rPr>
              <a:t>portfolio</a:t>
            </a:r>
            <a:r>
              <a:rPr lang="lt-LT" sz="1400" dirty="0">
                <a:latin typeface="Arial"/>
                <a:ea typeface="Arial"/>
                <a:cs typeface="Arial"/>
                <a:sym typeface="Arial"/>
              </a:rPr>
              <a:t> svetainėse, svetainių tipų supratimas leidžia efektyviau išnaudoti interneto teikiamas galimybes asmeniniam augimui ir pomėgiams.</a:t>
            </a:r>
            <a:endParaRPr sz="1400" dirty="0">
              <a:latin typeface="Arial"/>
              <a:ea typeface="Arial"/>
              <a:cs typeface="Arial"/>
              <a:sym typeface="Arial"/>
            </a:endParaRPr>
          </a:p>
        </p:txBody>
      </p:sp>
      <p:sp>
        <p:nvSpPr>
          <p:cNvPr id="1084" name="Google Shape;1084;p8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122</a:t>
            </a:fld>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8"/>
        <p:cNvGrpSpPr/>
        <p:nvPr/>
      </p:nvGrpSpPr>
      <p:grpSpPr>
        <a:xfrm>
          <a:off x="0" y="0"/>
          <a:ext cx="0" cy="0"/>
          <a:chOff x="0" y="0"/>
          <a:chExt cx="0" cy="0"/>
        </a:xfrm>
      </p:grpSpPr>
      <p:sp>
        <p:nvSpPr>
          <p:cNvPr id="1089" name="Google Shape;1089;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90" name="Google Shape;1090;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Yra keletas patikimų svetainių, kuriose gali įvesti interneto adresą ir sužinoti, ar svetainė yra saugi bei patikima. Štai keletas populiariausių: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err="1">
                <a:latin typeface="Arial"/>
                <a:ea typeface="Arial"/>
                <a:cs typeface="Arial"/>
                <a:sym typeface="Arial"/>
              </a:rPr>
              <a:t>VirusTotal</a:t>
            </a:r>
            <a:endParaRPr sz="1400" dirty="0">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lt-LT" sz="1400" b="1" dirty="0">
                <a:latin typeface="Arial"/>
                <a:ea typeface="Arial"/>
                <a:cs typeface="Arial"/>
                <a:sym typeface="Arial"/>
              </a:rPr>
              <a:t>https://www.virustotal.com/gui/home/upload. </a:t>
            </a:r>
            <a:r>
              <a:rPr lang="lt-LT" sz="1400" dirty="0">
                <a:latin typeface="Arial"/>
                <a:ea typeface="Arial"/>
                <a:cs typeface="Arial"/>
                <a:sym typeface="Arial"/>
              </a:rPr>
              <a:t>Tikrina, ar svetainėje nėra virusų ar kenksmingo kodo, naudodama daugelį antivirusinių variklių. Skirta pažangesniems vartotojams, bet galima naudoti paprastai – įvedi adresą, matai rezultatus.</a:t>
            </a:r>
            <a:endParaRPr sz="1400" dirty="0">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dirty="0">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lt-LT" sz="1400" b="1" u="sng" dirty="0" err="1">
                <a:solidFill>
                  <a:srgbClr val="0563C1"/>
                </a:solidFill>
                <a:latin typeface="Arial"/>
                <a:ea typeface="Arial"/>
                <a:cs typeface="Arial"/>
                <a:sym typeface="Arial"/>
                <a:hlinkClick r:id="rId3">
                  <a:extLst>
                    <a:ext uri="{A12FA001-AC4F-418D-AE19-62706E023703}">
                      <ahyp:hlinkClr xmlns:ahyp="http://schemas.microsoft.com/office/drawing/2018/hyperlinkcolor" val="tx"/>
                    </a:ext>
                  </a:extLst>
                </a:hlinkClick>
              </a:rPr>
              <a:t>MyWot</a:t>
            </a:r>
            <a:r>
              <a:rPr lang="lt-LT" sz="1400" b="1" u="sng" dirty="0">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 </a:t>
            </a:r>
            <a:r>
              <a:rPr lang="lt-LT" sz="1400" dirty="0">
                <a:latin typeface="Arial"/>
                <a:ea typeface="Arial"/>
                <a:cs typeface="Arial"/>
                <a:sym typeface="Arial"/>
              </a:rPr>
              <a:t>(„</a:t>
            </a:r>
            <a:r>
              <a:rPr lang="lt-LT" sz="1400" dirty="0" err="1">
                <a:latin typeface="Arial"/>
                <a:ea typeface="Arial"/>
                <a:cs typeface="Arial"/>
                <a:sym typeface="Arial"/>
              </a:rPr>
              <a:t>Web</a:t>
            </a:r>
            <a:r>
              <a:rPr lang="lt-LT" sz="1400" dirty="0">
                <a:latin typeface="Arial"/>
                <a:ea typeface="Arial"/>
                <a:cs typeface="Arial"/>
                <a:sym typeface="Arial"/>
              </a:rPr>
              <a:t> </a:t>
            </a:r>
            <a:r>
              <a:rPr lang="lt-LT" sz="1400" dirty="0" err="1">
                <a:latin typeface="Arial"/>
                <a:ea typeface="Arial"/>
                <a:cs typeface="Arial"/>
                <a:sym typeface="Arial"/>
              </a:rPr>
              <a:t>of</a:t>
            </a:r>
            <a:r>
              <a:rPr lang="lt-LT" sz="1400" dirty="0">
                <a:latin typeface="Arial"/>
                <a:ea typeface="Arial"/>
                <a:cs typeface="Arial"/>
                <a:sym typeface="Arial"/>
              </a:rPr>
              <a:t> </a:t>
            </a:r>
            <a:r>
              <a:rPr lang="lt-LT" sz="1400" dirty="0" err="1">
                <a:latin typeface="Arial"/>
                <a:ea typeface="Arial"/>
                <a:cs typeface="Arial"/>
                <a:sym typeface="Arial"/>
              </a:rPr>
              <a:t>Trust</a:t>
            </a:r>
            <a:r>
              <a:rPr lang="lt-LT" sz="1400" dirty="0">
                <a:latin typeface="Arial"/>
                <a:ea typeface="Arial"/>
                <a:cs typeface="Arial"/>
                <a:sym typeface="Arial"/>
              </a:rPr>
              <a:t>“)</a:t>
            </a:r>
            <a:endParaRPr sz="1400" b="1" u="sng" dirty="0">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endParaRPr>
          </a:p>
          <a:p>
            <a:pPr marL="0" marR="0" lvl="0" indent="0" algn="l" rtl="0">
              <a:lnSpc>
                <a:spcPct val="100000"/>
              </a:lnSpc>
              <a:spcBef>
                <a:spcPts val="0"/>
              </a:spcBef>
              <a:spcAft>
                <a:spcPts val="0"/>
              </a:spcAft>
              <a:buClr>
                <a:srgbClr val="000000"/>
              </a:buClr>
              <a:buSzPts val="1400"/>
              <a:buFont typeface="Arial"/>
              <a:buNone/>
            </a:pPr>
            <a:r>
              <a:rPr lang="lt-LT" sz="1400" b="1" u="sng" dirty="0">
                <a:solidFill>
                  <a:schemeClr val="hlink"/>
                </a:solidFill>
                <a:latin typeface="Arial"/>
                <a:ea typeface="Arial"/>
                <a:cs typeface="Arial"/>
                <a:sym typeface="Arial"/>
                <a:hlinkClick r:id="rId3"/>
              </a:rPr>
              <a:t>https://www.mywot.com/</a:t>
            </a:r>
            <a:r>
              <a:rPr lang="lt-LT" sz="1400" b="0" dirty="0">
                <a:latin typeface="Arial"/>
                <a:ea typeface="Arial"/>
                <a:cs typeface="Arial"/>
                <a:sym typeface="Arial"/>
              </a:rPr>
              <a:t>.</a:t>
            </a:r>
            <a:r>
              <a:rPr lang="lt-LT" sz="1400" b="1" dirty="0">
                <a:latin typeface="Arial"/>
                <a:ea typeface="Arial"/>
                <a:cs typeface="Arial"/>
                <a:sym typeface="Arial"/>
              </a:rPr>
              <a:t> </a:t>
            </a:r>
            <a:r>
              <a:rPr lang="lt-LT" sz="1400" dirty="0">
                <a:latin typeface="Arial"/>
                <a:ea typeface="Arial"/>
                <a:cs typeface="Arial"/>
                <a:sym typeface="Arial"/>
              </a:rPr>
              <a:t>Tai interneto reputacijos paslauga / naršyklės priedas, padedantis vartotojams įvertinti, ar atsižvelgti į svetainę kaip saugią, patikimą ir etišką. Greitas įspėjimas apie rizikingas svetaines. Naršyklėje iškart parodomas ženkliukas (žalia, geltona, raudona), kuris leidžia greitai įvertinti puslapio patikimumą. Informacija gaunama ne tik iš automatinių sistemų, bet ir iš realių vartotojų patirties. Bazinis funkcionalumas prieinamas nemokamai (naudojant naršyklės priedą ar pačioje svetainėje). Vartotojai patys gali rašyti atsiliepimus ir vertinimus, padėdami kitiems.</a:t>
            </a:r>
            <a:endParaRPr sz="1400" dirty="0">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dirty="0">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lt-LT" sz="1400" b="1" u="sng" dirty="0">
                <a:solidFill>
                  <a:schemeClr val="hlink"/>
                </a:solidFill>
                <a:latin typeface="Arial"/>
                <a:ea typeface="Arial"/>
                <a:cs typeface="Arial"/>
                <a:sym typeface="Arial"/>
              </a:rPr>
              <a:t>Norton </a:t>
            </a:r>
            <a:r>
              <a:rPr lang="lt-LT" sz="1400" b="1" u="sng" dirty="0" err="1">
                <a:solidFill>
                  <a:schemeClr val="hlink"/>
                </a:solidFill>
                <a:latin typeface="Arial"/>
                <a:ea typeface="Arial"/>
                <a:cs typeface="Arial"/>
                <a:sym typeface="Arial"/>
              </a:rPr>
              <a:t>Safe</a:t>
            </a:r>
            <a:r>
              <a:rPr lang="lt-LT" sz="1400" b="1" u="sng" dirty="0">
                <a:solidFill>
                  <a:schemeClr val="hlink"/>
                </a:solidFill>
                <a:latin typeface="Arial"/>
                <a:ea typeface="Arial"/>
                <a:cs typeface="Arial"/>
                <a:sym typeface="Arial"/>
              </a:rPr>
              <a:t> </a:t>
            </a:r>
            <a:r>
              <a:rPr lang="lt-LT" sz="1400" b="1" u="sng" dirty="0" err="1">
                <a:solidFill>
                  <a:schemeClr val="hlink"/>
                </a:solidFill>
                <a:latin typeface="Arial"/>
                <a:ea typeface="Arial"/>
                <a:cs typeface="Arial"/>
                <a:sym typeface="Arial"/>
              </a:rPr>
              <a:t>Web</a:t>
            </a:r>
            <a:r>
              <a:rPr lang="lt-LT" sz="1400" b="1" u="sng" dirty="0">
                <a:solidFill>
                  <a:schemeClr val="hlink"/>
                </a:solidFill>
                <a:latin typeface="Arial"/>
                <a:ea typeface="Arial"/>
                <a:cs typeface="Arial"/>
                <a:sym typeface="Arial"/>
              </a:rPr>
              <a:t>.</a:t>
            </a:r>
            <a:endParaRPr sz="1400" dirty="0">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lt-LT" sz="1400" b="1" u="sng" dirty="0">
                <a:solidFill>
                  <a:srgbClr val="0563C1"/>
                </a:solidFill>
                <a:latin typeface="Arial"/>
                <a:ea typeface="Arial"/>
                <a:cs typeface="Arial"/>
                <a:sym typeface="Arial"/>
                <a:hlinkClick r:id="rId4">
                  <a:extLst>
                    <a:ext uri="{A12FA001-AC4F-418D-AE19-62706E023703}">
                      <ahyp:hlinkClr xmlns:ahyp="http://schemas.microsoft.com/office/drawing/2018/hyperlinkcolor" val="tx"/>
                    </a:ext>
                  </a:extLst>
                </a:hlinkClick>
              </a:rPr>
              <a:t>https://safeweb.norton</a:t>
            </a:r>
            <a:r>
              <a:rPr lang="lt-LT" sz="1400" b="1" u="sng" dirty="0">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.com/</a:t>
            </a:r>
            <a:r>
              <a:rPr lang="lt-LT" sz="1400" b="1" u="none" dirty="0">
                <a:solidFill>
                  <a:schemeClr val="dk1"/>
                </a:solidFill>
                <a:latin typeface="Arial"/>
                <a:ea typeface="Arial"/>
                <a:cs typeface="Arial"/>
                <a:sym typeface="Arial"/>
              </a:rPr>
              <a:t> </a:t>
            </a:r>
            <a:r>
              <a:rPr lang="lt-LT" sz="1400" u="none" dirty="0">
                <a:solidFill>
                  <a:schemeClr val="dk1"/>
                </a:solidFill>
                <a:latin typeface="Arial"/>
                <a:ea typeface="Arial"/>
                <a:cs typeface="Arial"/>
                <a:sym typeface="Arial"/>
              </a:rPr>
              <a:t>. Tai „Symantec / Norton“ sukurtas saugos įrankis, kuris analizuoja svetaines, kad nustatytų, ar jose gali būti pavojingų elementų (virusų, kenksmingo kodo</a:t>
            </a:r>
            <a:r>
              <a:rPr lang="lt-LT" sz="1400" i="1" u="none" dirty="0">
                <a:solidFill>
                  <a:schemeClr val="dk1"/>
                </a:solidFill>
                <a:latin typeface="Arial"/>
                <a:ea typeface="Arial"/>
                <a:cs typeface="Arial"/>
                <a:sym typeface="Arial"/>
              </a:rPr>
              <a:t>, </a:t>
            </a:r>
            <a:r>
              <a:rPr lang="lt-LT" sz="1400" i="1" u="none" dirty="0" err="1">
                <a:solidFill>
                  <a:schemeClr val="dk1"/>
                </a:solidFill>
                <a:latin typeface="Arial"/>
                <a:ea typeface="Arial"/>
                <a:cs typeface="Arial"/>
                <a:sym typeface="Arial"/>
              </a:rPr>
              <a:t>phishing‘o</a:t>
            </a:r>
            <a:r>
              <a:rPr lang="lt-LT" sz="1400" i="1" u="none" dirty="0">
                <a:solidFill>
                  <a:schemeClr val="dk1"/>
                </a:solidFill>
                <a:latin typeface="Arial"/>
                <a:ea typeface="Arial"/>
                <a:cs typeface="Arial"/>
                <a:sym typeface="Arial"/>
              </a:rPr>
              <a:t> </a:t>
            </a:r>
            <a:r>
              <a:rPr lang="lt-LT" sz="1400" u="none" dirty="0">
                <a:solidFill>
                  <a:schemeClr val="dk1"/>
                </a:solidFill>
                <a:latin typeface="Arial"/>
                <a:ea typeface="Arial"/>
                <a:cs typeface="Arial"/>
                <a:sym typeface="Arial"/>
              </a:rPr>
              <a:t>ir pan.).</a:t>
            </a:r>
            <a:endParaRPr sz="1400" u="none" dirty="0">
              <a:solidFill>
                <a:schemeClr val="dk1"/>
              </a:solidFill>
              <a:latin typeface="Arial"/>
              <a:ea typeface="Arial"/>
              <a:cs typeface="Arial"/>
              <a:sym typeface="Arial"/>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lt-LT" sz="1400" dirty="0">
                <a:latin typeface="Arial"/>
                <a:ea typeface="Arial"/>
                <a:cs typeface="Arial"/>
                <a:sym typeface="Arial"/>
              </a:rPr>
              <a:t>Galima įdiegti naršyklės plėtinį („</a:t>
            </a:r>
            <a:r>
              <a:rPr lang="lt-LT" sz="1400" dirty="0" err="1">
                <a:latin typeface="Arial"/>
                <a:ea typeface="Arial"/>
                <a:cs typeface="Arial"/>
                <a:sym typeface="Arial"/>
              </a:rPr>
              <a:t>extension</a:t>
            </a:r>
            <a:r>
              <a:rPr lang="lt-LT" sz="1400" dirty="0">
                <a:latin typeface="Arial"/>
                <a:ea typeface="Arial"/>
                <a:cs typeface="Arial"/>
                <a:sym typeface="Arial"/>
              </a:rPr>
              <a:t>“) </a:t>
            </a:r>
            <a:r>
              <a:rPr lang="lt-LT" sz="1200" b="0" i="0" u="none" strike="noStrike" cap="none" dirty="0">
                <a:solidFill>
                  <a:schemeClr val="dk1"/>
                </a:solidFill>
                <a:effectLst/>
                <a:latin typeface="Calibri"/>
                <a:ea typeface="Calibri"/>
                <a:cs typeface="Calibri"/>
                <a:sym typeface="Calibri"/>
              </a:rPr>
              <a:t>–</a:t>
            </a:r>
            <a:r>
              <a:rPr lang="lt-LT" sz="1400" dirty="0">
                <a:latin typeface="Arial"/>
                <a:ea typeface="Arial"/>
                <a:cs typeface="Arial"/>
                <a:sym typeface="Arial"/>
              </a:rPr>
              <a:t> </a:t>
            </a:r>
            <a:r>
              <a:rPr lang="lt-LT" sz="1400" i="1" dirty="0">
                <a:latin typeface="Arial"/>
                <a:ea typeface="Arial"/>
                <a:cs typeface="Arial"/>
                <a:sym typeface="Arial"/>
              </a:rPr>
              <a:t>Norton </a:t>
            </a:r>
            <a:r>
              <a:rPr lang="lt-LT" sz="1400" i="1" dirty="0" err="1">
                <a:latin typeface="Arial"/>
                <a:ea typeface="Arial"/>
                <a:cs typeface="Arial"/>
                <a:sym typeface="Arial"/>
              </a:rPr>
              <a:t>Safe</a:t>
            </a:r>
            <a:r>
              <a:rPr lang="lt-LT" sz="1400" i="1" dirty="0">
                <a:latin typeface="Arial"/>
                <a:ea typeface="Arial"/>
                <a:cs typeface="Arial"/>
                <a:sym typeface="Arial"/>
              </a:rPr>
              <a:t> </a:t>
            </a:r>
            <a:r>
              <a:rPr lang="lt-LT" sz="1400" i="1" dirty="0" err="1">
                <a:latin typeface="Arial"/>
                <a:ea typeface="Arial"/>
                <a:cs typeface="Arial"/>
                <a:sym typeface="Arial"/>
              </a:rPr>
              <a:t>Web</a:t>
            </a:r>
            <a:r>
              <a:rPr lang="lt-LT" sz="1400" i="1" dirty="0">
                <a:latin typeface="Arial"/>
                <a:ea typeface="Arial"/>
                <a:cs typeface="Arial"/>
                <a:sym typeface="Arial"/>
              </a:rPr>
              <a:t> </a:t>
            </a:r>
            <a:r>
              <a:rPr lang="lt-LT" sz="1400" dirty="0">
                <a:latin typeface="Arial"/>
                <a:ea typeface="Arial"/>
                <a:cs typeface="Arial"/>
                <a:sym typeface="Arial"/>
              </a:rPr>
              <a:t>veikia su populiariausiomis naršyklėmis (pvz., </a:t>
            </a:r>
            <a:r>
              <a:rPr lang="lt-LT" sz="1400" i="1" dirty="0">
                <a:latin typeface="Arial"/>
                <a:ea typeface="Arial"/>
                <a:cs typeface="Arial"/>
                <a:sym typeface="Arial"/>
              </a:rPr>
              <a:t>Chrome, Firefox, </a:t>
            </a:r>
            <a:r>
              <a:rPr lang="lt-LT" sz="1400" i="1" dirty="0" err="1">
                <a:latin typeface="Arial"/>
                <a:ea typeface="Arial"/>
                <a:cs typeface="Arial"/>
                <a:sym typeface="Arial"/>
              </a:rPr>
              <a:t>Edge</a:t>
            </a:r>
            <a:r>
              <a:rPr lang="lt-LT" sz="1400" dirty="0">
                <a:latin typeface="Arial"/>
                <a:ea typeface="Arial"/>
                <a:cs typeface="Arial"/>
                <a:sym typeface="Arial"/>
              </a:rPr>
              <a:t>). Galima matyti svetainių saugumo vertinimus </a:t>
            </a:r>
            <a:r>
              <a:rPr lang="lt-LT" sz="1400" b="0" i="0" u="none" strike="noStrike" cap="none" dirty="0">
                <a:solidFill>
                  <a:schemeClr val="dk1"/>
                </a:solidFill>
                <a:effectLst/>
                <a:latin typeface="Calibri"/>
                <a:ea typeface="Calibri"/>
                <a:cs typeface="Calibri"/>
                <a:sym typeface="Calibri"/>
              </a:rPr>
              <a:t>–</a:t>
            </a:r>
            <a:r>
              <a:rPr lang="lt-LT" sz="1400" dirty="0">
                <a:latin typeface="Arial"/>
                <a:ea typeface="Arial"/>
                <a:cs typeface="Arial"/>
                <a:sym typeface="Arial"/>
              </a:rPr>
              <a:t> rodo, ar svetainė yra laikoma saugia, pavojinga ar turi kitų trūkumų. Galite gauti apsaugą nuo </a:t>
            </a:r>
            <a:r>
              <a:rPr lang="lt-LT" sz="1400" i="1" dirty="0" err="1">
                <a:latin typeface="Arial"/>
                <a:ea typeface="Arial"/>
                <a:cs typeface="Arial"/>
                <a:sym typeface="Arial"/>
              </a:rPr>
              <a:t>phishing‘o</a:t>
            </a:r>
            <a:r>
              <a:rPr lang="lt-LT" sz="1400" dirty="0">
                <a:latin typeface="Arial"/>
                <a:ea typeface="Arial"/>
                <a:cs typeface="Arial"/>
                <a:sym typeface="Arial"/>
              </a:rPr>
              <a:t>, apgaulingų svetainių, kenksmingų nuorodų.</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Naujesni papildymai: apsauga naršyklėje (</a:t>
            </a:r>
            <a:r>
              <a:rPr lang="lt-LT" sz="1400" i="1" dirty="0" err="1">
                <a:latin typeface="Arial"/>
                <a:ea typeface="Arial"/>
                <a:cs typeface="Arial"/>
                <a:sym typeface="Arial"/>
              </a:rPr>
              <a:t>browser</a:t>
            </a:r>
            <a:r>
              <a:rPr lang="lt-LT" sz="1400" i="1" dirty="0">
                <a:latin typeface="Arial"/>
                <a:ea typeface="Arial"/>
                <a:cs typeface="Arial"/>
                <a:sym typeface="Arial"/>
              </a:rPr>
              <a:t> </a:t>
            </a:r>
            <a:r>
              <a:rPr lang="lt-LT" sz="1400" i="1" dirty="0" err="1">
                <a:latin typeface="Arial"/>
                <a:ea typeface="Arial"/>
                <a:cs typeface="Arial"/>
                <a:sym typeface="Arial"/>
              </a:rPr>
              <a:t>extension</a:t>
            </a:r>
            <a:r>
              <a:rPr lang="lt-LT" sz="1400" dirty="0">
                <a:latin typeface="Arial"/>
                <a:ea typeface="Arial"/>
                <a:cs typeface="Arial"/>
                <a:sym typeface="Arial"/>
              </a:rPr>
              <a:t>) tiek kompiuteryje, tiek mobiliuosiuose įrenginiuose; „Link </a:t>
            </a:r>
            <a:r>
              <a:rPr lang="lt-LT" sz="1400" dirty="0" err="1">
                <a:latin typeface="Arial"/>
                <a:ea typeface="Arial"/>
                <a:cs typeface="Arial"/>
                <a:sym typeface="Arial"/>
              </a:rPr>
              <a:t>Guard</a:t>
            </a:r>
            <a:r>
              <a:rPr lang="lt-LT" sz="1400" dirty="0">
                <a:latin typeface="Arial"/>
                <a:ea typeface="Arial"/>
                <a:cs typeface="Arial"/>
                <a:sym typeface="Arial"/>
              </a:rPr>
              <a:t>“ funkcija </a:t>
            </a:r>
            <a:r>
              <a:rPr lang="lt-LT" sz="1400" b="0" i="0" u="none" strike="noStrike" cap="none" dirty="0">
                <a:solidFill>
                  <a:schemeClr val="dk1"/>
                </a:solidFill>
                <a:effectLst/>
                <a:latin typeface="Calibri"/>
                <a:ea typeface="Calibri"/>
                <a:cs typeface="Calibri"/>
                <a:sym typeface="Calibri"/>
              </a:rPr>
              <a:t>–</a:t>
            </a:r>
            <a:r>
              <a:rPr lang="lt-LT" sz="1400" dirty="0">
                <a:latin typeface="Arial"/>
                <a:ea typeface="Arial"/>
                <a:cs typeface="Arial"/>
                <a:sym typeface="Arial"/>
              </a:rPr>
              <a:t> patikrina nuorodas el. paštuose, socialiniuose tinkluose.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 </a:t>
            </a:r>
            <a:endParaRPr sz="1400" dirty="0">
              <a:latin typeface="Arial"/>
              <a:ea typeface="Arial"/>
              <a:cs typeface="Arial"/>
              <a:sym typeface="Arial"/>
            </a:endParaRPr>
          </a:p>
        </p:txBody>
      </p:sp>
      <p:sp>
        <p:nvSpPr>
          <p:cNvPr id="1091" name="Google Shape;1091;p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123</a:t>
            </a:fld>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6"/>
        <p:cNvGrpSpPr/>
        <p:nvPr/>
      </p:nvGrpSpPr>
      <p:grpSpPr>
        <a:xfrm>
          <a:off x="0" y="0"/>
          <a:ext cx="0" cy="0"/>
          <a:chOff x="0" y="0"/>
          <a:chExt cx="0" cy="0"/>
        </a:xfrm>
      </p:grpSpPr>
      <p:sp>
        <p:nvSpPr>
          <p:cNvPr id="1097" name="Google Shape;1097;p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098" name="Google Shape;1098;p1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lt-LT" sz="1400">
                <a:latin typeface="Arial"/>
                <a:ea typeface="Arial"/>
                <a:cs typeface="Arial"/>
                <a:sym typeface="Arial"/>
              </a:rPr>
              <a:t>Išbandykite su dalyviais arba demonstruokite ekrane pasirinktą įrankį. Rekomenduojame išbandyti „</a:t>
            </a:r>
            <a:r>
              <a:rPr lang="lt-LT" sz="1400" b="1">
                <a:latin typeface="Arial"/>
                <a:ea typeface="Arial"/>
                <a:cs typeface="Arial"/>
                <a:sym typeface="Arial"/>
              </a:rPr>
              <a:t>Norton Safe Web</a:t>
            </a:r>
            <a:r>
              <a:rPr lang="lt-LT" sz="1400">
                <a:latin typeface="Arial"/>
                <a:ea typeface="Arial"/>
                <a:cs typeface="Arial"/>
                <a:sym typeface="Arial"/>
              </a:rPr>
              <a:t>“. Nukopijuokite interneto svetainės adresą ir įklijuokite paieškos laukelyje. Paspaudus ženkliuką „ieškoti“ bus pateikiama išsami informacija apie svetainę. Rekomenduojame patikrinti interneto svetainių patikimumą. Patikrinkite tas svetaines, kurios buvo pateiktos 120 skaidrėje praktinėje užduotyje:</a:t>
            </a:r>
            <a:endParaRPr sz="1400">
              <a:latin typeface="Arial"/>
              <a:ea typeface="Arial"/>
              <a:cs typeface="Arial"/>
              <a:sym typeface="Arial"/>
            </a:endParaRPr>
          </a:p>
          <a:p>
            <a:pPr marL="0" lvl="0" indent="0" algn="l" rtl="0">
              <a:lnSpc>
                <a:spcPct val="110000"/>
              </a:lnSpc>
              <a:spcBef>
                <a:spcPts val="0"/>
              </a:spcBef>
              <a:spcAft>
                <a:spcPts val="0"/>
              </a:spcAft>
              <a:buClr>
                <a:srgbClr val="2E2E2E"/>
              </a:buClr>
              <a:buSzPts val="1125"/>
              <a:buNone/>
            </a:pPr>
            <a:r>
              <a:rPr lang="lt-LT" sz="1400" u="sng">
                <a:latin typeface="Arial"/>
                <a:ea typeface="Arial"/>
                <a:cs typeface="Arial"/>
                <a:sym typeface="Arial"/>
              </a:rPr>
              <a:t>https://www.savb.lt </a:t>
            </a:r>
            <a:endParaRPr sz="1400">
              <a:latin typeface="Arial"/>
              <a:ea typeface="Arial"/>
              <a:cs typeface="Arial"/>
              <a:sym typeface="Arial"/>
            </a:endParaRPr>
          </a:p>
          <a:p>
            <a:pPr marL="0" lvl="0" indent="0" algn="l" rtl="0">
              <a:lnSpc>
                <a:spcPct val="110000"/>
              </a:lnSpc>
              <a:spcBef>
                <a:spcPts val="1000"/>
              </a:spcBef>
              <a:spcAft>
                <a:spcPts val="0"/>
              </a:spcAft>
              <a:buClr>
                <a:srgbClr val="2E2E2E"/>
              </a:buClr>
              <a:buSzPts val="1125"/>
              <a:buNone/>
            </a:pPr>
            <a:r>
              <a:rPr lang="lt-LT" sz="1400" u="sng">
                <a:solidFill>
                  <a:schemeClr val="hlink"/>
                </a:solidFill>
                <a:latin typeface="Arial"/>
                <a:ea typeface="Arial"/>
                <a:cs typeface="Arial"/>
                <a:sym typeface="Arial"/>
                <a:hlinkClick r:id="rId3"/>
              </a:rPr>
              <a:t>https://inkagency.lt</a:t>
            </a:r>
            <a:r>
              <a:rPr lang="lt-LT" sz="1400" u="sng">
                <a:latin typeface="Arial"/>
                <a:ea typeface="Arial"/>
                <a:cs typeface="Arial"/>
                <a:sym typeface="Arial"/>
              </a:rPr>
              <a:t> </a:t>
            </a:r>
            <a:endParaRPr sz="1400">
              <a:latin typeface="Arial"/>
              <a:ea typeface="Arial"/>
              <a:cs typeface="Arial"/>
              <a:sym typeface="Arial"/>
            </a:endParaRPr>
          </a:p>
          <a:p>
            <a:pPr marL="0" lvl="0" indent="0" algn="l" rtl="0">
              <a:lnSpc>
                <a:spcPct val="110000"/>
              </a:lnSpc>
              <a:spcBef>
                <a:spcPts val="1000"/>
              </a:spcBef>
              <a:spcAft>
                <a:spcPts val="0"/>
              </a:spcAft>
              <a:buClr>
                <a:srgbClr val="2E2E2E"/>
              </a:buClr>
              <a:buSzPts val="1125"/>
              <a:buNone/>
            </a:pPr>
            <a:r>
              <a:rPr lang="lt-LT" sz="1400" u="sng">
                <a:latin typeface="Arial"/>
                <a:ea typeface="Arial"/>
                <a:cs typeface="Arial"/>
                <a:sym typeface="Arial"/>
              </a:rPr>
              <a:t>https://www.lrt.lt </a:t>
            </a:r>
            <a:endParaRPr sz="1400">
              <a:latin typeface="Arial"/>
              <a:ea typeface="Arial"/>
              <a:cs typeface="Arial"/>
              <a:sym typeface="Arial"/>
            </a:endParaRPr>
          </a:p>
          <a:p>
            <a:pPr marL="0" lvl="0" indent="0" algn="l" rtl="0">
              <a:lnSpc>
                <a:spcPct val="110000"/>
              </a:lnSpc>
              <a:spcBef>
                <a:spcPts val="1000"/>
              </a:spcBef>
              <a:spcAft>
                <a:spcPts val="0"/>
              </a:spcAft>
              <a:buClr>
                <a:srgbClr val="2E2E2E"/>
              </a:buClr>
              <a:buSzPts val="1125"/>
              <a:buNone/>
            </a:pPr>
            <a:r>
              <a:rPr lang="lt-LT" sz="1400" u="sng">
                <a:latin typeface="Arial"/>
                <a:ea typeface="Arial"/>
                <a:cs typeface="Arial"/>
                <a:sym typeface="Arial"/>
              </a:rPr>
              <a:t>https://pigu.lt </a:t>
            </a:r>
            <a:endParaRPr sz="1400">
              <a:latin typeface="Arial"/>
              <a:ea typeface="Arial"/>
              <a:cs typeface="Arial"/>
              <a:sym typeface="Arial"/>
            </a:endParaRPr>
          </a:p>
          <a:p>
            <a:pPr marL="0" lvl="0" indent="0" algn="l" rtl="0">
              <a:lnSpc>
                <a:spcPct val="110000"/>
              </a:lnSpc>
              <a:spcBef>
                <a:spcPts val="1000"/>
              </a:spcBef>
              <a:spcAft>
                <a:spcPts val="0"/>
              </a:spcAft>
              <a:buClr>
                <a:srgbClr val="2E2E2E"/>
              </a:buClr>
              <a:buSzPts val="1125"/>
              <a:buNone/>
            </a:pPr>
            <a:r>
              <a:rPr lang="lt-LT" sz="1400" u="sng">
                <a:latin typeface="Arial"/>
                <a:ea typeface="Arial"/>
                <a:cs typeface="Arial"/>
                <a:sym typeface="Arial"/>
              </a:rPr>
              <a:t>https://www.facebook.com/SAVB.info/ https://www.sumeileagne.com/  </a:t>
            </a:r>
            <a:endParaRPr sz="1400">
              <a:latin typeface="Arial"/>
              <a:ea typeface="Arial"/>
              <a:cs typeface="Arial"/>
              <a:sym typeface="Arial"/>
            </a:endParaRPr>
          </a:p>
          <a:p>
            <a:pPr marL="0" lvl="0" indent="0" algn="l" rtl="0">
              <a:lnSpc>
                <a:spcPct val="110000"/>
              </a:lnSpc>
              <a:spcBef>
                <a:spcPts val="1000"/>
              </a:spcBef>
              <a:spcAft>
                <a:spcPts val="0"/>
              </a:spcAft>
              <a:buClr>
                <a:srgbClr val="2E2E2E"/>
              </a:buClr>
              <a:buSzPts val="1125"/>
              <a:buNone/>
            </a:pPr>
            <a:r>
              <a:rPr lang="lt-LT" sz="1400" u="sng">
                <a:latin typeface="Arial"/>
                <a:ea typeface="Arial"/>
                <a:cs typeface="Arial"/>
                <a:sym typeface="Arial"/>
              </a:rPr>
              <a:t>https://sielosnamai.lt/</a:t>
            </a:r>
            <a:endParaRPr sz="1400">
              <a:latin typeface="Arial"/>
              <a:ea typeface="Arial"/>
              <a:cs typeface="Arial"/>
              <a:sym typeface="Arial"/>
            </a:endParaRPr>
          </a:p>
          <a:p>
            <a:pPr marL="0" lvl="0" indent="0" algn="l" rtl="0">
              <a:lnSpc>
                <a:spcPct val="110000"/>
              </a:lnSpc>
              <a:spcBef>
                <a:spcPts val="1000"/>
              </a:spcBef>
              <a:spcAft>
                <a:spcPts val="0"/>
              </a:spcAft>
              <a:buClr>
                <a:srgbClr val="2E2E2E"/>
              </a:buClr>
              <a:buSzPts val="1125"/>
              <a:buNone/>
            </a:pPr>
            <a:r>
              <a:rPr lang="lt-LT" sz="1400" u="sng">
                <a:solidFill>
                  <a:schemeClr val="hlink"/>
                </a:solidFill>
                <a:latin typeface="Arial"/>
                <a:ea typeface="Arial"/>
                <a:cs typeface="Arial"/>
                <a:sym typeface="Arial"/>
                <a:hlinkClick r:id="rId4"/>
              </a:rPr>
              <a:t>https://savblt.wixsite.com/forum</a:t>
            </a:r>
            <a:endParaRPr sz="1400" u="sng">
              <a:latin typeface="Arial"/>
              <a:ea typeface="Arial"/>
              <a:cs typeface="Arial"/>
              <a:sym typeface="Arial"/>
            </a:endParaRPr>
          </a:p>
          <a:p>
            <a:pPr marL="0" lvl="0" indent="0" algn="l" rtl="0">
              <a:lnSpc>
                <a:spcPct val="110000"/>
              </a:lnSpc>
              <a:spcBef>
                <a:spcPts val="1000"/>
              </a:spcBef>
              <a:spcAft>
                <a:spcPts val="0"/>
              </a:spcAft>
              <a:buClr>
                <a:srgbClr val="2E2E2E"/>
              </a:buClr>
              <a:buSzPts val="1125"/>
              <a:buNone/>
            </a:pPr>
            <a:r>
              <a:rPr lang="lt-LT" sz="1400" u="sng">
                <a:latin typeface="Arial"/>
                <a:ea typeface="Arial"/>
                <a:cs typeface="Arial"/>
                <a:sym typeface="Arial"/>
              </a:rPr>
              <a:t>https://www.wikipedia.org/ </a:t>
            </a:r>
            <a:endParaRPr sz="1400">
              <a:latin typeface="Arial"/>
              <a:ea typeface="Arial"/>
              <a:cs typeface="Arial"/>
              <a:sym typeface="Arial"/>
            </a:endParaRPr>
          </a:p>
          <a:p>
            <a:pPr marL="0" lvl="0" indent="0" algn="l" rtl="0">
              <a:lnSpc>
                <a:spcPct val="110000"/>
              </a:lnSpc>
              <a:spcBef>
                <a:spcPts val="1000"/>
              </a:spcBef>
              <a:spcAft>
                <a:spcPts val="0"/>
              </a:spcAft>
              <a:buClr>
                <a:srgbClr val="2E2E2E"/>
              </a:buClr>
              <a:buSzPts val="1125"/>
              <a:buNone/>
            </a:pPr>
            <a:r>
              <a:rPr lang="lt-LT" sz="1400" u="sng">
                <a:latin typeface="Arial"/>
                <a:ea typeface="Arial"/>
                <a:cs typeface="Arial"/>
                <a:sym typeface="Arial"/>
              </a:rPr>
              <a:t>https://www.bbc.com</a:t>
            </a:r>
            <a:endParaRPr sz="140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SzPts val="1400"/>
              <a:buNone/>
            </a:pPr>
            <a:endParaRPr/>
          </a:p>
        </p:txBody>
      </p:sp>
      <p:sp>
        <p:nvSpPr>
          <p:cNvPr id="1099" name="Google Shape;1099;p19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124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2"/>
        <p:cNvGrpSpPr/>
        <p:nvPr/>
      </p:nvGrpSpPr>
      <p:grpSpPr>
        <a:xfrm>
          <a:off x="0" y="0"/>
          <a:ext cx="0" cy="0"/>
          <a:chOff x="0" y="0"/>
          <a:chExt cx="0" cy="0"/>
        </a:xfrm>
      </p:grpSpPr>
      <p:sp>
        <p:nvSpPr>
          <p:cNvPr id="1103" name="Google Shape;1103;p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04" name="Google Shape;1104;p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a:latin typeface="Arial"/>
                <a:ea typeface="Arial"/>
                <a:cs typeface="Arial"/>
                <a:sym typeface="Arial"/>
              </a:rPr>
              <a:t>Skaitmeniniai įrankiai gali reikšmingai praturtinti laisvalaikį – tiek padėdami išmokti naujų dalykų, tiek planuoti, tiek geriau organizuoti laiką. Svarbiausia – rinktis tai, kas atitinka jūsų pomėgius ir padeda taupyti laiką ar suteikia daugiau džiaugsmo. Net ir laisvalaikio srityje technologijos gali padėti daugiau nuveikti su mažiau pastangų.</a:t>
            </a:r>
            <a:endParaRPr sz="1400" b="1">
              <a:latin typeface="Arial"/>
              <a:ea typeface="Arial"/>
              <a:cs typeface="Arial"/>
              <a:sym typeface="Arial"/>
            </a:endParaRPr>
          </a:p>
        </p:txBody>
      </p:sp>
      <p:sp>
        <p:nvSpPr>
          <p:cNvPr id="1105" name="Google Shape;1105;p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125</a:t>
            </a:fld>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8"/>
        <p:cNvGrpSpPr/>
        <p:nvPr/>
      </p:nvGrpSpPr>
      <p:grpSpPr>
        <a:xfrm>
          <a:off x="0" y="0"/>
          <a:ext cx="0" cy="0"/>
          <a:chOff x="0" y="0"/>
          <a:chExt cx="0" cy="0"/>
        </a:xfrm>
      </p:grpSpPr>
      <p:sp>
        <p:nvSpPr>
          <p:cNvPr id="1109" name="Google Shape;1109;p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10" name="Google Shape;1110;p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Populiarėja įvairios hobių ir pramogų programėlės, kurios vienija bendraminčius, padeda rasti panašius pomėgius turinčius asmenis.</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b="1" dirty="0" err="1">
                <a:latin typeface="Arial"/>
                <a:ea typeface="Arial"/>
                <a:cs typeface="Arial"/>
                <a:sym typeface="Arial"/>
              </a:rPr>
              <a:t>AllTrails</a:t>
            </a:r>
            <a:endParaRPr dirty="0"/>
          </a:p>
          <a:p>
            <a:pPr marL="0" lvl="0"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https://www.alltrails.com/ </a:t>
            </a:r>
            <a:r>
              <a:rPr lang="lt-LT" sz="1400" b="0" i="0" u="none" strike="noStrike" cap="none" dirty="0">
                <a:solidFill>
                  <a:schemeClr val="dk1"/>
                </a:solidFill>
                <a:effectLst/>
                <a:latin typeface="Calibri"/>
                <a:ea typeface="Calibri"/>
                <a:cs typeface="Calibri"/>
                <a:sym typeface="Calibri"/>
              </a:rPr>
              <a:t>–</a:t>
            </a:r>
            <a:r>
              <a:rPr lang="lt-LT" sz="1400" dirty="0">
                <a:latin typeface="Arial"/>
                <a:ea typeface="Arial"/>
                <a:cs typeface="Arial"/>
                <a:sym typeface="Arial"/>
              </a:rPr>
              <a:t> populiari mobili programėlė ir internetinė platforma, skirta žygių pėsčiomis, bėgimo, dviračių ir kitų lauko maršrutų paieškai bei sekimui. Ji ypač naudinga keliautojams, sporto mėgėjams ir gamtos entuziastams. Vartotojas gali ieškoti maršrutų pagal </a:t>
            </a:r>
            <a:r>
              <a:rPr lang="lt-LT" sz="1400" b="1" dirty="0">
                <a:latin typeface="Arial"/>
                <a:ea typeface="Arial"/>
                <a:cs typeface="Arial"/>
                <a:sym typeface="Arial"/>
              </a:rPr>
              <a:t>lokaciją, ilgį, sudėtingumą, tipą</a:t>
            </a:r>
            <a:r>
              <a:rPr lang="lt-LT" sz="1400" dirty="0">
                <a:latin typeface="Arial"/>
                <a:ea typeface="Arial"/>
                <a:cs typeface="Arial"/>
                <a:sym typeface="Arial"/>
              </a:rPr>
              <a:t> (žygis, dviratis, bėgimas, vaikščiojimas su šunimis ir pan.) Galima naudoti filtrus, pvz., „tinka vaikams“, „vaizdinga vietovė“, „mažai žmonių“. Žemėlapiuose rodomos </a:t>
            </a:r>
            <a:r>
              <a:rPr lang="lt-LT" sz="1400" b="1" dirty="0">
                <a:latin typeface="Arial"/>
                <a:ea typeface="Arial"/>
                <a:cs typeface="Arial"/>
                <a:sym typeface="Arial"/>
              </a:rPr>
              <a:t>detalios trasos</a:t>
            </a:r>
            <a:r>
              <a:rPr lang="lt-LT" sz="1400" dirty="0">
                <a:latin typeface="Arial"/>
                <a:ea typeface="Arial"/>
                <a:cs typeface="Arial"/>
                <a:sym typeface="Arial"/>
              </a:rPr>
              <a:t>, jų </a:t>
            </a:r>
            <a:r>
              <a:rPr lang="lt-LT" sz="1400" b="1" dirty="0">
                <a:latin typeface="Arial"/>
                <a:ea typeface="Arial"/>
                <a:cs typeface="Arial"/>
                <a:sym typeface="Arial"/>
              </a:rPr>
              <a:t>aukščio profiliai</a:t>
            </a:r>
            <a:r>
              <a:rPr lang="lt-LT" sz="1400" dirty="0">
                <a:latin typeface="Arial"/>
                <a:ea typeface="Arial"/>
                <a:cs typeface="Arial"/>
                <a:sym typeface="Arial"/>
              </a:rPr>
              <a:t>, </a:t>
            </a:r>
            <a:r>
              <a:rPr lang="lt-LT" sz="1400" b="1" dirty="0">
                <a:latin typeface="Arial"/>
                <a:ea typeface="Arial"/>
                <a:cs typeface="Arial"/>
                <a:sym typeface="Arial"/>
              </a:rPr>
              <a:t>atstumas</a:t>
            </a:r>
            <a:r>
              <a:rPr lang="lt-LT" sz="1400" dirty="0">
                <a:latin typeface="Arial"/>
                <a:ea typeface="Arial"/>
                <a:cs typeface="Arial"/>
                <a:sym typeface="Arial"/>
              </a:rPr>
              <a:t> ir </a:t>
            </a:r>
            <a:r>
              <a:rPr lang="lt-LT" sz="1400" b="1" dirty="0">
                <a:latin typeface="Arial"/>
                <a:ea typeface="Arial"/>
                <a:cs typeface="Arial"/>
                <a:sym typeface="Arial"/>
              </a:rPr>
              <a:t>bendras vertinimas</a:t>
            </a:r>
            <a:r>
              <a:rPr lang="lt-LT" sz="1400" dirty="0">
                <a:latin typeface="Arial"/>
                <a:ea typeface="Arial"/>
                <a:cs typeface="Arial"/>
                <a:sym typeface="Arial"/>
              </a:rPr>
              <a:t>. Kiti vartotojai dalinasi patarimais, nuotraukomis, įspūdžiais.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b="1"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err="1">
                <a:latin typeface="Arial"/>
                <a:ea typeface="Arial"/>
                <a:cs typeface="Arial"/>
                <a:sym typeface="Arial"/>
              </a:rPr>
              <a:t>Strava</a:t>
            </a:r>
            <a:endParaRPr dirty="0"/>
          </a:p>
          <a:p>
            <a:pPr marL="0" lvl="0" indent="0" algn="l" rtl="0">
              <a:lnSpc>
                <a:spcPct val="100000"/>
              </a:lnSpc>
              <a:spcBef>
                <a:spcPts val="0"/>
              </a:spcBef>
              <a:spcAft>
                <a:spcPts val="0"/>
              </a:spcAft>
              <a:buSzPts val="1400"/>
              <a:buNone/>
            </a:pPr>
            <a:r>
              <a:rPr lang="lt-LT" sz="1400" b="1" dirty="0">
                <a:latin typeface="Arial"/>
                <a:ea typeface="Arial"/>
                <a:cs typeface="Arial"/>
                <a:sym typeface="Arial"/>
              </a:rPr>
              <a:t>https://www.strava.com/ </a:t>
            </a:r>
            <a:r>
              <a:rPr lang="lt-LT" sz="1400" b="0" i="0" u="none" strike="noStrike" cap="none" dirty="0">
                <a:solidFill>
                  <a:schemeClr val="dk1"/>
                </a:solidFill>
                <a:effectLst/>
                <a:latin typeface="Calibri"/>
                <a:ea typeface="Calibri"/>
                <a:cs typeface="Calibri"/>
                <a:sym typeface="Calibri"/>
              </a:rPr>
              <a:t>–</a:t>
            </a:r>
            <a:r>
              <a:rPr lang="lt-LT" sz="1400" dirty="0">
                <a:latin typeface="Arial"/>
                <a:ea typeface="Arial"/>
                <a:cs typeface="Arial"/>
                <a:sym typeface="Arial"/>
              </a:rPr>
              <a:t> itin populiari mobili programėlė ir socialinė platforma, skirta </a:t>
            </a:r>
            <a:r>
              <a:rPr lang="lt-LT" sz="1400" b="1" dirty="0">
                <a:latin typeface="Arial"/>
                <a:ea typeface="Arial"/>
                <a:cs typeface="Arial"/>
                <a:sym typeface="Arial"/>
              </a:rPr>
              <a:t>sportininkams, mėgėjams ir aktyvaus laisvalaikio entuziastams</a:t>
            </a:r>
            <a:r>
              <a:rPr lang="lt-LT" sz="1400" dirty="0">
                <a:latin typeface="Arial"/>
                <a:ea typeface="Arial"/>
                <a:cs typeface="Arial"/>
                <a:sym typeface="Arial"/>
              </a:rPr>
              <a:t>. Ji leidžia </a:t>
            </a:r>
            <a:r>
              <a:rPr lang="lt-LT" sz="1400" b="1" dirty="0">
                <a:latin typeface="Arial"/>
                <a:ea typeface="Arial"/>
                <a:cs typeface="Arial"/>
                <a:sym typeface="Arial"/>
              </a:rPr>
              <a:t>sekti, analizuoti ir dalintis fizinio aktyvumo duomenimis</a:t>
            </a:r>
            <a:r>
              <a:rPr lang="lt-LT" sz="1400" dirty="0">
                <a:latin typeface="Arial"/>
                <a:ea typeface="Arial"/>
                <a:cs typeface="Arial"/>
                <a:sym typeface="Arial"/>
              </a:rPr>
              <a:t>, ypač bėgimo, dviračių sporto, ėjimo, žygių ir kitų treniruočių metu. </a:t>
            </a:r>
            <a:r>
              <a:rPr lang="lt-LT" sz="1400" i="1" dirty="0" err="1">
                <a:latin typeface="Arial"/>
                <a:ea typeface="Arial"/>
                <a:cs typeface="Arial"/>
                <a:sym typeface="Arial"/>
              </a:rPr>
              <a:t>Strava</a:t>
            </a:r>
            <a:r>
              <a:rPr lang="lt-LT" sz="1400" dirty="0">
                <a:latin typeface="Arial"/>
                <a:ea typeface="Arial"/>
                <a:cs typeface="Arial"/>
                <a:sym typeface="Arial"/>
              </a:rPr>
              <a:t> fiksuoja tavo fizinę veiklą naudojant GPS (telefonu ar sportiniu laikrodžiu).Vėliau gali matyti trukmę, atstumą, greitį, aukščio pokytį, maršrutą žemėlapyje, kalorijas ir kitus duomenis. Duomenis galima įrašyti tiesiai su programėle arba sinchronizuoti iš </a:t>
            </a:r>
            <a:r>
              <a:rPr lang="lt-LT" sz="1400" i="1" dirty="0" err="1">
                <a:latin typeface="Arial"/>
                <a:ea typeface="Arial"/>
                <a:cs typeface="Arial"/>
                <a:sym typeface="Arial"/>
              </a:rPr>
              <a:t>Garmin</a:t>
            </a:r>
            <a:r>
              <a:rPr lang="lt-LT" sz="1400" i="1" dirty="0">
                <a:latin typeface="Arial"/>
                <a:ea typeface="Arial"/>
                <a:cs typeface="Arial"/>
                <a:sym typeface="Arial"/>
              </a:rPr>
              <a:t>, Apple </a:t>
            </a:r>
            <a:r>
              <a:rPr lang="lt-LT" sz="1400" i="1" dirty="0" err="1">
                <a:latin typeface="Arial"/>
                <a:ea typeface="Arial"/>
                <a:cs typeface="Arial"/>
                <a:sym typeface="Arial"/>
              </a:rPr>
              <a:t>Watch</a:t>
            </a:r>
            <a:r>
              <a:rPr lang="lt-LT" sz="1400" i="1" dirty="0">
                <a:latin typeface="Arial"/>
                <a:ea typeface="Arial"/>
                <a:cs typeface="Arial"/>
                <a:sym typeface="Arial"/>
              </a:rPr>
              <a:t>, </a:t>
            </a:r>
            <a:r>
              <a:rPr lang="lt-LT" sz="1400" i="1" dirty="0" err="1">
                <a:latin typeface="Arial"/>
                <a:ea typeface="Arial"/>
                <a:cs typeface="Arial"/>
                <a:sym typeface="Arial"/>
              </a:rPr>
              <a:t>Suunto</a:t>
            </a:r>
            <a:r>
              <a:rPr lang="lt-LT" sz="1400" i="1" dirty="0">
                <a:latin typeface="Arial"/>
                <a:ea typeface="Arial"/>
                <a:cs typeface="Arial"/>
                <a:sym typeface="Arial"/>
              </a:rPr>
              <a:t>, </a:t>
            </a:r>
            <a:r>
              <a:rPr lang="lt-LT" sz="1400" i="1" dirty="0" err="1">
                <a:latin typeface="Arial"/>
                <a:ea typeface="Arial"/>
                <a:cs typeface="Arial"/>
                <a:sym typeface="Arial"/>
              </a:rPr>
              <a:t>Polar</a:t>
            </a:r>
            <a:r>
              <a:rPr lang="lt-LT" sz="1400" i="1" dirty="0">
                <a:latin typeface="Arial"/>
                <a:ea typeface="Arial"/>
                <a:cs typeface="Arial"/>
                <a:sym typeface="Arial"/>
              </a:rPr>
              <a:t> </a:t>
            </a:r>
            <a:r>
              <a:rPr lang="lt-LT" sz="1400" dirty="0">
                <a:latin typeface="Arial"/>
                <a:ea typeface="Arial"/>
                <a:cs typeface="Arial"/>
                <a:sym typeface="Arial"/>
              </a:rPr>
              <a:t>ir kitų įrenginių.</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endParaRPr sz="1400" b="1"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err="1">
                <a:latin typeface="Arial"/>
                <a:ea typeface="Arial"/>
                <a:cs typeface="Arial"/>
                <a:sym typeface="Arial"/>
              </a:rPr>
              <a:t>Airbuds</a:t>
            </a:r>
            <a:endParaRPr dirty="0"/>
          </a:p>
          <a:p>
            <a:pPr marL="0" lvl="0" indent="0" algn="l" rtl="0">
              <a:lnSpc>
                <a:spcPct val="100000"/>
              </a:lnSpc>
              <a:spcBef>
                <a:spcPts val="0"/>
              </a:spcBef>
              <a:spcAft>
                <a:spcPts val="0"/>
              </a:spcAft>
              <a:buClr>
                <a:schemeClr val="dk1"/>
              </a:buClr>
              <a:buSzPts val="1200"/>
              <a:buFont typeface="Calibri"/>
              <a:buNone/>
            </a:pPr>
            <a:r>
              <a:rPr lang="lt-LT" sz="1400" b="0" dirty="0">
                <a:latin typeface="Arial"/>
                <a:ea typeface="Arial"/>
                <a:cs typeface="Arial"/>
                <a:sym typeface="Arial"/>
              </a:rPr>
              <a:t>T</a:t>
            </a:r>
            <a:r>
              <a:rPr lang="lt-LT" sz="1400" dirty="0">
                <a:latin typeface="Arial"/>
                <a:ea typeface="Arial"/>
                <a:cs typeface="Arial"/>
                <a:sym typeface="Arial"/>
              </a:rPr>
              <a:t>ai socialinio pobūdžio mobili programėlė, kuri leidžia </a:t>
            </a:r>
            <a:r>
              <a:rPr lang="lt-LT" sz="1400" b="1" dirty="0">
                <a:latin typeface="Arial"/>
                <a:ea typeface="Arial"/>
                <a:cs typeface="Arial"/>
                <a:sym typeface="Arial"/>
              </a:rPr>
              <a:t>dalintis savo muzikos klausymosi patirtimi su draugais</a:t>
            </a:r>
            <a:r>
              <a:rPr lang="lt-LT" sz="1400" dirty="0">
                <a:latin typeface="Arial"/>
                <a:ea typeface="Arial"/>
                <a:cs typeface="Arial"/>
                <a:sym typeface="Arial"/>
              </a:rPr>
              <a:t> realiu laiku. Ji skirta tiems, kurie mėgsta klausytis muzikos ir nori matyti, ką tuo metu klauso jų draugai, bei atrasti naujos muzikos. Programėlė susiejama su tavo </a:t>
            </a:r>
            <a:r>
              <a:rPr lang="lt-LT" sz="1400" b="1" i="1" dirty="0" err="1">
                <a:latin typeface="Arial"/>
                <a:ea typeface="Arial"/>
                <a:cs typeface="Arial"/>
                <a:sym typeface="Arial"/>
              </a:rPr>
              <a:t>Spotify</a:t>
            </a:r>
            <a:r>
              <a:rPr lang="lt-LT" sz="1400" dirty="0">
                <a:latin typeface="Arial"/>
                <a:ea typeface="Arial"/>
                <a:cs typeface="Arial"/>
                <a:sym typeface="Arial"/>
              </a:rPr>
              <a:t> ar </a:t>
            </a:r>
            <a:r>
              <a:rPr lang="lt-LT" sz="1400" b="1" i="1" dirty="0">
                <a:latin typeface="Arial"/>
                <a:ea typeface="Arial"/>
                <a:cs typeface="Arial"/>
                <a:sym typeface="Arial"/>
              </a:rPr>
              <a:t>Apple </a:t>
            </a:r>
            <a:r>
              <a:rPr lang="lt-LT" sz="1400" b="1" i="1" dirty="0" err="1">
                <a:latin typeface="Arial"/>
                <a:ea typeface="Arial"/>
                <a:cs typeface="Arial"/>
                <a:sym typeface="Arial"/>
              </a:rPr>
              <a:t>Music</a:t>
            </a:r>
            <a:r>
              <a:rPr lang="lt-LT" sz="1400" i="1" dirty="0">
                <a:latin typeface="Arial"/>
                <a:ea typeface="Arial"/>
                <a:cs typeface="Arial"/>
                <a:sym typeface="Arial"/>
              </a:rPr>
              <a:t> </a:t>
            </a:r>
            <a:r>
              <a:rPr lang="lt-LT" sz="1400" dirty="0">
                <a:latin typeface="Arial"/>
                <a:ea typeface="Arial"/>
                <a:cs typeface="Arial"/>
                <a:sym typeface="Arial"/>
              </a:rPr>
              <a:t>paskyra. Kai klausai muzikos, tavo draugai </a:t>
            </a:r>
            <a:r>
              <a:rPr lang="lt-LT" sz="1400" b="1" dirty="0">
                <a:latin typeface="Arial"/>
                <a:ea typeface="Arial"/>
                <a:cs typeface="Arial"/>
                <a:sym typeface="Arial"/>
              </a:rPr>
              <a:t>realioje laiko juostoje mato</a:t>
            </a:r>
            <a:r>
              <a:rPr lang="lt-LT" sz="1400" dirty="0">
                <a:latin typeface="Arial"/>
                <a:ea typeface="Arial"/>
                <a:cs typeface="Arial"/>
                <a:sym typeface="Arial"/>
              </a:rPr>
              <a:t>, ką tu klausai. Gali matyti, kokius atlikėjus, dainas ar grojaraščius renkasi tavo draugai. </a:t>
            </a:r>
            <a:r>
              <a:rPr lang="lt-LT" sz="1400" i="1" dirty="0" err="1">
                <a:latin typeface="Arial"/>
                <a:ea typeface="Arial"/>
                <a:cs typeface="Arial"/>
                <a:sym typeface="Arial"/>
              </a:rPr>
              <a:t>Airbuds</a:t>
            </a:r>
            <a:r>
              <a:rPr lang="lt-LT" sz="1400" dirty="0">
                <a:latin typeface="Arial"/>
                <a:ea typeface="Arial"/>
                <a:cs typeface="Arial"/>
                <a:sym typeface="Arial"/>
              </a:rPr>
              <a:t> – tai tarsi </a:t>
            </a:r>
            <a:r>
              <a:rPr lang="lt-LT" sz="1400" b="1" dirty="0">
                <a:latin typeface="Arial"/>
                <a:ea typeface="Arial"/>
                <a:cs typeface="Arial"/>
                <a:sym typeface="Arial"/>
              </a:rPr>
              <a:t>„</a:t>
            </a:r>
            <a:r>
              <a:rPr lang="lt-LT" sz="1400" b="1" dirty="0" err="1">
                <a:latin typeface="Arial"/>
                <a:ea typeface="Arial"/>
                <a:cs typeface="Arial"/>
                <a:sym typeface="Arial"/>
              </a:rPr>
              <a:t>Spotify</a:t>
            </a:r>
            <a:r>
              <a:rPr lang="lt-LT" sz="1400" b="1" dirty="0">
                <a:latin typeface="Arial"/>
                <a:ea typeface="Arial"/>
                <a:cs typeface="Arial"/>
                <a:sym typeface="Arial"/>
              </a:rPr>
              <a:t> + socialinis tinklas“</a:t>
            </a:r>
            <a:r>
              <a:rPr lang="lt-LT" sz="1400" dirty="0">
                <a:latin typeface="Arial"/>
                <a:ea typeface="Arial"/>
                <a:cs typeface="Arial"/>
                <a:sym typeface="Arial"/>
              </a:rPr>
              <a:t>, bet lengvas, paprastas ir orientuotas į </a:t>
            </a:r>
            <a:r>
              <a:rPr lang="lt-LT" sz="1400" b="1" dirty="0">
                <a:latin typeface="Arial"/>
                <a:ea typeface="Arial"/>
                <a:cs typeface="Arial"/>
                <a:sym typeface="Arial"/>
              </a:rPr>
              <a:t>dabartinį momentą ir muziką</a:t>
            </a:r>
            <a:r>
              <a:rPr lang="lt-LT" sz="1400" dirty="0">
                <a:latin typeface="Arial"/>
                <a:ea typeface="Arial"/>
                <a:cs typeface="Arial"/>
                <a:sym typeface="Arial"/>
              </a:rPr>
              <a:t>.</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endParaRPr sz="1400" b="1"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err="1">
                <a:latin typeface="Arial"/>
                <a:ea typeface="Arial"/>
                <a:cs typeface="Arial"/>
                <a:sym typeface="Arial"/>
              </a:rPr>
              <a:t>Goodreads</a:t>
            </a:r>
            <a:endParaRPr dirty="0"/>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https://www.goodreads.com/ </a:t>
            </a:r>
            <a:r>
              <a:rPr lang="lt-LT" sz="1400" b="0" i="0" u="none" strike="noStrike" cap="none" dirty="0">
                <a:solidFill>
                  <a:schemeClr val="dk1"/>
                </a:solidFill>
                <a:effectLst/>
                <a:latin typeface="Calibri"/>
                <a:ea typeface="Calibri"/>
                <a:cs typeface="Calibri"/>
                <a:sym typeface="Calibri"/>
              </a:rPr>
              <a:t>–</a:t>
            </a:r>
            <a:r>
              <a:rPr lang="lt-LT" sz="1400" dirty="0">
                <a:latin typeface="Arial"/>
                <a:ea typeface="Arial"/>
                <a:cs typeface="Arial"/>
                <a:sym typeface="Arial"/>
              </a:rPr>
              <a:t> populiari knygų skaitymo ir rekomendacijų platforma, veikianti kaip socialinis tinklas skaitytojams. Ji leidžia vartotojams sek­ti, ką skaito kiti, vertinti ir apžvelgti knygas, bei tvarkyti savo skaitymo sąrašus. Sukuri profilį, pridedi perskaitytas, skaitomas ar norimas skaityti knygas. Galima ieškoti knygų pagal autorių, pavadinimą, žanrą ar ISBN. Rekomendacijų sistema siūlo knygas pagal tavo pomėgius ir įvertinimus. Asmeniniai skaitymo sąrašai:</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400"/>
              <a:buChar char="•"/>
            </a:pPr>
            <a:r>
              <a:rPr lang="lt-LT" sz="1400" i="1" dirty="0" err="1">
                <a:latin typeface="Arial"/>
                <a:ea typeface="Arial"/>
                <a:cs typeface="Arial"/>
                <a:sym typeface="Arial"/>
              </a:rPr>
              <a:t>Want</a:t>
            </a:r>
            <a:r>
              <a:rPr lang="lt-LT" sz="1400" i="1" dirty="0">
                <a:latin typeface="Arial"/>
                <a:ea typeface="Arial"/>
                <a:cs typeface="Arial"/>
                <a:sym typeface="Arial"/>
              </a:rPr>
              <a:t> to </a:t>
            </a:r>
            <a:r>
              <a:rPr lang="lt-LT" sz="1400" i="1" dirty="0" err="1">
                <a:latin typeface="Arial"/>
                <a:ea typeface="Arial"/>
                <a:cs typeface="Arial"/>
                <a:sym typeface="Arial"/>
              </a:rPr>
              <a:t>Read</a:t>
            </a:r>
            <a:r>
              <a:rPr lang="lt-LT" sz="1400" dirty="0">
                <a:latin typeface="Arial"/>
                <a:ea typeface="Arial"/>
                <a:cs typeface="Arial"/>
                <a:sym typeface="Arial"/>
              </a:rPr>
              <a:t>, </a:t>
            </a:r>
            <a:r>
              <a:rPr lang="lt-LT" sz="1400" i="1" dirty="0" err="1">
                <a:latin typeface="Arial"/>
                <a:ea typeface="Arial"/>
                <a:cs typeface="Arial"/>
                <a:sym typeface="Arial"/>
              </a:rPr>
              <a:t>Currently</a:t>
            </a:r>
            <a:r>
              <a:rPr lang="lt-LT" sz="1400" i="1" dirty="0">
                <a:latin typeface="Arial"/>
                <a:ea typeface="Arial"/>
                <a:cs typeface="Arial"/>
                <a:sym typeface="Arial"/>
              </a:rPr>
              <a:t> </a:t>
            </a:r>
            <a:r>
              <a:rPr lang="lt-LT" sz="1400" i="1" dirty="0" err="1">
                <a:latin typeface="Arial"/>
                <a:ea typeface="Arial"/>
                <a:cs typeface="Arial"/>
                <a:sym typeface="Arial"/>
              </a:rPr>
              <a:t>Reading</a:t>
            </a:r>
            <a:r>
              <a:rPr lang="lt-LT" sz="1400" dirty="0">
                <a:latin typeface="Arial"/>
                <a:ea typeface="Arial"/>
                <a:cs typeface="Arial"/>
                <a:sym typeface="Arial"/>
              </a:rPr>
              <a:t>, </a:t>
            </a:r>
            <a:r>
              <a:rPr lang="lt-LT" sz="1400" i="1" dirty="0" err="1">
                <a:latin typeface="Arial"/>
                <a:ea typeface="Arial"/>
                <a:cs typeface="Arial"/>
                <a:sym typeface="Arial"/>
              </a:rPr>
              <a:t>Read</a:t>
            </a:r>
            <a:r>
              <a:rPr lang="lt-LT" sz="1400" dirty="0">
                <a:latin typeface="Arial"/>
                <a:ea typeface="Arial"/>
                <a:cs typeface="Arial"/>
                <a:sym typeface="Arial"/>
              </a:rPr>
              <a:t> – stebi savo skaitymo progresą. Knygų įvertinimai ir apžvalgos, metiniai iššūkiai: išsikeli tikslą perskaityti, pvz., 20 knygų per metus. Draugų veikla: matai, ką skaito ar kaip vertina tavo draugai. Yra programėlė mobiliems įrenginiams.</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i="0" dirty="0">
                <a:latin typeface="Arial"/>
                <a:ea typeface="Arial"/>
                <a:cs typeface="Arial"/>
                <a:sym typeface="Arial"/>
              </a:rPr>
              <a:t>Paveikslėlis: </a:t>
            </a:r>
            <a:r>
              <a:rPr lang="lt-LT" sz="1400" i="1" dirty="0" err="1">
                <a:solidFill>
                  <a:srgbClr val="191B26"/>
                </a:solidFill>
                <a:latin typeface="Arial"/>
                <a:ea typeface="Arial"/>
                <a:cs typeface="Arial"/>
                <a:sym typeface="Arial"/>
              </a:rPr>
              <a:t>Image</a:t>
            </a:r>
            <a:r>
              <a:rPr lang="lt-LT" sz="1400" i="1" dirty="0">
                <a:solidFill>
                  <a:srgbClr val="191B26"/>
                </a:solidFill>
                <a:latin typeface="Arial"/>
                <a:ea typeface="Arial"/>
                <a:cs typeface="Arial"/>
                <a:sym typeface="Arial"/>
              </a:rPr>
              <a:t> </a:t>
            </a:r>
            <a:r>
              <a:rPr lang="lt-LT" sz="1400" i="1" dirty="0" err="1">
                <a:solidFill>
                  <a:srgbClr val="191B26"/>
                </a:solidFill>
                <a:latin typeface="Arial"/>
                <a:ea typeface="Arial"/>
                <a:cs typeface="Arial"/>
                <a:sym typeface="Arial"/>
              </a:rPr>
              <a:t>by</a:t>
            </a:r>
            <a:r>
              <a:rPr lang="lt-LT" sz="1400" i="1" dirty="0">
                <a:solidFill>
                  <a:srgbClr val="191B26"/>
                </a:solidFill>
                <a:latin typeface="Arial"/>
                <a:ea typeface="Arial"/>
                <a:cs typeface="Arial"/>
                <a:sym typeface="Arial"/>
              </a:rPr>
              <a:t> </a:t>
            </a:r>
            <a:r>
              <a:rPr lang="lt-LT" sz="1400" i="1" u="sng" dirty="0" err="1">
                <a:solidFill>
                  <a:srgbClr val="191B26"/>
                </a:solidFill>
                <a:latin typeface="Arial"/>
                <a:ea typeface="Arial"/>
                <a:cs typeface="Arial"/>
                <a:sym typeface="Arial"/>
                <a:hlinkClick r:id="rId3">
                  <a:extLst>
                    <a:ext uri="{A12FA001-AC4F-418D-AE19-62706E023703}">
                      <ahyp:hlinkClr xmlns:ahyp="http://schemas.microsoft.com/office/drawing/2018/hyperlinkcolor" val="tx"/>
                    </a:ext>
                  </a:extLst>
                </a:hlinkClick>
              </a:rPr>
              <a:t>Gordon</a:t>
            </a:r>
            <a:r>
              <a:rPr lang="lt-LT" sz="1400" i="1" u="sng" dirty="0">
                <a:solidFill>
                  <a:srgbClr val="191B26"/>
                </a:solidFill>
                <a:latin typeface="Arial"/>
                <a:ea typeface="Arial"/>
                <a:cs typeface="Arial"/>
                <a:sym typeface="Arial"/>
                <a:hlinkClick r:id="rId3">
                  <a:extLst>
                    <a:ext uri="{A12FA001-AC4F-418D-AE19-62706E023703}">
                      <ahyp:hlinkClr xmlns:ahyp="http://schemas.microsoft.com/office/drawing/2018/hyperlinkcolor" val="tx"/>
                    </a:ext>
                  </a:extLst>
                </a:hlinkClick>
              </a:rPr>
              <a:t> </a:t>
            </a:r>
            <a:r>
              <a:rPr lang="lt-LT" sz="1400" i="1" u="sng" dirty="0" err="1">
                <a:solidFill>
                  <a:srgbClr val="191B26"/>
                </a:solidFill>
                <a:latin typeface="Arial"/>
                <a:ea typeface="Arial"/>
                <a:cs typeface="Arial"/>
                <a:sym typeface="Arial"/>
                <a:hlinkClick r:id="rId3">
                  <a:extLst>
                    <a:ext uri="{A12FA001-AC4F-418D-AE19-62706E023703}">
                      <ahyp:hlinkClr xmlns:ahyp="http://schemas.microsoft.com/office/drawing/2018/hyperlinkcolor" val="tx"/>
                    </a:ext>
                  </a:extLst>
                </a:hlinkClick>
              </a:rPr>
              <a:t>Johnson</a:t>
            </a:r>
            <a:r>
              <a:rPr lang="lt-LT" sz="1400" i="1" dirty="0">
                <a:solidFill>
                  <a:srgbClr val="191B26"/>
                </a:solidFill>
                <a:latin typeface="Arial"/>
                <a:ea typeface="Arial"/>
                <a:cs typeface="Arial"/>
                <a:sym typeface="Arial"/>
              </a:rPr>
              <a:t> </a:t>
            </a:r>
            <a:r>
              <a:rPr lang="lt-LT" sz="1400" i="1" dirty="0" err="1">
                <a:solidFill>
                  <a:srgbClr val="191B26"/>
                </a:solidFill>
                <a:latin typeface="Arial"/>
                <a:ea typeface="Arial"/>
                <a:cs typeface="Arial"/>
                <a:sym typeface="Arial"/>
              </a:rPr>
              <a:t>from</a:t>
            </a:r>
            <a:r>
              <a:rPr lang="lt-LT" sz="1400" i="1" dirty="0">
                <a:solidFill>
                  <a:srgbClr val="191B26"/>
                </a:solidFill>
                <a:latin typeface="Arial"/>
                <a:ea typeface="Arial"/>
                <a:cs typeface="Arial"/>
                <a:sym typeface="Arial"/>
              </a:rPr>
              <a:t> </a:t>
            </a:r>
            <a:r>
              <a:rPr lang="lt-LT" sz="1400" i="1" u="sng" dirty="0" err="1">
                <a:solidFill>
                  <a:srgbClr val="191B26"/>
                </a:solidFill>
                <a:latin typeface="Arial"/>
                <a:ea typeface="Arial"/>
                <a:cs typeface="Arial"/>
                <a:sym typeface="Arial"/>
                <a:hlinkClick r:id="rId4">
                  <a:extLst>
                    <a:ext uri="{A12FA001-AC4F-418D-AE19-62706E023703}">
                      <ahyp:hlinkClr xmlns:ahyp="http://schemas.microsoft.com/office/drawing/2018/hyperlinkcolor" val="tx"/>
                    </a:ext>
                  </a:extLst>
                </a:hlinkClick>
              </a:rPr>
              <a:t>Pixabay</a:t>
            </a:r>
            <a:endParaRPr sz="1400" i="1" dirty="0">
              <a:latin typeface="Arial"/>
              <a:ea typeface="Arial"/>
              <a:cs typeface="Arial"/>
              <a:sym typeface="Arial"/>
            </a:endParaRPr>
          </a:p>
        </p:txBody>
      </p:sp>
      <p:sp>
        <p:nvSpPr>
          <p:cNvPr id="1111" name="Google Shape;1111;p8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126</a:t>
            </a:fld>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6"/>
        <p:cNvGrpSpPr/>
        <p:nvPr/>
      </p:nvGrpSpPr>
      <p:grpSpPr>
        <a:xfrm>
          <a:off x="0" y="0"/>
          <a:ext cx="0" cy="0"/>
          <a:chOff x="0" y="0"/>
          <a:chExt cx="0" cy="0"/>
        </a:xfrm>
      </p:grpSpPr>
      <p:sp>
        <p:nvSpPr>
          <p:cNvPr id="1117" name="Google Shape;1117;p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18" name="Google Shape;1118;p9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400" b="1" i="1" dirty="0">
                <a:latin typeface="Arial"/>
                <a:ea typeface="Arial"/>
                <a:cs typeface="Arial"/>
                <a:sym typeface="Arial"/>
              </a:rPr>
              <a:t>Google vertėjas </a:t>
            </a:r>
            <a:r>
              <a:rPr lang="lt-LT" sz="1400" dirty="0">
                <a:latin typeface="Arial"/>
                <a:ea typeface="Arial"/>
                <a:cs typeface="Arial"/>
                <a:sym typeface="Arial"/>
              </a:rPr>
              <a:t>(</a:t>
            </a:r>
            <a:r>
              <a:rPr lang="lt-LT" sz="1400" i="1" dirty="0">
                <a:latin typeface="Arial"/>
                <a:ea typeface="Arial"/>
                <a:cs typeface="Arial"/>
                <a:sym typeface="Arial"/>
              </a:rPr>
              <a:t>Google </a:t>
            </a:r>
            <a:r>
              <a:rPr lang="lt-LT" sz="1400" i="1" dirty="0" err="1">
                <a:latin typeface="Arial"/>
                <a:ea typeface="Arial"/>
                <a:cs typeface="Arial"/>
                <a:sym typeface="Arial"/>
              </a:rPr>
              <a:t>Translate</a:t>
            </a:r>
            <a:r>
              <a:rPr lang="lt-LT" sz="1400" dirty="0">
                <a:latin typeface="Arial"/>
                <a:ea typeface="Arial"/>
                <a:cs typeface="Arial"/>
                <a:sym typeface="Arial"/>
              </a:rPr>
              <a:t>) – tai nemokama „Google“ sukurta programėlė ir internetinė paslauga, leidžianti versti tekstus, kalbą ir dokumentus tarp daugiau nei 130 kalbų. Naudoja dirbtinį intelektą, kad vertimai būtų kuo natūralesni. Galima naudotis internetu arba „</a:t>
            </a:r>
            <a:r>
              <a:rPr lang="lt-LT" sz="1400" dirty="0" err="1">
                <a:latin typeface="Arial"/>
                <a:ea typeface="Arial"/>
                <a:cs typeface="Arial"/>
                <a:sym typeface="Arial"/>
              </a:rPr>
              <a:t>offline</a:t>
            </a:r>
            <a:r>
              <a:rPr lang="lt-LT" sz="1400" dirty="0">
                <a:latin typeface="Arial"/>
                <a:ea typeface="Arial"/>
                <a:cs typeface="Arial"/>
                <a:sym typeface="Arial"/>
              </a:rPr>
              <a:t>“ (atsisiuntus kalbų paketus). </a:t>
            </a:r>
            <a:r>
              <a:rPr lang="lt-LT" sz="1400" i="1" dirty="0">
                <a:latin typeface="Arial"/>
                <a:ea typeface="Arial"/>
                <a:cs typeface="Arial"/>
                <a:sym typeface="Arial"/>
              </a:rPr>
              <a:t>Google vertėjas </a:t>
            </a:r>
            <a:r>
              <a:rPr lang="lt-LT" sz="1400" dirty="0">
                <a:latin typeface="Arial"/>
                <a:ea typeface="Arial"/>
                <a:cs typeface="Arial"/>
                <a:sym typeface="Arial"/>
              </a:rPr>
              <a:t>yra viena iš populiariausių vertimo priemonių pasaulyje, pasižyminti greičiu, paprastumu ir vis gerėjančia kokybe. Yra ir interneto naršyklės plėtinys, apie jį kalbėjome ankstesnėse skaidrėse.</a:t>
            </a:r>
            <a:r>
              <a:rPr lang="lt-LT" sz="1400" b="1" dirty="0">
                <a:latin typeface="Arial"/>
                <a:ea typeface="Arial"/>
                <a:cs typeface="Arial"/>
                <a:sym typeface="Arial"/>
              </a:rPr>
              <a:t> </a:t>
            </a:r>
            <a:endParaRPr dirty="0"/>
          </a:p>
          <a:p>
            <a:pPr marL="0" marR="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Praktinis bandymas. Pademonstruoti ir leisti dalyviams patiems išbandyti vertimą naudojant programėlę arba naudojant interneto naršyklės plėtinį ir kt.</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400" dirty="0">
              <a:latin typeface="Arial"/>
              <a:ea typeface="Arial"/>
              <a:cs typeface="Arial"/>
              <a:sym typeface="Arial"/>
            </a:endParaRPr>
          </a:p>
        </p:txBody>
      </p:sp>
      <p:sp>
        <p:nvSpPr>
          <p:cNvPr id="1119" name="Google Shape;1119;p9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127</a:t>
            </a:fld>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4"/>
        <p:cNvGrpSpPr/>
        <p:nvPr/>
      </p:nvGrpSpPr>
      <p:grpSpPr>
        <a:xfrm>
          <a:off x="0" y="0"/>
          <a:ext cx="0" cy="0"/>
          <a:chOff x="0" y="0"/>
          <a:chExt cx="0" cy="0"/>
        </a:xfrm>
      </p:grpSpPr>
      <p:sp>
        <p:nvSpPr>
          <p:cNvPr id="1125" name="Google Shape;1125;p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26" name="Google Shape;1126;p9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dirty="0" err="1">
                <a:latin typeface="Arial"/>
                <a:ea typeface="Arial"/>
                <a:cs typeface="Arial"/>
                <a:sym typeface="Arial"/>
              </a:rPr>
              <a:t>DeepL</a:t>
            </a:r>
            <a:endParaRPr dirty="0"/>
          </a:p>
          <a:p>
            <a:pPr marL="0" lvl="0" indent="0" algn="l" rtl="0">
              <a:lnSpc>
                <a:spcPct val="100000"/>
              </a:lnSpc>
              <a:spcBef>
                <a:spcPts val="0"/>
              </a:spcBef>
              <a:spcAft>
                <a:spcPts val="0"/>
              </a:spcAft>
              <a:buSzPts val="1400"/>
              <a:buNone/>
            </a:pPr>
            <a:r>
              <a:rPr lang="lt-LT" sz="1400" b="1" dirty="0">
                <a:latin typeface="Arial"/>
                <a:ea typeface="Arial"/>
                <a:cs typeface="Arial"/>
                <a:sym typeface="Arial"/>
              </a:rPr>
              <a:t>https://www.deepl.com/ </a:t>
            </a:r>
            <a:r>
              <a:rPr lang="lt-LT" sz="1400" b="0" i="0" u="none" strike="noStrike" cap="none" dirty="0">
                <a:solidFill>
                  <a:schemeClr val="dk1"/>
                </a:solidFill>
                <a:effectLst/>
                <a:latin typeface="Calibri"/>
                <a:ea typeface="Calibri"/>
                <a:cs typeface="Calibri"/>
                <a:sym typeface="Calibri"/>
              </a:rPr>
              <a:t>– </a:t>
            </a:r>
            <a:r>
              <a:rPr lang="lt-LT" sz="1400" dirty="0">
                <a:latin typeface="Arial"/>
                <a:ea typeface="Arial"/>
                <a:cs typeface="Arial"/>
                <a:sym typeface="Arial"/>
              </a:rPr>
              <a:t>dirbtinio intelekto (DI) pagrindu veikianti vertimo programa, kurią sukūrė Vokietijoje įsikūrusi įmonė „</a:t>
            </a:r>
            <a:r>
              <a:rPr lang="lt-LT" sz="1400" dirty="0" err="1">
                <a:latin typeface="Arial"/>
                <a:ea typeface="Arial"/>
                <a:cs typeface="Arial"/>
                <a:sym typeface="Arial"/>
              </a:rPr>
              <a:t>DeepL</a:t>
            </a:r>
            <a:r>
              <a:rPr lang="lt-LT" sz="1400" dirty="0">
                <a:latin typeface="Arial"/>
                <a:ea typeface="Arial"/>
                <a:cs typeface="Arial"/>
                <a:sym typeface="Arial"/>
              </a:rPr>
              <a:t> </a:t>
            </a:r>
            <a:r>
              <a:rPr lang="lt-LT" sz="1400" dirty="0" err="1">
                <a:latin typeface="Arial"/>
                <a:ea typeface="Arial"/>
                <a:cs typeface="Arial"/>
                <a:sym typeface="Arial"/>
              </a:rPr>
              <a:t>GmbH</a:t>
            </a:r>
            <a:r>
              <a:rPr lang="lt-LT" sz="1400" dirty="0">
                <a:latin typeface="Arial"/>
                <a:ea typeface="Arial"/>
                <a:cs typeface="Arial"/>
                <a:sym typeface="Arial"/>
              </a:rPr>
              <a:t>“. Ši programa pradėjo veikti 2017 metais ir greitai įgijo pripažinimą dėl savo gebėjimo teikti itin tikslius ir natūraliai skambančius tekstų vertimus. Skirtingai nuo kai kurių kitų vertimo įrankių, </a:t>
            </a:r>
            <a:r>
              <a:rPr lang="lt-LT" sz="1400" i="1" dirty="0" err="1">
                <a:latin typeface="Arial"/>
                <a:ea typeface="Arial"/>
                <a:cs typeface="Arial"/>
                <a:sym typeface="Arial"/>
              </a:rPr>
              <a:t>DeepL</a:t>
            </a:r>
            <a:r>
              <a:rPr lang="lt-LT" sz="1400" dirty="0">
                <a:latin typeface="Arial"/>
                <a:ea typeface="Arial"/>
                <a:cs typeface="Arial"/>
                <a:sym typeface="Arial"/>
              </a:rPr>
              <a:t> naudoja pažangią mašininio mokymosi technologiją, kad suprastų ir išverstų tekstus, o tai leidžia pasiekti aukštesnį vertimo kokybės lygį.</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Pagrindiniai </a:t>
            </a:r>
            <a:r>
              <a:rPr lang="lt-LT" sz="1400" i="1" dirty="0" err="1">
                <a:latin typeface="Arial"/>
                <a:ea typeface="Arial"/>
                <a:cs typeface="Arial"/>
                <a:sym typeface="Arial"/>
              </a:rPr>
              <a:t>DeepL</a:t>
            </a:r>
            <a:r>
              <a:rPr lang="lt-LT" sz="1400" i="1" dirty="0">
                <a:latin typeface="Arial"/>
                <a:ea typeface="Arial"/>
                <a:cs typeface="Arial"/>
                <a:sym typeface="Arial"/>
              </a:rPr>
              <a:t> </a:t>
            </a:r>
            <a:r>
              <a:rPr lang="lt-LT" sz="1400" dirty="0">
                <a:latin typeface="Arial"/>
                <a:ea typeface="Arial"/>
                <a:cs typeface="Arial"/>
                <a:sym typeface="Arial"/>
              </a:rPr>
              <a:t>aspektai.</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Vertimo kokybė.</a:t>
            </a:r>
            <a:r>
              <a:rPr lang="lt-LT" sz="1400" dirty="0">
                <a:latin typeface="Arial"/>
                <a:ea typeface="Arial"/>
                <a:cs typeface="Arial"/>
                <a:sym typeface="Arial"/>
              </a:rPr>
              <a:t> Daugelio vertinimu, </a:t>
            </a:r>
            <a:r>
              <a:rPr lang="lt-LT" sz="1400" i="1" dirty="0" err="1">
                <a:latin typeface="Arial"/>
                <a:ea typeface="Arial"/>
                <a:cs typeface="Arial"/>
                <a:sym typeface="Arial"/>
              </a:rPr>
              <a:t>DeepL</a:t>
            </a:r>
            <a:r>
              <a:rPr lang="lt-LT" sz="1400" dirty="0">
                <a:latin typeface="Arial"/>
                <a:ea typeface="Arial"/>
                <a:cs typeface="Arial"/>
                <a:sym typeface="Arial"/>
              </a:rPr>
              <a:t> vertimai dažnai yra tikslesni ir natūralesni nei vertimai, gauti naudojant kitas populiarias vertimo programas. Tai ypač pastebima su sudėtingomis frazėmis ir specifinėmis sritimis.</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Palaikomos kalbos.</a:t>
            </a:r>
            <a:r>
              <a:rPr lang="lt-LT" sz="1400" dirty="0">
                <a:latin typeface="Arial"/>
                <a:ea typeface="Arial"/>
                <a:cs typeface="Arial"/>
                <a:sym typeface="Arial"/>
              </a:rPr>
              <a:t> Nors pradžioje </a:t>
            </a:r>
            <a:r>
              <a:rPr lang="lt-LT" sz="1400" i="1" dirty="0" err="1">
                <a:latin typeface="Arial"/>
                <a:ea typeface="Arial"/>
                <a:cs typeface="Arial"/>
                <a:sym typeface="Arial"/>
              </a:rPr>
              <a:t>DeepL</a:t>
            </a:r>
            <a:r>
              <a:rPr lang="lt-LT" sz="1400" dirty="0">
                <a:latin typeface="Arial"/>
                <a:ea typeface="Arial"/>
                <a:cs typeface="Arial"/>
                <a:sym typeface="Arial"/>
              </a:rPr>
              <a:t> palaikė tik kelias Europos kalbas, vėlesnėse versijose buvo pridėta daugiau kalbų, įskaitant kinų, japonų ir rusų. Įmonė nuolat plečia palaikomų kalbų sąrašą.</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Saugumas ir privatumas.</a:t>
            </a:r>
            <a:r>
              <a:rPr lang="lt-LT" sz="1400" dirty="0">
                <a:latin typeface="Arial"/>
                <a:ea typeface="Arial"/>
                <a:cs typeface="Arial"/>
                <a:sym typeface="Arial"/>
              </a:rPr>
              <a:t> </a:t>
            </a:r>
            <a:r>
              <a:rPr lang="lt-LT" sz="1400" i="1" dirty="0" err="1">
                <a:latin typeface="Arial"/>
                <a:ea typeface="Arial"/>
                <a:cs typeface="Arial"/>
                <a:sym typeface="Arial"/>
              </a:rPr>
              <a:t>DeepL</a:t>
            </a:r>
            <a:r>
              <a:rPr lang="lt-LT" sz="1400" dirty="0">
                <a:latin typeface="Arial"/>
                <a:ea typeface="Arial"/>
                <a:cs typeface="Arial"/>
                <a:sym typeface="Arial"/>
              </a:rPr>
              <a:t> įsipareigoja užtikrinti aukštą vartotojų duomenų saugumo ir privatumo lygį, nenaudodama vertimų mokymui be vartotojo sutikimo.</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Įvairūs paslaugų planai.</a:t>
            </a:r>
            <a:r>
              <a:rPr lang="lt-LT" sz="1400" dirty="0">
                <a:latin typeface="Arial"/>
                <a:ea typeface="Arial"/>
                <a:cs typeface="Arial"/>
                <a:sym typeface="Arial"/>
              </a:rPr>
              <a:t> </a:t>
            </a:r>
            <a:r>
              <a:rPr lang="lt-LT" sz="1400" i="1" dirty="0" err="1">
                <a:latin typeface="Arial"/>
                <a:ea typeface="Arial"/>
                <a:cs typeface="Arial"/>
                <a:sym typeface="Arial"/>
              </a:rPr>
              <a:t>DeepL</a:t>
            </a:r>
            <a:r>
              <a:rPr lang="lt-LT" sz="1400" dirty="0">
                <a:latin typeface="Arial"/>
                <a:ea typeface="Arial"/>
                <a:cs typeface="Arial"/>
                <a:sym typeface="Arial"/>
              </a:rPr>
              <a:t> siūlo tiek nemokamus, tiek mokamus planus, šie turi papildomų funkcijų, pavyzdžiui, didesnį vertimo apimties limitą, dokumentų vertimą su formatavimo išsaugojimu, ir API prieigą, leidžiančią integruoti </a:t>
            </a:r>
            <a:r>
              <a:rPr lang="lt-LT" sz="1400" i="1" dirty="0" err="1">
                <a:latin typeface="Arial"/>
                <a:ea typeface="Arial"/>
                <a:cs typeface="Arial"/>
                <a:sym typeface="Arial"/>
              </a:rPr>
              <a:t>DeepL</a:t>
            </a:r>
            <a:r>
              <a:rPr lang="lt-LT" sz="1400" dirty="0">
                <a:latin typeface="Arial"/>
                <a:ea typeface="Arial"/>
                <a:cs typeface="Arial"/>
                <a:sym typeface="Arial"/>
              </a:rPr>
              <a:t> vertimus į kitas programas ar svetaines.</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Papildomos funkcijos.</a:t>
            </a:r>
            <a:r>
              <a:rPr lang="lt-LT" sz="1400" dirty="0">
                <a:latin typeface="Arial"/>
                <a:ea typeface="Arial"/>
                <a:cs typeface="Arial"/>
                <a:sym typeface="Arial"/>
              </a:rPr>
              <a:t> Be teksto vertimo, </a:t>
            </a:r>
            <a:r>
              <a:rPr lang="lt-LT" sz="1400" i="1" dirty="0" err="1">
                <a:latin typeface="Arial"/>
                <a:ea typeface="Arial"/>
                <a:cs typeface="Arial"/>
                <a:sym typeface="Arial"/>
              </a:rPr>
              <a:t>DeepL</a:t>
            </a:r>
            <a:r>
              <a:rPr lang="lt-LT" sz="1400" dirty="0">
                <a:latin typeface="Arial"/>
                <a:ea typeface="Arial"/>
                <a:cs typeface="Arial"/>
                <a:sym typeface="Arial"/>
              </a:rPr>
              <a:t> taip pat siūlo keletą kitų funkcijų, tokių kaip teksto redagavimas ir terminų žodynas, kurie padeda vartotojams geriau valdyti ir tobulinti vertimus.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i="1" dirty="0" err="1">
                <a:latin typeface="Arial"/>
                <a:ea typeface="Arial"/>
                <a:cs typeface="Arial"/>
                <a:sym typeface="Arial"/>
              </a:rPr>
              <a:t>DeepL</a:t>
            </a:r>
            <a:r>
              <a:rPr lang="lt-LT" sz="1400" dirty="0">
                <a:latin typeface="Arial"/>
                <a:ea typeface="Arial"/>
                <a:cs typeface="Arial"/>
                <a:sym typeface="Arial"/>
              </a:rPr>
              <a:t> išsiskiria savo pažangia technologija ir yra gerai vertinamas tiek verslo, tiek individualių vartotojų dėl aukštos vertimo kokybės.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1127" name="Google Shape;1127;p9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128</a:t>
            </a:fld>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2"/>
        <p:cNvGrpSpPr/>
        <p:nvPr/>
      </p:nvGrpSpPr>
      <p:grpSpPr>
        <a:xfrm>
          <a:off x="0" y="0"/>
          <a:ext cx="0" cy="0"/>
          <a:chOff x="0" y="0"/>
          <a:chExt cx="0" cy="0"/>
        </a:xfrm>
      </p:grpSpPr>
      <p:sp>
        <p:nvSpPr>
          <p:cNvPr id="1133" name="Google Shape;1133;p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34" name="Google Shape;1134;p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Vertimo funkcijos integruojamos į įvairius įrankius ir programėles. Naršydami internete galite lengvai išversti puslapius į lietuvių kalbą su integruotais naršyklės priedais, o </a:t>
            </a:r>
            <a:r>
              <a:rPr lang="lt-LT" sz="1400" i="1" dirty="0">
                <a:latin typeface="Arial"/>
                <a:ea typeface="Arial"/>
                <a:cs typeface="Arial"/>
                <a:sym typeface="Arial"/>
              </a:rPr>
              <a:t>Microsoft Word </a:t>
            </a:r>
            <a:r>
              <a:rPr lang="lt-LT" sz="1400" dirty="0">
                <a:latin typeface="Arial"/>
                <a:ea typeface="Arial"/>
                <a:cs typeface="Arial"/>
                <a:sym typeface="Arial"/>
              </a:rPr>
              <a:t>programoje, jei turite prenumeratą, taip pat galite naudoti vertimo funkciją.</a:t>
            </a:r>
            <a:endParaRPr sz="1400" dirty="0">
              <a:latin typeface="Arial"/>
              <a:ea typeface="Arial"/>
              <a:cs typeface="Arial"/>
              <a:sym typeface="Arial"/>
            </a:endParaRPr>
          </a:p>
        </p:txBody>
      </p:sp>
      <p:sp>
        <p:nvSpPr>
          <p:cNvPr id="1135" name="Google Shape;1135;p9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129</a:t>
            </a:fld>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2"/>
        <p:cNvGrpSpPr/>
        <p:nvPr/>
      </p:nvGrpSpPr>
      <p:grpSpPr>
        <a:xfrm>
          <a:off x="0" y="0"/>
          <a:ext cx="0" cy="0"/>
          <a:chOff x="0" y="0"/>
          <a:chExt cx="0" cy="0"/>
        </a:xfrm>
      </p:grpSpPr>
      <p:sp>
        <p:nvSpPr>
          <p:cNvPr id="1143" name="Google Shape;1143;p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44" name="Google Shape;1144;p9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Papildomai mokytojams (ar auginantiems vaikus tėvams).</a:t>
            </a:r>
            <a:endParaRPr dirty="0"/>
          </a:p>
          <a:p>
            <a:pPr marL="0" marR="0" lvl="0" indent="0" algn="l" rtl="0">
              <a:lnSpc>
                <a:spcPct val="100000"/>
              </a:lnSpc>
              <a:spcBef>
                <a:spcPts val="0"/>
              </a:spcBef>
              <a:spcAft>
                <a:spcPts val="0"/>
              </a:spcAft>
              <a:buClr>
                <a:schemeClr val="dk1"/>
              </a:buClr>
              <a:buSzPts val="1200"/>
              <a:buFont typeface="Calibri"/>
              <a:buNone/>
            </a:pP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i="1" dirty="0">
                <a:latin typeface="Arial"/>
                <a:ea typeface="Arial"/>
                <a:cs typeface="Arial"/>
                <a:sym typeface="Arial"/>
              </a:rPr>
              <a:t>Google </a:t>
            </a:r>
            <a:r>
              <a:rPr lang="lt-LT" sz="1400" b="1" i="1" dirty="0" err="1">
                <a:latin typeface="Arial"/>
                <a:ea typeface="Arial"/>
                <a:cs typeface="Arial"/>
                <a:sym typeface="Arial"/>
              </a:rPr>
              <a:t>Family</a:t>
            </a:r>
            <a:r>
              <a:rPr lang="lt-LT" sz="1400" b="1" i="1" dirty="0">
                <a:latin typeface="Arial"/>
                <a:ea typeface="Arial"/>
                <a:cs typeface="Arial"/>
                <a:sym typeface="Arial"/>
              </a:rPr>
              <a:t> Link </a:t>
            </a:r>
            <a:r>
              <a:rPr lang="lt-LT" sz="1400" dirty="0">
                <a:latin typeface="Arial"/>
                <a:ea typeface="Arial"/>
                <a:cs typeface="Arial"/>
                <a:sym typeface="Arial"/>
              </a:rPr>
              <a:t>– tai </a:t>
            </a:r>
            <a:r>
              <a:rPr lang="lt-LT" sz="1400" b="1" dirty="0">
                <a:latin typeface="Arial"/>
                <a:ea typeface="Arial"/>
                <a:cs typeface="Arial"/>
                <a:sym typeface="Arial"/>
              </a:rPr>
              <a:t>naudinga ir patikima priemonė tėvams</a:t>
            </a:r>
            <a:r>
              <a:rPr lang="lt-LT" sz="1400" dirty="0">
                <a:latin typeface="Arial"/>
                <a:ea typeface="Arial"/>
                <a:cs typeface="Arial"/>
                <a:sym typeface="Arial"/>
              </a:rPr>
              <a:t>, siekiantiems atsakingai ugdyti vaikų skaitmeninius įpročius. Naudojama protingai, ji padeda užtikrinti vaikų saugumą internete ir skatina sąmoningą technologijų vartojimą, nepažeidžiant privatumo teisės. </a:t>
            </a:r>
            <a:r>
              <a:rPr lang="lt-LT" sz="1400" i="1" dirty="0">
                <a:latin typeface="Arial"/>
                <a:ea typeface="Arial"/>
                <a:cs typeface="Arial"/>
                <a:sym typeface="Arial"/>
              </a:rPr>
              <a:t>Google </a:t>
            </a:r>
            <a:r>
              <a:rPr lang="lt-LT" sz="1400" i="1" dirty="0" err="1">
                <a:latin typeface="Arial"/>
                <a:ea typeface="Arial"/>
                <a:cs typeface="Arial"/>
                <a:sym typeface="Arial"/>
              </a:rPr>
              <a:t>Family</a:t>
            </a:r>
            <a:r>
              <a:rPr lang="lt-LT" sz="1400" i="1" dirty="0">
                <a:latin typeface="Arial"/>
                <a:ea typeface="Arial"/>
                <a:cs typeface="Arial"/>
                <a:sym typeface="Arial"/>
              </a:rPr>
              <a:t> Link </a:t>
            </a:r>
            <a:r>
              <a:rPr lang="lt-LT" sz="1400" dirty="0">
                <a:latin typeface="Arial"/>
                <a:ea typeface="Arial"/>
                <a:cs typeface="Arial"/>
                <a:sym typeface="Arial"/>
              </a:rPr>
              <a:t>leidžia tėvams:</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stebėti, kiek laiko vaikas praleidžia su kiekviena programėle;</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nustatyti programėlių naudojimo laiką</a:t>
            </a:r>
            <a:r>
              <a:rPr lang="lt-LT" sz="1400" dirty="0">
                <a:latin typeface="Arial"/>
                <a:ea typeface="Arial"/>
                <a:cs typeface="Arial"/>
                <a:sym typeface="Arial"/>
              </a:rPr>
              <a:t> arba visiškai blokuoti tam tikras programėles;</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užrakinti įrenginį nuotoliniu būdu;</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peržiūrėti vaiko buvimo vietą</a:t>
            </a:r>
            <a:r>
              <a:rPr lang="lt-LT" sz="1400" dirty="0">
                <a:latin typeface="Arial"/>
                <a:ea typeface="Arial"/>
                <a:cs typeface="Arial"/>
                <a:sym typeface="Arial"/>
              </a:rPr>
              <a:t> realiuoju laiku;</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prižiūrėti </a:t>
            </a:r>
            <a:r>
              <a:rPr lang="lt-LT" sz="1400" b="1" i="1" dirty="0">
                <a:latin typeface="Arial"/>
                <a:ea typeface="Arial"/>
                <a:cs typeface="Arial"/>
                <a:sym typeface="Arial"/>
              </a:rPr>
              <a:t>Google</a:t>
            </a:r>
            <a:r>
              <a:rPr lang="lt-LT" sz="1400" b="1" dirty="0">
                <a:latin typeface="Arial"/>
                <a:ea typeface="Arial"/>
                <a:cs typeface="Arial"/>
                <a:sym typeface="Arial"/>
              </a:rPr>
              <a:t> paskyrą</a:t>
            </a:r>
            <a:r>
              <a:rPr lang="lt-LT" sz="1400" dirty="0">
                <a:latin typeface="Arial"/>
                <a:ea typeface="Arial"/>
                <a:cs typeface="Arial"/>
                <a:sym typeface="Arial"/>
              </a:rPr>
              <a:t>, patvirtinti ar atmesti atsisiunčiamas programėles.</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Programėlė plačiai naudojama visame pasaulyje, ypač šeimose su vaikais iki 13 metų. Programėlė turi milijonus atsisiuntimų ir gana gerus įvertinimus </a:t>
            </a:r>
            <a:r>
              <a:rPr lang="lt-LT" sz="1400" i="1" dirty="0">
                <a:latin typeface="Arial"/>
                <a:ea typeface="Arial"/>
                <a:cs typeface="Arial"/>
                <a:sym typeface="Arial"/>
              </a:rPr>
              <a:t>Google </a:t>
            </a:r>
            <a:r>
              <a:rPr lang="lt-LT" sz="1400" i="1" dirty="0" err="1">
                <a:latin typeface="Arial"/>
                <a:ea typeface="Arial"/>
                <a:cs typeface="Arial"/>
                <a:sym typeface="Arial"/>
              </a:rPr>
              <a:t>Play</a:t>
            </a:r>
            <a:r>
              <a:rPr lang="lt-LT" sz="1400" dirty="0">
                <a:latin typeface="Arial"/>
                <a:ea typeface="Arial"/>
                <a:cs typeface="Arial"/>
                <a:sym typeface="Arial"/>
              </a:rPr>
              <a:t> ir </a:t>
            </a:r>
            <a:r>
              <a:rPr lang="lt-LT" sz="1400" i="1" dirty="0" err="1">
                <a:latin typeface="Arial"/>
                <a:ea typeface="Arial"/>
                <a:cs typeface="Arial"/>
                <a:sym typeface="Arial"/>
              </a:rPr>
              <a:t>App</a:t>
            </a:r>
            <a:r>
              <a:rPr lang="lt-LT" sz="1400" i="1" dirty="0">
                <a:latin typeface="Arial"/>
                <a:ea typeface="Arial"/>
                <a:cs typeface="Arial"/>
                <a:sym typeface="Arial"/>
              </a:rPr>
              <a:t> </a:t>
            </a:r>
            <a:r>
              <a:rPr lang="lt-LT" sz="1400" i="1" dirty="0" err="1">
                <a:latin typeface="Arial"/>
                <a:ea typeface="Arial"/>
                <a:cs typeface="Arial"/>
                <a:sym typeface="Arial"/>
              </a:rPr>
              <a:t>Store</a:t>
            </a:r>
            <a:r>
              <a:rPr lang="lt-LT" sz="1400" dirty="0">
                <a:latin typeface="Arial"/>
                <a:ea typeface="Arial"/>
                <a:cs typeface="Arial"/>
                <a:sym typeface="Arial"/>
              </a:rPr>
              <a:t> parduotuvėse.</a:t>
            </a:r>
            <a:endParaRPr dirty="0"/>
          </a:p>
          <a:p>
            <a:pPr marL="0" lvl="0" indent="0" algn="l" rtl="0">
              <a:lnSpc>
                <a:spcPct val="100000"/>
              </a:lnSpc>
              <a:spcBef>
                <a:spcPts val="0"/>
              </a:spcBef>
              <a:spcAft>
                <a:spcPts val="0"/>
              </a:spcAft>
              <a:buClr>
                <a:schemeClr val="dk1"/>
              </a:buClr>
              <a:buSzPts val="1200"/>
              <a:buFont typeface="Arial"/>
              <a:buNone/>
            </a:pP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Atsisiųskite programėlę į tėvų įrenginį. Sukurkite arba prijunkite prie vaiko </a:t>
            </a:r>
            <a:r>
              <a:rPr lang="lt-LT" sz="1400" i="1" dirty="0">
                <a:latin typeface="Arial"/>
                <a:ea typeface="Arial"/>
                <a:cs typeface="Arial"/>
                <a:sym typeface="Arial"/>
              </a:rPr>
              <a:t>Google</a:t>
            </a:r>
            <a:r>
              <a:rPr lang="lt-LT" sz="1400" dirty="0">
                <a:latin typeface="Arial"/>
                <a:ea typeface="Arial"/>
                <a:cs typeface="Arial"/>
                <a:sym typeface="Arial"/>
              </a:rPr>
              <a:t> paskyros. Atsisiųskite programėlę ir į vaiko įrenginį, jei reikia. Nustatykite leidimus, ekrano laiką, programėlių ribas ar sekimą.</a:t>
            </a:r>
            <a:endParaRPr sz="1400" dirty="0">
              <a:latin typeface="Arial"/>
              <a:ea typeface="Arial"/>
              <a:cs typeface="Arial"/>
              <a:sym typeface="Arial"/>
            </a:endParaRPr>
          </a:p>
        </p:txBody>
      </p:sp>
      <p:sp>
        <p:nvSpPr>
          <p:cNvPr id="1145" name="Google Shape;1145;p9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130</a:t>
            </a:fld>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p:cNvGrpSpPr/>
        <p:nvPr/>
      </p:nvGrpSpPr>
      <p:grpSpPr>
        <a:xfrm>
          <a:off x="0" y="0"/>
          <a:ext cx="0" cy="0"/>
          <a:chOff x="0" y="0"/>
          <a:chExt cx="0" cy="0"/>
        </a:xfrm>
      </p:grpSpPr>
      <p:sp>
        <p:nvSpPr>
          <p:cNvPr id="1152" name="Google Shape;1152;p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53" name="Google Shape;1153;p9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Papildomai. Verslininkams, užimtumo tarnybos atstovams, pažengusiesiems ir kt.</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Asmeninių finansų valdymas yra svarbus kiekvieno žmogaus gyvenimo aspektas, o skaitmeninės priemonės gali padėti efektyviai planuoti lėšas ir sekti savo finansinę būklę. Yra daugybė populiarių asmeninių finansų valdymo programėlių, kurios siūlo įvairius įrankius biudžeto sudarymui, išlaidų sekimui ir taupymui.</a:t>
            </a:r>
            <a:endParaRPr sz="1400" dirty="0">
              <a:latin typeface="Arial"/>
              <a:ea typeface="Arial"/>
              <a:cs typeface="Arial"/>
              <a:sym typeface="Arial"/>
            </a:endParaRPr>
          </a:p>
        </p:txBody>
      </p:sp>
      <p:sp>
        <p:nvSpPr>
          <p:cNvPr id="1154" name="Google Shape;1154;p9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131</a:t>
            </a:fld>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p:cNvGrpSpPr/>
        <p:nvPr/>
      </p:nvGrpSpPr>
      <p:grpSpPr>
        <a:xfrm>
          <a:off x="0" y="0"/>
          <a:ext cx="0" cy="0"/>
          <a:chOff x="0" y="0"/>
          <a:chExt cx="0" cy="0"/>
        </a:xfrm>
      </p:grpSpPr>
      <p:sp>
        <p:nvSpPr>
          <p:cNvPr id="1158" name="Google Shape;1158;p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59" name="Google Shape;1159;p9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i="1" dirty="0" err="1">
                <a:solidFill>
                  <a:srgbClr val="141414"/>
                </a:solidFill>
                <a:latin typeface="Arial"/>
                <a:ea typeface="Arial"/>
                <a:cs typeface="Arial"/>
                <a:sym typeface="Arial"/>
              </a:rPr>
              <a:t>Revolut</a:t>
            </a:r>
            <a:r>
              <a:rPr lang="lt-LT" sz="1400" i="0" dirty="0">
                <a:solidFill>
                  <a:srgbClr val="141414"/>
                </a:solidFill>
                <a:latin typeface="Arial"/>
                <a:ea typeface="Arial"/>
                <a:cs typeface="Arial"/>
                <a:sym typeface="Arial"/>
              </a:rPr>
              <a:t> ir </a:t>
            </a:r>
            <a:r>
              <a:rPr lang="lt-LT" sz="1400" i="1" dirty="0" err="1">
                <a:solidFill>
                  <a:srgbClr val="141414"/>
                </a:solidFill>
                <a:latin typeface="Arial"/>
                <a:ea typeface="Arial"/>
                <a:cs typeface="Arial"/>
                <a:sym typeface="Arial"/>
              </a:rPr>
              <a:t>Wise</a:t>
            </a:r>
            <a:r>
              <a:rPr lang="lt-LT" sz="1400" i="0" dirty="0">
                <a:solidFill>
                  <a:srgbClr val="141414"/>
                </a:solidFill>
                <a:latin typeface="Arial"/>
                <a:ea typeface="Arial"/>
                <a:cs typeface="Arial"/>
                <a:sym typeface="Arial"/>
              </a:rPr>
              <a:t> (anksčiau </a:t>
            </a:r>
            <a:r>
              <a:rPr lang="lt-LT" sz="1400" i="1" dirty="0" err="1">
                <a:solidFill>
                  <a:srgbClr val="141414"/>
                </a:solidFill>
                <a:latin typeface="Arial"/>
                <a:ea typeface="Arial"/>
                <a:cs typeface="Arial"/>
                <a:sym typeface="Arial"/>
              </a:rPr>
              <a:t>Transferwise</a:t>
            </a:r>
            <a:r>
              <a:rPr lang="lt-LT" sz="1400" i="0" dirty="0">
                <a:solidFill>
                  <a:srgbClr val="141414"/>
                </a:solidFill>
                <a:latin typeface="Arial"/>
                <a:ea typeface="Arial"/>
                <a:cs typeface="Arial"/>
                <a:sym typeface="Arial"/>
              </a:rPr>
              <a:t>) yra Jungtinėje Karalystėje įsikūrusios pinigų pervedimo paslaugos, kurios palengvina tarptautinius mokėjimus, pasaulines operacijas ir verslo, kokį mes jį žinome, vystymąsi. Nors </a:t>
            </a:r>
            <a:r>
              <a:rPr lang="lt-LT" sz="1400" i="1" dirty="0" err="1">
                <a:solidFill>
                  <a:srgbClr val="141414"/>
                </a:solidFill>
                <a:latin typeface="Arial"/>
                <a:ea typeface="Arial"/>
                <a:cs typeface="Arial"/>
                <a:sym typeface="Arial"/>
              </a:rPr>
              <a:t>Wise</a:t>
            </a:r>
            <a:r>
              <a:rPr lang="lt-LT" sz="1400" i="0" dirty="0">
                <a:solidFill>
                  <a:srgbClr val="141414"/>
                </a:solidFill>
                <a:latin typeface="Arial"/>
                <a:ea typeface="Arial"/>
                <a:cs typeface="Arial"/>
                <a:sym typeface="Arial"/>
              </a:rPr>
              <a:t> platforma dažniausiai orientuojasi į mažus mokesčius, </a:t>
            </a:r>
            <a:r>
              <a:rPr lang="lt-LT" sz="1400" i="1" dirty="0" err="1">
                <a:solidFill>
                  <a:srgbClr val="141414"/>
                </a:solidFill>
                <a:latin typeface="Arial"/>
                <a:ea typeface="Arial"/>
                <a:cs typeface="Arial"/>
                <a:sym typeface="Arial"/>
              </a:rPr>
              <a:t>Revolut</a:t>
            </a:r>
            <a:r>
              <a:rPr lang="lt-LT" sz="1400" i="0" dirty="0">
                <a:solidFill>
                  <a:srgbClr val="141414"/>
                </a:solidFill>
                <a:latin typeface="Arial"/>
                <a:ea typeface="Arial"/>
                <a:cs typeface="Arial"/>
                <a:sym typeface="Arial"/>
              </a:rPr>
              <a:t> stiprybė slypi bankininkystės paslaugų universalumas. Abi sistemos siūlo įvairių finansinių privalumų, viskas priklauso tik nuo jūsų pagrindinių verslo poreikių.</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err="1">
                <a:latin typeface="Arial"/>
                <a:ea typeface="Arial"/>
                <a:cs typeface="Arial"/>
                <a:sym typeface="Arial"/>
              </a:rPr>
              <a:t>Revolut</a:t>
            </a:r>
            <a:endParaRPr dirty="0"/>
          </a:p>
          <a:p>
            <a:pPr marL="0" lvl="0" indent="0" algn="l" rtl="0">
              <a:lnSpc>
                <a:spcPct val="100000"/>
              </a:lnSpc>
              <a:spcBef>
                <a:spcPts val="0"/>
              </a:spcBef>
              <a:spcAft>
                <a:spcPts val="0"/>
              </a:spcAft>
              <a:buSzPts val="1400"/>
              <a:buNone/>
            </a:pPr>
            <a:r>
              <a:rPr lang="lt-LT" sz="1400" b="1" dirty="0">
                <a:latin typeface="Arial"/>
                <a:ea typeface="Arial"/>
                <a:cs typeface="Arial"/>
                <a:sym typeface="Arial"/>
              </a:rPr>
              <a:t>https://www.revolut.com/. </a:t>
            </a:r>
            <a:r>
              <a:rPr lang="lt-LT" sz="1400" b="0" dirty="0">
                <a:latin typeface="Arial"/>
                <a:ea typeface="Arial"/>
                <a:cs typeface="Arial"/>
                <a:sym typeface="Arial"/>
              </a:rPr>
              <a:t>Tai</a:t>
            </a:r>
            <a:r>
              <a:rPr lang="lt-LT" sz="1400" b="1" dirty="0">
                <a:latin typeface="Arial"/>
                <a:ea typeface="Arial"/>
                <a:cs typeface="Arial"/>
                <a:sym typeface="Arial"/>
              </a:rPr>
              <a:t> </a:t>
            </a:r>
            <a:r>
              <a:rPr lang="lt-LT" sz="1400" dirty="0">
                <a:latin typeface="Arial"/>
                <a:ea typeface="Arial"/>
                <a:cs typeface="Arial"/>
                <a:sym typeface="Arial"/>
              </a:rPr>
              <a:t>finansinių technologijų bendrovė, įkurta 2015 m., kurios būstinė yra Londone. Jų šūkis – „viena programėlė viskam, kas susiję su pinigais“, – nuo ​​kasdienių išlaidų iki būsimų investicijų planavimo. Sistema gali pasigirti daugiau nei 500 tūkst. verslo vartotojų, yra palaikoma daugiau nei 200 šalių, jos programėlėje iš viso yra 28 valiutos. </a:t>
            </a:r>
            <a:r>
              <a:rPr lang="lt-LT" sz="1400" i="1" dirty="0" err="1">
                <a:latin typeface="Arial"/>
                <a:ea typeface="Arial"/>
                <a:cs typeface="Arial"/>
                <a:sym typeface="Arial"/>
              </a:rPr>
              <a:t>Revolut</a:t>
            </a:r>
            <a:r>
              <a:rPr lang="lt-LT" sz="1400" dirty="0">
                <a:latin typeface="Arial"/>
                <a:ea typeface="Arial"/>
                <a:cs typeface="Arial"/>
                <a:sym typeface="Arial"/>
              </a:rPr>
              <a:t> siūlo mobiliesiems įrenginiams skirtas sąskaitas be sienų, kurios leidžia įmonėms siųsti ir gauti lėšas keliomis užsienio valiutomis. Mokėjimai tarp sąskaitų turėtojų visada nemokami, o sistema veikia pagal prenumeratos pagrindu sukurtą pakopinį kainodaros modelį, kuris siūlo nemokamą versiją. Šie planai turi patobulintų funkcijų, tokių kaip nemokami bankomatų išėmimo limitai, didesnės santaupų palūkanų normos ir sveikatos draudimas užsienyje.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Be sąskaitų su keliomis valiutomis, </a:t>
            </a:r>
            <a:r>
              <a:rPr lang="lt-LT" sz="1400" i="1" dirty="0" err="1">
                <a:latin typeface="Arial"/>
                <a:ea typeface="Arial"/>
                <a:cs typeface="Arial"/>
                <a:sym typeface="Arial"/>
              </a:rPr>
              <a:t>Revolut</a:t>
            </a:r>
            <a:r>
              <a:rPr lang="lt-LT" sz="1400" dirty="0">
                <a:latin typeface="Arial"/>
                <a:ea typeface="Arial"/>
                <a:cs typeface="Arial"/>
                <a:sym typeface="Arial"/>
              </a:rPr>
              <a:t> siūlo išankstinio mokėjimo debeto kortelę išlaidoms ir „taupymo saugyklas“, už kurias gali kaupti palūkanas. </a:t>
            </a:r>
            <a:r>
              <a:rPr lang="lt-LT" sz="1400" i="1" dirty="0" err="1">
                <a:latin typeface="Arial"/>
                <a:ea typeface="Arial"/>
                <a:cs typeface="Arial"/>
                <a:sym typeface="Arial"/>
              </a:rPr>
              <a:t>Revolut</a:t>
            </a:r>
            <a:r>
              <a:rPr lang="lt-LT" sz="1400" dirty="0">
                <a:latin typeface="Arial"/>
                <a:ea typeface="Arial"/>
                <a:cs typeface="Arial"/>
                <a:sym typeface="Arial"/>
              </a:rPr>
              <a:t> sąskaitas taip pat galima naudoti vietinėms sąskaitoms GBP ir USD valiutomis. Valiuta keičiama pagal tarpbankinį kursą, o </a:t>
            </a:r>
            <a:r>
              <a:rPr lang="lt-LT" sz="1400" i="1" dirty="0" err="1">
                <a:latin typeface="Arial"/>
                <a:ea typeface="Arial"/>
                <a:cs typeface="Arial"/>
                <a:sym typeface="Arial"/>
              </a:rPr>
              <a:t>Revolut</a:t>
            </a:r>
            <a:r>
              <a:rPr lang="lt-LT" sz="1400" dirty="0">
                <a:latin typeface="Arial"/>
                <a:ea typeface="Arial"/>
                <a:cs typeface="Arial"/>
                <a:sym typeface="Arial"/>
              </a:rPr>
              <a:t> verslo API vienu spustelėjimu sujungia jūsų sąskaitą su kasdienėmis programėlėmis.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i="1" dirty="0" err="1">
                <a:latin typeface="Arial"/>
                <a:ea typeface="Arial"/>
                <a:cs typeface="Arial"/>
                <a:sym typeface="Arial"/>
              </a:rPr>
              <a:t>Revolut</a:t>
            </a:r>
            <a:r>
              <a:rPr lang="lt-LT" sz="1400" i="1" dirty="0">
                <a:latin typeface="Arial"/>
                <a:ea typeface="Arial"/>
                <a:cs typeface="Arial"/>
                <a:sym typeface="Arial"/>
              </a:rPr>
              <a:t> </a:t>
            </a:r>
            <a:r>
              <a:rPr lang="lt-LT" sz="1400" dirty="0">
                <a:latin typeface="Arial"/>
                <a:ea typeface="Arial"/>
                <a:cs typeface="Arial"/>
                <a:sym typeface="Arial"/>
              </a:rPr>
              <a:t>neturi tiesioginio klientų aptarnavimo. Jie turi automatinę liniją kortelei blokuoti, o pagalbos galima gauti tiesioginio pokalbio metu.</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b="1"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Išsamiau apie </a:t>
            </a:r>
            <a:r>
              <a:rPr lang="lt-LT" sz="1400" b="1" i="1" dirty="0" err="1">
                <a:latin typeface="Arial"/>
                <a:ea typeface="Arial"/>
                <a:cs typeface="Arial"/>
                <a:sym typeface="Arial"/>
              </a:rPr>
              <a:t>Wise</a:t>
            </a:r>
            <a:r>
              <a:rPr lang="lt-LT" sz="1400" b="1" dirty="0">
                <a:latin typeface="Arial"/>
                <a:ea typeface="Arial"/>
                <a:cs typeface="Arial"/>
                <a:sym typeface="Arial"/>
              </a:rPr>
              <a:t> ir </a:t>
            </a:r>
            <a:r>
              <a:rPr lang="lt-LT" sz="1400" b="1" i="1" dirty="0" err="1">
                <a:latin typeface="Arial"/>
                <a:ea typeface="Arial"/>
                <a:cs typeface="Arial"/>
                <a:sym typeface="Arial"/>
              </a:rPr>
              <a:t>Revolut</a:t>
            </a:r>
            <a:r>
              <a:rPr lang="lt-LT" sz="1400" b="1" dirty="0">
                <a:latin typeface="Arial"/>
                <a:ea typeface="Arial"/>
                <a:cs typeface="Arial"/>
                <a:sym typeface="Arial"/>
              </a:rPr>
              <a:t>, palyginimas:  https://tipalti.com/resources/learn/revolut-vs-transferwise</a:t>
            </a:r>
            <a:r>
              <a:rPr lang="lt-LT" sz="1400" dirty="0">
                <a:latin typeface="Arial"/>
                <a:ea typeface="Arial"/>
                <a:cs typeface="Arial"/>
                <a:sym typeface="Arial"/>
              </a:rPr>
              <a:t>/</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i="1" dirty="0"/>
              <a:t>Google </a:t>
            </a:r>
            <a:r>
              <a:rPr lang="lt-LT" sz="1400" b="1" i="1" dirty="0" err="1"/>
              <a:t>Wallet</a:t>
            </a:r>
            <a:r>
              <a:rPr lang="lt-LT" sz="1400" i="1" dirty="0"/>
              <a:t> </a:t>
            </a:r>
            <a:r>
              <a:rPr lang="lt-LT" sz="1400" dirty="0"/>
              <a:t>– tai skaitmeninė piniginė, leidžianti saugoti ir naudoti banko korteles, bilietus, lojalumo korteles, dokumentus ar raktus telefone. Su ja galima atsiskaityti bekontakčiu būdu parduotuvėse ar internetu. Veikia </a:t>
            </a:r>
            <a:r>
              <a:rPr lang="lt-LT" sz="1400" i="1" dirty="0"/>
              <a:t>Android</a:t>
            </a:r>
            <a:r>
              <a:rPr lang="lt-LT" sz="1400" dirty="0"/>
              <a:t> įrenginiuose.</a:t>
            </a:r>
            <a:endParaRPr dirty="0"/>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i="1" dirty="0"/>
              <a:t>Apple </a:t>
            </a:r>
            <a:r>
              <a:rPr lang="lt-LT" sz="1400" b="1" i="1" dirty="0" err="1"/>
              <a:t>Pay</a:t>
            </a:r>
            <a:r>
              <a:rPr lang="lt-LT" sz="1400" i="1" dirty="0"/>
              <a:t> </a:t>
            </a:r>
            <a:r>
              <a:rPr lang="lt-LT" sz="1400" dirty="0"/>
              <a:t>– tai bekontaktė mokėjimo sistema, leidžianti atsiskaityti </a:t>
            </a:r>
            <a:r>
              <a:rPr lang="lt-LT" sz="1400" i="1" dirty="0"/>
              <a:t>iPhone</a:t>
            </a:r>
            <a:r>
              <a:rPr lang="lt-LT" sz="1400" dirty="0"/>
              <a:t>, </a:t>
            </a:r>
            <a:r>
              <a:rPr lang="lt-LT" sz="1400" i="1" dirty="0"/>
              <a:t>Apple </a:t>
            </a:r>
            <a:r>
              <a:rPr lang="lt-LT" sz="1400" i="1" dirty="0" err="1"/>
              <a:t>Watch</a:t>
            </a:r>
            <a:r>
              <a:rPr lang="lt-LT" sz="1400" i="1" dirty="0"/>
              <a:t> </a:t>
            </a:r>
            <a:r>
              <a:rPr lang="lt-LT" sz="1400" dirty="0"/>
              <a:t>ar kitu </a:t>
            </a:r>
            <a:r>
              <a:rPr lang="lt-LT" sz="1400" i="1" dirty="0"/>
              <a:t>Apple</a:t>
            </a:r>
            <a:r>
              <a:rPr lang="lt-LT" sz="1400" dirty="0"/>
              <a:t> įrenginiu, naudojant saugiai išsaugotas banko korteles.</a:t>
            </a:r>
            <a:endParaRPr dirty="0"/>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i="0" dirty="0">
                <a:solidFill>
                  <a:srgbClr val="191B26"/>
                </a:solidFill>
                <a:latin typeface="Arial"/>
                <a:ea typeface="Arial"/>
                <a:cs typeface="Arial"/>
                <a:sym typeface="Arial"/>
              </a:rPr>
              <a:t>Paveikslėlis: </a:t>
            </a:r>
            <a:r>
              <a:rPr lang="lt-LT" sz="1400" i="1" dirty="0" err="1">
                <a:solidFill>
                  <a:srgbClr val="191B26"/>
                </a:solidFill>
                <a:latin typeface="Arial"/>
                <a:ea typeface="Arial"/>
                <a:cs typeface="Arial"/>
                <a:sym typeface="Arial"/>
              </a:rPr>
              <a:t>Image</a:t>
            </a:r>
            <a:r>
              <a:rPr lang="lt-LT" sz="1400" i="1" dirty="0">
                <a:solidFill>
                  <a:srgbClr val="191B26"/>
                </a:solidFill>
                <a:latin typeface="Arial"/>
                <a:ea typeface="Arial"/>
                <a:cs typeface="Arial"/>
                <a:sym typeface="Arial"/>
              </a:rPr>
              <a:t> </a:t>
            </a:r>
            <a:r>
              <a:rPr lang="lt-LT" sz="1400" i="1" dirty="0" err="1">
                <a:solidFill>
                  <a:srgbClr val="191B26"/>
                </a:solidFill>
                <a:latin typeface="Arial"/>
                <a:ea typeface="Arial"/>
                <a:cs typeface="Arial"/>
                <a:sym typeface="Arial"/>
              </a:rPr>
              <a:t>by</a:t>
            </a:r>
            <a:r>
              <a:rPr lang="lt-LT" sz="1400" i="1" dirty="0">
                <a:solidFill>
                  <a:srgbClr val="191B26"/>
                </a:solidFill>
                <a:latin typeface="Arial"/>
                <a:ea typeface="Arial"/>
                <a:cs typeface="Arial"/>
                <a:sym typeface="Arial"/>
              </a:rPr>
              <a:t> </a:t>
            </a:r>
            <a:r>
              <a:rPr lang="lt-LT" sz="1400" i="1" u="sng" dirty="0" err="1">
                <a:solidFill>
                  <a:srgbClr val="191B26"/>
                </a:solidFill>
                <a:latin typeface="Arial"/>
                <a:ea typeface="Arial"/>
                <a:cs typeface="Arial"/>
                <a:sym typeface="Arial"/>
                <a:hlinkClick r:id="rId3">
                  <a:extLst>
                    <a:ext uri="{A12FA001-AC4F-418D-AE19-62706E023703}">
                      <ahyp:hlinkClr xmlns:ahyp="http://schemas.microsoft.com/office/drawing/2018/hyperlinkcolor" val="tx"/>
                    </a:ext>
                  </a:extLst>
                </a:hlinkClick>
              </a:rPr>
              <a:t>Clker</a:t>
            </a:r>
            <a:r>
              <a:rPr lang="lt-LT" sz="1400" i="1" u="sng" dirty="0">
                <a:solidFill>
                  <a:srgbClr val="191B26"/>
                </a:solidFill>
                <a:latin typeface="Arial"/>
                <a:ea typeface="Arial"/>
                <a:cs typeface="Arial"/>
                <a:sym typeface="Arial"/>
                <a:hlinkClick r:id="rId3">
                  <a:extLst>
                    <a:ext uri="{A12FA001-AC4F-418D-AE19-62706E023703}">
                      <ahyp:hlinkClr xmlns:ahyp="http://schemas.microsoft.com/office/drawing/2018/hyperlinkcolor" val="tx"/>
                    </a:ext>
                  </a:extLst>
                </a:hlinkClick>
              </a:rPr>
              <a:t>-</a:t>
            </a:r>
            <a:r>
              <a:rPr lang="lt-LT" sz="1400" i="1" u="sng" dirty="0" err="1">
                <a:solidFill>
                  <a:srgbClr val="191B26"/>
                </a:solidFill>
                <a:latin typeface="Arial"/>
                <a:ea typeface="Arial"/>
                <a:cs typeface="Arial"/>
                <a:sym typeface="Arial"/>
                <a:hlinkClick r:id="rId3">
                  <a:extLst>
                    <a:ext uri="{A12FA001-AC4F-418D-AE19-62706E023703}">
                      <ahyp:hlinkClr xmlns:ahyp="http://schemas.microsoft.com/office/drawing/2018/hyperlinkcolor" val="tx"/>
                    </a:ext>
                  </a:extLst>
                </a:hlinkClick>
              </a:rPr>
              <a:t>Free</a:t>
            </a:r>
            <a:r>
              <a:rPr lang="lt-LT" sz="1400" i="1" u="sng" dirty="0">
                <a:solidFill>
                  <a:srgbClr val="191B26"/>
                </a:solidFill>
                <a:latin typeface="Arial"/>
                <a:ea typeface="Arial"/>
                <a:cs typeface="Arial"/>
                <a:sym typeface="Arial"/>
                <a:hlinkClick r:id="rId3">
                  <a:extLst>
                    <a:ext uri="{A12FA001-AC4F-418D-AE19-62706E023703}">
                      <ahyp:hlinkClr xmlns:ahyp="http://schemas.microsoft.com/office/drawing/2018/hyperlinkcolor" val="tx"/>
                    </a:ext>
                  </a:extLst>
                </a:hlinkClick>
              </a:rPr>
              <a:t>-Vector-</a:t>
            </a:r>
            <a:r>
              <a:rPr lang="lt-LT" sz="1400" i="1" u="sng" dirty="0" err="1">
                <a:solidFill>
                  <a:srgbClr val="191B26"/>
                </a:solidFill>
                <a:latin typeface="Arial"/>
                <a:ea typeface="Arial"/>
                <a:cs typeface="Arial"/>
                <a:sym typeface="Arial"/>
                <a:hlinkClick r:id="rId3">
                  <a:extLst>
                    <a:ext uri="{A12FA001-AC4F-418D-AE19-62706E023703}">
                      <ahyp:hlinkClr xmlns:ahyp="http://schemas.microsoft.com/office/drawing/2018/hyperlinkcolor" val="tx"/>
                    </a:ext>
                  </a:extLst>
                </a:hlinkClick>
              </a:rPr>
              <a:t>Images</a:t>
            </a:r>
            <a:r>
              <a:rPr lang="lt-LT" sz="1400" i="1" dirty="0">
                <a:solidFill>
                  <a:srgbClr val="191B26"/>
                </a:solidFill>
                <a:latin typeface="Arial"/>
                <a:ea typeface="Arial"/>
                <a:cs typeface="Arial"/>
                <a:sym typeface="Arial"/>
              </a:rPr>
              <a:t> </a:t>
            </a:r>
            <a:r>
              <a:rPr lang="lt-LT" sz="1400" i="1" dirty="0" err="1">
                <a:solidFill>
                  <a:srgbClr val="191B26"/>
                </a:solidFill>
                <a:latin typeface="Arial"/>
                <a:ea typeface="Arial"/>
                <a:cs typeface="Arial"/>
                <a:sym typeface="Arial"/>
              </a:rPr>
              <a:t>from</a:t>
            </a:r>
            <a:r>
              <a:rPr lang="lt-LT" sz="1400" i="1" dirty="0">
                <a:solidFill>
                  <a:srgbClr val="191B26"/>
                </a:solidFill>
                <a:latin typeface="Arial"/>
                <a:ea typeface="Arial"/>
                <a:cs typeface="Arial"/>
                <a:sym typeface="Arial"/>
              </a:rPr>
              <a:t> </a:t>
            </a:r>
            <a:r>
              <a:rPr lang="lt-LT" sz="1400" i="1" u="sng" dirty="0" err="1">
                <a:solidFill>
                  <a:srgbClr val="191B26"/>
                </a:solidFill>
                <a:latin typeface="Arial"/>
                <a:ea typeface="Arial"/>
                <a:cs typeface="Arial"/>
                <a:sym typeface="Arial"/>
                <a:hlinkClick r:id="rId4">
                  <a:extLst>
                    <a:ext uri="{A12FA001-AC4F-418D-AE19-62706E023703}">
                      <ahyp:hlinkClr xmlns:ahyp="http://schemas.microsoft.com/office/drawing/2018/hyperlinkcolor" val="tx"/>
                    </a:ext>
                  </a:extLst>
                </a:hlinkClick>
              </a:rPr>
              <a:t>Pixabay</a:t>
            </a:r>
            <a:endParaRPr sz="1400" i="1" dirty="0">
              <a:latin typeface="Arial"/>
              <a:ea typeface="Arial"/>
              <a:cs typeface="Arial"/>
              <a:sym typeface="Arial"/>
            </a:endParaRPr>
          </a:p>
        </p:txBody>
      </p:sp>
      <p:sp>
        <p:nvSpPr>
          <p:cNvPr id="1160" name="Google Shape;1160;p9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132</a:t>
            </a:fld>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5"/>
        <p:cNvGrpSpPr/>
        <p:nvPr/>
      </p:nvGrpSpPr>
      <p:grpSpPr>
        <a:xfrm>
          <a:off x="0" y="0"/>
          <a:ext cx="0" cy="0"/>
          <a:chOff x="0" y="0"/>
          <a:chExt cx="0" cy="0"/>
        </a:xfrm>
      </p:grpSpPr>
      <p:sp>
        <p:nvSpPr>
          <p:cNvPr id="1166" name="Google Shape;1166;p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67" name="Google Shape;1167;p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Pažink medijas su Klaudija. </a:t>
            </a:r>
            <a:r>
              <a:rPr lang="lt-LT" sz="1400" b="1" dirty="0">
                <a:latin typeface="Arial"/>
                <a:ea typeface="Arial"/>
                <a:cs typeface="Arial"/>
                <a:sym typeface="Arial"/>
              </a:rPr>
              <a:t>Kas yra saugus apsipirkimas internete?</a:t>
            </a:r>
            <a:r>
              <a:rPr lang="lt-LT" sz="1400" dirty="0">
                <a:latin typeface="Arial"/>
                <a:ea typeface="Arial"/>
                <a:cs typeface="Arial"/>
                <a:sym typeface="Arial"/>
              </a:rPr>
              <a:t> (1 min. 31 sek.)</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https://www.youtube.com/watch?v=YFrLmWtqMMo</a:t>
            </a:r>
            <a:endParaRPr sz="1400" dirty="0">
              <a:latin typeface="Arial"/>
              <a:ea typeface="Arial"/>
              <a:cs typeface="Arial"/>
              <a:sym typeface="Arial"/>
            </a:endParaRPr>
          </a:p>
        </p:txBody>
      </p:sp>
      <p:sp>
        <p:nvSpPr>
          <p:cNvPr id="1168" name="Google Shape;1168;p9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133</a:t>
            </a:fld>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2"/>
        <p:cNvGrpSpPr/>
        <p:nvPr/>
      </p:nvGrpSpPr>
      <p:grpSpPr>
        <a:xfrm>
          <a:off x="0" y="0"/>
          <a:ext cx="0" cy="0"/>
          <a:chOff x="0" y="0"/>
          <a:chExt cx="0" cy="0"/>
        </a:xfrm>
      </p:grpSpPr>
      <p:sp>
        <p:nvSpPr>
          <p:cNvPr id="1173" name="Google Shape;1173;p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74" name="Google Shape;1174;p9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Apsipirkimas internetu tapo labai populiarus, tačiau svarbu nepamiršti saugumo. Renkantis internetines parduotuves reikėtų atkreipti dėmesį į jų patikimumą ir svetainės saugumą. Patikimos el. parduotuvės dažnai turi saugumo sertifikatus ir aiškiai nurodo savo kontaktinę informaciją. Niekada nereikėtų dalintis jautria informacija, tokia kaip banko kodai ar slaptažodžiai, perkant internetu. Rekomenduojama naudoti saugius mokėjimo būdus ir perskaityti grąžinimo bei pristatymo taisykles prieš perkant. </a:t>
            </a:r>
            <a:r>
              <a:rPr lang="lt-LT" sz="1400" b="1" dirty="0">
                <a:latin typeface="Arial"/>
                <a:ea typeface="Arial"/>
                <a:cs typeface="Arial"/>
                <a:sym typeface="Arial"/>
              </a:rPr>
              <a:t>Jei apsiperkama naudojantis viešuoju </a:t>
            </a:r>
            <a:r>
              <a:rPr lang="lt-LT" sz="1400" b="1" dirty="0" err="1">
                <a:latin typeface="Arial"/>
                <a:ea typeface="Arial"/>
                <a:cs typeface="Arial"/>
                <a:sym typeface="Arial"/>
              </a:rPr>
              <a:t>Wi</a:t>
            </a:r>
            <a:r>
              <a:rPr lang="lt-LT" sz="1400" b="1" dirty="0">
                <a:latin typeface="Arial"/>
                <a:ea typeface="Arial"/>
                <a:cs typeface="Arial"/>
                <a:sym typeface="Arial"/>
              </a:rPr>
              <a:t>-Fi tinklu, patartina prisijungti prie VPN (</a:t>
            </a:r>
            <a:r>
              <a:rPr lang="lt-LT" sz="1400" b="1" i="1" dirty="0" err="1">
                <a:latin typeface="Arial"/>
                <a:ea typeface="Arial"/>
                <a:cs typeface="Arial"/>
                <a:sym typeface="Arial"/>
              </a:rPr>
              <a:t>Virtual</a:t>
            </a:r>
            <a:r>
              <a:rPr lang="lt-LT" sz="1400" b="1" i="1" dirty="0">
                <a:latin typeface="Arial"/>
                <a:ea typeface="Arial"/>
                <a:cs typeface="Arial"/>
                <a:sym typeface="Arial"/>
              </a:rPr>
              <a:t> </a:t>
            </a:r>
            <a:r>
              <a:rPr lang="lt-LT" sz="1400" b="1" i="1" dirty="0" err="1">
                <a:latin typeface="Arial"/>
                <a:ea typeface="Arial"/>
                <a:cs typeface="Arial"/>
                <a:sym typeface="Arial"/>
              </a:rPr>
              <a:t>Private</a:t>
            </a:r>
            <a:r>
              <a:rPr lang="lt-LT" sz="1400" b="1" i="1" dirty="0">
                <a:latin typeface="Arial"/>
                <a:ea typeface="Arial"/>
                <a:cs typeface="Arial"/>
                <a:sym typeface="Arial"/>
              </a:rPr>
              <a:t> Network</a:t>
            </a:r>
            <a:r>
              <a:rPr lang="lt-LT" sz="1400" b="1" dirty="0">
                <a:latin typeface="Arial"/>
                <a:ea typeface="Arial"/>
                <a:cs typeface="Arial"/>
                <a:sym typeface="Arial"/>
              </a:rPr>
              <a:t>), kuris užšifruoja duomenis</a:t>
            </a:r>
            <a:r>
              <a:rPr lang="lt-LT" sz="1400" dirty="0">
                <a:latin typeface="Arial"/>
                <a:ea typeface="Arial"/>
                <a:cs typeface="Arial"/>
                <a:sym typeface="Arial"/>
              </a:rPr>
              <a:t>. Taip pat reikėtų kritiškai vertinti neįtikėtinai gerus pasiūlymus, nes tai gali būti sukčių bandymas apgauti. Lietuvoje yra įvairių katalogų, kuriuose galima rasti patikrintas internetines parduotuves, pavyzdžiui, </a:t>
            </a:r>
            <a:r>
              <a:rPr lang="lt-LT" sz="1400" i="1" dirty="0" err="1">
                <a:latin typeface="Arial"/>
                <a:ea typeface="Arial"/>
                <a:cs typeface="Arial"/>
                <a:sym typeface="Arial"/>
              </a:rPr>
              <a:t>iparduotuves.lt</a:t>
            </a:r>
            <a:r>
              <a:rPr lang="lt-LT" sz="1400" i="1" dirty="0">
                <a:latin typeface="Arial"/>
                <a:ea typeface="Arial"/>
                <a:cs typeface="Arial"/>
                <a:sym typeface="Arial"/>
              </a:rPr>
              <a:t>, </a:t>
            </a:r>
            <a:r>
              <a:rPr lang="lt-LT" sz="1400" i="1" dirty="0" err="1">
                <a:latin typeface="Arial"/>
                <a:ea typeface="Arial"/>
                <a:cs typeface="Arial"/>
                <a:sym typeface="Arial"/>
              </a:rPr>
              <a:t>etikra.lt</a:t>
            </a:r>
            <a:r>
              <a:rPr lang="lt-LT" sz="1400" i="1" dirty="0">
                <a:latin typeface="Arial"/>
                <a:ea typeface="Arial"/>
                <a:cs typeface="Arial"/>
                <a:sym typeface="Arial"/>
              </a:rPr>
              <a:t> ir </a:t>
            </a:r>
            <a:r>
              <a:rPr lang="lt-LT" sz="1400" i="1" dirty="0" err="1">
                <a:latin typeface="Arial"/>
                <a:ea typeface="Arial"/>
                <a:cs typeface="Arial"/>
                <a:sym typeface="Arial"/>
              </a:rPr>
              <a:t>kainos.lt</a:t>
            </a:r>
            <a:r>
              <a:rPr lang="lt-LT" sz="1400" dirty="0">
                <a:latin typeface="Arial"/>
                <a:ea typeface="Arial"/>
                <a:cs typeface="Arial"/>
                <a:sym typeface="Arial"/>
              </a:rPr>
              <a:t>. Patikimos internetinės parduotuvės dažnai turi gerus atsiliepimus ir suteikia išsamią informaciją apie save.</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Lietuvos bankų asociacijos duomenimis, 2024 m. iš gyventojų ir verslo buvo išviliota per 12 mln. eurų!</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Daugėjo atvejų, kai apgauti įmonių finansininkai pervedė dideles pinigų sumas į nusikaltėlių sąskaitas užsienio bankuose.</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4"/>
                  </a:ext>
                </a:extLst>
              </a:rPr>
              <a:t>Pažengusiems dalyviams, jei kiltų klausimų apie VPN (</a:t>
            </a:r>
            <a:r>
              <a:rPr lang="lt-LT" sz="1400" b="1" i="1" dirty="0" err="1">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4"/>
                  </a:ext>
                </a:extLst>
              </a:rPr>
              <a:t>Virtual</a:t>
            </a:r>
            <a:r>
              <a:rPr lang="lt-LT" sz="1400" b="1" i="1"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4"/>
                  </a:ext>
                </a:extLst>
              </a:rPr>
              <a:t> </a:t>
            </a:r>
            <a:r>
              <a:rPr lang="lt-LT" sz="1400" b="1" i="1" dirty="0" err="1">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4"/>
                  </a:ext>
                </a:extLst>
              </a:rPr>
              <a:t>Private</a:t>
            </a:r>
            <a:r>
              <a:rPr lang="lt-LT" sz="1400" b="1" i="1"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4"/>
                  </a:ext>
                </a:extLst>
              </a:rPr>
              <a:t> Network</a:t>
            </a:r>
            <a:r>
              <a:rPr lang="lt-LT" sz="1400" b="1"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4"/>
                  </a:ext>
                </a:extLst>
              </a:rPr>
              <a:t>).</a:t>
            </a:r>
            <a:endParaRPr sz="1400" b="1"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5"/>
                </a:ext>
              </a:extLst>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6"/>
                  </a:ext>
                </a:extLst>
              </a:rPr>
              <a:t>VPN – tai slaptas tunelis internete, per kurį keliauja tavo duomenys (ką žiūri, ką rašai, kur eini internete). Jis:</a:t>
            </a:r>
            <a:endParaRPr sz="140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7"/>
                </a:ext>
              </a:extLst>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8"/>
                  </a:ext>
                </a:extLst>
              </a:rPr>
              <a:t>užkoduoja (užrakina) tavo informaciją – niekas negali jos perskaityti (net tavo interneto tiekėjas);</a:t>
            </a:r>
            <a:endParaRPr sz="140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9"/>
                </a:ext>
              </a:extLst>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0"/>
                  </a:ext>
                </a:extLst>
              </a:rPr>
              <a:t>paslepia tavo vietą – gali atrodyti, kad esi kitoje šalyje;</a:t>
            </a:r>
            <a:endParaRPr sz="140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1"/>
                </a:ext>
              </a:extLst>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2"/>
                  </a:ext>
                </a:extLst>
              </a:rPr>
              <a:t>apsaugo tave – kai naudojiesi viešais „</a:t>
            </a:r>
            <a:r>
              <a:rPr lang="lt-LT" sz="1400" dirty="0" err="1">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2"/>
                  </a:ext>
                </a:extLst>
              </a:rPr>
              <a:t>Wi</a:t>
            </a:r>
            <a:r>
              <a:rPr lang="lt-LT" sz="140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2"/>
                  </a:ext>
                </a:extLst>
              </a:rPr>
              <a:t>-Fi“ (pvz., kavinėje), VPN saugo tavo duomenis nuo vagių.</a:t>
            </a:r>
            <a:endParaRPr sz="140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3"/>
                </a:ext>
              </a:extLst>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4"/>
                  </a:ext>
                </a:extLst>
              </a:rPr>
              <a:t>Pavyzdys. Be VPN: tu prisijungi prie svetainės → visi mato, iš kur esi ir ką veiki. Su VPN: tu prisijungi prie VPN tunelio → tada VPN jungiasi prie svetainės → niekas nemato, ką tu darai ir kur esi iš tikrųjų. </a:t>
            </a:r>
            <a:endParaRPr sz="140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5"/>
                </a:ext>
              </a:extLst>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6"/>
                  </a:ext>
                </a:extLst>
              </a:rPr>
              <a:t>Kodėl naudoti VPN? Kad būtum saugesnis internete. Kad galėtum pasiekti turinį, kuris prieinamas tik kitose šalyse (pvz., serialus). Kad tavo veikla būtų privati.</a:t>
            </a:r>
            <a:endParaRPr sz="140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7"/>
                </a:ext>
              </a:extLst>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8"/>
                  </a:ext>
                </a:extLst>
              </a:rPr>
              <a:t>Yra daug VPN programų. Štai kelios populiarios ir patikimos:</a:t>
            </a:r>
            <a:r>
              <a:rPr lang="lt-LT" sz="140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0"/>
                  </a:ext>
                </a:extLst>
              </a:rPr>
              <a:t> </a:t>
            </a:r>
            <a:r>
              <a:rPr lang="lt-LT" sz="1400" i="1" dirty="0" err="1">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0"/>
                  </a:ext>
                </a:extLst>
              </a:rPr>
              <a:t>NordVPN</a:t>
            </a:r>
            <a:r>
              <a:rPr lang="lt-LT" sz="1400" i="1"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0"/>
                  </a:ext>
                </a:extLst>
              </a:rPr>
              <a:t>, </a:t>
            </a:r>
            <a:r>
              <a:rPr lang="lt-LT" sz="1400" i="1" dirty="0" err="1">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0"/>
                  </a:ext>
                </a:extLst>
              </a:rPr>
              <a:t>Surfshark</a:t>
            </a:r>
            <a:r>
              <a:rPr lang="lt-LT" sz="1400" i="1"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0"/>
                  </a:ext>
                </a:extLst>
              </a:rPr>
              <a:t>, </a:t>
            </a:r>
            <a:r>
              <a:rPr lang="lt-LT" sz="1400" i="1" dirty="0" err="1">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0"/>
                  </a:ext>
                </a:extLst>
              </a:rPr>
              <a:t>ProtonVPN</a:t>
            </a:r>
            <a:r>
              <a:rPr lang="lt-LT" sz="1400" i="1"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0"/>
                  </a:ext>
                </a:extLst>
              </a:rPr>
              <a:t> </a:t>
            </a:r>
            <a:r>
              <a:rPr lang="lt-LT" sz="140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0"/>
                  </a:ext>
                </a:extLst>
              </a:rPr>
              <a:t>(turi nemokamą versiją!), </a:t>
            </a:r>
            <a:r>
              <a:rPr lang="lt-LT" sz="1400" i="1" dirty="0" err="1">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0"/>
                  </a:ext>
                </a:extLst>
              </a:rPr>
              <a:t>ExpressVPN</a:t>
            </a:r>
            <a:r>
              <a:rPr lang="lt-LT" sz="1400" i="1"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0"/>
                  </a:ext>
                </a:extLst>
              </a:rPr>
              <a:t>, </a:t>
            </a:r>
            <a:r>
              <a:rPr lang="lt-LT" sz="1400" i="1" dirty="0" err="1">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0"/>
                  </a:ext>
                </a:extLst>
              </a:rPr>
              <a:t>Windscribe</a:t>
            </a:r>
            <a:r>
              <a:rPr lang="lt-LT" sz="1400" i="1"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0"/>
                  </a:ext>
                </a:extLst>
              </a:rPr>
              <a:t> </a:t>
            </a:r>
            <a:r>
              <a:rPr lang="lt-LT" sz="140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0"/>
                  </a:ext>
                </a:extLst>
              </a:rPr>
              <a:t>(taip pat turi nemokamą versiją).</a:t>
            </a:r>
            <a:endParaRPr sz="140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1"/>
                </a:ext>
              </a:extLst>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2"/>
                  </a:ext>
                </a:extLst>
              </a:rPr>
              <a:t>Prisijunk prie VPN: atidaryk VPN programėlę, užsiregistruok (jei reikia), pasirink šalį (pvz., Vokietiją, JAV ar Lietuvą). Spausk „</a:t>
            </a:r>
            <a:r>
              <a:rPr lang="lt-LT" sz="1400" dirty="0" err="1">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2"/>
                  </a:ext>
                </a:extLst>
              </a:rPr>
              <a:t>Connect</a:t>
            </a:r>
            <a:r>
              <a:rPr lang="lt-LT" sz="1400" dirty="0">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2"/>
                  </a:ext>
                </a:extLst>
              </a:rPr>
              <a:t>“ (arba „Prisijungti“) – dabar tu esi prijungtas prie VPN!</a:t>
            </a:r>
            <a:endParaRPr sz="1400" dirty="0">
              <a:latin typeface="Arial"/>
              <a:ea typeface="Arial"/>
              <a:cs typeface="Arial"/>
              <a:sym typeface="Arial"/>
            </a:endParaRPr>
          </a:p>
        </p:txBody>
      </p:sp>
      <p:sp>
        <p:nvSpPr>
          <p:cNvPr id="1175" name="Google Shape;1175;p9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134</a:t>
            </a:fld>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9"/>
        <p:cNvGrpSpPr/>
        <p:nvPr/>
      </p:nvGrpSpPr>
      <p:grpSpPr>
        <a:xfrm>
          <a:off x="0" y="0"/>
          <a:ext cx="0" cy="0"/>
          <a:chOff x="0" y="0"/>
          <a:chExt cx="0" cy="0"/>
        </a:xfrm>
      </p:grpSpPr>
      <p:sp>
        <p:nvSpPr>
          <p:cNvPr id="1180" name="Google Shape;1180;p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81" name="Google Shape;1181;p9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Akcentuokite, kad dalyviai atkreiptų dėmesį į interneto svetainės adreso struktūrą. Kurioje vietoje būna domenas, </a:t>
            </a:r>
            <a:r>
              <a:rPr lang="lt-LT" sz="1400" dirty="0" err="1">
                <a:latin typeface="Arial"/>
                <a:ea typeface="Arial"/>
                <a:cs typeface="Arial"/>
                <a:sym typeface="Arial"/>
              </a:rPr>
              <a:t>subdomenas</a:t>
            </a:r>
            <a:r>
              <a:rPr lang="lt-LT" sz="1400" dirty="0">
                <a:latin typeface="Arial"/>
                <a:ea typeface="Arial"/>
                <a:cs typeface="Arial"/>
                <a:sym typeface="Arial"/>
              </a:rPr>
              <a:t>, protokolas ir kita papildoma informacija, parodanti, kad esate ne pagrindiniame svetainės puslapyje, bet kažkurioje specifinėje dalyje. Po banko pavadinimo visada turėtų būti domeno galūnė (.</a:t>
            </a:r>
            <a:r>
              <a:rPr lang="lt-LT" sz="1400" dirty="0" err="1">
                <a:latin typeface="Arial"/>
                <a:ea typeface="Arial"/>
                <a:cs typeface="Arial"/>
                <a:sym typeface="Arial"/>
              </a:rPr>
              <a:t>lt</a:t>
            </a:r>
            <a:r>
              <a:rPr lang="lt-LT" sz="1400" dirty="0">
                <a:latin typeface="Arial"/>
                <a:ea typeface="Arial"/>
                <a:cs typeface="Arial"/>
                <a:sym typeface="Arial"/>
              </a:rPr>
              <a:t> ar kita). Prieš domeno vardą gali būti </a:t>
            </a:r>
            <a:r>
              <a:rPr lang="lt-LT" sz="1400" dirty="0" err="1">
                <a:latin typeface="Arial"/>
                <a:ea typeface="Arial"/>
                <a:cs typeface="Arial"/>
                <a:sym typeface="Arial"/>
              </a:rPr>
              <a:t>subdomenas</a:t>
            </a:r>
            <a:r>
              <a:rPr lang="lt-LT" sz="1400" dirty="0">
                <a:latin typeface="Arial"/>
                <a:ea typeface="Arial"/>
                <a:cs typeface="Arial"/>
                <a:sym typeface="Arial"/>
              </a:rPr>
              <a:t>, po pasvirojo brūkšnio taip pat gali būti papildomų užrašų ir simbolių, tai normalu. Taip pat labai svarbus saugus protokolas (http</a:t>
            </a:r>
            <a:r>
              <a:rPr lang="lt-LT" sz="1400" b="1" dirty="0">
                <a:latin typeface="Arial"/>
                <a:ea typeface="Arial"/>
                <a:cs typeface="Arial"/>
                <a:sym typeface="Arial"/>
              </a:rPr>
              <a:t>s</a:t>
            </a:r>
            <a:r>
              <a:rPr lang="lt-LT" sz="1400" dirty="0">
                <a:latin typeface="Arial"/>
                <a:ea typeface="Arial"/>
                <a:cs typeface="Arial"/>
                <a:sym typeface="Arial"/>
              </a:rPr>
              <a:t>). Turi būti </a:t>
            </a:r>
            <a:r>
              <a:rPr lang="lt-LT" sz="1400" b="1" dirty="0">
                <a:latin typeface="Arial"/>
                <a:ea typeface="Arial"/>
                <a:cs typeface="Arial"/>
                <a:sym typeface="Arial"/>
              </a:rPr>
              <a:t>s</a:t>
            </a:r>
            <a:r>
              <a:rPr lang="lt-LT" sz="1400" dirty="0">
                <a:latin typeface="Arial"/>
                <a:ea typeface="Arial"/>
                <a:cs typeface="Arial"/>
                <a:sym typeface="Arial"/>
              </a:rPr>
              <a:t> </a:t>
            </a:r>
            <a:r>
              <a:rPr lang="lt-LT" sz="1400" dirty="0" err="1">
                <a:latin typeface="Arial"/>
                <a:ea typeface="Arial"/>
                <a:cs typeface="Arial"/>
                <a:sym typeface="Arial"/>
              </a:rPr>
              <a:t>raidelė</a:t>
            </a:r>
            <a:r>
              <a:rPr lang="lt-LT" sz="1400" dirty="0">
                <a:latin typeface="Arial"/>
                <a:ea typeface="Arial"/>
                <a:cs typeface="Arial"/>
                <a:sym typeface="Arial"/>
              </a:rPr>
              <a:t> gale. Naršyklėje tai gali būti atvaizduojama ir kitaip (pvz., užrakintos spynelės piktograma).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Priminkite dalyviams, kaip patikrinti svetainės patikimumą naudojant tam tikrus internetinius įrankius (žr. 122 skaidrę).</a:t>
            </a:r>
            <a:endParaRPr sz="1400" dirty="0">
              <a:latin typeface="Arial"/>
              <a:ea typeface="Arial"/>
              <a:cs typeface="Arial"/>
              <a:sym typeface="Arial"/>
            </a:endParaRPr>
          </a:p>
        </p:txBody>
      </p:sp>
      <p:sp>
        <p:nvSpPr>
          <p:cNvPr id="1182" name="Google Shape;1182;p9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135</a:t>
            </a:fld>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6"/>
        <p:cNvGrpSpPr/>
        <p:nvPr/>
      </p:nvGrpSpPr>
      <p:grpSpPr>
        <a:xfrm>
          <a:off x="0" y="0"/>
          <a:ext cx="0" cy="0"/>
          <a:chOff x="0" y="0"/>
          <a:chExt cx="0" cy="0"/>
        </a:xfrm>
      </p:grpSpPr>
      <p:sp>
        <p:nvSpPr>
          <p:cNvPr id="1187" name="Google Shape;1187;p1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88" name="Google Shape;1188;p10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Dar kartą šioje skaidrėje parodome, kad žaliai pažymėta tai, į ką reikia atkreipti dėmesį. Prieš domeno vardą gali būti papildomai nurodomas skyrius, </a:t>
            </a:r>
            <a:r>
              <a:rPr lang="lt-LT" sz="1400" i="1" dirty="0" err="1">
                <a:latin typeface="Arial"/>
                <a:ea typeface="Arial"/>
                <a:cs typeface="Arial"/>
                <a:sym typeface="Arial"/>
              </a:rPr>
              <a:t>info</a:t>
            </a:r>
            <a:r>
              <a:rPr lang="lt-LT" sz="1400" dirty="0">
                <a:latin typeface="Arial"/>
                <a:ea typeface="Arial"/>
                <a:cs typeface="Arial"/>
                <a:sym typeface="Arial"/>
              </a:rPr>
              <a:t> ar kt., bet po domeno vardo turi būti taškas ir </a:t>
            </a:r>
            <a:r>
              <a:rPr lang="lt-LT" sz="1400" dirty="0" err="1">
                <a:latin typeface="Arial"/>
                <a:ea typeface="Arial"/>
                <a:cs typeface="Arial"/>
                <a:sym typeface="Arial"/>
              </a:rPr>
              <a:t>lt</a:t>
            </a:r>
            <a:r>
              <a:rPr lang="lt-LT" sz="1400" dirty="0">
                <a:latin typeface="Arial"/>
                <a:ea typeface="Arial"/>
                <a:cs typeface="Arial"/>
                <a:sym typeface="Arial"/>
              </a:rPr>
              <a:t> (jei serveris yra lietuviškas) arba kitos raidės, nurodančios atitinkamos šalies kodą.</a:t>
            </a:r>
            <a:endParaRPr sz="1400" dirty="0">
              <a:latin typeface="Arial"/>
              <a:ea typeface="Arial"/>
              <a:cs typeface="Arial"/>
              <a:sym typeface="Arial"/>
            </a:endParaRPr>
          </a:p>
        </p:txBody>
      </p:sp>
      <p:sp>
        <p:nvSpPr>
          <p:cNvPr id="1189" name="Google Shape;1189;p10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136</a:t>
            </a:fld>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3"/>
        <p:cNvGrpSpPr/>
        <p:nvPr/>
      </p:nvGrpSpPr>
      <p:grpSpPr>
        <a:xfrm>
          <a:off x="0" y="0"/>
          <a:ext cx="0" cy="0"/>
          <a:chOff x="0" y="0"/>
          <a:chExt cx="0" cy="0"/>
        </a:xfrm>
      </p:grpSpPr>
      <p:sp>
        <p:nvSpPr>
          <p:cNvPr id="1194" name="Google Shape;1194;p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195" name="Google Shape;1195;p1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dirty="0">
                <a:latin typeface="Arial"/>
                <a:ea typeface="Arial"/>
                <a:cs typeface="Arial"/>
                <a:sym typeface="Arial"/>
              </a:rPr>
              <a:t>Papildomai (Užimtumo tarnybos ar kt.)</a:t>
            </a:r>
            <a:endParaRPr sz="1400" dirty="0">
              <a:latin typeface="Arial"/>
              <a:ea typeface="Arial"/>
              <a:cs typeface="Arial"/>
              <a:sym typeface="Arial"/>
            </a:endParaRPr>
          </a:p>
        </p:txBody>
      </p:sp>
      <p:sp>
        <p:nvSpPr>
          <p:cNvPr id="1196" name="Google Shape;1196;p10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137</a:t>
            </a:fld>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9"/>
        <p:cNvGrpSpPr/>
        <p:nvPr/>
      </p:nvGrpSpPr>
      <p:grpSpPr>
        <a:xfrm>
          <a:off x="0" y="0"/>
          <a:ext cx="0" cy="0"/>
          <a:chOff x="0" y="0"/>
          <a:chExt cx="0" cy="0"/>
        </a:xfrm>
      </p:grpSpPr>
      <p:sp>
        <p:nvSpPr>
          <p:cNvPr id="1200" name="Google Shape;1200;p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01" name="Google Shape;1201;p10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Papildomai (Užimtumo tarnybos ar kt.)</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CV – tai lotyniško pavadinimo </a:t>
            </a:r>
            <a:r>
              <a:rPr lang="lt-LT" sz="1400" i="1" dirty="0">
                <a:latin typeface="Arial"/>
                <a:ea typeface="Arial"/>
                <a:cs typeface="Arial"/>
                <a:sym typeface="Arial"/>
              </a:rPr>
              <a:t>Curriculum Vitae</a:t>
            </a:r>
            <a:r>
              <a:rPr lang="lt-LT" sz="1400" dirty="0">
                <a:latin typeface="Arial"/>
                <a:ea typeface="Arial"/>
                <a:cs typeface="Arial"/>
                <a:sym typeface="Arial"/>
              </a:rPr>
              <a:t>, reiškiančio „gyvenimo kelias“, trumpinys. Paprastai tariant – tai gyvenimo aprašymas, dokumentas, kuriame žmogus pateikia savo išsilavinimą, darbo patirtį, įgūdžius, kalbų mokėjimą, pasiekimus, papildomą veiklą ir kt. CV gali būti rašomas įvairiais stiliais, bet </a:t>
            </a:r>
            <a:r>
              <a:rPr lang="lt-LT" sz="1400" b="1" i="1" dirty="0" err="1">
                <a:latin typeface="Arial"/>
                <a:ea typeface="Arial"/>
                <a:cs typeface="Arial"/>
                <a:sym typeface="Arial"/>
              </a:rPr>
              <a:t>Europass</a:t>
            </a:r>
            <a:r>
              <a:rPr lang="lt-LT" sz="1400" b="1" i="1" dirty="0">
                <a:latin typeface="Arial"/>
                <a:ea typeface="Arial"/>
                <a:cs typeface="Arial"/>
                <a:sym typeface="Arial"/>
              </a:rPr>
              <a:t> CV</a:t>
            </a:r>
            <a:r>
              <a:rPr lang="lt-LT" sz="1400" dirty="0">
                <a:latin typeface="Arial"/>
                <a:ea typeface="Arial"/>
                <a:cs typeface="Arial"/>
                <a:sym typeface="Arial"/>
              </a:rPr>
              <a:t> forma yra vienas dažniausiai naudojamų standartų Europoje.</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err="1">
                <a:latin typeface="Arial"/>
                <a:ea typeface="Arial"/>
                <a:cs typeface="Arial"/>
                <a:sym typeface="Arial"/>
              </a:rPr>
              <a:t>Europass</a:t>
            </a:r>
            <a:endParaRPr dirty="0"/>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https://www.europass.lt/ </a:t>
            </a:r>
            <a:r>
              <a:rPr lang="lt-LT" sz="1400" b="0" dirty="0">
                <a:latin typeface="Arial"/>
                <a:ea typeface="Arial"/>
                <a:cs typeface="Arial"/>
                <a:sym typeface="Arial"/>
              </a:rPr>
              <a:t>–</a:t>
            </a:r>
            <a:r>
              <a:rPr lang="lt-LT" sz="1400" b="1" dirty="0">
                <a:latin typeface="Arial"/>
                <a:ea typeface="Arial"/>
                <a:cs typeface="Arial"/>
                <a:sym typeface="Arial"/>
              </a:rPr>
              <a:t> </a:t>
            </a:r>
            <a:r>
              <a:rPr lang="lt-LT" sz="1400" b="0" dirty="0">
                <a:latin typeface="Arial"/>
                <a:ea typeface="Arial"/>
                <a:cs typeface="Arial"/>
                <a:sym typeface="Arial"/>
              </a:rPr>
              <a:t>tai</a:t>
            </a:r>
            <a:r>
              <a:rPr lang="lt-LT" sz="1400" dirty="0">
                <a:latin typeface="Arial"/>
                <a:ea typeface="Arial"/>
                <a:cs typeface="Arial"/>
                <a:sym typeface="Arial"/>
              </a:rPr>
              <a:t> </a:t>
            </a:r>
            <a:r>
              <a:rPr lang="lt-LT" sz="1400" b="1" dirty="0">
                <a:latin typeface="Arial"/>
                <a:ea typeface="Arial"/>
                <a:cs typeface="Arial"/>
                <a:sym typeface="Arial"/>
              </a:rPr>
              <a:t>Europos Sąjungos</a:t>
            </a:r>
            <a:r>
              <a:rPr lang="lt-LT" sz="1400" dirty="0">
                <a:latin typeface="Arial"/>
                <a:ea typeface="Arial"/>
                <a:cs typeface="Arial"/>
                <a:sym typeface="Arial"/>
              </a:rPr>
              <a:t> sukurta iniciatyva, kuri </a:t>
            </a:r>
            <a:r>
              <a:rPr lang="lt-LT" sz="1400" b="1" dirty="0">
                <a:latin typeface="Arial"/>
                <a:ea typeface="Arial"/>
                <a:cs typeface="Arial"/>
                <a:sym typeface="Arial"/>
              </a:rPr>
              <a:t>padeda žmonėms aiškiai ir vieningai pateikti savo išsilavinimą, darbo patirtį, įgūdžius ir kvalifikacijas</a:t>
            </a:r>
            <a:r>
              <a:rPr lang="lt-LT" sz="1400" dirty="0">
                <a:latin typeface="Arial"/>
                <a:ea typeface="Arial"/>
                <a:cs typeface="Arial"/>
                <a:sym typeface="Arial"/>
              </a:rPr>
              <a:t> visoje Europoje. Tai labai naudingas įrankis ieškant darbo, stojant į studijas ar dalyvaujant mokymo programose užsienyje. </a:t>
            </a:r>
            <a:r>
              <a:rPr lang="lt-LT" sz="1400" i="1" dirty="0" err="1">
                <a:latin typeface="Arial"/>
                <a:ea typeface="Arial"/>
                <a:cs typeface="Arial"/>
                <a:sym typeface="Arial"/>
              </a:rPr>
              <a:t>Europass</a:t>
            </a:r>
            <a:r>
              <a:rPr lang="lt-LT" sz="1400" dirty="0">
                <a:latin typeface="Arial"/>
                <a:ea typeface="Arial"/>
                <a:cs typeface="Arial"/>
                <a:sym typeface="Arial"/>
              </a:rPr>
              <a:t> – tai </a:t>
            </a:r>
            <a:r>
              <a:rPr lang="lt-LT" sz="1400" b="1" dirty="0">
                <a:latin typeface="Arial"/>
                <a:ea typeface="Arial"/>
                <a:cs typeface="Arial"/>
                <a:sym typeface="Arial"/>
              </a:rPr>
              <a:t>skaitmeninė platforma</a:t>
            </a:r>
            <a:r>
              <a:rPr lang="lt-LT" sz="1400" dirty="0">
                <a:latin typeface="Arial"/>
                <a:ea typeface="Arial"/>
                <a:cs typeface="Arial"/>
                <a:sym typeface="Arial"/>
              </a:rPr>
              <a:t> (</a:t>
            </a:r>
            <a:r>
              <a:rPr lang="lt-LT" sz="1400" u="sng" dirty="0">
                <a:solidFill>
                  <a:schemeClr val="hlink"/>
                </a:solidFill>
                <a:latin typeface="Arial"/>
                <a:ea typeface="Arial"/>
                <a:cs typeface="Arial"/>
                <a:sym typeface="Arial"/>
                <a:hlinkClick r:id="rId3"/>
              </a:rPr>
              <a:t>www.europass.eu</a:t>
            </a:r>
            <a:r>
              <a:rPr lang="lt-LT" sz="1400" dirty="0">
                <a:latin typeface="Arial"/>
                <a:ea typeface="Arial"/>
                <a:cs typeface="Arial"/>
                <a:sym typeface="Arial"/>
              </a:rPr>
              <a:t>), kurioje vartotojai gali:</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susikurti ir atnaujinti </a:t>
            </a:r>
            <a:r>
              <a:rPr lang="lt-LT" sz="1400" b="1" dirty="0">
                <a:latin typeface="Arial"/>
                <a:ea typeface="Arial"/>
                <a:cs typeface="Arial"/>
                <a:sym typeface="Arial"/>
              </a:rPr>
              <a:t>gyvenimo aprašymą (CV);</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parengti </a:t>
            </a:r>
            <a:r>
              <a:rPr lang="lt-LT" sz="1400" b="1" dirty="0">
                <a:latin typeface="Arial"/>
                <a:ea typeface="Arial"/>
                <a:cs typeface="Arial"/>
                <a:sym typeface="Arial"/>
              </a:rPr>
              <a:t>motyvacinį laišką;</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tvarkyti </a:t>
            </a:r>
            <a:r>
              <a:rPr lang="lt-LT" sz="1400" b="1" dirty="0">
                <a:latin typeface="Arial"/>
                <a:ea typeface="Arial"/>
                <a:cs typeface="Arial"/>
                <a:sym typeface="Arial"/>
              </a:rPr>
              <a:t>asmeninį profilį</a:t>
            </a:r>
            <a:r>
              <a:rPr lang="lt-LT" sz="1400" dirty="0">
                <a:latin typeface="Arial"/>
                <a:ea typeface="Arial"/>
                <a:cs typeface="Arial"/>
                <a:sym typeface="Arial"/>
              </a:rPr>
              <a:t> su įgūdžiais, išsilavinimu, patirtimi;</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gauti </a:t>
            </a:r>
            <a:r>
              <a:rPr lang="lt-LT" sz="1400" b="1" dirty="0">
                <a:latin typeface="Arial"/>
                <a:ea typeface="Arial"/>
                <a:cs typeface="Arial"/>
                <a:sym typeface="Arial"/>
              </a:rPr>
              <a:t>rekomendacijas dėl CV tobulinimo;</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naudotis </a:t>
            </a:r>
            <a:r>
              <a:rPr lang="lt-LT" sz="1400" b="1" dirty="0">
                <a:latin typeface="Arial"/>
                <a:ea typeface="Arial"/>
                <a:cs typeface="Arial"/>
                <a:sym typeface="Arial"/>
              </a:rPr>
              <a:t>portfeliu</a:t>
            </a:r>
            <a:r>
              <a:rPr lang="lt-LT" sz="1400" dirty="0">
                <a:latin typeface="Arial"/>
                <a:ea typeface="Arial"/>
                <a:cs typeface="Arial"/>
                <a:sym typeface="Arial"/>
              </a:rPr>
              <a:t> dokumentams saugoti;</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dirty="0">
                <a:latin typeface="Arial"/>
                <a:ea typeface="Arial"/>
                <a:cs typeface="Arial"/>
                <a:sym typeface="Arial"/>
              </a:rPr>
              <a:t>rasti informaciją apie </a:t>
            </a:r>
            <a:r>
              <a:rPr lang="lt-LT" sz="1400" b="1" dirty="0">
                <a:latin typeface="Arial"/>
                <a:ea typeface="Arial"/>
                <a:cs typeface="Arial"/>
                <a:sym typeface="Arial"/>
              </a:rPr>
              <a:t>mokymosi ar darbo galimybes visoje Europoje.</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endParaRPr sz="1400" b="1"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b="1" i="1" dirty="0">
                <a:latin typeface="Arial"/>
                <a:ea typeface="Arial"/>
                <a:cs typeface="Arial"/>
                <a:sym typeface="Arial"/>
              </a:rPr>
              <a:t>Word</a:t>
            </a:r>
            <a:r>
              <a:rPr lang="lt-LT" sz="1400" b="1" dirty="0">
                <a:latin typeface="Arial"/>
                <a:ea typeface="Arial"/>
                <a:cs typeface="Arial"/>
                <a:sym typeface="Arial"/>
              </a:rPr>
              <a:t> programa </a:t>
            </a:r>
            <a:r>
              <a:rPr lang="lt-LT" sz="1400" dirty="0">
                <a:latin typeface="Arial"/>
                <a:ea typeface="Arial"/>
                <a:cs typeface="Arial"/>
                <a:sym typeface="Arial"/>
              </a:rPr>
              <a:t>turi daug įvairių šablonų, kuriuos galite pritaikyti. </a:t>
            </a:r>
            <a:r>
              <a:rPr lang="lt-LT" sz="1400" b="1" i="1" dirty="0" err="1">
                <a:latin typeface="Arial"/>
                <a:ea typeface="Arial"/>
                <a:cs typeface="Arial"/>
                <a:sym typeface="Arial"/>
              </a:rPr>
              <a:t>Canva</a:t>
            </a:r>
            <a:r>
              <a:rPr lang="lt-LT" sz="1400" dirty="0">
                <a:latin typeface="Arial"/>
                <a:ea typeface="Arial"/>
                <a:cs typeface="Arial"/>
                <a:sym typeface="Arial"/>
              </a:rPr>
              <a:t> internetinis įrankis – gražūs šablonai, patogu naudoti. Jei turite </a:t>
            </a:r>
            <a:r>
              <a:rPr lang="lt-LT" sz="1400" b="1" i="1" dirty="0" err="1">
                <a:latin typeface="Arial"/>
                <a:ea typeface="Arial"/>
                <a:cs typeface="Arial"/>
                <a:sym typeface="Arial"/>
              </a:rPr>
              <a:t>LinkedIn</a:t>
            </a:r>
            <a:r>
              <a:rPr lang="lt-LT" sz="1400" dirty="0">
                <a:latin typeface="Arial"/>
                <a:ea typeface="Arial"/>
                <a:cs typeface="Arial"/>
                <a:sym typeface="Arial"/>
              </a:rPr>
              <a:t> paskyrą, kartais užtenka nusiųsti tik </a:t>
            </a:r>
            <a:r>
              <a:rPr lang="lt-LT" sz="1400" i="1" dirty="0" err="1">
                <a:latin typeface="Arial"/>
                <a:ea typeface="Arial"/>
                <a:cs typeface="Arial"/>
                <a:sym typeface="Arial"/>
              </a:rPr>
              <a:t>LinkedIn</a:t>
            </a:r>
            <a:r>
              <a:rPr lang="lt-LT" sz="1400" dirty="0">
                <a:latin typeface="Arial"/>
                <a:ea typeface="Arial"/>
                <a:cs typeface="Arial"/>
                <a:sym typeface="Arial"/>
              </a:rPr>
              <a:t> nuorodą.</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i="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i="0" dirty="0">
                <a:latin typeface="Arial"/>
                <a:ea typeface="Arial"/>
                <a:cs typeface="Arial"/>
                <a:sym typeface="Arial"/>
              </a:rPr>
              <a:t>Paveikslėlis: </a:t>
            </a:r>
            <a:r>
              <a:rPr lang="lt-LT" sz="1400" i="1" dirty="0" err="1">
                <a:latin typeface="Arial"/>
                <a:ea typeface="Arial"/>
                <a:cs typeface="Arial"/>
                <a:sym typeface="Arial"/>
              </a:rPr>
              <a:t>Image</a:t>
            </a:r>
            <a:r>
              <a:rPr lang="lt-LT" sz="1400" i="1" dirty="0">
                <a:latin typeface="Arial"/>
                <a:ea typeface="Arial"/>
                <a:cs typeface="Arial"/>
                <a:sym typeface="Arial"/>
              </a:rPr>
              <a:t> </a:t>
            </a:r>
            <a:r>
              <a:rPr lang="lt-LT" sz="1400" i="1" dirty="0" err="1">
                <a:latin typeface="Arial"/>
                <a:ea typeface="Arial"/>
                <a:cs typeface="Arial"/>
                <a:sym typeface="Arial"/>
              </a:rPr>
              <a:t>by</a:t>
            </a:r>
            <a:r>
              <a:rPr lang="lt-LT" sz="1400" i="1" dirty="0">
                <a:latin typeface="Arial"/>
                <a:ea typeface="Arial"/>
                <a:cs typeface="Arial"/>
                <a:sym typeface="Arial"/>
              </a:rPr>
              <a:t> </a:t>
            </a:r>
            <a:r>
              <a:rPr lang="lt-LT" sz="1400" i="1" u="sng" dirty="0" err="1">
                <a:solidFill>
                  <a:schemeClr val="hlink"/>
                </a:solidFill>
                <a:latin typeface="Arial"/>
                <a:ea typeface="Arial"/>
                <a:cs typeface="Arial"/>
                <a:sym typeface="Arial"/>
                <a:hlinkClick r:id="rId4"/>
              </a:rPr>
              <a:t>Mohamed</a:t>
            </a:r>
            <a:r>
              <a:rPr lang="lt-LT" sz="1400" i="1" u="sng" dirty="0">
                <a:solidFill>
                  <a:schemeClr val="hlink"/>
                </a:solidFill>
                <a:latin typeface="Arial"/>
                <a:ea typeface="Arial"/>
                <a:cs typeface="Arial"/>
                <a:sym typeface="Arial"/>
                <a:hlinkClick r:id="rId4"/>
              </a:rPr>
              <a:t> </a:t>
            </a:r>
            <a:r>
              <a:rPr lang="lt-LT" sz="1400" i="1" u="sng" dirty="0" err="1">
                <a:solidFill>
                  <a:schemeClr val="hlink"/>
                </a:solidFill>
                <a:latin typeface="Arial"/>
                <a:ea typeface="Arial"/>
                <a:cs typeface="Arial"/>
                <a:sym typeface="Arial"/>
                <a:hlinkClick r:id="rId4"/>
              </a:rPr>
              <a:t>Hassan</a:t>
            </a:r>
            <a:r>
              <a:rPr lang="lt-LT" sz="1400" i="1" dirty="0">
                <a:latin typeface="Arial"/>
                <a:ea typeface="Arial"/>
                <a:cs typeface="Arial"/>
                <a:sym typeface="Arial"/>
              </a:rPr>
              <a:t> </a:t>
            </a:r>
            <a:r>
              <a:rPr lang="lt-LT" sz="1400" i="1" dirty="0" err="1">
                <a:latin typeface="Arial"/>
                <a:ea typeface="Arial"/>
                <a:cs typeface="Arial"/>
                <a:sym typeface="Arial"/>
              </a:rPr>
              <a:t>from</a:t>
            </a:r>
            <a:r>
              <a:rPr lang="lt-LT" sz="1400" i="1" dirty="0">
                <a:latin typeface="Arial"/>
                <a:ea typeface="Arial"/>
                <a:cs typeface="Arial"/>
                <a:sym typeface="Arial"/>
              </a:rPr>
              <a:t> </a:t>
            </a:r>
            <a:r>
              <a:rPr lang="lt-LT" sz="1400" i="1" u="sng" dirty="0" err="1">
                <a:solidFill>
                  <a:schemeClr val="hlink"/>
                </a:solidFill>
                <a:latin typeface="Arial"/>
                <a:ea typeface="Arial"/>
                <a:cs typeface="Arial"/>
                <a:sym typeface="Arial"/>
                <a:hlinkClick r:id="rId5"/>
              </a:rPr>
              <a:t>Pixabay</a:t>
            </a:r>
            <a:endParaRPr sz="1400" i="1" dirty="0">
              <a:latin typeface="Arial"/>
              <a:ea typeface="Arial"/>
              <a:cs typeface="Arial"/>
              <a:sym typeface="Arial"/>
            </a:endParaRPr>
          </a:p>
        </p:txBody>
      </p:sp>
      <p:sp>
        <p:nvSpPr>
          <p:cNvPr id="1202" name="Google Shape;1202;p10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138</a:t>
            </a:fld>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7"/>
        <p:cNvGrpSpPr/>
        <p:nvPr/>
      </p:nvGrpSpPr>
      <p:grpSpPr>
        <a:xfrm>
          <a:off x="0" y="0"/>
          <a:ext cx="0" cy="0"/>
          <a:chOff x="0" y="0"/>
          <a:chExt cx="0" cy="0"/>
        </a:xfrm>
      </p:grpSpPr>
      <p:sp>
        <p:nvSpPr>
          <p:cNvPr id="1208" name="Google Shape;1208;p1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09" name="Google Shape;1209;p19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Sukurkime CV ir motyvacinį laišką naudodami </a:t>
            </a:r>
            <a:r>
              <a:rPr lang="lt-LT" sz="1400" i="1" dirty="0">
                <a:latin typeface="Arial"/>
                <a:ea typeface="Arial"/>
                <a:cs typeface="Arial"/>
                <a:sym typeface="Arial"/>
              </a:rPr>
              <a:t>Word</a:t>
            </a:r>
            <a:r>
              <a:rPr lang="lt-LT" sz="1400" dirty="0">
                <a:latin typeface="Arial"/>
                <a:ea typeface="Arial"/>
                <a:cs typeface="Arial"/>
                <a:sym typeface="Arial"/>
              </a:rPr>
              <a:t> programą.</a:t>
            </a:r>
            <a:endParaRPr sz="1400" dirty="0">
              <a:latin typeface="Arial"/>
              <a:ea typeface="Arial"/>
              <a:cs typeface="Arial"/>
              <a:sym typeface="Arial"/>
            </a:endParaRPr>
          </a:p>
        </p:txBody>
      </p:sp>
      <p:sp>
        <p:nvSpPr>
          <p:cNvPr id="1210" name="Google Shape;1210;p19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139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3"/>
        <p:cNvGrpSpPr/>
        <p:nvPr/>
      </p:nvGrpSpPr>
      <p:grpSpPr>
        <a:xfrm>
          <a:off x="0" y="0"/>
          <a:ext cx="0" cy="0"/>
          <a:chOff x="0" y="0"/>
          <a:chExt cx="0" cy="0"/>
        </a:xfrm>
      </p:grpSpPr>
      <p:sp>
        <p:nvSpPr>
          <p:cNvPr id="1214" name="Google Shape;1214;p1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15" name="Google Shape;1215;p19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Atverkite </a:t>
            </a:r>
            <a:r>
              <a:rPr lang="lt-LT" sz="1400" i="1" dirty="0">
                <a:latin typeface="Arial"/>
                <a:ea typeface="Arial"/>
                <a:cs typeface="Arial"/>
                <a:sym typeface="Arial"/>
              </a:rPr>
              <a:t>Word</a:t>
            </a:r>
            <a:r>
              <a:rPr lang="lt-LT" sz="1400" dirty="0">
                <a:latin typeface="Arial"/>
                <a:ea typeface="Arial"/>
                <a:cs typeface="Arial"/>
                <a:sym typeface="Arial"/>
              </a:rPr>
              <a:t> programą, pasirinkite šabloną, skirtą gyvenimo aprašymui ar motyvacinio laiško rašymui. </a:t>
            </a:r>
            <a:endParaRPr sz="1400" b="1" i="1"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i="0" u="none" strike="noStrike" cap="none" dirty="0">
                <a:solidFill>
                  <a:schemeClr val="dk1"/>
                </a:solidFill>
                <a:latin typeface="Arial"/>
                <a:ea typeface="Arial"/>
                <a:cs typeface="Arial"/>
                <a:sym typeface="Arial"/>
              </a:rPr>
              <a:t>Paprastai motyvacinio laiško reikalaujama pretenduojant į aukštesnes pareigas, kai reikia įrodymų, kad būtent Jūs to darbo labai norite ir būtent Jūs tam darbui labiausiai tinkate.</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i="0" u="none" strike="noStrike" cap="none" dirty="0">
                <a:solidFill>
                  <a:schemeClr val="dk1"/>
                </a:solidFill>
                <a:latin typeface="Arial"/>
                <a:ea typeface="Arial"/>
                <a:cs typeface="Arial"/>
                <a:sym typeface="Arial"/>
              </a:rPr>
              <a:t>Kandidatas, neatitinkantis keleto atrankos kriterijų, tačiau parengęs išsiskiriantį motyvacinį laišką, labai padidina savo šansus patekti į tolesnį atrankos etapą. Išskirtinės savybės gali būti, pavyzdžiui, </a:t>
            </a:r>
            <a:r>
              <a:rPr lang="lt-LT" sz="1400" b="1" i="1" u="none" strike="noStrike" cap="none" dirty="0">
                <a:solidFill>
                  <a:schemeClr val="dk1"/>
                </a:solidFill>
                <a:latin typeface="Arial"/>
                <a:ea typeface="Arial"/>
                <a:cs typeface="Arial"/>
                <a:sym typeface="Arial"/>
              </a:rPr>
              <a:t>naudingi įgūdžiai</a:t>
            </a:r>
            <a:r>
              <a:rPr lang="lt-LT" sz="1400" i="0" u="none" strike="noStrike" cap="none" dirty="0">
                <a:solidFill>
                  <a:schemeClr val="dk1"/>
                </a:solidFill>
                <a:latin typeface="Arial"/>
                <a:ea typeface="Arial"/>
                <a:cs typeface="Arial"/>
                <a:sym typeface="Arial"/>
              </a:rPr>
              <a:t>, įgyti atliekant ne tiesiogiai su darbu susijusią veiklą. O individualiai gilinamos tam tikros srities </a:t>
            </a:r>
            <a:r>
              <a:rPr lang="lt-LT" sz="1400" b="1" i="1" u="none" strike="noStrike" cap="none" dirty="0">
                <a:solidFill>
                  <a:schemeClr val="dk1"/>
                </a:solidFill>
                <a:latin typeface="Arial"/>
                <a:ea typeface="Arial"/>
                <a:cs typeface="Arial"/>
                <a:sym typeface="Arial"/>
              </a:rPr>
              <a:t>žinios</a:t>
            </a:r>
            <a:r>
              <a:rPr lang="lt-LT" sz="1400" i="0" u="none" strike="noStrike" cap="none" dirty="0">
                <a:solidFill>
                  <a:schemeClr val="dk1"/>
                </a:solidFill>
                <a:latin typeface="Arial"/>
                <a:ea typeface="Arial"/>
                <a:cs typeface="Arial"/>
                <a:sym typeface="Arial"/>
              </a:rPr>
              <a:t> gali nustelbti net švietimo įstaigų diplomų sąrašą. </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Pavyzdžiai internete:</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http://cvzona.lt/</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https://www.cvmarket.lt/</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Pažengusiesiems</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Naudojantys </a:t>
            </a:r>
            <a:r>
              <a:rPr lang="lt-LT" sz="1400" i="1" dirty="0" err="1">
                <a:latin typeface="Arial"/>
                <a:ea typeface="Arial"/>
                <a:cs typeface="Arial"/>
                <a:sym typeface="Arial"/>
              </a:rPr>
              <a:t>ChatGPT</a:t>
            </a:r>
            <a:r>
              <a:rPr lang="lt-LT" sz="1400" i="1" dirty="0">
                <a:latin typeface="Arial"/>
                <a:ea typeface="Arial"/>
                <a:cs typeface="Arial"/>
                <a:sym typeface="Arial"/>
              </a:rPr>
              <a:t> </a:t>
            </a:r>
            <a:r>
              <a:rPr lang="lt-LT" sz="1400" dirty="0">
                <a:latin typeface="Arial"/>
                <a:ea typeface="Arial"/>
                <a:cs typeface="Arial"/>
                <a:sym typeface="Arial"/>
              </a:rPr>
              <a:t>gali paprašyti pokalbių roboto sukurti gyvenimo aprašymą. </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dirty="0">
                <a:latin typeface="Arial"/>
                <a:ea typeface="Arial"/>
                <a:cs typeface="Arial"/>
                <a:sym typeface="Arial"/>
              </a:rPr>
              <a:t>Pateikia išsamią informaciją, ką būtina užpildyti, kokia seka, gali duoti naudingų patarimų. </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b="1" i="1" dirty="0" err="1">
                <a:latin typeface="Arial"/>
                <a:ea typeface="Arial"/>
                <a:cs typeface="Arial"/>
                <a:sym typeface="Arial"/>
              </a:rPr>
              <a:t>ChatGpt</a:t>
            </a:r>
            <a:r>
              <a:rPr lang="lt-LT" sz="1400" b="1" i="1" dirty="0">
                <a:latin typeface="Arial"/>
                <a:ea typeface="Arial"/>
                <a:cs typeface="Arial"/>
                <a:sym typeface="Arial"/>
              </a:rPr>
              <a:t>: </a:t>
            </a:r>
            <a:r>
              <a:rPr lang="lt-LT" sz="1400" b="1" i="0" dirty="0">
                <a:latin typeface="Arial"/>
                <a:ea typeface="Arial"/>
                <a:cs typeface="Arial"/>
                <a:sym typeface="Arial"/>
              </a:rPr>
              <a:t>„Jei nori, galiu padėti užpildyti šį šabloną pagal tavo patirtį – tiesiog parašyk pagrindinę informaciją. Taip pat galiu sugeneruoti </a:t>
            </a:r>
            <a:r>
              <a:rPr lang="lt-LT" sz="1400" b="1" i="1" dirty="0">
                <a:latin typeface="Arial"/>
                <a:ea typeface="Arial"/>
                <a:cs typeface="Arial"/>
                <a:sym typeface="Arial"/>
              </a:rPr>
              <a:t>Word</a:t>
            </a:r>
            <a:r>
              <a:rPr lang="lt-LT" sz="1400" b="1" i="0" dirty="0">
                <a:latin typeface="Arial"/>
                <a:ea typeface="Arial"/>
                <a:cs typeface="Arial"/>
                <a:sym typeface="Arial"/>
              </a:rPr>
              <a:t> arba PDF failą su tavo CV.“</a:t>
            </a:r>
            <a:endParaRPr sz="1400" i="0" dirty="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lt-LT" sz="1400" dirty="0">
                <a:latin typeface="Arial"/>
                <a:ea typeface="Arial"/>
                <a:cs typeface="Arial"/>
                <a:sym typeface="Arial"/>
              </a:rPr>
              <a:t>Aklai nepasitikėkite pokalbių roboto sugeneruotu atsakymu, pataisykite, pritaikykite sau. Akyli darbdaviai tikrai pastebi, kad motyvacinį laišką rašėte ne jūs.</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Apie DI ir pokalbių robotus kalbėsime vėliau, todėl galite šią užduotį atlikti po to, kai bus pristatyta tema apie dirbtinį intelektą.</a:t>
            </a:r>
            <a:endParaRPr sz="1400" dirty="0">
              <a:latin typeface="Arial"/>
              <a:ea typeface="Arial"/>
              <a:cs typeface="Arial"/>
              <a:sym typeface="Arial"/>
            </a:endParaRPr>
          </a:p>
        </p:txBody>
      </p:sp>
      <p:sp>
        <p:nvSpPr>
          <p:cNvPr id="1216" name="Google Shape;1216;p19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140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1"/>
        <p:cNvGrpSpPr/>
        <p:nvPr/>
      </p:nvGrpSpPr>
      <p:grpSpPr>
        <a:xfrm>
          <a:off x="0" y="0"/>
          <a:ext cx="0" cy="0"/>
          <a:chOff x="0" y="0"/>
          <a:chExt cx="0" cy="0"/>
        </a:xfrm>
      </p:grpSpPr>
      <p:sp>
        <p:nvSpPr>
          <p:cNvPr id="1222" name="Google Shape;1222;p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23" name="Google Shape;1223;p10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Papildomai (Užimtumo tarnybos ar kt.)</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Dirbtinis intelektas (DI) gali būti puikus pagalbininkas ruošiantis darbo pokalbiui – tiek pradedantiesiems, tiek patyrusiems specialistams. Pokalbių robotas gali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imituoti realų pokalbį su darbdaviu, o tu gali gauti grįžtamąjį ryšį – kaip patobulinti atsakymus, ką trumpinti ar aiškiau išreikšti, suformuluoti atsakymus į sudėtingus klausimus (pvz., „Kokios tavo silpnybės?“), paryškinti tavo stipriąsias puses, remiantis CV ar darbo skelbimu ir kt. Jei ruošiesi pokalbiui užsienio kalba, pokalbių robotas gali patikrinti atsakymus, pasiūlyti profesinių frazių, ištaisyti kalbos klaidas ir kt.</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DI pagrindu yra daug įvairių programėlių, kurios gali jums padėti mokytis užsienio kalbų, apie jas pasakojome 126 skaidrėje.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Paveikslėlis: </a:t>
            </a:r>
            <a:r>
              <a:rPr lang="lt-LT" sz="1400" i="1" dirty="0" err="1">
                <a:latin typeface="Arial"/>
                <a:ea typeface="Arial"/>
                <a:cs typeface="Arial"/>
                <a:sym typeface="Arial"/>
              </a:rPr>
              <a:t>Image</a:t>
            </a:r>
            <a:r>
              <a:rPr lang="lt-LT" sz="1400" i="1" dirty="0">
                <a:latin typeface="Arial"/>
                <a:ea typeface="Arial"/>
                <a:cs typeface="Arial"/>
                <a:sym typeface="Arial"/>
              </a:rPr>
              <a:t> </a:t>
            </a:r>
            <a:r>
              <a:rPr lang="lt-LT" sz="1400" i="1" dirty="0" err="1">
                <a:latin typeface="Arial"/>
                <a:ea typeface="Arial"/>
                <a:cs typeface="Arial"/>
                <a:sym typeface="Arial"/>
              </a:rPr>
              <a:t>by</a:t>
            </a:r>
            <a:r>
              <a:rPr lang="lt-LT" sz="1400" i="1" dirty="0">
                <a:latin typeface="Arial"/>
                <a:ea typeface="Arial"/>
                <a:cs typeface="Arial"/>
                <a:sym typeface="Arial"/>
              </a:rPr>
              <a:t> </a:t>
            </a:r>
            <a:r>
              <a:rPr lang="lt-LT" sz="1400" i="1" dirty="0" err="1">
                <a:latin typeface="Arial"/>
                <a:ea typeface="Arial"/>
                <a:cs typeface="Arial"/>
                <a:sym typeface="Arial"/>
              </a:rPr>
              <a:t>Mohamed</a:t>
            </a:r>
            <a:r>
              <a:rPr lang="lt-LT" sz="1400" i="1" dirty="0">
                <a:latin typeface="Arial"/>
                <a:ea typeface="Arial"/>
                <a:cs typeface="Arial"/>
                <a:sym typeface="Arial"/>
              </a:rPr>
              <a:t> </a:t>
            </a:r>
            <a:r>
              <a:rPr lang="lt-LT" sz="1400" i="1" dirty="0" err="1">
                <a:latin typeface="Arial"/>
                <a:ea typeface="Arial"/>
                <a:cs typeface="Arial"/>
                <a:sym typeface="Arial"/>
              </a:rPr>
              <a:t>Hassan</a:t>
            </a:r>
            <a:r>
              <a:rPr lang="lt-LT" sz="1400" i="1" dirty="0">
                <a:latin typeface="Arial"/>
                <a:ea typeface="Arial"/>
                <a:cs typeface="Arial"/>
                <a:sym typeface="Arial"/>
              </a:rPr>
              <a:t> </a:t>
            </a:r>
            <a:r>
              <a:rPr lang="lt-LT" sz="1400" i="1" dirty="0" err="1">
                <a:latin typeface="Arial"/>
                <a:ea typeface="Arial"/>
                <a:cs typeface="Arial"/>
                <a:sym typeface="Arial"/>
              </a:rPr>
              <a:t>from</a:t>
            </a:r>
            <a:r>
              <a:rPr lang="lt-LT" sz="1400" i="1" dirty="0">
                <a:latin typeface="Arial"/>
                <a:ea typeface="Arial"/>
                <a:cs typeface="Arial"/>
                <a:sym typeface="Arial"/>
              </a:rPr>
              <a:t> </a:t>
            </a:r>
            <a:r>
              <a:rPr lang="lt-LT" sz="1400" i="1" dirty="0" err="1">
                <a:latin typeface="Arial"/>
                <a:ea typeface="Arial"/>
                <a:cs typeface="Arial"/>
                <a:sym typeface="Arial"/>
              </a:rPr>
              <a:t>Pixabay</a:t>
            </a:r>
            <a:endParaRPr sz="1400" i="1" dirty="0">
              <a:latin typeface="Arial"/>
              <a:ea typeface="Arial"/>
              <a:cs typeface="Arial"/>
              <a:sym typeface="Arial"/>
            </a:endParaRPr>
          </a:p>
        </p:txBody>
      </p:sp>
      <p:sp>
        <p:nvSpPr>
          <p:cNvPr id="1224" name="Google Shape;1224;p10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141</a:t>
            </a:fld>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9"/>
        <p:cNvGrpSpPr/>
        <p:nvPr/>
      </p:nvGrpSpPr>
      <p:grpSpPr>
        <a:xfrm>
          <a:off x="0" y="0"/>
          <a:ext cx="0" cy="0"/>
          <a:chOff x="0" y="0"/>
          <a:chExt cx="0" cy="0"/>
        </a:xfrm>
      </p:grpSpPr>
      <p:sp>
        <p:nvSpPr>
          <p:cNvPr id="1230" name="Google Shape;1230;p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31" name="Google Shape;1231;p10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a:latin typeface="Arial"/>
                <a:ea typeface="Arial"/>
                <a:cs typeface="Arial"/>
                <a:sym typeface="Arial"/>
              </a:rPr>
              <a:t>Išsamiau pakalbėkite apie tai, kaip į mūsų kasdienybę atėjęs DI atnešė didžiulius pokyčius ir galimybes.</a:t>
            </a:r>
            <a:endParaRPr sz="1400">
              <a:latin typeface="Arial"/>
              <a:ea typeface="Arial"/>
              <a:cs typeface="Arial"/>
              <a:sym typeface="Arial"/>
            </a:endParaRPr>
          </a:p>
        </p:txBody>
      </p:sp>
      <p:sp>
        <p:nvSpPr>
          <p:cNvPr id="1232" name="Google Shape;1232;p10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142</a:t>
            </a:fld>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5"/>
        <p:cNvGrpSpPr/>
        <p:nvPr/>
      </p:nvGrpSpPr>
      <p:grpSpPr>
        <a:xfrm>
          <a:off x="0" y="0"/>
          <a:ext cx="0" cy="0"/>
          <a:chOff x="0" y="0"/>
          <a:chExt cx="0" cy="0"/>
        </a:xfrm>
      </p:grpSpPr>
      <p:sp>
        <p:nvSpPr>
          <p:cNvPr id="1236" name="Google Shape;1236;p1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37" name="Google Shape;1237;p10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Pažiūrėkime filmuką, kuriame VDU informatikos fakulteto dekanas Tomas </a:t>
            </a:r>
            <a:r>
              <a:rPr lang="lt-LT" sz="1400" dirty="0" err="1">
                <a:latin typeface="Arial"/>
                <a:ea typeface="Arial"/>
                <a:cs typeface="Arial"/>
                <a:sym typeface="Arial"/>
              </a:rPr>
              <a:t>Krilavičius</a:t>
            </a:r>
            <a:r>
              <a:rPr lang="lt-LT" sz="1400" dirty="0">
                <a:latin typeface="Arial"/>
                <a:ea typeface="Arial"/>
                <a:cs typeface="Arial"/>
                <a:sym typeface="Arial"/>
              </a:rPr>
              <a:t> atsako į </a:t>
            </a:r>
            <a:r>
              <a:rPr lang="lt-LT" sz="1400" i="1" dirty="0">
                <a:latin typeface="Arial"/>
                <a:ea typeface="Arial"/>
                <a:cs typeface="Arial"/>
                <a:sym typeface="Arial"/>
              </a:rPr>
              <a:t>Klaudijos</a:t>
            </a:r>
            <a:r>
              <a:rPr lang="lt-LT" sz="1400" dirty="0">
                <a:latin typeface="Arial"/>
                <a:ea typeface="Arial"/>
                <a:cs typeface="Arial"/>
                <a:sym typeface="Arial"/>
              </a:rPr>
              <a:t> klausimus.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9 dalis. Kas yra DI? (49 sek.) </a:t>
            </a:r>
            <a:r>
              <a:rPr lang="lt-LT" sz="1400" dirty="0">
                <a:latin typeface="Arial"/>
                <a:ea typeface="Arial"/>
                <a:cs typeface="Arial"/>
                <a:sym typeface="Arial"/>
              </a:rPr>
              <a:t>https://www.youtube.com/watch?v=l7Ghf836yNQ&amp;list=PLYTBt9n9khmAOTvMk0U0xkSKJ5G22hMYc&amp;index=9</a:t>
            </a:r>
            <a:endParaRPr sz="1400" dirty="0">
              <a:latin typeface="Arial"/>
              <a:ea typeface="Arial"/>
              <a:cs typeface="Arial"/>
              <a:sym typeface="Arial"/>
            </a:endParaRPr>
          </a:p>
        </p:txBody>
      </p:sp>
      <p:sp>
        <p:nvSpPr>
          <p:cNvPr id="1238" name="Google Shape;1238;p10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143</a:t>
            </a:fld>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2"/>
        <p:cNvGrpSpPr/>
        <p:nvPr/>
      </p:nvGrpSpPr>
      <p:grpSpPr>
        <a:xfrm>
          <a:off x="0" y="0"/>
          <a:ext cx="0" cy="0"/>
          <a:chOff x="0" y="0"/>
          <a:chExt cx="0" cy="0"/>
        </a:xfrm>
      </p:grpSpPr>
      <p:sp>
        <p:nvSpPr>
          <p:cNvPr id="1243" name="Google Shape;1243;p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44" name="Google Shape;1244;p10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Pažiūrėkime filmuką, kuriame VDU informatikos fakulteto dekanas Tomas </a:t>
            </a:r>
            <a:r>
              <a:rPr lang="lt-LT" sz="1400" dirty="0" err="1">
                <a:latin typeface="Arial"/>
                <a:ea typeface="Arial"/>
                <a:cs typeface="Arial"/>
                <a:sym typeface="Arial"/>
              </a:rPr>
              <a:t>Krilavičius</a:t>
            </a:r>
            <a:r>
              <a:rPr lang="lt-LT" sz="1400" dirty="0">
                <a:latin typeface="Arial"/>
                <a:ea typeface="Arial"/>
                <a:cs typeface="Arial"/>
                <a:sym typeface="Arial"/>
              </a:rPr>
              <a:t> atsako į </a:t>
            </a:r>
            <a:r>
              <a:rPr lang="lt-LT" sz="1400" i="1" dirty="0">
                <a:latin typeface="Arial"/>
                <a:ea typeface="Arial"/>
                <a:cs typeface="Arial"/>
                <a:sym typeface="Arial"/>
              </a:rPr>
              <a:t>Klaudijos</a:t>
            </a:r>
            <a:r>
              <a:rPr lang="lt-LT" sz="1400" dirty="0">
                <a:latin typeface="Arial"/>
                <a:ea typeface="Arial"/>
                <a:cs typeface="Arial"/>
                <a:sym typeface="Arial"/>
              </a:rPr>
              <a:t> klausimus.</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6 dalis. Iš kur DI viską žino? (1min. 59 sek.) </a:t>
            </a:r>
            <a:r>
              <a:rPr lang="lt-LT" sz="1400" dirty="0">
                <a:latin typeface="Arial"/>
                <a:ea typeface="Arial"/>
                <a:cs typeface="Arial"/>
                <a:sym typeface="Arial"/>
              </a:rPr>
              <a:t>https://www.youtube.com/watch?v=82MMgsvfAdw&amp;list=PLYTBt9n9khmAOTvMk0U0xkSKJ5G22hMYc&amp;index=6</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Prieš pereidami į kitą skaidrę paklauskite auditorijos, ar naudoja </a:t>
            </a:r>
            <a:r>
              <a:rPr lang="lt-LT" sz="1400" dirty="0" err="1">
                <a:latin typeface="Arial"/>
                <a:ea typeface="Arial"/>
                <a:cs typeface="Arial"/>
                <a:sym typeface="Arial"/>
              </a:rPr>
              <a:t>generatyvinį</a:t>
            </a:r>
            <a:r>
              <a:rPr lang="lt-LT" sz="1400" dirty="0">
                <a:latin typeface="Arial"/>
                <a:ea typeface="Arial"/>
                <a:cs typeface="Arial"/>
                <a:sym typeface="Arial"/>
              </a:rPr>
              <a:t> DI, padiskutuokite, kada ir kaip DI gali mums būti naudingas. Pereikite prie išsamesnio paaiškinimo kitoje skaidrėje.</a:t>
            </a:r>
            <a:endParaRPr sz="1400" dirty="0">
              <a:latin typeface="Arial"/>
              <a:ea typeface="Arial"/>
              <a:cs typeface="Arial"/>
              <a:sym typeface="Arial"/>
            </a:endParaRPr>
          </a:p>
        </p:txBody>
      </p:sp>
      <p:sp>
        <p:nvSpPr>
          <p:cNvPr id="1245" name="Google Shape;1245;p10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144</a:t>
            </a:fld>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9"/>
        <p:cNvGrpSpPr/>
        <p:nvPr/>
      </p:nvGrpSpPr>
      <p:grpSpPr>
        <a:xfrm>
          <a:off x="0" y="0"/>
          <a:ext cx="0" cy="0"/>
          <a:chOff x="0" y="0"/>
          <a:chExt cx="0" cy="0"/>
        </a:xfrm>
      </p:grpSpPr>
      <p:sp>
        <p:nvSpPr>
          <p:cNvPr id="1250" name="Google Shape;1250;p1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51" name="Google Shape;1251;p10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Šioje skaidrėje matome keletą pagrindinių „</a:t>
            </a:r>
            <a:r>
              <a:rPr lang="lt-LT" sz="1400" dirty="0" err="1">
                <a:latin typeface="Arial"/>
                <a:ea typeface="Arial"/>
                <a:cs typeface="Arial"/>
                <a:sym typeface="Arial"/>
              </a:rPr>
              <a:t>ChatGPT</a:t>
            </a:r>
            <a:r>
              <a:rPr lang="lt-LT" sz="1400" dirty="0">
                <a:latin typeface="Arial"/>
                <a:ea typeface="Arial"/>
                <a:cs typeface="Arial"/>
                <a:sym typeface="Arial"/>
              </a:rPr>
              <a:t>“ panaudojimo galimybių.</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Paaiškinkite kiekvieną funkciją trumpai, pabrėždami, kaip tai gali būti naudinga klausytojams jų kasdieniame gyvenime ar darbe. Pabrėžkite, kad „</a:t>
            </a:r>
            <a:r>
              <a:rPr lang="lt-LT" sz="1400" dirty="0" err="1">
                <a:latin typeface="Arial"/>
                <a:ea typeface="Arial"/>
                <a:cs typeface="Arial"/>
                <a:sym typeface="Arial"/>
              </a:rPr>
              <a:t>ChatGPT</a:t>
            </a:r>
            <a:r>
              <a:rPr lang="lt-LT" sz="1400" dirty="0">
                <a:latin typeface="Arial"/>
                <a:ea typeface="Arial"/>
                <a:cs typeface="Arial"/>
                <a:sym typeface="Arial"/>
              </a:rPr>
              <a:t>“ gali atlikti daugybę užduočių – nuo tekstų kūrimo iki duomenų analizės ir net vizualinio turinio generavimo. Tai padės klausytojams geriau suprasti, kaip jie gali pritaikyti šį įrankį savo veikloje.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Ką gali „</a:t>
            </a:r>
            <a:r>
              <a:rPr lang="lt-LT" sz="1400" b="1" dirty="0" err="1">
                <a:latin typeface="Arial"/>
                <a:ea typeface="Arial"/>
                <a:cs typeface="Arial"/>
                <a:sym typeface="Arial"/>
              </a:rPr>
              <a:t>ChatGPT</a:t>
            </a:r>
            <a:r>
              <a:rPr lang="lt-LT" sz="1400" b="1" dirty="0">
                <a:latin typeface="Arial"/>
                <a:ea typeface="Arial"/>
                <a:cs typeface="Arial"/>
                <a:sym typeface="Arial"/>
              </a:rPr>
              <a:t>“?</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Generuoti tekstą.</a:t>
            </a:r>
            <a:r>
              <a:rPr lang="lt-LT" sz="1400" dirty="0">
                <a:latin typeface="Arial"/>
                <a:ea typeface="Arial"/>
                <a:cs typeface="Arial"/>
                <a:sym typeface="Arial"/>
              </a:rPr>
              <a:t> „</a:t>
            </a:r>
            <a:r>
              <a:rPr lang="lt-LT" sz="1400" dirty="0" err="1">
                <a:latin typeface="Arial"/>
                <a:ea typeface="Arial"/>
                <a:cs typeface="Arial"/>
                <a:sym typeface="Arial"/>
              </a:rPr>
              <a:t>ChatGPT</a:t>
            </a:r>
            <a:r>
              <a:rPr lang="lt-LT" sz="1400" dirty="0">
                <a:latin typeface="Arial"/>
                <a:ea typeface="Arial"/>
                <a:cs typeface="Arial"/>
                <a:sym typeface="Arial"/>
              </a:rPr>
              <a:t>“ gali kurti įvairius tekstus, pavyzdžiui, straipsnius, tinklaraščio įrašus ar kitokio pobūdžio turinį.</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Simuliuoti pokalbius. </a:t>
            </a:r>
            <a:r>
              <a:rPr lang="lt-LT" sz="1400" dirty="0">
                <a:latin typeface="Arial"/>
                <a:ea typeface="Arial"/>
                <a:cs typeface="Arial"/>
                <a:sym typeface="Arial"/>
              </a:rPr>
              <a:t>Tai gali būti pokalbis, kuris atrodo lyg bendravimas su žmogumi. Naudinga klientų aptarnavimo ar mokymosi situacijose.</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Analizuoti.</a:t>
            </a:r>
            <a:r>
              <a:rPr lang="lt-LT" sz="1400" dirty="0">
                <a:latin typeface="Arial"/>
                <a:ea typeface="Arial"/>
                <a:cs typeface="Arial"/>
                <a:sym typeface="Arial"/>
              </a:rPr>
              <a:t> Įrankis gali išanalizuoti tekstus ir duomenis, pateikdamas jums reikalingas įžvalgas.</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Kurti diagramas, paveikslėlius, lenteles ir </a:t>
            </a:r>
            <a:r>
              <a:rPr lang="lt-LT" sz="1400" b="1" i="1" dirty="0">
                <a:latin typeface="Arial"/>
                <a:ea typeface="Arial"/>
                <a:cs typeface="Arial"/>
                <a:sym typeface="Arial"/>
              </a:rPr>
              <a:t>Word </a:t>
            </a:r>
            <a:r>
              <a:rPr lang="lt-LT" sz="1400" b="1" dirty="0">
                <a:latin typeface="Arial"/>
                <a:ea typeface="Arial"/>
                <a:cs typeface="Arial"/>
                <a:sym typeface="Arial"/>
              </a:rPr>
              <a:t>failus.</a:t>
            </a:r>
            <a:r>
              <a:rPr lang="lt-LT" sz="1400" dirty="0">
                <a:latin typeface="Arial"/>
                <a:ea typeface="Arial"/>
                <a:cs typeface="Arial"/>
                <a:sym typeface="Arial"/>
              </a:rPr>
              <a:t> Galite paprašyti „</a:t>
            </a:r>
            <a:r>
              <a:rPr lang="lt-LT" sz="1400" dirty="0" err="1">
                <a:latin typeface="Arial"/>
                <a:ea typeface="Arial"/>
                <a:cs typeface="Arial"/>
                <a:sym typeface="Arial"/>
              </a:rPr>
              <a:t>ChatGPT</a:t>
            </a:r>
            <a:r>
              <a:rPr lang="lt-LT" sz="1400" dirty="0">
                <a:latin typeface="Arial"/>
                <a:ea typeface="Arial"/>
                <a:cs typeface="Arial"/>
                <a:sym typeface="Arial"/>
              </a:rPr>
              <a:t>“ sukurti vizualinį turinį, pavyzdžiui, lenteles, diagramas ar net </a:t>
            </a:r>
            <a:r>
              <a:rPr lang="lt-LT" sz="1400" i="1" dirty="0">
                <a:latin typeface="Arial"/>
                <a:ea typeface="Arial"/>
                <a:cs typeface="Arial"/>
                <a:sym typeface="Arial"/>
              </a:rPr>
              <a:t>Word </a:t>
            </a:r>
            <a:r>
              <a:rPr lang="lt-LT" sz="1400" dirty="0">
                <a:latin typeface="Arial"/>
                <a:ea typeface="Arial"/>
                <a:cs typeface="Arial"/>
                <a:sym typeface="Arial"/>
              </a:rPr>
              <a:t>dokumentus.</a:t>
            </a:r>
            <a:endParaRPr sz="1400" dirty="0">
              <a:latin typeface="Arial"/>
              <a:ea typeface="Arial"/>
              <a:cs typeface="Arial"/>
              <a:sym typeface="Arial"/>
            </a:endParaRPr>
          </a:p>
        </p:txBody>
      </p:sp>
      <p:sp>
        <p:nvSpPr>
          <p:cNvPr id="1252" name="Google Shape;1252;p10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145</a:t>
            </a:fld>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9"/>
        <p:cNvGrpSpPr/>
        <p:nvPr/>
      </p:nvGrpSpPr>
      <p:grpSpPr>
        <a:xfrm>
          <a:off x="0" y="0"/>
          <a:ext cx="0" cy="0"/>
          <a:chOff x="0" y="0"/>
          <a:chExt cx="0" cy="0"/>
        </a:xfrm>
      </p:grpSpPr>
      <p:sp>
        <p:nvSpPr>
          <p:cNvPr id="1260" name="Google Shape;1260;p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61" name="Google Shape;1261;p10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dirty="0">
                <a:latin typeface="Arial"/>
                <a:ea typeface="Arial"/>
                <a:cs typeface="Arial"/>
                <a:sym typeface="Arial"/>
              </a:rPr>
              <a:t>Kurti įvairius dokumentus.</a:t>
            </a:r>
            <a:r>
              <a:rPr lang="lt-LT" sz="1400" dirty="0">
                <a:latin typeface="Arial"/>
                <a:ea typeface="Arial"/>
                <a:cs typeface="Arial"/>
                <a:sym typeface="Arial"/>
              </a:rPr>
              <a:t> „</a:t>
            </a:r>
            <a:r>
              <a:rPr lang="lt-LT" sz="1400" dirty="0" err="1">
                <a:latin typeface="Arial"/>
                <a:ea typeface="Arial"/>
                <a:cs typeface="Arial"/>
                <a:sym typeface="Arial"/>
              </a:rPr>
              <a:t>ChatGPT</a:t>
            </a:r>
            <a:r>
              <a:rPr lang="lt-LT" sz="1400" dirty="0">
                <a:latin typeface="Arial"/>
                <a:ea typeface="Arial"/>
                <a:cs typeface="Arial"/>
                <a:sym typeface="Arial"/>
              </a:rPr>
              <a:t>“ gali padėti jums kurti įvairius dokumentus, tokius kaip laiškai, ataskaitos ar kitokio pobūdžio tekstai. Tai labai naudinga, kai reikia greitai parengti raštišką informaciją ar struktūruotus dokumentus.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Naršyti internete.</a:t>
            </a:r>
            <a:r>
              <a:rPr lang="lt-LT" sz="1400" dirty="0">
                <a:latin typeface="Arial"/>
                <a:ea typeface="Arial"/>
                <a:cs typeface="Arial"/>
                <a:sym typeface="Arial"/>
              </a:rPr>
              <a:t> „</a:t>
            </a:r>
            <a:r>
              <a:rPr lang="lt-LT" sz="1400" dirty="0" err="1">
                <a:latin typeface="Arial"/>
                <a:ea typeface="Arial"/>
                <a:cs typeface="Arial"/>
                <a:sym typeface="Arial"/>
              </a:rPr>
              <a:t>ChatGPT</a:t>
            </a:r>
            <a:r>
              <a:rPr lang="lt-LT" sz="1400" dirty="0">
                <a:latin typeface="Arial"/>
                <a:ea typeface="Arial"/>
                <a:cs typeface="Arial"/>
                <a:sym typeface="Arial"/>
              </a:rPr>
              <a:t>“ gali gauti informaciją iš interneto ir pateikti jums tikslią, naujausią informaciją. Tai labai naudinga, jei reikia greitai rasti faktus ar sužinoti naujausią informaciją tam tikra tema.</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Optimizuoti užklausas.</a:t>
            </a:r>
            <a:r>
              <a:rPr lang="lt-LT" sz="1400" dirty="0">
                <a:latin typeface="Arial"/>
                <a:ea typeface="Arial"/>
                <a:cs typeface="Arial"/>
                <a:sym typeface="Arial"/>
              </a:rPr>
              <a:t> Įrankis gali padėti jums geriau formuluoti užklausas. Taip gausite tikslesnius atsakymus ir pasieksite geresnius rezultatus per trumpesnį laiką.</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Skaičiuoti.</a:t>
            </a:r>
            <a:r>
              <a:rPr lang="lt-LT" sz="1400" dirty="0">
                <a:latin typeface="Arial"/>
                <a:ea typeface="Arial"/>
                <a:cs typeface="Arial"/>
                <a:sym typeface="Arial"/>
              </a:rPr>
              <a:t> „</a:t>
            </a:r>
            <a:r>
              <a:rPr lang="lt-LT" sz="1400" dirty="0" err="1">
                <a:latin typeface="Arial"/>
                <a:ea typeface="Arial"/>
                <a:cs typeface="Arial"/>
                <a:sym typeface="Arial"/>
              </a:rPr>
              <a:t>ChatGPT</a:t>
            </a:r>
            <a:r>
              <a:rPr lang="lt-LT" sz="1400" dirty="0">
                <a:latin typeface="Arial"/>
                <a:ea typeface="Arial"/>
                <a:cs typeface="Arial"/>
                <a:sym typeface="Arial"/>
              </a:rPr>
              <a:t>“ gali atlikti matematinius ar statistinius skaičiavimus. Tai naudinga sprendžiant įvairias matematikos ar duomenų analizės užduotis.</a:t>
            </a:r>
            <a:endParaRPr sz="1400" dirty="0">
              <a:latin typeface="Arial"/>
              <a:ea typeface="Arial"/>
              <a:cs typeface="Arial"/>
              <a:sym typeface="Arial"/>
            </a:endParaRPr>
          </a:p>
        </p:txBody>
      </p:sp>
      <p:sp>
        <p:nvSpPr>
          <p:cNvPr id="1262" name="Google Shape;1262;p10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146</a:t>
            </a:fld>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9"/>
        <p:cNvGrpSpPr/>
        <p:nvPr/>
      </p:nvGrpSpPr>
      <p:grpSpPr>
        <a:xfrm>
          <a:off x="0" y="0"/>
          <a:ext cx="0" cy="0"/>
          <a:chOff x="0" y="0"/>
          <a:chExt cx="0" cy="0"/>
        </a:xfrm>
      </p:grpSpPr>
      <p:sp>
        <p:nvSpPr>
          <p:cNvPr id="1270" name="Google Shape;1270;p1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71" name="Google Shape;1271;p10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dirty="0">
                <a:latin typeface="Arial"/>
                <a:ea typeface="Arial"/>
                <a:cs typeface="Arial"/>
                <a:sym typeface="Arial"/>
              </a:rPr>
              <a:t>Praktinis bandymas (pagal poreikį ir dalyvių žinias)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Mokymų dalyviams pasiūlome prisijungti prie „</a:t>
            </a:r>
            <a:r>
              <a:rPr lang="lt-LT" sz="1400" dirty="0" err="1">
                <a:latin typeface="Arial"/>
                <a:ea typeface="Arial"/>
                <a:cs typeface="Arial"/>
                <a:sym typeface="Arial"/>
              </a:rPr>
              <a:t>ChatGPT</a:t>
            </a:r>
            <a:r>
              <a:rPr lang="lt-LT" sz="1400" dirty="0">
                <a:latin typeface="Arial"/>
                <a:ea typeface="Arial"/>
                <a:cs typeface="Arial"/>
                <a:sym typeface="Arial"/>
              </a:rPr>
              <a:t>“, kad vėliau galėtų atlikti užduotis. Tie dalyviai, kurie nenori prisijungti, gali tiesiog stebėti, kaip Jūs demonstruojate prisijungimo žingsnius ekrane.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Pagrindinis DI modelis yra nemokamas ir nereikalauja paskyros, tačiau jis turi mažiau funkcijų.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Jei norite prieiti prie naujesnių ar sudėtingesnių modelių, turėsite susikurti paskyrą ir užsiprenumeruoti.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Pabrėžiame, kad labai svarbu eiti tiesiogiai į „</a:t>
            </a:r>
            <a:r>
              <a:rPr lang="lt-LT" sz="1400" dirty="0" err="1">
                <a:latin typeface="Arial"/>
                <a:ea typeface="Arial"/>
                <a:cs typeface="Arial"/>
                <a:sym typeface="Arial"/>
              </a:rPr>
              <a:t>ChatGPT</a:t>
            </a:r>
            <a:r>
              <a:rPr lang="lt-LT" sz="1400" dirty="0">
                <a:latin typeface="Arial"/>
                <a:ea typeface="Arial"/>
                <a:cs typeface="Arial"/>
                <a:sym typeface="Arial"/>
              </a:rPr>
              <a:t>“ svetainę per naršyklės adreso juostą (įvedant adresą </a:t>
            </a:r>
            <a:r>
              <a:rPr lang="lt-LT" sz="1400" b="1" i="1" dirty="0">
                <a:latin typeface="Arial"/>
                <a:ea typeface="Arial"/>
                <a:cs typeface="Arial"/>
                <a:sym typeface="Arial"/>
              </a:rPr>
              <a:t>openai.com/</a:t>
            </a:r>
            <a:r>
              <a:rPr lang="lt-LT" sz="1400" b="1" i="1" dirty="0" err="1">
                <a:latin typeface="Arial"/>
                <a:ea typeface="Arial"/>
                <a:cs typeface="Arial"/>
                <a:sym typeface="Arial"/>
              </a:rPr>
              <a:t>chatgpt</a:t>
            </a:r>
            <a:r>
              <a:rPr lang="lt-LT" sz="1400" dirty="0">
                <a:latin typeface="Arial"/>
                <a:ea typeface="Arial"/>
                <a:cs typeface="Arial"/>
                <a:sym typeface="Arial"/>
              </a:rPr>
              <a:t>), o ne per paieškos sistemas dėl šių priežasčių:</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1. Apsauga nuo netikrų svetainių (</a:t>
            </a:r>
            <a:r>
              <a:rPr lang="lt-LT" sz="1400" b="1" i="1" dirty="0" err="1">
                <a:latin typeface="Arial"/>
                <a:ea typeface="Arial"/>
                <a:cs typeface="Arial"/>
                <a:sym typeface="Arial"/>
              </a:rPr>
              <a:t>phishing</a:t>
            </a:r>
            <a:r>
              <a:rPr lang="lt-LT" sz="1400" b="1" dirty="0">
                <a:latin typeface="Arial"/>
                <a:ea typeface="Arial"/>
                <a:cs typeface="Arial"/>
                <a:sym typeface="Arial"/>
              </a:rPr>
              <a:t>)</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Internete vis dažniau pasitaiko netikrų „</a:t>
            </a:r>
            <a:r>
              <a:rPr lang="lt-LT" sz="1400" dirty="0" err="1">
                <a:latin typeface="Arial"/>
                <a:ea typeface="Arial"/>
                <a:cs typeface="Arial"/>
                <a:sym typeface="Arial"/>
              </a:rPr>
              <a:t>ChatGPT</a:t>
            </a:r>
            <a:r>
              <a:rPr lang="lt-LT" sz="1400" dirty="0">
                <a:latin typeface="Arial"/>
                <a:ea typeface="Arial"/>
                <a:cs typeface="Arial"/>
                <a:sym typeface="Arial"/>
              </a:rPr>
              <a:t>“ svetainių, kurios atrodo labai panašiai į oficialią svetainę. Šios apgavikiškos svetainės dažnai siekia pavogti asmeninius duomenis ar prisijungimo informaciją. Jos gali pasirodyti tarp paieškos rezultatų, jei nesate atsargūs, todėl rankiniu būdu įvesdami svetainės adresą, išvengsite klaidų.</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2. Finansinė informacija ir asmens duomenys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Netikros „</a:t>
            </a:r>
            <a:r>
              <a:rPr lang="lt-LT" sz="1400" dirty="0" err="1">
                <a:latin typeface="Arial"/>
                <a:ea typeface="Arial"/>
                <a:cs typeface="Arial"/>
                <a:sym typeface="Arial"/>
              </a:rPr>
              <a:t>ChatGPT</a:t>
            </a:r>
            <a:r>
              <a:rPr lang="lt-LT" sz="1400" dirty="0">
                <a:latin typeface="Arial"/>
                <a:ea typeface="Arial"/>
                <a:cs typeface="Arial"/>
                <a:sym typeface="Arial"/>
              </a:rPr>
              <a:t>“ paskyros gali reikalauti pateikti banko kortelės duomenis, asmens tapatybės informaciją ar kitus slaptus duomenis, pateikdamos melagingą informaciją apie mokamą prenumeratą ar paslaugų aktyvavimą. Oficialioje svetainėje tokie duomenys yra saugiai tvarkomi, o netikros svetainės gali naudoti šią informaciją neteisėtai.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3. Apsauga nuo kenkėjiškų programų</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Apsilankę netikrose svetainėse, galite netyčia atsisiųsti kenkėjiškas programas (virusus, Trojos arklius ir pan.). Šios programos gali pažeisti jūsų kompiuterio saugumą, vogti duomenis arba net visiškai užvaldyti jūsų įrenginį. Oficialioje „</a:t>
            </a:r>
            <a:r>
              <a:rPr lang="lt-LT" sz="1400" dirty="0" err="1">
                <a:latin typeface="Arial"/>
                <a:ea typeface="Arial"/>
                <a:cs typeface="Arial"/>
                <a:sym typeface="Arial"/>
              </a:rPr>
              <a:t>ChatGPT</a:t>
            </a:r>
            <a:r>
              <a:rPr lang="lt-LT" sz="1400" dirty="0">
                <a:latin typeface="Arial"/>
                <a:ea typeface="Arial"/>
                <a:cs typeface="Arial"/>
                <a:sym typeface="Arial"/>
              </a:rPr>
              <a:t>“ svetainėje to išvengsite.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4. Teisinga informacija ir prieiga prie paslaugų</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Oficiali svetainė visada teikia naujausią informaciją apie „</a:t>
            </a:r>
            <a:r>
              <a:rPr lang="lt-LT" sz="1400" dirty="0" err="1">
                <a:latin typeface="Arial"/>
                <a:ea typeface="Arial"/>
                <a:cs typeface="Arial"/>
                <a:sym typeface="Arial"/>
              </a:rPr>
              <a:t>ChatGPT</a:t>
            </a:r>
            <a:r>
              <a:rPr lang="lt-LT" sz="1400" dirty="0">
                <a:latin typeface="Arial"/>
                <a:ea typeface="Arial"/>
                <a:cs typeface="Arial"/>
                <a:sym typeface="Arial"/>
              </a:rPr>
              <a:t>“ funkcijas, atnaujinimus ir naudojimo sąlygas. Netikros svetainės gali siūlyti klaidinančias ar pasenusias paslaugas, dėl kurių negalėsite tinkamai naudotis įrankiu.</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5. Saugumas naudotojų bendruomenėje</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Prisijungdami prie oficialios „</a:t>
            </a:r>
            <a:r>
              <a:rPr lang="lt-LT" sz="1400" dirty="0" err="1">
                <a:latin typeface="Arial"/>
                <a:ea typeface="Arial"/>
                <a:cs typeface="Arial"/>
                <a:sym typeface="Arial"/>
              </a:rPr>
              <a:t>ChatGPT</a:t>
            </a:r>
            <a:r>
              <a:rPr lang="lt-LT" sz="1400" dirty="0">
                <a:latin typeface="Arial"/>
                <a:ea typeface="Arial"/>
                <a:cs typeface="Arial"/>
                <a:sym typeface="Arial"/>
              </a:rPr>
              <a:t>“ svetainės, būsite saugūs ir bendruomenėje. Oficialus puslapis užtikrina duomenų apsaugą ir saugią komunikaciją tarp jūsų ir dirbtinio intelekto įrankio. Tai taip pat apsaugo nuo nepageidaujamo šlamšto ar sukčių bandymų jus apgauti.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i="0" dirty="0">
                <a:latin typeface="Arial"/>
                <a:ea typeface="Arial"/>
                <a:cs typeface="Arial"/>
                <a:sym typeface="Arial"/>
              </a:rPr>
              <a:t>„</a:t>
            </a:r>
            <a:r>
              <a:rPr lang="lt-LT" sz="1400" b="1" i="0" dirty="0" err="1">
                <a:latin typeface="Arial"/>
                <a:ea typeface="Arial"/>
                <a:cs typeface="Arial"/>
                <a:sym typeface="Arial"/>
              </a:rPr>
              <a:t>ChatGPT</a:t>
            </a:r>
            <a:r>
              <a:rPr lang="lt-LT" sz="1400" b="1" i="0" dirty="0">
                <a:latin typeface="Arial"/>
                <a:ea typeface="Arial"/>
                <a:cs typeface="Arial"/>
                <a:sym typeface="Arial"/>
              </a:rPr>
              <a:t>“ </a:t>
            </a:r>
            <a:r>
              <a:rPr lang="lt-LT" sz="1400" b="1" dirty="0">
                <a:latin typeface="Arial"/>
                <a:ea typeface="Arial"/>
                <a:cs typeface="Arial"/>
                <a:sym typeface="Arial"/>
              </a:rPr>
              <a:t>pradedančiojo vadovas</a:t>
            </a:r>
            <a:r>
              <a:rPr lang="lt-LT" sz="1400" dirty="0">
                <a:latin typeface="Arial"/>
                <a:ea typeface="Arial"/>
                <a:cs typeface="Arial"/>
                <a:sym typeface="Arial"/>
              </a:rPr>
              <a:t>: eikite į </a:t>
            </a:r>
            <a:r>
              <a:rPr lang="lt-LT" sz="1400" u="sng" dirty="0">
                <a:solidFill>
                  <a:schemeClr val="hlink"/>
                </a:solidFill>
                <a:latin typeface="Arial"/>
                <a:ea typeface="Arial"/>
                <a:cs typeface="Arial"/>
                <a:sym typeface="Arial"/>
                <a:hlinkClick r:id="rId3"/>
              </a:rPr>
              <a:t>https://openai.com/chatgpt</a:t>
            </a:r>
            <a:endParaRPr sz="1400" dirty="0">
              <a:latin typeface="Arial"/>
              <a:ea typeface="Arial"/>
              <a:cs typeface="Arial"/>
              <a:sym typeface="Arial"/>
            </a:endParaRPr>
          </a:p>
        </p:txBody>
      </p:sp>
      <p:sp>
        <p:nvSpPr>
          <p:cNvPr id="1272" name="Google Shape;1272;p10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147</a:t>
            </a:fld>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6"/>
        <p:cNvGrpSpPr/>
        <p:nvPr/>
      </p:nvGrpSpPr>
      <p:grpSpPr>
        <a:xfrm>
          <a:off x="0" y="0"/>
          <a:ext cx="0" cy="0"/>
          <a:chOff x="0" y="0"/>
          <a:chExt cx="0" cy="0"/>
        </a:xfrm>
      </p:grpSpPr>
      <p:sp>
        <p:nvSpPr>
          <p:cNvPr id="1277" name="Google Shape;1277;p1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78" name="Google Shape;1278;p1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Vienas iš būdų būti saugesniems naudojant DI yra rinktis</a:t>
            </a:r>
            <a:r>
              <a:rPr lang="lt-LT" sz="1400" i="1" dirty="0">
                <a:latin typeface="Arial"/>
                <a:ea typeface="Arial"/>
                <a:cs typeface="Arial"/>
                <a:sym typeface="Arial"/>
              </a:rPr>
              <a:t> </a:t>
            </a:r>
            <a:r>
              <a:rPr lang="lt-LT" sz="1400" b="1" i="1" dirty="0">
                <a:latin typeface="Arial"/>
                <a:ea typeface="Arial"/>
                <a:cs typeface="Arial"/>
                <a:sym typeface="Arial"/>
              </a:rPr>
              <a:t>patikimus ir gerai žinomus įrankius</a:t>
            </a:r>
            <a:r>
              <a:rPr lang="lt-LT" sz="1400" i="1" dirty="0">
                <a:latin typeface="Arial"/>
                <a:ea typeface="Arial"/>
                <a:cs typeface="Arial"/>
                <a:sym typeface="Arial"/>
              </a:rPr>
              <a:t>,</a:t>
            </a:r>
            <a:r>
              <a:rPr lang="lt-LT" sz="1400" dirty="0">
                <a:latin typeface="Arial"/>
                <a:ea typeface="Arial"/>
                <a:cs typeface="Arial"/>
                <a:sym typeface="Arial"/>
              </a:rPr>
              <a:t> kurie turi viešai skelbiamą ir aiškią privatumo politiką, saugos priemones. Šioje skaidrėje pateikiamos kelios programos, kurios yra gerai žinomos ir reguliariai atnaujinamos, siekiant užtikrinti apsaugą nuo pavojų.</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Galima paminėti dar </a:t>
            </a:r>
            <a:r>
              <a:rPr lang="lt-LT" sz="1400" i="1" dirty="0" err="1">
                <a:latin typeface="Arial"/>
                <a:ea typeface="Arial"/>
                <a:cs typeface="Arial"/>
                <a:sym typeface="Arial"/>
              </a:rPr>
              <a:t>Perplexity</a:t>
            </a:r>
            <a:r>
              <a:rPr lang="lt-LT" sz="1400" dirty="0">
                <a:latin typeface="Arial"/>
                <a:ea typeface="Arial"/>
                <a:cs typeface="Arial"/>
                <a:sym typeface="Arial"/>
              </a:rPr>
              <a:t>, </a:t>
            </a:r>
            <a:r>
              <a:rPr lang="lt-LT" sz="1400" i="1" dirty="0" err="1">
                <a:latin typeface="Arial"/>
                <a:ea typeface="Arial"/>
                <a:cs typeface="Arial"/>
                <a:sym typeface="Arial"/>
              </a:rPr>
              <a:t>Claude</a:t>
            </a:r>
            <a:r>
              <a:rPr lang="lt-LT" sz="1400" dirty="0">
                <a:latin typeface="Arial"/>
                <a:ea typeface="Arial"/>
                <a:cs typeface="Arial"/>
                <a:sym typeface="Arial"/>
              </a:rPr>
              <a:t> ir kt.</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lt-LT" sz="1400" dirty="0">
                <a:solidFill>
                  <a:schemeClr val="dk1"/>
                </a:solidFill>
                <a:latin typeface="Arial"/>
                <a:ea typeface="Arial"/>
                <a:cs typeface="Arial"/>
                <a:sym typeface="Arial"/>
              </a:rPr>
              <a:t>Dirbtinio intelekto įrankiai gali išsaugoti ir analizuoti duomenis ilgą laiką, dėl to nesuteikite jiems asmeninės informacijos. Dirbtinio intelekto įrankiais sukurtas turinys gali būti puikiai išnaudotas įvairiose srityse, pavyzdžiui, kuriant lengvai suprantamą mokymų medžiagą, iliustruojant socialinių tinklų įrašus ir t. t. Vis dėlto, jei teikdami paslaugas ar kurdami turinį naudojate dirbtinio intelekto įrankius, tai aiškiai nurodykite ir pažymėkite, ypač jei turinys gali daryti įtaką kito žmogaus nuomonei ar suvokimui. Dirbtinio intelekto sukurtas turinys gali atrodyti itin realus, dėl to, jei abejojate internete rasto turinio patikimumu, vertinkite jį kritiškai, ieškokite pirminio šaltinio ir papildomos informacijos. Išmaniuoju telefonu, turinčiu DI funkcijas, patobulinę savo nuotrauką, galite pastebėti smulkiu šriftu pateikiamą užrašą, kad turinys patobulintas su DI.</a:t>
            </a:r>
            <a:endParaRPr sz="1400" dirty="0">
              <a:latin typeface="Arial"/>
              <a:ea typeface="Arial"/>
              <a:cs typeface="Arial"/>
              <a:sym typeface="Arial"/>
            </a:endParaRPr>
          </a:p>
        </p:txBody>
      </p:sp>
      <p:sp>
        <p:nvSpPr>
          <p:cNvPr id="1279" name="Google Shape;1279;p1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148</a:t>
            </a:fld>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p:cNvGrpSpPr/>
        <p:nvPr/>
      </p:nvGrpSpPr>
      <p:grpSpPr>
        <a:xfrm>
          <a:off x="0" y="0"/>
          <a:ext cx="0" cy="0"/>
          <a:chOff x="0" y="0"/>
          <a:chExt cx="0" cy="0"/>
        </a:xfrm>
      </p:grpSpPr>
      <p:sp>
        <p:nvSpPr>
          <p:cNvPr id="1289" name="Google Shape;1289;p1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90" name="Google Shape;1290;p1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Akcentuokite, kad pokyčiai vyksta kiekvieną dieną, tad labai svarbu nuolat domėtis, bandyti. Šioje skaidrėje pateikiami </a:t>
            </a:r>
            <a:r>
              <a:rPr lang="lt-LT" sz="1400" b="1" dirty="0">
                <a:latin typeface="Arial"/>
                <a:ea typeface="Arial"/>
                <a:cs typeface="Arial"/>
                <a:sym typeface="Arial"/>
              </a:rPr>
              <a:t>apibendrinti patarimai</a:t>
            </a:r>
            <a:r>
              <a:rPr lang="lt-LT" sz="1400" dirty="0">
                <a:latin typeface="Arial"/>
                <a:ea typeface="Arial"/>
                <a:cs typeface="Arial"/>
                <a:sym typeface="Arial"/>
              </a:rPr>
              <a:t>, kaip pasirinkti tinkamiausią pokalbių robotą, atsižvelgiant į konkrečius poreikius.</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Štai kaip galėtume ją interpretuoti:</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Jei reikia kūrybiškumo → </a:t>
            </a:r>
            <a:r>
              <a:rPr lang="lt-LT" sz="1400" b="1" i="1" dirty="0" err="1">
                <a:latin typeface="Arial"/>
                <a:ea typeface="Arial"/>
                <a:cs typeface="Arial"/>
                <a:sym typeface="Arial"/>
              </a:rPr>
              <a:t>ChatGPT</a:t>
            </a:r>
            <a:r>
              <a:rPr lang="lt-LT" sz="1400" b="1" dirty="0">
                <a:latin typeface="Arial"/>
                <a:ea typeface="Arial"/>
                <a:cs typeface="Arial"/>
                <a:sym typeface="Arial"/>
              </a:rPr>
              <a:t> arba </a:t>
            </a:r>
            <a:r>
              <a:rPr lang="lt-LT" sz="1400" b="1" i="1" dirty="0" err="1">
                <a:latin typeface="Arial"/>
                <a:ea typeface="Arial"/>
                <a:cs typeface="Arial"/>
                <a:sym typeface="Arial"/>
              </a:rPr>
              <a:t>Claude</a:t>
            </a:r>
            <a:r>
              <a:rPr lang="lt-LT" sz="1400" b="1" i="1" dirty="0">
                <a:latin typeface="Arial"/>
                <a:ea typeface="Arial"/>
                <a:cs typeface="Arial"/>
                <a:sym typeface="Arial"/>
              </a:rPr>
              <a:t>.</a:t>
            </a:r>
            <a:r>
              <a:rPr lang="lt-LT" sz="1400" dirty="0">
                <a:latin typeface="Arial"/>
                <a:ea typeface="Arial"/>
                <a:cs typeface="Arial"/>
                <a:sym typeface="Arial"/>
              </a:rPr>
              <a:t> Šie pokalbių robotai išsiskiria gebėjimu generuoti kūrybingus tekstus, todėl jie yra tinkami, kai reikalingas rašymas, idėjų generavimas ar kitos kūrybinės užduotys.   </a:t>
            </a:r>
            <a:endParaRPr sz="1400" b="1"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Jei norite tikslios informacijos → </a:t>
            </a:r>
            <a:r>
              <a:rPr lang="lt-LT" sz="1400" b="1" i="1" dirty="0" err="1">
                <a:latin typeface="Arial"/>
                <a:ea typeface="Arial"/>
                <a:cs typeface="Arial"/>
                <a:sym typeface="Arial"/>
              </a:rPr>
              <a:t>Perplexity</a:t>
            </a:r>
            <a:r>
              <a:rPr lang="lt-LT" sz="1400" b="1" dirty="0">
                <a:latin typeface="Arial"/>
                <a:ea typeface="Arial"/>
                <a:cs typeface="Arial"/>
                <a:sym typeface="Arial"/>
              </a:rPr>
              <a:t> </a:t>
            </a:r>
            <a:r>
              <a:rPr lang="lt-LT" sz="1400" b="1" i="1" dirty="0">
                <a:latin typeface="Arial"/>
                <a:ea typeface="Arial"/>
                <a:cs typeface="Arial"/>
                <a:sym typeface="Arial"/>
              </a:rPr>
              <a:t>AI</a:t>
            </a:r>
            <a:r>
              <a:rPr lang="lt-LT" sz="1400" b="1" dirty="0">
                <a:latin typeface="Arial"/>
                <a:ea typeface="Arial"/>
                <a:cs typeface="Arial"/>
                <a:sym typeface="Arial"/>
              </a:rPr>
              <a:t> arba </a:t>
            </a:r>
            <a:r>
              <a:rPr lang="lt-LT" sz="1400" b="1" i="1" dirty="0" err="1">
                <a:latin typeface="Arial"/>
                <a:ea typeface="Arial"/>
                <a:cs typeface="Arial"/>
                <a:sym typeface="Arial"/>
              </a:rPr>
              <a:t>Gemini</a:t>
            </a:r>
            <a:r>
              <a:rPr lang="lt-LT" sz="1400" b="1" i="1" dirty="0">
                <a:latin typeface="Arial"/>
                <a:ea typeface="Arial"/>
                <a:cs typeface="Arial"/>
                <a:sym typeface="Arial"/>
              </a:rPr>
              <a:t>.</a:t>
            </a:r>
            <a:r>
              <a:rPr lang="lt-LT" sz="1400" dirty="0">
                <a:latin typeface="Arial"/>
                <a:ea typeface="Arial"/>
                <a:cs typeface="Arial"/>
                <a:sym typeface="Arial"/>
              </a:rPr>
              <a:t> Šie robotai yra labiau orientuoti į faktinę informaciją ir tikslius atsakymus, todėl jie yra geras pasirinkimas, kai reikia atlikti tyrimus, patikrinti faktus ar gauti patikimą informaciją. </a:t>
            </a:r>
            <a:r>
              <a:rPr lang="lt-LT" sz="1400" i="1" dirty="0" err="1">
                <a:latin typeface="Arial"/>
                <a:ea typeface="Arial"/>
                <a:cs typeface="Arial"/>
                <a:sym typeface="Arial"/>
              </a:rPr>
              <a:t>Perplexity</a:t>
            </a:r>
            <a:r>
              <a:rPr lang="lt-LT" sz="1400" dirty="0">
                <a:latin typeface="Arial"/>
                <a:ea typeface="Arial"/>
                <a:cs typeface="Arial"/>
                <a:sym typeface="Arial"/>
              </a:rPr>
              <a:t> AI papildomai pateikia nuorodas į informacijos šaltinius.   </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Jei naudojate </a:t>
            </a:r>
            <a:r>
              <a:rPr lang="lt-LT" sz="1400" b="1" i="1" dirty="0">
                <a:latin typeface="Arial"/>
                <a:ea typeface="Arial"/>
                <a:cs typeface="Arial"/>
                <a:sym typeface="Arial"/>
              </a:rPr>
              <a:t>Microsoft Office </a:t>
            </a:r>
            <a:r>
              <a:rPr lang="lt-LT" sz="1400" b="1" dirty="0">
                <a:latin typeface="Arial"/>
                <a:ea typeface="Arial"/>
                <a:cs typeface="Arial"/>
                <a:sym typeface="Arial"/>
              </a:rPr>
              <a:t>→ </a:t>
            </a:r>
            <a:r>
              <a:rPr lang="lt-LT" sz="1400" b="1" i="1" dirty="0" err="1">
                <a:latin typeface="Arial"/>
                <a:ea typeface="Arial"/>
                <a:cs typeface="Arial"/>
                <a:sym typeface="Arial"/>
              </a:rPr>
              <a:t>Copilot</a:t>
            </a:r>
            <a:r>
              <a:rPr lang="lt-LT" sz="1400" b="1" i="1" dirty="0">
                <a:latin typeface="Arial"/>
                <a:ea typeface="Arial"/>
                <a:cs typeface="Arial"/>
                <a:sym typeface="Arial"/>
              </a:rPr>
              <a:t>.</a:t>
            </a:r>
            <a:r>
              <a:rPr lang="lt-LT" sz="1400" dirty="0">
                <a:latin typeface="Arial"/>
                <a:ea typeface="Arial"/>
                <a:cs typeface="Arial"/>
                <a:sym typeface="Arial"/>
              </a:rPr>
              <a:t> Šis robotas yra integruotas su </a:t>
            </a:r>
            <a:r>
              <a:rPr lang="lt-LT" sz="1400" i="1" dirty="0">
                <a:latin typeface="Arial"/>
                <a:ea typeface="Arial"/>
                <a:cs typeface="Arial"/>
                <a:sym typeface="Arial"/>
              </a:rPr>
              <a:t>Microsoft 365 </a:t>
            </a:r>
            <a:r>
              <a:rPr lang="lt-LT" sz="1400" dirty="0">
                <a:latin typeface="Arial"/>
                <a:ea typeface="Arial"/>
                <a:cs typeface="Arial"/>
                <a:sym typeface="Arial"/>
              </a:rPr>
              <a:t>paketu, todėl jis yra patogus ir efektyvus naudoti kartu su šiomis programomis.   </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Jei prioritetas yra saugumas ir etika → </a:t>
            </a:r>
            <a:r>
              <a:rPr lang="lt-LT" sz="1400" b="1" i="1" dirty="0" err="1">
                <a:latin typeface="Arial"/>
                <a:ea typeface="Arial"/>
                <a:cs typeface="Arial"/>
                <a:sym typeface="Arial"/>
              </a:rPr>
              <a:t>Claude</a:t>
            </a:r>
            <a:r>
              <a:rPr lang="lt-LT" sz="1400" b="1" i="1" dirty="0">
                <a:latin typeface="Arial"/>
                <a:ea typeface="Arial"/>
                <a:cs typeface="Arial"/>
                <a:sym typeface="Arial"/>
              </a:rPr>
              <a:t>.</a:t>
            </a:r>
            <a:r>
              <a:rPr lang="lt-LT" sz="1400" dirty="0">
                <a:latin typeface="Arial"/>
                <a:ea typeface="Arial"/>
                <a:cs typeface="Arial"/>
                <a:sym typeface="Arial"/>
              </a:rPr>
              <a:t> </a:t>
            </a:r>
            <a:r>
              <a:rPr lang="lt-LT" sz="1400" i="1" dirty="0" err="1">
                <a:latin typeface="Arial"/>
                <a:ea typeface="Arial"/>
                <a:cs typeface="Arial"/>
                <a:sym typeface="Arial"/>
              </a:rPr>
              <a:t>Claude</a:t>
            </a:r>
            <a:r>
              <a:rPr lang="lt-LT" sz="1400" dirty="0">
                <a:latin typeface="Arial"/>
                <a:ea typeface="Arial"/>
                <a:cs typeface="Arial"/>
                <a:sym typeface="Arial"/>
              </a:rPr>
              <a:t> yra sukurtas su didesniu dėmesiu saugumui ir etikai, todėl jis yra tinkamas, kai svarbu užtikrinti patikimumą ir išvengti šališkų ar netinkamų atsakymų.   </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Svarbu atkreipti dėmesį į šiuos </a:t>
            </a:r>
            <a:r>
              <a:rPr lang="lt-LT" sz="1400" b="1" dirty="0">
                <a:latin typeface="Arial"/>
                <a:ea typeface="Arial"/>
                <a:cs typeface="Arial"/>
                <a:sym typeface="Arial"/>
              </a:rPr>
              <a:t>papildomus punktus.</a:t>
            </a:r>
            <a:endParaRPr sz="1400" b="1"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Nėra vieno tobulo asistento.</a:t>
            </a:r>
            <a:r>
              <a:rPr lang="lt-LT" sz="1400" dirty="0">
                <a:latin typeface="Arial"/>
                <a:ea typeface="Arial"/>
                <a:cs typeface="Arial"/>
                <a:sym typeface="Arial"/>
              </a:rPr>
              <a:t> Kiekvienas pokalbių robotas turi savo stipriąsias ir silpnąsias savybes, todėl nėra vieno, kuris būtų geriausias visais atvejais.   </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Rinkitės pagal konkretų poreikį.</a:t>
            </a:r>
            <a:r>
              <a:rPr lang="lt-LT" sz="1400" dirty="0">
                <a:latin typeface="Arial"/>
                <a:ea typeface="Arial"/>
                <a:cs typeface="Arial"/>
                <a:sym typeface="Arial"/>
              </a:rPr>
              <a:t> Geriausia pasirinkti pokalbių robotą, kuris geriausiai atitinka jūsų konkrečius poreikius ir užduotis.   </a:t>
            </a:r>
            <a:endParaRPr sz="1400" dirty="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Arial"/>
              <a:buNone/>
            </a:pPr>
            <a:r>
              <a:rPr lang="lt-LT" sz="1400" b="1" dirty="0">
                <a:latin typeface="Arial"/>
                <a:ea typeface="Arial"/>
                <a:cs typeface="Arial"/>
                <a:sym typeface="Arial"/>
              </a:rPr>
              <a:t>Rekomenduojama išbandyti kelis.</a:t>
            </a:r>
            <a:r>
              <a:rPr lang="lt-LT" sz="1400" dirty="0">
                <a:latin typeface="Arial"/>
                <a:ea typeface="Arial"/>
                <a:cs typeface="Arial"/>
                <a:sym typeface="Arial"/>
              </a:rPr>
              <a:t> Norint geriau suprasti kiekvieno roboto galimybes ir apribojimus, patartina išbandyti kelis skirtingus įrankius.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Ši skaidrė pabrėžia, kad </a:t>
            </a:r>
            <a:r>
              <a:rPr lang="lt-LT" sz="1400" b="1" dirty="0">
                <a:latin typeface="Arial"/>
                <a:ea typeface="Arial"/>
                <a:cs typeface="Arial"/>
                <a:sym typeface="Arial"/>
              </a:rPr>
              <a:t>tinkamo pokalbių roboto pasirinkimas priklauso nuo individualių poreikių ir užduočių</a:t>
            </a:r>
            <a:r>
              <a:rPr lang="lt-LT" sz="1400" dirty="0">
                <a:latin typeface="Arial"/>
                <a:ea typeface="Arial"/>
                <a:cs typeface="Arial"/>
                <a:sym typeface="Arial"/>
              </a:rPr>
              <a:t>, ir skatina vartotojus išbandyti kelis skirtingus įrankius, kad rastų sau tinkamiausią.</a:t>
            </a:r>
            <a:endParaRPr sz="1400" dirty="0">
              <a:latin typeface="Arial"/>
              <a:ea typeface="Arial"/>
              <a:cs typeface="Arial"/>
              <a:sym typeface="Arial"/>
            </a:endParaRPr>
          </a:p>
        </p:txBody>
      </p:sp>
      <p:sp>
        <p:nvSpPr>
          <p:cNvPr id="1291" name="Google Shape;1291;p1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149</a:t>
            </a:fld>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5"/>
        <p:cNvGrpSpPr/>
        <p:nvPr/>
      </p:nvGrpSpPr>
      <p:grpSpPr>
        <a:xfrm>
          <a:off x="0" y="0"/>
          <a:ext cx="0" cy="0"/>
          <a:chOff x="0" y="0"/>
          <a:chExt cx="0" cy="0"/>
        </a:xfrm>
      </p:grpSpPr>
      <p:sp>
        <p:nvSpPr>
          <p:cNvPr id="1296" name="Google Shape;1296;p1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297" name="Google Shape;1297;p1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Ar kada nors skaudėjo dantį? Turbūt neskubėjote pas </a:t>
            </a:r>
            <a:r>
              <a:rPr lang="lt-LT" sz="1400" dirty="0" err="1">
                <a:latin typeface="Arial"/>
                <a:ea typeface="Arial"/>
                <a:cs typeface="Arial"/>
                <a:sym typeface="Arial"/>
              </a:rPr>
              <a:t>batsiuvi</a:t>
            </a:r>
            <a:r>
              <a:rPr lang="lt-LT" sz="1400" dirty="0">
                <a:latin typeface="Arial"/>
                <a:ea typeface="Arial"/>
                <a:cs typeface="Arial"/>
                <a:sym typeface="Arial"/>
              </a:rPr>
              <a:t>̨?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Tai kodėl, kai rašote užklausą pokalbių robotui, nepasakote, kokį vaidmenį jis turi atlikti? Kai pokalbių robotui nepasakome, kas jis turėtų būti, – jis tampa viskuo ir niekuo.</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Todėl vietoj „parašyk man tekstą“, nurodykite: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„Elkis kaip komunikacijos specialistas“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„Pateik atsakymą kaip mitybos ekspertas“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„Būk kaip patyręs mokytojas“  ir t. t.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Tai vadinama vaidmens metodu ir tai tikrai keičia gaunamus atsakymus.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Nes su aiškiu vaidmeniu, DI tampa tikslesnis, išmanesnis ir žymiai naudingesnis.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Jei dar šio būdo nenaudojote, pabandykite ir stebėkite, kaip keičiasi atsakymų kokybė.</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Šioje skaidrėje matome „6 žingsnių raginimo kontrolinį sąrašą“, kurio tikslas yra padėti struktūruoti prašymus ar raginimus. Čia yra šių žingsnių paaiškinimas, kurį galima pristatyti auditorijai: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6 žingsnių raginimo kontrolinis sąrašas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Norėdami suformuluoti efektyvų raginimą ar užklausą, turite atkreipti dėmesį į šiuos elementus (nuo svarbiausio iki mažiau svarbaus):</a:t>
            </a:r>
            <a:endParaRPr sz="1400" dirty="0">
              <a:latin typeface="Arial"/>
              <a:ea typeface="Arial"/>
              <a:cs typeface="Arial"/>
              <a:sym typeface="Arial"/>
            </a:endParaRPr>
          </a:p>
          <a:p>
            <a:pPr marL="228600" lvl="0" indent="-228600" algn="l" rtl="0">
              <a:lnSpc>
                <a:spcPct val="100000"/>
              </a:lnSpc>
              <a:spcBef>
                <a:spcPts val="0"/>
              </a:spcBef>
              <a:spcAft>
                <a:spcPts val="0"/>
              </a:spcAft>
              <a:buClr>
                <a:schemeClr val="dk1"/>
              </a:buClr>
              <a:buSzPts val="1400"/>
              <a:buFont typeface="Calibri"/>
              <a:buAutoNum type="arabicPeriod"/>
            </a:pPr>
            <a:r>
              <a:rPr lang="lt-LT" sz="1400" b="1" dirty="0">
                <a:latin typeface="Arial"/>
                <a:ea typeface="Arial"/>
                <a:cs typeface="Arial"/>
                <a:sym typeface="Arial"/>
              </a:rPr>
              <a:t>Vaidmuo</a:t>
            </a:r>
            <a:r>
              <a:rPr lang="lt-LT" sz="1400" dirty="0">
                <a:latin typeface="Arial"/>
                <a:ea typeface="Arial"/>
                <a:cs typeface="Arial"/>
                <a:sym typeface="Arial"/>
              </a:rPr>
              <a:t>. Koks yra pagrindinio veikėjo (ar dalyvio) vaidmuo? Kas atlieka užduotį?</a:t>
            </a:r>
            <a:endParaRPr sz="1400" dirty="0">
              <a:latin typeface="Arial"/>
              <a:ea typeface="Arial"/>
              <a:cs typeface="Arial"/>
              <a:sym typeface="Arial"/>
            </a:endParaRPr>
          </a:p>
          <a:p>
            <a:pPr marL="228600" lvl="0" indent="-228600" algn="l" rtl="0">
              <a:lnSpc>
                <a:spcPct val="100000"/>
              </a:lnSpc>
              <a:spcBef>
                <a:spcPts val="0"/>
              </a:spcBef>
              <a:spcAft>
                <a:spcPts val="0"/>
              </a:spcAft>
              <a:buClr>
                <a:schemeClr val="dk1"/>
              </a:buClr>
              <a:buSzPts val="1400"/>
              <a:buFont typeface="Calibri"/>
              <a:buAutoNum type="arabicPeriod"/>
            </a:pPr>
            <a:r>
              <a:rPr lang="lt-LT" sz="1400" b="1" dirty="0">
                <a:latin typeface="Arial"/>
                <a:ea typeface="Arial"/>
                <a:cs typeface="Arial"/>
                <a:sym typeface="Arial"/>
              </a:rPr>
              <a:t>Rezultatas</a:t>
            </a:r>
            <a:r>
              <a:rPr lang="lt-LT" sz="1400" dirty="0">
                <a:latin typeface="Arial"/>
                <a:ea typeface="Arial"/>
                <a:cs typeface="Arial"/>
                <a:sym typeface="Arial"/>
              </a:rPr>
              <a:t>. Kokio rezultato siekiate? Tai aiškiai apibrėžtas norimas rezultatas.</a:t>
            </a:r>
            <a:endParaRPr sz="1400" dirty="0">
              <a:latin typeface="Arial"/>
              <a:ea typeface="Arial"/>
              <a:cs typeface="Arial"/>
              <a:sym typeface="Arial"/>
            </a:endParaRPr>
          </a:p>
          <a:p>
            <a:pPr marL="228600" lvl="0" indent="-228600" algn="l" rtl="0">
              <a:lnSpc>
                <a:spcPct val="100000"/>
              </a:lnSpc>
              <a:spcBef>
                <a:spcPts val="0"/>
              </a:spcBef>
              <a:spcAft>
                <a:spcPts val="0"/>
              </a:spcAft>
              <a:buClr>
                <a:schemeClr val="dk1"/>
              </a:buClr>
              <a:buSzPts val="1400"/>
              <a:buFont typeface="Calibri"/>
              <a:buAutoNum type="arabicPeriod"/>
            </a:pPr>
            <a:r>
              <a:rPr lang="lt-LT" sz="1400" b="1" dirty="0">
                <a:latin typeface="Arial"/>
                <a:ea typeface="Arial"/>
                <a:cs typeface="Arial"/>
                <a:sym typeface="Arial"/>
              </a:rPr>
              <a:t>Tikslas</a:t>
            </a:r>
            <a:r>
              <a:rPr lang="lt-LT" sz="1400" dirty="0">
                <a:latin typeface="Arial"/>
                <a:ea typeface="Arial"/>
                <a:cs typeface="Arial"/>
                <a:sym typeface="Arial"/>
              </a:rPr>
              <a:t>. Kokiu tikslu atliekama užduotis ar raginimas? Ką norima pasiekti?</a:t>
            </a:r>
            <a:endParaRPr sz="1400" dirty="0">
              <a:latin typeface="Arial"/>
              <a:ea typeface="Arial"/>
              <a:cs typeface="Arial"/>
              <a:sym typeface="Arial"/>
            </a:endParaRPr>
          </a:p>
          <a:p>
            <a:pPr marL="228600" lvl="0" indent="-228600" algn="l" rtl="0">
              <a:lnSpc>
                <a:spcPct val="100000"/>
              </a:lnSpc>
              <a:spcBef>
                <a:spcPts val="0"/>
              </a:spcBef>
              <a:spcAft>
                <a:spcPts val="0"/>
              </a:spcAft>
              <a:buClr>
                <a:schemeClr val="dk1"/>
              </a:buClr>
              <a:buSzPts val="1400"/>
              <a:buFont typeface="Calibri"/>
              <a:buAutoNum type="arabicPeriod"/>
            </a:pPr>
            <a:r>
              <a:rPr lang="lt-LT" sz="1400" b="1" dirty="0">
                <a:latin typeface="Arial"/>
                <a:ea typeface="Arial"/>
                <a:cs typeface="Arial"/>
                <a:sym typeface="Arial"/>
              </a:rPr>
              <a:t>Kontekstas</a:t>
            </a:r>
            <a:r>
              <a:rPr lang="lt-LT" sz="1400" dirty="0">
                <a:latin typeface="Arial"/>
                <a:ea typeface="Arial"/>
                <a:cs typeface="Arial"/>
                <a:sym typeface="Arial"/>
              </a:rPr>
              <a:t>. Kokioje situacijoje veikia šis raginimas? Tai apima aplinkybes ar foną, kuriame vyksta veiksmas.</a:t>
            </a:r>
            <a:endParaRPr sz="1400" dirty="0">
              <a:latin typeface="Arial"/>
              <a:ea typeface="Arial"/>
              <a:cs typeface="Arial"/>
              <a:sym typeface="Arial"/>
            </a:endParaRPr>
          </a:p>
          <a:p>
            <a:pPr marL="228600" lvl="0" indent="-228600" algn="l" rtl="0">
              <a:lnSpc>
                <a:spcPct val="100000"/>
              </a:lnSpc>
              <a:spcBef>
                <a:spcPts val="0"/>
              </a:spcBef>
              <a:spcAft>
                <a:spcPts val="0"/>
              </a:spcAft>
              <a:buClr>
                <a:schemeClr val="dk1"/>
              </a:buClr>
              <a:buSzPts val="1400"/>
              <a:buFont typeface="Calibri"/>
              <a:buAutoNum type="arabicPeriod"/>
            </a:pPr>
            <a:r>
              <a:rPr lang="lt-LT" sz="1400" b="1" dirty="0">
                <a:latin typeface="Arial"/>
                <a:ea typeface="Arial"/>
                <a:cs typeface="Arial"/>
                <a:sym typeface="Arial"/>
              </a:rPr>
              <a:t>Apribojimas</a:t>
            </a:r>
            <a:r>
              <a:rPr lang="lt-LT" sz="1400" dirty="0">
                <a:latin typeface="Arial"/>
                <a:ea typeface="Arial"/>
                <a:cs typeface="Arial"/>
                <a:sym typeface="Arial"/>
              </a:rPr>
              <a:t>. Kokie yra raginimo apribojimai? Tai gali būti taisyklės ar sąlygos, kurios riboja veiksmus.</a:t>
            </a:r>
            <a:endParaRPr sz="1400" dirty="0">
              <a:latin typeface="Arial"/>
              <a:ea typeface="Arial"/>
              <a:cs typeface="Arial"/>
              <a:sym typeface="Arial"/>
            </a:endParaRPr>
          </a:p>
          <a:p>
            <a:pPr marL="228600" lvl="0" indent="-228600" algn="l" rtl="0">
              <a:lnSpc>
                <a:spcPct val="100000"/>
              </a:lnSpc>
              <a:spcBef>
                <a:spcPts val="0"/>
              </a:spcBef>
              <a:spcAft>
                <a:spcPts val="0"/>
              </a:spcAft>
              <a:buClr>
                <a:schemeClr val="dk1"/>
              </a:buClr>
              <a:buSzPts val="1400"/>
              <a:buFont typeface="Calibri"/>
              <a:buAutoNum type="arabicPeriod"/>
            </a:pPr>
            <a:r>
              <a:rPr lang="lt-LT" sz="1400" b="1" dirty="0">
                <a:latin typeface="Arial"/>
                <a:ea typeface="Arial"/>
                <a:cs typeface="Arial"/>
                <a:sym typeface="Arial"/>
              </a:rPr>
              <a:t>Tonas</a:t>
            </a:r>
            <a:r>
              <a:rPr lang="lt-LT" sz="1400" dirty="0">
                <a:latin typeface="Arial"/>
                <a:ea typeface="Arial"/>
                <a:cs typeface="Arial"/>
                <a:sym typeface="Arial"/>
              </a:rPr>
              <a:t>. Kokiu tonu turėtų būti perteiktas raginimas? Tai gali būti formalus, draugiškas, įsakmus ir pan.</a:t>
            </a:r>
            <a:endParaRPr sz="1400" dirty="0">
              <a:latin typeface="Arial"/>
              <a:ea typeface="Arial"/>
              <a:cs typeface="Arial"/>
              <a:sym typeface="Arial"/>
            </a:endParaRPr>
          </a:p>
        </p:txBody>
      </p:sp>
      <p:sp>
        <p:nvSpPr>
          <p:cNvPr id="1298" name="Google Shape;1298;p1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150</a:t>
            </a:fld>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4"/>
        <p:cNvGrpSpPr/>
        <p:nvPr/>
      </p:nvGrpSpPr>
      <p:grpSpPr>
        <a:xfrm>
          <a:off x="0" y="0"/>
          <a:ext cx="0" cy="0"/>
          <a:chOff x="0" y="0"/>
          <a:chExt cx="0" cy="0"/>
        </a:xfrm>
      </p:grpSpPr>
      <p:sp>
        <p:nvSpPr>
          <p:cNvPr id="1315" name="Google Shape;1315;p19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6" name="Google Shape;1316;p1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lt-LT"/>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9"/>
        <p:cNvGrpSpPr/>
        <p:nvPr/>
      </p:nvGrpSpPr>
      <p:grpSpPr>
        <a:xfrm>
          <a:off x="0" y="0"/>
          <a:ext cx="0" cy="0"/>
          <a:chOff x="0" y="0"/>
          <a:chExt cx="0" cy="0"/>
        </a:xfrm>
      </p:grpSpPr>
      <p:sp>
        <p:nvSpPr>
          <p:cNvPr id="1320" name="Google Shape;1320;p1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21" name="Google Shape;1321;p1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dirty="0">
                <a:latin typeface="Arial"/>
                <a:ea typeface="Arial"/>
                <a:cs typeface="Arial"/>
                <a:sym typeface="Arial"/>
              </a:rPr>
              <a:t>Pirma praktinė užduotis, skirta plačiai tikslinei auditorijai.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Pasirinktu DI įrankiu atlikite užduotį pagal pateiktą pavyzdį. Sukurk gimtadienio sveikinimą draugui (mamai, tėčiui, seneliui, broliui ir t. t.). </a:t>
            </a:r>
            <a:endParaRPr dirty="0"/>
          </a:p>
          <a:p>
            <a:pPr marL="0" lvl="0" indent="0" algn="l" rtl="0">
              <a:lnSpc>
                <a:spcPct val="100000"/>
              </a:lnSpc>
              <a:spcBef>
                <a:spcPts val="0"/>
              </a:spcBef>
              <a:spcAft>
                <a:spcPts val="0"/>
              </a:spcAft>
              <a:buSzPts val="1400"/>
              <a:buNone/>
            </a:pPr>
            <a:r>
              <a:rPr lang="lt-LT" sz="1400" dirty="0">
                <a:latin typeface="Arial"/>
                <a:ea typeface="Arial"/>
                <a:cs typeface="Arial"/>
                <a:sym typeface="Arial"/>
              </a:rPr>
              <a:t>Jei dalyviai nenori patys prisijungti ir savarankiškai atlikti užduoties, galima visiems kartu aptarti, o lektorius gali demonstruoti ekrane.</a:t>
            </a:r>
            <a:endParaRPr dirty="0"/>
          </a:p>
          <a:p>
            <a:pPr marL="0" lvl="0" indent="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1322" name="Google Shape;1322;p1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152</a:t>
            </a:fld>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p1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28" name="Google Shape;1328;p19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lt-LT" sz="1400" b="1" dirty="0">
                <a:latin typeface="Arial"/>
                <a:ea typeface="Arial"/>
                <a:cs typeface="Arial"/>
                <a:sym typeface="Arial"/>
              </a:rPr>
              <a:t>Antra praktinė užduotis, skirta verslo įmonių, įstaigų darbuotojams.</a:t>
            </a:r>
            <a:endParaRPr sz="1400" dirty="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lt-LT" sz="1400" dirty="0">
                <a:latin typeface="Arial"/>
                <a:ea typeface="Arial"/>
                <a:cs typeface="Arial"/>
                <a:sym typeface="Arial"/>
              </a:rPr>
              <a:t>Kiekvienas dalyvis užduotį gali pasirinkti ir pritaikyti pagal savo darbo pobūdį. </a:t>
            </a:r>
            <a:endParaRPr sz="1400" dirty="0">
              <a:latin typeface="Arial"/>
              <a:ea typeface="Arial"/>
              <a:cs typeface="Arial"/>
              <a:sym typeface="Arial"/>
            </a:endParaRPr>
          </a:p>
          <a:p>
            <a:pPr marL="457200" marR="0" lvl="0" indent="-228600" algn="l" rtl="0">
              <a:lnSpc>
                <a:spcPct val="100000"/>
              </a:lnSpc>
              <a:spcBef>
                <a:spcPts val="0"/>
              </a:spcBef>
              <a:spcAft>
                <a:spcPts val="0"/>
              </a:spcAft>
              <a:buSzPts val="1400"/>
              <a:buNone/>
            </a:pPr>
            <a:endParaRPr dirty="0"/>
          </a:p>
        </p:txBody>
      </p:sp>
      <p:sp>
        <p:nvSpPr>
          <p:cNvPr id="1329" name="Google Shape;1329;p19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153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3"/>
        <p:cNvGrpSpPr/>
        <p:nvPr/>
      </p:nvGrpSpPr>
      <p:grpSpPr>
        <a:xfrm>
          <a:off x="0" y="0"/>
          <a:ext cx="0" cy="0"/>
          <a:chOff x="0" y="0"/>
          <a:chExt cx="0" cy="0"/>
        </a:xfrm>
      </p:grpSpPr>
      <p:sp>
        <p:nvSpPr>
          <p:cNvPr id="1334" name="Google Shape;1334;p1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35" name="Google Shape;1335;p1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Papildoma užduotis pažengusiesiems</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Nesvarbu, kokiu įrankiu naudositės, kurdami raginimus (</a:t>
            </a:r>
            <a:r>
              <a:rPr lang="lt-LT" sz="1400" i="1" dirty="0" err="1">
                <a:latin typeface="Arial"/>
                <a:ea typeface="Arial"/>
                <a:cs typeface="Arial"/>
                <a:sym typeface="Arial"/>
              </a:rPr>
              <a:t>promptus</a:t>
            </a:r>
            <a:r>
              <a:rPr lang="lt-LT" sz="1400" dirty="0">
                <a:latin typeface="Arial"/>
                <a:ea typeface="Arial"/>
                <a:cs typeface="Arial"/>
                <a:sym typeface="Arial"/>
              </a:rPr>
              <a:t>) pokalbių robotams, siekite aiškumo, konkretumo ir aiškaus klausimo ar nurodymo. Venkite šališkumo, dviprasmiškumo ir pernelyg sudėtingų ar kelių dalių klausimų, kad gautumėte tinkamiausius ir naudingiausius atsakymus.</a:t>
            </a:r>
            <a:endParaRPr sz="1400" dirty="0">
              <a:latin typeface="Arial"/>
              <a:ea typeface="Arial"/>
              <a:cs typeface="Arial"/>
              <a:sym typeface="Arial"/>
            </a:endParaRPr>
          </a:p>
        </p:txBody>
      </p:sp>
      <p:sp>
        <p:nvSpPr>
          <p:cNvPr id="1336" name="Google Shape;1336;p1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154</a:t>
            </a:fld>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0"/>
        <p:cNvGrpSpPr/>
        <p:nvPr/>
      </p:nvGrpSpPr>
      <p:grpSpPr>
        <a:xfrm>
          <a:off x="0" y="0"/>
          <a:ext cx="0" cy="0"/>
          <a:chOff x="0" y="0"/>
          <a:chExt cx="0" cy="0"/>
        </a:xfrm>
      </p:grpSpPr>
      <p:sp>
        <p:nvSpPr>
          <p:cNvPr id="1341" name="Google Shape;1341;p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42" name="Google Shape;1342;p1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Papildomai pažengusiesiems (ieškantiems darbo ar kt.)</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400" b="1"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Tušti ir atviri klausimai:</a:t>
            </a:r>
            <a:r>
              <a:rPr lang="lt-LT" sz="1400" dirty="0">
                <a:latin typeface="Arial"/>
                <a:ea typeface="Arial"/>
                <a:cs typeface="Arial"/>
                <a:sym typeface="Arial"/>
              </a:rPr>
              <a:t> „Sukurk reklamą apie grožį.“ Tai per platu ir nenurodo, apie kokį mokslo aspektą norite sužinoti.</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Šališki klausimai:</a:t>
            </a:r>
            <a:r>
              <a:rPr lang="lt-LT" sz="1400" dirty="0">
                <a:latin typeface="Arial"/>
                <a:ea typeface="Arial"/>
                <a:cs typeface="Arial"/>
                <a:sym typeface="Arial"/>
              </a:rPr>
              <a:t> „Kodėl šis veido kremas yra geriausias?“. Tai daro prielaidą, kad nuomonė yra šališka ir neleidžia pateikti subalansuoto atsakymo.</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Sudėtingi klausimai: </a:t>
            </a:r>
            <a:r>
              <a:rPr lang="lt-LT" sz="1400" dirty="0">
                <a:latin typeface="Arial"/>
                <a:ea typeface="Arial"/>
                <a:cs typeface="Arial"/>
                <a:sym typeface="Arial"/>
              </a:rPr>
              <a:t>„Atsižvelgiant į geopolitines klimato kaitos pasekmes, išanalizuokite galimą ekonominį poveikį besivystančioms šalims per ateinančius 50 metų.“ Per plati ir sudėtinga tema.</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Labai ambicingi:</a:t>
            </a:r>
            <a:r>
              <a:rPr lang="lt-LT" sz="1400" dirty="0">
                <a:latin typeface="Arial"/>
                <a:ea typeface="Arial"/>
                <a:cs typeface="Arial"/>
                <a:sym typeface="Arial"/>
              </a:rPr>
              <a:t> „Kaip sukurti puikią restorano reklamos kampaniją?“. „Labai gera“ ar  „</a:t>
            </a:r>
            <a:r>
              <a:rPr lang="lt-LT" sz="1400" dirty="0" err="1">
                <a:latin typeface="Arial"/>
                <a:ea typeface="Arial"/>
                <a:cs typeface="Arial"/>
                <a:sym typeface="Arial"/>
              </a:rPr>
              <a:t>super</a:t>
            </a:r>
            <a:r>
              <a:rPr lang="lt-LT" sz="1400" dirty="0">
                <a:latin typeface="Arial"/>
                <a:ea typeface="Arial"/>
                <a:cs typeface="Arial"/>
                <a:sym typeface="Arial"/>
              </a:rPr>
              <a:t>“ skirtingiems žmonėms gali reikšti skirtingus dalykus, o užduotis nėra aiški.</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Keli klausimai vienoje užklausoje: </a:t>
            </a:r>
            <a:r>
              <a:rPr lang="lt-LT" sz="1400" b="0" dirty="0">
                <a:latin typeface="Arial"/>
                <a:ea typeface="Arial"/>
                <a:cs typeface="Arial"/>
                <a:sym typeface="Arial"/>
              </a:rPr>
              <a:t>„Kas yra klimato kaita ir kaip galime sušvelninti jos padarinius?“.</a:t>
            </a:r>
            <a:r>
              <a:rPr lang="lt-LT" sz="1400" b="1" dirty="0">
                <a:latin typeface="Arial"/>
                <a:ea typeface="Arial"/>
                <a:cs typeface="Arial"/>
                <a:sym typeface="Arial"/>
              </a:rPr>
              <a:t> </a:t>
            </a:r>
            <a:r>
              <a:rPr lang="lt-LT" sz="1400" dirty="0">
                <a:latin typeface="Arial"/>
                <a:ea typeface="Arial"/>
                <a:cs typeface="Arial"/>
                <a:sym typeface="Arial"/>
              </a:rPr>
              <a:t>Čia pateikiami du atskiri klausimai, todėl sunku veiksmingai atsakyti į abu vienu atsakymu.</a:t>
            </a:r>
            <a:endParaRPr sz="1400" dirty="0">
              <a:latin typeface="Arial"/>
              <a:ea typeface="Arial"/>
              <a:cs typeface="Arial"/>
              <a:sym typeface="Arial"/>
            </a:endParaRPr>
          </a:p>
        </p:txBody>
      </p:sp>
      <p:sp>
        <p:nvSpPr>
          <p:cNvPr id="1343" name="Google Shape;1343;p1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155</a:t>
            </a:fld>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7"/>
        <p:cNvGrpSpPr/>
        <p:nvPr/>
      </p:nvGrpSpPr>
      <p:grpSpPr>
        <a:xfrm>
          <a:off x="0" y="0"/>
          <a:ext cx="0" cy="0"/>
          <a:chOff x="0" y="0"/>
          <a:chExt cx="0" cy="0"/>
        </a:xfrm>
      </p:grpSpPr>
      <p:sp>
        <p:nvSpPr>
          <p:cNvPr id="1348" name="Google Shape;1348;p1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49" name="Google Shape;1349;p1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350" name="Google Shape;1350;p19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156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3"/>
        <p:cNvGrpSpPr/>
        <p:nvPr/>
      </p:nvGrpSpPr>
      <p:grpSpPr>
        <a:xfrm>
          <a:off x="0" y="0"/>
          <a:ext cx="0" cy="0"/>
          <a:chOff x="0" y="0"/>
          <a:chExt cx="0" cy="0"/>
        </a:xfrm>
      </p:grpSpPr>
      <p:sp>
        <p:nvSpPr>
          <p:cNvPr id="1354" name="Google Shape;1354;p1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55" name="Google Shape;1355;p1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dirty="0">
                <a:latin typeface="Arial"/>
                <a:ea typeface="Arial"/>
                <a:cs typeface="Arial"/>
                <a:sym typeface="Arial"/>
              </a:rPr>
              <a:t>Papildomai pažengusiesiems (ieškantiems darbo ar kt.)</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Praktiškai pabandykite sukurti prekės ženklo pavadinimą atsižvelgdami į patarimus. Dalyviai rašo užklausas ir pasidalina auditorijoje, kokias užklausas rašė. Pasidalina gautais atsakymais.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Pavyzdys.</a:t>
            </a:r>
            <a:r>
              <a:rPr lang="lt-LT" sz="1400" dirty="0">
                <a:latin typeface="Arial"/>
                <a:ea typeface="Arial"/>
                <a:cs typeface="Arial"/>
                <a:sym typeface="Arial"/>
              </a:rPr>
              <a:t> Užduotis (</a:t>
            </a:r>
            <a:r>
              <a:rPr lang="lt-LT" sz="1400" i="1" dirty="0" err="1">
                <a:latin typeface="Arial"/>
                <a:ea typeface="Arial"/>
                <a:cs typeface="Arial"/>
                <a:sym typeface="Arial"/>
              </a:rPr>
              <a:t>promptas</a:t>
            </a:r>
            <a:r>
              <a:rPr lang="lt-LT" sz="1400" dirty="0">
                <a:latin typeface="Arial"/>
                <a:ea typeface="Arial"/>
                <a:cs typeface="Arial"/>
                <a:sym typeface="Arial"/>
              </a:rPr>
              <a:t>) – sukurkite prekės ženklo pavadinimą mažai parduotuvei (verslui), kurioje parduodamos unikalios apyrankės vyrams ir moterims (arba kas nors kita – pagal jūsų poreikį). Pateikite 10 pavyzdžių. Prekės ženklo pavadinime turėtų būti tik vienas žodis (du, trys žodžiai).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Galite pabandyti sukurti prekės ženklo logotipą.</a:t>
            </a:r>
            <a:endParaRPr sz="1400" dirty="0">
              <a:latin typeface="Arial"/>
              <a:ea typeface="Arial"/>
              <a:cs typeface="Arial"/>
              <a:sym typeface="Arial"/>
            </a:endParaRPr>
          </a:p>
        </p:txBody>
      </p:sp>
      <p:sp>
        <p:nvSpPr>
          <p:cNvPr id="1356" name="Google Shape;1356;p1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157</a:t>
            </a:fld>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0"/>
        <p:cNvGrpSpPr/>
        <p:nvPr/>
      </p:nvGrpSpPr>
      <p:grpSpPr>
        <a:xfrm>
          <a:off x="0" y="0"/>
          <a:ext cx="0" cy="0"/>
          <a:chOff x="0" y="0"/>
          <a:chExt cx="0" cy="0"/>
        </a:xfrm>
      </p:grpSpPr>
      <p:sp>
        <p:nvSpPr>
          <p:cNvPr id="1361" name="Google Shape;1361;p19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2" name="Google Shape;1362;p1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lt-LT"/>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5"/>
        <p:cNvGrpSpPr/>
        <p:nvPr/>
      </p:nvGrpSpPr>
      <p:grpSpPr>
        <a:xfrm>
          <a:off x="0" y="0"/>
          <a:ext cx="0" cy="0"/>
          <a:chOff x="0" y="0"/>
          <a:chExt cx="0" cy="0"/>
        </a:xfrm>
      </p:grpSpPr>
      <p:sp>
        <p:nvSpPr>
          <p:cNvPr id="1366" name="Google Shape;1366;p1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67" name="Google Shape;1367;p1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lt-LT" sz="1400" b="1" dirty="0">
                <a:latin typeface="Arial"/>
                <a:ea typeface="Arial"/>
                <a:cs typeface="Arial"/>
                <a:sym typeface="Arial"/>
              </a:rPr>
              <a:t>Praktinė užduotis. Papildomai pažengusiesiems (mokytojams ar kt.)</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dirty="0">
                <a:latin typeface="Arial"/>
                <a:ea typeface="Arial"/>
                <a:cs typeface="Arial"/>
                <a:sym typeface="Arial"/>
              </a:rPr>
              <a:t>Nurodykite temą, kam skirta, kokius įrankius turite ir t. t. Dalyviai rašo užklausas ir pasidalina auditorijoje, kokias užklausas rašė. Pasidalina gautais atsakymais.</a:t>
            </a:r>
            <a:endParaRPr sz="1400" dirty="0">
              <a:latin typeface="Arial"/>
              <a:ea typeface="Arial"/>
              <a:cs typeface="Arial"/>
              <a:sym typeface="Arial"/>
            </a:endParaRPr>
          </a:p>
        </p:txBody>
      </p:sp>
      <p:sp>
        <p:nvSpPr>
          <p:cNvPr id="1368" name="Google Shape;1368;p1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159</a:t>
            </a:fld>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2"/>
        <p:cNvGrpSpPr/>
        <p:nvPr/>
      </p:nvGrpSpPr>
      <p:grpSpPr>
        <a:xfrm>
          <a:off x="0" y="0"/>
          <a:ext cx="0" cy="0"/>
          <a:chOff x="0" y="0"/>
          <a:chExt cx="0" cy="0"/>
        </a:xfrm>
      </p:grpSpPr>
      <p:sp>
        <p:nvSpPr>
          <p:cNvPr id="1373" name="Google Shape;1373;p1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74" name="Google Shape;1374;p19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b="1">
                <a:latin typeface="Arial"/>
                <a:ea typeface="Arial"/>
                <a:cs typeface="Arial"/>
                <a:sym typeface="Arial"/>
              </a:rPr>
              <a:t>Praktinė užduotis</a:t>
            </a:r>
            <a:r>
              <a:rPr lang="lt-LT" sz="1400">
                <a:latin typeface="Arial"/>
                <a:ea typeface="Arial"/>
                <a:cs typeface="Arial"/>
                <a:sym typeface="Arial"/>
              </a:rPr>
              <a:t>. Pasinaudokite pateiktais pavyzdžiais ir paprašykite jūsų pasirinkto pokalbių roboto atlikti užduotis. Dalyviai sugalvoja savo temas arba gali naudotis pateiktais pavyzdžiais.</a:t>
            </a:r>
            <a:endParaRPr sz="1400">
              <a:latin typeface="Arial"/>
              <a:ea typeface="Arial"/>
              <a:cs typeface="Arial"/>
              <a:sym typeface="Arial"/>
            </a:endParaRPr>
          </a:p>
        </p:txBody>
      </p:sp>
      <p:sp>
        <p:nvSpPr>
          <p:cNvPr id="1375" name="Google Shape;1375;p19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160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9"/>
        <p:cNvGrpSpPr/>
        <p:nvPr/>
      </p:nvGrpSpPr>
      <p:grpSpPr>
        <a:xfrm>
          <a:off x="0" y="0"/>
          <a:ext cx="0" cy="0"/>
          <a:chOff x="0" y="0"/>
          <a:chExt cx="0" cy="0"/>
        </a:xfrm>
      </p:grpSpPr>
      <p:sp>
        <p:nvSpPr>
          <p:cNvPr id="1380" name="Google Shape;1380;p1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81" name="Google Shape;1381;p1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dirty="0">
                <a:latin typeface="Arial"/>
                <a:ea typeface="Arial"/>
                <a:cs typeface="Arial"/>
                <a:sym typeface="Arial"/>
              </a:rPr>
              <a:t>Papildomai pažengusiesiems </a:t>
            </a:r>
            <a:endParaRPr dirty="0"/>
          </a:p>
          <a:p>
            <a:pPr marL="0" lvl="0" indent="0" algn="l" rtl="0">
              <a:lnSpc>
                <a:spcPct val="100000"/>
              </a:lnSpc>
              <a:spcBef>
                <a:spcPts val="0"/>
              </a:spcBef>
              <a:spcAft>
                <a:spcPts val="0"/>
              </a:spcAft>
              <a:buSzPts val="1400"/>
              <a:buNone/>
            </a:pPr>
            <a:r>
              <a:rPr lang="lt-LT" sz="1400" b="0" dirty="0">
                <a:latin typeface="Arial"/>
                <a:ea typeface="Arial"/>
                <a:cs typeface="Arial"/>
                <a:sym typeface="Arial"/>
              </a:rPr>
              <a:t>Jei norite savo verslui sukurti logotipą, galite naudotis specializuotomis platformomis, kurios pritaikytos logotipams kurti. Jų yra daug, įvardysime tik keletą, bet kasdien atsiranda vis naujų.</a:t>
            </a:r>
            <a:endParaRPr dirty="0"/>
          </a:p>
          <a:p>
            <a:pPr marL="0" lvl="0" indent="0" algn="l" rtl="0">
              <a:lnSpc>
                <a:spcPct val="100000"/>
              </a:lnSpc>
              <a:spcBef>
                <a:spcPts val="0"/>
              </a:spcBef>
              <a:spcAft>
                <a:spcPts val="0"/>
              </a:spcAft>
              <a:buSzPts val="1400"/>
              <a:buNone/>
            </a:pPr>
            <a:endParaRPr sz="1400" b="1"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err="1">
                <a:latin typeface="Arial"/>
                <a:ea typeface="Arial"/>
                <a:cs typeface="Arial"/>
                <a:sym typeface="Arial"/>
              </a:rPr>
              <a:t>Wix</a:t>
            </a:r>
            <a:r>
              <a:rPr lang="lt-LT" sz="1400" b="1" dirty="0">
                <a:latin typeface="Arial"/>
                <a:ea typeface="Arial"/>
                <a:cs typeface="Arial"/>
                <a:sym typeface="Arial"/>
              </a:rPr>
              <a:t> </a:t>
            </a:r>
            <a:r>
              <a:rPr lang="lt-LT" sz="1400" b="1" dirty="0" err="1">
                <a:latin typeface="Arial"/>
                <a:ea typeface="Arial"/>
                <a:cs typeface="Arial"/>
                <a:sym typeface="Arial"/>
              </a:rPr>
              <a:t>Logo</a:t>
            </a:r>
            <a:r>
              <a:rPr lang="lt-LT" sz="1400" b="1" dirty="0">
                <a:latin typeface="Arial"/>
                <a:ea typeface="Arial"/>
                <a:cs typeface="Arial"/>
                <a:sym typeface="Arial"/>
              </a:rPr>
              <a:t> </a:t>
            </a:r>
            <a:r>
              <a:rPr lang="lt-LT" sz="1400" b="1" dirty="0" err="1">
                <a:latin typeface="Arial"/>
                <a:ea typeface="Arial"/>
                <a:cs typeface="Arial"/>
                <a:sym typeface="Arial"/>
              </a:rPr>
              <a:t>maker</a:t>
            </a:r>
            <a:endParaRPr dirty="0"/>
          </a:p>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wixlogomaker.net </a:t>
            </a:r>
            <a:r>
              <a:rPr lang="lt-LT" sz="1400" b="0" dirty="0">
                <a:latin typeface="Arial"/>
                <a:ea typeface="Arial"/>
                <a:cs typeface="Arial"/>
                <a:sym typeface="Arial"/>
              </a:rPr>
              <a:t>– tai</a:t>
            </a:r>
            <a:r>
              <a:rPr lang="lt-LT" sz="1400" dirty="0"/>
              <a:t> „</a:t>
            </a:r>
            <a:r>
              <a:rPr lang="lt-LT" sz="1400" dirty="0" err="1"/>
              <a:t>Wix</a:t>
            </a:r>
            <a:r>
              <a:rPr lang="lt-LT" sz="1400" dirty="0"/>
              <a:t>“ siūloma internetinė paslauga, leidžianti greitai ir paprastai susikurti logotipą. Svetainėje, remiantis jūsų atsakytais klausimais apie prekės ženklą ir stilių, automatiškai sugeneruojami įvairūs logotipo dizaino variantai, kuriuos vėliau galite koreguoti – keisti spalvas, šriftus, simbolius ir išdėstymą. Tai patogus įrankis pradedantiesiems, norintiems susikurti profesionaliai atrodantį logotipą be dizainerio pagalbos. Taip pat leidžia nemokamai kurti logotipą ir išbandyti, kaip jis atrodytų. Bet norint </a:t>
            </a:r>
            <a:r>
              <a:rPr lang="lt-LT" sz="1400" b="1" dirty="0"/>
              <a:t>parsisiųsti</a:t>
            </a:r>
            <a:r>
              <a:rPr lang="lt-LT" sz="1400" dirty="0"/>
              <a:t> logotipą su aukštos rezoliucijos failais, vektoriniu formatu ar su visais reikalingais papildomais failais reikia pasirinkti mokamą planą.</a:t>
            </a:r>
            <a:endParaRPr dirty="0"/>
          </a:p>
          <a:p>
            <a:pPr marL="0" marR="0" lvl="0" indent="0" algn="l" rtl="0">
              <a:lnSpc>
                <a:spcPct val="100000"/>
              </a:lnSpc>
              <a:spcBef>
                <a:spcPts val="0"/>
              </a:spcBef>
              <a:spcAft>
                <a:spcPts val="0"/>
              </a:spcAft>
              <a:buClr>
                <a:srgbClr val="000000"/>
              </a:buClr>
              <a:buSzPts val="1400"/>
              <a:buFont typeface="Arial"/>
              <a:buNone/>
            </a:pPr>
            <a:endParaRPr sz="1400" dirty="0"/>
          </a:p>
          <a:p>
            <a:pPr marL="457200" marR="0" lvl="0" indent="-228600" algn="l" rtl="0">
              <a:lnSpc>
                <a:spcPct val="100000"/>
              </a:lnSpc>
              <a:spcBef>
                <a:spcPts val="0"/>
              </a:spcBef>
              <a:spcAft>
                <a:spcPts val="0"/>
              </a:spcAft>
              <a:buSzPts val="1400"/>
              <a:buNone/>
            </a:pPr>
            <a:r>
              <a:rPr lang="lt-LT" sz="1400" b="1" dirty="0" err="1"/>
              <a:t>Looka</a:t>
            </a:r>
            <a:r>
              <a:rPr lang="lt-LT" sz="1400" b="1" dirty="0"/>
              <a:t> </a:t>
            </a:r>
            <a:r>
              <a:rPr lang="lt-LT" sz="1400" b="1" dirty="0" err="1"/>
              <a:t>Logo</a:t>
            </a:r>
            <a:r>
              <a:rPr lang="lt-LT" sz="1400" b="1" dirty="0"/>
              <a:t> </a:t>
            </a:r>
            <a:r>
              <a:rPr lang="lt-LT" sz="1400" b="1" dirty="0" err="1"/>
              <a:t>Maker</a:t>
            </a:r>
            <a:endParaRPr dirty="0"/>
          </a:p>
          <a:p>
            <a:pPr marL="457200" marR="0" lvl="0" indent="-228600" algn="l" rtl="0">
              <a:lnSpc>
                <a:spcPct val="100000"/>
              </a:lnSpc>
              <a:spcBef>
                <a:spcPts val="0"/>
              </a:spcBef>
              <a:spcAft>
                <a:spcPts val="0"/>
              </a:spcAft>
              <a:buSzPts val="1400"/>
              <a:buNone/>
            </a:pPr>
            <a:r>
              <a:rPr lang="lt-LT" sz="1400" b="1" dirty="0"/>
              <a:t>https://looka.com/logo-maker/ </a:t>
            </a:r>
            <a:r>
              <a:rPr lang="lt-LT" sz="1400" b="0" dirty="0"/>
              <a:t>– t</a:t>
            </a:r>
            <a:r>
              <a:rPr lang="lt-LT" sz="1400" dirty="0"/>
              <a:t>ai internetinis įrankis, leidžiantis greitai susikurti profesionalų logotipą be dizainerio pagalbos. Jis veikia dirbtinio intelekto pagrindu: vartotojas įveda savo įmonės pavadinimą, pasirenka stiliaus, spalvų ir piktogramų pageidavimus, o sistema automatiškai sugeneruoja įvairius logotipo variantus. Sukurtus logotipus galima redaguoti ir atsisiųsti, taip pat gauti papildomų prekės ženklo elementų – vizitinių kortelių, socialinių tinklų vizualų ir kt.</a:t>
            </a:r>
            <a:endParaRPr dirty="0"/>
          </a:p>
          <a:p>
            <a:pPr marL="0" marR="0" lvl="0" indent="0" algn="l" rtl="0">
              <a:lnSpc>
                <a:spcPct val="100000"/>
              </a:lnSpc>
              <a:spcBef>
                <a:spcPts val="0"/>
              </a:spcBef>
              <a:spcAft>
                <a:spcPts val="0"/>
              </a:spcAft>
              <a:buClr>
                <a:srgbClr val="000000"/>
              </a:buClr>
              <a:buSzPts val="1400"/>
              <a:buFont typeface="Arial"/>
              <a:buNone/>
            </a:pPr>
            <a:r>
              <a:rPr lang="lt-LT" sz="1400" dirty="0"/>
              <a:t>Leidžia nemokamai kurti logotipą ir išbandyti, kaip jis atrodytų, bet norint parsisiųsti logotipą su aukštos rezoliucijos failais, vektoriniu formatu ar su visais reikalingais papildomais failais, reikia pasirinkti mokamą planą.</a:t>
            </a:r>
            <a:endParaRPr dirty="0"/>
          </a:p>
          <a:p>
            <a:pPr marL="0" lvl="0" indent="0" algn="l" rtl="0">
              <a:lnSpc>
                <a:spcPct val="100000"/>
              </a:lnSpc>
              <a:spcBef>
                <a:spcPts val="0"/>
              </a:spcBef>
              <a:spcAft>
                <a:spcPts val="0"/>
              </a:spcAft>
              <a:buSzPts val="1400"/>
              <a:buNone/>
            </a:pPr>
            <a:endParaRPr sz="1400" b="1"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err="1">
                <a:latin typeface="Arial"/>
                <a:ea typeface="Arial"/>
                <a:cs typeface="Arial"/>
                <a:sym typeface="Arial"/>
              </a:rPr>
              <a:t>DesignEvo</a:t>
            </a:r>
            <a:endParaRPr dirty="0"/>
          </a:p>
          <a:p>
            <a:pPr marL="0" lvl="0" indent="0" algn="l" rtl="0">
              <a:lnSpc>
                <a:spcPct val="100000"/>
              </a:lnSpc>
              <a:spcBef>
                <a:spcPts val="0"/>
              </a:spcBef>
              <a:spcAft>
                <a:spcPts val="0"/>
              </a:spcAft>
              <a:buSzPts val="1400"/>
              <a:buNone/>
            </a:pPr>
            <a:r>
              <a:rPr lang="lt-LT" sz="1400" b="1" dirty="0">
                <a:latin typeface="Arial"/>
                <a:ea typeface="Arial"/>
                <a:cs typeface="Arial"/>
                <a:sym typeface="Arial"/>
              </a:rPr>
              <a:t>https://www.designevo.com/ </a:t>
            </a:r>
            <a:r>
              <a:rPr lang="lt-LT" sz="1400" b="0" dirty="0">
                <a:latin typeface="Arial"/>
                <a:ea typeface="Arial"/>
                <a:cs typeface="Arial"/>
                <a:sym typeface="Arial"/>
              </a:rPr>
              <a:t>– tai internetinė logotipų kūrimo platforma, leidžianti greitai ir be specialių dizaino įgūdžių susikurti logotipą. Ji siūlo tūkstančius paruoštų šablonų, įvairių piktogramų, šriftų bei spalvų pasirinkimus. Vartotojai gali lengvai pritaikyti dizainą pagal savo prekės ženklą, atsisiųsti skirtingų dydžių failus ir naudoti logotipus internete ar spausdintuose produktuose. Pagrindinis įrankio privalumas – paprastumas ir didelis nemokamų šablonų pasirinkimas, tačiau aukštos raiškos failai ar komercinės teisės dažnai siūlomi mokamai.</a:t>
            </a:r>
            <a:endParaRPr dirty="0"/>
          </a:p>
          <a:p>
            <a:pPr marL="0" lvl="0" indent="0" algn="l" rtl="0">
              <a:lnSpc>
                <a:spcPct val="100000"/>
              </a:lnSpc>
              <a:spcBef>
                <a:spcPts val="0"/>
              </a:spcBef>
              <a:spcAft>
                <a:spcPts val="0"/>
              </a:spcAft>
              <a:buSzPts val="1400"/>
              <a:buNone/>
            </a:pPr>
            <a:endParaRPr sz="1400" b="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err="1">
                <a:latin typeface="Arial"/>
                <a:ea typeface="Arial"/>
                <a:cs typeface="Arial"/>
                <a:sym typeface="Arial"/>
              </a:rPr>
              <a:t>Canva</a:t>
            </a:r>
            <a:endParaRPr dirty="0"/>
          </a:p>
          <a:p>
            <a:pPr marL="457200" marR="0" lvl="0" indent="-228600" algn="l" rtl="0">
              <a:lnSpc>
                <a:spcPct val="100000"/>
              </a:lnSpc>
              <a:spcBef>
                <a:spcPts val="0"/>
              </a:spcBef>
              <a:spcAft>
                <a:spcPts val="0"/>
              </a:spcAft>
              <a:buSzPts val="1400"/>
              <a:buNone/>
            </a:pPr>
            <a:r>
              <a:rPr lang="lt-LT" sz="1400" b="1" dirty="0">
                <a:latin typeface="Arial"/>
                <a:ea typeface="Arial"/>
                <a:cs typeface="Arial"/>
                <a:sym typeface="Arial"/>
              </a:rPr>
              <a:t>https://www.canva.com/lt_lt/ </a:t>
            </a:r>
            <a:r>
              <a:rPr lang="lt-LT" sz="1400" b="0" dirty="0">
                <a:latin typeface="Arial"/>
                <a:ea typeface="Arial"/>
                <a:cs typeface="Arial"/>
                <a:sym typeface="Arial"/>
              </a:rPr>
              <a:t>– tai </a:t>
            </a:r>
            <a:r>
              <a:rPr lang="lt-LT" sz="1400" dirty="0"/>
              <a:t>viena populiariausių internetinių dizaino platformų, leidžianti kurti įvairiausio tipo vizualinį turinį – nuo socialinių tinklų įrašų ir prezentacijų iki logotipų ar vizitinių kortelių. Ji veikia „</a:t>
            </a:r>
            <a:r>
              <a:rPr lang="lt-LT" sz="1400" dirty="0" err="1"/>
              <a:t>drag-and-drop</a:t>
            </a:r>
            <a:r>
              <a:rPr lang="lt-LT" sz="1400" dirty="0"/>
              <a:t>“ principu, todėl nereikia jokių specialių dizaino įgūdžių.</a:t>
            </a:r>
            <a:endParaRPr dirty="0"/>
          </a:p>
          <a:p>
            <a:pPr marL="457200" marR="0" lvl="0" indent="-228600" algn="l" rtl="0">
              <a:lnSpc>
                <a:spcPct val="100000"/>
              </a:lnSpc>
              <a:spcBef>
                <a:spcPts val="0"/>
              </a:spcBef>
              <a:spcAft>
                <a:spcPts val="0"/>
              </a:spcAft>
              <a:buSzPts val="1400"/>
              <a:buNone/>
            </a:pPr>
            <a:r>
              <a:rPr lang="lt-LT" sz="1400" dirty="0"/>
              <a:t>Platformoje galima rinktis iš tūkstančių šablonų, piktogramų, nuotraukų, šriftų ir spalvų derinių, taip pat bendradarbiauti su komandos nariais realiu laiku. </a:t>
            </a:r>
            <a:r>
              <a:rPr lang="lt-LT" sz="1400" i="1" dirty="0" err="1"/>
              <a:t>Canva</a:t>
            </a:r>
            <a:r>
              <a:rPr lang="lt-LT" sz="1400" dirty="0"/>
              <a:t> turi nemokamą planą, kuriame daug funkcijų ir resursų, bet papildomos galimybės (</a:t>
            </a:r>
            <a:r>
              <a:rPr lang="lt-LT" sz="1400" i="1" dirty="0" err="1"/>
              <a:t>premium</a:t>
            </a:r>
            <a:r>
              <a:rPr lang="lt-LT" sz="1400" dirty="0"/>
              <a:t> šablonai, daugiau nuotraukų, automatinis dydžių keitimas, prekės ženklo spalvų valdymas), pasiekiamos mokamoje </a:t>
            </a:r>
            <a:r>
              <a:rPr lang="lt-LT" sz="1400" i="1" dirty="0" err="1"/>
              <a:t>Canva</a:t>
            </a:r>
            <a:r>
              <a:rPr lang="lt-LT" sz="1400" i="1" dirty="0"/>
              <a:t> Pro</a:t>
            </a:r>
            <a:r>
              <a:rPr lang="lt-LT" sz="1400" dirty="0"/>
              <a:t> versijoje.</a:t>
            </a:r>
            <a:endParaRPr dirty="0"/>
          </a:p>
          <a:p>
            <a:pPr marL="0" lvl="0" indent="0" algn="l" rtl="0">
              <a:lnSpc>
                <a:spcPct val="100000"/>
              </a:lnSpc>
              <a:spcBef>
                <a:spcPts val="0"/>
              </a:spcBef>
              <a:spcAft>
                <a:spcPts val="0"/>
              </a:spcAft>
              <a:buSzPts val="1400"/>
              <a:buNone/>
            </a:pPr>
            <a:endParaRPr sz="1400" b="0" dirty="0">
              <a:latin typeface="Arial"/>
              <a:ea typeface="Arial"/>
              <a:cs typeface="Arial"/>
              <a:sym typeface="Arial"/>
            </a:endParaRPr>
          </a:p>
        </p:txBody>
      </p:sp>
      <p:sp>
        <p:nvSpPr>
          <p:cNvPr id="1382" name="Google Shape;1382;p1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161</a:t>
            </a:fld>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0"/>
        <p:cNvGrpSpPr/>
        <p:nvPr/>
      </p:nvGrpSpPr>
      <p:grpSpPr>
        <a:xfrm>
          <a:off x="0" y="0"/>
          <a:ext cx="0" cy="0"/>
          <a:chOff x="0" y="0"/>
          <a:chExt cx="0" cy="0"/>
        </a:xfrm>
      </p:grpSpPr>
      <p:sp>
        <p:nvSpPr>
          <p:cNvPr id="1391" name="Google Shape;1391;p1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92" name="Google Shape;1392;p1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DI gali generuoti muziką. Yra įvairių programų, skirtų profesionalams, tačiau galite išbandyti ir jūs, pvz., suskurti žaismingą ir įdomų sveikinimą ar kt.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err="1">
                <a:latin typeface="Arial"/>
                <a:ea typeface="Arial"/>
                <a:cs typeface="Arial"/>
                <a:sym typeface="Arial"/>
              </a:rPr>
              <a:t>Suno</a:t>
            </a:r>
            <a:endParaRPr dirty="0"/>
          </a:p>
          <a:p>
            <a:pPr marL="0" lvl="0" indent="0" algn="l" rtl="0">
              <a:lnSpc>
                <a:spcPct val="100000"/>
              </a:lnSpc>
              <a:spcBef>
                <a:spcPts val="0"/>
              </a:spcBef>
              <a:spcAft>
                <a:spcPts val="0"/>
              </a:spcAft>
              <a:buSzPts val="1400"/>
              <a:buNone/>
            </a:pPr>
            <a:r>
              <a:rPr lang="lt-LT" sz="1400" b="1" dirty="0">
                <a:latin typeface="Arial"/>
                <a:ea typeface="Arial"/>
                <a:cs typeface="Arial"/>
                <a:sym typeface="Arial"/>
              </a:rPr>
              <a:t>https://suno.com/home. </a:t>
            </a:r>
            <a:r>
              <a:rPr lang="lt-LT" sz="1400" i="1" dirty="0" err="1">
                <a:latin typeface="Arial"/>
                <a:ea typeface="Arial"/>
                <a:cs typeface="Arial"/>
                <a:sym typeface="Arial"/>
              </a:rPr>
              <a:t>Suno</a:t>
            </a:r>
            <a:r>
              <a:rPr lang="lt-LT" sz="1400" i="1" dirty="0">
                <a:latin typeface="Arial"/>
                <a:ea typeface="Arial"/>
                <a:cs typeface="Arial"/>
                <a:sym typeface="Arial"/>
              </a:rPr>
              <a:t> AI </a:t>
            </a:r>
            <a:r>
              <a:rPr lang="lt-LT" sz="1400" dirty="0">
                <a:latin typeface="Arial"/>
                <a:ea typeface="Arial"/>
                <a:cs typeface="Arial"/>
                <a:sym typeface="Arial"/>
              </a:rPr>
              <a:t>arba tiesiog </a:t>
            </a:r>
            <a:r>
              <a:rPr lang="lt-LT" sz="1400" i="1" dirty="0" err="1">
                <a:latin typeface="Arial"/>
                <a:ea typeface="Arial"/>
                <a:cs typeface="Arial"/>
                <a:sym typeface="Arial"/>
              </a:rPr>
              <a:t>Suno</a:t>
            </a:r>
            <a:r>
              <a:rPr lang="lt-LT" sz="1400" dirty="0">
                <a:latin typeface="Arial"/>
                <a:ea typeface="Arial"/>
                <a:cs typeface="Arial"/>
                <a:sym typeface="Arial"/>
              </a:rPr>
              <a:t> yra dirbtinio intelekto muzikos kūrimo programa, skirta kurti tikroviškoms dainoms, kuriose derinamas vokalas ir instrumentai. Nemokamai galima generuoti 50 dainų per dieną.</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Reikia prisiregistruoti.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Tačiau DI muzika kelia klausimų dėl </a:t>
            </a:r>
            <a:r>
              <a:rPr lang="lt-LT" sz="1400" b="1" dirty="0">
                <a:latin typeface="Arial"/>
                <a:ea typeface="Arial"/>
                <a:cs typeface="Arial"/>
                <a:sym typeface="Arial"/>
              </a:rPr>
              <a:t>autorių teisių</a:t>
            </a:r>
            <a:r>
              <a:rPr lang="lt-LT" sz="1400" dirty="0">
                <a:latin typeface="Arial"/>
                <a:ea typeface="Arial"/>
                <a:cs typeface="Arial"/>
                <a:sym typeface="Arial"/>
              </a:rPr>
              <a:t> ir </a:t>
            </a:r>
            <a:r>
              <a:rPr lang="lt-LT" sz="1400" b="1" dirty="0">
                <a:latin typeface="Arial"/>
                <a:ea typeface="Arial"/>
                <a:cs typeface="Arial"/>
                <a:sym typeface="Arial"/>
              </a:rPr>
              <a:t>autentiškumo</a:t>
            </a:r>
            <a:r>
              <a:rPr lang="lt-LT" sz="1400" dirty="0">
                <a:latin typeface="Arial"/>
                <a:ea typeface="Arial"/>
                <a:cs typeface="Arial"/>
                <a:sym typeface="Arial"/>
              </a:rPr>
              <a:t> – ji dažnai neturi „žmogiško“ emocinio gilumo.</a:t>
            </a:r>
            <a:endParaRPr sz="1400" dirty="0">
              <a:latin typeface="Arial"/>
              <a:ea typeface="Arial"/>
              <a:cs typeface="Arial"/>
              <a:sym typeface="Arial"/>
            </a:endParaRPr>
          </a:p>
        </p:txBody>
      </p:sp>
      <p:sp>
        <p:nvSpPr>
          <p:cNvPr id="1393" name="Google Shape;1393;p1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162</a:t>
            </a:fld>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7"/>
        <p:cNvGrpSpPr/>
        <p:nvPr/>
      </p:nvGrpSpPr>
      <p:grpSpPr>
        <a:xfrm>
          <a:off x="0" y="0"/>
          <a:ext cx="0" cy="0"/>
          <a:chOff x="0" y="0"/>
          <a:chExt cx="0" cy="0"/>
        </a:xfrm>
      </p:grpSpPr>
      <p:sp>
        <p:nvSpPr>
          <p:cNvPr id="1398" name="Google Shape;1398;p1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399" name="Google Shape;1399;p1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dirty="0" err="1">
                <a:latin typeface="Arial"/>
                <a:ea typeface="Arial"/>
                <a:cs typeface="Arial"/>
                <a:sym typeface="Arial"/>
              </a:rPr>
              <a:t>Craiyon</a:t>
            </a:r>
            <a:endParaRPr dirty="0"/>
          </a:p>
          <a:p>
            <a:pPr marL="0" marR="0" lvl="0" indent="0" algn="l" rtl="0">
              <a:lnSpc>
                <a:spcPct val="100000"/>
              </a:lnSpc>
              <a:spcBef>
                <a:spcPts val="0"/>
              </a:spcBef>
              <a:spcAft>
                <a:spcPts val="0"/>
              </a:spcAft>
              <a:buClr>
                <a:srgbClr val="000000"/>
              </a:buClr>
              <a:buSzPts val="1400"/>
              <a:buFont typeface="Arial"/>
              <a:buNone/>
            </a:pPr>
            <a:r>
              <a:rPr lang="lt-LT" sz="1400" b="1" dirty="0">
                <a:latin typeface="Arial"/>
                <a:ea typeface="Arial"/>
                <a:cs typeface="Arial"/>
                <a:sym typeface="Arial"/>
              </a:rPr>
              <a:t>https://www.craiyon.com/en </a:t>
            </a:r>
            <a:r>
              <a:rPr lang="lt-LT" sz="1400" b="0" dirty="0">
                <a:latin typeface="Arial"/>
                <a:ea typeface="Arial"/>
                <a:cs typeface="Arial"/>
                <a:sym typeface="Arial"/>
              </a:rPr>
              <a:t>–</a:t>
            </a:r>
            <a:r>
              <a:rPr lang="lt-LT" sz="1400" dirty="0">
                <a:latin typeface="Arial"/>
                <a:ea typeface="Arial"/>
                <a:cs typeface="Arial"/>
                <a:sym typeface="Arial"/>
              </a:rPr>
              <a:t> tai smagus, atviras ir nemokamas įrankis kūrybai, leidžiantis visiems pabandyti, kaip dirbtinis intelektas „mato“ tavo žodžius. Tai geras būdas susipažinti su DI galimybėmis, ypač edukacijoje ar kūryboje. Išbandom nemokamą įrankį </a:t>
            </a:r>
            <a:r>
              <a:rPr lang="lt-LT" sz="1400" b="1" i="1" dirty="0" err="1">
                <a:latin typeface="Arial"/>
                <a:ea typeface="Arial"/>
                <a:cs typeface="Arial"/>
                <a:sym typeface="Arial"/>
              </a:rPr>
              <a:t>Craiyon</a:t>
            </a:r>
            <a:r>
              <a:rPr lang="lt-LT" sz="1400" dirty="0">
                <a:latin typeface="Arial"/>
                <a:ea typeface="Arial"/>
                <a:cs typeface="Arial"/>
                <a:sym typeface="Arial"/>
              </a:rPr>
              <a:t> praktiškai, pabandom generuoti vaizdą su kitomis (</a:t>
            </a:r>
            <a:r>
              <a:rPr lang="lt-LT" sz="1400" i="1" dirty="0" err="1">
                <a:latin typeface="Arial"/>
                <a:ea typeface="Arial"/>
                <a:cs typeface="Arial"/>
                <a:sym typeface="Arial"/>
              </a:rPr>
              <a:t>Copilot</a:t>
            </a:r>
            <a:r>
              <a:rPr lang="lt-LT" sz="1400" i="1" dirty="0">
                <a:latin typeface="Arial"/>
                <a:ea typeface="Arial"/>
                <a:cs typeface="Arial"/>
                <a:sym typeface="Arial"/>
              </a:rPr>
              <a:t>, </a:t>
            </a:r>
            <a:r>
              <a:rPr lang="lt-LT" sz="1400" i="1" dirty="0" err="1">
                <a:latin typeface="Arial"/>
                <a:ea typeface="Arial"/>
                <a:cs typeface="Arial"/>
                <a:sym typeface="Arial"/>
              </a:rPr>
              <a:t>ChatGpt</a:t>
            </a:r>
            <a:r>
              <a:rPr lang="lt-LT" sz="1400" i="1" dirty="0">
                <a:latin typeface="Arial"/>
                <a:ea typeface="Arial"/>
                <a:cs typeface="Arial"/>
                <a:sym typeface="Arial"/>
              </a:rPr>
              <a:t>, </a:t>
            </a:r>
            <a:r>
              <a:rPr lang="lt-LT" sz="1400" i="1" dirty="0" err="1">
                <a:latin typeface="Arial"/>
                <a:ea typeface="Arial"/>
                <a:cs typeface="Arial"/>
                <a:sym typeface="Arial"/>
              </a:rPr>
              <a:t>Gemini</a:t>
            </a:r>
            <a:r>
              <a:rPr lang="lt-LT" sz="1400" dirty="0">
                <a:latin typeface="Arial"/>
                <a:ea typeface="Arial"/>
                <a:cs typeface="Arial"/>
                <a:sym typeface="Arial"/>
              </a:rPr>
              <a:t> ir kt.), kurios tuo metu turės nemokamą versiją.</a:t>
            </a:r>
            <a:r>
              <a:rPr lang="lt-LT" sz="1400" b="1" dirty="0">
                <a:latin typeface="Arial"/>
                <a:ea typeface="Arial"/>
                <a:cs typeface="Arial"/>
                <a:sym typeface="Arial"/>
              </a:rPr>
              <a:t> </a:t>
            </a:r>
            <a:endParaRPr dirty="0"/>
          </a:p>
          <a:p>
            <a:pPr marL="0" marR="0" lvl="0" indent="0" algn="l" rtl="0">
              <a:lnSpc>
                <a:spcPct val="100000"/>
              </a:lnSpc>
              <a:spcBef>
                <a:spcPts val="0"/>
              </a:spcBef>
              <a:spcAft>
                <a:spcPts val="0"/>
              </a:spcAft>
              <a:buClr>
                <a:srgbClr val="000000"/>
              </a:buClr>
              <a:buSzPts val="1400"/>
              <a:buFont typeface="Arial"/>
              <a:buNone/>
            </a:pPr>
            <a:endParaRPr sz="1400" b="1" dirty="0">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lt-LT" sz="1400" b="1" dirty="0">
                <a:latin typeface="Arial"/>
                <a:ea typeface="Arial"/>
                <a:cs typeface="Arial"/>
                <a:sym typeface="Arial"/>
              </a:rPr>
              <a:t>Praktinis bandymas.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1400" name="Google Shape;1400;p1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163</a:t>
            </a:fld>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5"/>
        <p:cNvGrpSpPr/>
        <p:nvPr/>
      </p:nvGrpSpPr>
      <p:grpSpPr>
        <a:xfrm>
          <a:off x="0" y="0"/>
          <a:ext cx="0" cy="0"/>
          <a:chOff x="0" y="0"/>
          <a:chExt cx="0" cy="0"/>
        </a:xfrm>
      </p:grpSpPr>
      <p:sp>
        <p:nvSpPr>
          <p:cNvPr id="1406" name="Google Shape;1406;p1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07" name="Google Shape;1407;p1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Calibri"/>
              <a:buNone/>
            </a:pPr>
            <a:r>
              <a:rPr lang="lt-LT" sz="1400" b="1" i="0" u="none" strike="noStrike" cap="none" dirty="0">
                <a:latin typeface="Arial"/>
                <a:ea typeface="Arial"/>
                <a:cs typeface="Arial"/>
                <a:sym typeface="Arial"/>
              </a:rPr>
              <a:t>Papildomai pažengusiesiems</a:t>
            </a:r>
            <a:endParaRPr sz="1400" dirty="0">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Calibri"/>
              <a:buNone/>
            </a:pPr>
            <a:r>
              <a:rPr lang="lt-LT" sz="1400" i="0" u="none" strike="noStrike" cap="none" dirty="0">
                <a:latin typeface="Arial"/>
                <a:ea typeface="Arial"/>
                <a:cs typeface="Arial"/>
                <a:sym typeface="Arial"/>
              </a:rPr>
              <a:t>Tiek </a:t>
            </a:r>
            <a:r>
              <a:rPr lang="lt-LT" sz="1400" i="1" u="none" strike="noStrike" cap="none" dirty="0" err="1">
                <a:latin typeface="Arial"/>
                <a:ea typeface="Arial"/>
                <a:cs typeface="Arial"/>
                <a:sym typeface="Arial"/>
              </a:rPr>
              <a:t>CapCut</a:t>
            </a:r>
            <a:r>
              <a:rPr lang="lt-LT" sz="1400" i="0" u="none" strike="noStrike" cap="none" dirty="0">
                <a:latin typeface="Arial"/>
                <a:ea typeface="Arial"/>
                <a:cs typeface="Arial"/>
                <a:sym typeface="Arial"/>
              </a:rPr>
              <a:t>, tiek </a:t>
            </a:r>
            <a:r>
              <a:rPr lang="lt-LT" sz="1400" i="1" u="none" strike="noStrike" cap="none" dirty="0" err="1">
                <a:latin typeface="Arial"/>
                <a:ea typeface="Arial"/>
                <a:cs typeface="Arial"/>
                <a:sym typeface="Arial"/>
              </a:rPr>
              <a:t>Snapseed</a:t>
            </a:r>
            <a:r>
              <a:rPr lang="lt-LT" sz="1400" i="0" u="none" strike="noStrike" cap="none" dirty="0">
                <a:latin typeface="Arial"/>
                <a:ea typeface="Arial"/>
                <a:cs typeface="Arial"/>
                <a:sym typeface="Arial"/>
              </a:rPr>
              <a:t> yra išmaniosios, vartotojui draugiškos programėlės, skirtos vaizdo ir nuotraukų redagavimui, abi jos naudoja dirbtinio intelekto (DI) technologijas, kad palengvintų ir pagreitintų kūrybos procesą.</a:t>
            </a:r>
            <a:endParaRPr dirty="0"/>
          </a:p>
          <a:p>
            <a:pPr marL="0" marR="0" lvl="0" indent="0" algn="l" rtl="0">
              <a:lnSpc>
                <a:spcPct val="100000"/>
              </a:lnSpc>
              <a:spcBef>
                <a:spcPts val="0"/>
              </a:spcBef>
              <a:spcAft>
                <a:spcPts val="0"/>
              </a:spcAft>
              <a:buClr>
                <a:srgbClr val="000000"/>
              </a:buClr>
              <a:buSzPts val="1200"/>
              <a:buFont typeface="Calibri"/>
              <a:buNone/>
            </a:pPr>
            <a:r>
              <a:rPr lang="lt-LT" sz="1400" i="0" u="none" strike="noStrike" cap="none" dirty="0">
                <a:latin typeface="Arial"/>
                <a:ea typeface="Arial"/>
                <a:cs typeface="Arial"/>
                <a:sym typeface="Arial"/>
              </a:rPr>
              <a:t> </a:t>
            </a:r>
            <a:endParaRPr sz="1400" dirty="0">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Calibri"/>
              <a:buNone/>
            </a:pPr>
            <a:r>
              <a:rPr lang="lt-LT" sz="1400" b="1" i="0" u="none" strike="noStrike" cap="none" dirty="0" err="1">
                <a:latin typeface="Arial"/>
                <a:ea typeface="Arial"/>
                <a:cs typeface="Arial"/>
                <a:sym typeface="Arial"/>
              </a:rPr>
              <a:t>CapCut</a:t>
            </a:r>
            <a:endParaRPr dirty="0"/>
          </a:p>
          <a:p>
            <a:pPr marL="0" marR="0" lvl="0" indent="0" algn="l" rtl="0">
              <a:lnSpc>
                <a:spcPct val="100000"/>
              </a:lnSpc>
              <a:spcBef>
                <a:spcPts val="0"/>
              </a:spcBef>
              <a:spcAft>
                <a:spcPts val="0"/>
              </a:spcAft>
              <a:buClr>
                <a:srgbClr val="000000"/>
              </a:buClr>
              <a:buSzPts val="1200"/>
              <a:buFont typeface="Calibri"/>
              <a:buNone/>
            </a:pPr>
            <a:r>
              <a:rPr lang="lt-LT" sz="1400" b="1" i="0" u="none" strike="noStrike" cap="none" dirty="0">
                <a:latin typeface="Arial"/>
                <a:ea typeface="Arial"/>
                <a:cs typeface="Arial"/>
                <a:sym typeface="Arial"/>
              </a:rPr>
              <a:t>https://www.capcut.com/ </a:t>
            </a:r>
            <a:r>
              <a:rPr lang="lt-LT" sz="1400" b="0" i="0" u="none" strike="noStrike" cap="none" dirty="0">
                <a:latin typeface="Arial"/>
                <a:ea typeface="Arial"/>
                <a:cs typeface="Arial"/>
                <a:sym typeface="Arial"/>
              </a:rPr>
              <a:t>–</a:t>
            </a:r>
            <a:r>
              <a:rPr lang="lt-LT" sz="1400" b="1" i="0" u="none" strike="noStrike" cap="none" dirty="0">
                <a:latin typeface="Arial"/>
                <a:ea typeface="Arial"/>
                <a:cs typeface="Arial"/>
                <a:sym typeface="Arial"/>
              </a:rPr>
              <a:t> </a:t>
            </a:r>
            <a:r>
              <a:rPr lang="lt-LT" sz="1400" b="0" i="0" u="none" strike="noStrike" cap="none" dirty="0">
                <a:latin typeface="Arial"/>
                <a:ea typeface="Arial"/>
                <a:cs typeface="Arial"/>
                <a:sym typeface="Arial"/>
              </a:rPr>
              <a:t>tai</a:t>
            </a:r>
            <a:r>
              <a:rPr lang="lt-LT" sz="1400" b="1" i="0" u="none" strike="noStrike" cap="none" dirty="0">
                <a:latin typeface="Arial"/>
                <a:ea typeface="Arial"/>
                <a:cs typeface="Arial"/>
                <a:sym typeface="Arial"/>
              </a:rPr>
              <a:t> </a:t>
            </a:r>
            <a:r>
              <a:rPr lang="lt-LT" sz="1400" i="0" u="none" strike="noStrike" cap="none" dirty="0">
                <a:latin typeface="Arial"/>
                <a:ea typeface="Arial"/>
                <a:cs typeface="Arial"/>
                <a:sym typeface="Arial"/>
              </a:rPr>
              <a:t>vaizdo įrašų redagavimui skirtas įrankis. Paskirtis: trumpų (ir ne tik) vaizdo įrašų redagavimas: „</a:t>
            </a:r>
            <a:r>
              <a:rPr lang="lt-LT" sz="1400" i="0" u="none" strike="noStrike" cap="none" dirty="0" err="1">
                <a:latin typeface="Arial"/>
                <a:ea typeface="Arial"/>
                <a:cs typeface="Arial"/>
                <a:sym typeface="Arial"/>
              </a:rPr>
              <a:t>TikTok</a:t>
            </a:r>
            <a:r>
              <a:rPr lang="lt-LT" sz="1400" i="0" u="none" strike="noStrike" cap="none" dirty="0">
                <a:latin typeface="Arial"/>
                <a:ea typeface="Arial"/>
                <a:cs typeface="Arial"/>
                <a:sym typeface="Arial"/>
              </a:rPr>
              <a:t>“, „Instagram“, „YouTube“ turiniui ir pan. Vaizdo kirpimas, greičio keitimas, efektai, filtrai, tekstai, perėjimai ir garsas. Galima pridėti muziką, įgarsinimą, lipdukus ir pan. DI naudojimas: automatinis subtitrų generavimas (naudojant kalbos atpažinimą). Fono šalinimas, automatinis veidų atpažinimas, stilių ar efektų pritaikymas portretuose, šablonų sistema, kuri išmaniai pritaiko efektus pagal vaizdo tipą. Galima naudotis per interneto </a:t>
            </a:r>
            <a:r>
              <a:rPr lang="lt-LT" sz="1400" b="1" i="0" u="none" strike="noStrike" cap="none" dirty="0">
                <a:latin typeface="Arial"/>
                <a:ea typeface="Arial"/>
                <a:cs typeface="Arial"/>
                <a:sym typeface="Arial"/>
              </a:rPr>
              <a:t>naršyklę</a:t>
            </a:r>
            <a:r>
              <a:rPr lang="lt-LT" sz="1400" i="0" u="none" strike="noStrike" cap="none" dirty="0">
                <a:latin typeface="Arial"/>
                <a:ea typeface="Arial"/>
                <a:cs typeface="Arial"/>
                <a:sym typeface="Arial"/>
              </a:rPr>
              <a:t>, atsisiųsti programą į kompiuterį arba naudotis </a:t>
            </a:r>
            <a:r>
              <a:rPr lang="lt-LT" sz="1400" b="1" i="0" u="none" strike="noStrike" cap="none" dirty="0">
                <a:latin typeface="Arial"/>
                <a:ea typeface="Arial"/>
                <a:cs typeface="Arial"/>
                <a:sym typeface="Arial"/>
              </a:rPr>
              <a:t>programėle</a:t>
            </a:r>
            <a:r>
              <a:rPr lang="lt-LT" sz="1400" i="0" u="none" strike="noStrike" cap="none" dirty="0">
                <a:latin typeface="Arial"/>
                <a:ea typeface="Arial"/>
                <a:cs typeface="Arial"/>
                <a:sym typeface="Arial"/>
              </a:rPr>
              <a:t>.</a:t>
            </a:r>
            <a:endParaRPr sz="1400" dirty="0">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Calibri"/>
              <a:buNone/>
            </a:pPr>
            <a:endParaRPr sz="1400" b="1" i="0" u="none" strike="noStrike" cap="none" dirty="0">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Calibri"/>
              <a:buNone/>
            </a:pPr>
            <a:r>
              <a:rPr lang="lt-LT" sz="1400" b="1" i="1" u="none" strike="noStrike" cap="none" dirty="0" err="1">
                <a:latin typeface="Arial"/>
                <a:ea typeface="Arial"/>
                <a:cs typeface="Arial"/>
                <a:sym typeface="Arial"/>
              </a:rPr>
              <a:t>Snapseed</a:t>
            </a:r>
            <a:r>
              <a:rPr lang="lt-LT" sz="1400" i="0" u="none" strike="noStrike" cap="none" dirty="0">
                <a:latin typeface="Arial"/>
                <a:ea typeface="Arial"/>
                <a:cs typeface="Arial"/>
                <a:sym typeface="Arial"/>
              </a:rPr>
              <a:t> – nuotraukų redagavimas (sukurtas </a:t>
            </a:r>
            <a:r>
              <a:rPr lang="lt-LT" sz="1400" i="1" u="none" strike="noStrike" cap="none" dirty="0">
                <a:latin typeface="Arial"/>
                <a:ea typeface="Arial"/>
                <a:cs typeface="Arial"/>
                <a:sym typeface="Arial"/>
              </a:rPr>
              <a:t>Google</a:t>
            </a:r>
            <a:r>
              <a:rPr lang="lt-LT" sz="1400" i="0" u="none" strike="noStrike" cap="none" dirty="0">
                <a:latin typeface="Arial"/>
                <a:ea typeface="Arial"/>
                <a:cs typeface="Arial"/>
                <a:sym typeface="Arial"/>
              </a:rPr>
              <a:t>). Profesionali ir lengvai pasiekiama nuotraukų redagavimo </a:t>
            </a:r>
            <a:r>
              <a:rPr lang="lt-LT" sz="1400" b="1" i="0" u="none" strike="noStrike" cap="none" dirty="0">
                <a:latin typeface="Arial"/>
                <a:ea typeface="Arial"/>
                <a:cs typeface="Arial"/>
                <a:sym typeface="Arial"/>
              </a:rPr>
              <a:t>programėlė</a:t>
            </a:r>
            <a:r>
              <a:rPr lang="lt-LT" sz="1400" i="0" u="none" strike="noStrike" cap="none" dirty="0">
                <a:latin typeface="Arial"/>
                <a:ea typeface="Arial"/>
                <a:cs typeface="Arial"/>
                <a:sym typeface="Arial"/>
              </a:rPr>
              <a:t>. Leidžia koreguoti ryškumą, kontrastą, spalvas, aštrumą, pridėti filtrus, apkarpyti nuotraukas. Yra daugybė rankinių įrankių ir kai kurios automatinės funkcijos. DI naudojimas: veido paryškinimo funkcijos (portretams). Kai kurios automatinio taisymo (</a:t>
            </a:r>
            <a:r>
              <a:rPr lang="lt-LT" sz="1400" i="1" u="none" strike="noStrike" cap="none" dirty="0">
                <a:latin typeface="Arial"/>
                <a:ea typeface="Arial"/>
                <a:cs typeface="Arial"/>
                <a:sym typeface="Arial"/>
              </a:rPr>
              <a:t>Auto </a:t>
            </a:r>
            <a:r>
              <a:rPr lang="lt-LT" sz="1400" i="1" u="none" strike="noStrike" cap="none" dirty="0" err="1">
                <a:latin typeface="Arial"/>
                <a:ea typeface="Arial"/>
                <a:cs typeface="Arial"/>
                <a:sym typeface="Arial"/>
              </a:rPr>
              <a:t>Adjust</a:t>
            </a:r>
            <a:r>
              <a:rPr lang="lt-LT" sz="1400" i="0" u="none" strike="noStrike" cap="none" dirty="0">
                <a:latin typeface="Arial"/>
                <a:ea typeface="Arial"/>
                <a:cs typeface="Arial"/>
                <a:sym typeface="Arial"/>
              </a:rPr>
              <a:t>) funkcijos analizuoja nuotrauką ir pritaiko geriausią redagavimą. </a:t>
            </a:r>
            <a:endParaRPr sz="1400" dirty="0">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Calibri"/>
              <a:buNone/>
            </a:pPr>
            <a:r>
              <a:rPr lang="lt-LT" sz="1400" i="0" u="none" strike="noStrike" cap="none" dirty="0">
                <a:latin typeface="Arial"/>
                <a:ea typeface="Arial"/>
                <a:cs typeface="Arial"/>
                <a:sym typeface="Arial"/>
              </a:rPr>
              <a:t>Tačiau </a:t>
            </a:r>
            <a:r>
              <a:rPr lang="lt-LT" sz="1400" b="1" i="1" u="none" strike="noStrike" cap="none" dirty="0" err="1">
                <a:latin typeface="Arial"/>
                <a:ea typeface="Arial"/>
                <a:cs typeface="Arial"/>
                <a:sym typeface="Arial"/>
              </a:rPr>
              <a:t>Snapseed</a:t>
            </a:r>
            <a:r>
              <a:rPr lang="lt-LT" sz="1400" b="1" i="0" u="none" strike="noStrike" cap="none" dirty="0">
                <a:latin typeface="Arial"/>
                <a:ea typeface="Arial"/>
                <a:cs typeface="Arial"/>
                <a:sym typeface="Arial"/>
              </a:rPr>
              <a:t> </a:t>
            </a:r>
            <a:r>
              <a:rPr lang="lt-LT" sz="1400" b="0" i="0" u="none" strike="noStrike" cap="none" dirty="0">
                <a:latin typeface="Arial"/>
                <a:ea typeface="Arial"/>
                <a:cs typeface="Arial"/>
                <a:sym typeface="Arial"/>
              </a:rPr>
              <a:t>naudoja</a:t>
            </a:r>
            <a:r>
              <a:rPr lang="lt-LT" sz="1400" b="1" i="0" u="none" strike="noStrike" cap="none" dirty="0">
                <a:latin typeface="Arial"/>
                <a:ea typeface="Arial"/>
                <a:cs typeface="Arial"/>
                <a:sym typeface="Arial"/>
              </a:rPr>
              <a:t> mažiau DI </a:t>
            </a:r>
            <a:r>
              <a:rPr lang="lt-LT" sz="1400" b="0" i="0" u="none" strike="noStrike" cap="none" dirty="0">
                <a:latin typeface="Arial"/>
                <a:ea typeface="Arial"/>
                <a:cs typeface="Arial"/>
                <a:sym typeface="Arial"/>
              </a:rPr>
              <a:t>nei</a:t>
            </a:r>
            <a:r>
              <a:rPr lang="lt-LT" sz="1400" b="1" i="0" u="none" strike="noStrike" cap="none" dirty="0">
                <a:latin typeface="Arial"/>
                <a:ea typeface="Arial"/>
                <a:cs typeface="Arial"/>
                <a:sym typeface="Arial"/>
              </a:rPr>
              <a:t> </a:t>
            </a:r>
            <a:r>
              <a:rPr lang="lt-LT" sz="1400" b="1" i="1" u="none" strike="noStrike" cap="none" dirty="0" err="1">
                <a:latin typeface="Arial"/>
                <a:ea typeface="Arial"/>
                <a:cs typeface="Arial"/>
                <a:sym typeface="Arial"/>
              </a:rPr>
              <a:t>CapCut</a:t>
            </a:r>
            <a:r>
              <a:rPr lang="lt-LT" sz="1400" b="1" i="0" u="none" strike="noStrike" cap="none" dirty="0">
                <a:latin typeface="Arial"/>
                <a:ea typeface="Arial"/>
                <a:cs typeface="Arial"/>
                <a:sym typeface="Arial"/>
              </a:rPr>
              <a:t> </a:t>
            </a:r>
            <a:r>
              <a:rPr lang="lt-LT" sz="1400" i="0" u="none" strike="noStrike" cap="none" dirty="0">
                <a:latin typeface="Arial"/>
                <a:ea typeface="Arial"/>
                <a:cs typeface="Arial"/>
                <a:sym typeface="Arial"/>
              </a:rPr>
              <a:t>– ji labiau orientuota į rankinį kūrybinį valdymą.</a:t>
            </a: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400" i="0" u="none" strike="noStrike" cap="none" dirty="0">
              <a:latin typeface="Arial"/>
              <a:ea typeface="Arial"/>
              <a:cs typeface="Arial"/>
              <a:sym typeface="Arial"/>
            </a:endParaRPr>
          </a:p>
          <a:p>
            <a:pPr marL="0" marR="0" lvl="0" indent="0" algn="l" rtl="0">
              <a:lnSpc>
                <a:spcPct val="100000"/>
              </a:lnSpc>
              <a:spcBef>
                <a:spcPts val="0"/>
              </a:spcBef>
              <a:spcAft>
                <a:spcPts val="0"/>
              </a:spcAft>
              <a:buClr>
                <a:srgbClr val="191B26"/>
              </a:buClr>
              <a:buSzPts val="1200"/>
              <a:buFont typeface="Open Sans"/>
              <a:buNone/>
            </a:pPr>
            <a:r>
              <a:rPr lang="lt-LT" sz="1400" i="0" dirty="0">
                <a:latin typeface="Arial"/>
                <a:ea typeface="Arial"/>
                <a:cs typeface="Arial"/>
                <a:sym typeface="Arial"/>
              </a:rPr>
              <a:t>Paveikslėlis:</a:t>
            </a:r>
            <a:r>
              <a:rPr lang="lt-LT" sz="1400" i="1" dirty="0">
                <a:latin typeface="Arial"/>
                <a:ea typeface="Arial"/>
                <a:cs typeface="Arial"/>
                <a:sym typeface="Arial"/>
              </a:rPr>
              <a:t> </a:t>
            </a:r>
            <a:r>
              <a:rPr lang="lt-LT" sz="1400" i="1" u="sng" dirty="0" err="1">
                <a:solidFill>
                  <a:schemeClr val="hlink"/>
                </a:solidFill>
                <a:latin typeface="Arial"/>
                <a:ea typeface="Arial"/>
                <a:cs typeface="Arial"/>
                <a:sym typeface="Arial"/>
                <a:hlinkClick r:id="rId3"/>
              </a:rPr>
              <a:t>jeffysalim</a:t>
            </a:r>
            <a:r>
              <a:rPr lang="lt-LT" sz="1400" i="1" dirty="0">
                <a:latin typeface="Arial"/>
                <a:ea typeface="Arial"/>
                <a:cs typeface="Arial"/>
                <a:sym typeface="Arial"/>
              </a:rPr>
              <a:t> </a:t>
            </a:r>
            <a:r>
              <a:rPr lang="lt-LT" sz="1400" i="0" dirty="0">
                <a:latin typeface="Arial"/>
                <a:ea typeface="Arial"/>
                <a:cs typeface="Arial"/>
                <a:sym typeface="Arial"/>
              </a:rPr>
              <a:t>iš</a:t>
            </a:r>
            <a:r>
              <a:rPr lang="lt-LT" sz="1400" i="1" dirty="0">
                <a:latin typeface="Arial"/>
                <a:ea typeface="Arial"/>
                <a:cs typeface="Arial"/>
                <a:sym typeface="Arial"/>
              </a:rPr>
              <a:t> </a:t>
            </a:r>
            <a:r>
              <a:rPr lang="lt-LT" sz="1400" i="1" u="sng" dirty="0" err="1">
                <a:solidFill>
                  <a:schemeClr val="hlink"/>
                </a:solidFill>
                <a:latin typeface="Arial"/>
                <a:ea typeface="Arial"/>
                <a:cs typeface="Arial"/>
                <a:sym typeface="Arial"/>
                <a:hlinkClick r:id="rId4"/>
              </a:rPr>
              <a:t>Pixabay</a:t>
            </a:r>
            <a:endParaRPr sz="1400" i="1" dirty="0">
              <a:latin typeface="Arial"/>
              <a:ea typeface="Arial"/>
              <a:cs typeface="Arial"/>
              <a:sym typeface="Arial"/>
            </a:endParaRPr>
          </a:p>
        </p:txBody>
      </p:sp>
      <p:sp>
        <p:nvSpPr>
          <p:cNvPr id="1408" name="Google Shape;1408;p1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164</a:t>
            </a:fld>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4"/>
        <p:cNvGrpSpPr/>
        <p:nvPr/>
      </p:nvGrpSpPr>
      <p:grpSpPr>
        <a:xfrm>
          <a:off x="0" y="0"/>
          <a:ext cx="0" cy="0"/>
          <a:chOff x="0" y="0"/>
          <a:chExt cx="0" cy="0"/>
        </a:xfrm>
      </p:grpSpPr>
      <p:sp>
        <p:nvSpPr>
          <p:cNvPr id="1415" name="Google Shape;1415;p1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16" name="Google Shape;1416;p1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Pažiūrėkime filmuką, kuriame VDU informatikos fakulteto dekanas Tomas </a:t>
            </a:r>
            <a:r>
              <a:rPr lang="lt-LT" sz="1400" dirty="0" err="1">
                <a:latin typeface="Arial"/>
                <a:ea typeface="Arial"/>
                <a:cs typeface="Arial"/>
                <a:sym typeface="Arial"/>
              </a:rPr>
              <a:t>Krilavičius</a:t>
            </a:r>
            <a:r>
              <a:rPr lang="lt-LT" sz="1400" dirty="0">
                <a:latin typeface="Arial"/>
                <a:ea typeface="Arial"/>
                <a:cs typeface="Arial"/>
                <a:sym typeface="Arial"/>
              </a:rPr>
              <a:t> atsako į </a:t>
            </a:r>
            <a:r>
              <a:rPr lang="lt-LT" sz="1400" i="1" dirty="0">
                <a:latin typeface="Arial"/>
                <a:ea typeface="Arial"/>
                <a:cs typeface="Arial"/>
                <a:sym typeface="Arial"/>
              </a:rPr>
              <a:t>Klaudijos</a:t>
            </a:r>
            <a:r>
              <a:rPr lang="lt-LT" sz="1400" dirty="0">
                <a:latin typeface="Arial"/>
                <a:ea typeface="Arial"/>
                <a:cs typeface="Arial"/>
                <a:sym typeface="Arial"/>
              </a:rPr>
              <a:t> klausimus.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8 dalis. Kam priklauso DI sukurtas turinys? (56 sek.) </a:t>
            </a:r>
            <a:r>
              <a:rPr lang="lt-LT" sz="1400" dirty="0">
                <a:latin typeface="Arial"/>
                <a:ea typeface="Arial"/>
                <a:cs typeface="Arial"/>
                <a:sym typeface="Arial"/>
              </a:rPr>
              <a:t>https://www.youtube.com/watch?v=2IxvyMDMw3E&amp;list=PLYTBt9n9khmAOTvMk0U0xkSKJ5G22hMYc&amp;index=8</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Peržiūrėjus filmuką apibendrinkime, kad pagrindinės </a:t>
            </a:r>
            <a:r>
              <a:rPr lang="lt-LT" sz="1400" dirty="0" err="1">
                <a:latin typeface="Arial"/>
                <a:ea typeface="Arial"/>
                <a:cs typeface="Arial"/>
                <a:sym typeface="Arial"/>
              </a:rPr>
              <a:t>generatyvinio</a:t>
            </a:r>
            <a:r>
              <a:rPr lang="lt-LT" sz="1400" dirty="0">
                <a:latin typeface="Arial"/>
                <a:ea typeface="Arial"/>
                <a:cs typeface="Arial"/>
                <a:sym typeface="Arial"/>
              </a:rPr>
              <a:t> dirbtinio intelekto programos savo naudotojams suteikia generuojamų rezultatų autorystę ir nuosavybės teisę į juos, tačiau vienos jų tai garantuoja tik mokamą narystę įsigijusiems asmenims, kitos – reikalauja skelbiant pateikti informaciją, kad tokie objektai yra sukurti dirbtinio intelekto. Pavyzdžiui, tokios programos kaip „</a:t>
            </a:r>
            <a:r>
              <a:rPr lang="lt-LT" sz="1400" dirty="0" err="1">
                <a:latin typeface="Arial"/>
                <a:ea typeface="Arial"/>
                <a:cs typeface="Arial"/>
                <a:sym typeface="Arial"/>
              </a:rPr>
              <a:t>Midjourney</a:t>
            </a:r>
            <a:r>
              <a:rPr lang="lt-LT" sz="1400" dirty="0">
                <a:latin typeface="Arial"/>
                <a:ea typeface="Arial"/>
                <a:cs typeface="Arial"/>
                <a:sym typeface="Arial"/>
              </a:rPr>
              <a:t>“ ar „</a:t>
            </a:r>
            <a:r>
              <a:rPr lang="lt-LT" sz="1400" dirty="0" err="1">
                <a:latin typeface="Arial"/>
                <a:ea typeface="Arial"/>
                <a:cs typeface="Arial"/>
                <a:sym typeface="Arial"/>
              </a:rPr>
              <a:t>ChatGPT</a:t>
            </a:r>
            <a:r>
              <a:rPr lang="lt-LT" sz="1400" dirty="0">
                <a:latin typeface="Arial"/>
                <a:ea typeface="Arial"/>
                <a:cs typeface="Arial"/>
                <a:sym typeface="Arial"/>
              </a:rPr>
              <a:t>“ savo vartotojams suteikia autorystės ir nuosavybės teises, jei tai leidžia šalių įstatymai.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Bet kuriuo atveju reikia įsigilinti į privatumo politiką ir apsidraudžiant rekomenduojama nurodyti, su kuo sukurta, taip liksite teisiškai saugūs ir etiškai švarūs.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Svarbu pabrėžti, kad dabartinė Lietuvos teisinė sistema neapima visų technologinių inovacijų, todėl reikalingos papildomos diskusijos ir teisės aktų pataisos, kad būtų užtikrinta pusiausvyra tarp autorių teisių, DI kūrėjų ir vartotojų interesų. </a:t>
            </a:r>
            <a:endParaRPr sz="1400" dirty="0">
              <a:latin typeface="Arial"/>
              <a:ea typeface="Arial"/>
              <a:cs typeface="Arial"/>
              <a:sym typeface="Arial"/>
            </a:endParaRPr>
          </a:p>
        </p:txBody>
      </p:sp>
      <p:sp>
        <p:nvSpPr>
          <p:cNvPr id="1417" name="Google Shape;1417;p1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165</a:t>
            </a:fld>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1"/>
        <p:cNvGrpSpPr/>
        <p:nvPr/>
      </p:nvGrpSpPr>
      <p:grpSpPr>
        <a:xfrm>
          <a:off x="0" y="0"/>
          <a:ext cx="0" cy="0"/>
          <a:chOff x="0" y="0"/>
          <a:chExt cx="0" cy="0"/>
        </a:xfrm>
      </p:grpSpPr>
      <p:sp>
        <p:nvSpPr>
          <p:cNvPr id="1422" name="Google Shape;1422;p1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23" name="Google Shape;1423;p1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Šiuolaikinės DI technologijos atveria daugybę galimybių kalboms mokytis – nuo pokalbių partnerių iki personalizuotų pamokų. DI gali padėti mokytis greičiau, patogiau ir pagal individualius poreikius.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Dialogų praktika </a:t>
            </a:r>
            <a:r>
              <a:rPr lang="lt-LT" sz="1400" dirty="0">
                <a:latin typeface="Arial"/>
                <a:ea typeface="Arial"/>
                <a:cs typeface="Arial"/>
                <a:sym typeface="Arial"/>
              </a:rPr>
              <a:t>– gali bendrauti su DI tarsi su tikru žmogumi, tai leidžia lavinti kalbinius įgūdžius be baimės suklysti.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Gramatikos ir žodyno mokymas </a:t>
            </a:r>
            <a:r>
              <a:rPr lang="lt-LT" sz="1400" dirty="0">
                <a:latin typeface="Arial"/>
                <a:ea typeface="Arial"/>
                <a:cs typeface="Arial"/>
                <a:sym typeface="Arial"/>
              </a:rPr>
              <a:t>– DI gali paaiškinti gramatines taisykles, išversti žodžius ir frazes, pateikti sinonimus ar antonimus.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Ištaisymas ir paaiškinimai </a:t>
            </a:r>
            <a:r>
              <a:rPr lang="lt-LT" sz="1400" dirty="0">
                <a:latin typeface="Arial"/>
                <a:ea typeface="Arial"/>
                <a:cs typeface="Arial"/>
                <a:sym typeface="Arial"/>
              </a:rPr>
              <a:t>– daugelis programėlių leidžia vartotojui parašyti sakinį ar pastraipą, kurią DI pataiso ir paaiškina klaidas.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Personalizuotas mokymas</a:t>
            </a:r>
            <a:r>
              <a:rPr lang="lt-LT" sz="1400" dirty="0">
                <a:latin typeface="Arial"/>
                <a:ea typeface="Arial"/>
                <a:cs typeface="Arial"/>
                <a:sym typeface="Arial"/>
              </a:rPr>
              <a:t> – DI mokosi iš tavo atsakymų ir pritaiko turinį pagal tavo lygį ir pažangą.</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i="0" dirty="0">
                <a:latin typeface="Arial"/>
                <a:ea typeface="Arial"/>
                <a:cs typeface="Arial"/>
                <a:sym typeface="Arial"/>
              </a:rPr>
              <a:t>Paveikslėlis: </a:t>
            </a:r>
            <a:r>
              <a:rPr lang="lt-LT" sz="1400" i="0" u="sng" dirty="0" err="1">
                <a:solidFill>
                  <a:schemeClr val="hlink"/>
                </a:solidFill>
                <a:latin typeface="Arial"/>
                <a:ea typeface="Arial"/>
                <a:cs typeface="Arial"/>
                <a:sym typeface="Arial"/>
                <a:hlinkClick r:id="rId3"/>
              </a:rPr>
              <a:t>Clker</a:t>
            </a:r>
            <a:r>
              <a:rPr lang="lt-LT" sz="1400" i="0" u="sng" dirty="0">
                <a:solidFill>
                  <a:schemeClr val="hlink"/>
                </a:solidFill>
                <a:latin typeface="Arial"/>
                <a:ea typeface="Arial"/>
                <a:cs typeface="Arial"/>
                <a:sym typeface="Arial"/>
                <a:hlinkClick r:id="rId3"/>
              </a:rPr>
              <a:t>-</a:t>
            </a:r>
            <a:r>
              <a:rPr lang="lt-LT" sz="1400" i="0" u="sng" dirty="0" err="1">
                <a:solidFill>
                  <a:schemeClr val="hlink"/>
                </a:solidFill>
                <a:latin typeface="Arial"/>
                <a:ea typeface="Arial"/>
                <a:cs typeface="Arial"/>
                <a:sym typeface="Arial"/>
                <a:hlinkClick r:id="rId3"/>
              </a:rPr>
              <a:t>Free</a:t>
            </a:r>
            <a:r>
              <a:rPr lang="lt-LT" sz="1400" i="0" u="sng" dirty="0">
                <a:solidFill>
                  <a:schemeClr val="hlink"/>
                </a:solidFill>
                <a:latin typeface="Arial"/>
                <a:ea typeface="Arial"/>
                <a:cs typeface="Arial"/>
                <a:sym typeface="Arial"/>
                <a:hlinkClick r:id="rId3"/>
              </a:rPr>
              <a:t>-Vector-</a:t>
            </a:r>
            <a:r>
              <a:rPr lang="lt-LT" sz="1400" i="0" u="sng" dirty="0" err="1">
                <a:solidFill>
                  <a:schemeClr val="hlink"/>
                </a:solidFill>
                <a:latin typeface="Arial"/>
                <a:ea typeface="Arial"/>
                <a:cs typeface="Arial"/>
                <a:sym typeface="Arial"/>
                <a:hlinkClick r:id="rId3"/>
              </a:rPr>
              <a:t>Images</a:t>
            </a:r>
            <a:r>
              <a:rPr lang="lt-LT" sz="1400" i="0" dirty="0">
                <a:latin typeface="Arial"/>
                <a:ea typeface="Arial"/>
                <a:cs typeface="Arial"/>
                <a:sym typeface="Arial"/>
              </a:rPr>
              <a:t> iš </a:t>
            </a:r>
            <a:r>
              <a:rPr lang="lt-LT" sz="1400" i="0" u="sng" dirty="0" err="1">
                <a:solidFill>
                  <a:schemeClr val="hlink"/>
                </a:solidFill>
                <a:latin typeface="Arial"/>
                <a:ea typeface="Arial"/>
                <a:cs typeface="Arial"/>
                <a:sym typeface="Arial"/>
                <a:hlinkClick r:id="rId4"/>
              </a:rPr>
              <a:t>Pixabay</a:t>
            </a:r>
            <a:endParaRPr sz="1400" dirty="0">
              <a:latin typeface="Arial"/>
              <a:ea typeface="Arial"/>
              <a:cs typeface="Arial"/>
              <a:sym typeface="Arial"/>
            </a:endParaRPr>
          </a:p>
        </p:txBody>
      </p:sp>
      <p:sp>
        <p:nvSpPr>
          <p:cNvPr id="1424" name="Google Shape;1424;p1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166</a:t>
            </a:fld>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9"/>
        <p:cNvGrpSpPr/>
        <p:nvPr/>
      </p:nvGrpSpPr>
      <p:grpSpPr>
        <a:xfrm>
          <a:off x="0" y="0"/>
          <a:ext cx="0" cy="0"/>
          <a:chOff x="0" y="0"/>
          <a:chExt cx="0" cy="0"/>
        </a:xfrm>
      </p:grpSpPr>
      <p:sp>
        <p:nvSpPr>
          <p:cNvPr id="1430" name="Google Shape;1430;p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31" name="Google Shape;1431;p9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b="1" i="1" dirty="0" err="1">
                <a:latin typeface="Arial"/>
                <a:ea typeface="Arial"/>
                <a:cs typeface="Arial"/>
                <a:sym typeface="Arial"/>
              </a:rPr>
              <a:t>Duolingo</a:t>
            </a:r>
            <a:r>
              <a:rPr lang="lt-LT" sz="1400" b="1" dirty="0">
                <a:latin typeface="Arial"/>
                <a:ea typeface="Arial"/>
                <a:cs typeface="Arial"/>
                <a:sym typeface="Arial"/>
              </a:rPr>
              <a:t>.</a:t>
            </a:r>
            <a:r>
              <a:rPr lang="lt-LT" sz="1400" dirty="0">
                <a:latin typeface="Arial"/>
                <a:ea typeface="Arial"/>
                <a:cs typeface="Arial"/>
                <a:sym typeface="Arial"/>
              </a:rPr>
              <a:t> Žaidimų tipo mokymas, DI remiami testai, pokalbiai su DI („</a:t>
            </a:r>
            <a:r>
              <a:rPr lang="lt-LT" sz="1400" dirty="0" err="1">
                <a:latin typeface="Arial"/>
                <a:ea typeface="Arial"/>
                <a:cs typeface="Arial"/>
                <a:sym typeface="Arial"/>
              </a:rPr>
              <a:t>Roleplay</a:t>
            </a:r>
            <a:r>
              <a:rPr lang="lt-LT" sz="1400" dirty="0">
                <a:latin typeface="Arial"/>
                <a:ea typeface="Arial"/>
                <a:cs typeface="Arial"/>
                <a:sym typeface="Arial"/>
              </a:rPr>
              <a:t>" funkcija), yra reklamos.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i="1" dirty="0" err="1">
                <a:latin typeface="Arial"/>
                <a:ea typeface="Arial"/>
                <a:cs typeface="Arial"/>
                <a:sym typeface="Arial"/>
              </a:rPr>
              <a:t>ChatGPT</a:t>
            </a:r>
            <a:r>
              <a:rPr lang="lt-LT" sz="1400" dirty="0">
                <a:latin typeface="Arial"/>
                <a:ea typeface="Arial"/>
                <a:cs typeface="Arial"/>
                <a:sym typeface="Arial"/>
              </a:rPr>
              <a:t> (su kalbos nustatymais). Galima praktikuoti pokalbius bet kuria kalba, prašyti paaiškinimų.</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i="1" dirty="0" err="1">
                <a:latin typeface="Arial"/>
                <a:ea typeface="Arial"/>
                <a:cs typeface="Arial"/>
                <a:sym typeface="Arial"/>
              </a:rPr>
              <a:t>HelloTalk</a:t>
            </a:r>
            <a:r>
              <a:rPr lang="lt-LT" sz="1400" b="1" dirty="0">
                <a:latin typeface="Arial"/>
                <a:ea typeface="Arial"/>
                <a:cs typeface="Arial"/>
                <a:sym typeface="Arial"/>
              </a:rPr>
              <a:t>. </a:t>
            </a:r>
            <a:r>
              <a:rPr lang="lt-LT" sz="1400" dirty="0">
                <a:latin typeface="Arial"/>
                <a:ea typeface="Arial"/>
                <a:cs typeface="Arial"/>
                <a:sym typeface="Arial"/>
              </a:rPr>
              <a:t>Pokalbiai su </a:t>
            </a:r>
            <a:r>
              <a:rPr lang="lt-LT" sz="1400" dirty="0" err="1">
                <a:latin typeface="Arial"/>
                <a:ea typeface="Arial"/>
                <a:cs typeface="Arial"/>
                <a:sym typeface="Arial"/>
              </a:rPr>
              <a:t>gimtakalbiais</a:t>
            </a:r>
            <a:r>
              <a:rPr lang="lt-LT" sz="1400" dirty="0">
                <a:latin typeface="Arial"/>
                <a:ea typeface="Arial"/>
                <a:cs typeface="Arial"/>
                <a:sym typeface="Arial"/>
              </a:rPr>
              <a:t> ir DI pagalbininkais.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i="1" dirty="0" err="1">
                <a:latin typeface="Arial"/>
                <a:ea typeface="Arial"/>
                <a:cs typeface="Arial"/>
                <a:sym typeface="Arial"/>
              </a:rPr>
              <a:t>Tandem</a:t>
            </a:r>
            <a:r>
              <a:rPr lang="lt-LT" sz="1400" b="1" dirty="0">
                <a:latin typeface="Arial"/>
                <a:ea typeface="Arial"/>
                <a:cs typeface="Arial"/>
                <a:sym typeface="Arial"/>
              </a:rPr>
              <a:t>. </a:t>
            </a:r>
            <a:r>
              <a:rPr lang="lt-LT" sz="1400" dirty="0">
                <a:latin typeface="Arial"/>
                <a:ea typeface="Arial"/>
                <a:cs typeface="Arial"/>
                <a:sym typeface="Arial"/>
              </a:rPr>
              <a:t>Bendravimas su žmonėmis ir DI.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i="1" dirty="0" err="1">
                <a:latin typeface="Arial"/>
                <a:ea typeface="Arial"/>
                <a:cs typeface="Arial"/>
                <a:sym typeface="Arial"/>
              </a:rPr>
              <a:t>Memrise</a:t>
            </a:r>
            <a:r>
              <a:rPr lang="lt-LT" sz="1400" b="1" dirty="0">
                <a:latin typeface="Arial"/>
                <a:ea typeface="Arial"/>
                <a:cs typeface="Arial"/>
                <a:sym typeface="Arial"/>
              </a:rPr>
              <a:t>. </a:t>
            </a:r>
            <a:r>
              <a:rPr lang="lt-LT" sz="1400" dirty="0">
                <a:latin typeface="Arial"/>
                <a:ea typeface="Arial"/>
                <a:cs typeface="Arial"/>
                <a:sym typeface="Arial"/>
              </a:rPr>
              <a:t>Naudoja DI pokalbius realiomis situacijomis, vaizdo įrašai, žodyno stiprinimas.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i="1" dirty="0" err="1">
                <a:latin typeface="Arial"/>
                <a:ea typeface="Arial"/>
                <a:cs typeface="Arial"/>
                <a:sym typeface="Arial"/>
              </a:rPr>
              <a:t>LingQ</a:t>
            </a:r>
            <a:r>
              <a:rPr lang="lt-LT" sz="1400" b="1" dirty="0">
                <a:latin typeface="Arial"/>
                <a:ea typeface="Arial"/>
                <a:cs typeface="Arial"/>
                <a:sym typeface="Arial"/>
              </a:rPr>
              <a:t>. </a:t>
            </a:r>
            <a:r>
              <a:rPr lang="lt-LT" sz="1400" dirty="0">
                <a:latin typeface="Arial"/>
                <a:ea typeface="Arial"/>
                <a:cs typeface="Arial"/>
                <a:sym typeface="Arial"/>
              </a:rPr>
              <a:t>Skaitymas ir klausymasis su DI vertinimu, interaktyvus mokymasis (ribotas turinys).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i="1" dirty="0">
                <a:latin typeface="Arial"/>
                <a:ea typeface="Arial"/>
                <a:cs typeface="Arial"/>
                <a:sym typeface="Arial"/>
              </a:rPr>
              <a:t>Replika</a:t>
            </a:r>
            <a:r>
              <a:rPr lang="lt-LT" sz="1400" b="1" dirty="0">
                <a:latin typeface="Arial"/>
                <a:ea typeface="Arial"/>
                <a:cs typeface="Arial"/>
                <a:sym typeface="Arial"/>
              </a:rPr>
              <a:t>.</a:t>
            </a:r>
            <a:r>
              <a:rPr lang="lt-LT" sz="1400" dirty="0">
                <a:latin typeface="Arial"/>
                <a:ea typeface="Arial"/>
                <a:cs typeface="Arial"/>
                <a:sym typeface="Arial"/>
              </a:rPr>
              <a:t> (mažiau skirta konkrečiai kalbų mokymuisi, veikiantis DI pagrindu), anglų (dažniausiai), pokalbiai su DI draugu, labiau lavina šnekamąją kalbą.</a:t>
            </a:r>
            <a:endParaRPr dirty="0"/>
          </a:p>
          <a:p>
            <a:pPr marL="0" lvl="0" indent="0" algn="l" rtl="0">
              <a:lnSpc>
                <a:spcPct val="100000"/>
              </a:lnSpc>
              <a:spcBef>
                <a:spcPts val="0"/>
              </a:spcBef>
              <a:spcAft>
                <a:spcPts val="0"/>
              </a:spcAft>
              <a:buSzPts val="1400"/>
              <a:buNone/>
            </a:pPr>
            <a:r>
              <a:rPr lang="lt-LT" sz="1400" b="1" i="1" dirty="0" err="1">
                <a:latin typeface="Arial"/>
                <a:ea typeface="Arial"/>
                <a:cs typeface="Arial"/>
                <a:sym typeface="Arial"/>
              </a:rPr>
              <a:t>Talkpal</a:t>
            </a:r>
            <a:r>
              <a:rPr lang="lt-LT" sz="1400" b="1" dirty="0">
                <a:latin typeface="Arial"/>
                <a:ea typeface="Arial"/>
                <a:cs typeface="Arial"/>
                <a:sym typeface="Arial"/>
              </a:rPr>
              <a:t>. </a:t>
            </a:r>
            <a:r>
              <a:rPr lang="lt-LT" sz="1400" dirty="0">
                <a:latin typeface="Arial"/>
                <a:ea typeface="Arial"/>
                <a:cs typeface="Arial"/>
                <a:sym typeface="Arial"/>
              </a:rPr>
              <a:t>Kalbų mokymosi programėlė, leidžianti mokytis daugiau nei 50 kalbų bendraujant su dirbtiniu intelektu. Vartotojas gali kalbėtis raštu ar balsu, imituoti realias situacijas ir gauti grįžtamąjį ryšį apie savo kalbos vartojimą. Programėlė siūlo įvairius režimus: vaidmenų žaidimus, debatų scenarijus, nuotraukų pagrindu sukurtus dialogus. Nemokama versija turi ribotas funkcijas, visos funkcijos prieinamos su prenumerata. </a:t>
            </a:r>
            <a:r>
              <a:rPr lang="lt-LT" sz="1400" i="1" dirty="0" err="1">
                <a:latin typeface="Arial"/>
                <a:ea typeface="Arial"/>
                <a:cs typeface="Arial"/>
                <a:sym typeface="Arial"/>
              </a:rPr>
              <a:t>Talkpal</a:t>
            </a:r>
            <a:r>
              <a:rPr lang="lt-LT" sz="1400" dirty="0">
                <a:latin typeface="Arial"/>
                <a:ea typeface="Arial"/>
                <a:cs typeface="Arial"/>
                <a:sym typeface="Arial"/>
              </a:rPr>
              <a:t> tinka tiems, kurie nori aktyviai tobulinti kalbą be gyvo partnerio.</a:t>
            </a:r>
            <a:r>
              <a:rPr lang="lt-LT" sz="1400" dirty="0"/>
              <a:t> </a:t>
            </a:r>
            <a:r>
              <a:rPr lang="lt-LT" sz="1400" b="0" dirty="0">
                <a:latin typeface="Arial"/>
                <a:ea typeface="Arial"/>
                <a:cs typeface="Arial"/>
                <a:sym typeface="Arial"/>
              </a:rPr>
              <a:t>Rekomenduojame išbandyti nemokamą versiją, kuri puikiai tiks pradedantiesiems.</a:t>
            </a:r>
            <a:endParaRPr sz="1400" b="1"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Programėlės nuolat kinta, atsinaujina, atsiranda rinkoje naujų. Yra ir lietuviškų, bet dauguma mokamos.</a:t>
            </a:r>
            <a:endParaRPr sz="1400" dirty="0">
              <a:latin typeface="Arial"/>
              <a:ea typeface="Arial"/>
              <a:cs typeface="Arial"/>
              <a:sym typeface="Arial"/>
            </a:endParaRPr>
          </a:p>
        </p:txBody>
      </p:sp>
      <p:sp>
        <p:nvSpPr>
          <p:cNvPr id="1432" name="Google Shape;1432;p9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167</a:t>
            </a:fld>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1"/>
        <p:cNvGrpSpPr/>
        <p:nvPr/>
      </p:nvGrpSpPr>
      <p:grpSpPr>
        <a:xfrm>
          <a:off x="0" y="0"/>
          <a:ext cx="0" cy="0"/>
          <a:chOff x="0" y="0"/>
          <a:chExt cx="0" cy="0"/>
        </a:xfrm>
      </p:grpSpPr>
      <p:sp>
        <p:nvSpPr>
          <p:cNvPr id="1442" name="Google Shape;1442;p1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43" name="Google Shape;1443;p1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Visuomenėje šiandien patiriamas tam tikras spaudimas. Visur ir visi kalba apie DI.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Įvairūs tyrimai (https://comminfo.rutgers.edu/news/survey-reveals-concerns-and-adoption-trends-around-ais-rising-influence?utm_source=chatgpt.com) rodo, kad visuomenė </a:t>
            </a:r>
            <a:r>
              <a:rPr lang="lt-LT" sz="1400" b="1" dirty="0">
                <a:latin typeface="Arial"/>
                <a:ea typeface="Arial"/>
                <a:cs typeface="Arial"/>
                <a:sym typeface="Arial"/>
              </a:rPr>
              <a:t>vis labiau nerimauja dėl DI plėtros</a:t>
            </a:r>
            <a:r>
              <a:rPr lang="lt-LT" sz="1400" dirty="0">
                <a:latin typeface="Arial"/>
                <a:ea typeface="Arial"/>
                <a:cs typeface="Arial"/>
                <a:sym typeface="Arial"/>
              </a:rPr>
              <a:t>, ypač dėl darbo vietų praradimo ir profesinio saugumo. Etinių ir teisinių klausimų, susijusių su DI naudojimu. Dezinformacijos ir manipuliacijos galimybių politikoje ir žiniasklaidoje. Asmeninės informacijos apsaugos ir privatumo.</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b="1"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DI naudojimo paradoksas. Tu turi taip naudotis DI, kad jis tave pakeistų (ciniškas požiūris).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Jaučiamas spaudimas naudoti DI, tai tarsi </a:t>
            </a:r>
            <a:r>
              <a:rPr lang="lt-LT" sz="1400" b="1" dirty="0">
                <a:latin typeface="Arial"/>
                <a:ea typeface="Arial"/>
                <a:cs typeface="Arial"/>
                <a:sym typeface="Arial"/>
              </a:rPr>
              <a:t>savo žinių nuvertinimas</a:t>
            </a:r>
            <a:r>
              <a:rPr lang="lt-LT" sz="1400" dirty="0">
                <a:latin typeface="Arial"/>
                <a:ea typeface="Arial"/>
                <a:cs typeface="Arial"/>
                <a:sym typeface="Arial"/>
              </a:rPr>
              <a:t>. Tai, kas gimsta mūsų galvose, atrodo mažiau vertinga, nei tai, ką sukuria DI.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Kyla klausimų ir diskusijų, kas svarbiau ir vertingiau – </a:t>
            </a:r>
            <a:r>
              <a:rPr lang="lt-LT" sz="1400" b="1" dirty="0">
                <a:latin typeface="Arial"/>
                <a:ea typeface="Arial"/>
                <a:cs typeface="Arial"/>
                <a:sym typeface="Arial"/>
              </a:rPr>
              <a:t>tikras realus pokalbis AR išmintingas atsakymas iš mašinos</a:t>
            </a:r>
            <a:r>
              <a:rPr lang="lt-LT" sz="1400" dirty="0">
                <a:latin typeface="Arial"/>
                <a:ea typeface="Arial"/>
                <a:cs typeface="Arial"/>
                <a:sym typeface="Arial"/>
              </a:rPr>
              <a:t>?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Jei auditorija linkusi, galite diskutuoti.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Svarbu išlaikyti skirtį tarp mašinos ir žmogaus. Įasmeninant DI nuvertinamas žmogaus indėlis ir sukeliami nerealūs lūkesčiai.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Kaip yra madinga ir populiaru gyventi sveikiau, nenaudoti priedų (E), taip dabar pasaulyje pradeda atsirasti judėjimų be DI, kai tyčia nenaudojami DI įrankiai ir tai pabrėžtinai teigiama, tuo giriamasi. </a:t>
            </a:r>
            <a:endParaRPr sz="1400" dirty="0">
              <a:latin typeface="Arial"/>
              <a:ea typeface="Arial"/>
              <a:cs typeface="Arial"/>
              <a:sym typeface="Arial"/>
            </a:endParaRPr>
          </a:p>
        </p:txBody>
      </p:sp>
      <p:sp>
        <p:nvSpPr>
          <p:cNvPr id="1444" name="Google Shape;1444;p1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168</a:t>
            </a:fld>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9"/>
        <p:cNvGrpSpPr/>
        <p:nvPr/>
      </p:nvGrpSpPr>
      <p:grpSpPr>
        <a:xfrm>
          <a:off x="0" y="0"/>
          <a:ext cx="0" cy="0"/>
          <a:chOff x="0" y="0"/>
          <a:chExt cx="0" cy="0"/>
        </a:xfrm>
      </p:grpSpPr>
      <p:sp>
        <p:nvSpPr>
          <p:cNvPr id="1450" name="Google Shape;1450;p1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51" name="Google Shape;1451;p1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Galite paklausti auditorijos, kaip jie mano, kokios didžiausios grėsmės, ypač dabar, kai visur įsigali DI paremtos technologijos. Kaip jų išvengti? Ką daryti? Galite aptarti dalyvių patirtis ir situacijas.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Kibernetinis saugumas yra itin svarbus šiuolaikiniame skaitmeniniame pasaulyje. 2024 metais dažniausiai pasitaikančios kibernetinės grėsmės yra duomenų nutekėjimai, išpirkos reikalaujančios atakos, sukčiavimo atakos (</a:t>
            </a:r>
            <a:r>
              <a:rPr lang="lt-LT" sz="1400" i="1" dirty="0" err="1">
                <a:latin typeface="Arial"/>
                <a:ea typeface="Arial"/>
                <a:cs typeface="Arial"/>
                <a:sym typeface="Arial"/>
              </a:rPr>
              <a:t>phishing</a:t>
            </a:r>
            <a:r>
              <a:rPr lang="lt-LT" sz="1400" dirty="0">
                <a:latin typeface="Arial"/>
                <a:ea typeface="Arial"/>
                <a:cs typeface="Arial"/>
                <a:sym typeface="Arial"/>
              </a:rPr>
              <a:t>) ir kenkėjiškos programos. Taip pat </a:t>
            </a:r>
            <a:r>
              <a:rPr lang="lt-LT" sz="1400" b="1" dirty="0">
                <a:latin typeface="Arial"/>
                <a:ea typeface="Arial"/>
                <a:cs typeface="Arial"/>
                <a:sym typeface="Arial"/>
              </a:rPr>
              <a:t>didėja grėsmės, susijusios su dirbtiniu intelektu</a:t>
            </a:r>
            <a:r>
              <a:rPr lang="lt-LT" sz="1400" dirty="0">
                <a:latin typeface="Arial"/>
                <a:ea typeface="Arial"/>
                <a:cs typeface="Arial"/>
                <a:sym typeface="Arial"/>
              </a:rPr>
              <a:t>, kuris gali būti naudojamas tiek atakoms vykdyti, tiek gynybai stiprinti</a:t>
            </a:r>
            <a:r>
              <a:rPr lang="lt-LT" sz="1400" b="1" dirty="0">
                <a:latin typeface="Arial"/>
                <a:ea typeface="Arial"/>
                <a:cs typeface="Arial"/>
                <a:sym typeface="Arial"/>
              </a:rPr>
              <a:t>. Žmogiškasis veiksnys lieka silpniausia grandimi kibernetinio saugumo grandinėje, todėl svarbu ugdyti kibernetinį sąmoningumą.</a:t>
            </a:r>
            <a:r>
              <a:rPr lang="lt-LT" sz="1400" dirty="0">
                <a:latin typeface="Arial"/>
                <a:ea typeface="Arial"/>
                <a:cs typeface="Arial"/>
                <a:sym typeface="Arial"/>
              </a:rPr>
              <a:t> Norint apsaugoti asmeninius duomenis internete, rekomenduojama naudoti stiprius ir unikalius slaptažodžius kiekvienai paskyrai </a:t>
            </a:r>
            <a:r>
              <a:rPr lang="lt-LT" sz="1400" b="1" dirty="0">
                <a:latin typeface="Arial"/>
                <a:ea typeface="Arial"/>
                <a:cs typeface="Arial"/>
                <a:sym typeface="Arial"/>
              </a:rPr>
              <a:t>bei įjungti dviejų faktorių autentifikavimą</a:t>
            </a:r>
            <a:r>
              <a:rPr lang="lt-LT" sz="1400" dirty="0">
                <a:latin typeface="Arial"/>
                <a:ea typeface="Arial"/>
                <a:cs typeface="Arial"/>
                <a:sym typeface="Arial"/>
              </a:rPr>
              <a:t>. Būtina reguliariai </a:t>
            </a:r>
            <a:r>
              <a:rPr lang="lt-LT" sz="1400" b="1" dirty="0">
                <a:latin typeface="Arial"/>
                <a:ea typeface="Arial"/>
                <a:cs typeface="Arial"/>
                <a:sym typeface="Arial"/>
              </a:rPr>
              <a:t>atnaujinti programinę įrangą</a:t>
            </a:r>
            <a:r>
              <a:rPr lang="lt-LT" sz="1400" dirty="0">
                <a:latin typeface="Arial"/>
                <a:ea typeface="Arial"/>
                <a:cs typeface="Arial"/>
                <a:sym typeface="Arial"/>
              </a:rPr>
              <a:t>, įskaitant operacinę sistemą, naršyklę ir antivirusinę programą. Vartotojai turėtų būti atsargūs su el. laiškais ir nuorodomis iš nepažįstamų siuntėjų </a:t>
            </a:r>
            <a:r>
              <a:rPr lang="lt-LT" sz="1400" b="1" dirty="0">
                <a:latin typeface="Arial"/>
                <a:ea typeface="Arial"/>
                <a:cs typeface="Arial"/>
                <a:sym typeface="Arial"/>
              </a:rPr>
              <a:t>bei vengti naudotis viešaisiais </a:t>
            </a:r>
            <a:r>
              <a:rPr lang="lt-LT" sz="1400" b="1" dirty="0" err="1">
                <a:latin typeface="Arial"/>
                <a:ea typeface="Arial"/>
                <a:cs typeface="Arial"/>
                <a:sym typeface="Arial"/>
              </a:rPr>
              <a:t>Wi</a:t>
            </a:r>
            <a:r>
              <a:rPr lang="lt-LT" sz="1400" b="1" dirty="0">
                <a:latin typeface="Arial"/>
                <a:ea typeface="Arial"/>
                <a:cs typeface="Arial"/>
                <a:sym typeface="Arial"/>
              </a:rPr>
              <a:t>-Fi tinklais </a:t>
            </a:r>
            <a:r>
              <a:rPr lang="lt-LT" sz="1400" dirty="0">
                <a:latin typeface="Arial"/>
                <a:ea typeface="Arial"/>
                <a:cs typeface="Arial"/>
                <a:sym typeface="Arial"/>
              </a:rPr>
              <a:t>be VPN. Taip pat svarbu būti atsargiems dalijantis asmenine informacija internete ir saugoti savo įrenginius slaptažodžiais arba biometriniais duomenimis.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b="1" dirty="0">
                <a:latin typeface="Arial"/>
                <a:ea typeface="Arial"/>
                <a:cs typeface="Arial"/>
                <a:sym typeface="Arial"/>
              </a:rPr>
              <a:t>Darbo duomenų </a:t>
            </a:r>
            <a:r>
              <a:rPr lang="lt-LT" sz="1400" dirty="0">
                <a:latin typeface="Arial"/>
                <a:ea typeface="Arial"/>
                <a:cs typeface="Arial"/>
                <a:sym typeface="Arial"/>
              </a:rPr>
              <a:t>apsaugai galioja panašios rekomendacijos. Reikėtų naudoti stiprius slaptažodžius ir dviejų faktorių autentifikavimą, taip pat rekomenduojama naudoti VPN ir šifravimo priemones. Svarbu reguliariai daryti atsargines duomenų kopijas ir laikyti jas saugioje vietoje. </a:t>
            </a:r>
            <a:r>
              <a:rPr lang="lt-LT" sz="1400" b="1" dirty="0">
                <a:latin typeface="Arial"/>
                <a:ea typeface="Arial"/>
                <a:cs typeface="Arial"/>
                <a:sym typeface="Arial"/>
              </a:rPr>
              <a:t>Darbuotojai turėtų būti apmokyti kibernetinio saugumo pagrindų ir informuoti apie dažniausiai pasitaikančias grėsmes bei būdus, kaip jų išvengti.</a:t>
            </a:r>
            <a:r>
              <a:rPr lang="lt-LT" sz="1400" dirty="0">
                <a:latin typeface="Arial"/>
                <a:ea typeface="Arial"/>
                <a:cs typeface="Arial"/>
                <a:sym typeface="Arial"/>
              </a:rPr>
              <a:t> Organizacijos turėtų nustatyti aiškias kibernetinio saugumo politikas ir procedūras, kad būtų užtikrintas tinkamas duomenų apsaugos lygis.   </a:t>
            </a:r>
            <a:endParaRPr sz="1400" dirty="0">
              <a:latin typeface="Arial"/>
              <a:ea typeface="Arial"/>
              <a:cs typeface="Arial"/>
              <a:sym typeface="Arial"/>
            </a:endParaRPr>
          </a:p>
        </p:txBody>
      </p:sp>
      <p:sp>
        <p:nvSpPr>
          <p:cNvPr id="1452" name="Google Shape;1452;p1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169</a:t>
            </a:fld>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5"/>
        <p:cNvGrpSpPr/>
        <p:nvPr/>
      </p:nvGrpSpPr>
      <p:grpSpPr>
        <a:xfrm>
          <a:off x="0" y="0"/>
          <a:ext cx="0" cy="0"/>
          <a:chOff x="0" y="0"/>
          <a:chExt cx="0" cy="0"/>
        </a:xfrm>
      </p:grpSpPr>
      <p:sp>
        <p:nvSpPr>
          <p:cNvPr id="1456" name="Google Shape;1456;p1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57" name="Google Shape;1457;p1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F0F0F"/>
              </a:buClr>
              <a:buSzPts val="1200"/>
              <a:buFont typeface="Roboto"/>
              <a:buNone/>
            </a:pPr>
            <a:r>
              <a:rPr lang="lt-LT" sz="1400" dirty="0">
                <a:latin typeface="Arial"/>
                <a:ea typeface="Arial"/>
                <a:cs typeface="Arial"/>
                <a:sym typeface="Arial"/>
              </a:rPr>
              <a:t>Ignas Kalpokas atsako į Klaudijos klausimus.</a:t>
            </a:r>
            <a:endParaRPr dirty="0"/>
          </a:p>
          <a:p>
            <a:pPr marL="0" lvl="0" indent="0" algn="l" rtl="0">
              <a:lnSpc>
                <a:spcPct val="100000"/>
              </a:lnSpc>
              <a:spcBef>
                <a:spcPts val="0"/>
              </a:spcBef>
              <a:spcAft>
                <a:spcPts val="0"/>
              </a:spcAft>
              <a:buClr>
                <a:srgbClr val="0F0F0F"/>
              </a:buClr>
              <a:buSzPts val="1200"/>
              <a:buFont typeface="Roboto"/>
              <a:buNone/>
            </a:pPr>
            <a:r>
              <a:rPr lang="lt-LT" sz="1400" b="0" i="1" dirty="0">
                <a:solidFill>
                  <a:srgbClr val="0F0F0F"/>
                </a:solidFill>
                <a:latin typeface="Arial"/>
                <a:ea typeface="Arial"/>
                <a:cs typeface="Arial"/>
                <a:sym typeface="Arial"/>
              </a:rPr>
              <a:t>Pažink medijas su Klaudija</a:t>
            </a:r>
            <a:r>
              <a:rPr lang="lt-LT" sz="1400" b="1" i="0" dirty="0">
                <a:solidFill>
                  <a:srgbClr val="0F0F0F"/>
                </a:solidFill>
                <a:latin typeface="Arial"/>
                <a:ea typeface="Arial"/>
                <a:cs typeface="Arial"/>
                <a:sym typeface="Arial"/>
              </a:rPr>
              <a:t>. Reikia saugotis „nešvarios“ informacijos </a:t>
            </a:r>
            <a:r>
              <a:rPr lang="lt-LT" sz="1400" i="0" dirty="0">
                <a:solidFill>
                  <a:srgbClr val="0F0F0F"/>
                </a:solidFill>
                <a:latin typeface="Arial"/>
                <a:ea typeface="Arial"/>
                <a:cs typeface="Arial"/>
                <a:sym typeface="Arial"/>
              </a:rPr>
              <a:t>(1 min.17 sek.) </a:t>
            </a:r>
            <a:r>
              <a:rPr lang="lt-LT" sz="1400" dirty="0">
                <a:latin typeface="Arial"/>
                <a:ea typeface="Arial"/>
                <a:cs typeface="Arial"/>
                <a:sym typeface="Arial"/>
              </a:rPr>
              <a:t>https://www.youtube.com/</a:t>
            </a:r>
            <a:r>
              <a:rPr lang="lt-LT" sz="1400" dirty="0" err="1">
                <a:latin typeface="Arial"/>
                <a:ea typeface="Arial"/>
                <a:cs typeface="Arial"/>
                <a:sym typeface="Arial"/>
              </a:rPr>
              <a:t>watch?v</a:t>
            </a:r>
            <a:r>
              <a:rPr lang="lt-LT" sz="1400" dirty="0">
                <a:latin typeface="Arial"/>
                <a:ea typeface="Arial"/>
                <a:cs typeface="Arial"/>
                <a:sym typeface="Arial"/>
              </a:rPr>
              <a:t>=mB7hHziugio..</a:t>
            </a:r>
            <a:endParaRPr sz="1400" dirty="0">
              <a:latin typeface="Arial"/>
              <a:ea typeface="Arial"/>
              <a:cs typeface="Arial"/>
              <a:sym typeface="Arial"/>
            </a:endParaRPr>
          </a:p>
        </p:txBody>
      </p:sp>
      <p:sp>
        <p:nvSpPr>
          <p:cNvPr id="1458" name="Google Shape;1458;p1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170</a:t>
            </a:fld>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2"/>
        <p:cNvGrpSpPr/>
        <p:nvPr/>
      </p:nvGrpSpPr>
      <p:grpSpPr>
        <a:xfrm>
          <a:off x="0" y="0"/>
          <a:ext cx="0" cy="0"/>
          <a:chOff x="0" y="0"/>
          <a:chExt cx="0" cy="0"/>
        </a:xfrm>
      </p:grpSpPr>
      <p:sp>
        <p:nvSpPr>
          <p:cNvPr id="1463" name="Google Shape;1463;p1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64" name="Google Shape;1464;p1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a:latin typeface="Arial"/>
                <a:ea typeface="Arial"/>
                <a:cs typeface="Arial"/>
                <a:sym typeface="Arial"/>
              </a:rPr>
              <a:t>Diskusija su dalyviais. Ar teko gauti? Ar geba atpažinti? Aptariame laiškų-klastočių specifiką. Kas tai yra? Kokie būdingi bruožai? Kada geriau nepasitikėti?</a:t>
            </a:r>
            <a:endParaRPr sz="1400">
              <a:latin typeface="Arial"/>
              <a:ea typeface="Arial"/>
              <a:cs typeface="Arial"/>
              <a:sym typeface="Arial"/>
            </a:endParaRPr>
          </a:p>
        </p:txBody>
      </p:sp>
      <p:sp>
        <p:nvSpPr>
          <p:cNvPr id="1465" name="Google Shape;1465;p1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171</a:t>
            </a:fld>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9"/>
        <p:cNvGrpSpPr/>
        <p:nvPr/>
      </p:nvGrpSpPr>
      <p:grpSpPr>
        <a:xfrm>
          <a:off x="0" y="0"/>
          <a:ext cx="0" cy="0"/>
          <a:chOff x="0" y="0"/>
          <a:chExt cx="0" cy="0"/>
        </a:xfrm>
      </p:grpSpPr>
      <p:sp>
        <p:nvSpPr>
          <p:cNvPr id="1470" name="Google Shape;1470;p1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71" name="Google Shape;1471;p1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Galite gauti suklastotų laiškų iš suklastotų pašto adresų, kai apsimetama jūsų viršininku ar draugu ir prašoma atlikti tam tikrus veiksmus, pvz., pervesti pinigų į sąskaitą ar pan. Atidžiai peržiūrėkite siuntėjo adresą, jei kyla abejonių, susisiekite su laiško siuntėju kitais įmanomais būdais ir patikslinkite, ar tikrai reikia atlikti tam tikrus veiksmus ir pan. </a:t>
            </a:r>
            <a:endParaRPr dirty="0"/>
          </a:p>
          <a:p>
            <a:pPr marL="0" lvl="0" indent="0" algn="l" rtl="0">
              <a:lnSpc>
                <a:spcPct val="100000"/>
              </a:lnSpc>
              <a:spcBef>
                <a:spcPts val="0"/>
              </a:spcBef>
              <a:spcAft>
                <a:spcPts val="0"/>
              </a:spcAft>
              <a:buSzPts val="1400"/>
              <a:buNone/>
            </a:pPr>
            <a:r>
              <a:rPr lang="lt-LT" sz="1400" dirty="0">
                <a:latin typeface="Arial"/>
                <a:ea typeface="Arial"/>
                <a:cs typeface="Arial"/>
                <a:sym typeface="Arial"/>
              </a:rPr>
              <a:t>Akcentuokite, kad negalima spausti nuorodų, pateikiamų SMS žinutėje, o elektroniniame laiške pateikiamas nuorodas taip pat atidžiai vertinkite. Visada geriau patys inicijuokite prisijungimą prie tam tikrų svetainių, jei manote, kad ten gali būti pateikiama jums aktuali informacija.</a:t>
            </a:r>
            <a:endParaRPr sz="1400" dirty="0">
              <a:latin typeface="Arial"/>
              <a:ea typeface="Arial"/>
              <a:cs typeface="Arial"/>
              <a:sym typeface="Arial"/>
            </a:endParaRPr>
          </a:p>
        </p:txBody>
      </p:sp>
      <p:sp>
        <p:nvSpPr>
          <p:cNvPr id="1472" name="Google Shape;1472;p1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172</a:t>
            </a:fld>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6"/>
        <p:cNvGrpSpPr/>
        <p:nvPr/>
      </p:nvGrpSpPr>
      <p:grpSpPr>
        <a:xfrm>
          <a:off x="0" y="0"/>
          <a:ext cx="0" cy="0"/>
          <a:chOff x="0" y="0"/>
          <a:chExt cx="0" cy="0"/>
        </a:xfrm>
      </p:grpSpPr>
      <p:sp>
        <p:nvSpPr>
          <p:cNvPr id="1477" name="Google Shape;1477;p1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78" name="Google Shape;1478;p1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Ar saugu naudotis DI? Ką sako apie DI saugumą ekspertai?</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lt-LT" sz="1400" u="sng" dirty="0">
                <a:solidFill>
                  <a:schemeClr val="hlink"/>
                </a:solidFill>
                <a:latin typeface="Arial"/>
                <a:ea typeface="Arial"/>
                <a:cs typeface="Arial"/>
                <a:sym typeface="Arial"/>
                <a:hlinkClick r:id="rId3"/>
              </a:rPr>
              <a:t>Pažink medijas su Klaudija. Ar DI yra saugus naudoti?</a:t>
            </a:r>
            <a:r>
              <a:rPr lang="lt-LT" sz="1400" i="0" dirty="0">
                <a:latin typeface="Arial"/>
                <a:ea typeface="Arial"/>
                <a:cs typeface="Arial"/>
                <a:sym typeface="Arial"/>
              </a:rPr>
              <a:t>: </a:t>
            </a:r>
            <a:r>
              <a:rPr lang="lt-LT" sz="1400" i="1" dirty="0">
                <a:latin typeface="Arial"/>
                <a:ea typeface="Arial"/>
                <a:cs typeface="Arial"/>
                <a:sym typeface="Arial"/>
              </a:rPr>
              <a:t> https://www.youtube.com/watch?v=-7P3b97DMP4&amp;t=1s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Trumpai apžvelkite vaizdo įrašą ir pakartokite svarbiausius eksperto akcentus. Tai padės klausytojams geriau įsisavinti informaciją. Pavyzdžiui: </a:t>
            </a:r>
            <a:r>
              <a:rPr lang="lt-LT" sz="1400" i="1" dirty="0">
                <a:latin typeface="Arial"/>
                <a:ea typeface="Arial"/>
                <a:cs typeface="Arial"/>
                <a:sym typeface="Arial"/>
              </a:rPr>
              <a:t>Kaip girdėjote, ekspertas pabrėžė, kad DI – tai tik įrankis. Jis nėra savaime nei geras, nei blogas. Saugumas priklauso nuo to, kaip mes jį naudojame, kaip ir bet kokią kitą technologiją.</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r>
              <a:rPr lang="lt-LT" sz="1400" dirty="0">
                <a:latin typeface="Arial"/>
                <a:ea typeface="Arial"/>
                <a:cs typeface="Arial"/>
                <a:sym typeface="Arial"/>
              </a:rPr>
              <a:t>Užduokite klausytojams klausimą, kuris privers juos susimąstyti apie savo požiūrį į DI: </a:t>
            </a:r>
            <a:r>
              <a:rPr lang="lt-LT" sz="1400" i="1" dirty="0">
                <a:latin typeface="Arial"/>
                <a:ea typeface="Arial"/>
                <a:cs typeface="Arial"/>
                <a:sym typeface="Arial"/>
              </a:rPr>
              <a:t>Ar sutinkate su tuo, kad DI yra tik įrankis, kaip bet kuris kitas? Gal turite minčių ar abejonių dėl to?</a:t>
            </a:r>
            <a:r>
              <a:rPr lang="lt-LT" sz="1400" dirty="0">
                <a:latin typeface="Arial"/>
                <a:ea typeface="Arial"/>
                <a:cs typeface="Arial"/>
                <a:sym typeface="Arial"/>
              </a:rPr>
              <a:t> Tai paskatins klausytojus įsitraukti ir pasidalinti savo nuomone.</a:t>
            </a:r>
            <a:endParaRPr sz="1400" dirty="0">
              <a:latin typeface="Arial"/>
              <a:ea typeface="Arial"/>
              <a:cs typeface="Arial"/>
              <a:sym typeface="Arial"/>
            </a:endParaRPr>
          </a:p>
        </p:txBody>
      </p:sp>
      <p:sp>
        <p:nvSpPr>
          <p:cNvPr id="1479" name="Google Shape;1479;p1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173</a:t>
            </a:fld>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3"/>
        <p:cNvGrpSpPr/>
        <p:nvPr/>
      </p:nvGrpSpPr>
      <p:grpSpPr>
        <a:xfrm>
          <a:off x="0" y="0"/>
          <a:ext cx="0" cy="0"/>
          <a:chOff x="0" y="0"/>
          <a:chExt cx="0" cy="0"/>
        </a:xfrm>
      </p:grpSpPr>
      <p:sp>
        <p:nvSpPr>
          <p:cNvPr id="1484" name="Google Shape;1484;p1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85" name="Google Shape;1485;p1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Jei naudojate patikimus DI įrankius, galite patys keisti daugelį parametrų nustatymuose. Atminkite, kad negalima pateikti asmeninių duomenų ir konfidencialios informacijos.</a:t>
            </a:r>
            <a:endParaRPr sz="1400" dirty="0">
              <a:latin typeface="Arial"/>
              <a:ea typeface="Arial"/>
              <a:cs typeface="Arial"/>
              <a:sym typeface="Arial"/>
            </a:endParaRPr>
          </a:p>
        </p:txBody>
      </p:sp>
      <p:sp>
        <p:nvSpPr>
          <p:cNvPr id="1486" name="Google Shape;1486;p1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174</a:t>
            </a:fld>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1"/>
        <p:cNvGrpSpPr/>
        <p:nvPr/>
      </p:nvGrpSpPr>
      <p:grpSpPr>
        <a:xfrm>
          <a:off x="0" y="0"/>
          <a:ext cx="0" cy="0"/>
          <a:chOff x="0" y="0"/>
          <a:chExt cx="0" cy="0"/>
        </a:xfrm>
      </p:grpSpPr>
      <p:sp>
        <p:nvSpPr>
          <p:cNvPr id="1492" name="Google Shape;1492;p2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493" name="Google Shape;1493;p20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lt-LT" sz="1400">
                <a:latin typeface="Arial"/>
                <a:ea typeface="Arial"/>
                <a:cs typeface="Arial"/>
                <a:sym typeface="Arial"/>
              </a:rPr>
              <a:t>Saugokite tik tą informaciją, kuri nėra konfidenciali. Verta peržiūrėti nustatymus ir leidimus, kuriuos suteikėte programoms.</a:t>
            </a:r>
            <a:endParaRPr sz="1400">
              <a:latin typeface="Arial"/>
              <a:ea typeface="Arial"/>
              <a:cs typeface="Arial"/>
              <a:sym typeface="Arial"/>
            </a:endParaRPr>
          </a:p>
        </p:txBody>
      </p:sp>
      <p:sp>
        <p:nvSpPr>
          <p:cNvPr id="1494" name="Google Shape;1494;p20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lt-LT" sz="1200" b="0" i="0" u="none" strike="noStrike" cap="none">
                <a:solidFill>
                  <a:schemeClr val="dk1"/>
                </a:solidFill>
                <a:latin typeface="Calibri"/>
                <a:ea typeface="Calibri"/>
                <a:cs typeface="Calibri"/>
                <a:sym typeface="Calibri"/>
              </a:rPr>
              <a:t>175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9"/>
        <p:cNvGrpSpPr/>
        <p:nvPr/>
      </p:nvGrpSpPr>
      <p:grpSpPr>
        <a:xfrm>
          <a:off x="0" y="0"/>
          <a:ext cx="0" cy="0"/>
          <a:chOff x="0" y="0"/>
          <a:chExt cx="0" cy="0"/>
        </a:xfrm>
      </p:grpSpPr>
      <p:sp>
        <p:nvSpPr>
          <p:cNvPr id="1500" name="Google Shape;1500;p1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501" name="Google Shape;1501;p1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Reikia atsiminti, kad nėra specialios virtualiam pasauliui skirtos teisinės sistemos, ten galioja visi teisės aktai ir įstatymai. Todėl verta akcentuoti ir autorių teisių pažeidimus, kurie yra traktuojami kaip intelektinės nuosavybės vagystė, taip pat patyčias, įžeidimus ir t. t. Patyčios išaugo ne tik tarp vaikų, bet ir tarp suaugusiųjų. Reikia atsiminti, kad gali vieno mygtuko paspaudimu padaryti nusikaltimą. Prieš dalindamasis pagalvok: ar nesi supykęs, ar nieko neįžeisi, kas galės matyti (niekada nežinai, kas pasidarė kopiją ir t. t.), ar tai nėra patyčios?</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1502" name="Google Shape;1502;p1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176</a:t>
            </a:fld>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7"/>
        <p:cNvGrpSpPr/>
        <p:nvPr/>
      </p:nvGrpSpPr>
      <p:grpSpPr>
        <a:xfrm>
          <a:off x="0" y="0"/>
          <a:ext cx="0" cy="0"/>
          <a:chOff x="0" y="0"/>
          <a:chExt cx="0" cy="0"/>
        </a:xfrm>
      </p:grpSpPr>
      <p:sp>
        <p:nvSpPr>
          <p:cNvPr id="1508" name="Google Shape;1508;p1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9" name="Google Shape;1509;p1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2"/>
        <p:cNvGrpSpPr/>
        <p:nvPr/>
      </p:nvGrpSpPr>
      <p:grpSpPr>
        <a:xfrm>
          <a:off x="0" y="0"/>
          <a:ext cx="0" cy="0"/>
          <a:chOff x="0" y="0"/>
          <a:chExt cx="0" cy="0"/>
        </a:xfrm>
      </p:grpSpPr>
      <p:sp>
        <p:nvSpPr>
          <p:cNvPr id="1513" name="Google Shape;1513;p1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514" name="Google Shape;1514;p1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515" name="Google Shape;1515;p1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178</a:t>
            </a:fld>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9"/>
        <p:cNvGrpSpPr/>
        <p:nvPr/>
      </p:nvGrpSpPr>
      <p:grpSpPr>
        <a:xfrm>
          <a:off x="0" y="0"/>
          <a:ext cx="0" cy="0"/>
          <a:chOff x="0" y="0"/>
          <a:chExt cx="0" cy="0"/>
        </a:xfrm>
      </p:grpSpPr>
      <p:sp>
        <p:nvSpPr>
          <p:cNvPr id="1520" name="Google Shape;1520;p1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521" name="Google Shape;1521;p1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lt-LT" sz="1400" dirty="0">
                <a:latin typeface="Arial"/>
                <a:ea typeface="Arial"/>
                <a:cs typeface="Arial"/>
                <a:sym typeface="Arial"/>
              </a:rPr>
              <a:t>Pabaigoje, jei yra laiko, galima su paskaitos dalyviais padiskutuoti, aptarti viską, ką išgirdo, pabandyti išspręsti gyvenimiškas situacijas. Aptarkite ir išklausykite dalyvių nuomones, kokius įrankius žada naudoti ir t. t.</a:t>
            </a:r>
            <a:endParaRPr dirty="0"/>
          </a:p>
          <a:p>
            <a:pPr marL="0" lvl="0" indent="0" algn="l" rtl="0">
              <a:lnSpc>
                <a:spcPct val="100000"/>
              </a:lnSpc>
              <a:spcBef>
                <a:spcPts val="0"/>
              </a:spcBef>
              <a:spcAft>
                <a:spcPts val="0"/>
              </a:spcAft>
              <a:buSzPts val="1400"/>
              <a:buNone/>
            </a:pPr>
            <a:endParaRPr sz="1400" dirty="0">
              <a:latin typeface="Arial"/>
              <a:ea typeface="Arial"/>
              <a:cs typeface="Arial"/>
              <a:sym typeface="Arial"/>
            </a:endParaRPr>
          </a:p>
        </p:txBody>
      </p:sp>
      <p:sp>
        <p:nvSpPr>
          <p:cNvPr id="1522" name="Google Shape;1522;p1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179</a:t>
            </a:fld>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5"/>
        <p:cNvGrpSpPr/>
        <p:nvPr/>
      </p:nvGrpSpPr>
      <p:grpSpPr>
        <a:xfrm>
          <a:off x="0" y="0"/>
          <a:ext cx="0" cy="0"/>
          <a:chOff x="0" y="0"/>
          <a:chExt cx="0" cy="0"/>
        </a:xfrm>
      </p:grpSpPr>
      <p:sp>
        <p:nvSpPr>
          <p:cNvPr id="1526" name="Google Shape;1526;p1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t-LT"/>
          </a:p>
        </p:txBody>
      </p:sp>
      <p:sp>
        <p:nvSpPr>
          <p:cNvPr id="1527" name="Google Shape;1527;p1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28" name="Google Shape;1528;p1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lt-LT"/>
              <a:t>180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bg>
      <p:bgPr>
        <a:solidFill>
          <a:srgbClr val="E1E1E1"/>
        </a:solidFill>
        <a:effectLst/>
      </p:bgPr>
    </p:bg>
    <p:spTree>
      <p:nvGrpSpPr>
        <p:cNvPr id="1" name="Shape 15"/>
        <p:cNvGrpSpPr/>
        <p:nvPr/>
      </p:nvGrpSpPr>
      <p:grpSpPr>
        <a:xfrm>
          <a:off x="0" y="0"/>
          <a:ext cx="0" cy="0"/>
          <a:chOff x="0" y="0"/>
          <a:chExt cx="0" cy="0"/>
        </a:xfrm>
      </p:grpSpPr>
      <p:pic>
        <p:nvPicPr>
          <p:cNvPr id="16" name="Google Shape;16;p138"/>
          <p:cNvPicPr preferRelativeResize="0"/>
          <p:nvPr/>
        </p:nvPicPr>
        <p:blipFill rotWithShape="1">
          <a:blip r:embed="rId2">
            <a:alphaModFix/>
          </a:blip>
          <a:srcRect/>
          <a:stretch/>
        </p:blipFill>
        <p:spPr>
          <a:xfrm>
            <a:off x="10344149" y="4892671"/>
            <a:ext cx="1576583" cy="1476610"/>
          </a:xfrm>
          <a:prstGeom prst="rect">
            <a:avLst/>
          </a:prstGeom>
          <a:noFill/>
          <a:ln>
            <a:noFill/>
          </a:ln>
        </p:spPr>
      </p:pic>
      <p:sp>
        <p:nvSpPr>
          <p:cNvPr id="17" name="Google Shape;17;p138"/>
          <p:cNvSpPr txBox="1"/>
          <p:nvPr/>
        </p:nvSpPr>
        <p:spPr>
          <a:xfrm>
            <a:off x="818409" y="4173006"/>
            <a:ext cx="6345585" cy="62865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2E2E2E"/>
              </a:buClr>
              <a:buSzPts val="4500"/>
              <a:buFont typeface="Arial"/>
              <a:buNone/>
            </a:pPr>
            <a:endParaRPr sz="4500" b="1" i="0" u="none" strike="noStrike" cap="none">
              <a:solidFill>
                <a:schemeClr val="dk1"/>
              </a:solidFill>
              <a:latin typeface="Century Gothic"/>
              <a:ea typeface="Century Gothic"/>
              <a:cs typeface="Century Gothic"/>
              <a:sym typeface="Century Gothic"/>
            </a:endParaRPr>
          </a:p>
        </p:txBody>
      </p:sp>
      <p:sp>
        <p:nvSpPr>
          <p:cNvPr id="18" name="Google Shape;18;p138"/>
          <p:cNvSpPr txBox="1"/>
          <p:nvPr/>
        </p:nvSpPr>
        <p:spPr>
          <a:xfrm>
            <a:off x="818409" y="5387490"/>
            <a:ext cx="9525740" cy="135421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EA551F"/>
              </a:buClr>
              <a:buSzPts val="3200"/>
              <a:buFont typeface="Century Gothic"/>
              <a:buNone/>
            </a:pPr>
            <a:r>
              <a:rPr lang="lt-LT" sz="3200" b="0" i="0" u="none" strike="noStrike" cap="none">
                <a:solidFill>
                  <a:srgbClr val="EA551F"/>
                </a:solidFill>
                <a:latin typeface="Century Gothic"/>
                <a:ea typeface="Century Gothic"/>
                <a:cs typeface="Century Gothic"/>
                <a:sym typeface="Century Gothic"/>
              </a:rPr>
              <a:t>Medijų ir informacinio raštingumo </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EA551F"/>
              </a:buClr>
              <a:buSzPts val="3200"/>
              <a:buFont typeface="Century Gothic"/>
              <a:buNone/>
            </a:pPr>
            <a:r>
              <a:rPr lang="lt-LT" sz="3200" b="0" i="0" u="none" strike="noStrike" cap="none">
                <a:solidFill>
                  <a:srgbClr val="EA551F"/>
                </a:solidFill>
                <a:latin typeface="Century Gothic"/>
                <a:ea typeface="Century Gothic"/>
                <a:cs typeface="Century Gothic"/>
                <a:sym typeface="Century Gothic"/>
              </a:rPr>
              <a:t>kompetencijų tobulinimo programa</a:t>
            </a:r>
            <a:endParaRPr sz="3200" b="0" i="0" u="none" strike="noStrike" cap="none">
              <a:solidFill>
                <a:srgbClr val="EA551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sp>
        <p:nvSpPr>
          <p:cNvPr id="19" name="Google Shape;19;p138"/>
          <p:cNvSpPr txBox="1"/>
          <p:nvPr/>
        </p:nvSpPr>
        <p:spPr>
          <a:xfrm>
            <a:off x="823494" y="3060178"/>
            <a:ext cx="8867552"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EA551F"/>
              </a:buClr>
              <a:buSzPts val="4500"/>
              <a:buFont typeface="Arial"/>
              <a:buNone/>
            </a:pPr>
            <a:endParaRPr sz="4500" b="0" i="0" u="none" strike="noStrike" cap="none">
              <a:solidFill>
                <a:srgbClr val="2E2E2E"/>
              </a:solidFill>
              <a:latin typeface="Century Gothic"/>
              <a:ea typeface="Century Gothic"/>
              <a:cs typeface="Century Gothic"/>
              <a:sym typeface="Century Gothic"/>
            </a:endParaRPr>
          </a:p>
        </p:txBody>
      </p:sp>
      <p:sp>
        <p:nvSpPr>
          <p:cNvPr id="20" name="Google Shape;20;p1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38"/>
          <p:cNvSpPr txBox="1">
            <a:spLocks noGrp="1"/>
          </p:cNvSpPr>
          <p:nvPr>
            <p:ph type="body" idx="1"/>
          </p:nvPr>
        </p:nvSpPr>
        <p:spPr>
          <a:xfrm>
            <a:off x="952500" y="3429000"/>
            <a:ext cx="10287000" cy="957263"/>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2E2E2E"/>
              </a:buClr>
              <a:buSzPts val="4500"/>
              <a:buNone/>
              <a:defRPr sz="4500">
                <a:latin typeface="Century Gothic"/>
                <a:ea typeface="Century Gothic"/>
                <a:cs typeface="Century Gothic"/>
                <a:sym typeface="Century Gothic"/>
              </a:defRPr>
            </a:lvl1pPr>
            <a:lvl2pPr marL="914400" lvl="1" indent="-342900" algn="l">
              <a:lnSpc>
                <a:spcPct val="90000"/>
              </a:lnSpc>
              <a:spcBef>
                <a:spcPts val="500"/>
              </a:spcBef>
              <a:spcAft>
                <a:spcPts val="0"/>
              </a:spcAft>
              <a:buClr>
                <a:srgbClr val="2E2E2E"/>
              </a:buClr>
              <a:buSzPts val="1800"/>
              <a:buChar char="•"/>
              <a:defRPr/>
            </a:lvl2pPr>
            <a:lvl3pPr marL="1371600" lvl="2" indent="-342900" algn="l">
              <a:lnSpc>
                <a:spcPct val="90000"/>
              </a:lnSpc>
              <a:spcBef>
                <a:spcPts val="500"/>
              </a:spcBef>
              <a:spcAft>
                <a:spcPts val="0"/>
              </a:spcAft>
              <a:buClr>
                <a:srgbClr val="2E2E2E"/>
              </a:buClr>
              <a:buSzPts val="1800"/>
              <a:buChar char="•"/>
              <a:defRPr/>
            </a:lvl3pPr>
            <a:lvl4pPr marL="1828800" lvl="3" indent="-342900" algn="l">
              <a:lnSpc>
                <a:spcPct val="90000"/>
              </a:lnSpc>
              <a:spcBef>
                <a:spcPts val="500"/>
              </a:spcBef>
              <a:spcAft>
                <a:spcPts val="0"/>
              </a:spcAft>
              <a:buClr>
                <a:srgbClr val="2E2E2E"/>
              </a:buClr>
              <a:buSzPts val="1800"/>
              <a:buChar char="•"/>
              <a:defRPr/>
            </a:lvl4pPr>
            <a:lvl5pPr marL="2286000" lvl="4" indent="-342900" algn="l">
              <a:lnSpc>
                <a:spcPct val="90000"/>
              </a:lnSpc>
              <a:spcBef>
                <a:spcPts val="500"/>
              </a:spcBef>
              <a:spcAft>
                <a:spcPts val="0"/>
              </a:spcAft>
              <a:buClr>
                <a:srgbClr val="2E2E2E"/>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cSld name="Two Content">
    <p:bg>
      <p:bgPr>
        <a:solidFill>
          <a:srgbClr val="E1E1E1"/>
        </a:solidFill>
        <a:effectLst/>
      </p:bgPr>
    </p:bg>
    <p:spTree>
      <p:nvGrpSpPr>
        <p:cNvPr id="1" name="Shape 22"/>
        <p:cNvGrpSpPr/>
        <p:nvPr/>
      </p:nvGrpSpPr>
      <p:grpSpPr>
        <a:xfrm>
          <a:off x="0" y="0"/>
          <a:ext cx="0" cy="0"/>
          <a:chOff x="0" y="0"/>
          <a:chExt cx="0" cy="0"/>
        </a:xfrm>
      </p:grpSpPr>
      <p:sp>
        <p:nvSpPr>
          <p:cNvPr id="23" name="Google Shape;23;p142"/>
          <p:cNvSpPr txBox="1">
            <a:spLocks noGrp="1"/>
          </p:cNvSpPr>
          <p:nvPr>
            <p:ph type="body" idx="1"/>
          </p:nvPr>
        </p:nvSpPr>
        <p:spPr>
          <a:xfrm>
            <a:off x="837679" y="1825626"/>
            <a:ext cx="5181600" cy="45466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E2E2E"/>
              </a:buClr>
              <a:buSzPts val="3000"/>
              <a:buFont typeface="Arial"/>
              <a:buNone/>
              <a:defRPr sz="3000" b="0">
                <a:solidFill>
                  <a:srgbClr val="2E2E2E"/>
                </a:solidFill>
                <a:latin typeface="Arial"/>
                <a:ea typeface="Arial"/>
                <a:cs typeface="Arial"/>
                <a:sym typeface="Arial"/>
              </a:defRPr>
            </a:lvl1pPr>
            <a:lvl2pPr marL="914400" lvl="1" indent="-228600" algn="l">
              <a:lnSpc>
                <a:spcPct val="90000"/>
              </a:lnSpc>
              <a:spcBef>
                <a:spcPts val="500"/>
              </a:spcBef>
              <a:spcAft>
                <a:spcPts val="0"/>
              </a:spcAft>
              <a:buClr>
                <a:srgbClr val="2E2E2E"/>
              </a:buClr>
              <a:buSzPts val="2400"/>
              <a:buFont typeface="Arial"/>
              <a:buNone/>
              <a:defRPr>
                <a:solidFill>
                  <a:srgbClr val="2E2E2E"/>
                </a:solidFill>
              </a:defRPr>
            </a:lvl2pPr>
            <a:lvl3pPr marL="1371600" lvl="2" indent="-228600" algn="l">
              <a:lnSpc>
                <a:spcPct val="90000"/>
              </a:lnSpc>
              <a:spcBef>
                <a:spcPts val="500"/>
              </a:spcBef>
              <a:spcAft>
                <a:spcPts val="0"/>
              </a:spcAft>
              <a:buClr>
                <a:srgbClr val="2E2E2E"/>
              </a:buClr>
              <a:buSzPts val="2400"/>
              <a:buFont typeface="Arial"/>
              <a:buNone/>
              <a:defRPr>
                <a:solidFill>
                  <a:srgbClr val="2E2E2E"/>
                </a:solidFill>
              </a:defRPr>
            </a:lvl3pPr>
            <a:lvl4pPr marL="1828800" lvl="3" indent="-228600" algn="l">
              <a:lnSpc>
                <a:spcPct val="90000"/>
              </a:lnSpc>
              <a:spcBef>
                <a:spcPts val="500"/>
              </a:spcBef>
              <a:spcAft>
                <a:spcPts val="0"/>
              </a:spcAft>
              <a:buClr>
                <a:srgbClr val="2E2E2E"/>
              </a:buClr>
              <a:buSzPts val="2400"/>
              <a:buFont typeface="Arial"/>
              <a:buNone/>
              <a:defRPr>
                <a:solidFill>
                  <a:srgbClr val="2E2E2E"/>
                </a:solidFill>
              </a:defRPr>
            </a:lvl4pPr>
            <a:lvl5pPr marL="2286000" lvl="4" indent="-228600" algn="l">
              <a:lnSpc>
                <a:spcPct val="90000"/>
              </a:lnSpc>
              <a:spcBef>
                <a:spcPts val="1000"/>
              </a:spcBef>
              <a:spcAft>
                <a:spcPts val="0"/>
              </a:spcAft>
              <a:buClr>
                <a:srgbClr val="2E2E2E"/>
              </a:buClr>
              <a:buSzPts val="2400"/>
              <a:buFont typeface="Arial"/>
              <a:buNone/>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42"/>
          <p:cNvSpPr txBox="1">
            <a:spLocks noGrp="1"/>
          </p:cNvSpPr>
          <p:nvPr>
            <p:ph type="body" idx="2"/>
          </p:nvPr>
        </p:nvSpPr>
        <p:spPr>
          <a:xfrm>
            <a:off x="6327384" y="1822452"/>
            <a:ext cx="5181600" cy="45466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E2E2E"/>
              </a:buClr>
              <a:buSzPts val="3000"/>
              <a:buFont typeface="Arial"/>
              <a:buNone/>
              <a:defRPr sz="3000" b="0">
                <a:solidFill>
                  <a:srgbClr val="2E2E2E"/>
                </a:solidFill>
                <a:latin typeface="Arial"/>
                <a:ea typeface="Arial"/>
                <a:cs typeface="Arial"/>
                <a:sym typeface="Arial"/>
              </a:defRPr>
            </a:lvl1pPr>
            <a:lvl2pPr marL="914400" lvl="1" indent="-228600" algn="l">
              <a:lnSpc>
                <a:spcPct val="90000"/>
              </a:lnSpc>
              <a:spcBef>
                <a:spcPts val="500"/>
              </a:spcBef>
              <a:spcAft>
                <a:spcPts val="0"/>
              </a:spcAft>
              <a:buClr>
                <a:srgbClr val="2E2E2E"/>
              </a:buClr>
              <a:buSzPts val="2400"/>
              <a:buFont typeface="Arial"/>
              <a:buNone/>
              <a:defRPr>
                <a:solidFill>
                  <a:srgbClr val="2E2E2E"/>
                </a:solidFill>
              </a:defRPr>
            </a:lvl2pPr>
            <a:lvl3pPr marL="1371600" lvl="2" indent="-228600" algn="l">
              <a:lnSpc>
                <a:spcPct val="90000"/>
              </a:lnSpc>
              <a:spcBef>
                <a:spcPts val="500"/>
              </a:spcBef>
              <a:spcAft>
                <a:spcPts val="0"/>
              </a:spcAft>
              <a:buClr>
                <a:srgbClr val="2E2E2E"/>
              </a:buClr>
              <a:buSzPts val="2400"/>
              <a:buFont typeface="Arial"/>
              <a:buNone/>
              <a:defRPr>
                <a:solidFill>
                  <a:srgbClr val="2E2E2E"/>
                </a:solidFill>
              </a:defRPr>
            </a:lvl3pPr>
            <a:lvl4pPr marL="1828800" lvl="3" indent="-228600" algn="l">
              <a:lnSpc>
                <a:spcPct val="90000"/>
              </a:lnSpc>
              <a:spcBef>
                <a:spcPts val="500"/>
              </a:spcBef>
              <a:spcAft>
                <a:spcPts val="0"/>
              </a:spcAft>
              <a:buClr>
                <a:srgbClr val="2E2E2E"/>
              </a:buClr>
              <a:buSzPts val="2400"/>
              <a:buFont typeface="Arial"/>
              <a:buNone/>
              <a:defRPr>
                <a:solidFill>
                  <a:srgbClr val="2E2E2E"/>
                </a:solidFill>
              </a:defRPr>
            </a:lvl4pPr>
            <a:lvl5pPr marL="2286000" lvl="4" indent="-228600" algn="l">
              <a:lnSpc>
                <a:spcPct val="90000"/>
              </a:lnSpc>
              <a:spcBef>
                <a:spcPts val="1000"/>
              </a:spcBef>
              <a:spcAft>
                <a:spcPts val="0"/>
              </a:spcAft>
              <a:buClr>
                <a:srgbClr val="2E2E2E"/>
              </a:buClr>
              <a:buSzPts val="2400"/>
              <a:buFont typeface="Arial"/>
              <a:buNone/>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25" name="Google Shape;25;p142"/>
          <p:cNvCxnSpPr/>
          <p:nvPr/>
        </p:nvCxnSpPr>
        <p:spPr>
          <a:xfrm>
            <a:off x="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6" name="Google Shape;26;p142"/>
          <p:cNvCxnSpPr/>
          <p:nvPr/>
        </p:nvCxnSpPr>
        <p:spPr>
          <a:xfrm>
            <a:off x="5181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7" name="Google Shape;27;p142"/>
          <p:cNvCxnSpPr/>
          <p:nvPr/>
        </p:nvCxnSpPr>
        <p:spPr>
          <a:xfrm>
            <a:off x="1097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8" name="Google Shape;28;p142"/>
          <p:cNvCxnSpPr/>
          <p:nvPr/>
        </p:nvCxnSpPr>
        <p:spPr>
          <a:xfrm>
            <a:off x="169672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29" name="Google Shape;29;p142"/>
          <p:cNvCxnSpPr/>
          <p:nvPr/>
        </p:nvCxnSpPr>
        <p:spPr>
          <a:xfrm>
            <a:off x="227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0" name="Google Shape;30;p142"/>
          <p:cNvCxnSpPr/>
          <p:nvPr/>
        </p:nvCxnSpPr>
        <p:spPr>
          <a:xfrm>
            <a:off x="2875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1" name="Google Shape;31;p142"/>
          <p:cNvCxnSpPr/>
          <p:nvPr/>
        </p:nvCxnSpPr>
        <p:spPr>
          <a:xfrm>
            <a:off x="989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2" name="Google Shape;32;p142"/>
          <p:cNvCxnSpPr/>
          <p:nvPr/>
        </p:nvCxnSpPr>
        <p:spPr>
          <a:xfrm>
            <a:off x="10525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3" name="Google Shape;33;p142"/>
          <p:cNvCxnSpPr/>
          <p:nvPr/>
        </p:nvCxnSpPr>
        <p:spPr>
          <a:xfrm>
            <a:off x="11160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4" name="Google Shape;34;p142"/>
          <p:cNvCxnSpPr/>
          <p:nvPr/>
        </p:nvCxnSpPr>
        <p:spPr>
          <a:xfrm>
            <a:off x="11755120" y="1690688"/>
            <a:ext cx="436880" cy="0"/>
          </a:xfrm>
          <a:prstGeom prst="straightConnector1">
            <a:avLst/>
          </a:prstGeom>
          <a:noFill/>
          <a:ln w="38100" cap="flat" cmpd="sng">
            <a:solidFill>
              <a:srgbClr val="666666"/>
            </a:solidFill>
            <a:prstDash val="solid"/>
            <a:miter lim="800000"/>
            <a:headEnd type="none" w="sm" len="sm"/>
            <a:tailEnd type="none" w="sm" len="sm"/>
          </a:ln>
        </p:spPr>
      </p:cxnSp>
      <p:sp>
        <p:nvSpPr>
          <p:cNvPr id="35" name="Google Shape;35;p142"/>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5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p:cSld name="Title Only">
    <p:bg>
      <p:bgPr>
        <a:solidFill>
          <a:srgbClr val="E1E1E1"/>
        </a:solidFill>
        <a:effectLst/>
      </p:bgPr>
    </p:bg>
    <p:spTree>
      <p:nvGrpSpPr>
        <p:cNvPr id="1" name="Shape 36"/>
        <p:cNvGrpSpPr/>
        <p:nvPr/>
      </p:nvGrpSpPr>
      <p:grpSpPr>
        <a:xfrm>
          <a:off x="0" y="0"/>
          <a:ext cx="0" cy="0"/>
          <a:chOff x="0" y="0"/>
          <a:chExt cx="0" cy="0"/>
        </a:xfrm>
      </p:grpSpPr>
      <p:cxnSp>
        <p:nvCxnSpPr>
          <p:cNvPr id="37" name="Google Shape;37;p143"/>
          <p:cNvCxnSpPr/>
          <p:nvPr/>
        </p:nvCxnSpPr>
        <p:spPr>
          <a:xfrm>
            <a:off x="8610600" y="6727190"/>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8" name="Google Shape;38;p143"/>
          <p:cNvCxnSpPr/>
          <p:nvPr/>
        </p:nvCxnSpPr>
        <p:spPr>
          <a:xfrm>
            <a:off x="21844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39" name="Google Shape;39;p143"/>
          <p:cNvCxnSpPr/>
          <p:nvPr/>
        </p:nvCxnSpPr>
        <p:spPr>
          <a:xfrm>
            <a:off x="123952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40" name="Google Shape;40;p143"/>
          <p:cNvCxnSpPr/>
          <p:nvPr/>
        </p:nvCxnSpPr>
        <p:spPr>
          <a:xfrm>
            <a:off x="264160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41" name="Google Shape;41;p143"/>
          <p:cNvCxnSpPr/>
          <p:nvPr/>
        </p:nvCxnSpPr>
        <p:spPr>
          <a:xfrm>
            <a:off x="425704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42" name="Google Shape;42;p143"/>
          <p:cNvCxnSpPr/>
          <p:nvPr/>
        </p:nvCxnSpPr>
        <p:spPr>
          <a:xfrm>
            <a:off x="609600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43" name="Google Shape;43;p143"/>
          <p:cNvCxnSpPr/>
          <p:nvPr/>
        </p:nvCxnSpPr>
        <p:spPr>
          <a:xfrm>
            <a:off x="11135360" y="6735763"/>
            <a:ext cx="436880" cy="0"/>
          </a:xfrm>
          <a:prstGeom prst="straightConnector1">
            <a:avLst/>
          </a:prstGeom>
          <a:noFill/>
          <a:ln w="38100" cap="flat" cmpd="sng">
            <a:solidFill>
              <a:srgbClr val="666666"/>
            </a:solidFill>
            <a:prstDash val="solid"/>
            <a:miter lim="800000"/>
            <a:headEnd type="none" w="sm" len="sm"/>
            <a:tailEnd type="none" w="sm" len="sm"/>
          </a:ln>
        </p:spPr>
      </p:cxnSp>
      <p:sp>
        <p:nvSpPr>
          <p:cNvPr id="44" name="Google Shape;44;p143"/>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lvl1pPr lvl="0" algn="ctr">
              <a:lnSpc>
                <a:spcPct val="90000"/>
              </a:lnSpc>
              <a:spcBef>
                <a:spcPts val="0"/>
              </a:spcBef>
              <a:spcAft>
                <a:spcPts val="0"/>
              </a:spcAft>
              <a:buClr>
                <a:srgbClr val="EA551F"/>
              </a:buClr>
              <a:buSzPts val="4500"/>
              <a:buFont typeface="Century Gothic"/>
              <a:buNone/>
              <a:defRPr sz="4500">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rgbClr val="E1E1E1"/>
        </a:solidFill>
        <a:effectLst/>
      </p:bgPr>
    </p:bg>
    <p:spTree>
      <p:nvGrpSpPr>
        <p:cNvPr id="1" name="Shape 45"/>
        <p:cNvGrpSpPr/>
        <p:nvPr/>
      </p:nvGrpSpPr>
      <p:grpSpPr>
        <a:xfrm>
          <a:off x="0" y="0"/>
          <a:ext cx="0" cy="0"/>
          <a:chOff x="0" y="0"/>
          <a:chExt cx="0" cy="0"/>
        </a:xfrm>
      </p:grpSpPr>
      <p:sp>
        <p:nvSpPr>
          <p:cNvPr id="46" name="Google Shape;46;p144"/>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lvl1pPr marL="457200" lvl="0" indent="-419100" algn="l">
              <a:lnSpc>
                <a:spcPct val="90000"/>
              </a:lnSpc>
              <a:spcBef>
                <a:spcPts val="1000"/>
              </a:spcBef>
              <a:spcAft>
                <a:spcPts val="0"/>
              </a:spcAft>
              <a:buClr>
                <a:srgbClr val="2E2E2E"/>
              </a:buClr>
              <a:buSzPts val="3000"/>
              <a:buChar char="•"/>
              <a:defRPr sz="3000">
                <a:solidFill>
                  <a:srgbClr val="2E2E2E"/>
                </a:solidFill>
                <a:latin typeface="Arial"/>
                <a:ea typeface="Arial"/>
                <a:cs typeface="Arial"/>
                <a:sym typeface="Arial"/>
              </a:defRPr>
            </a:lvl1pPr>
            <a:lvl2pPr marL="914400" lvl="1" indent="-393700" algn="l">
              <a:lnSpc>
                <a:spcPct val="90000"/>
              </a:lnSpc>
              <a:spcBef>
                <a:spcPts val="500"/>
              </a:spcBef>
              <a:spcAft>
                <a:spcPts val="0"/>
              </a:spcAft>
              <a:buClr>
                <a:srgbClr val="2E2E2E"/>
              </a:buClr>
              <a:buSzPts val="2600"/>
              <a:buChar char="•"/>
              <a:defRPr sz="2600">
                <a:solidFill>
                  <a:srgbClr val="2E2E2E"/>
                </a:solidFill>
                <a:latin typeface="Arial"/>
                <a:ea typeface="Arial"/>
                <a:cs typeface="Arial"/>
                <a:sym typeface="Arial"/>
              </a:defRPr>
            </a:lvl2pPr>
            <a:lvl3pPr marL="1371600" lvl="2" indent="-368300" algn="l">
              <a:lnSpc>
                <a:spcPct val="90000"/>
              </a:lnSpc>
              <a:spcBef>
                <a:spcPts val="500"/>
              </a:spcBef>
              <a:spcAft>
                <a:spcPts val="0"/>
              </a:spcAft>
              <a:buClr>
                <a:srgbClr val="2E2E2E"/>
              </a:buClr>
              <a:buSzPts val="2200"/>
              <a:buChar char="•"/>
              <a:defRPr sz="2200">
                <a:solidFill>
                  <a:srgbClr val="2E2E2E"/>
                </a:solidFill>
                <a:latin typeface="Arial"/>
                <a:ea typeface="Arial"/>
                <a:cs typeface="Arial"/>
                <a:sym typeface="Arial"/>
              </a:defRPr>
            </a:lvl3pPr>
            <a:lvl4pPr marL="1828800" lvl="3" indent="-342900" algn="l">
              <a:lnSpc>
                <a:spcPct val="90000"/>
              </a:lnSpc>
              <a:spcBef>
                <a:spcPts val="500"/>
              </a:spcBef>
              <a:spcAft>
                <a:spcPts val="0"/>
              </a:spcAft>
              <a:buClr>
                <a:srgbClr val="2E2E2E"/>
              </a:buClr>
              <a:buSzPts val="1800"/>
              <a:buChar char="•"/>
              <a:defRPr sz="1800">
                <a:solidFill>
                  <a:srgbClr val="2E2E2E"/>
                </a:solidFill>
                <a:latin typeface="Arial"/>
                <a:ea typeface="Arial"/>
                <a:cs typeface="Arial"/>
                <a:sym typeface="Arial"/>
              </a:defRPr>
            </a:lvl4pPr>
            <a:lvl5pPr marL="2286000" lvl="4" indent="-317500" algn="l">
              <a:lnSpc>
                <a:spcPct val="90000"/>
              </a:lnSpc>
              <a:spcBef>
                <a:spcPts val="500"/>
              </a:spcBef>
              <a:spcAft>
                <a:spcPts val="0"/>
              </a:spcAft>
              <a:buClr>
                <a:srgbClr val="2E2E2E"/>
              </a:buClr>
              <a:buSzPts val="1400"/>
              <a:buChar char="•"/>
              <a:defRPr sz="1400">
                <a:solidFill>
                  <a:srgbClr val="2E2E2E"/>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47" name="Google Shape;47;p144"/>
          <p:cNvCxnSpPr/>
          <p:nvPr/>
        </p:nvCxnSpPr>
        <p:spPr>
          <a:xfrm>
            <a:off x="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48" name="Google Shape;48;p144"/>
          <p:cNvCxnSpPr/>
          <p:nvPr/>
        </p:nvCxnSpPr>
        <p:spPr>
          <a:xfrm>
            <a:off x="5181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49" name="Google Shape;49;p144"/>
          <p:cNvCxnSpPr/>
          <p:nvPr/>
        </p:nvCxnSpPr>
        <p:spPr>
          <a:xfrm>
            <a:off x="1097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50" name="Google Shape;50;p144"/>
          <p:cNvCxnSpPr/>
          <p:nvPr/>
        </p:nvCxnSpPr>
        <p:spPr>
          <a:xfrm>
            <a:off x="169672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51" name="Google Shape;51;p144"/>
          <p:cNvCxnSpPr/>
          <p:nvPr/>
        </p:nvCxnSpPr>
        <p:spPr>
          <a:xfrm>
            <a:off x="227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52" name="Google Shape;52;p144"/>
          <p:cNvCxnSpPr/>
          <p:nvPr/>
        </p:nvCxnSpPr>
        <p:spPr>
          <a:xfrm>
            <a:off x="2875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53" name="Google Shape;53;p144"/>
          <p:cNvCxnSpPr/>
          <p:nvPr/>
        </p:nvCxnSpPr>
        <p:spPr>
          <a:xfrm>
            <a:off x="989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54" name="Google Shape;54;p144"/>
          <p:cNvCxnSpPr/>
          <p:nvPr/>
        </p:nvCxnSpPr>
        <p:spPr>
          <a:xfrm>
            <a:off x="10525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55" name="Google Shape;55;p144"/>
          <p:cNvCxnSpPr/>
          <p:nvPr/>
        </p:nvCxnSpPr>
        <p:spPr>
          <a:xfrm>
            <a:off x="11160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56" name="Google Shape;56;p144"/>
          <p:cNvCxnSpPr/>
          <p:nvPr/>
        </p:nvCxnSpPr>
        <p:spPr>
          <a:xfrm>
            <a:off x="11755120" y="1690688"/>
            <a:ext cx="436880" cy="0"/>
          </a:xfrm>
          <a:prstGeom prst="straightConnector1">
            <a:avLst/>
          </a:prstGeom>
          <a:noFill/>
          <a:ln w="38100" cap="flat" cmpd="sng">
            <a:solidFill>
              <a:srgbClr val="666666"/>
            </a:solidFill>
            <a:prstDash val="solid"/>
            <a:miter lim="800000"/>
            <a:headEnd type="none" w="sm" len="sm"/>
            <a:tailEnd type="none" w="sm" len="sm"/>
          </a:ln>
        </p:spPr>
      </p:cxnSp>
      <p:sp>
        <p:nvSpPr>
          <p:cNvPr id="57" name="Google Shape;57;p144"/>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5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bg>
      <p:bgPr>
        <a:solidFill>
          <a:srgbClr val="E1E1E1"/>
        </a:solidFill>
        <a:effectLst/>
      </p:bgPr>
    </p:bg>
    <p:spTree>
      <p:nvGrpSpPr>
        <p:cNvPr id="1" name="Shape 58"/>
        <p:cNvGrpSpPr/>
        <p:nvPr/>
      </p:nvGrpSpPr>
      <p:grpSpPr>
        <a:xfrm>
          <a:off x="0" y="0"/>
          <a:ext cx="0" cy="0"/>
          <a:chOff x="0" y="0"/>
          <a:chExt cx="0" cy="0"/>
        </a:xfrm>
      </p:grpSpPr>
      <p:sp>
        <p:nvSpPr>
          <p:cNvPr id="59" name="Google Shape;59;p14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EA551F"/>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45"/>
          <p:cNvSpPr>
            <a:spLocks noGrp="1"/>
          </p:cNvSpPr>
          <p:nvPr>
            <p:ph type="pic" idx="2"/>
          </p:nvPr>
        </p:nvSpPr>
        <p:spPr>
          <a:xfrm>
            <a:off x="5183188" y="987425"/>
            <a:ext cx="6172200" cy="4873625"/>
          </a:xfrm>
          <a:prstGeom prst="rect">
            <a:avLst/>
          </a:prstGeom>
          <a:noFill/>
          <a:ln>
            <a:noFill/>
          </a:ln>
        </p:spPr>
        <p:txBody>
          <a:bodyPr/>
          <a:lstStyle/>
          <a:p>
            <a:endParaRPr lang="lt-LT"/>
          </a:p>
        </p:txBody>
      </p:sp>
      <p:sp>
        <p:nvSpPr>
          <p:cNvPr id="61" name="Google Shape;61;p14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0"/>
              </a:spcBef>
              <a:spcAft>
                <a:spcPts val="0"/>
              </a:spcAft>
              <a:buClr>
                <a:srgbClr val="2E2E2E"/>
              </a:buClr>
              <a:buSzPts val="2400"/>
              <a:buNone/>
              <a:defRPr sz="2400">
                <a:solidFill>
                  <a:srgbClr val="2E2E2E"/>
                </a:solidFill>
              </a:defRPr>
            </a:lvl1pPr>
            <a:lvl2pPr marL="914400" lvl="1" indent="-228600" algn="l">
              <a:lnSpc>
                <a:spcPct val="90000"/>
              </a:lnSpc>
              <a:spcBef>
                <a:spcPts val="500"/>
              </a:spcBef>
              <a:spcAft>
                <a:spcPts val="0"/>
              </a:spcAft>
              <a:buClr>
                <a:srgbClr val="2E2E2E"/>
              </a:buClr>
              <a:buSzPts val="1400"/>
              <a:buNone/>
              <a:defRPr sz="1400"/>
            </a:lvl2pPr>
            <a:lvl3pPr marL="1371600" lvl="2" indent="-228600" algn="l">
              <a:lnSpc>
                <a:spcPct val="90000"/>
              </a:lnSpc>
              <a:spcBef>
                <a:spcPts val="500"/>
              </a:spcBef>
              <a:spcAft>
                <a:spcPts val="0"/>
              </a:spcAft>
              <a:buClr>
                <a:srgbClr val="2E2E2E"/>
              </a:buClr>
              <a:buSzPts val="1200"/>
              <a:buNone/>
              <a:defRPr sz="1200"/>
            </a:lvl3pPr>
            <a:lvl4pPr marL="1828800" lvl="3" indent="-228600" algn="l">
              <a:lnSpc>
                <a:spcPct val="90000"/>
              </a:lnSpc>
              <a:spcBef>
                <a:spcPts val="500"/>
              </a:spcBef>
              <a:spcAft>
                <a:spcPts val="0"/>
              </a:spcAft>
              <a:buClr>
                <a:srgbClr val="2E2E2E"/>
              </a:buClr>
              <a:buSzPts val="1000"/>
              <a:buNone/>
              <a:defRPr sz="1000"/>
            </a:lvl4pPr>
            <a:lvl5pPr marL="2286000" lvl="4" indent="-228600" algn="l">
              <a:lnSpc>
                <a:spcPct val="90000"/>
              </a:lnSpc>
              <a:spcBef>
                <a:spcPts val="500"/>
              </a:spcBef>
              <a:spcAft>
                <a:spcPts val="0"/>
              </a:spcAft>
              <a:buClr>
                <a:srgbClr val="2E2E2E"/>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lt-LT"/>
              <a:t>‹#›</a:t>
            </a:fld>
            <a:endParaRPr/>
          </a:p>
        </p:txBody>
      </p:sp>
      <p:cxnSp>
        <p:nvCxnSpPr>
          <p:cNvPr id="65" name="Google Shape;65;p145"/>
          <p:cNvCxnSpPr/>
          <p:nvPr/>
        </p:nvCxnSpPr>
        <p:spPr>
          <a:xfrm>
            <a:off x="10104755" y="7381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66" name="Google Shape;66;p145"/>
          <p:cNvCxnSpPr/>
          <p:nvPr/>
        </p:nvCxnSpPr>
        <p:spPr>
          <a:xfrm>
            <a:off x="10828655" y="7381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67" name="Google Shape;67;p145"/>
          <p:cNvCxnSpPr/>
          <p:nvPr/>
        </p:nvCxnSpPr>
        <p:spPr>
          <a:xfrm>
            <a:off x="11581130" y="738188"/>
            <a:ext cx="436880" cy="0"/>
          </a:xfrm>
          <a:prstGeom prst="straightConnector1">
            <a:avLst/>
          </a:prstGeom>
          <a:noFill/>
          <a:ln w="38100" cap="flat" cmpd="sng">
            <a:solidFill>
              <a:srgbClr val="666666"/>
            </a:solidFill>
            <a:prstDash val="solid"/>
            <a:miter lim="800000"/>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ustom Layout">
  <p:cSld name="Custom Layout">
    <p:bg>
      <p:bgPr>
        <a:solidFill>
          <a:srgbClr val="E1E1E1"/>
        </a:solidFill>
        <a:effectLst/>
      </p:bgPr>
    </p:bg>
    <p:spTree>
      <p:nvGrpSpPr>
        <p:cNvPr id="1" name="Shape 68"/>
        <p:cNvGrpSpPr/>
        <p:nvPr/>
      </p:nvGrpSpPr>
      <p:grpSpPr>
        <a:xfrm>
          <a:off x="0" y="0"/>
          <a:ext cx="0" cy="0"/>
          <a:chOff x="0" y="0"/>
          <a:chExt cx="0" cy="0"/>
        </a:xfrm>
      </p:grpSpPr>
      <p:pic>
        <p:nvPicPr>
          <p:cNvPr id="69" name="Google Shape;69;p148"/>
          <p:cNvPicPr preferRelativeResize="0"/>
          <p:nvPr/>
        </p:nvPicPr>
        <p:blipFill rotWithShape="1">
          <a:blip r:embed="rId2">
            <a:alphaModFix/>
          </a:blip>
          <a:srcRect/>
          <a:stretch/>
        </p:blipFill>
        <p:spPr>
          <a:xfrm>
            <a:off x="4906975" y="3602133"/>
            <a:ext cx="2378045" cy="2227250"/>
          </a:xfrm>
          <a:prstGeom prst="rect">
            <a:avLst/>
          </a:prstGeom>
          <a:noFill/>
          <a:ln>
            <a:noFill/>
          </a:ln>
        </p:spPr>
      </p:pic>
      <p:sp>
        <p:nvSpPr>
          <p:cNvPr id="70" name="Google Shape;70;p148"/>
          <p:cNvSpPr txBox="1"/>
          <p:nvPr/>
        </p:nvSpPr>
        <p:spPr>
          <a:xfrm>
            <a:off x="1260137" y="1487375"/>
            <a:ext cx="9671720" cy="1768492"/>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EA551F"/>
              </a:buClr>
              <a:buSzPts val="4500"/>
              <a:buFont typeface="Arial"/>
              <a:buNone/>
            </a:pPr>
            <a:r>
              <a:rPr lang="lt-LT" sz="4500" b="1" i="0" u="none" strike="noStrike" cap="none">
                <a:solidFill>
                  <a:srgbClr val="EA551F"/>
                </a:solidFill>
                <a:latin typeface="Century Gothic"/>
                <a:ea typeface="Century Gothic"/>
                <a:cs typeface="Century Gothic"/>
                <a:sym typeface="Century Gothic"/>
              </a:rPr>
              <a:t>Gyventojų medijų ir informacinio raštingumo kompetencijų tobulinimo bibliotekose programa</a:t>
            </a:r>
            <a:endParaRPr sz="4500" b="1" i="0" u="none" strike="noStrike" cap="none">
              <a:solidFill>
                <a:srgbClr val="EA551F"/>
              </a:solidFill>
              <a:latin typeface="Century Gothic"/>
              <a:ea typeface="Century Gothic"/>
              <a:cs typeface="Century Gothic"/>
              <a:sym typeface="Century Gothic"/>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rgbClr val="E1E1E1"/>
        </a:solidFill>
        <a:effectLst/>
      </p:bgPr>
    </p:bg>
    <p:spTree>
      <p:nvGrpSpPr>
        <p:cNvPr id="1" name="Shape 77"/>
        <p:cNvGrpSpPr/>
        <p:nvPr/>
      </p:nvGrpSpPr>
      <p:grpSpPr>
        <a:xfrm>
          <a:off x="0" y="0"/>
          <a:ext cx="0" cy="0"/>
          <a:chOff x="0" y="0"/>
          <a:chExt cx="0" cy="0"/>
        </a:xfrm>
      </p:grpSpPr>
      <p:sp>
        <p:nvSpPr>
          <p:cNvPr id="78" name="Google Shape;78;p140"/>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lvl1pPr marL="457200" lvl="0" indent="-419100" algn="l">
              <a:lnSpc>
                <a:spcPct val="90000"/>
              </a:lnSpc>
              <a:spcBef>
                <a:spcPts val="1000"/>
              </a:spcBef>
              <a:spcAft>
                <a:spcPts val="0"/>
              </a:spcAft>
              <a:buClr>
                <a:srgbClr val="2E2E2E"/>
              </a:buClr>
              <a:buSzPts val="3000"/>
              <a:buChar char="•"/>
              <a:defRPr sz="3000">
                <a:solidFill>
                  <a:srgbClr val="2E2E2E"/>
                </a:solidFill>
                <a:latin typeface="Arial"/>
                <a:ea typeface="Arial"/>
                <a:cs typeface="Arial"/>
                <a:sym typeface="Arial"/>
              </a:defRPr>
            </a:lvl1pPr>
            <a:lvl2pPr marL="914400" lvl="1" indent="-393700" algn="l">
              <a:lnSpc>
                <a:spcPct val="90000"/>
              </a:lnSpc>
              <a:spcBef>
                <a:spcPts val="500"/>
              </a:spcBef>
              <a:spcAft>
                <a:spcPts val="0"/>
              </a:spcAft>
              <a:buClr>
                <a:srgbClr val="2E2E2E"/>
              </a:buClr>
              <a:buSzPts val="2600"/>
              <a:buChar char="•"/>
              <a:defRPr sz="2600">
                <a:solidFill>
                  <a:srgbClr val="2E2E2E"/>
                </a:solidFill>
                <a:latin typeface="Arial"/>
                <a:ea typeface="Arial"/>
                <a:cs typeface="Arial"/>
                <a:sym typeface="Arial"/>
              </a:defRPr>
            </a:lvl2pPr>
            <a:lvl3pPr marL="1371600" lvl="2" indent="-368300" algn="l">
              <a:lnSpc>
                <a:spcPct val="90000"/>
              </a:lnSpc>
              <a:spcBef>
                <a:spcPts val="500"/>
              </a:spcBef>
              <a:spcAft>
                <a:spcPts val="0"/>
              </a:spcAft>
              <a:buClr>
                <a:srgbClr val="2E2E2E"/>
              </a:buClr>
              <a:buSzPts val="2200"/>
              <a:buChar char="•"/>
              <a:defRPr sz="2200">
                <a:solidFill>
                  <a:srgbClr val="2E2E2E"/>
                </a:solidFill>
                <a:latin typeface="Arial"/>
                <a:ea typeface="Arial"/>
                <a:cs typeface="Arial"/>
                <a:sym typeface="Arial"/>
              </a:defRPr>
            </a:lvl3pPr>
            <a:lvl4pPr marL="1828800" lvl="3" indent="-342900" algn="l">
              <a:lnSpc>
                <a:spcPct val="90000"/>
              </a:lnSpc>
              <a:spcBef>
                <a:spcPts val="500"/>
              </a:spcBef>
              <a:spcAft>
                <a:spcPts val="0"/>
              </a:spcAft>
              <a:buClr>
                <a:srgbClr val="2E2E2E"/>
              </a:buClr>
              <a:buSzPts val="1800"/>
              <a:buChar char="•"/>
              <a:defRPr sz="1800">
                <a:solidFill>
                  <a:srgbClr val="2E2E2E"/>
                </a:solidFill>
                <a:latin typeface="Arial"/>
                <a:ea typeface="Arial"/>
                <a:cs typeface="Arial"/>
                <a:sym typeface="Arial"/>
              </a:defRPr>
            </a:lvl4pPr>
            <a:lvl5pPr marL="2286000" lvl="4" indent="-317500" algn="l">
              <a:lnSpc>
                <a:spcPct val="90000"/>
              </a:lnSpc>
              <a:spcBef>
                <a:spcPts val="500"/>
              </a:spcBef>
              <a:spcAft>
                <a:spcPts val="0"/>
              </a:spcAft>
              <a:buClr>
                <a:srgbClr val="2E2E2E"/>
              </a:buClr>
              <a:buSzPts val="1400"/>
              <a:buChar char="•"/>
              <a:defRPr sz="1400">
                <a:solidFill>
                  <a:srgbClr val="2E2E2E"/>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79" name="Google Shape;79;p140"/>
          <p:cNvCxnSpPr/>
          <p:nvPr/>
        </p:nvCxnSpPr>
        <p:spPr>
          <a:xfrm>
            <a:off x="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80" name="Google Shape;80;p140"/>
          <p:cNvCxnSpPr/>
          <p:nvPr/>
        </p:nvCxnSpPr>
        <p:spPr>
          <a:xfrm>
            <a:off x="5181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81" name="Google Shape;81;p140"/>
          <p:cNvCxnSpPr/>
          <p:nvPr/>
        </p:nvCxnSpPr>
        <p:spPr>
          <a:xfrm>
            <a:off x="1097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82" name="Google Shape;82;p140"/>
          <p:cNvCxnSpPr/>
          <p:nvPr/>
        </p:nvCxnSpPr>
        <p:spPr>
          <a:xfrm>
            <a:off x="169672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83" name="Google Shape;83;p140"/>
          <p:cNvCxnSpPr/>
          <p:nvPr/>
        </p:nvCxnSpPr>
        <p:spPr>
          <a:xfrm>
            <a:off x="227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84" name="Google Shape;84;p140"/>
          <p:cNvCxnSpPr/>
          <p:nvPr/>
        </p:nvCxnSpPr>
        <p:spPr>
          <a:xfrm>
            <a:off x="2875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85" name="Google Shape;85;p140"/>
          <p:cNvCxnSpPr/>
          <p:nvPr/>
        </p:nvCxnSpPr>
        <p:spPr>
          <a:xfrm>
            <a:off x="989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86" name="Google Shape;86;p140"/>
          <p:cNvCxnSpPr/>
          <p:nvPr/>
        </p:nvCxnSpPr>
        <p:spPr>
          <a:xfrm>
            <a:off x="10525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87" name="Google Shape;87;p140"/>
          <p:cNvCxnSpPr/>
          <p:nvPr/>
        </p:nvCxnSpPr>
        <p:spPr>
          <a:xfrm>
            <a:off x="11160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88" name="Google Shape;88;p140"/>
          <p:cNvCxnSpPr/>
          <p:nvPr/>
        </p:nvCxnSpPr>
        <p:spPr>
          <a:xfrm>
            <a:off x="11755120" y="1690688"/>
            <a:ext cx="436880" cy="0"/>
          </a:xfrm>
          <a:prstGeom prst="straightConnector1">
            <a:avLst/>
          </a:prstGeom>
          <a:noFill/>
          <a:ln w="38100" cap="flat" cmpd="sng">
            <a:solidFill>
              <a:srgbClr val="666666"/>
            </a:solidFill>
            <a:prstDash val="solid"/>
            <a:miter lim="800000"/>
            <a:headEnd type="none" w="sm" len="sm"/>
            <a:tailEnd type="none" w="sm" len="sm"/>
          </a:ln>
        </p:spPr>
      </p:cxnSp>
      <p:sp>
        <p:nvSpPr>
          <p:cNvPr id="89" name="Google Shape;89;p140"/>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5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p:cSld name="Title Only">
    <p:bg>
      <p:bgPr>
        <a:solidFill>
          <a:srgbClr val="E1E1E1"/>
        </a:solidFill>
        <a:effectLst/>
      </p:bgPr>
    </p:bg>
    <p:spTree>
      <p:nvGrpSpPr>
        <p:cNvPr id="1" name="Shape 90"/>
        <p:cNvGrpSpPr/>
        <p:nvPr/>
      </p:nvGrpSpPr>
      <p:grpSpPr>
        <a:xfrm>
          <a:off x="0" y="0"/>
          <a:ext cx="0" cy="0"/>
          <a:chOff x="0" y="0"/>
          <a:chExt cx="0" cy="0"/>
        </a:xfrm>
      </p:grpSpPr>
      <p:cxnSp>
        <p:nvCxnSpPr>
          <p:cNvPr id="91" name="Google Shape;91;p141"/>
          <p:cNvCxnSpPr/>
          <p:nvPr/>
        </p:nvCxnSpPr>
        <p:spPr>
          <a:xfrm>
            <a:off x="8610600" y="6727190"/>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92" name="Google Shape;92;p141"/>
          <p:cNvCxnSpPr/>
          <p:nvPr/>
        </p:nvCxnSpPr>
        <p:spPr>
          <a:xfrm>
            <a:off x="21844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93" name="Google Shape;93;p141"/>
          <p:cNvCxnSpPr/>
          <p:nvPr/>
        </p:nvCxnSpPr>
        <p:spPr>
          <a:xfrm>
            <a:off x="123952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94" name="Google Shape;94;p141"/>
          <p:cNvCxnSpPr/>
          <p:nvPr/>
        </p:nvCxnSpPr>
        <p:spPr>
          <a:xfrm>
            <a:off x="264160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95" name="Google Shape;95;p141"/>
          <p:cNvCxnSpPr/>
          <p:nvPr/>
        </p:nvCxnSpPr>
        <p:spPr>
          <a:xfrm>
            <a:off x="425704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96" name="Google Shape;96;p141"/>
          <p:cNvCxnSpPr/>
          <p:nvPr/>
        </p:nvCxnSpPr>
        <p:spPr>
          <a:xfrm>
            <a:off x="609600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97" name="Google Shape;97;p141"/>
          <p:cNvCxnSpPr/>
          <p:nvPr/>
        </p:nvCxnSpPr>
        <p:spPr>
          <a:xfrm>
            <a:off x="11135360" y="6735763"/>
            <a:ext cx="436880" cy="0"/>
          </a:xfrm>
          <a:prstGeom prst="straightConnector1">
            <a:avLst/>
          </a:prstGeom>
          <a:noFill/>
          <a:ln w="38100" cap="flat" cmpd="sng">
            <a:solidFill>
              <a:srgbClr val="666666"/>
            </a:solidFill>
            <a:prstDash val="solid"/>
            <a:miter lim="800000"/>
            <a:headEnd type="none" w="sm" len="sm"/>
            <a:tailEnd type="none" w="sm" len="sm"/>
          </a:ln>
        </p:spPr>
      </p:cxnSp>
      <p:sp>
        <p:nvSpPr>
          <p:cNvPr id="98" name="Google Shape;98;p141"/>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lvl1pPr lvl="0" algn="ctr">
              <a:lnSpc>
                <a:spcPct val="90000"/>
              </a:lnSpc>
              <a:spcBef>
                <a:spcPts val="0"/>
              </a:spcBef>
              <a:spcAft>
                <a:spcPts val="0"/>
              </a:spcAft>
              <a:buClr>
                <a:srgbClr val="EA551F"/>
              </a:buClr>
              <a:buSzPts val="45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p:cSld name="Two Content">
    <p:bg>
      <p:bgPr>
        <a:solidFill>
          <a:srgbClr val="E1E1E1"/>
        </a:solidFill>
        <a:effectLst/>
      </p:bgPr>
    </p:bg>
    <p:spTree>
      <p:nvGrpSpPr>
        <p:cNvPr id="1" name="Shape 99"/>
        <p:cNvGrpSpPr/>
        <p:nvPr/>
      </p:nvGrpSpPr>
      <p:grpSpPr>
        <a:xfrm>
          <a:off x="0" y="0"/>
          <a:ext cx="0" cy="0"/>
          <a:chOff x="0" y="0"/>
          <a:chExt cx="0" cy="0"/>
        </a:xfrm>
      </p:grpSpPr>
      <p:sp>
        <p:nvSpPr>
          <p:cNvPr id="100" name="Google Shape;100;p146"/>
          <p:cNvSpPr txBox="1">
            <a:spLocks noGrp="1"/>
          </p:cNvSpPr>
          <p:nvPr>
            <p:ph type="body" idx="1"/>
          </p:nvPr>
        </p:nvSpPr>
        <p:spPr>
          <a:xfrm>
            <a:off x="837679" y="1825626"/>
            <a:ext cx="5181600" cy="45466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E2E2E"/>
              </a:buClr>
              <a:buSzPts val="3000"/>
              <a:buFont typeface="Arial"/>
              <a:buNone/>
              <a:defRPr sz="3000" b="0">
                <a:solidFill>
                  <a:srgbClr val="2E2E2E"/>
                </a:solidFill>
                <a:latin typeface="Arial"/>
                <a:ea typeface="Arial"/>
                <a:cs typeface="Arial"/>
                <a:sym typeface="Arial"/>
              </a:defRPr>
            </a:lvl1pPr>
            <a:lvl2pPr marL="914400" lvl="1" indent="-228600" algn="l">
              <a:lnSpc>
                <a:spcPct val="90000"/>
              </a:lnSpc>
              <a:spcBef>
                <a:spcPts val="500"/>
              </a:spcBef>
              <a:spcAft>
                <a:spcPts val="0"/>
              </a:spcAft>
              <a:buClr>
                <a:srgbClr val="2E2E2E"/>
              </a:buClr>
              <a:buSzPts val="2400"/>
              <a:buFont typeface="Arial"/>
              <a:buNone/>
              <a:defRPr>
                <a:solidFill>
                  <a:srgbClr val="2E2E2E"/>
                </a:solidFill>
              </a:defRPr>
            </a:lvl2pPr>
            <a:lvl3pPr marL="1371600" lvl="2" indent="-228600" algn="l">
              <a:lnSpc>
                <a:spcPct val="90000"/>
              </a:lnSpc>
              <a:spcBef>
                <a:spcPts val="500"/>
              </a:spcBef>
              <a:spcAft>
                <a:spcPts val="0"/>
              </a:spcAft>
              <a:buClr>
                <a:srgbClr val="2E2E2E"/>
              </a:buClr>
              <a:buSzPts val="2400"/>
              <a:buFont typeface="Arial"/>
              <a:buNone/>
              <a:defRPr>
                <a:solidFill>
                  <a:srgbClr val="2E2E2E"/>
                </a:solidFill>
              </a:defRPr>
            </a:lvl3pPr>
            <a:lvl4pPr marL="1828800" lvl="3" indent="-228600" algn="l">
              <a:lnSpc>
                <a:spcPct val="90000"/>
              </a:lnSpc>
              <a:spcBef>
                <a:spcPts val="500"/>
              </a:spcBef>
              <a:spcAft>
                <a:spcPts val="0"/>
              </a:spcAft>
              <a:buClr>
                <a:srgbClr val="2E2E2E"/>
              </a:buClr>
              <a:buSzPts val="2400"/>
              <a:buFont typeface="Arial"/>
              <a:buNone/>
              <a:defRPr>
                <a:solidFill>
                  <a:srgbClr val="2E2E2E"/>
                </a:solidFill>
              </a:defRPr>
            </a:lvl4pPr>
            <a:lvl5pPr marL="2286000" lvl="4" indent="-228600" algn="l">
              <a:lnSpc>
                <a:spcPct val="90000"/>
              </a:lnSpc>
              <a:spcBef>
                <a:spcPts val="1000"/>
              </a:spcBef>
              <a:spcAft>
                <a:spcPts val="0"/>
              </a:spcAft>
              <a:buClr>
                <a:srgbClr val="2E2E2E"/>
              </a:buClr>
              <a:buSzPts val="2400"/>
              <a:buFont typeface="Arial"/>
              <a:buNone/>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1" name="Google Shape;101;p146"/>
          <p:cNvSpPr txBox="1">
            <a:spLocks noGrp="1"/>
          </p:cNvSpPr>
          <p:nvPr>
            <p:ph type="body" idx="2"/>
          </p:nvPr>
        </p:nvSpPr>
        <p:spPr>
          <a:xfrm>
            <a:off x="6327384" y="1822452"/>
            <a:ext cx="5181600" cy="45466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E2E2E"/>
              </a:buClr>
              <a:buSzPts val="3000"/>
              <a:buFont typeface="Arial"/>
              <a:buNone/>
              <a:defRPr sz="3000" b="0">
                <a:solidFill>
                  <a:srgbClr val="2E2E2E"/>
                </a:solidFill>
                <a:latin typeface="Arial"/>
                <a:ea typeface="Arial"/>
                <a:cs typeface="Arial"/>
                <a:sym typeface="Arial"/>
              </a:defRPr>
            </a:lvl1pPr>
            <a:lvl2pPr marL="914400" lvl="1" indent="-228600" algn="l">
              <a:lnSpc>
                <a:spcPct val="90000"/>
              </a:lnSpc>
              <a:spcBef>
                <a:spcPts val="500"/>
              </a:spcBef>
              <a:spcAft>
                <a:spcPts val="0"/>
              </a:spcAft>
              <a:buClr>
                <a:srgbClr val="2E2E2E"/>
              </a:buClr>
              <a:buSzPts val="2400"/>
              <a:buFont typeface="Arial"/>
              <a:buNone/>
              <a:defRPr>
                <a:solidFill>
                  <a:srgbClr val="2E2E2E"/>
                </a:solidFill>
              </a:defRPr>
            </a:lvl2pPr>
            <a:lvl3pPr marL="1371600" lvl="2" indent="-228600" algn="l">
              <a:lnSpc>
                <a:spcPct val="90000"/>
              </a:lnSpc>
              <a:spcBef>
                <a:spcPts val="500"/>
              </a:spcBef>
              <a:spcAft>
                <a:spcPts val="0"/>
              </a:spcAft>
              <a:buClr>
                <a:srgbClr val="2E2E2E"/>
              </a:buClr>
              <a:buSzPts val="2400"/>
              <a:buFont typeface="Arial"/>
              <a:buNone/>
              <a:defRPr>
                <a:solidFill>
                  <a:srgbClr val="2E2E2E"/>
                </a:solidFill>
              </a:defRPr>
            </a:lvl3pPr>
            <a:lvl4pPr marL="1828800" lvl="3" indent="-228600" algn="l">
              <a:lnSpc>
                <a:spcPct val="90000"/>
              </a:lnSpc>
              <a:spcBef>
                <a:spcPts val="500"/>
              </a:spcBef>
              <a:spcAft>
                <a:spcPts val="0"/>
              </a:spcAft>
              <a:buClr>
                <a:srgbClr val="2E2E2E"/>
              </a:buClr>
              <a:buSzPts val="2400"/>
              <a:buFont typeface="Arial"/>
              <a:buNone/>
              <a:defRPr>
                <a:solidFill>
                  <a:srgbClr val="2E2E2E"/>
                </a:solidFill>
              </a:defRPr>
            </a:lvl4pPr>
            <a:lvl5pPr marL="2286000" lvl="4" indent="-228600" algn="l">
              <a:lnSpc>
                <a:spcPct val="90000"/>
              </a:lnSpc>
              <a:spcBef>
                <a:spcPts val="1000"/>
              </a:spcBef>
              <a:spcAft>
                <a:spcPts val="0"/>
              </a:spcAft>
              <a:buClr>
                <a:srgbClr val="2E2E2E"/>
              </a:buClr>
              <a:buSzPts val="2400"/>
              <a:buFont typeface="Arial"/>
              <a:buNone/>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102" name="Google Shape;102;p146"/>
          <p:cNvCxnSpPr/>
          <p:nvPr/>
        </p:nvCxnSpPr>
        <p:spPr>
          <a:xfrm>
            <a:off x="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03" name="Google Shape;103;p146"/>
          <p:cNvCxnSpPr/>
          <p:nvPr/>
        </p:nvCxnSpPr>
        <p:spPr>
          <a:xfrm>
            <a:off x="5181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04" name="Google Shape;104;p146"/>
          <p:cNvCxnSpPr/>
          <p:nvPr/>
        </p:nvCxnSpPr>
        <p:spPr>
          <a:xfrm>
            <a:off x="1097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05" name="Google Shape;105;p146"/>
          <p:cNvCxnSpPr/>
          <p:nvPr/>
        </p:nvCxnSpPr>
        <p:spPr>
          <a:xfrm>
            <a:off x="169672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06" name="Google Shape;106;p146"/>
          <p:cNvCxnSpPr/>
          <p:nvPr/>
        </p:nvCxnSpPr>
        <p:spPr>
          <a:xfrm>
            <a:off x="227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07" name="Google Shape;107;p146"/>
          <p:cNvCxnSpPr/>
          <p:nvPr/>
        </p:nvCxnSpPr>
        <p:spPr>
          <a:xfrm>
            <a:off x="2875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08" name="Google Shape;108;p146"/>
          <p:cNvCxnSpPr/>
          <p:nvPr/>
        </p:nvCxnSpPr>
        <p:spPr>
          <a:xfrm>
            <a:off x="989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09" name="Google Shape;109;p146"/>
          <p:cNvCxnSpPr/>
          <p:nvPr/>
        </p:nvCxnSpPr>
        <p:spPr>
          <a:xfrm>
            <a:off x="10525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10" name="Google Shape;110;p146"/>
          <p:cNvCxnSpPr/>
          <p:nvPr/>
        </p:nvCxnSpPr>
        <p:spPr>
          <a:xfrm>
            <a:off x="11160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11" name="Google Shape;111;p146"/>
          <p:cNvCxnSpPr/>
          <p:nvPr/>
        </p:nvCxnSpPr>
        <p:spPr>
          <a:xfrm>
            <a:off x="11755120" y="1690688"/>
            <a:ext cx="436880" cy="0"/>
          </a:xfrm>
          <a:prstGeom prst="straightConnector1">
            <a:avLst/>
          </a:prstGeom>
          <a:noFill/>
          <a:ln w="38100" cap="flat" cmpd="sng">
            <a:solidFill>
              <a:srgbClr val="666666"/>
            </a:solidFill>
            <a:prstDash val="solid"/>
            <a:miter lim="800000"/>
            <a:headEnd type="none" w="sm" len="sm"/>
            <a:tailEnd type="none" w="sm" len="sm"/>
          </a:ln>
        </p:spPr>
      </p:cxnSp>
      <p:sp>
        <p:nvSpPr>
          <p:cNvPr id="112" name="Google Shape;112;p146"/>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5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ustom Layout">
  <p:cSld name="Custom Layout">
    <p:bg>
      <p:bgPr>
        <a:solidFill>
          <a:srgbClr val="E1E1E1"/>
        </a:solidFill>
        <a:effectLst/>
      </p:bgPr>
    </p:bg>
    <p:spTree>
      <p:nvGrpSpPr>
        <p:cNvPr id="1" name="Shape 113"/>
        <p:cNvGrpSpPr/>
        <p:nvPr/>
      </p:nvGrpSpPr>
      <p:grpSpPr>
        <a:xfrm>
          <a:off x="0" y="0"/>
          <a:ext cx="0" cy="0"/>
          <a:chOff x="0" y="0"/>
          <a:chExt cx="0" cy="0"/>
        </a:xfrm>
      </p:grpSpPr>
      <p:pic>
        <p:nvPicPr>
          <p:cNvPr id="114" name="Google Shape;114;p147"/>
          <p:cNvPicPr preferRelativeResize="0"/>
          <p:nvPr/>
        </p:nvPicPr>
        <p:blipFill rotWithShape="1">
          <a:blip r:embed="rId2">
            <a:alphaModFix/>
          </a:blip>
          <a:srcRect/>
          <a:stretch/>
        </p:blipFill>
        <p:spPr>
          <a:xfrm>
            <a:off x="4906975" y="3602133"/>
            <a:ext cx="2378045" cy="2227250"/>
          </a:xfrm>
          <a:prstGeom prst="rect">
            <a:avLst/>
          </a:prstGeom>
          <a:noFill/>
          <a:ln>
            <a:noFill/>
          </a:ln>
        </p:spPr>
      </p:pic>
      <p:sp>
        <p:nvSpPr>
          <p:cNvPr id="115" name="Google Shape;115;p147"/>
          <p:cNvSpPr txBox="1"/>
          <p:nvPr/>
        </p:nvSpPr>
        <p:spPr>
          <a:xfrm>
            <a:off x="1379632" y="1660508"/>
            <a:ext cx="9432733" cy="1768492"/>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EA551F"/>
              </a:buClr>
              <a:buSzPts val="4000"/>
              <a:buFont typeface="Arial"/>
              <a:buNone/>
            </a:pPr>
            <a:r>
              <a:rPr lang="lt-LT" sz="4000" b="1" i="0" u="none" strike="noStrike" cap="none">
                <a:solidFill>
                  <a:srgbClr val="EA551F"/>
                </a:solidFill>
                <a:latin typeface="Arial"/>
                <a:ea typeface="Arial"/>
                <a:cs typeface="Arial"/>
                <a:sym typeface="Arial"/>
              </a:rPr>
              <a:t>Gyventojų medijų ir informacinio raštingumo kompetencijų tobulinimo bibliotekose programa</a:t>
            </a:r>
            <a:endParaRPr sz="4000" b="1" i="0" u="none" strike="noStrike" cap="none">
              <a:solidFill>
                <a:srgbClr val="EA551F"/>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p:cSld name="Title Slide">
    <p:bg>
      <p:bgPr>
        <a:solidFill>
          <a:srgbClr val="E1E1E1"/>
        </a:solidFill>
        <a:effectLst/>
      </p:bgPr>
    </p:bg>
    <p:spTree>
      <p:nvGrpSpPr>
        <p:cNvPr id="1" name="Shape 116"/>
        <p:cNvGrpSpPr/>
        <p:nvPr/>
      </p:nvGrpSpPr>
      <p:grpSpPr>
        <a:xfrm>
          <a:off x="0" y="0"/>
          <a:ext cx="0" cy="0"/>
          <a:chOff x="0" y="0"/>
          <a:chExt cx="0" cy="0"/>
        </a:xfrm>
      </p:grpSpPr>
      <p:pic>
        <p:nvPicPr>
          <p:cNvPr id="117" name="Google Shape;117;p149"/>
          <p:cNvPicPr preferRelativeResize="0"/>
          <p:nvPr/>
        </p:nvPicPr>
        <p:blipFill rotWithShape="1">
          <a:blip r:embed="rId2">
            <a:alphaModFix/>
          </a:blip>
          <a:srcRect/>
          <a:stretch/>
        </p:blipFill>
        <p:spPr>
          <a:xfrm>
            <a:off x="10344149" y="4892671"/>
            <a:ext cx="1576583" cy="1476610"/>
          </a:xfrm>
          <a:prstGeom prst="rect">
            <a:avLst/>
          </a:prstGeom>
          <a:noFill/>
          <a:ln>
            <a:noFill/>
          </a:ln>
        </p:spPr>
      </p:pic>
      <p:sp>
        <p:nvSpPr>
          <p:cNvPr id="118" name="Google Shape;118;p149"/>
          <p:cNvSpPr txBox="1"/>
          <p:nvPr/>
        </p:nvSpPr>
        <p:spPr>
          <a:xfrm>
            <a:off x="768279" y="1054633"/>
            <a:ext cx="10598804" cy="1316037"/>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EA551F"/>
              </a:buClr>
              <a:buSzPts val="5500"/>
              <a:buFont typeface="Arial"/>
              <a:buNone/>
            </a:pPr>
            <a:r>
              <a:rPr lang="lt-LT" sz="5500" b="1" i="0" u="none" strike="noStrike" cap="none">
                <a:solidFill>
                  <a:srgbClr val="EA551F"/>
                </a:solidFill>
                <a:latin typeface="Arial"/>
                <a:ea typeface="Arial"/>
                <a:cs typeface="Arial"/>
                <a:sym typeface="Arial"/>
              </a:rPr>
              <a:t>Temos pavadinimas</a:t>
            </a:r>
            <a:endParaRPr sz="1400" b="0" i="0" u="none" strike="noStrike" cap="none">
              <a:solidFill>
                <a:srgbClr val="000000"/>
              </a:solidFill>
              <a:latin typeface="Arial"/>
              <a:ea typeface="Arial"/>
              <a:cs typeface="Arial"/>
              <a:sym typeface="Arial"/>
            </a:endParaRPr>
          </a:p>
        </p:txBody>
      </p:sp>
      <p:sp>
        <p:nvSpPr>
          <p:cNvPr id="119" name="Google Shape;119;p149"/>
          <p:cNvSpPr txBox="1"/>
          <p:nvPr/>
        </p:nvSpPr>
        <p:spPr>
          <a:xfrm>
            <a:off x="768279" y="3355024"/>
            <a:ext cx="6345585" cy="62865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4000"/>
              <a:buFont typeface="Arial"/>
              <a:buNone/>
            </a:pPr>
            <a:r>
              <a:rPr lang="lt-LT" sz="4000" b="1" i="0" u="none" strike="noStrike" cap="none">
                <a:solidFill>
                  <a:schemeClr val="dk1"/>
                </a:solidFill>
                <a:latin typeface="Arial"/>
                <a:ea typeface="Arial"/>
                <a:cs typeface="Arial"/>
                <a:sym typeface="Arial"/>
              </a:rPr>
              <a:t>Potemės pavadinimas</a:t>
            </a:r>
            <a:endParaRPr sz="4000" b="1" i="0" u="none" strike="noStrike" cap="none">
              <a:solidFill>
                <a:schemeClr val="dk1"/>
              </a:solidFill>
              <a:latin typeface="Arial"/>
              <a:ea typeface="Arial"/>
              <a:cs typeface="Arial"/>
              <a:sym typeface="Arial"/>
            </a:endParaRPr>
          </a:p>
        </p:txBody>
      </p:sp>
      <p:cxnSp>
        <p:nvCxnSpPr>
          <p:cNvPr id="120" name="Google Shape;120;p149"/>
          <p:cNvCxnSpPr/>
          <p:nvPr/>
        </p:nvCxnSpPr>
        <p:spPr>
          <a:xfrm>
            <a:off x="-6221" y="294592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21" name="Google Shape;121;p149"/>
          <p:cNvCxnSpPr/>
          <p:nvPr/>
        </p:nvCxnSpPr>
        <p:spPr>
          <a:xfrm>
            <a:off x="511939" y="294592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22" name="Google Shape;122;p149"/>
          <p:cNvCxnSpPr/>
          <p:nvPr/>
        </p:nvCxnSpPr>
        <p:spPr>
          <a:xfrm>
            <a:off x="1091059" y="294592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23" name="Google Shape;123;p149"/>
          <p:cNvCxnSpPr/>
          <p:nvPr/>
        </p:nvCxnSpPr>
        <p:spPr>
          <a:xfrm>
            <a:off x="1690499" y="294592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24" name="Google Shape;124;p149"/>
          <p:cNvCxnSpPr/>
          <p:nvPr/>
        </p:nvCxnSpPr>
        <p:spPr>
          <a:xfrm>
            <a:off x="2269619" y="294592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25" name="Google Shape;125;p149"/>
          <p:cNvCxnSpPr/>
          <p:nvPr/>
        </p:nvCxnSpPr>
        <p:spPr>
          <a:xfrm>
            <a:off x="2869059" y="294592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26" name="Google Shape;126;p149"/>
          <p:cNvCxnSpPr/>
          <p:nvPr/>
        </p:nvCxnSpPr>
        <p:spPr>
          <a:xfrm>
            <a:off x="3456889" y="2945928"/>
            <a:ext cx="436880" cy="0"/>
          </a:xfrm>
          <a:prstGeom prst="straightConnector1">
            <a:avLst/>
          </a:prstGeom>
          <a:noFill/>
          <a:ln w="38100" cap="flat" cmpd="sng">
            <a:solidFill>
              <a:srgbClr val="666666"/>
            </a:solidFill>
            <a:prstDash val="solid"/>
            <a:miter lim="800000"/>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rgbClr val="E1E1E1"/>
        </a:solidFill>
        <a:effectLst/>
      </p:bgPr>
    </p:bg>
    <p:spTree>
      <p:nvGrpSpPr>
        <p:cNvPr id="1" name="Shape 133"/>
        <p:cNvGrpSpPr/>
        <p:nvPr/>
      </p:nvGrpSpPr>
      <p:grpSpPr>
        <a:xfrm>
          <a:off x="0" y="0"/>
          <a:ext cx="0" cy="0"/>
          <a:chOff x="0" y="0"/>
          <a:chExt cx="0" cy="0"/>
        </a:xfrm>
      </p:grpSpPr>
      <p:sp>
        <p:nvSpPr>
          <p:cNvPr id="134" name="Google Shape;134;p202"/>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lvl1pPr marL="457200" lvl="0" indent="-419100" algn="l">
              <a:lnSpc>
                <a:spcPct val="90000"/>
              </a:lnSpc>
              <a:spcBef>
                <a:spcPts val="1000"/>
              </a:spcBef>
              <a:spcAft>
                <a:spcPts val="0"/>
              </a:spcAft>
              <a:buClr>
                <a:srgbClr val="2E2E2E"/>
              </a:buClr>
              <a:buSzPts val="3000"/>
              <a:buChar char="•"/>
              <a:defRPr sz="3000">
                <a:solidFill>
                  <a:srgbClr val="2E2E2E"/>
                </a:solidFill>
                <a:latin typeface="Arial"/>
                <a:ea typeface="Arial"/>
                <a:cs typeface="Arial"/>
                <a:sym typeface="Arial"/>
              </a:defRPr>
            </a:lvl1pPr>
            <a:lvl2pPr marL="914400" lvl="1" indent="-393700" algn="l">
              <a:lnSpc>
                <a:spcPct val="90000"/>
              </a:lnSpc>
              <a:spcBef>
                <a:spcPts val="500"/>
              </a:spcBef>
              <a:spcAft>
                <a:spcPts val="0"/>
              </a:spcAft>
              <a:buClr>
                <a:srgbClr val="2E2E2E"/>
              </a:buClr>
              <a:buSzPts val="2600"/>
              <a:buChar char="•"/>
              <a:defRPr sz="2600">
                <a:solidFill>
                  <a:srgbClr val="2E2E2E"/>
                </a:solidFill>
                <a:latin typeface="Arial"/>
                <a:ea typeface="Arial"/>
                <a:cs typeface="Arial"/>
                <a:sym typeface="Arial"/>
              </a:defRPr>
            </a:lvl2pPr>
            <a:lvl3pPr marL="1371600" lvl="2" indent="-368300" algn="l">
              <a:lnSpc>
                <a:spcPct val="90000"/>
              </a:lnSpc>
              <a:spcBef>
                <a:spcPts val="500"/>
              </a:spcBef>
              <a:spcAft>
                <a:spcPts val="0"/>
              </a:spcAft>
              <a:buClr>
                <a:srgbClr val="2E2E2E"/>
              </a:buClr>
              <a:buSzPts val="2200"/>
              <a:buChar char="•"/>
              <a:defRPr sz="2200">
                <a:solidFill>
                  <a:srgbClr val="2E2E2E"/>
                </a:solidFill>
                <a:latin typeface="Arial"/>
                <a:ea typeface="Arial"/>
                <a:cs typeface="Arial"/>
                <a:sym typeface="Arial"/>
              </a:defRPr>
            </a:lvl3pPr>
            <a:lvl4pPr marL="1828800" lvl="3" indent="-342900" algn="l">
              <a:lnSpc>
                <a:spcPct val="90000"/>
              </a:lnSpc>
              <a:spcBef>
                <a:spcPts val="500"/>
              </a:spcBef>
              <a:spcAft>
                <a:spcPts val="0"/>
              </a:spcAft>
              <a:buClr>
                <a:srgbClr val="2E2E2E"/>
              </a:buClr>
              <a:buSzPts val="1800"/>
              <a:buChar char="•"/>
              <a:defRPr sz="1800">
                <a:solidFill>
                  <a:srgbClr val="2E2E2E"/>
                </a:solidFill>
                <a:latin typeface="Arial"/>
                <a:ea typeface="Arial"/>
                <a:cs typeface="Arial"/>
                <a:sym typeface="Arial"/>
              </a:defRPr>
            </a:lvl4pPr>
            <a:lvl5pPr marL="2286000" lvl="4" indent="-317500" algn="l">
              <a:lnSpc>
                <a:spcPct val="90000"/>
              </a:lnSpc>
              <a:spcBef>
                <a:spcPts val="500"/>
              </a:spcBef>
              <a:spcAft>
                <a:spcPts val="0"/>
              </a:spcAft>
              <a:buClr>
                <a:srgbClr val="2E2E2E"/>
              </a:buClr>
              <a:buSzPts val="1400"/>
              <a:buChar char="•"/>
              <a:defRPr sz="1400">
                <a:solidFill>
                  <a:srgbClr val="2E2E2E"/>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135" name="Google Shape;135;p202"/>
          <p:cNvCxnSpPr/>
          <p:nvPr/>
        </p:nvCxnSpPr>
        <p:spPr>
          <a:xfrm>
            <a:off x="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36" name="Google Shape;136;p202"/>
          <p:cNvCxnSpPr/>
          <p:nvPr/>
        </p:nvCxnSpPr>
        <p:spPr>
          <a:xfrm>
            <a:off x="5181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37" name="Google Shape;137;p202"/>
          <p:cNvCxnSpPr/>
          <p:nvPr/>
        </p:nvCxnSpPr>
        <p:spPr>
          <a:xfrm>
            <a:off x="1097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38" name="Google Shape;138;p202"/>
          <p:cNvCxnSpPr/>
          <p:nvPr/>
        </p:nvCxnSpPr>
        <p:spPr>
          <a:xfrm>
            <a:off x="169672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39" name="Google Shape;139;p202"/>
          <p:cNvCxnSpPr/>
          <p:nvPr/>
        </p:nvCxnSpPr>
        <p:spPr>
          <a:xfrm>
            <a:off x="227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40" name="Google Shape;140;p202"/>
          <p:cNvCxnSpPr/>
          <p:nvPr/>
        </p:nvCxnSpPr>
        <p:spPr>
          <a:xfrm>
            <a:off x="2875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41" name="Google Shape;141;p202"/>
          <p:cNvCxnSpPr/>
          <p:nvPr/>
        </p:nvCxnSpPr>
        <p:spPr>
          <a:xfrm>
            <a:off x="989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42" name="Google Shape;142;p202"/>
          <p:cNvCxnSpPr/>
          <p:nvPr/>
        </p:nvCxnSpPr>
        <p:spPr>
          <a:xfrm>
            <a:off x="10525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43" name="Google Shape;143;p202"/>
          <p:cNvCxnSpPr/>
          <p:nvPr/>
        </p:nvCxnSpPr>
        <p:spPr>
          <a:xfrm>
            <a:off x="11160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44" name="Google Shape;144;p202"/>
          <p:cNvCxnSpPr/>
          <p:nvPr/>
        </p:nvCxnSpPr>
        <p:spPr>
          <a:xfrm>
            <a:off x="11755120" y="1690688"/>
            <a:ext cx="436880" cy="0"/>
          </a:xfrm>
          <a:prstGeom prst="straightConnector1">
            <a:avLst/>
          </a:prstGeom>
          <a:noFill/>
          <a:ln w="38100" cap="flat" cmpd="sng">
            <a:solidFill>
              <a:srgbClr val="666666"/>
            </a:solidFill>
            <a:prstDash val="solid"/>
            <a:miter lim="800000"/>
            <a:headEnd type="none" w="sm" len="sm"/>
            <a:tailEnd type="none" w="sm" len="sm"/>
          </a:ln>
        </p:spPr>
      </p:cxnSp>
      <p:sp>
        <p:nvSpPr>
          <p:cNvPr id="145" name="Google Shape;145;p202"/>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5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p:cSld name="Title Slide">
    <p:bg>
      <p:bgPr>
        <a:solidFill>
          <a:srgbClr val="E1E1E1"/>
        </a:solidFill>
        <a:effectLst/>
      </p:bgPr>
    </p:bg>
    <p:spTree>
      <p:nvGrpSpPr>
        <p:cNvPr id="1" name="Shape 146"/>
        <p:cNvGrpSpPr/>
        <p:nvPr/>
      </p:nvGrpSpPr>
      <p:grpSpPr>
        <a:xfrm>
          <a:off x="0" y="0"/>
          <a:ext cx="0" cy="0"/>
          <a:chOff x="0" y="0"/>
          <a:chExt cx="0" cy="0"/>
        </a:xfrm>
      </p:grpSpPr>
      <p:pic>
        <p:nvPicPr>
          <p:cNvPr id="147" name="Google Shape;147;p203"/>
          <p:cNvPicPr preferRelativeResize="0"/>
          <p:nvPr/>
        </p:nvPicPr>
        <p:blipFill rotWithShape="1">
          <a:blip r:embed="rId2">
            <a:alphaModFix/>
          </a:blip>
          <a:srcRect/>
          <a:stretch/>
        </p:blipFill>
        <p:spPr>
          <a:xfrm>
            <a:off x="10344149" y="4892671"/>
            <a:ext cx="1576583" cy="1476610"/>
          </a:xfrm>
          <a:prstGeom prst="rect">
            <a:avLst/>
          </a:prstGeom>
          <a:noFill/>
          <a:ln>
            <a:noFill/>
          </a:ln>
        </p:spPr>
      </p:pic>
      <p:sp>
        <p:nvSpPr>
          <p:cNvPr id="148" name="Google Shape;148;p203"/>
          <p:cNvSpPr txBox="1"/>
          <p:nvPr/>
        </p:nvSpPr>
        <p:spPr>
          <a:xfrm>
            <a:off x="818409" y="4173006"/>
            <a:ext cx="6345585" cy="62865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4500"/>
              <a:buFont typeface="Arial"/>
              <a:buNone/>
            </a:pPr>
            <a:endParaRPr sz="4500" b="1" i="0" u="none" strike="noStrike" cap="none">
              <a:solidFill>
                <a:schemeClr val="dk1"/>
              </a:solidFill>
              <a:latin typeface="Century Gothic"/>
              <a:ea typeface="Century Gothic"/>
              <a:cs typeface="Century Gothic"/>
              <a:sym typeface="Century Gothic"/>
            </a:endParaRPr>
          </a:p>
        </p:txBody>
      </p:sp>
      <p:sp>
        <p:nvSpPr>
          <p:cNvPr id="149" name="Google Shape;149;p203"/>
          <p:cNvSpPr txBox="1"/>
          <p:nvPr/>
        </p:nvSpPr>
        <p:spPr>
          <a:xfrm>
            <a:off x="818409" y="5387490"/>
            <a:ext cx="9525740" cy="135421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EA551F"/>
              </a:buClr>
              <a:buSzPts val="3200"/>
              <a:buFont typeface="Century Gothic"/>
              <a:buNone/>
            </a:pPr>
            <a:r>
              <a:rPr lang="lt-LT" sz="3200" b="0" i="0" u="none" strike="noStrike" cap="none">
                <a:solidFill>
                  <a:srgbClr val="EA551F"/>
                </a:solidFill>
                <a:latin typeface="Century Gothic"/>
                <a:ea typeface="Century Gothic"/>
                <a:cs typeface="Century Gothic"/>
                <a:sym typeface="Century Gothic"/>
              </a:rPr>
              <a:t>Medijų ir informacinio raštingumo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EA551F"/>
              </a:buClr>
              <a:buSzPts val="3200"/>
              <a:buFont typeface="Century Gothic"/>
              <a:buNone/>
            </a:pPr>
            <a:r>
              <a:rPr lang="lt-LT" sz="3200" b="0" i="0" u="none" strike="noStrike" cap="none">
                <a:solidFill>
                  <a:srgbClr val="EA551F"/>
                </a:solidFill>
                <a:latin typeface="Century Gothic"/>
                <a:ea typeface="Century Gothic"/>
                <a:cs typeface="Century Gothic"/>
                <a:sym typeface="Century Gothic"/>
              </a:rPr>
              <a:t>kompetencijų tobulinimo programa</a:t>
            </a:r>
            <a:endParaRPr sz="3200" b="0" i="0" u="none" strike="noStrike" cap="none">
              <a:solidFill>
                <a:srgbClr val="EA551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sp>
        <p:nvSpPr>
          <p:cNvPr id="150" name="Google Shape;150;p203"/>
          <p:cNvSpPr txBox="1"/>
          <p:nvPr/>
        </p:nvSpPr>
        <p:spPr>
          <a:xfrm>
            <a:off x="823494" y="3060178"/>
            <a:ext cx="8867552"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4500"/>
              <a:buFont typeface="Arial"/>
              <a:buNone/>
            </a:pPr>
            <a:endParaRPr sz="4500" b="0" i="0" u="none" strike="noStrike" cap="none">
              <a:solidFill>
                <a:srgbClr val="2E2E2E"/>
              </a:solidFill>
              <a:latin typeface="Century Gothic"/>
              <a:ea typeface="Century Gothic"/>
              <a:cs typeface="Century Gothic"/>
              <a:sym typeface="Century Gothic"/>
            </a:endParaRPr>
          </a:p>
        </p:txBody>
      </p:sp>
      <p:sp>
        <p:nvSpPr>
          <p:cNvPr id="151" name="Google Shape;151;p20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2" name="Google Shape;152;p203"/>
          <p:cNvSpPr txBox="1">
            <a:spLocks noGrp="1"/>
          </p:cNvSpPr>
          <p:nvPr>
            <p:ph type="body" idx="1"/>
          </p:nvPr>
        </p:nvSpPr>
        <p:spPr>
          <a:xfrm>
            <a:off x="952500" y="3429000"/>
            <a:ext cx="10287000" cy="957263"/>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2E2E2E"/>
              </a:buClr>
              <a:buSzPts val="4500"/>
              <a:buNone/>
              <a:defRPr sz="4500">
                <a:latin typeface="Century Gothic"/>
                <a:ea typeface="Century Gothic"/>
                <a:cs typeface="Century Gothic"/>
                <a:sym typeface="Century Gothic"/>
              </a:defRPr>
            </a:lvl1pPr>
            <a:lvl2pPr marL="914400" lvl="1" indent="-342900" algn="l">
              <a:lnSpc>
                <a:spcPct val="90000"/>
              </a:lnSpc>
              <a:spcBef>
                <a:spcPts val="500"/>
              </a:spcBef>
              <a:spcAft>
                <a:spcPts val="0"/>
              </a:spcAft>
              <a:buClr>
                <a:srgbClr val="2E2E2E"/>
              </a:buClr>
              <a:buSzPts val="1800"/>
              <a:buChar char="•"/>
              <a:defRPr/>
            </a:lvl2pPr>
            <a:lvl3pPr marL="1371600" lvl="2" indent="-342900" algn="l">
              <a:lnSpc>
                <a:spcPct val="90000"/>
              </a:lnSpc>
              <a:spcBef>
                <a:spcPts val="500"/>
              </a:spcBef>
              <a:spcAft>
                <a:spcPts val="0"/>
              </a:spcAft>
              <a:buClr>
                <a:srgbClr val="2E2E2E"/>
              </a:buClr>
              <a:buSzPts val="1800"/>
              <a:buChar char="•"/>
              <a:defRPr/>
            </a:lvl3pPr>
            <a:lvl4pPr marL="1828800" lvl="3" indent="-342900" algn="l">
              <a:lnSpc>
                <a:spcPct val="90000"/>
              </a:lnSpc>
              <a:spcBef>
                <a:spcPts val="500"/>
              </a:spcBef>
              <a:spcAft>
                <a:spcPts val="0"/>
              </a:spcAft>
              <a:buClr>
                <a:srgbClr val="2E2E2E"/>
              </a:buClr>
              <a:buSzPts val="1800"/>
              <a:buChar char="•"/>
              <a:defRPr/>
            </a:lvl4pPr>
            <a:lvl5pPr marL="2286000" lvl="4" indent="-342900" algn="l">
              <a:lnSpc>
                <a:spcPct val="90000"/>
              </a:lnSpc>
              <a:spcBef>
                <a:spcPts val="500"/>
              </a:spcBef>
              <a:spcAft>
                <a:spcPts val="0"/>
              </a:spcAft>
              <a:buClr>
                <a:srgbClr val="2E2E2E"/>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ntent">
  <p:cSld name="Two Content">
    <p:bg>
      <p:bgPr>
        <a:solidFill>
          <a:srgbClr val="E1E1E1"/>
        </a:solidFill>
        <a:effectLst/>
      </p:bgPr>
    </p:bg>
    <p:spTree>
      <p:nvGrpSpPr>
        <p:cNvPr id="1" name="Shape 153"/>
        <p:cNvGrpSpPr/>
        <p:nvPr/>
      </p:nvGrpSpPr>
      <p:grpSpPr>
        <a:xfrm>
          <a:off x="0" y="0"/>
          <a:ext cx="0" cy="0"/>
          <a:chOff x="0" y="0"/>
          <a:chExt cx="0" cy="0"/>
        </a:xfrm>
      </p:grpSpPr>
      <p:sp>
        <p:nvSpPr>
          <p:cNvPr id="154" name="Google Shape;154;p204"/>
          <p:cNvSpPr txBox="1">
            <a:spLocks noGrp="1"/>
          </p:cNvSpPr>
          <p:nvPr>
            <p:ph type="body" idx="1"/>
          </p:nvPr>
        </p:nvSpPr>
        <p:spPr>
          <a:xfrm>
            <a:off x="837679" y="1825626"/>
            <a:ext cx="5181600" cy="45466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E2E2E"/>
              </a:buClr>
              <a:buSzPts val="3000"/>
              <a:buFont typeface="Arial"/>
              <a:buNone/>
              <a:defRPr sz="3000" b="0">
                <a:solidFill>
                  <a:srgbClr val="2E2E2E"/>
                </a:solidFill>
                <a:latin typeface="Arial"/>
                <a:ea typeface="Arial"/>
                <a:cs typeface="Arial"/>
                <a:sym typeface="Arial"/>
              </a:defRPr>
            </a:lvl1pPr>
            <a:lvl2pPr marL="914400" lvl="1" indent="-228600" algn="l">
              <a:lnSpc>
                <a:spcPct val="90000"/>
              </a:lnSpc>
              <a:spcBef>
                <a:spcPts val="500"/>
              </a:spcBef>
              <a:spcAft>
                <a:spcPts val="0"/>
              </a:spcAft>
              <a:buClr>
                <a:srgbClr val="2E2E2E"/>
              </a:buClr>
              <a:buSzPts val="2400"/>
              <a:buFont typeface="Arial"/>
              <a:buNone/>
              <a:defRPr>
                <a:solidFill>
                  <a:srgbClr val="2E2E2E"/>
                </a:solidFill>
              </a:defRPr>
            </a:lvl2pPr>
            <a:lvl3pPr marL="1371600" lvl="2" indent="-228600" algn="l">
              <a:lnSpc>
                <a:spcPct val="90000"/>
              </a:lnSpc>
              <a:spcBef>
                <a:spcPts val="500"/>
              </a:spcBef>
              <a:spcAft>
                <a:spcPts val="0"/>
              </a:spcAft>
              <a:buClr>
                <a:srgbClr val="2E2E2E"/>
              </a:buClr>
              <a:buSzPts val="2400"/>
              <a:buFont typeface="Arial"/>
              <a:buNone/>
              <a:defRPr>
                <a:solidFill>
                  <a:srgbClr val="2E2E2E"/>
                </a:solidFill>
              </a:defRPr>
            </a:lvl3pPr>
            <a:lvl4pPr marL="1828800" lvl="3" indent="-228600" algn="l">
              <a:lnSpc>
                <a:spcPct val="90000"/>
              </a:lnSpc>
              <a:spcBef>
                <a:spcPts val="500"/>
              </a:spcBef>
              <a:spcAft>
                <a:spcPts val="0"/>
              </a:spcAft>
              <a:buClr>
                <a:srgbClr val="2E2E2E"/>
              </a:buClr>
              <a:buSzPts val="2400"/>
              <a:buFont typeface="Arial"/>
              <a:buNone/>
              <a:defRPr>
                <a:solidFill>
                  <a:srgbClr val="2E2E2E"/>
                </a:solidFill>
              </a:defRPr>
            </a:lvl4pPr>
            <a:lvl5pPr marL="2286000" lvl="4" indent="-228600" algn="l">
              <a:lnSpc>
                <a:spcPct val="90000"/>
              </a:lnSpc>
              <a:spcBef>
                <a:spcPts val="1000"/>
              </a:spcBef>
              <a:spcAft>
                <a:spcPts val="0"/>
              </a:spcAft>
              <a:buClr>
                <a:srgbClr val="2E2E2E"/>
              </a:buClr>
              <a:buSzPts val="2400"/>
              <a:buFont typeface="Arial"/>
              <a:buNone/>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5" name="Google Shape;155;p204"/>
          <p:cNvSpPr txBox="1">
            <a:spLocks noGrp="1"/>
          </p:cNvSpPr>
          <p:nvPr>
            <p:ph type="body" idx="2"/>
          </p:nvPr>
        </p:nvSpPr>
        <p:spPr>
          <a:xfrm>
            <a:off x="6327384" y="1822452"/>
            <a:ext cx="5181600" cy="45466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E2E2E"/>
              </a:buClr>
              <a:buSzPts val="3000"/>
              <a:buFont typeface="Arial"/>
              <a:buNone/>
              <a:defRPr sz="3000" b="0">
                <a:solidFill>
                  <a:srgbClr val="2E2E2E"/>
                </a:solidFill>
                <a:latin typeface="Arial"/>
                <a:ea typeface="Arial"/>
                <a:cs typeface="Arial"/>
                <a:sym typeface="Arial"/>
              </a:defRPr>
            </a:lvl1pPr>
            <a:lvl2pPr marL="914400" lvl="1" indent="-228600" algn="l">
              <a:lnSpc>
                <a:spcPct val="90000"/>
              </a:lnSpc>
              <a:spcBef>
                <a:spcPts val="500"/>
              </a:spcBef>
              <a:spcAft>
                <a:spcPts val="0"/>
              </a:spcAft>
              <a:buClr>
                <a:srgbClr val="2E2E2E"/>
              </a:buClr>
              <a:buSzPts val="2400"/>
              <a:buFont typeface="Arial"/>
              <a:buNone/>
              <a:defRPr>
                <a:solidFill>
                  <a:srgbClr val="2E2E2E"/>
                </a:solidFill>
              </a:defRPr>
            </a:lvl2pPr>
            <a:lvl3pPr marL="1371600" lvl="2" indent="-228600" algn="l">
              <a:lnSpc>
                <a:spcPct val="90000"/>
              </a:lnSpc>
              <a:spcBef>
                <a:spcPts val="500"/>
              </a:spcBef>
              <a:spcAft>
                <a:spcPts val="0"/>
              </a:spcAft>
              <a:buClr>
                <a:srgbClr val="2E2E2E"/>
              </a:buClr>
              <a:buSzPts val="2400"/>
              <a:buFont typeface="Arial"/>
              <a:buNone/>
              <a:defRPr>
                <a:solidFill>
                  <a:srgbClr val="2E2E2E"/>
                </a:solidFill>
              </a:defRPr>
            </a:lvl3pPr>
            <a:lvl4pPr marL="1828800" lvl="3" indent="-228600" algn="l">
              <a:lnSpc>
                <a:spcPct val="90000"/>
              </a:lnSpc>
              <a:spcBef>
                <a:spcPts val="500"/>
              </a:spcBef>
              <a:spcAft>
                <a:spcPts val="0"/>
              </a:spcAft>
              <a:buClr>
                <a:srgbClr val="2E2E2E"/>
              </a:buClr>
              <a:buSzPts val="2400"/>
              <a:buFont typeface="Arial"/>
              <a:buNone/>
              <a:defRPr>
                <a:solidFill>
                  <a:srgbClr val="2E2E2E"/>
                </a:solidFill>
              </a:defRPr>
            </a:lvl4pPr>
            <a:lvl5pPr marL="2286000" lvl="4" indent="-228600" algn="l">
              <a:lnSpc>
                <a:spcPct val="90000"/>
              </a:lnSpc>
              <a:spcBef>
                <a:spcPts val="1000"/>
              </a:spcBef>
              <a:spcAft>
                <a:spcPts val="0"/>
              </a:spcAft>
              <a:buClr>
                <a:srgbClr val="2E2E2E"/>
              </a:buClr>
              <a:buSzPts val="2400"/>
              <a:buFont typeface="Arial"/>
              <a:buNone/>
              <a:defRPr>
                <a:solidFill>
                  <a:srgbClr val="2E2E2E"/>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156" name="Google Shape;156;p204"/>
          <p:cNvCxnSpPr/>
          <p:nvPr/>
        </p:nvCxnSpPr>
        <p:spPr>
          <a:xfrm>
            <a:off x="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57" name="Google Shape;157;p204"/>
          <p:cNvCxnSpPr/>
          <p:nvPr/>
        </p:nvCxnSpPr>
        <p:spPr>
          <a:xfrm>
            <a:off x="5181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58" name="Google Shape;158;p204"/>
          <p:cNvCxnSpPr/>
          <p:nvPr/>
        </p:nvCxnSpPr>
        <p:spPr>
          <a:xfrm>
            <a:off x="1097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59" name="Google Shape;159;p204"/>
          <p:cNvCxnSpPr/>
          <p:nvPr/>
        </p:nvCxnSpPr>
        <p:spPr>
          <a:xfrm>
            <a:off x="169672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60" name="Google Shape;160;p204"/>
          <p:cNvCxnSpPr/>
          <p:nvPr/>
        </p:nvCxnSpPr>
        <p:spPr>
          <a:xfrm>
            <a:off x="227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61" name="Google Shape;161;p204"/>
          <p:cNvCxnSpPr/>
          <p:nvPr/>
        </p:nvCxnSpPr>
        <p:spPr>
          <a:xfrm>
            <a:off x="287528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62" name="Google Shape;162;p204"/>
          <p:cNvCxnSpPr/>
          <p:nvPr/>
        </p:nvCxnSpPr>
        <p:spPr>
          <a:xfrm>
            <a:off x="989584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63" name="Google Shape;163;p204"/>
          <p:cNvCxnSpPr/>
          <p:nvPr/>
        </p:nvCxnSpPr>
        <p:spPr>
          <a:xfrm>
            <a:off x="10525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64" name="Google Shape;164;p204"/>
          <p:cNvCxnSpPr/>
          <p:nvPr/>
        </p:nvCxnSpPr>
        <p:spPr>
          <a:xfrm>
            <a:off x="11160760" y="16906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65" name="Google Shape;165;p204"/>
          <p:cNvCxnSpPr/>
          <p:nvPr/>
        </p:nvCxnSpPr>
        <p:spPr>
          <a:xfrm>
            <a:off x="11755120" y="1690688"/>
            <a:ext cx="436880" cy="0"/>
          </a:xfrm>
          <a:prstGeom prst="straightConnector1">
            <a:avLst/>
          </a:prstGeom>
          <a:noFill/>
          <a:ln w="38100" cap="flat" cmpd="sng">
            <a:solidFill>
              <a:srgbClr val="666666"/>
            </a:solidFill>
            <a:prstDash val="solid"/>
            <a:miter lim="800000"/>
            <a:headEnd type="none" w="sm" len="sm"/>
            <a:tailEnd type="none" w="sm" len="sm"/>
          </a:ln>
        </p:spPr>
      </p:cxnSp>
      <p:sp>
        <p:nvSpPr>
          <p:cNvPr id="166" name="Google Shape;166;p204"/>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A551F"/>
              </a:buClr>
              <a:buSzPts val="45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p:cSld name="Title Only">
    <p:bg>
      <p:bgPr>
        <a:solidFill>
          <a:srgbClr val="E1E1E1"/>
        </a:solidFill>
        <a:effectLst/>
      </p:bgPr>
    </p:bg>
    <p:spTree>
      <p:nvGrpSpPr>
        <p:cNvPr id="1" name="Shape 167"/>
        <p:cNvGrpSpPr/>
        <p:nvPr/>
      </p:nvGrpSpPr>
      <p:grpSpPr>
        <a:xfrm>
          <a:off x="0" y="0"/>
          <a:ext cx="0" cy="0"/>
          <a:chOff x="0" y="0"/>
          <a:chExt cx="0" cy="0"/>
        </a:xfrm>
      </p:grpSpPr>
      <p:cxnSp>
        <p:nvCxnSpPr>
          <p:cNvPr id="168" name="Google Shape;168;p205"/>
          <p:cNvCxnSpPr/>
          <p:nvPr/>
        </p:nvCxnSpPr>
        <p:spPr>
          <a:xfrm>
            <a:off x="8610600" y="6727190"/>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69" name="Google Shape;169;p205"/>
          <p:cNvCxnSpPr/>
          <p:nvPr/>
        </p:nvCxnSpPr>
        <p:spPr>
          <a:xfrm>
            <a:off x="21844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70" name="Google Shape;170;p205"/>
          <p:cNvCxnSpPr/>
          <p:nvPr/>
        </p:nvCxnSpPr>
        <p:spPr>
          <a:xfrm>
            <a:off x="123952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71" name="Google Shape;171;p205"/>
          <p:cNvCxnSpPr/>
          <p:nvPr/>
        </p:nvCxnSpPr>
        <p:spPr>
          <a:xfrm>
            <a:off x="264160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72" name="Google Shape;172;p205"/>
          <p:cNvCxnSpPr/>
          <p:nvPr/>
        </p:nvCxnSpPr>
        <p:spPr>
          <a:xfrm>
            <a:off x="425704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73" name="Google Shape;173;p205"/>
          <p:cNvCxnSpPr/>
          <p:nvPr/>
        </p:nvCxnSpPr>
        <p:spPr>
          <a:xfrm>
            <a:off x="6096000" y="6721475"/>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74" name="Google Shape;174;p205"/>
          <p:cNvCxnSpPr/>
          <p:nvPr/>
        </p:nvCxnSpPr>
        <p:spPr>
          <a:xfrm>
            <a:off x="11135360" y="6735763"/>
            <a:ext cx="436880" cy="0"/>
          </a:xfrm>
          <a:prstGeom prst="straightConnector1">
            <a:avLst/>
          </a:prstGeom>
          <a:noFill/>
          <a:ln w="38100" cap="flat" cmpd="sng">
            <a:solidFill>
              <a:srgbClr val="666666"/>
            </a:solidFill>
            <a:prstDash val="solid"/>
            <a:miter lim="800000"/>
            <a:headEnd type="none" w="sm" len="sm"/>
            <a:tailEnd type="none" w="sm" len="sm"/>
          </a:ln>
        </p:spPr>
      </p:cxnSp>
      <p:sp>
        <p:nvSpPr>
          <p:cNvPr id="175" name="Google Shape;175;p205"/>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lvl1pPr lvl="0" algn="ctr">
              <a:lnSpc>
                <a:spcPct val="90000"/>
              </a:lnSpc>
              <a:spcBef>
                <a:spcPts val="0"/>
              </a:spcBef>
              <a:spcAft>
                <a:spcPts val="0"/>
              </a:spcAft>
              <a:buClr>
                <a:srgbClr val="EA551F"/>
              </a:buClr>
              <a:buSzPts val="4500"/>
              <a:buFont typeface="Century Gothic"/>
              <a:buNone/>
              <a:defRPr sz="4500">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p:cSld name="Custom Layout">
    <p:bg>
      <p:bgPr>
        <a:solidFill>
          <a:srgbClr val="E1E1E1"/>
        </a:solidFill>
        <a:effectLst/>
      </p:bgPr>
    </p:bg>
    <p:spTree>
      <p:nvGrpSpPr>
        <p:cNvPr id="1" name="Shape 176"/>
        <p:cNvGrpSpPr/>
        <p:nvPr/>
      </p:nvGrpSpPr>
      <p:grpSpPr>
        <a:xfrm>
          <a:off x="0" y="0"/>
          <a:ext cx="0" cy="0"/>
          <a:chOff x="0" y="0"/>
          <a:chExt cx="0" cy="0"/>
        </a:xfrm>
      </p:grpSpPr>
      <p:pic>
        <p:nvPicPr>
          <p:cNvPr id="177" name="Google Shape;177;p206"/>
          <p:cNvPicPr preferRelativeResize="0"/>
          <p:nvPr/>
        </p:nvPicPr>
        <p:blipFill rotWithShape="1">
          <a:blip r:embed="rId2">
            <a:alphaModFix/>
          </a:blip>
          <a:srcRect/>
          <a:stretch/>
        </p:blipFill>
        <p:spPr>
          <a:xfrm>
            <a:off x="4906975" y="3602133"/>
            <a:ext cx="2378045" cy="2227250"/>
          </a:xfrm>
          <a:prstGeom prst="rect">
            <a:avLst/>
          </a:prstGeom>
          <a:noFill/>
          <a:ln>
            <a:noFill/>
          </a:ln>
        </p:spPr>
      </p:pic>
      <p:sp>
        <p:nvSpPr>
          <p:cNvPr id="178" name="Google Shape;178;p206"/>
          <p:cNvSpPr txBox="1"/>
          <p:nvPr/>
        </p:nvSpPr>
        <p:spPr>
          <a:xfrm>
            <a:off x="1260137" y="1487375"/>
            <a:ext cx="9671720" cy="1768492"/>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4500"/>
              <a:buFont typeface="Arial"/>
              <a:buNone/>
            </a:pPr>
            <a:r>
              <a:rPr lang="lt-LT" sz="4500" b="1" i="0" u="none" strike="noStrike" cap="none">
                <a:solidFill>
                  <a:srgbClr val="EA551F"/>
                </a:solidFill>
                <a:latin typeface="Century Gothic"/>
                <a:ea typeface="Century Gothic"/>
                <a:cs typeface="Century Gothic"/>
                <a:sym typeface="Century Gothic"/>
              </a:rPr>
              <a:t>Gyventojų medijų ir informacinio raštingumo kompetencijų tobulinimo bibliotekose programa</a:t>
            </a:r>
            <a:endParaRPr sz="4500" b="1" i="0" u="none" strike="noStrike" cap="none">
              <a:solidFill>
                <a:srgbClr val="EA551F"/>
              </a:solidFill>
              <a:latin typeface="Century Gothic"/>
              <a:ea typeface="Century Gothic"/>
              <a:cs typeface="Century Gothic"/>
              <a:sym typeface="Century Gothic"/>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bg>
      <p:bgPr>
        <a:solidFill>
          <a:srgbClr val="E1E1E1"/>
        </a:solidFill>
        <a:effectLst/>
      </p:bgPr>
    </p:bg>
    <p:spTree>
      <p:nvGrpSpPr>
        <p:cNvPr id="1" name="Shape 179"/>
        <p:cNvGrpSpPr/>
        <p:nvPr/>
      </p:nvGrpSpPr>
      <p:grpSpPr>
        <a:xfrm>
          <a:off x="0" y="0"/>
          <a:ext cx="0" cy="0"/>
          <a:chOff x="0" y="0"/>
          <a:chExt cx="0" cy="0"/>
        </a:xfrm>
      </p:grpSpPr>
      <p:sp>
        <p:nvSpPr>
          <p:cNvPr id="180" name="Google Shape;180;p20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EA551F"/>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1" name="Google Shape;181;p207"/>
          <p:cNvSpPr>
            <a:spLocks noGrp="1"/>
          </p:cNvSpPr>
          <p:nvPr>
            <p:ph type="pic" idx="2"/>
          </p:nvPr>
        </p:nvSpPr>
        <p:spPr>
          <a:xfrm>
            <a:off x="5183188" y="987425"/>
            <a:ext cx="6172200" cy="4873625"/>
          </a:xfrm>
          <a:prstGeom prst="rect">
            <a:avLst/>
          </a:prstGeom>
          <a:noFill/>
          <a:ln>
            <a:noFill/>
          </a:ln>
        </p:spPr>
        <p:txBody>
          <a:bodyPr/>
          <a:lstStyle/>
          <a:p>
            <a:endParaRPr lang="lt-LT"/>
          </a:p>
        </p:txBody>
      </p:sp>
      <p:sp>
        <p:nvSpPr>
          <p:cNvPr id="182" name="Google Shape;182;p20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0"/>
              </a:spcBef>
              <a:spcAft>
                <a:spcPts val="0"/>
              </a:spcAft>
              <a:buClr>
                <a:srgbClr val="2E2E2E"/>
              </a:buClr>
              <a:buSzPts val="2400"/>
              <a:buNone/>
              <a:defRPr sz="2400">
                <a:solidFill>
                  <a:srgbClr val="2E2E2E"/>
                </a:solidFill>
              </a:defRPr>
            </a:lvl1pPr>
            <a:lvl2pPr marL="914400" lvl="1" indent="-228600" algn="l">
              <a:lnSpc>
                <a:spcPct val="90000"/>
              </a:lnSpc>
              <a:spcBef>
                <a:spcPts val="500"/>
              </a:spcBef>
              <a:spcAft>
                <a:spcPts val="0"/>
              </a:spcAft>
              <a:buClr>
                <a:srgbClr val="2E2E2E"/>
              </a:buClr>
              <a:buSzPts val="1400"/>
              <a:buNone/>
              <a:defRPr sz="1400"/>
            </a:lvl2pPr>
            <a:lvl3pPr marL="1371600" lvl="2" indent="-228600" algn="l">
              <a:lnSpc>
                <a:spcPct val="90000"/>
              </a:lnSpc>
              <a:spcBef>
                <a:spcPts val="500"/>
              </a:spcBef>
              <a:spcAft>
                <a:spcPts val="0"/>
              </a:spcAft>
              <a:buClr>
                <a:srgbClr val="2E2E2E"/>
              </a:buClr>
              <a:buSzPts val="1200"/>
              <a:buNone/>
              <a:defRPr sz="1200"/>
            </a:lvl3pPr>
            <a:lvl4pPr marL="1828800" lvl="3" indent="-228600" algn="l">
              <a:lnSpc>
                <a:spcPct val="90000"/>
              </a:lnSpc>
              <a:spcBef>
                <a:spcPts val="500"/>
              </a:spcBef>
              <a:spcAft>
                <a:spcPts val="0"/>
              </a:spcAft>
              <a:buClr>
                <a:srgbClr val="2E2E2E"/>
              </a:buClr>
              <a:buSzPts val="1000"/>
              <a:buNone/>
              <a:defRPr sz="1000"/>
            </a:lvl4pPr>
            <a:lvl5pPr marL="2286000" lvl="4" indent="-228600" algn="l">
              <a:lnSpc>
                <a:spcPct val="90000"/>
              </a:lnSpc>
              <a:spcBef>
                <a:spcPts val="500"/>
              </a:spcBef>
              <a:spcAft>
                <a:spcPts val="0"/>
              </a:spcAft>
              <a:buClr>
                <a:srgbClr val="2E2E2E"/>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83" name="Google Shape;183;p20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4" name="Google Shape;184;p20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5" name="Google Shape;185;p20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pPr marL="0" lvl="0" indent="0" algn="r" rtl="0">
              <a:spcBef>
                <a:spcPts val="0"/>
              </a:spcBef>
              <a:spcAft>
                <a:spcPts val="0"/>
              </a:spcAft>
              <a:buNone/>
            </a:pPr>
            <a:fld id="{00000000-1234-1234-1234-123412341234}" type="slidenum">
              <a:rPr lang="lt-LT"/>
              <a:t>‹#›</a:t>
            </a:fld>
            <a:endParaRPr/>
          </a:p>
        </p:txBody>
      </p:sp>
      <p:cxnSp>
        <p:nvCxnSpPr>
          <p:cNvPr id="186" name="Google Shape;186;p207"/>
          <p:cNvCxnSpPr/>
          <p:nvPr/>
        </p:nvCxnSpPr>
        <p:spPr>
          <a:xfrm>
            <a:off x="10104755" y="7381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87" name="Google Shape;187;p207"/>
          <p:cNvCxnSpPr/>
          <p:nvPr/>
        </p:nvCxnSpPr>
        <p:spPr>
          <a:xfrm>
            <a:off x="10828655" y="738188"/>
            <a:ext cx="436880" cy="0"/>
          </a:xfrm>
          <a:prstGeom prst="straightConnector1">
            <a:avLst/>
          </a:prstGeom>
          <a:noFill/>
          <a:ln w="38100" cap="flat" cmpd="sng">
            <a:solidFill>
              <a:srgbClr val="666666"/>
            </a:solidFill>
            <a:prstDash val="solid"/>
            <a:miter lim="800000"/>
            <a:headEnd type="none" w="sm" len="sm"/>
            <a:tailEnd type="none" w="sm" len="sm"/>
          </a:ln>
        </p:spPr>
      </p:cxnSp>
      <p:cxnSp>
        <p:nvCxnSpPr>
          <p:cNvPr id="188" name="Google Shape;188;p207"/>
          <p:cNvCxnSpPr/>
          <p:nvPr/>
        </p:nvCxnSpPr>
        <p:spPr>
          <a:xfrm>
            <a:off x="11581130" y="738188"/>
            <a:ext cx="436880" cy="0"/>
          </a:xfrm>
          <a:prstGeom prst="straightConnector1">
            <a:avLst/>
          </a:prstGeom>
          <a:noFill/>
          <a:ln w="38100" cap="flat" cmpd="sng">
            <a:solidFill>
              <a:srgbClr val="666666"/>
            </a:solidFill>
            <a:prstDash val="solid"/>
            <a:miter lim="800000"/>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1E1E1"/>
        </a:solidFill>
        <a:effectLst/>
      </p:bgPr>
    </p:bg>
    <p:spTree>
      <p:nvGrpSpPr>
        <p:cNvPr id="1" name="Shape 9"/>
        <p:cNvGrpSpPr/>
        <p:nvPr/>
      </p:nvGrpSpPr>
      <p:grpSpPr>
        <a:xfrm>
          <a:off x="0" y="0"/>
          <a:ext cx="0" cy="0"/>
          <a:chOff x="0" y="0"/>
          <a:chExt cx="0" cy="0"/>
        </a:xfrm>
      </p:grpSpPr>
      <p:sp>
        <p:nvSpPr>
          <p:cNvPr id="10" name="Google Shape;10;p1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EA551F"/>
              </a:buClr>
              <a:buSzPts val="4500"/>
              <a:buFont typeface="Arial"/>
              <a:buNone/>
              <a:defRPr sz="4500" b="1" i="0" u="none" strike="noStrike" cap="none">
                <a:solidFill>
                  <a:srgbClr val="EA551F"/>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3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1pPr>
            <a:lvl2pPr marL="914400" marR="0" lvl="1"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2pPr>
            <a:lvl3pPr marL="1371600" marR="0" lvl="2"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3pPr>
            <a:lvl4pPr marL="1828800" marR="0" lvl="3"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4pPr>
            <a:lvl5pPr marL="2286000" marR="0" lvl="4"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1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1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lt-LT"/>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1E1E1"/>
        </a:solidFill>
        <a:effectLst/>
      </p:bgPr>
    </p:bg>
    <p:spTree>
      <p:nvGrpSpPr>
        <p:cNvPr id="1" name="Shape 71"/>
        <p:cNvGrpSpPr/>
        <p:nvPr/>
      </p:nvGrpSpPr>
      <p:grpSpPr>
        <a:xfrm>
          <a:off x="0" y="0"/>
          <a:ext cx="0" cy="0"/>
          <a:chOff x="0" y="0"/>
          <a:chExt cx="0" cy="0"/>
        </a:xfrm>
      </p:grpSpPr>
      <p:sp>
        <p:nvSpPr>
          <p:cNvPr id="72" name="Google Shape;72;p1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EA551F"/>
              </a:buClr>
              <a:buSzPts val="4500"/>
              <a:buFont typeface="Arial"/>
              <a:buNone/>
              <a:defRPr sz="4500" b="1" i="0" u="none" strike="noStrike" cap="none">
                <a:solidFill>
                  <a:srgbClr val="EA551F"/>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3" name="Google Shape;73;p13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1pPr>
            <a:lvl2pPr marL="914400" marR="0" lvl="1"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2pPr>
            <a:lvl3pPr marL="1371600" marR="0" lvl="2"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3pPr>
            <a:lvl4pPr marL="1828800" marR="0" lvl="3"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4pPr>
            <a:lvl5pPr marL="2286000" marR="0" lvl="4"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4" name="Google Shape;74;p1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75" name="Google Shape;75;p1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76" name="Google Shape;76;p1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lt-LT"/>
              <a:t>‹#›</a:t>
            </a:fld>
            <a:endParaRPr/>
          </a:p>
        </p:txBody>
      </p:sp>
    </p:spTree>
  </p:cSld>
  <p:clrMap bg1="lt1" tx1="dk1" bg2="dk2" tx2="lt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1E1E1"/>
        </a:solidFill>
        <a:effectLst/>
      </p:bgPr>
    </p:bg>
    <p:spTree>
      <p:nvGrpSpPr>
        <p:cNvPr id="1" name="Shape 127"/>
        <p:cNvGrpSpPr/>
        <p:nvPr/>
      </p:nvGrpSpPr>
      <p:grpSpPr>
        <a:xfrm>
          <a:off x="0" y="0"/>
          <a:ext cx="0" cy="0"/>
          <a:chOff x="0" y="0"/>
          <a:chExt cx="0" cy="0"/>
        </a:xfrm>
      </p:grpSpPr>
      <p:sp>
        <p:nvSpPr>
          <p:cNvPr id="128" name="Google Shape;128;p20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EA551F"/>
              </a:buClr>
              <a:buSzPts val="4500"/>
              <a:buFont typeface="Arial"/>
              <a:buNone/>
              <a:defRPr sz="4500" b="1" i="0" u="none" strike="noStrike" cap="none">
                <a:solidFill>
                  <a:srgbClr val="EA551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9" name="Google Shape;129;p20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1pPr>
            <a:lvl2pPr marL="914400" marR="0" lvl="1"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2pPr>
            <a:lvl3pPr marL="1371600" marR="0" lvl="2"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3pPr>
            <a:lvl4pPr marL="1828800" marR="0" lvl="3"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4pPr>
            <a:lvl5pPr marL="2286000" marR="0" lvl="4" indent="-381000" algn="l" rtl="0">
              <a:lnSpc>
                <a:spcPct val="90000"/>
              </a:lnSpc>
              <a:spcBef>
                <a:spcPts val="500"/>
              </a:spcBef>
              <a:spcAft>
                <a:spcPts val="0"/>
              </a:spcAft>
              <a:buClr>
                <a:srgbClr val="2E2E2E"/>
              </a:buClr>
              <a:buSzPts val="2400"/>
              <a:buFont typeface="Arial"/>
              <a:buChar char="•"/>
              <a:defRPr sz="2400" b="0" i="0" u="none" strike="noStrike" cap="none">
                <a:solidFill>
                  <a:srgbClr val="2E2E2E"/>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30" name="Google Shape;130;p20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31" name="Google Shape;131;p20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32" name="Google Shape;132;p20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lt-LT"/>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7.xml"/><Relationship Id="rId1" Type="http://schemas.openxmlformats.org/officeDocument/2006/relationships/slideLayout" Target="../slideLayouts/slideLayout4.xml"/><Relationship Id="rId5" Type="http://schemas.openxmlformats.org/officeDocument/2006/relationships/image" Target="../media/image47.png"/><Relationship Id="rId4" Type="http://schemas.openxmlformats.org/officeDocument/2006/relationships/image" Target="../media/image46.png"/></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49.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2.xml"/><Relationship Id="rId1" Type="http://schemas.openxmlformats.org/officeDocument/2006/relationships/slideLayout" Target="../slideLayouts/slideLayout4.xml"/><Relationship Id="rId5" Type="http://schemas.openxmlformats.org/officeDocument/2006/relationships/image" Target="../media/image59.png"/><Relationship Id="rId4" Type="http://schemas.openxmlformats.org/officeDocument/2006/relationships/image" Target="../media/image58.png"/></Relationships>
</file>

<file path=ppt/slides/_rels/slide5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3.xml"/><Relationship Id="rId1" Type="http://schemas.openxmlformats.org/officeDocument/2006/relationships/slideLayout" Target="../slideLayouts/slideLayout4.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9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94.xml"/><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95.xml"/><Relationship Id="rId1" Type="http://schemas.openxmlformats.org/officeDocument/2006/relationships/slideLayout" Target="../slideLayouts/slideLayout4.xml"/><Relationship Id="rId4" Type="http://schemas.openxmlformats.org/officeDocument/2006/relationships/image" Target="../media/image84.png"/></Relationships>
</file>

<file path=ppt/slides/_rels/slide9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96.xml"/><Relationship Id="rId1" Type="http://schemas.openxmlformats.org/officeDocument/2006/relationships/slideLayout" Target="../slideLayouts/slideLayout4.xml"/><Relationship Id="rId4" Type="http://schemas.openxmlformats.org/officeDocument/2006/relationships/image" Target="../media/image86.png"/></Relationships>
</file>

<file path=ppt/slides/_rels/slide9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97.xml"/><Relationship Id="rId1" Type="http://schemas.openxmlformats.org/officeDocument/2006/relationships/slideLayout" Target="../slideLayouts/slideLayout4.xml"/><Relationship Id="rId4" Type="http://schemas.openxmlformats.org/officeDocument/2006/relationships/image" Target="../media/image88.png"/></Relationships>
</file>

<file path=ppt/slides/_rels/slide9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98.xml"/><Relationship Id="rId1" Type="http://schemas.openxmlformats.org/officeDocument/2006/relationships/slideLayout" Target="../slideLayouts/slideLayout4.xml"/><Relationship Id="rId4" Type="http://schemas.openxmlformats.org/officeDocument/2006/relationships/image" Target="../media/image90.png"/></Relationships>
</file>

<file path=ppt/slides/_rels/slide9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9.xml"/><Relationship Id="rId1" Type="http://schemas.openxmlformats.org/officeDocument/2006/relationships/slideLayout" Target="../slideLayouts/slideLayout4.xml"/><Relationship Id="rId4" Type="http://schemas.openxmlformats.org/officeDocument/2006/relationships/image" Target="../media/image92.png"/></Relationships>
</file>

<file path=ppt/slides/_rels/slide10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00.xml"/><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02.xml"/><Relationship Id="rId1" Type="http://schemas.openxmlformats.org/officeDocument/2006/relationships/slideLayout" Target="../slideLayouts/slideLayout4.xml"/><Relationship Id="rId5" Type="http://schemas.openxmlformats.org/officeDocument/2006/relationships/image" Target="../media/image96.png"/><Relationship Id="rId4" Type="http://schemas.openxmlformats.org/officeDocument/2006/relationships/image" Target="../media/image95.png"/></Relationships>
</file>

<file path=ppt/slides/_rels/slide103.xml.rels><?xml version="1.0" encoding="UTF-8" standalone="yes"?>
<Relationships xmlns="http://schemas.openxmlformats.org/package/2006/relationships"><Relationship Id="rId3" Type="http://schemas.openxmlformats.org/officeDocument/2006/relationships/hyperlink" Target="http://www.youtube.com/watch?v=2v7HocrNQJg" TargetMode="External"/><Relationship Id="rId2" Type="http://schemas.openxmlformats.org/officeDocument/2006/relationships/notesSlide" Target="../notesSlides/notesSlide103.xml"/><Relationship Id="rId1" Type="http://schemas.openxmlformats.org/officeDocument/2006/relationships/slideLayout" Target="../slideLayouts/slideLayout4.xml"/><Relationship Id="rId4" Type="http://schemas.openxmlformats.org/officeDocument/2006/relationships/image" Target="../media/image97.jp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3" Type="http://schemas.openxmlformats.org/officeDocument/2006/relationships/hyperlink" Target="http://www.youtube.com/watch?v=-GWUq8hgqL0" TargetMode="External"/><Relationship Id="rId2" Type="http://schemas.openxmlformats.org/officeDocument/2006/relationships/notesSlide" Target="../notesSlides/notesSlide106.xml"/><Relationship Id="rId1" Type="http://schemas.openxmlformats.org/officeDocument/2006/relationships/slideLayout" Target="../slideLayouts/slideLayout4.xml"/><Relationship Id="rId4" Type="http://schemas.openxmlformats.org/officeDocument/2006/relationships/image" Target="../media/image98.jpg"/></Relationships>
</file>

<file path=ppt/slides/_rels/slide10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3" Type="http://schemas.openxmlformats.org/officeDocument/2006/relationships/hyperlink" Target="http://www.youtube.com/watch?v=kyLqJXiJ2WA" TargetMode="External"/><Relationship Id="rId2" Type="http://schemas.openxmlformats.org/officeDocument/2006/relationships/notesSlide" Target="../notesSlides/notesSlide109.xml"/><Relationship Id="rId1" Type="http://schemas.openxmlformats.org/officeDocument/2006/relationships/slideLayout" Target="../slideLayouts/slideLayout2.xml"/><Relationship Id="rId4" Type="http://schemas.openxmlformats.org/officeDocument/2006/relationships/image" Target="../media/image101.jpg"/></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11.xml"/><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12.xml"/><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14.xml"/><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15.xml"/><Relationship Id="rId1" Type="http://schemas.openxmlformats.org/officeDocument/2006/relationships/slideLayout" Target="../slideLayouts/slideLayout4.xml"/><Relationship Id="rId4" Type="http://schemas.openxmlformats.org/officeDocument/2006/relationships/image" Target="../media/image106.png"/></Relationships>
</file>

<file path=ppt/slides/_rels/slide116.xml.rels><?xml version="1.0" encoding="UTF-8" standalone="yes"?>
<Relationships xmlns="http://schemas.openxmlformats.org/package/2006/relationships"><Relationship Id="rId3" Type="http://schemas.openxmlformats.org/officeDocument/2006/relationships/hyperlink" Target="https://sites.google.com/view/savbforumas" TargetMode="External"/><Relationship Id="rId2" Type="http://schemas.openxmlformats.org/officeDocument/2006/relationships/notesSlide" Target="../notesSlides/notesSlide116.xml"/><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17.xml"/><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18.xml"/><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19.xml"/><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3" Type="http://schemas.openxmlformats.org/officeDocument/2006/relationships/hyperlink" Target="https://inkagency.lt/" TargetMode="External"/><Relationship Id="rId2" Type="http://schemas.openxmlformats.org/officeDocument/2006/relationships/notesSlide" Target="../notesSlides/notesSlide121.xml"/><Relationship Id="rId1" Type="http://schemas.openxmlformats.org/officeDocument/2006/relationships/slideLayout" Target="../slideLayouts/slideLayout4.xml"/><Relationship Id="rId4" Type="http://schemas.openxmlformats.org/officeDocument/2006/relationships/hyperlink" Target="https://savblt.wixsite.com/forum" TargetMode="Externa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23.xml"/><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26.xml"/><Relationship Id="rId1" Type="http://schemas.openxmlformats.org/officeDocument/2006/relationships/slideLayout" Target="../slideLayouts/slideLayout9.xml"/></Relationships>
</file>

<file path=ppt/slides/_rels/slide12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27.xml"/><Relationship Id="rId1" Type="http://schemas.openxmlformats.org/officeDocument/2006/relationships/slideLayout" Target="../slideLayouts/slideLayout9.xml"/></Relationships>
</file>

<file path=ppt/slides/_rels/slide12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29.xml"/><Relationship Id="rId1" Type="http://schemas.openxmlformats.org/officeDocument/2006/relationships/slideLayout" Target="../slideLayouts/slideLayout7.xml"/><Relationship Id="rId4" Type="http://schemas.openxmlformats.org/officeDocument/2006/relationships/image" Target="../media/image115.png"/></Relationships>
</file>

<file path=ppt/slides/_rels/slide130.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30.xml"/><Relationship Id="rId1" Type="http://schemas.openxmlformats.org/officeDocument/2006/relationships/slideLayout" Target="../slideLayouts/slideLayout7.xml"/><Relationship Id="rId4" Type="http://schemas.openxmlformats.org/officeDocument/2006/relationships/image" Target="../media/image117.png"/></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32.xml"/><Relationship Id="rId1" Type="http://schemas.openxmlformats.org/officeDocument/2006/relationships/slideLayout" Target="../slideLayouts/slideLayout4.xml"/></Relationships>
</file>

<file path=ppt/slides/_rels/slide13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33.xml"/><Relationship Id="rId1" Type="http://schemas.openxmlformats.org/officeDocument/2006/relationships/slideLayout" Target="../slideLayouts/slideLayout4.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4.xml"/></Relationships>
</file>

<file path=ppt/slides/_rels/slide135.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35.xml"/><Relationship Id="rId1" Type="http://schemas.openxmlformats.org/officeDocument/2006/relationships/slideLayout" Target="../slideLayouts/slideLayout4.xml"/></Relationships>
</file>

<file path=ppt/slides/_rels/slide136.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36.xml"/><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8.xml"/></Relationships>
</file>

<file path=ppt/slides/_rels/slide138.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8.xml"/></Relationships>
</file>

<file path=ppt/slides/_rels/slide14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40.xml"/><Relationship Id="rId1" Type="http://schemas.openxmlformats.org/officeDocument/2006/relationships/slideLayout" Target="../slideLayouts/slideLayout4.xml"/><Relationship Id="rId4" Type="http://schemas.openxmlformats.org/officeDocument/2006/relationships/image" Target="../media/image123.png"/></Relationships>
</file>

<file path=ppt/slides/_rels/slide141.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43.xml"/><Relationship Id="rId1" Type="http://schemas.openxmlformats.org/officeDocument/2006/relationships/slideLayout" Target="../slideLayouts/slideLayout4.xml"/></Relationships>
</file>

<file path=ppt/slides/_rels/slide144.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44.xml"/><Relationship Id="rId1" Type="http://schemas.openxmlformats.org/officeDocument/2006/relationships/slideLayout" Target="../slideLayouts/slideLayout4.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4.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4.xml"/></Relationships>
</file>

<file path=ppt/slides/_rels/slide14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47.xml"/><Relationship Id="rId1" Type="http://schemas.openxmlformats.org/officeDocument/2006/relationships/slideLayout" Target="../slideLayouts/slideLayout4.xml"/></Relationships>
</file>

<file path=ppt/slides/_rels/slide148.xml.rels><?xml version="1.0" encoding="UTF-8" standalone="yes"?>
<Relationships xmlns="http://schemas.openxmlformats.org/package/2006/relationships"><Relationship Id="rId3" Type="http://schemas.openxmlformats.org/officeDocument/2006/relationships/image" Target="../media/image128.png"/><Relationship Id="rId7" Type="http://schemas.openxmlformats.org/officeDocument/2006/relationships/image" Target="../media/image132.png"/><Relationship Id="rId2" Type="http://schemas.openxmlformats.org/officeDocument/2006/relationships/notesSlide" Target="../notesSlides/notesSlide148.xml"/><Relationship Id="rId1" Type="http://schemas.openxmlformats.org/officeDocument/2006/relationships/slideLayout" Target="../slideLayouts/slideLayout4.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29.png"/></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4.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4.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4.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4.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4.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4.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4.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3.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4.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4.xml"/></Relationships>
</file>

<file path=ppt/slides/_rels/slide161.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61.xml"/><Relationship Id="rId1" Type="http://schemas.openxmlformats.org/officeDocument/2006/relationships/slideLayout" Target="../slideLayouts/slideLayout4.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34.png"/></Relationships>
</file>

<file path=ppt/slides/_rels/slide162.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162.xml"/><Relationship Id="rId1" Type="http://schemas.openxmlformats.org/officeDocument/2006/relationships/slideLayout" Target="../slideLayouts/slideLayout4.xml"/></Relationships>
</file>

<file path=ppt/slides/_rels/slide163.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63.xml"/><Relationship Id="rId1" Type="http://schemas.openxmlformats.org/officeDocument/2006/relationships/slideLayout" Target="../slideLayouts/slideLayout4.xml"/></Relationships>
</file>

<file path=ppt/slides/_rels/slide164.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164.xml"/><Relationship Id="rId1" Type="http://schemas.openxmlformats.org/officeDocument/2006/relationships/slideLayout" Target="../slideLayouts/slideLayout2.xml"/><Relationship Id="rId4" Type="http://schemas.openxmlformats.org/officeDocument/2006/relationships/image" Target="../media/image140.png"/></Relationships>
</file>

<file path=ppt/slides/_rels/slide165.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165.xml"/><Relationship Id="rId1" Type="http://schemas.openxmlformats.org/officeDocument/2006/relationships/slideLayout" Target="../slideLayouts/slideLayout4.xml"/></Relationships>
</file>

<file path=ppt/slides/_rels/slide166.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166.xml"/><Relationship Id="rId1" Type="http://schemas.openxmlformats.org/officeDocument/2006/relationships/slideLayout" Target="../slideLayouts/slideLayout4.xml"/></Relationships>
</file>

<file path=ppt/slides/_rels/slide167.xml.rels><?xml version="1.0" encoding="UTF-8" standalone="yes"?>
<Relationships xmlns="http://schemas.openxmlformats.org/package/2006/relationships"><Relationship Id="rId3" Type="http://schemas.openxmlformats.org/officeDocument/2006/relationships/image" Target="../media/image143.png"/><Relationship Id="rId7" Type="http://schemas.openxmlformats.org/officeDocument/2006/relationships/image" Target="../media/image147.png"/><Relationship Id="rId2" Type="http://schemas.openxmlformats.org/officeDocument/2006/relationships/notesSlide" Target="../notesSlides/notesSlide167.xml"/><Relationship Id="rId1" Type="http://schemas.openxmlformats.org/officeDocument/2006/relationships/slideLayout" Target="../slideLayouts/slideLayout4.xml"/><Relationship Id="rId6" Type="http://schemas.openxmlformats.org/officeDocument/2006/relationships/image" Target="../media/image146.png"/><Relationship Id="rId5" Type="http://schemas.openxmlformats.org/officeDocument/2006/relationships/image" Target="../media/image145.png"/><Relationship Id="rId4" Type="http://schemas.openxmlformats.org/officeDocument/2006/relationships/image" Target="../media/image144.png"/></Relationships>
</file>

<file path=ppt/slides/_rels/slide168.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168.xml"/><Relationship Id="rId1" Type="http://schemas.openxmlformats.org/officeDocument/2006/relationships/slideLayout" Target="../slideLayouts/slideLayout4.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3.xml"/></Relationships>
</file>

<file path=ppt/slides/_rels/slide17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70.xml"/><Relationship Id="rId1" Type="http://schemas.openxmlformats.org/officeDocument/2006/relationships/slideLayout" Target="../slideLayouts/slideLayout4.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4.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4.xml"/></Relationships>
</file>

<file path=ppt/slides/_rels/slide173.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notesSlide" Target="../notesSlides/notesSlide173.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74.xml"/><Relationship Id="rId1" Type="http://schemas.openxmlformats.org/officeDocument/2006/relationships/slideLayout" Target="../slideLayouts/slideLayout4.xml"/><Relationship Id="rId4" Type="http://schemas.openxmlformats.org/officeDocument/2006/relationships/image" Target="../media/image151.png"/></Relationships>
</file>

<file path=ppt/slides/_rels/slide175.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175.xml"/><Relationship Id="rId1" Type="http://schemas.openxmlformats.org/officeDocument/2006/relationships/slideLayout" Target="../slideLayouts/slideLayout4.xml"/><Relationship Id="rId4" Type="http://schemas.openxmlformats.org/officeDocument/2006/relationships/image" Target="../media/image153.png"/></Relationships>
</file>

<file path=ppt/slides/_rels/slide176.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176.xml"/><Relationship Id="rId1" Type="http://schemas.openxmlformats.org/officeDocument/2006/relationships/slideLayout" Target="../slideLayouts/slideLayout4.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3.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4.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3.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
          <p:cNvSpPr txBox="1">
            <a:spLocks noGrp="1"/>
          </p:cNvSpPr>
          <p:nvPr>
            <p:ph type="title"/>
          </p:nvPr>
        </p:nvSpPr>
        <p:spPr>
          <a:xfrm>
            <a:off x="838200" y="507625"/>
            <a:ext cx="10921500" cy="4071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7200"/>
              <a:buFont typeface="Arial"/>
              <a:buNone/>
            </a:pPr>
            <a:r>
              <a:rPr lang="lt-LT" sz="6300">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Skaitmeninis efektyvumas</a:t>
            </a:r>
            <a:endParaRPr sz="6300">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ts val="7200"/>
              <a:buFont typeface="Arial"/>
              <a:buNone/>
            </a:pPr>
            <a:r>
              <a:rPr lang="lt-LT" sz="2600">
                <a:latin typeface="Century Gothic"/>
                <a:ea typeface="Century Gothic"/>
                <a:cs typeface="Century Gothic"/>
                <a:sym typeface="Century Gothic"/>
              </a:rPr>
              <a:t>(Išmanūs sprendimai efektyviam darbui ir turiningam laisvalaikiui?)</a:t>
            </a:r>
            <a:r>
              <a:rPr lang="lt-LT" sz="2600"/>
              <a:t> </a:t>
            </a:r>
            <a:endParaRPr sz="2600">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
          <p:cNvSpPr txBox="1">
            <a:spLocks noGrp="1"/>
          </p:cNvSpPr>
          <p:nvPr>
            <p:ph type="body" idx="1"/>
          </p:nvPr>
        </p:nvSpPr>
        <p:spPr>
          <a:xfrm>
            <a:off x="495800" y="1819775"/>
            <a:ext cx="5629500" cy="4558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000"/>
              <a:buNone/>
            </a:pPr>
            <a:r>
              <a:rPr lang="lt-LT" sz="2600"/>
              <a:t>Skaitmeninio efektyvumo svarba</a:t>
            </a:r>
            <a:endParaRPr sz="2600"/>
          </a:p>
          <a:p>
            <a:pPr marL="0" lvl="0" indent="0" algn="l" rtl="0">
              <a:lnSpc>
                <a:spcPct val="90000"/>
              </a:lnSpc>
              <a:spcBef>
                <a:spcPts val="1000"/>
              </a:spcBef>
              <a:spcAft>
                <a:spcPts val="0"/>
              </a:spcAft>
              <a:buSzPts val="3000"/>
              <a:buNone/>
            </a:pPr>
            <a:r>
              <a:rPr lang="lt-LT" sz="2600"/>
              <a:t>Efektyvi informacijos paieška ir saugojimas</a:t>
            </a:r>
            <a:endParaRPr sz="2600"/>
          </a:p>
          <a:p>
            <a:pPr marL="0" lvl="0" indent="0" algn="l" rtl="0">
              <a:lnSpc>
                <a:spcPct val="90000"/>
              </a:lnSpc>
              <a:spcBef>
                <a:spcPts val="1000"/>
              </a:spcBef>
              <a:spcAft>
                <a:spcPts val="0"/>
              </a:spcAft>
              <a:buSzPts val="3000"/>
              <a:buNone/>
            </a:pPr>
            <a:r>
              <a:rPr lang="lt-LT" sz="2600"/>
              <a:t>Šaltinių kaupimas, organizavimas, tvarkymas, citavimas</a:t>
            </a:r>
            <a:endParaRPr sz="2600"/>
          </a:p>
          <a:p>
            <a:pPr marL="0" lvl="0" indent="0" algn="l" rtl="0">
              <a:lnSpc>
                <a:spcPct val="90000"/>
              </a:lnSpc>
              <a:spcBef>
                <a:spcPts val="1000"/>
              </a:spcBef>
              <a:spcAft>
                <a:spcPts val="0"/>
              </a:spcAft>
              <a:buSzPts val="3000"/>
              <a:buNone/>
            </a:pPr>
            <a:r>
              <a:rPr lang="lt-LT" sz="2600"/>
              <a:t>Laiko ir darbų planavimas</a:t>
            </a:r>
            <a:endParaRPr sz="2600"/>
          </a:p>
          <a:p>
            <a:pPr marL="0" lvl="0" indent="0" algn="l" rtl="0">
              <a:lnSpc>
                <a:spcPct val="90000"/>
              </a:lnSpc>
              <a:spcBef>
                <a:spcPts val="1000"/>
              </a:spcBef>
              <a:spcAft>
                <a:spcPts val="0"/>
              </a:spcAft>
              <a:buSzPts val="3000"/>
              <a:buNone/>
            </a:pPr>
            <a:r>
              <a:rPr lang="lt-LT" sz="2600"/>
              <a:t>Skaitmeninis bendradarbiavimas</a:t>
            </a:r>
            <a:endParaRPr sz="2600"/>
          </a:p>
          <a:p>
            <a:pPr marL="0" lvl="0" indent="0" algn="l" rtl="0">
              <a:lnSpc>
                <a:spcPct val="90000"/>
              </a:lnSpc>
              <a:spcBef>
                <a:spcPts val="1000"/>
              </a:spcBef>
              <a:spcAft>
                <a:spcPts val="0"/>
              </a:spcAft>
              <a:buSzPts val="3000"/>
              <a:buNone/>
            </a:pPr>
            <a:r>
              <a:rPr lang="lt-LT" sz="2600"/>
              <a:t>Pasikartojančių užduočių automatizavimas</a:t>
            </a:r>
            <a:endParaRPr sz="2600"/>
          </a:p>
          <a:p>
            <a:pPr marL="0" lvl="0" indent="0" algn="l" rtl="0">
              <a:lnSpc>
                <a:spcPct val="90000"/>
              </a:lnSpc>
              <a:spcBef>
                <a:spcPts val="1000"/>
              </a:spcBef>
              <a:spcAft>
                <a:spcPts val="0"/>
              </a:spcAft>
              <a:buSzPts val="3000"/>
              <a:buNone/>
            </a:pPr>
            <a:r>
              <a:rPr lang="lt-LT" sz="2600"/>
              <a:t>Pristatymai</a:t>
            </a:r>
            <a:endParaRPr sz="2600"/>
          </a:p>
        </p:txBody>
      </p:sp>
      <p:sp>
        <p:nvSpPr>
          <p:cNvPr id="201" name="Google Shape;201;p2"/>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Planas</a:t>
            </a:r>
            <a:endParaRPr>
              <a:latin typeface="Century Gothic"/>
              <a:ea typeface="Century Gothic"/>
              <a:cs typeface="Century Gothic"/>
              <a:sym typeface="Century Gothic"/>
            </a:endParaRPr>
          </a:p>
        </p:txBody>
      </p:sp>
      <p:sp>
        <p:nvSpPr>
          <p:cNvPr id="202" name="Google Shape;202;p2"/>
          <p:cNvSpPr txBox="1">
            <a:spLocks noGrp="1"/>
          </p:cNvSpPr>
          <p:nvPr>
            <p:ph type="body" idx="1"/>
          </p:nvPr>
        </p:nvSpPr>
        <p:spPr>
          <a:xfrm>
            <a:off x="6324600" y="1819775"/>
            <a:ext cx="5748900" cy="4558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3000"/>
              <a:buNone/>
            </a:pPr>
            <a:r>
              <a:rPr lang="lt-LT" sz="2600"/>
              <a:t>Interneto svetainės, tinklaraščiai – tavo verslo pradžiai</a:t>
            </a:r>
            <a:endParaRPr sz="2600"/>
          </a:p>
          <a:p>
            <a:pPr marL="0" lvl="0" indent="0" algn="l" rtl="0">
              <a:lnSpc>
                <a:spcPct val="90000"/>
              </a:lnSpc>
              <a:spcBef>
                <a:spcPts val="1000"/>
              </a:spcBef>
              <a:spcAft>
                <a:spcPts val="0"/>
              </a:spcAft>
              <a:buSzPts val="3000"/>
              <a:buNone/>
            </a:pPr>
            <a:r>
              <a:rPr lang="lt-LT" sz="2600"/>
              <a:t>Laisvalaikis, pramogos</a:t>
            </a:r>
            <a:endParaRPr sz="2600"/>
          </a:p>
          <a:p>
            <a:pPr marL="0" lvl="0" indent="0" algn="l" rtl="0">
              <a:lnSpc>
                <a:spcPct val="90000"/>
              </a:lnSpc>
              <a:spcBef>
                <a:spcPts val="1000"/>
              </a:spcBef>
              <a:spcAft>
                <a:spcPts val="0"/>
              </a:spcAft>
              <a:buSzPts val="3000"/>
              <a:buNone/>
            </a:pPr>
            <a:r>
              <a:rPr lang="lt-LT" sz="2600"/>
              <a:t>Asmeninių finansų valdymas</a:t>
            </a:r>
            <a:endParaRPr sz="2600"/>
          </a:p>
          <a:p>
            <a:pPr marL="0" lvl="0" indent="0" algn="l" rtl="0">
              <a:lnSpc>
                <a:spcPct val="90000"/>
              </a:lnSpc>
              <a:spcBef>
                <a:spcPts val="1000"/>
              </a:spcBef>
              <a:spcAft>
                <a:spcPts val="0"/>
              </a:spcAft>
              <a:buSzPts val="3000"/>
              <a:buNone/>
            </a:pPr>
            <a:r>
              <a:rPr lang="lt-LT" sz="2600"/>
              <a:t>Darbo paieška</a:t>
            </a:r>
            <a:endParaRPr sz="2600"/>
          </a:p>
          <a:p>
            <a:pPr marL="0" lvl="0" indent="0" algn="l" rtl="0">
              <a:lnSpc>
                <a:spcPct val="90000"/>
              </a:lnSpc>
              <a:spcBef>
                <a:spcPts val="1000"/>
              </a:spcBef>
              <a:spcAft>
                <a:spcPts val="0"/>
              </a:spcAft>
              <a:buSzPts val="3000"/>
              <a:buNone/>
            </a:pPr>
            <a:r>
              <a:rPr lang="lt-LT" sz="2600"/>
              <a:t>Naujos tendencijos ir technologijos</a:t>
            </a:r>
            <a:endParaRPr sz="2600"/>
          </a:p>
          <a:p>
            <a:pPr marL="0" lvl="0" indent="0" algn="l" rtl="0">
              <a:lnSpc>
                <a:spcPct val="90000"/>
              </a:lnSpc>
              <a:spcBef>
                <a:spcPts val="1000"/>
              </a:spcBef>
              <a:spcAft>
                <a:spcPts val="0"/>
              </a:spcAft>
              <a:buSzPts val="3000"/>
              <a:buNone/>
            </a:pPr>
            <a:r>
              <a:rPr lang="lt-LT" sz="2600"/>
              <a:t>Dažniausios grėsmės ir duomenų apsauga</a:t>
            </a:r>
            <a:endParaRPr sz="2600"/>
          </a:p>
          <a:p>
            <a:pPr marL="0" lvl="0" indent="0" algn="l" rtl="0">
              <a:lnSpc>
                <a:spcPct val="90000"/>
              </a:lnSpc>
              <a:spcBef>
                <a:spcPts val="1000"/>
              </a:spcBef>
              <a:spcAft>
                <a:spcPts val="0"/>
              </a:spcAft>
              <a:buSzPts val="3000"/>
              <a:buNone/>
            </a:pPr>
            <a:r>
              <a:rPr lang="lt-LT" sz="2600"/>
              <a:t>Apibendrinimas</a:t>
            </a:r>
            <a:endParaRPr sz="26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EA551F"/>
              </a:buClr>
              <a:buSzPct val="100000"/>
              <a:buFont typeface="Arial"/>
              <a:buNone/>
            </a:pPr>
            <a:r>
              <a:rPr lang="lt-LT">
                <a:latin typeface="Century Gothic"/>
                <a:ea typeface="Century Gothic"/>
                <a:cs typeface="Century Gothic"/>
                <a:sym typeface="Century Gothic"/>
              </a:rPr>
              <a:t>Skaitmeninio efektyvumo svarba</a:t>
            </a:r>
            <a:endParaRPr>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4"/>
          <p:cNvSpPr txBox="1">
            <a:spLocks noGrp="1"/>
          </p:cNvSpPr>
          <p:nvPr>
            <p:ph type="body" idx="1"/>
          </p:nvPr>
        </p:nvSpPr>
        <p:spPr>
          <a:xfrm>
            <a:off x="725466" y="2237348"/>
            <a:ext cx="5612704" cy="3716804"/>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E2E2E"/>
              </a:buClr>
              <a:buSzPts val="3000"/>
              <a:buFont typeface="Arial"/>
              <a:buNone/>
            </a:pPr>
            <a:r>
              <a:rPr lang="lt-LT"/>
              <a:t>Per pastaruosius 10 metų sukurta daugiau informacijos nei per visą žmonijos istoriją</a:t>
            </a:r>
            <a:r>
              <a:rPr lang="lt-LT">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a:t>
            </a:r>
            <a:endParaRPr/>
          </a:p>
          <a:p>
            <a:pPr marL="0" lvl="0" indent="0" algn="l" rtl="0">
              <a:lnSpc>
                <a:spcPct val="100000"/>
              </a:lnSpc>
              <a:spcBef>
                <a:spcPts val="1000"/>
              </a:spcBef>
              <a:spcAft>
                <a:spcPts val="0"/>
              </a:spcAft>
              <a:buClr>
                <a:srgbClr val="2E2E2E"/>
              </a:buClr>
              <a:buSzPts val="3000"/>
              <a:buFont typeface="Arial"/>
              <a:buNone/>
            </a:pPr>
            <a:endParaRPr/>
          </a:p>
          <a:p>
            <a:pPr marL="0" lvl="0" indent="0" algn="l" rtl="0">
              <a:lnSpc>
                <a:spcPct val="100000"/>
              </a:lnSpc>
              <a:spcBef>
                <a:spcPts val="1000"/>
              </a:spcBef>
              <a:spcAft>
                <a:spcPts val="0"/>
              </a:spcAft>
              <a:buClr>
                <a:srgbClr val="2E2E2E"/>
              </a:buClr>
              <a:buSzPts val="3000"/>
              <a:buFont typeface="Arial"/>
              <a:buNone/>
            </a:pPr>
            <a:r>
              <a:rPr lang="lt-LT"/>
              <a:t>2,3 žodžio per sekundę arba 100 tūkst. žodžių per dieną!</a:t>
            </a:r>
            <a:endParaRPr/>
          </a:p>
        </p:txBody>
      </p:sp>
      <p:pic>
        <p:nvPicPr>
          <p:cNvPr id="215" name="Google Shape;215;p4"/>
          <p:cNvPicPr preferRelativeResize="0">
            <a:picLocks noGrp="1"/>
          </p:cNvPicPr>
          <p:nvPr>
            <p:ph type="body" idx="2"/>
          </p:nvPr>
        </p:nvPicPr>
        <p:blipFill rotWithShape="1">
          <a:blip r:embed="rId3">
            <a:alphaModFix/>
          </a:blip>
          <a:srcRect/>
          <a:stretch/>
        </p:blipFill>
        <p:spPr>
          <a:xfrm>
            <a:off x="6556170" y="2086944"/>
            <a:ext cx="4724809" cy="4017612"/>
          </a:xfrm>
          <a:prstGeom prst="rect">
            <a:avLst/>
          </a:prstGeom>
          <a:noFill/>
          <a:ln>
            <a:noFill/>
          </a:ln>
        </p:spPr>
      </p:pic>
      <p:sp>
        <p:nvSpPr>
          <p:cNvPr id="216" name="Google Shape;216;p4"/>
          <p:cNvSpPr txBox="1">
            <a:spLocks noGrp="1"/>
          </p:cNvSpPr>
          <p:nvPr>
            <p:ph type="title"/>
          </p:nvPr>
        </p:nvSpPr>
        <p:spPr>
          <a:xfrm>
            <a:off x="725466" y="203775"/>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400"/>
              <a:buFont typeface="Arial"/>
              <a:buNone/>
            </a:pPr>
            <a:r>
              <a:rPr lang="lt-LT">
                <a:latin typeface="Century Gothic"/>
                <a:ea typeface="Century Gothic"/>
                <a:cs typeface="Century Gothic"/>
                <a:sym typeface="Century Gothic"/>
              </a:rPr>
              <a:t>Informacijos perteklius</a:t>
            </a:r>
            <a:endParaRPr>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5"/>
          <p:cNvSpPr txBox="1">
            <a:spLocks noGrp="1"/>
          </p:cNvSpPr>
          <p:nvPr>
            <p:ph type="body" idx="1"/>
          </p:nvPr>
        </p:nvSpPr>
        <p:spPr>
          <a:xfrm>
            <a:off x="854286" y="2086818"/>
            <a:ext cx="8314800" cy="4053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E2E2E"/>
              </a:buClr>
              <a:buSzPts val="2300"/>
              <a:buNone/>
            </a:pPr>
            <a:r>
              <a:rPr lang="lt-LT"/>
              <a:t>Laiko taupymas</a:t>
            </a:r>
            <a:endParaRPr/>
          </a:p>
          <a:p>
            <a:pPr marL="0" lvl="0" indent="0" algn="l" rtl="0">
              <a:lnSpc>
                <a:spcPct val="90000"/>
              </a:lnSpc>
              <a:spcBef>
                <a:spcPts val="1000"/>
              </a:spcBef>
              <a:spcAft>
                <a:spcPts val="0"/>
              </a:spcAft>
              <a:buClr>
                <a:srgbClr val="2E2E2E"/>
              </a:buClr>
              <a:buSzPts val="3200"/>
              <a:buNone/>
            </a:pPr>
            <a:r>
              <a:rPr lang="lt-LT"/>
              <a:t>Produktyvumo didinimas</a:t>
            </a:r>
            <a:endParaRPr/>
          </a:p>
          <a:p>
            <a:pPr marL="0" lvl="0" indent="0" algn="l" rtl="0">
              <a:lnSpc>
                <a:spcPct val="90000"/>
              </a:lnSpc>
              <a:spcBef>
                <a:spcPts val="1000"/>
              </a:spcBef>
              <a:spcAft>
                <a:spcPts val="0"/>
              </a:spcAft>
              <a:buClr>
                <a:srgbClr val="2E2E2E"/>
              </a:buClr>
              <a:buSzPts val="3200"/>
              <a:buNone/>
            </a:pPr>
            <a:r>
              <a:rPr lang="lt-LT"/>
              <a:t>Lankstumas ir nuotolinis darbas</a:t>
            </a:r>
            <a:endParaRPr/>
          </a:p>
          <a:p>
            <a:pPr marL="0" lvl="0" indent="0" algn="l" rtl="0">
              <a:lnSpc>
                <a:spcPct val="90000"/>
              </a:lnSpc>
              <a:spcBef>
                <a:spcPts val="1000"/>
              </a:spcBef>
              <a:spcAft>
                <a:spcPts val="0"/>
              </a:spcAft>
              <a:buClr>
                <a:srgbClr val="2E2E2E"/>
              </a:buClr>
              <a:buSzPts val="3200"/>
              <a:buNone/>
            </a:pPr>
            <a:r>
              <a:rPr lang="lt-LT"/>
              <a:t>Tvarumas</a:t>
            </a:r>
            <a:endParaRPr/>
          </a:p>
          <a:p>
            <a:pPr marL="0" lvl="0" indent="0" algn="l" rtl="0">
              <a:lnSpc>
                <a:spcPct val="90000"/>
              </a:lnSpc>
              <a:spcBef>
                <a:spcPts val="1000"/>
              </a:spcBef>
              <a:spcAft>
                <a:spcPts val="0"/>
              </a:spcAft>
              <a:buClr>
                <a:srgbClr val="2E2E2E"/>
              </a:buClr>
              <a:buSzPts val="3200"/>
              <a:buNone/>
            </a:pPr>
            <a:r>
              <a:rPr lang="lt-LT"/>
              <a:t>Konkurencinis pranašumas</a:t>
            </a:r>
            <a:endParaRPr/>
          </a:p>
          <a:p>
            <a:pPr marL="0" lvl="0" indent="0" algn="l" rtl="0">
              <a:lnSpc>
                <a:spcPct val="90000"/>
              </a:lnSpc>
              <a:spcBef>
                <a:spcPts val="1000"/>
              </a:spcBef>
              <a:spcAft>
                <a:spcPts val="0"/>
              </a:spcAft>
              <a:buClr>
                <a:srgbClr val="2E2E2E"/>
              </a:buClr>
              <a:buSzPts val="3200"/>
              <a:buNone/>
            </a:pPr>
            <a:r>
              <a:rPr lang="lt-LT"/>
              <a:t>Mažiau streso ir chaoso</a:t>
            </a:r>
            <a:endParaRPr/>
          </a:p>
        </p:txBody>
      </p:sp>
      <p:sp>
        <p:nvSpPr>
          <p:cNvPr id="223" name="Google Shape;223;p5"/>
          <p:cNvSpPr txBox="1">
            <a:spLocks noGrp="1"/>
          </p:cNvSpPr>
          <p:nvPr>
            <p:ph type="title"/>
          </p:nvPr>
        </p:nvSpPr>
        <p:spPr>
          <a:xfrm>
            <a:off x="434824" y="304625"/>
            <a:ext cx="11152500" cy="1010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400"/>
              <a:buFont typeface="Arial"/>
              <a:buNone/>
            </a:pPr>
            <a:r>
              <a:rPr lang="lt-LT">
                <a:latin typeface="Century Gothic"/>
                <a:ea typeface="Century Gothic"/>
                <a:cs typeface="Century Gothic"/>
                <a:sym typeface="Century Gothic"/>
              </a:rPr>
              <a:t>Kodėl verta rūpintis skaitmeniniu efektyvumu?</a:t>
            </a:r>
            <a:endParaRPr>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6"/>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EA551F"/>
              </a:buClr>
              <a:buSzPct val="100000"/>
              <a:buFont typeface="Century Gothic"/>
              <a:buNone/>
            </a:pPr>
            <a:r>
              <a:rPr lang="lt-LT"/>
              <a:t>Informacijos paieška ir saugojimas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7"/>
          <p:cNvSpPr txBox="1">
            <a:spLocks noGrp="1"/>
          </p:cNvSpPr>
          <p:nvPr>
            <p:ph type="title"/>
          </p:nvPr>
        </p:nvSpPr>
        <p:spPr>
          <a:xfrm>
            <a:off x="838200" y="365125"/>
            <a:ext cx="10677600" cy="1277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Populiariausi paieškos varikliai pasaulyje</a:t>
            </a:r>
            <a:endParaRPr>
              <a:latin typeface="Century Gothic"/>
              <a:ea typeface="Century Gothic"/>
              <a:cs typeface="Century Gothic"/>
              <a:sym typeface="Century Gothic"/>
            </a:endParaRPr>
          </a:p>
        </p:txBody>
      </p:sp>
      <p:sp>
        <p:nvSpPr>
          <p:cNvPr id="236" name="Google Shape;236;p7"/>
          <p:cNvSpPr txBox="1">
            <a:spLocks noGrp="1"/>
          </p:cNvSpPr>
          <p:nvPr>
            <p:ph type="body" idx="1"/>
          </p:nvPr>
        </p:nvSpPr>
        <p:spPr>
          <a:xfrm>
            <a:off x="838200" y="2082990"/>
            <a:ext cx="10254900" cy="33246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3200"/>
              <a:buNone/>
            </a:pPr>
            <a:r>
              <a:rPr lang="lt-LT" b="1" i="1" u="none" strike="noStrike" cap="none" dirty="0">
                <a:solidFill>
                  <a:schemeClr val="dk1"/>
                </a:solidFill>
                <a:latin typeface="Arial"/>
                <a:ea typeface="Arial"/>
                <a:cs typeface="Arial"/>
                <a:sym typeface="Arial"/>
              </a:rPr>
              <a:t>Google</a:t>
            </a:r>
            <a:r>
              <a:rPr lang="lt-LT" b="0" i="0" u="none" strike="noStrike" cap="none" dirty="0">
                <a:solidFill>
                  <a:schemeClr val="dk1"/>
                </a:solidFill>
                <a:latin typeface="Arial"/>
                <a:ea typeface="Arial"/>
                <a:cs typeface="Arial"/>
                <a:sym typeface="Arial"/>
              </a:rPr>
              <a:t>  ~91–93%</a:t>
            </a:r>
            <a:endParaRPr dirty="0"/>
          </a:p>
          <a:p>
            <a:pPr marL="0" marR="0" lvl="0" indent="0" algn="l" rtl="0">
              <a:lnSpc>
                <a:spcPct val="100000"/>
              </a:lnSpc>
              <a:spcBef>
                <a:spcPts val="0"/>
              </a:spcBef>
              <a:spcAft>
                <a:spcPts val="0"/>
              </a:spcAft>
              <a:buClr>
                <a:schemeClr val="dk1"/>
              </a:buClr>
              <a:buSzPts val="3200"/>
              <a:buNone/>
            </a:pPr>
            <a:r>
              <a:rPr lang="lt-LT" b="1" i="1" u="none" strike="noStrike" cap="none" dirty="0">
                <a:solidFill>
                  <a:schemeClr val="dk1"/>
                </a:solidFill>
                <a:latin typeface="Arial"/>
                <a:ea typeface="Arial"/>
                <a:cs typeface="Arial"/>
                <a:sym typeface="Arial"/>
              </a:rPr>
              <a:t>Bing</a:t>
            </a:r>
            <a:r>
              <a:rPr lang="lt-LT" b="1" i="0" u="none" strike="noStrike" cap="none" dirty="0">
                <a:solidFill>
                  <a:schemeClr val="dk1"/>
                </a:solidFill>
                <a:latin typeface="Arial"/>
                <a:ea typeface="Arial"/>
                <a:cs typeface="Arial"/>
                <a:sym typeface="Arial"/>
              </a:rPr>
              <a:t> (</a:t>
            </a:r>
            <a:r>
              <a:rPr lang="lt-LT" b="1" i="1" u="none" strike="noStrike" cap="none" dirty="0">
                <a:solidFill>
                  <a:schemeClr val="dk1"/>
                </a:solidFill>
                <a:latin typeface="Arial"/>
                <a:ea typeface="Arial"/>
                <a:cs typeface="Arial"/>
                <a:sym typeface="Arial"/>
              </a:rPr>
              <a:t>Microsoft</a:t>
            </a:r>
            <a:r>
              <a:rPr lang="lt-LT" b="1" i="0" u="none" strike="noStrike" cap="none" dirty="0">
                <a:solidFill>
                  <a:schemeClr val="dk1"/>
                </a:solidFill>
                <a:latin typeface="Arial"/>
                <a:ea typeface="Arial"/>
                <a:cs typeface="Arial"/>
                <a:sym typeface="Arial"/>
              </a:rPr>
              <a:t>)</a:t>
            </a:r>
            <a:r>
              <a:rPr lang="lt-LT" b="0" i="0" u="none" strike="noStrike" cap="none" dirty="0">
                <a:solidFill>
                  <a:schemeClr val="dk1"/>
                </a:solidFill>
                <a:latin typeface="Arial"/>
                <a:ea typeface="Arial"/>
                <a:cs typeface="Arial"/>
                <a:sym typeface="Arial"/>
              </a:rPr>
              <a:t>  ~3–4%</a:t>
            </a:r>
            <a:endParaRPr dirty="0"/>
          </a:p>
          <a:p>
            <a:pPr marL="0" marR="0" lvl="0" indent="0" algn="l" rtl="0">
              <a:lnSpc>
                <a:spcPct val="100000"/>
              </a:lnSpc>
              <a:spcBef>
                <a:spcPts val="0"/>
              </a:spcBef>
              <a:spcAft>
                <a:spcPts val="0"/>
              </a:spcAft>
              <a:buClr>
                <a:schemeClr val="dk1"/>
              </a:buClr>
              <a:buSzPts val="3200"/>
              <a:buNone/>
            </a:pPr>
            <a:r>
              <a:rPr lang="lt-LT" b="1" i="1" u="none" strike="noStrike" cap="none" dirty="0" err="1">
                <a:solidFill>
                  <a:schemeClr val="dk1"/>
                </a:solidFill>
                <a:latin typeface="Arial"/>
                <a:ea typeface="Arial"/>
                <a:cs typeface="Arial"/>
                <a:sym typeface="Arial"/>
              </a:rPr>
              <a:t>Yahoo</a:t>
            </a:r>
            <a:r>
              <a:rPr lang="lt-LT" b="0" i="0" u="none" strike="noStrike" cap="none" dirty="0">
                <a:solidFill>
                  <a:schemeClr val="dk1"/>
                </a:solidFill>
                <a:latin typeface="Arial"/>
                <a:ea typeface="Arial"/>
                <a:cs typeface="Arial"/>
                <a:sym typeface="Arial"/>
              </a:rPr>
              <a:t>  ~1–2% (naudoja </a:t>
            </a:r>
            <a:r>
              <a:rPr lang="lt-LT" b="0" i="1" u="none" strike="noStrike" cap="none" dirty="0">
                <a:solidFill>
                  <a:schemeClr val="dk1"/>
                </a:solidFill>
                <a:latin typeface="Arial"/>
                <a:ea typeface="Arial"/>
                <a:cs typeface="Arial"/>
                <a:sym typeface="Arial"/>
              </a:rPr>
              <a:t>Bing</a:t>
            </a:r>
            <a:r>
              <a:rPr lang="lt-LT" b="0" i="0" u="none" strike="noStrike" cap="none" dirty="0">
                <a:solidFill>
                  <a:schemeClr val="dk1"/>
                </a:solidFill>
                <a:latin typeface="Arial"/>
                <a:ea typeface="Arial"/>
                <a:cs typeface="Arial"/>
                <a:sym typeface="Arial"/>
              </a:rPr>
              <a:t> paieškos rezultatus)</a:t>
            </a:r>
            <a:endParaRPr dirty="0"/>
          </a:p>
          <a:p>
            <a:pPr marL="0" marR="0" lvl="0" indent="0" algn="l" rtl="0">
              <a:lnSpc>
                <a:spcPct val="100000"/>
              </a:lnSpc>
              <a:spcBef>
                <a:spcPts val="0"/>
              </a:spcBef>
              <a:spcAft>
                <a:spcPts val="0"/>
              </a:spcAft>
              <a:buClr>
                <a:schemeClr val="dk1"/>
              </a:buClr>
              <a:buSzPts val="3200"/>
              <a:buNone/>
            </a:pPr>
            <a:r>
              <a:rPr lang="lt-LT" b="1" i="1" u="none" strike="noStrike" cap="none" dirty="0">
                <a:solidFill>
                  <a:schemeClr val="dk1"/>
                </a:solidFill>
                <a:latin typeface="Arial"/>
                <a:ea typeface="Arial"/>
                <a:cs typeface="Arial"/>
                <a:sym typeface="Arial"/>
              </a:rPr>
              <a:t>Baidu</a:t>
            </a:r>
            <a:r>
              <a:rPr lang="lt-LT" b="0" i="0" u="none" strike="noStrike" cap="none" dirty="0">
                <a:solidFill>
                  <a:schemeClr val="dk1"/>
                </a:solidFill>
                <a:latin typeface="Arial"/>
                <a:ea typeface="Arial"/>
                <a:cs typeface="Arial"/>
                <a:sym typeface="Arial"/>
              </a:rPr>
              <a:t>  ~1–2% (dominuoja Kinijoje)</a:t>
            </a:r>
            <a:endParaRPr dirty="0"/>
          </a:p>
          <a:p>
            <a:pPr marL="0" marR="0" lvl="0" indent="0" algn="l" rtl="0">
              <a:lnSpc>
                <a:spcPct val="100000"/>
              </a:lnSpc>
              <a:spcBef>
                <a:spcPts val="0"/>
              </a:spcBef>
              <a:spcAft>
                <a:spcPts val="0"/>
              </a:spcAft>
              <a:buClr>
                <a:schemeClr val="dk1"/>
              </a:buClr>
              <a:buSzPts val="3200"/>
              <a:buNone/>
            </a:pPr>
            <a:r>
              <a:rPr lang="lt-LT" b="1" i="1" u="none" strike="noStrike" cap="none" dirty="0" err="1">
                <a:solidFill>
                  <a:schemeClr val="dk1"/>
                </a:solidFill>
                <a:latin typeface="Arial"/>
                <a:ea typeface="Arial"/>
                <a:cs typeface="Arial"/>
                <a:sym typeface="Arial"/>
              </a:rPr>
              <a:t>Yandex</a:t>
            </a:r>
            <a:r>
              <a:rPr lang="lt-LT" b="0" i="0" u="none" strike="noStrike" cap="none" dirty="0">
                <a:solidFill>
                  <a:schemeClr val="dk1"/>
                </a:solidFill>
                <a:latin typeface="Arial"/>
                <a:ea typeface="Arial"/>
                <a:cs typeface="Arial"/>
                <a:sym typeface="Arial"/>
              </a:rPr>
              <a:t>  ~1% (dominuoja Rusijoje, bet sumažėjęs dėl geopolitinių priežasčių)</a:t>
            </a:r>
            <a:endParaRPr dirty="0"/>
          </a:p>
          <a:p>
            <a:pPr marL="0" marR="0" lvl="0" indent="0" algn="l" rtl="0">
              <a:lnSpc>
                <a:spcPct val="100000"/>
              </a:lnSpc>
              <a:spcBef>
                <a:spcPts val="0"/>
              </a:spcBef>
              <a:spcAft>
                <a:spcPts val="0"/>
              </a:spcAft>
              <a:buClr>
                <a:schemeClr val="dk1"/>
              </a:buClr>
              <a:buSzPts val="3200"/>
              <a:buNone/>
            </a:pPr>
            <a:r>
              <a:rPr lang="lt-LT" b="1" i="1" u="none" strike="noStrike" cap="none" dirty="0" err="1">
                <a:solidFill>
                  <a:schemeClr val="dk1"/>
                </a:solidFill>
                <a:latin typeface="Arial"/>
                <a:ea typeface="Arial"/>
                <a:cs typeface="Arial"/>
                <a:sym typeface="Arial"/>
              </a:rPr>
              <a:t>DuckDuckGo</a:t>
            </a:r>
            <a:r>
              <a:rPr lang="lt-LT" b="0" i="0" u="none" strike="noStrike" cap="none" dirty="0">
                <a:solidFill>
                  <a:schemeClr val="dk1"/>
                </a:solidFill>
                <a:latin typeface="Arial"/>
                <a:ea typeface="Arial"/>
                <a:cs typeface="Arial"/>
                <a:sym typeface="Arial"/>
              </a:rPr>
              <a:t>  ~0,5–1% (populiarus dėl privatumo funkcijų)</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8"/>
          <p:cNvSpPr txBox="1">
            <a:spLocks noGrp="1"/>
          </p:cNvSpPr>
          <p:nvPr>
            <p:ph type="body" idx="1"/>
          </p:nvPr>
        </p:nvSpPr>
        <p:spPr>
          <a:xfrm>
            <a:off x="838200" y="2227981"/>
            <a:ext cx="10515600" cy="359444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E2E2E"/>
              </a:buClr>
              <a:buSzPts val="3200"/>
              <a:buNone/>
            </a:pPr>
            <a:r>
              <a:rPr lang="lt-LT" b="1" i="1" dirty="0"/>
              <a:t>Google</a:t>
            </a:r>
            <a:r>
              <a:rPr lang="lt-LT" dirty="0"/>
              <a:t> ~95–97% </a:t>
            </a:r>
            <a:endParaRPr dirty="0"/>
          </a:p>
          <a:p>
            <a:pPr marL="0" lvl="0" indent="0" algn="l" rtl="0">
              <a:lnSpc>
                <a:spcPct val="90000"/>
              </a:lnSpc>
              <a:spcBef>
                <a:spcPts val="1000"/>
              </a:spcBef>
              <a:spcAft>
                <a:spcPts val="0"/>
              </a:spcAft>
              <a:buClr>
                <a:srgbClr val="2E2E2E"/>
              </a:buClr>
              <a:buSzPts val="3200"/>
              <a:buNone/>
            </a:pPr>
            <a:r>
              <a:rPr lang="lt-LT" b="1" i="1" dirty="0"/>
              <a:t>Bing</a:t>
            </a:r>
            <a:r>
              <a:rPr lang="lt-LT" dirty="0"/>
              <a:t> (</a:t>
            </a:r>
            <a:r>
              <a:rPr lang="lt-LT" i="1" dirty="0"/>
              <a:t>Microsoft</a:t>
            </a:r>
            <a:r>
              <a:rPr lang="lt-LT" dirty="0"/>
              <a:t>)  ~1–2%</a:t>
            </a:r>
            <a:endParaRPr dirty="0"/>
          </a:p>
          <a:p>
            <a:pPr marL="0" lvl="0" indent="0" algn="l" rtl="0">
              <a:lnSpc>
                <a:spcPct val="90000"/>
              </a:lnSpc>
              <a:spcBef>
                <a:spcPts val="1000"/>
              </a:spcBef>
              <a:spcAft>
                <a:spcPts val="0"/>
              </a:spcAft>
              <a:buClr>
                <a:srgbClr val="2E2E2E"/>
              </a:buClr>
              <a:buSzPts val="3200"/>
              <a:buNone/>
            </a:pPr>
            <a:r>
              <a:rPr lang="lt-LT" b="1" i="1" dirty="0" err="1"/>
              <a:t>Yahoo</a:t>
            </a:r>
            <a:r>
              <a:rPr lang="lt-LT" dirty="0"/>
              <a:t>  &lt;1%</a:t>
            </a:r>
            <a:endParaRPr dirty="0"/>
          </a:p>
          <a:p>
            <a:pPr marL="0" lvl="0" indent="0" algn="l" rtl="0">
              <a:lnSpc>
                <a:spcPct val="90000"/>
              </a:lnSpc>
              <a:spcBef>
                <a:spcPts val="1000"/>
              </a:spcBef>
              <a:spcAft>
                <a:spcPts val="0"/>
              </a:spcAft>
              <a:buClr>
                <a:srgbClr val="2E2E2E"/>
              </a:buClr>
              <a:buSzPts val="3200"/>
              <a:buNone/>
            </a:pPr>
            <a:r>
              <a:rPr lang="lt-LT" b="1" i="1" dirty="0" err="1"/>
              <a:t>DuckDuckGo</a:t>
            </a:r>
            <a:r>
              <a:rPr lang="lt-LT" dirty="0"/>
              <a:t>  &lt;1%</a:t>
            </a:r>
            <a:endParaRPr dirty="0"/>
          </a:p>
          <a:p>
            <a:pPr marL="0" lvl="0" indent="0" algn="l" rtl="0">
              <a:lnSpc>
                <a:spcPct val="90000"/>
              </a:lnSpc>
              <a:spcBef>
                <a:spcPts val="1000"/>
              </a:spcBef>
              <a:spcAft>
                <a:spcPts val="0"/>
              </a:spcAft>
              <a:buClr>
                <a:srgbClr val="2E2E2E"/>
              </a:buClr>
              <a:buSzPts val="3200"/>
              <a:buNone/>
            </a:pPr>
            <a:r>
              <a:rPr lang="lt-LT" b="1" i="1" dirty="0" err="1"/>
              <a:t>Yandex</a:t>
            </a:r>
            <a:r>
              <a:rPr lang="lt-LT" dirty="0"/>
              <a:t> – labai maža dalis, bet naudojamas kai kurių rusakalbių vartotojų</a:t>
            </a:r>
            <a:endParaRPr dirty="0"/>
          </a:p>
        </p:txBody>
      </p:sp>
      <p:sp>
        <p:nvSpPr>
          <p:cNvPr id="243" name="Google Shape;243;p8"/>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Populiariausi paieškos varikliai Lietuvoje</a:t>
            </a:r>
            <a:endParaRPr>
              <a:latin typeface="Century Gothic"/>
              <a:ea typeface="Century Gothic"/>
              <a:cs typeface="Century Gothic"/>
              <a:sym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9"/>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Naršyklės nustatymai</a:t>
            </a:r>
            <a:endParaRPr>
              <a:latin typeface="Century Gothic"/>
              <a:ea typeface="Century Gothic"/>
              <a:cs typeface="Century Gothic"/>
              <a:sym typeface="Century Gothic"/>
            </a:endParaRPr>
          </a:p>
        </p:txBody>
      </p:sp>
      <p:pic>
        <p:nvPicPr>
          <p:cNvPr id="250" name="Google Shape;250;p9" descr="„Google Chrome&quot; interneto naršyklės logotipas – apvalus spalvotas simbolis su raudona, geltona, žalia ir mėlyna spalvomis."/>
          <p:cNvPicPr preferRelativeResize="0"/>
          <p:nvPr/>
        </p:nvPicPr>
        <p:blipFill rotWithShape="1">
          <a:blip r:embed="rId3">
            <a:alphaModFix/>
          </a:blip>
          <a:srcRect/>
          <a:stretch/>
        </p:blipFill>
        <p:spPr>
          <a:xfrm>
            <a:off x="1242940" y="2566788"/>
            <a:ext cx="3127519" cy="3121423"/>
          </a:xfrm>
          <a:prstGeom prst="rect">
            <a:avLst/>
          </a:prstGeom>
          <a:noFill/>
          <a:ln>
            <a:noFill/>
          </a:ln>
        </p:spPr>
      </p:pic>
      <p:pic>
        <p:nvPicPr>
          <p:cNvPr id="251" name="Google Shape;251;p9" descr="Interneto naršyklės dalis, Ekrano kopija, interneto naršyklės dalis, pažymėta raudonu apskritimu vieta - trys taškeliai, kurią reikia paspausti prieigai prie nustatymų."/>
          <p:cNvPicPr preferRelativeResize="0"/>
          <p:nvPr/>
        </p:nvPicPr>
        <p:blipFill rotWithShape="1">
          <a:blip r:embed="rId4">
            <a:alphaModFix/>
          </a:blip>
          <a:srcRect/>
          <a:stretch/>
        </p:blipFill>
        <p:spPr>
          <a:xfrm>
            <a:off x="5080472" y="3098740"/>
            <a:ext cx="6273328" cy="1371719"/>
          </a:xfrm>
          <a:prstGeom prst="rect">
            <a:avLst/>
          </a:prstGeom>
          <a:noFill/>
          <a:ln>
            <a:noFill/>
          </a:ln>
        </p:spPr>
      </p:pic>
      <p:pic>
        <p:nvPicPr>
          <p:cNvPr id="252" name="Google Shape;252;p9"/>
          <p:cNvPicPr preferRelativeResize="0"/>
          <p:nvPr/>
        </p:nvPicPr>
        <p:blipFill rotWithShape="1">
          <a:blip r:embed="rId5">
            <a:alphaModFix/>
          </a:blip>
          <a:srcRect/>
          <a:stretch/>
        </p:blipFill>
        <p:spPr>
          <a:xfrm>
            <a:off x="10683182" y="3799841"/>
            <a:ext cx="670618" cy="67061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150"/>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EA551F"/>
              </a:buClr>
              <a:buSzPct val="100000"/>
              <a:buFont typeface="Arial"/>
              <a:buNone/>
            </a:pPr>
            <a:r>
              <a:rPr lang="lt-LT"/>
              <a:t>Naršyklės nustatymai. Skirtukų grupės</a:t>
            </a:r>
            <a:endParaRPr/>
          </a:p>
        </p:txBody>
      </p:sp>
      <p:pic>
        <p:nvPicPr>
          <p:cNvPr id="259" name="Google Shape;259;p150" descr="Ekrano kopija, interneto naršyklės dalis, kurioje parodyti spalvoti naršyklės skirtukai. Pažymėta vieta, kurioje renkamės skirtukus."/>
          <p:cNvPicPr preferRelativeResize="0">
            <a:picLocks noGrp="1"/>
          </p:cNvPicPr>
          <p:nvPr>
            <p:ph type="body" idx="1"/>
          </p:nvPr>
        </p:nvPicPr>
        <p:blipFill rotWithShape="1">
          <a:blip r:embed="rId3">
            <a:alphaModFix/>
          </a:blip>
          <a:srcRect/>
          <a:stretch/>
        </p:blipFill>
        <p:spPr>
          <a:xfrm>
            <a:off x="764544" y="3346604"/>
            <a:ext cx="6134100" cy="1162200"/>
          </a:xfrm>
          <a:prstGeom prst="rect">
            <a:avLst/>
          </a:prstGeom>
          <a:noFill/>
          <a:ln>
            <a:noFill/>
          </a:ln>
        </p:spPr>
      </p:pic>
      <p:pic>
        <p:nvPicPr>
          <p:cNvPr id="260" name="Google Shape;260;p150"/>
          <p:cNvPicPr preferRelativeResize="0"/>
          <p:nvPr/>
        </p:nvPicPr>
        <p:blipFill rotWithShape="1">
          <a:blip r:embed="rId4">
            <a:alphaModFix/>
          </a:blip>
          <a:srcRect t="2515"/>
          <a:stretch/>
        </p:blipFill>
        <p:spPr>
          <a:xfrm>
            <a:off x="7681500" y="2411825"/>
            <a:ext cx="2752300" cy="31119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151"/>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t>Naršyklės nustatymai. Vertėjas</a:t>
            </a:r>
            <a:endParaRPr/>
          </a:p>
        </p:txBody>
      </p:sp>
      <p:pic>
        <p:nvPicPr>
          <p:cNvPr id="267" name="Google Shape;267;p151" descr="Ekrano kopija, parodytas naršyklės vaizdas, trys taškeliai viršutiniame dešiniajame kampe kur galima rinktis nustatymus. "/>
          <p:cNvPicPr preferRelativeResize="0">
            <a:picLocks noGrp="1"/>
          </p:cNvPicPr>
          <p:nvPr>
            <p:ph type="body" idx="1"/>
          </p:nvPr>
        </p:nvPicPr>
        <p:blipFill rotWithShape="1">
          <a:blip r:embed="rId3">
            <a:alphaModFix/>
          </a:blip>
          <a:srcRect t="611" b="28554"/>
          <a:stretch/>
        </p:blipFill>
        <p:spPr>
          <a:xfrm>
            <a:off x="3559585" y="1876424"/>
            <a:ext cx="3565115" cy="47857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pic>
        <p:nvPicPr>
          <p:cNvPr id="273" name="Google Shape;273;p152" descr="ekrano kopija, interneto naršyklės vaizdas, trys taškeliai viršutiniame dešiniajame kampe, kur galima rinktis naršyklės nustatymus."/>
          <p:cNvPicPr preferRelativeResize="0">
            <a:picLocks noGrp="1"/>
          </p:cNvPicPr>
          <p:nvPr>
            <p:ph type="body" idx="1"/>
          </p:nvPr>
        </p:nvPicPr>
        <p:blipFill rotWithShape="1">
          <a:blip r:embed="rId3">
            <a:alphaModFix/>
          </a:blip>
          <a:srcRect l="5677" t="3595" r="44880"/>
          <a:stretch/>
        </p:blipFill>
        <p:spPr>
          <a:xfrm>
            <a:off x="1007533" y="2091267"/>
            <a:ext cx="3598333" cy="3994967"/>
          </a:xfrm>
          <a:prstGeom prst="rect">
            <a:avLst/>
          </a:prstGeom>
          <a:noFill/>
          <a:ln>
            <a:noFill/>
          </a:ln>
        </p:spPr>
      </p:pic>
      <p:sp>
        <p:nvSpPr>
          <p:cNvPr id="274" name="Google Shape;274;p152"/>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t>Naršyklės nustatymai. Plėtiniai</a:t>
            </a:r>
            <a:endParaRPr/>
          </a:p>
        </p:txBody>
      </p:sp>
      <p:pic>
        <p:nvPicPr>
          <p:cNvPr id="275" name="Google Shape;275;p152"/>
          <p:cNvPicPr preferRelativeResize="0"/>
          <p:nvPr/>
        </p:nvPicPr>
        <p:blipFill rotWithShape="1">
          <a:blip r:embed="rId3">
            <a:alphaModFix/>
          </a:blip>
          <a:srcRect l="55584" t="78195" r="2303" b="3595"/>
          <a:stretch/>
        </p:blipFill>
        <p:spPr>
          <a:xfrm>
            <a:off x="4605866" y="5190067"/>
            <a:ext cx="3064933" cy="75459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153"/>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i="1"/>
              <a:t>Google chrome</a:t>
            </a:r>
            <a:r>
              <a:rPr lang="lt-LT"/>
              <a:t> plėtiniai</a:t>
            </a:r>
            <a:endParaRPr/>
          </a:p>
        </p:txBody>
      </p:sp>
      <p:pic>
        <p:nvPicPr>
          <p:cNvPr id="282" name="Google Shape;282;p153" descr="Ekrano kopija, QR kodo generatoriaus  plėtinio vaizdas."/>
          <p:cNvPicPr preferRelativeResize="0"/>
          <p:nvPr/>
        </p:nvPicPr>
        <p:blipFill rotWithShape="1">
          <a:blip r:embed="rId3">
            <a:alphaModFix/>
          </a:blip>
          <a:srcRect l="697" t="6613" r="1992" b="4510"/>
          <a:stretch/>
        </p:blipFill>
        <p:spPr>
          <a:xfrm>
            <a:off x="997533" y="2039062"/>
            <a:ext cx="4889481" cy="1847137"/>
          </a:xfrm>
          <a:prstGeom prst="rect">
            <a:avLst/>
          </a:prstGeom>
          <a:noFill/>
          <a:ln>
            <a:noFill/>
          </a:ln>
        </p:spPr>
      </p:pic>
      <p:pic>
        <p:nvPicPr>
          <p:cNvPr id="283" name="Google Shape;283;p153" descr="Ekrano kopija, interneto naršyklės reklamų blokatoriaus vaizdas."/>
          <p:cNvPicPr preferRelativeResize="0"/>
          <p:nvPr/>
        </p:nvPicPr>
        <p:blipFill rotWithShape="1">
          <a:blip r:embed="rId4">
            <a:alphaModFix/>
          </a:blip>
          <a:srcRect/>
          <a:stretch/>
        </p:blipFill>
        <p:spPr>
          <a:xfrm>
            <a:off x="997533" y="4283073"/>
            <a:ext cx="7163800" cy="186716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11"/>
          <p:cNvSpPr txBox="1">
            <a:spLocks noGrp="1"/>
          </p:cNvSpPr>
          <p:nvPr>
            <p:ph type="body" idx="1"/>
          </p:nvPr>
        </p:nvSpPr>
        <p:spPr>
          <a:xfrm>
            <a:off x="838200" y="2464067"/>
            <a:ext cx="6388100" cy="296005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E2E2E"/>
              </a:buClr>
              <a:buSzPts val="3200"/>
              <a:buNone/>
            </a:pPr>
            <a:r>
              <a:rPr lang="lt-LT"/>
              <a:t>Informacijos poreikio įvertinimas</a:t>
            </a:r>
            <a:endParaRPr/>
          </a:p>
          <a:p>
            <a:pPr marL="0" lvl="0" indent="0" algn="l" rtl="0">
              <a:lnSpc>
                <a:spcPct val="90000"/>
              </a:lnSpc>
              <a:spcBef>
                <a:spcPts val="1000"/>
              </a:spcBef>
              <a:spcAft>
                <a:spcPts val="0"/>
              </a:spcAft>
              <a:buClr>
                <a:srgbClr val="2E2E2E"/>
              </a:buClr>
              <a:buSzPts val="3200"/>
              <a:buNone/>
            </a:pPr>
            <a:r>
              <a:rPr lang="lt-LT"/>
              <a:t>Paieškos strategijos formulavimas</a:t>
            </a:r>
            <a:endParaRPr/>
          </a:p>
          <a:p>
            <a:pPr marL="0" lvl="0" indent="0" algn="l" rtl="0">
              <a:lnSpc>
                <a:spcPct val="90000"/>
              </a:lnSpc>
              <a:spcBef>
                <a:spcPts val="1000"/>
              </a:spcBef>
              <a:spcAft>
                <a:spcPts val="0"/>
              </a:spcAft>
              <a:buClr>
                <a:srgbClr val="2E2E2E"/>
              </a:buClr>
              <a:buSzPts val="3200"/>
              <a:buNone/>
            </a:pPr>
            <a:r>
              <a:rPr lang="lt-LT"/>
              <a:t>Reikšminių žodžių parinkimas</a:t>
            </a:r>
            <a:endParaRPr/>
          </a:p>
          <a:p>
            <a:pPr marL="0" lvl="0" indent="0" algn="l" rtl="0">
              <a:lnSpc>
                <a:spcPct val="90000"/>
              </a:lnSpc>
              <a:spcBef>
                <a:spcPts val="1000"/>
              </a:spcBef>
              <a:spcAft>
                <a:spcPts val="0"/>
              </a:spcAft>
              <a:buClr>
                <a:srgbClr val="2E2E2E"/>
              </a:buClr>
              <a:buSzPts val="3200"/>
              <a:buNone/>
            </a:pPr>
            <a:r>
              <a:rPr lang="lt-LT"/>
              <a:t>Rezultatų įvertinimas ir tikslinimas</a:t>
            </a:r>
            <a:endParaRPr/>
          </a:p>
        </p:txBody>
      </p:sp>
      <p:sp>
        <p:nvSpPr>
          <p:cNvPr id="290" name="Google Shape;290;p11"/>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Informacijos paieškos etapai</a:t>
            </a:r>
            <a:endParaRPr>
              <a:latin typeface="Century Gothic"/>
              <a:ea typeface="Century Gothic"/>
              <a:cs typeface="Century Gothic"/>
              <a:sym typeface="Century Gothic"/>
            </a:endParaRPr>
          </a:p>
        </p:txBody>
      </p:sp>
      <p:pic>
        <p:nvPicPr>
          <p:cNvPr id="291" name="Google Shape;291;p11"/>
          <p:cNvPicPr preferRelativeResize="0"/>
          <p:nvPr/>
        </p:nvPicPr>
        <p:blipFill rotWithShape="1">
          <a:blip r:embed="rId3">
            <a:alphaModFix/>
          </a:blip>
          <a:srcRect/>
          <a:stretch/>
        </p:blipFill>
        <p:spPr>
          <a:xfrm>
            <a:off x="7053943" y="3676236"/>
            <a:ext cx="5007356" cy="281663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154"/>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Arial"/>
              <a:buNone/>
            </a:pPr>
            <a:r>
              <a:rPr lang="lt-LT"/>
              <a:t>Praktinė užduotis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12"/>
          <p:cNvSpPr txBox="1">
            <a:spLocks noGrp="1"/>
          </p:cNvSpPr>
          <p:nvPr>
            <p:ph type="title"/>
          </p:nvPr>
        </p:nvSpPr>
        <p:spPr>
          <a:xfrm>
            <a:off x="838200" y="234497"/>
            <a:ext cx="10515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Atlikite paiešką </a:t>
            </a:r>
            <a:r>
              <a:rPr lang="lt-LT" i="1">
                <a:latin typeface="Century Gothic"/>
                <a:ea typeface="Century Gothic"/>
                <a:cs typeface="Century Gothic"/>
                <a:sym typeface="Century Gothic"/>
              </a:rPr>
              <a:t>Google</a:t>
            </a:r>
            <a:endParaRPr i="1">
              <a:latin typeface="Century Gothic"/>
              <a:ea typeface="Century Gothic"/>
              <a:cs typeface="Century Gothic"/>
              <a:sym typeface="Century Gothic"/>
            </a:endParaRPr>
          </a:p>
        </p:txBody>
      </p:sp>
      <p:sp>
        <p:nvSpPr>
          <p:cNvPr id="304" name="Google Shape;304;p12"/>
          <p:cNvSpPr txBox="1">
            <a:spLocks noGrp="1"/>
          </p:cNvSpPr>
          <p:nvPr>
            <p:ph type="body" idx="1"/>
          </p:nvPr>
        </p:nvSpPr>
        <p:spPr>
          <a:xfrm>
            <a:off x="838200" y="2395383"/>
            <a:ext cx="10515600" cy="2450937"/>
          </a:xfrm>
          <a:prstGeom prst="rect">
            <a:avLst/>
          </a:prstGeom>
          <a:noFill/>
          <a:ln>
            <a:noFill/>
          </a:ln>
        </p:spPr>
        <p:txBody>
          <a:bodyPr spcFirstLastPara="1" wrap="square" lIns="91425" tIns="45700" rIns="91425" bIns="45700" anchor="t" anchorCtr="0">
            <a:normAutofit/>
          </a:bodyPr>
          <a:lstStyle/>
          <a:p>
            <a:pPr marL="552450" lvl="0" indent="-514350" algn="l" rtl="0">
              <a:lnSpc>
                <a:spcPct val="100000"/>
              </a:lnSpc>
              <a:spcBef>
                <a:spcPts val="1800"/>
              </a:spcBef>
              <a:spcAft>
                <a:spcPts val="0"/>
              </a:spcAft>
              <a:buSzPts val="3000"/>
              <a:buFont typeface="Arial"/>
              <a:buAutoNum type="arabicPeriod"/>
            </a:pPr>
            <a:r>
              <a:rPr lang="lt-LT"/>
              <a:t>Įrašykite reikšminius žodžius: laiko taupymas, naudingi įrankiai, optimizavimas, efektyvumas ar kt.,</a:t>
            </a:r>
            <a:endParaRPr/>
          </a:p>
          <a:p>
            <a:pPr marL="552450" lvl="0" indent="-514350" algn="l" rtl="0">
              <a:lnSpc>
                <a:spcPct val="100000"/>
              </a:lnSpc>
              <a:spcBef>
                <a:spcPts val="1800"/>
              </a:spcBef>
              <a:spcAft>
                <a:spcPts val="0"/>
              </a:spcAft>
              <a:buSzPts val="3000"/>
              <a:buFont typeface="Arial"/>
              <a:buAutoNum type="arabicPeriod"/>
            </a:pPr>
            <a:r>
              <a:rPr lang="lt-LT"/>
              <a:t>Įrašykite klausimą paieškos laukelyje: kaip pagerinti skaitmeninį efektyvumą?</a:t>
            </a:r>
            <a:endParaRPr/>
          </a:p>
          <a:p>
            <a:pPr marL="457200" lvl="0" indent="-228600" algn="l" rtl="0">
              <a:lnSpc>
                <a:spcPct val="90000"/>
              </a:lnSpc>
              <a:spcBef>
                <a:spcPts val="1000"/>
              </a:spcBef>
              <a:spcAft>
                <a:spcPts val="0"/>
              </a:spcAft>
              <a:buClr>
                <a:srgbClr val="2E2E2E"/>
              </a:buClr>
              <a:buSzPts val="3000"/>
              <a:buNone/>
            </a:pPr>
            <a:endParaRPr/>
          </a:p>
          <a:p>
            <a:pPr marL="457200" lvl="0" indent="-228600" algn="l" rtl="0">
              <a:lnSpc>
                <a:spcPct val="90000"/>
              </a:lnSpc>
              <a:spcBef>
                <a:spcPts val="1000"/>
              </a:spcBef>
              <a:spcAft>
                <a:spcPts val="0"/>
              </a:spcAft>
              <a:buClr>
                <a:srgbClr val="2E2E2E"/>
              </a:buClr>
              <a:buSzPts val="3000"/>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155"/>
          <p:cNvSpPr txBox="1">
            <a:spLocks noGrp="1"/>
          </p:cNvSpPr>
          <p:nvPr>
            <p:ph type="body" idx="1"/>
          </p:nvPr>
        </p:nvSpPr>
        <p:spPr>
          <a:xfrm>
            <a:off x="838200" y="2638640"/>
            <a:ext cx="10515600" cy="1580719"/>
          </a:xfrm>
          <a:prstGeom prst="rect">
            <a:avLst/>
          </a:prstGeom>
          <a:noFill/>
          <a:ln>
            <a:noFill/>
          </a:ln>
        </p:spPr>
        <p:txBody>
          <a:bodyPr spcFirstLastPara="1" wrap="square" lIns="91425" tIns="45700" rIns="91425" bIns="45700" anchor="t" anchorCtr="0">
            <a:normAutofit/>
          </a:bodyPr>
          <a:lstStyle/>
          <a:p>
            <a:pPr marL="38100" lvl="0" indent="0" algn="l" rtl="0">
              <a:lnSpc>
                <a:spcPct val="100000"/>
              </a:lnSpc>
              <a:spcBef>
                <a:spcPts val="1000"/>
              </a:spcBef>
              <a:spcAft>
                <a:spcPts val="0"/>
              </a:spcAft>
              <a:buSzPts val="3000"/>
              <a:buNone/>
            </a:pPr>
            <a:r>
              <a:rPr lang="lt-LT" dirty="0"/>
              <a:t>Kaip pagerinti skaitmeninį efektyvumą, kaip darbe užduotis atlikti greičiau ir įdomiau ir t. t.?</a:t>
            </a:r>
            <a:endParaRPr dirty="0"/>
          </a:p>
        </p:txBody>
      </p:sp>
      <p:sp>
        <p:nvSpPr>
          <p:cNvPr id="311" name="Google Shape;311;p155"/>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t>Užduokite klausimą pokalbių robotui</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13"/>
          <p:cNvSpPr txBox="1">
            <a:spLocks noGrp="1"/>
          </p:cNvSpPr>
          <p:nvPr>
            <p:ph type="body" idx="1"/>
          </p:nvPr>
        </p:nvSpPr>
        <p:spPr>
          <a:xfrm>
            <a:off x="550717" y="2150257"/>
            <a:ext cx="11419609" cy="3398488"/>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E2E2E"/>
              </a:buClr>
              <a:buSzPts val="3200"/>
              <a:buNone/>
            </a:pPr>
            <a:r>
              <a:rPr lang="lt-LT" dirty="0"/>
              <a:t>Abu įrankiai teikia informaciją vartotojams, kiekvienas turi unikalių savybių ir funkcijų, tačiau jų veikimo būdai yra skirtingi.</a:t>
            </a:r>
            <a:endParaRPr dirty="0"/>
          </a:p>
          <a:p>
            <a:pPr marL="0" lvl="0" indent="0" algn="l" rtl="0">
              <a:lnSpc>
                <a:spcPct val="100000"/>
              </a:lnSpc>
              <a:spcBef>
                <a:spcPts val="0"/>
              </a:spcBef>
              <a:spcAft>
                <a:spcPts val="0"/>
              </a:spcAft>
              <a:buClr>
                <a:srgbClr val="2E2E2E"/>
              </a:buClr>
              <a:buSzPts val="3200"/>
              <a:buNone/>
            </a:pPr>
            <a:endParaRPr dirty="0"/>
          </a:p>
          <a:p>
            <a:pPr marL="228600" lvl="0" indent="-215900" algn="l" rtl="0">
              <a:lnSpc>
                <a:spcPct val="100000"/>
              </a:lnSpc>
              <a:spcBef>
                <a:spcPts val="0"/>
              </a:spcBef>
              <a:spcAft>
                <a:spcPts val="0"/>
              </a:spcAft>
              <a:buClr>
                <a:srgbClr val="2E2E2E"/>
              </a:buClr>
              <a:buSzPts val="3000"/>
              <a:buChar char="•"/>
            </a:pPr>
            <a:r>
              <a:rPr lang="lt-LT" b="1" dirty="0"/>
              <a:t>Paieškos variklis</a:t>
            </a:r>
            <a:r>
              <a:rPr lang="lt-LT" dirty="0"/>
              <a:t>: pateikia tinklalapių, kuriuose yra reikiama informacija, sąrašą.</a:t>
            </a:r>
            <a:endParaRPr dirty="0"/>
          </a:p>
          <a:p>
            <a:pPr marL="228600" lvl="0" indent="-215900" algn="l" rtl="0">
              <a:lnSpc>
                <a:spcPct val="100000"/>
              </a:lnSpc>
              <a:spcBef>
                <a:spcPts val="0"/>
              </a:spcBef>
              <a:spcAft>
                <a:spcPts val="0"/>
              </a:spcAft>
              <a:buClr>
                <a:srgbClr val="2E2E2E"/>
              </a:buClr>
              <a:buSzPts val="3000"/>
              <a:buChar char="•"/>
            </a:pPr>
            <a:r>
              <a:rPr lang="lt-LT" b="1"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rPr>
              <a:t>Pokalbių robotas</a:t>
            </a:r>
            <a:r>
              <a:rPr lang="lt-LT"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 pateikia sugeneruotą atsakymą.</a:t>
            </a:r>
            <a:endParaRPr sz="3200" dirty="0"/>
          </a:p>
        </p:txBody>
      </p:sp>
      <p:sp>
        <p:nvSpPr>
          <p:cNvPr id="318" name="Google Shape;318;p13"/>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i="1" dirty="0">
                <a:latin typeface="Century Gothic"/>
                <a:ea typeface="Century Gothic"/>
                <a:cs typeface="Century Gothic"/>
                <a:sym typeface="Century Gothic"/>
              </a:rPr>
              <a:t>Google</a:t>
            </a:r>
            <a:r>
              <a:rPr lang="lt-LT" dirty="0">
                <a:latin typeface="Century Gothic"/>
                <a:ea typeface="Century Gothic"/>
                <a:cs typeface="Century Gothic"/>
                <a:sym typeface="Century Gothic"/>
              </a:rPr>
              <a:t> ar pokalbių robotas?</a:t>
            </a:r>
            <a:endParaRPr dirty="0">
              <a:latin typeface="Century Gothic"/>
              <a:ea typeface="Century Gothic"/>
              <a:cs typeface="Century Gothic"/>
              <a:sym typeface="Century Gothic"/>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15"/>
          <p:cNvSpPr txBox="1">
            <a:spLocks noGrp="1"/>
          </p:cNvSpPr>
          <p:nvPr>
            <p:ph type="body" idx="1"/>
          </p:nvPr>
        </p:nvSpPr>
        <p:spPr>
          <a:xfrm>
            <a:off x="838200" y="2897135"/>
            <a:ext cx="6835588" cy="200737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2E2E2E"/>
              </a:buClr>
              <a:buSzPts val="3200"/>
              <a:buNone/>
            </a:pPr>
            <a:r>
              <a:rPr lang="lt-LT" i="1" dirty="0"/>
              <a:t>Google Mokslinčius</a:t>
            </a:r>
            <a:endParaRPr i="1" dirty="0"/>
          </a:p>
          <a:p>
            <a:pPr marL="0" lvl="0" indent="0" algn="l" rtl="0">
              <a:lnSpc>
                <a:spcPct val="90000"/>
              </a:lnSpc>
              <a:spcBef>
                <a:spcPts val="1000"/>
              </a:spcBef>
              <a:spcAft>
                <a:spcPts val="0"/>
              </a:spcAft>
              <a:buClr>
                <a:srgbClr val="2E2E2E"/>
              </a:buClr>
              <a:buSzPts val="3200"/>
              <a:buNone/>
            </a:pPr>
            <a:r>
              <a:rPr lang="lt-LT" dirty="0"/>
              <a:t>Prenumeruojamos duomenų bazės</a:t>
            </a:r>
            <a:endParaRPr dirty="0"/>
          </a:p>
          <a:p>
            <a:pPr marL="0" lvl="0" indent="0" algn="l" rtl="0">
              <a:lnSpc>
                <a:spcPct val="90000"/>
              </a:lnSpc>
              <a:spcBef>
                <a:spcPts val="1000"/>
              </a:spcBef>
              <a:spcAft>
                <a:spcPts val="0"/>
              </a:spcAft>
              <a:buClr>
                <a:srgbClr val="2E2E2E"/>
              </a:buClr>
              <a:buSzPts val="3200"/>
              <a:buNone/>
            </a:pPr>
            <a:r>
              <a:rPr lang="lt-LT" dirty="0"/>
              <a:t>Atviros prieigos šaltiniai</a:t>
            </a:r>
            <a:endParaRPr dirty="0"/>
          </a:p>
        </p:txBody>
      </p:sp>
      <p:sp>
        <p:nvSpPr>
          <p:cNvPr id="325" name="Google Shape;325;p15"/>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Mokslinės informacijos šaltiniai</a:t>
            </a:r>
            <a:endParaRPr>
              <a:latin typeface="Century Gothic"/>
              <a:ea typeface="Century Gothic"/>
              <a:cs typeface="Century Gothic"/>
              <a:sym typeface="Century Gothic"/>
            </a:endParaRPr>
          </a:p>
        </p:txBody>
      </p:sp>
      <p:pic>
        <p:nvPicPr>
          <p:cNvPr id="326" name="Google Shape;326;p15"/>
          <p:cNvPicPr preferRelativeResize="0"/>
          <p:nvPr/>
        </p:nvPicPr>
        <p:blipFill rotWithShape="1">
          <a:blip r:embed="rId3">
            <a:alphaModFix/>
          </a:blip>
          <a:srcRect/>
          <a:stretch/>
        </p:blipFill>
        <p:spPr>
          <a:xfrm>
            <a:off x="7534302" y="1874354"/>
            <a:ext cx="3819498" cy="498364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16"/>
          <p:cNvSpPr txBox="1">
            <a:spLocks noGrp="1"/>
          </p:cNvSpPr>
          <p:nvPr>
            <p:ph type="title"/>
          </p:nvPr>
        </p:nvSpPr>
        <p:spPr>
          <a:xfrm>
            <a:off x="838200" y="340963"/>
            <a:ext cx="10515600" cy="113074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i="1" dirty="0">
                <a:latin typeface="Century Gothic"/>
                <a:ea typeface="Century Gothic"/>
                <a:cs typeface="Century Gothic"/>
                <a:sym typeface="Century Gothic"/>
              </a:rPr>
              <a:t>Google mokslinčius</a:t>
            </a:r>
            <a:endParaRPr i="1" dirty="0">
              <a:latin typeface="Century Gothic"/>
              <a:ea typeface="Century Gothic"/>
              <a:cs typeface="Century Gothic"/>
              <a:sym typeface="Century Gothic"/>
            </a:endParaRPr>
          </a:p>
        </p:txBody>
      </p:sp>
      <p:pic>
        <p:nvPicPr>
          <p:cNvPr id="333" name="Google Shape;333;p16" descr="Ekrano kopija, vaizduojanti Google Mokslinčius paieškos laukelį. Google žodis parašytas mėlyna, raudona, geltona ir žalia spalvomis, būdingomis Google logotipui."/>
          <p:cNvPicPr preferRelativeResize="0"/>
          <p:nvPr/>
        </p:nvPicPr>
        <p:blipFill rotWithShape="1">
          <a:blip r:embed="rId3">
            <a:alphaModFix/>
          </a:blip>
          <a:srcRect/>
          <a:stretch/>
        </p:blipFill>
        <p:spPr>
          <a:xfrm>
            <a:off x="1043114" y="2470755"/>
            <a:ext cx="7440063" cy="25054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17"/>
          <p:cNvSpPr txBox="1">
            <a:spLocks noGrp="1"/>
          </p:cNvSpPr>
          <p:nvPr>
            <p:ph type="body" idx="1"/>
          </p:nvPr>
        </p:nvSpPr>
        <p:spPr>
          <a:xfrm>
            <a:off x="962185" y="2088399"/>
            <a:ext cx="4849538" cy="4316271"/>
          </a:xfrm>
          <a:prstGeom prst="rect">
            <a:avLst/>
          </a:prstGeom>
          <a:noFill/>
          <a:ln>
            <a:noFill/>
          </a:ln>
        </p:spPr>
        <p:txBody>
          <a:bodyPr spcFirstLastPara="1" wrap="square" lIns="91425" tIns="45700" rIns="91425" bIns="45700" anchor="t" anchorCtr="0">
            <a:normAutofit/>
          </a:bodyPr>
          <a:lstStyle/>
          <a:p>
            <a:pPr marL="0" lvl="0" indent="0" algn="l" rtl="0">
              <a:lnSpc>
                <a:spcPct val="200000"/>
              </a:lnSpc>
              <a:spcBef>
                <a:spcPts val="0"/>
              </a:spcBef>
              <a:spcAft>
                <a:spcPts val="0"/>
              </a:spcAft>
              <a:buClr>
                <a:srgbClr val="2E2E2E"/>
              </a:buClr>
              <a:buSzPts val="3000"/>
              <a:buNone/>
            </a:pPr>
            <a:r>
              <a:rPr lang="lt-LT" dirty="0"/>
              <a:t>EBSCO</a:t>
            </a:r>
            <a:endParaRPr dirty="0"/>
          </a:p>
          <a:p>
            <a:pPr marL="0" lvl="0" indent="0" algn="l" rtl="0">
              <a:lnSpc>
                <a:spcPct val="200000"/>
              </a:lnSpc>
              <a:spcBef>
                <a:spcPts val="1000"/>
              </a:spcBef>
              <a:spcAft>
                <a:spcPts val="0"/>
              </a:spcAft>
              <a:buClr>
                <a:srgbClr val="2E2E2E"/>
              </a:buClr>
              <a:buSzPts val="3000"/>
              <a:buNone/>
            </a:pPr>
            <a:r>
              <a:rPr lang="lt-LT" i="1" dirty="0" err="1"/>
              <a:t>Tylor</a:t>
            </a:r>
            <a:r>
              <a:rPr lang="lt-LT" i="1" dirty="0"/>
              <a:t> &amp; Francis Online</a:t>
            </a:r>
            <a:endParaRPr i="1" dirty="0"/>
          </a:p>
          <a:p>
            <a:pPr marL="0" lvl="0" indent="0" algn="l" rtl="0">
              <a:lnSpc>
                <a:spcPct val="200000"/>
              </a:lnSpc>
              <a:spcBef>
                <a:spcPts val="1000"/>
              </a:spcBef>
              <a:spcAft>
                <a:spcPts val="0"/>
              </a:spcAft>
              <a:buClr>
                <a:srgbClr val="2E2E2E"/>
              </a:buClr>
              <a:buSzPts val="3000"/>
              <a:buNone/>
            </a:pPr>
            <a:r>
              <a:rPr lang="lt-LT" i="1" dirty="0" err="1"/>
              <a:t>Naxos</a:t>
            </a:r>
            <a:r>
              <a:rPr lang="lt-LT" i="1" dirty="0"/>
              <a:t> </a:t>
            </a:r>
            <a:r>
              <a:rPr lang="lt-LT" i="1" dirty="0" err="1"/>
              <a:t>Music</a:t>
            </a:r>
            <a:r>
              <a:rPr lang="lt-LT" i="1" dirty="0"/>
              <a:t> </a:t>
            </a:r>
            <a:r>
              <a:rPr lang="lt-LT" i="1" dirty="0" err="1"/>
              <a:t>Library</a:t>
            </a:r>
            <a:endParaRPr i="1" dirty="0"/>
          </a:p>
          <a:p>
            <a:pPr marL="0" lvl="0" indent="0" algn="l" rtl="0">
              <a:lnSpc>
                <a:spcPct val="200000"/>
              </a:lnSpc>
              <a:spcBef>
                <a:spcPts val="1000"/>
              </a:spcBef>
              <a:spcAft>
                <a:spcPts val="0"/>
              </a:spcAft>
              <a:buClr>
                <a:srgbClr val="2E2E2E"/>
              </a:buClr>
              <a:buSzPts val="3000"/>
              <a:buNone/>
            </a:pPr>
            <a:r>
              <a:rPr lang="lt-LT" dirty="0"/>
              <a:t>Kitos</a:t>
            </a:r>
            <a:endParaRPr dirty="0"/>
          </a:p>
        </p:txBody>
      </p:sp>
      <p:sp>
        <p:nvSpPr>
          <p:cNvPr id="340" name="Google Shape;340;p17"/>
          <p:cNvSpPr txBox="1">
            <a:spLocks noGrp="1"/>
          </p:cNvSpPr>
          <p:nvPr>
            <p:ph type="title"/>
          </p:nvPr>
        </p:nvSpPr>
        <p:spPr>
          <a:xfrm>
            <a:off x="838200" y="325471"/>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Pasaulio duomenų bazės</a:t>
            </a:r>
            <a:endParaRPr>
              <a:latin typeface="Century Gothic"/>
              <a:ea typeface="Century Gothic"/>
              <a:cs typeface="Century Gothic"/>
              <a:sym typeface="Century Gothic"/>
            </a:endParaRPr>
          </a:p>
        </p:txBody>
      </p:sp>
      <p:pic>
        <p:nvPicPr>
          <p:cNvPr id="341" name="Google Shape;341;p17" descr="EBSCO duomenų bazės logotipas. Baltame fone mėlynos raidės."/>
          <p:cNvPicPr preferRelativeResize="0"/>
          <p:nvPr/>
        </p:nvPicPr>
        <p:blipFill rotWithShape="1">
          <a:blip r:embed="rId3">
            <a:alphaModFix/>
          </a:blip>
          <a:srcRect/>
          <a:stretch/>
        </p:blipFill>
        <p:spPr>
          <a:xfrm>
            <a:off x="6504263" y="2014180"/>
            <a:ext cx="3460642" cy="789215"/>
          </a:xfrm>
          <a:prstGeom prst="rect">
            <a:avLst/>
          </a:prstGeom>
          <a:noFill/>
          <a:ln>
            <a:noFill/>
          </a:ln>
        </p:spPr>
      </p:pic>
      <p:pic>
        <p:nvPicPr>
          <p:cNvPr id="342" name="Google Shape;342;p17" descr="Taylor &amp; Francis Online duomenų bazės logotipas. Baltame fone mėlynos raidės. "/>
          <p:cNvPicPr preferRelativeResize="0"/>
          <p:nvPr/>
        </p:nvPicPr>
        <p:blipFill rotWithShape="1">
          <a:blip r:embed="rId4">
            <a:alphaModFix/>
          </a:blip>
          <a:srcRect/>
          <a:stretch/>
        </p:blipFill>
        <p:spPr>
          <a:xfrm>
            <a:off x="6504263" y="3170414"/>
            <a:ext cx="3460642" cy="1076121"/>
          </a:xfrm>
          <a:prstGeom prst="rect">
            <a:avLst/>
          </a:prstGeom>
          <a:noFill/>
          <a:ln>
            <a:noFill/>
          </a:ln>
        </p:spPr>
      </p:pic>
      <p:pic>
        <p:nvPicPr>
          <p:cNvPr id="343" name="Google Shape;343;p17" descr="Naxos Music Library duomenų bazės logotipas, mėlyname fone baltos raidės."/>
          <p:cNvPicPr preferRelativeResize="0"/>
          <p:nvPr/>
        </p:nvPicPr>
        <p:blipFill rotWithShape="1">
          <a:blip r:embed="rId5">
            <a:alphaModFix/>
          </a:blip>
          <a:srcRect/>
          <a:stretch/>
        </p:blipFill>
        <p:spPr>
          <a:xfrm>
            <a:off x="6504263" y="4613554"/>
            <a:ext cx="3460642" cy="152738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18"/>
          <p:cNvSpPr txBox="1">
            <a:spLocks noGrp="1"/>
          </p:cNvSpPr>
          <p:nvPr>
            <p:ph type="body" idx="1"/>
          </p:nvPr>
        </p:nvSpPr>
        <p:spPr>
          <a:xfrm>
            <a:off x="1098431" y="1966071"/>
            <a:ext cx="6321725" cy="4670577"/>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rgbClr val="2E2E2E"/>
              </a:buClr>
              <a:buSzPts val="3200"/>
              <a:buNone/>
            </a:pPr>
            <a:r>
              <a:rPr lang="lt-LT" i="1" dirty="0" err="1"/>
              <a:t>Delfi</a:t>
            </a:r>
            <a:r>
              <a:rPr lang="lt-LT" i="1" dirty="0"/>
              <a:t> plius</a:t>
            </a:r>
            <a:endParaRPr i="1" dirty="0"/>
          </a:p>
          <a:p>
            <a:pPr marL="0" lvl="0" indent="0" algn="l" rtl="0">
              <a:lnSpc>
                <a:spcPct val="150000"/>
              </a:lnSpc>
              <a:spcBef>
                <a:spcPts val="1200"/>
              </a:spcBef>
              <a:spcAft>
                <a:spcPts val="0"/>
              </a:spcAft>
              <a:buClr>
                <a:srgbClr val="2E2E2E"/>
              </a:buClr>
              <a:buSzPts val="3200"/>
              <a:buNone/>
            </a:pPr>
            <a:r>
              <a:rPr lang="lt-LT" dirty="0"/>
              <a:t>Naujienų agentūra BNS</a:t>
            </a:r>
            <a:endParaRPr dirty="0"/>
          </a:p>
          <a:p>
            <a:pPr marL="0" lvl="0" indent="0" algn="l" rtl="0">
              <a:lnSpc>
                <a:spcPct val="150000"/>
              </a:lnSpc>
              <a:spcBef>
                <a:spcPts val="1200"/>
              </a:spcBef>
              <a:spcAft>
                <a:spcPts val="0"/>
              </a:spcAft>
              <a:buClr>
                <a:srgbClr val="2E2E2E"/>
              </a:buClr>
              <a:buSzPts val="3200"/>
              <a:buNone/>
            </a:pPr>
            <a:r>
              <a:rPr lang="lt-LT" i="1" dirty="0"/>
              <a:t>Verslo žinios</a:t>
            </a:r>
            <a:endParaRPr i="1" dirty="0"/>
          </a:p>
          <a:p>
            <a:pPr marL="0" lvl="0" indent="0" algn="l" rtl="0">
              <a:lnSpc>
                <a:spcPct val="150000"/>
              </a:lnSpc>
              <a:spcBef>
                <a:spcPts val="1200"/>
              </a:spcBef>
              <a:spcAft>
                <a:spcPts val="0"/>
              </a:spcAft>
              <a:buClr>
                <a:srgbClr val="2E2E2E"/>
              </a:buClr>
              <a:buSzPts val="3200"/>
              <a:buNone/>
            </a:pPr>
            <a:r>
              <a:rPr lang="lt-LT" i="1" dirty="0" err="1"/>
              <a:t>Infolex</a:t>
            </a:r>
            <a:endParaRPr i="1" dirty="0"/>
          </a:p>
          <a:p>
            <a:pPr marL="0" lvl="0" indent="0" algn="l" rtl="0">
              <a:lnSpc>
                <a:spcPct val="150000"/>
              </a:lnSpc>
              <a:spcBef>
                <a:spcPts val="1200"/>
              </a:spcBef>
              <a:spcAft>
                <a:spcPts val="1200"/>
              </a:spcAft>
              <a:buSzPts val="3200"/>
              <a:buNone/>
            </a:pPr>
            <a:r>
              <a:rPr lang="lt-LT" dirty="0"/>
              <a:t>Teisės aktų registras (e-</a:t>
            </a:r>
            <a:r>
              <a:rPr lang="lt-LT" dirty="0" err="1"/>
              <a:t>tar.lt</a:t>
            </a:r>
            <a:r>
              <a:rPr lang="lt-LT" dirty="0"/>
              <a:t>)</a:t>
            </a:r>
            <a:endParaRPr dirty="0"/>
          </a:p>
        </p:txBody>
      </p:sp>
      <p:sp>
        <p:nvSpPr>
          <p:cNvPr id="350" name="Google Shape;350;p18"/>
          <p:cNvSpPr txBox="1">
            <a:spLocks noGrp="1"/>
          </p:cNvSpPr>
          <p:nvPr>
            <p:ph type="title"/>
          </p:nvPr>
        </p:nvSpPr>
        <p:spPr>
          <a:xfrm>
            <a:off x="838200" y="234688"/>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
                  </a:ext>
                </a:extLst>
              </a:rPr>
              <a:t>Lietuvos duomenų bazės</a:t>
            </a:r>
            <a:endParaRPr>
              <a:latin typeface="Century Gothic"/>
              <a:ea typeface="Century Gothic"/>
              <a:cs typeface="Century Gothic"/>
              <a:sym typeface="Century Gothic"/>
            </a:endParaRPr>
          </a:p>
        </p:txBody>
      </p:sp>
      <p:pic>
        <p:nvPicPr>
          <p:cNvPr id="351" name="Google Shape;351;p18" descr="Naujienų agentūros "/>
          <p:cNvPicPr preferRelativeResize="0"/>
          <p:nvPr/>
        </p:nvPicPr>
        <p:blipFill rotWithShape="1">
          <a:blip r:embed="rId3">
            <a:alphaModFix/>
          </a:blip>
          <a:srcRect/>
          <a:stretch/>
        </p:blipFill>
        <p:spPr>
          <a:xfrm>
            <a:off x="7443975" y="2819765"/>
            <a:ext cx="2097823" cy="666750"/>
          </a:xfrm>
          <a:prstGeom prst="rect">
            <a:avLst/>
          </a:prstGeom>
          <a:noFill/>
          <a:ln>
            <a:noFill/>
          </a:ln>
        </p:spPr>
      </p:pic>
      <p:pic>
        <p:nvPicPr>
          <p:cNvPr id="352" name="Google Shape;352;p18"/>
          <p:cNvPicPr preferRelativeResize="0"/>
          <p:nvPr/>
        </p:nvPicPr>
        <p:blipFill rotWithShape="1">
          <a:blip r:embed="rId4">
            <a:alphaModFix/>
          </a:blip>
          <a:srcRect/>
          <a:stretch/>
        </p:blipFill>
        <p:spPr>
          <a:xfrm>
            <a:off x="7420156" y="3748800"/>
            <a:ext cx="3219893" cy="662589"/>
          </a:xfrm>
          <a:prstGeom prst="rect">
            <a:avLst/>
          </a:prstGeom>
          <a:noFill/>
          <a:ln>
            <a:noFill/>
          </a:ln>
        </p:spPr>
      </p:pic>
      <p:pic>
        <p:nvPicPr>
          <p:cNvPr id="353" name="Google Shape;353;p18" descr="Delfi portalo logotipas. Baltame fone mėlynas užrašas."/>
          <p:cNvPicPr preferRelativeResize="0"/>
          <p:nvPr/>
        </p:nvPicPr>
        <p:blipFill rotWithShape="1">
          <a:blip r:embed="rId5">
            <a:alphaModFix/>
          </a:blip>
          <a:srcRect/>
          <a:stretch/>
        </p:blipFill>
        <p:spPr>
          <a:xfrm>
            <a:off x="7443975" y="1960943"/>
            <a:ext cx="1238423" cy="666750"/>
          </a:xfrm>
          <a:prstGeom prst="rect">
            <a:avLst/>
          </a:prstGeom>
          <a:noFill/>
          <a:ln>
            <a:noFill/>
          </a:ln>
        </p:spPr>
      </p:pic>
      <p:pic>
        <p:nvPicPr>
          <p:cNvPr id="354" name="Google Shape;354;p18"/>
          <p:cNvPicPr preferRelativeResize="0"/>
          <p:nvPr/>
        </p:nvPicPr>
        <p:blipFill rotWithShape="1">
          <a:blip r:embed="rId6">
            <a:alphaModFix/>
          </a:blip>
          <a:srcRect/>
          <a:stretch/>
        </p:blipFill>
        <p:spPr>
          <a:xfrm>
            <a:off x="7420156" y="5533465"/>
            <a:ext cx="3460710" cy="698148"/>
          </a:xfrm>
          <a:prstGeom prst="rect">
            <a:avLst/>
          </a:prstGeom>
          <a:noFill/>
          <a:ln>
            <a:noFill/>
          </a:ln>
        </p:spPr>
      </p:pic>
      <p:pic>
        <p:nvPicPr>
          <p:cNvPr id="355" name="Google Shape;355;p18"/>
          <p:cNvPicPr preferRelativeResize="0"/>
          <p:nvPr/>
        </p:nvPicPr>
        <p:blipFill rotWithShape="1">
          <a:blip r:embed="rId7">
            <a:alphaModFix/>
          </a:blip>
          <a:srcRect/>
          <a:stretch/>
        </p:blipFill>
        <p:spPr>
          <a:xfrm>
            <a:off x="7420156" y="4638550"/>
            <a:ext cx="1903170" cy="69814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19"/>
          <p:cNvSpPr txBox="1">
            <a:spLocks noGrp="1"/>
          </p:cNvSpPr>
          <p:nvPr>
            <p:ph type="body" idx="1"/>
          </p:nvPr>
        </p:nvSpPr>
        <p:spPr>
          <a:xfrm>
            <a:off x="681275" y="2018550"/>
            <a:ext cx="7500300" cy="43359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200000"/>
              </a:lnSpc>
              <a:spcBef>
                <a:spcPts val="1200"/>
              </a:spcBef>
              <a:spcAft>
                <a:spcPts val="0"/>
              </a:spcAft>
              <a:buClr>
                <a:srgbClr val="2E2E2E"/>
              </a:buClr>
              <a:buSzPts val="3200"/>
              <a:buNone/>
            </a:pPr>
            <a:r>
              <a:rPr lang="lt-LT" dirty="0"/>
              <a:t>OAPEN</a:t>
            </a:r>
            <a:endParaRPr dirty="0"/>
          </a:p>
          <a:p>
            <a:pPr marL="0" lvl="0" indent="0" algn="l" rtl="0">
              <a:lnSpc>
                <a:spcPct val="200000"/>
              </a:lnSpc>
              <a:spcBef>
                <a:spcPts val="1200"/>
              </a:spcBef>
              <a:spcAft>
                <a:spcPts val="0"/>
              </a:spcAft>
              <a:buClr>
                <a:srgbClr val="2E2E2E"/>
              </a:buClr>
              <a:buSzPts val="3200"/>
              <a:buNone/>
            </a:pPr>
            <a:r>
              <a:rPr lang="lt-LT" dirty="0" err="1"/>
              <a:t>DOABooks</a:t>
            </a:r>
            <a:endParaRPr dirty="0"/>
          </a:p>
          <a:p>
            <a:pPr marL="0" lvl="0" indent="0" algn="l" rtl="0">
              <a:lnSpc>
                <a:spcPct val="200000"/>
              </a:lnSpc>
              <a:spcBef>
                <a:spcPts val="1200"/>
              </a:spcBef>
              <a:spcAft>
                <a:spcPts val="0"/>
              </a:spcAft>
              <a:buClr>
                <a:srgbClr val="2E2E2E"/>
              </a:buClr>
              <a:buSzPts val="3200"/>
              <a:buNone/>
            </a:pPr>
            <a:r>
              <a:rPr lang="lt-LT" dirty="0" err="1"/>
              <a:t>Europeana</a:t>
            </a:r>
            <a:endParaRPr dirty="0"/>
          </a:p>
          <a:p>
            <a:pPr marL="0" lvl="0" indent="0" algn="l" rtl="0">
              <a:lnSpc>
                <a:spcPct val="200000"/>
              </a:lnSpc>
              <a:spcBef>
                <a:spcPts val="1200"/>
              </a:spcBef>
              <a:spcAft>
                <a:spcPts val="0"/>
              </a:spcAft>
              <a:buClr>
                <a:srgbClr val="2E2E2E"/>
              </a:buClr>
              <a:buSzPts val="3200"/>
              <a:buNone/>
            </a:pPr>
            <a:r>
              <a:rPr lang="lt-LT" dirty="0"/>
              <a:t>Lietuvos akademinė elektroninė biblioteka</a:t>
            </a:r>
            <a:endParaRPr dirty="0"/>
          </a:p>
        </p:txBody>
      </p:sp>
      <p:sp>
        <p:nvSpPr>
          <p:cNvPr id="362" name="Google Shape;362;p19"/>
          <p:cNvSpPr txBox="1">
            <a:spLocks noGrp="1"/>
          </p:cNvSpPr>
          <p:nvPr>
            <p:ph type="title"/>
          </p:nvPr>
        </p:nvSpPr>
        <p:spPr>
          <a:xfrm>
            <a:off x="838200" y="78060"/>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Atviros prieigos </a:t>
            </a: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rPr>
              <a:t>šaltiniai</a:t>
            </a:r>
            <a:endParaRPr>
              <a:latin typeface="Century Gothic"/>
              <a:ea typeface="Century Gothic"/>
              <a:cs typeface="Century Gothic"/>
              <a:sym typeface="Century Gothic"/>
            </a:endParaRPr>
          </a:p>
        </p:txBody>
      </p:sp>
      <p:pic>
        <p:nvPicPr>
          <p:cNvPr id="363" name="Google Shape;363;p19" descr="OAPEN duomenų bazės logotipas. Baltame fone mėlynos ir raudonos spalvos užrašas."/>
          <p:cNvPicPr preferRelativeResize="0"/>
          <p:nvPr/>
        </p:nvPicPr>
        <p:blipFill rotWithShape="1">
          <a:blip r:embed="rId3">
            <a:alphaModFix/>
          </a:blip>
          <a:srcRect/>
          <a:stretch/>
        </p:blipFill>
        <p:spPr>
          <a:xfrm>
            <a:off x="8181565" y="1887634"/>
            <a:ext cx="1729600" cy="876300"/>
          </a:xfrm>
          <a:prstGeom prst="rect">
            <a:avLst/>
          </a:prstGeom>
          <a:noFill/>
          <a:ln>
            <a:noFill/>
          </a:ln>
        </p:spPr>
      </p:pic>
      <p:pic>
        <p:nvPicPr>
          <p:cNvPr id="364" name="Google Shape;364;p19" descr="DOABooks duomenų bazės logotipas. Baltame fone juodos ir oranžinės raidės. Dalis logotipo oranžiniame fone baltos raidės."/>
          <p:cNvPicPr preferRelativeResize="0"/>
          <p:nvPr/>
        </p:nvPicPr>
        <p:blipFill rotWithShape="1">
          <a:blip r:embed="rId4">
            <a:alphaModFix/>
          </a:blip>
          <a:srcRect/>
          <a:stretch/>
        </p:blipFill>
        <p:spPr>
          <a:xfrm>
            <a:off x="8181565" y="2990850"/>
            <a:ext cx="2590800" cy="876300"/>
          </a:xfrm>
          <a:prstGeom prst="rect">
            <a:avLst/>
          </a:prstGeom>
          <a:noFill/>
          <a:ln>
            <a:noFill/>
          </a:ln>
        </p:spPr>
      </p:pic>
      <p:pic>
        <p:nvPicPr>
          <p:cNvPr id="365" name="Google Shape;365;p19" descr="Europeana duomenų bazės logotipas baltame fone juodas užrašas."/>
          <p:cNvPicPr preferRelativeResize="0"/>
          <p:nvPr/>
        </p:nvPicPr>
        <p:blipFill rotWithShape="1">
          <a:blip r:embed="rId5">
            <a:alphaModFix/>
          </a:blip>
          <a:srcRect/>
          <a:stretch/>
        </p:blipFill>
        <p:spPr>
          <a:xfrm>
            <a:off x="8181565" y="4136719"/>
            <a:ext cx="3584864" cy="876300"/>
          </a:xfrm>
          <a:prstGeom prst="rect">
            <a:avLst/>
          </a:prstGeom>
          <a:noFill/>
          <a:ln>
            <a:noFill/>
          </a:ln>
        </p:spPr>
      </p:pic>
      <p:pic>
        <p:nvPicPr>
          <p:cNvPr id="366" name="Google Shape;366;p19" descr="Lietuvos akademinės elektroninės bibliotekos logotipas. Baltame fone penki violetinės, oranžinės ir smėlio spalvos apskritimai, kuriose surašyta po vieną raidę: e, L, A, B, a."/>
          <p:cNvPicPr preferRelativeResize="0"/>
          <p:nvPr/>
        </p:nvPicPr>
        <p:blipFill rotWithShape="1">
          <a:blip r:embed="rId6">
            <a:alphaModFix/>
          </a:blip>
          <a:srcRect/>
          <a:stretch/>
        </p:blipFill>
        <p:spPr>
          <a:xfrm>
            <a:off x="8181565" y="5333223"/>
            <a:ext cx="3172235" cy="8763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pic>
        <p:nvPicPr>
          <p:cNvPr id="372" name="Google Shape;372;p20"/>
          <p:cNvPicPr preferRelativeResize="0">
            <a:picLocks noGrp="1"/>
          </p:cNvPicPr>
          <p:nvPr>
            <p:ph type="body" idx="1"/>
          </p:nvPr>
        </p:nvPicPr>
        <p:blipFill rotWithShape="1">
          <a:blip r:embed="rId3">
            <a:alphaModFix/>
          </a:blip>
          <a:srcRect/>
          <a:stretch/>
        </p:blipFill>
        <p:spPr>
          <a:xfrm>
            <a:off x="7564582" y="3429000"/>
            <a:ext cx="4236514" cy="989275"/>
          </a:xfrm>
          <a:prstGeom prst="rect">
            <a:avLst/>
          </a:prstGeom>
          <a:noFill/>
          <a:ln>
            <a:noFill/>
          </a:ln>
        </p:spPr>
      </p:pic>
      <p:sp>
        <p:nvSpPr>
          <p:cNvPr id="373" name="Google Shape;373;p20"/>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Atviros prieigos šaltiniai</a:t>
            </a:r>
            <a:endParaRPr>
              <a:latin typeface="Century Gothic"/>
              <a:ea typeface="Century Gothic"/>
              <a:cs typeface="Century Gothic"/>
              <a:sym typeface="Century Gothic"/>
            </a:endParaRPr>
          </a:p>
        </p:txBody>
      </p:sp>
      <p:sp>
        <p:nvSpPr>
          <p:cNvPr id="374" name="Google Shape;374;p20"/>
          <p:cNvSpPr txBox="1"/>
          <p:nvPr/>
        </p:nvSpPr>
        <p:spPr>
          <a:xfrm>
            <a:off x="1076420" y="1977867"/>
            <a:ext cx="6488100" cy="431490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2E2E2E"/>
              </a:buClr>
              <a:buSzPts val="3200"/>
              <a:buFont typeface="Arial"/>
              <a:buNone/>
            </a:pPr>
            <a:r>
              <a:rPr lang="lt-LT" sz="3000" b="1" i="0" u="none" strike="noStrike" cap="none">
                <a:solidFill>
                  <a:srgbClr val="2E2E2E"/>
                </a:solidFill>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rPr>
              <a:t>ePaveldas:</a:t>
            </a:r>
            <a:endParaRPr sz="30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2E2E2E"/>
              </a:buClr>
              <a:buSzPts val="3200"/>
              <a:buFont typeface="Arial"/>
              <a:buNone/>
            </a:pPr>
            <a:r>
              <a:rPr lang="lt-LT" sz="3000" b="0" i="0" u="none" strike="noStrike" cap="none">
                <a:solidFill>
                  <a:srgbClr val="2E2E2E"/>
                </a:solidFill>
                <a:latin typeface="Arial"/>
                <a:ea typeface="Arial"/>
                <a:cs typeface="Arial"/>
                <a:sym typeface="Arial"/>
              </a:rPr>
              <a:t>	senosios lietuviškos knygos</a:t>
            </a:r>
            <a:endParaRPr sz="30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2E2E2E"/>
              </a:buClr>
              <a:buSzPts val="3200"/>
              <a:buFont typeface="Arial"/>
              <a:buNone/>
            </a:pPr>
            <a:r>
              <a:rPr lang="lt-LT" sz="3000" b="0" i="0" u="none" strike="noStrike" cap="none">
                <a:solidFill>
                  <a:srgbClr val="2E2E2E"/>
                </a:solidFill>
                <a:latin typeface="Arial"/>
                <a:ea typeface="Arial"/>
                <a:cs typeface="Arial"/>
                <a:sym typeface="Arial"/>
              </a:rPr>
              <a:t>	šelako plokštelės</a:t>
            </a:r>
            <a:endParaRPr sz="30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2E2E2E"/>
              </a:buClr>
              <a:buSzPts val="3200"/>
              <a:buFont typeface="Arial"/>
              <a:buNone/>
            </a:pPr>
            <a:r>
              <a:rPr lang="lt-LT" sz="3000" b="0" i="0" u="none" strike="noStrike" cap="none">
                <a:solidFill>
                  <a:srgbClr val="2E2E2E"/>
                </a:solidFill>
                <a:latin typeface="Arial"/>
                <a:ea typeface="Arial"/>
                <a:cs typeface="Arial"/>
                <a:sym typeface="Arial"/>
              </a:rPr>
              <a:t>	muziejų eksponatai</a:t>
            </a:r>
            <a:endParaRPr sz="30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2E2E2E"/>
              </a:buClr>
              <a:buSzPts val="3200"/>
              <a:buFont typeface="Arial"/>
              <a:buNone/>
            </a:pPr>
            <a:r>
              <a:rPr lang="lt-LT" sz="3000" b="0" i="0" u="none" strike="noStrike" cap="none">
                <a:solidFill>
                  <a:srgbClr val="2E2E2E"/>
                </a:solidFill>
                <a:latin typeface="Arial"/>
                <a:ea typeface="Arial"/>
                <a:cs typeface="Arial"/>
                <a:sym typeface="Arial"/>
              </a:rPr>
              <a:t>	garso įrašai</a:t>
            </a:r>
            <a:endParaRPr sz="30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2E2E2E"/>
              </a:buClr>
              <a:buSzPts val="3200"/>
              <a:buFont typeface="Arial"/>
              <a:buNone/>
            </a:pPr>
            <a:r>
              <a:rPr lang="lt-LT" sz="3000" b="0" i="0" u="none" strike="noStrike" cap="none">
                <a:solidFill>
                  <a:srgbClr val="2E2E2E"/>
                </a:solidFill>
                <a:latin typeface="Arial"/>
                <a:ea typeface="Arial"/>
                <a:cs typeface="Arial"/>
                <a:sym typeface="Arial"/>
              </a:rPr>
              <a:t>	natos</a:t>
            </a:r>
            <a:endParaRPr sz="30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2E2E2E"/>
              </a:buClr>
              <a:buSzPts val="3200"/>
              <a:buFont typeface="Arial"/>
              <a:buNone/>
            </a:pPr>
            <a:r>
              <a:rPr lang="lt-LT" sz="3000" b="0" i="0" u="none" strike="noStrike" cap="none">
                <a:solidFill>
                  <a:srgbClr val="2E2E2E"/>
                </a:solidFill>
                <a:latin typeface="Arial"/>
                <a:ea typeface="Arial"/>
                <a:cs typeface="Arial"/>
                <a:sym typeface="Arial"/>
              </a:rPr>
              <a:t>	audiovizualiniai dokumentai</a:t>
            </a:r>
            <a:endParaRPr sz="30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2E2E2E"/>
              </a:buClr>
              <a:buSzPts val="3200"/>
              <a:buFont typeface="Arial"/>
              <a:buNone/>
            </a:pPr>
            <a:r>
              <a:rPr lang="lt-LT" sz="3000" b="0" i="0" u="none" strike="noStrike" cap="none">
                <a:solidFill>
                  <a:srgbClr val="2E2E2E"/>
                </a:solidFill>
                <a:latin typeface="Arial"/>
                <a:ea typeface="Arial"/>
                <a:cs typeface="Arial"/>
                <a:sym typeface="Arial"/>
              </a:rPr>
              <a:t>	žemėlapiai</a:t>
            </a:r>
            <a:endParaRPr sz="3000" b="0" i="0" u="none" strike="noStrike" cap="none">
              <a:solidFill>
                <a:srgbClr val="2E2E2E"/>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21"/>
          <p:cNvSpPr txBox="1">
            <a:spLocks noGrp="1"/>
          </p:cNvSpPr>
          <p:nvPr>
            <p:ph type="title"/>
          </p:nvPr>
        </p:nvSpPr>
        <p:spPr>
          <a:xfrm>
            <a:off x="2252100" y="2724150"/>
            <a:ext cx="7687800" cy="1409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
                  </a:ext>
                </a:extLst>
              </a:rPr>
              <a:t>Informacijos tvarkymas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23"/>
          <p:cNvSpPr txBox="1">
            <a:spLocks noGrp="1"/>
          </p:cNvSpPr>
          <p:nvPr>
            <p:ph type="body" idx="1"/>
          </p:nvPr>
        </p:nvSpPr>
        <p:spPr>
          <a:xfrm>
            <a:off x="766650" y="2064850"/>
            <a:ext cx="4016100" cy="4370400"/>
          </a:xfrm>
          <a:prstGeom prst="rect">
            <a:avLst/>
          </a:prstGeom>
          <a:noFill/>
          <a:ln>
            <a:noFill/>
          </a:ln>
        </p:spPr>
        <p:txBody>
          <a:bodyPr spcFirstLastPara="1" wrap="square" lIns="91425" tIns="45700" rIns="91425" bIns="45700" anchor="t" anchorCtr="0">
            <a:normAutofit/>
          </a:bodyPr>
          <a:lstStyle/>
          <a:p>
            <a:pPr marL="0" lvl="0" indent="0" algn="l" rtl="0">
              <a:lnSpc>
                <a:spcPct val="200000"/>
              </a:lnSpc>
              <a:spcBef>
                <a:spcPts val="0"/>
              </a:spcBef>
              <a:spcAft>
                <a:spcPts val="0"/>
              </a:spcAft>
              <a:buClr>
                <a:srgbClr val="2E2E2E"/>
              </a:buClr>
              <a:buSzPts val="3000"/>
              <a:buNone/>
            </a:pPr>
            <a:r>
              <a:rPr lang="lt-LT" dirty="0"/>
              <a:t>Google diskas</a:t>
            </a:r>
            <a:endParaRPr dirty="0"/>
          </a:p>
          <a:p>
            <a:pPr marL="0" lvl="0" indent="0" algn="l" rtl="0">
              <a:lnSpc>
                <a:spcPct val="200000"/>
              </a:lnSpc>
              <a:spcBef>
                <a:spcPts val="1000"/>
              </a:spcBef>
              <a:spcAft>
                <a:spcPts val="0"/>
              </a:spcAft>
              <a:buSzPts val="3000"/>
              <a:buNone/>
            </a:pPr>
            <a:r>
              <a:rPr lang="lt-LT" dirty="0" err="1"/>
              <a:t>Dropbox</a:t>
            </a:r>
            <a:endParaRPr dirty="0"/>
          </a:p>
          <a:p>
            <a:pPr marL="0" lvl="0" indent="0" algn="l" rtl="0">
              <a:lnSpc>
                <a:spcPct val="200000"/>
              </a:lnSpc>
              <a:spcBef>
                <a:spcPts val="1000"/>
              </a:spcBef>
              <a:spcAft>
                <a:spcPts val="0"/>
              </a:spcAft>
              <a:buClr>
                <a:srgbClr val="2E2E2E"/>
              </a:buClr>
              <a:buSzPts val="3000"/>
              <a:buNone/>
            </a:pPr>
            <a:r>
              <a:rPr lang="lt-LT" dirty="0" err="1"/>
              <a:t>OneDrive</a:t>
            </a:r>
            <a:endParaRPr dirty="0"/>
          </a:p>
          <a:p>
            <a:pPr marL="0" lvl="0" indent="0" algn="l" rtl="0">
              <a:lnSpc>
                <a:spcPct val="200000"/>
              </a:lnSpc>
              <a:spcBef>
                <a:spcPts val="1000"/>
              </a:spcBef>
              <a:spcAft>
                <a:spcPts val="0"/>
              </a:spcAft>
              <a:buClr>
                <a:schemeClr val="dk1"/>
              </a:buClr>
              <a:buSzPts val="3000"/>
              <a:buNone/>
            </a:pPr>
            <a:r>
              <a:rPr lang="lt-LT" dirty="0" err="1">
                <a:solidFill>
                  <a:schemeClr val="dk1"/>
                </a:solidFill>
              </a:rPr>
              <a:t>iCloud</a:t>
            </a:r>
            <a:endParaRPr dirty="0">
              <a:solidFill>
                <a:schemeClr val="dk1"/>
              </a:solidFill>
            </a:endParaRPr>
          </a:p>
        </p:txBody>
      </p:sp>
      <p:sp>
        <p:nvSpPr>
          <p:cNvPr id="386" name="Google Shape;386;p23"/>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Informacijos saugojimas debesyse</a:t>
            </a:r>
            <a:endParaRPr>
              <a:latin typeface="Century Gothic"/>
              <a:ea typeface="Century Gothic"/>
              <a:cs typeface="Century Gothic"/>
              <a:sym typeface="Century Gothic"/>
            </a:endParaRPr>
          </a:p>
        </p:txBody>
      </p:sp>
      <p:pic>
        <p:nvPicPr>
          <p:cNvPr id="387" name="Google Shape;387;p23" descr="iCloud logotipas. Mėlynas debesis, po kuriuo parašyta iCloud."/>
          <p:cNvPicPr preferRelativeResize="0"/>
          <p:nvPr/>
        </p:nvPicPr>
        <p:blipFill rotWithShape="1">
          <a:blip r:embed="rId3">
            <a:alphaModFix/>
          </a:blip>
          <a:srcRect/>
          <a:stretch/>
        </p:blipFill>
        <p:spPr>
          <a:xfrm>
            <a:off x="8577926" y="4380474"/>
            <a:ext cx="1979349" cy="1897018"/>
          </a:xfrm>
          <a:prstGeom prst="rect">
            <a:avLst/>
          </a:prstGeom>
          <a:noFill/>
          <a:ln>
            <a:noFill/>
          </a:ln>
        </p:spPr>
      </p:pic>
      <p:pic>
        <p:nvPicPr>
          <p:cNvPr id="388" name="Google Shape;388;p23" descr="Dropbox logotipas. Mėlyname kvadrate užapvalibntais kraštais vaizduojamas dėžės grafinis simbolis, penki balti kvadratai."/>
          <p:cNvPicPr preferRelativeResize="0"/>
          <p:nvPr/>
        </p:nvPicPr>
        <p:blipFill rotWithShape="1">
          <a:blip r:embed="rId4">
            <a:alphaModFix/>
          </a:blip>
          <a:srcRect/>
          <a:stretch/>
        </p:blipFill>
        <p:spPr>
          <a:xfrm>
            <a:off x="8577926" y="2064850"/>
            <a:ext cx="1979349" cy="1897018"/>
          </a:xfrm>
          <a:prstGeom prst="rect">
            <a:avLst/>
          </a:prstGeom>
          <a:noFill/>
          <a:ln>
            <a:noFill/>
          </a:ln>
        </p:spPr>
      </p:pic>
      <p:pic>
        <p:nvPicPr>
          <p:cNvPr id="389" name="Google Shape;389;p23" descr="Google Disko logotipas. Trikampis, kurio kraštinės žalios, geltonos, raudonos ir mėlynos spalvos."/>
          <p:cNvPicPr preferRelativeResize="0"/>
          <p:nvPr/>
        </p:nvPicPr>
        <p:blipFill rotWithShape="1">
          <a:blip r:embed="rId5">
            <a:alphaModFix/>
          </a:blip>
          <a:srcRect/>
          <a:stretch/>
        </p:blipFill>
        <p:spPr>
          <a:xfrm>
            <a:off x="5249982" y="2064850"/>
            <a:ext cx="2099723" cy="1897018"/>
          </a:xfrm>
          <a:prstGeom prst="rect">
            <a:avLst/>
          </a:prstGeom>
          <a:noFill/>
          <a:ln>
            <a:noFill/>
          </a:ln>
        </p:spPr>
      </p:pic>
      <p:pic>
        <p:nvPicPr>
          <p:cNvPr id="390" name="Google Shape;390;p23" descr="OneDrive logotipas. Mėlynas debesis, po kuriuo parašyta OneDrive. "/>
          <p:cNvPicPr preferRelativeResize="0"/>
          <p:nvPr/>
        </p:nvPicPr>
        <p:blipFill rotWithShape="1">
          <a:blip r:embed="rId6">
            <a:alphaModFix/>
          </a:blip>
          <a:srcRect l="9064"/>
          <a:stretch/>
        </p:blipFill>
        <p:spPr>
          <a:xfrm>
            <a:off x="5249982" y="4520243"/>
            <a:ext cx="2414372" cy="17572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156"/>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Arial"/>
              <a:buNone/>
            </a:pPr>
            <a:r>
              <a:rPr lang="lt-LT"/>
              <a:t>Praktinė užduotis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24"/>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dirty="0">
                <a:latin typeface="Century Gothic"/>
                <a:ea typeface="Century Gothic"/>
                <a:cs typeface="Century Gothic"/>
                <a:sym typeface="Century Gothic"/>
              </a:rPr>
              <a:t>Failų valdymas </a:t>
            </a:r>
            <a:r>
              <a:rPr lang="lt-LT" i="1" dirty="0">
                <a:latin typeface="Century Gothic"/>
                <a:ea typeface="Century Gothic"/>
                <a:cs typeface="Century Gothic"/>
                <a:sym typeface="Century Gothic"/>
              </a:rPr>
              <a:t>Google diske</a:t>
            </a:r>
            <a:endParaRPr i="1" dirty="0">
              <a:latin typeface="Century Gothic"/>
              <a:ea typeface="Century Gothic"/>
              <a:cs typeface="Century Gothic"/>
              <a:sym typeface="Century Gothic"/>
            </a:endParaRPr>
          </a:p>
        </p:txBody>
      </p:sp>
      <p:pic>
        <p:nvPicPr>
          <p:cNvPr id="403" name="Google Shape;403;p24" descr="Ekrano kopija, Google Disko katalogų vaizdas."/>
          <p:cNvPicPr preferRelativeResize="0"/>
          <p:nvPr/>
        </p:nvPicPr>
        <p:blipFill rotWithShape="1">
          <a:blip r:embed="rId3">
            <a:alphaModFix/>
          </a:blip>
          <a:srcRect/>
          <a:stretch/>
        </p:blipFill>
        <p:spPr>
          <a:xfrm>
            <a:off x="1059368" y="1981836"/>
            <a:ext cx="2148463" cy="4806730"/>
          </a:xfrm>
          <a:prstGeom prst="rect">
            <a:avLst/>
          </a:prstGeom>
          <a:noFill/>
          <a:ln>
            <a:noFill/>
          </a:ln>
        </p:spPr>
      </p:pic>
      <p:pic>
        <p:nvPicPr>
          <p:cNvPr id="404" name="Google Shape;404;p24" descr="Ekrano kopija. Google Disko aplanko vaizdas."/>
          <p:cNvPicPr preferRelativeResize="0"/>
          <p:nvPr/>
        </p:nvPicPr>
        <p:blipFill rotWithShape="1">
          <a:blip r:embed="rId4">
            <a:alphaModFix/>
          </a:blip>
          <a:srcRect/>
          <a:stretch/>
        </p:blipFill>
        <p:spPr>
          <a:xfrm>
            <a:off x="3906019" y="3871398"/>
            <a:ext cx="4379961" cy="1027606"/>
          </a:xfrm>
          <a:prstGeom prst="rect">
            <a:avLst/>
          </a:prstGeom>
          <a:noFill/>
          <a:ln>
            <a:noFill/>
          </a:ln>
        </p:spPr>
      </p:pic>
      <p:pic>
        <p:nvPicPr>
          <p:cNvPr id="405" name="Google Shape;405;p24" descr="Ekrano kopija. Google Disko aplanko vaizdas."/>
          <p:cNvPicPr preferRelativeResize="0"/>
          <p:nvPr/>
        </p:nvPicPr>
        <p:blipFill rotWithShape="1">
          <a:blip r:embed="rId5">
            <a:alphaModFix/>
          </a:blip>
          <a:srcRect/>
          <a:stretch/>
        </p:blipFill>
        <p:spPr>
          <a:xfrm>
            <a:off x="3939710" y="5465268"/>
            <a:ext cx="4413652" cy="1027606"/>
          </a:xfrm>
          <a:prstGeom prst="rect">
            <a:avLst/>
          </a:prstGeom>
          <a:noFill/>
          <a:ln>
            <a:noFill/>
          </a:ln>
        </p:spPr>
      </p:pic>
      <p:pic>
        <p:nvPicPr>
          <p:cNvPr id="406" name="Google Shape;406;p24" descr="Ekrano kopija. Google Disko aplanko vaizdas."/>
          <p:cNvPicPr preferRelativeResize="0"/>
          <p:nvPr/>
        </p:nvPicPr>
        <p:blipFill rotWithShape="1">
          <a:blip r:embed="rId6">
            <a:alphaModFix/>
          </a:blip>
          <a:srcRect/>
          <a:stretch/>
        </p:blipFill>
        <p:spPr>
          <a:xfrm>
            <a:off x="3906019" y="2257206"/>
            <a:ext cx="4304569" cy="1047928"/>
          </a:xfrm>
          <a:prstGeom prst="rect">
            <a:avLst/>
          </a:prstGeom>
          <a:noFill/>
          <a:ln>
            <a:noFill/>
          </a:ln>
        </p:spPr>
      </p:pic>
      <p:pic>
        <p:nvPicPr>
          <p:cNvPr id="407" name="Google Shape;407;p24" descr="Ekrano kopija. Google Disko failo vaizdas."/>
          <p:cNvPicPr preferRelativeResize="0"/>
          <p:nvPr/>
        </p:nvPicPr>
        <p:blipFill rotWithShape="1">
          <a:blip r:embed="rId7">
            <a:alphaModFix/>
          </a:blip>
          <a:srcRect/>
          <a:stretch/>
        </p:blipFill>
        <p:spPr>
          <a:xfrm>
            <a:off x="9017859" y="2969370"/>
            <a:ext cx="2467319" cy="249589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22"/>
          <p:cNvSpPr txBox="1">
            <a:spLocks noGrp="1"/>
          </p:cNvSpPr>
          <p:nvPr>
            <p:ph type="title"/>
          </p:nvPr>
        </p:nvSpPr>
        <p:spPr>
          <a:xfrm>
            <a:off x="838200" y="244961"/>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Zotero</a:t>
            </a:r>
            <a:endParaRPr>
              <a:latin typeface="Century Gothic"/>
              <a:ea typeface="Century Gothic"/>
              <a:cs typeface="Century Gothic"/>
              <a:sym typeface="Century Gothic"/>
            </a:endParaRPr>
          </a:p>
        </p:txBody>
      </p:sp>
      <p:pic>
        <p:nvPicPr>
          <p:cNvPr id="414" name="Google Shape;414;p22" descr="Zotero internetinio puslapio ekrano vaizdas. Demonstracinė aplinka, vaizduojanti katalogo struktūrą."/>
          <p:cNvPicPr preferRelativeResize="0"/>
          <p:nvPr/>
        </p:nvPicPr>
        <p:blipFill rotWithShape="1">
          <a:blip r:embed="rId3">
            <a:alphaModFix/>
          </a:blip>
          <a:srcRect/>
          <a:stretch/>
        </p:blipFill>
        <p:spPr>
          <a:xfrm>
            <a:off x="977900" y="3116296"/>
            <a:ext cx="9736740" cy="3273273"/>
          </a:xfrm>
          <a:prstGeom prst="rect">
            <a:avLst/>
          </a:prstGeom>
          <a:noFill/>
          <a:ln>
            <a:noFill/>
          </a:ln>
        </p:spPr>
      </p:pic>
      <p:pic>
        <p:nvPicPr>
          <p:cNvPr id="415" name="Google Shape;415;p22" descr="Zotero programos logotipas. Užrašas juoda spalva Zotero, pirma z raidė raudona."/>
          <p:cNvPicPr preferRelativeResize="0"/>
          <p:nvPr/>
        </p:nvPicPr>
        <p:blipFill rotWithShape="1">
          <a:blip r:embed="rId4">
            <a:alphaModFix/>
          </a:blip>
          <a:srcRect/>
          <a:stretch/>
        </p:blipFill>
        <p:spPr>
          <a:xfrm>
            <a:off x="977900" y="2038068"/>
            <a:ext cx="1861450" cy="562183"/>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25"/>
          <p:cNvSpPr txBox="1">
            <a:spLocks noGrp="1"/>
          </p:cNvSpPr>
          <p:nvPr>
            <p:ph type="body" idx="1"/>
          </p:nvPr>
        </p:nvSpPr>
        <p:spPr>
          <a:xfrm>
            <a:off x="1228941" y="2450849"/>
            <a:ext cx="4452829" cy="3740727"/>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rgbClr val="2E2E2E"/>
              </a:buClr>
              <a:buSzPts val="3200"/>
              <a:buNone/>
            </a:pPr>
            <a:r>
              <a:rPr lang="lt-LT"/>
              <a:t>Microsoft Word</a:t>
            </a:r>
            <a:endParaRPr/>
          </a:p>
          <a:p>
            <a:pPr marL="0" lvl="0" indent="0" algn="l" rtl="0">
              <a:lnSpc>
                <a:spcPct val="150000"/>
              </a:lnSpc>
              <a:spcBef>
                <a:spcPts val="1000"/>
              </a:spcBef>
              <a:spcAft>
                <a:spcPts val="0"/>
              </a:spcAft>
              <a:buClr>
                <a:srgbClr val="2E2E2E"/>
              </a:buClr>
              <a:buSzPts val="3200"/>
              <a:buNone/>
            </a:pPr>
            <a:r>
              <a:rPr lang="lt-LT"/>
              <a:t>Google Docs</a:t>
            </a:r>
            <a:endParaRPr/>
          </a:p>
          <a:p>
            <a:pPr marL="0" lvl="0" indent="0" algn="l" rtl="0">
              <a:lnSpc>
                <a:spcPct val="150000"/>
              </a:lnSpc>
              <a:spcBef>
                <a:spcPts val="1000"/>
              </a:spcBef>
              <a:spcAft>
                <a:spcPts val="0"/>
              </a:spcAft>
              <a:buClr>
                <a:srgbClr val="2E2E2E"/>
              </a:buClr>
              <a:buSzPts val="3200"/>
              <a:buNone/>
            </a:pPr>
            <a:r>
              <a:rPr lang="lt-LT"/>
              <a:t>LibreOffice Writer</a:t>
            </a:r>
            <a:endParaRPr/>
          </a:p>
          <a:p>
            <a:pPr marL="0" lvl="0" indent="0" algn="l" rtl="0">
              <a:lnSpc>
                <a:spcPct val="150000"/>
              </a:lnSpc>
              <a:spcBef>
                <a:spcPts val="1000"/>
              </a:spcBef>
              <a:spcAft>
                <a:spcPts val="0"/>
              </a:spcAft>
              <a:buClr>
                <a:srgbClr val="2E2E2E"/>
              </a:buClr>
              <a:buSzPts val="3200"/>
              <a:buNone/>
            </a:pPr>
            <a:r>
              <a:rPr lang="lt-LT"/>
              <a:t>Apple Pages</a:t>
            </a:r>
            <a:endParaRPr/>
          </a:p>
        </p:txBody>
      </p:sp>
      <p:sp>
        <p:nvSpPr>
          <p:cNvPr id="422" name="Google Shape;422;p25"/>
          <p:cNvSpPr txBox="1">
            <a:spLocks noGrp="1"/>
          </p:cNvSpPr>
          <p:nvPr>
            <p:ph type="title"/>
          </p:nvPr>
        </p:nvSpPr>
        <p:spPr>
          <a:xfrm>
            <a:off x="838199" y="365126"/>
            <a:ext cx="10882745"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Skaitmeninių tekstinių dokumentų kūrimas </a:t>
            </a:r>
            <a:endParaRPr>
              <a:latin typeface="Century Gothic"/>
              <a:ea typeface="Century Gothic"/>
              <a:cs typeface="Century Gothic"/>
              <a:sym typeface="Century Gothic"/>
            </a:endParaRPr>
          </a:p>
        </p:txBody>
      </p:sp>
      <p:pic>
        <p:nvPicPr>
          <p:cNvPr id="423" name="Google Shape;423;p25"/>
          <p:cNvPicPr preferRelativeResize="0"/>
          <p:nvPr/>
        </p:nvPicPr>
        <p:blipFill rotWithShape="1">
          <a:blip r:embed="rId3">
            <a:alphaModFix/>
          </a:blip>
          <a:srcRect/>
          <a:stretch/>
        </p:blipFill>
        <p:spPr>
          <a:xfrm>
            <a:off x="6649931" y="2450848"/>
            <a:ext cx="3740727" cy="374072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26"/>
          <p:cNvSpPr txBox="1">
            <a:spLocks noGrp="1"/>
          </p:cNvSpPr>
          <p:nvPr>
            <p:ph type="body" idx="1"/>
          </p:nvPr>
        </p:nvSpPr>
        <p:spPr>
          <a:xfrm>
            <a:off x="1149927" y="2612412"/>
            <a:ext cx="4274128" cy="273145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E2E2E"/>
              </a:buClr>
              <a:buSzPts val="3000"/>
              <a:buNone/>
            </a:pPr>
            <a:r>
              <a:rPr lang="lt-LT" dirty="0"/>
              <a:t>Adobe </a:t>
            </a:r>
            <a:r>
              <a:rPr lang="lt-LT" dirty="0" err="1"/>
              <a:t>Scan</a:t>
            </a:r>
            <a:endParaRPr dirty="0"/>
          </a:p>
          <a:p>
            <a:pPr marL="0" lvl="0" indent="0" algn="l" rtl="0">
              <a:lnSpc>
                <a:spcPct val="90000"/>
              </a:lnSpc>
              <a:spcBef>
                <a:spcPts val="1000"/>
              </a:spcBef>
              <a:spcAft>
                <a:spcPts val="0"/>
              </a:spcAft>
              <a:buClr>
                <a:srgbClr val="2E2E2E"/>
              </a:buClr>
              <a:buSzPts val="3000"/>
              <a:buNone/>
            </a:pPr>
            <a:r>
              <a:rPr lang="lt-LT" dirty="0"/>
              <a:t>Microsoft </a:t>
            </a:r>
            <a:r>
              <a:rPr lang="lt-LT" dirty="0" err="1"/>
              <a:t>Lens</a:t>
            </a:r>
            <a:endParaRPr dirty="0"/>
          </a:p>
          <a:p>
            <a:pPr marL="0" lvl="0" indent="0" algn="l" rtl="0">
              <a:lnSpc>
                <a:spcPct val="90000"/>
              </a:lnSpc>
              <a:spcBef>
                <a:spcPts val="1000"/>
              </a:spcBef>
              <a:spcAft>
                <a:spcPts val="0"/>
              </a:spcAft>
              <a:buClr>
                <a:srgbClr val="2E2E2E"/>
              </a:buClr>
              <a:buSzPts val="3000"/>
              <a:buNone/>
            </a:pPr>
            <a:r>
              <a:rPr lang="lt-LT" dirty="0" err="1"/>
              <a:t>CamScanner</a:t>
            </a:r>
            <a:endParaRPr dirty="0"/>
          </a:p>
          <a:p>
            <a:pPr marL="0" lvl="0" indent="0" algn="l" rtl="0">
              <a:lnSpc>
                <a:spcPct val="90000"/>
              </a:lnSpc>
              <a:spcBef>
                <a:spcPts val="1000"/>
              </a:spcBef>
              <a:spcAft>
                <a:spcPts val="0"/>
              </a:spcAft>
              <a:buClr>
                <a:srgbClr val="2E2E2E"/>
              </a:buClr>
              <a:buSzPts val="3000"/>
              <a:buNone/>
            </a:pPr>
            <a:r>
              <a:rPr lang="lt-LT" dirty="0" err="1"/>
              <a:t>Notes</a:t>
            </a:r>
            <a:endParaRPr dirty="0"/>
          </a:p>
          <a:p>
            <a:pPr marL="0" lvl="0" indent="0" algn="l" rtl="0">
              <a:lnSpc>
                <a:spcPct val="90000"/>
              </a:lnSpc>
              <a:spcBef>
                <a:spcPts val="1000"/>
              </a:spcBef>
              <a:spcAft>
                <a:spcPts val="0"/>
              </a:spcAft>
              <a:buClr>
                <a:srgbClr val="2E2E2E"/>
              </a:buClr>
              <a:buSzPts val="3000"/>
              <a:buNone/>
            </a:pPr>
            <a:r>
              <a:rPr lang="lt-LT" dirty="0"/>
              <a:t>Google diskas + </a:t>
            </a:r>
            <a:r>
              <a:rPr lang="lt-LT" dirty="0" err="1"/>
              <a:t>Scan</a:t>
            </a:r>
            <a:endParaRPr dirty="0"/>
          </a:p>
          <a:p>
            <a:pPr marL="228600" lvl="0" indent="-38100" algn="l" rtl="0">
              <a:lnSpc>
                <a:spcPct val="90000"/>
              </a:lnSpc>
              <a:spcBef>
                <a:spcPts val="1000"/>
              </a:spcBef>
              <a:spcAft>
                <a:spcPts val="0"/>
              </a:spcAft>
              <a:buClr>
                <a:srgbClr val="2E2E2E"/>
              </a:buClr>
              <a:buSzPts val="3000"/>
              <a:buNone/>
            </a:pPr>
            <a:endParaRPr dirty="0"/>
          </a:p>
          <a:p>
            <a:pPr marL="228600" lvl="0" indent="-38100" algn="l" rtl="0">
              <a:lnSpc>
                <a:spcPct val="90000"/>
              </a:lnSpc>
              <a:spcBef>
                <a:spcPts val="1000"/>
              </a:spcBef>
              <a:spcAft>
                <a:spcPts val="0"/>
              </a:spcAft>
              <a:buClr>
                <a:srgbClr val="2E2E2E"/>
              </a:buClr>
              <a:buSzPts val="3000"/>
              <a:buNone/>
            </a:pPr>
            <a:endParaRPr dirty="0"/>
          </a:p>
          <a:p>
            <a:pPr marL="228600" lvl="0" indent="-38100" algn="l" rtl="0">
              <a:lnSpc>
                <a:spcPct val="90000"/>
              </a:lnSpc>
              <a:spcBef>
                <a:spcPts val="1000"/>
              </a:spcBef>
              <a:spcAft>
                <a:spcPts val="0"/>
              </a:spcAft>
              <a:buClr>
                <a:srgbClr val="2E2E2E"/>
              </a:buClr>
              <a:buSzPts val="3000"/>
              <a:buNone/>
            </a:pPr>
            <a:endParaRPr dirty="0"/>
          </a:p>
        </p:txBody>
      </p:sp>
      <p:sp>
        <p:nvSpPr>
          <p:cNvPr id="430" name="Google Shape;430;p26"/>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Dokumentų skenavimas</a:t>
            </a:r>
            <a:endParaRPr>
              <a:latin typeface="Century Gothic"/>
              <a:ea typeface="Century Gothic"/>
              <a:cs typeface="Century Gothic"/>
              <a:sym typeface="Century Gothic"/>
            </a:endParaRPr>
          </a:p>
        </p:txBody>
      </p:sp>
      <p:pic>
        <p:nvPicPr>
          <p:cNvPr id="431" name="Google Shape;431;p26" descr="Paveikslėlis, kuriame yra juodas, tamsa&#10;&#10;Dirbtinio intelekto sugeneruotas turinys gali būti neteisingas."/>
          <p:cNvPicPr preferRelativeResize="0"/>
          <p:nvPr/>
        </p:nvPicPr>
        <p:blipFill rotWithShape="1">
          <a:blip r:embed="rId3">
            <a:alphaModFix/>
          </a:blip>
          <a:srcRect/>
          <a:stretch/>
        </p:blipFill>
        <p:spPr>
          <a:xfrm>
            <a:off x="6578137" y="2063273"/>
            <a:ext cx="3012920" cy="3829729"/>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157"/>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t>Praktinė užduotis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27"/>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t>Laiko ir darbų planavimas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28"/>
          <p:cNvSpPr txBox="1">
            <a:spLocks noGrp="1"/>
          </p:cNvSpPr>
          <p:nvPr>
            <p:ph type="body" idx="1"/>
          </p:nvPr>
        </p:nvSpPr>
        <p:spPr>
          <a:xfrm>
            <a:off x="838200" y="2901089"/>
            <a:ext cx="4699879" cy="3085643"/>
          </a:xfrm>
          <a:prstGeom prst="rect">
            <a:avLst/>
          </a:prstGeom>
          <a:noFill/>
          <a:ln>
            <a:noFill/>
          </a:ln>
        </p:spPr>
        <p:txBody>
          <a:bodyPr spcFirstLastPara="1" wrap="square" lIns="91425" tIns="45700" rIns="91425" bIns="45700" anchor="t" anchorCtr="0">
            <a:normAutofit/>
          </a:bodyPr>
          <a:lstStyle/>
          <a:p>
            <a:pPr marL="0" lvl="0" indent="0" algn="l" rtl="0">
              <a:lnSpc>
                <a:spcPct val="160000"/>
              </a:lnSpc>
              <a:spcBef>
                <a:spcPts val="0"/>
              </a:spcBef>
              <a:spcAft>
                <a:spcPts val="0"/>
              </a:spcAft>
              <a:buClr>
                <a:srgbClr val="2E2E2E"/>
              </a:buClr>
              <a:buSzPts val="3200"/>
              <a:buNone/>
            </a:pPr>
            <a:r>
              <a:rPr lang="lt-LT" i="1"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0"/>
                  </a:ext>
                </a:extLst>
              </a:rPr>
              <a:t>Google</a:t>
            </a:r>
            <a:r>
              <a:rPr lang="lt-LT"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0"/>
                  </a:ext>
                </a:extLst>
              </a:rPr>
              <a:t> kalendorius</a:t>
            </a:r>
            <a:endParaRPr dirty="0"/>
          </a:p>
          <a:p>
            <a:pPr marL="0" lvl="0" indent="0" algn="l" rtl="0">
              <a:lnSpc>
                <a:spcPct val="100000"/>
              </a:lnSpc>
              <a:spcBef>
                <a:spcPts val="1000"/>
              </a:spcBef>
              <a:spcAft>
                <a:spcPts val="0"/>
              </a:spcAft>
              <a:buClr>
                <a:srgbClr val="2E2E2E"/>
              </a:buClr>
              <a:buSzPts val="3200"/>
              <a:buNone/>
            </a:pPr>
            <a:r>
              <a:rPr lang="lt-LT" i="1" dirty="0"/>
              <a:t>Microsoft Outlook </a:t>
            </a:r>
            <a:r>
              <a:rPr lang="lt-LT" dirty="0"/>
              <a:t>kalendorius</a:t>
            </a:r>
            <a:endParaRPr sz="3200" dirty="0"/>
          </a:p>
          <a:p>
            <a:pPr marL="0" lvl="0" indent="0" algn="l" rtl="0">
              <a:lnSpc>
                <a:spcPct val="90000"/>
              </a:lnSpc>
              <a:spcBef>
                <a:spcPts val="1000"/>
              </a:spcBef>
              <a:spcAft>
                <a:spcPts val="0"/>
              </a:spcAft>
              <a:buClr>
                <a:srgbClr val="2E2E2E"/>
              </a:buClr>
              <a:buSzPts val="3200"/>
              <a:buNone/>
            </a:pPr>
            <a:endParaRPr sz="2000" dirty="0"/>
          </a:p>
        </p:txBody>
      </p:sp>
      <p:sp>
        <p:nvSpPr>
          <p:cNvPr id="449" name="Google Shape;449;p28"/>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Kalendoriai</a:t>
            </a:r>
            <a:endParaRPr>
              <a:latin typeface="Century Gothic"/>
              <a:ea typeface="Century Gothic"/>
              <a:cs typeface="Century Gothic"/>
              <a:sym typeface="Century Gothic"/>
            </a:endParaRPr>
          </a:p>
        </p:txBody>
      </p:sp>
      <p:pic>
        <p:nvPicPr>
          <p:cNvPr id="450" name="Google Shape;450;p28" descr="Ekrano kopija, Google kalendoriaus vaizdas. "/>
          <p:cNvPicPr preferRelativeResize="0"/>
          <p:nvPr/>
        </p:nvPicPr>
        <p:blipFill rotWithShape="1">
          <a:blip r:embed="rId3">
            <a:alphaModFix/>
          </a:blip>
          <a:srcRect/>
          <a:stretch/>
        </p:blipFill>
        <p:spPr>
          <a:xfrm>
            <a:off x="5926748" y="2123466"/>
            <a:ext cx="2585172" cy="4000102"/>
          </a:xfrm>
          <a:prstGeom prst="rect">
            <a:avLst/>
          </a:prstGeom>
          <a:noFill/>
          <a:ln>
            <a:noFill/>
          </a:ln>
        </p:spPr>
      </p:pic>
      <p:pic>
        <p:nvPicPr>
          <p:cNvPr id="451" name="Google Shape;451;p28" descr="Ekrano kopija, Outlook kalendoriaus vaizdas."/>
          <p:cNvPicPr preferRelativeResize="0"/>
          <p:nvPr/>
        </p:nvPicPr>
        <p:blipFill rotWithShape="1">
          <a:blip r:embed="rId4">
            <a:alphaModFix/>
          </a:blip>
          <a:srcRect/>
          <a:stretch/>
        </p:blipFill>
        <p:spPr>
          <a:xfrm>
            <a:off x="8900589" y="2123466"/>
            <a:ext cx="2973441" cy="4000102"/>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g362cb22538c_0_20"/>
          <p:cNvSpPr txBox="1">
            <a:spLocks noGrp="1"/>
          </p:cNvSpPr>
          <p:nvPr>
            <p:ph type="title"/>
          </p:nvPr>
        </p:nvSpPr>
        <p:spPr>
          <a:xfrm>
            <a:off x="378350" y="211251"/>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i="1" dirty="0">
                <a:latin typeface="Century Gothic"/>
                <a:ea typeface="Century Gothic"/>
                <a:cs typeface="Century Gothic"/>
                <a:sym typeface="Century Gothic"/>
              </a:rPr>
              <a:t>Google</a:t>
            </a:r>
            <a:r>
              <a:rPr lang="lt-LT" dirty="0">
                <a:latin typeface="Century Gothic"/>
                <a:ea typeface="Century Gothic"/>
                <a:cs typeface="Century Gothic"/>
                <a:sym typeface="Century Gothic"/>
              </a:rPr>
              <a:t> kalendorius</a:t>
            </a:r>
            <a:endParaRPr dirty="0">
              <a:latin typeface="Century Gothic"/>
              <a:ea typeface="Century Gothic"/>
              <a:cs typeface="Century Gothic"/>
              <a:sym typeface="Century Gothic"/>
            </a:endParaRPr>
          </a:p>
        </p:txBody>
      </p:sp>
      <p:pic>
        <p:nvPicPr>
          <p:cNvPr id="458" name="Google Shape;458;g362cb22538c_0_20" descr="Ekrano kopija Google Kalendoriaus vaizdas. 2026 metų sausio mėnesio  kalendoriaus vaizdas, langeliais padalintas lapas, kai kuriuose langeliuose užrašytas blaikas ir įvykio pavadinimas., pvz. Šeimos šventė"/>
          <p:cNvPicPr preferRelativeResize="0"/>
          <p:nvPr/>
        </p:nvPicPr>
        <p:blipFill rotWithShape="1">
          <a:blip r:embed="rId3">
            <a:alphaModFix/>
          </a:blip>
          <a:srcRect/>
          <a:stretch/>
        </p:blipFill>
        <p:spPr>
          <a:xfrm>
            <a:off x="729006" y="2053087"/>
            <a:ext cx="7828398" cy="4459857"/>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158"/>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t>Praktinė užduotis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29"/>
          <p:cNvSpPr txBox="1">
            <a:spLocks noGrp="1"/>
          </p:cNvSpPr>
          <p:nvPr>
            <p:ph type="body" idx="1"/>
          </p:nvPr>
        </p:nvSpPr>
        <p:spPr>
          <a:xfrm>
            <a:off x="838200" y="2917650"/>
            <a:ext cx="2918700" cy="3522900"/>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200000"/>
              </a:lnSpc>
              <a:spcBef>
                <a:spcPts val="0"/>
              </a:spcBef>
              <a:spcAft>
                <a:spcPts val="0"/>
              </a:spcAft>
              <a:buClr>
                <a:srgbClr val="2E2E2E"/>
              </a:buClr>
              <a:buSzPct val="72424"/>
              <a:buNone/>
            </a:pPr>
            <a:r>
              <a:rPr lang="lt-LT" sz="4418"/>
              <a:t>Google Meet</a:t>
            </a:r>
            <a:endParaRPr sz="4418"/>
          </a:p>
          <a:p>
            <a:pPr marL="0" lvl="0" indent="0" algn="l" rtl="0">
              <a:lnSpc>
                <a:spcPct val="200000"/>
              </a:lnSpc>
              <a:spcBef>
                <a:spcPts val="1000"/>
              </a:spcBef>
              <a:spcAft>
                <a:spcPts val="0"/>
              </a:spcAft>
              <a:buClr>
                <a:srgbClr val="2E2E2E"/>
              </a:buClr>
              <a:buSzPct val="72424"/>
              <a:buNone/>
            </a:pPr>
            <a:r>
              <a:rPr lang="lt-LT" sz="4418"/>
              <a:t>Teams</a:t>
            </a:r>
            <a:endParaRPr sz="4418"/>
          </a:p>
          <a:p>
            <a:pPr marL="0" lvl="0" indent="0" algn="l" rtl="0">
              <a:lnSpc>
                <a:spcPct val="200000"/>
              </a:lnSpc>
              <a:spcBef>
                <a:spcPts val="1000"/>
              </a:spcBef>
              <a:spcAft>
                <a:spcPts val="0"/>
              </a:spcAft>
              <a:buClr>
                <a:srgbClr val="2E2E2E"/>
              </a:buClr>
              <a:buSzPct val="72424"/>
              <a:buNone/>
            </a:pPr>
            <a:r>
              <a:rPr lang="lt-LT" sz="4418"/>
              <a:t>Zoom</a:t>
            </a:r>
            <a:endParaRPr sz="4418"/>
          </a:p>
          <a:p>
            <a:pPr marL="0" lvl="0" indent="0" algn="l" rtl="0">
              <a:lnSpc>
                <a:spcPct val="90000"/>
              </a:lnSpc>
              <a:spcBef>
                <a:spcPts val="1000"/>
              </a:spcBef>
              <a:spcAft>
                <a:spcPts val="0"/>
              </a:spcAft>
              <a:buClr>
                <a:srgbClr val="2E2E2E"/>
              </a:buClr>
              <a:buSzPct val="93333"/>
              <a:buNone/>
            </a:pPr>
            <a:r>
              <a:rPr lang="lt-LT"/>
              <a:t>	</a:t>
            </a:r>
            <a:endParaRPr/>
          </a:p>
          <a:p>
            <a:pPr marL="228600" lvl="0" indent="-38100" algn="l" rtl="0">
              <a:lnSpc>
                <a:spcPct val="90000"/>
              </a:lnSpc>
              <a:spcBef>
                <a:spcPts val="1000"/>
              </a:spcBef>
              <a:spcAft>
                <a:spcPts val="0"/>
              </a:spcAft>
              <a:buClr>
                <a:srgbClr val="2E2E2E"/>
              </a:buClr>
              <a:buSzPct val="100000"/>
              <a:buNone/>
            </a:pPr>
            <a:endParaRPr/>
          </a:p>
        </p:txBody>
      </p:sp>
      <p:sp>
        <p:nvSpPr>
          <p:cNvPr id="471" name="Google Shape;471;p29"/>
          <p:cNvSpPr txBox="1">
            <a:spLocks noGrp="1"/>
          </p:cNvSpPr>
          <p:nvPr>
            <p:ph type="title"/>
          </p:nvPr>
        </p:nvSpPr>
        <p:spPr>
          <a:xfrm>
            <a:off x="838200" y="220447"/>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Susitikimų organizavimas</a:t>
            </a:r>
            <a:endParaRPr>
              <a:latin typeface="Century Gothic"/>
              <a:ea typeface="Century Gothic"/>
              <a:cs typeface="Century Gothic"/>
              <a:sym typeface="Century Gothic"/>
            </a:endParaRPr>
          </a:p>
        </p:txBody>
      </p:sp>
      <p:pic>
        <p:nvPicPr>
          <p:cNvPr id="472" name="Google Shape;472;p29" descr="Google Meet logotipas. Geltonos, žalios, mėlynos ir raudonos spalvos grafinis kino kameros vaizdas, kvadratas."/>
          <p:cNvPicPr preferRelativeResize="0"/>
          <p:nvPr/>
        </p:nvPicPr>
        <p:blipFill rotWithShape="1">
          <a:blip r:embed="rId3">
            <a:alphaModFix/>
          </a:blip>
          <a:srcRect/>
          <a:stretch/>
        </p:blipFill>
        <p:spPr>
          <a:xfrm>
            <a:off x="3831156" y="3223004"/>
            <a:ext cx="2468794" cy="2172190"/>
          </a:xfrm>
          <a:prstGeom prst="rect">
            <a:avLst/>
          </a:prstGeom>
          <a:noFill/>
          <a:ln>
            <a:noFill/>
          </a:ln>
        </p:spPr>
      </p:pic>
      <p:pic>
        <p:nvPicPr>
          <p:cNvPr id="473" name="Google Shape;473;p29" descr="Teams programos logotipas, violetinis simbolis, grafinis vaizdas, kvadratas, T raidė, du apkritimai, vaizduojantys grafinius žmonių simbolius.&#10;&#10;"/>
          <p:cNvPicPr preferRelativeResize="0"/>
          <p:nvPr/>
        </p:nvPicPr>
        <p:blipFill rotWithShape="1">
          <a:blip r:embed="rId4">
            <a:alphaModFix/>
          </a:blip>
          <a:srcRect/>
          <a:stretch/>
        </p:blipFill>
        <p:spPr>
          <a:xfrm>
            <a:off x="6601521" y="3223004"/>
            <a:ext cx="2336743" cy="2172190"/>
          </a:xfrm>
          <a:prstGeom prst="rect">
            <a:avLst/>
          </a:prstGeom>
          <a:noFill/>
          <a:ln>
            <a:noFill/>
          </a:ln>
        </p:spPr>
      </p:pic>
      <p:pic>
        <p:nvPicPr>
          <p:cNvPr id="474" name="Google Shape;474;p29" descr="Zoom logotipas, melyname kvadrate užapvalintais kraštais vaizdo kameros simbolis."/>
          <p:cNvPicPr preferRelativeResize="0"/>
          <p:nvPr/>
        </p:nvPicPr>
        <p:blipFill rotWithShape="1">
          <a:blip r:embed="rId5">
            <a:alphaModFix/>
          </a:blip>
          <a:srcRect l="8708" r="11780" b="26279"/>
          <a:stretch/>
        </p:blipFill>
        <p:spPr>
          <a:xfrm>
            <a:off x="9304006" y="3223004"/>
            <a:ext cx="2400914" cy="217219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30"/>
          <p:cNvSpPr txBox="1">
            <a:spLocks noGrp="1"/>
          </p:cNvSpPr>
          <p:nvPr>
            <p:ph type="title"/>
          </p:nvPr>
        </p:nvSpPr>
        <p:spPr>
          <a:xfrm>
            <a:off x="745067" y="365126"/>
            <a:ext cx="10608733"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Užtikrinkime sklandžius vaizdo susitikimus</a:t>
            </a:r>
            <a:endParaRPr/>
          </a:p>
        </p:txBody>
      </p:sp>
      <p:pic>
        <p:nvPicPr>
          <p:cNvPr id="481" name="Google Shape;481;p30" descr="Ekrano kopija, nuotolinio susitikimo vaizdas. Vyras pirmame plane, antrame plane matosi į kambarį įeinantis vaikas."/>
          <p:cNvPicPr preferRelativeResize="0"/>
          <p:nvPr/>
        </p:nvPicPr>
        <p:blipFill rotWithShape="1">
          <a:blip r:embed="rId3">
            <a:alphaModFix/>
          </a:blip>
          <a:srcRect/>
          <a:stretch/>
        </p:blipFill>
        <p:spPr>
          <a:xfrm>
            <a:off x="0" y="2416219"/>
            <a:ext cx="6180726" cy="3462735"/>
          </a:xfrm>
          <a:prstGeom prst="rect">
            <a:avLst/>
          </a:prstGeom>
          <a:noFill/>
          <a:ln>
            <a:noFill/>
          </a:ln>
        </p:spPr>
      </p:pic>
      <p:pic>
        <p:nvPicPr>
          <p:cNvPr id="482" name="Google Shape;482;p30" descr="Ekrano kopija, nuotolinio susitikimo vaizdas. Vyras pirmame plane, antrame plane matosi į kambarį su vaikštyne įvažiuojantis vaikas ir moteris."/>
          <p:cNvPicPr preferRelativeResize="0"/>
          <p:nvPr/>
        </p:nvPicPr>
        <p:blipFill rotWithShape="1">
          <a:blip r:embed="rId4">
            <a:alphaModFix/>
          </a:blip>
          <a:srcRect/>
          <a:stretch/>
        </p:blipFill>
        <p:spPr>
          <a:xfrm>
            <a:off x="6096000" y="2416219"/>
            <a:ext cx="6137052" cy="346273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p31"/>
          <p:cNvSpPr txBox="1">
            <a:spLocks noGrp="1"/>
          </p:cNvSpPr>
          <p:nvPr>
            <p:ph type="title"/>
          </p:nvPr>
        </p:nvSpPr>
        <p:spPr>
          <a:xfrm>
            <a:off x="733778" y="365126"/>
            <a:ext cx="10620022"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Užtikrinkime sklandžius vaizdo susitikimus</a:t>
            </a:r>
            <a:endParaRPr/>
          </a:p>
        </p:txBody>
      </p:sp>
      <p:sp>
        <p:nvSpPr>
          <p:cNvPr id="489" name="Google Shape;489;p31"/>
          <p:cNvSpPr txBox="1">
            <a:spLocks noGrp="1"/>
          </p:cNvSpPr>
          <p:nvPr>
            <p:ph type="body" idx="1"/>
          </p:nvPr>
        </p:nvSpPr>
        <p:spPr>
          <a:xfrm>
            <a:off x="785989" y="2489461"/>
            <a:ext cx="10620022" cy="3459436"/>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E2E2E"/>
              </a:buClr>
              <a:buSzPts val="3200"/>
              <a:buNone/>
            </a:pPr>
            <a:r>
              <a:rPr lang="lt-LT"/>
              <a:t>Patikrinkite garsą ir vaizdą</a:t>
            </a:r>
            <a:endParaRPr/>
          </a:p>
          <a:p>
            <a:pPr marL="0" lvl="0" indent="0" algn="l" rtl="0">
              <a:lnSpc>
                <a:spcPct val="100000"/>
              </a:lnSpc>
              <a:spcBef>
                <a:spcPts val="2200"/>
              </a:spcBef>
              <a:spcAft>
                <a:spcPts val="0"/>
              </a:spcAft>
              <a:buClr>
                <a:srgbClr val="2E2E2E"/>
              </a:buClr>
              <a:buSzPts val="3200"/>
              <a:buNone/>
            </a:pPr>
            <a:r>
              <a:rPr lang="lt-LT"/>
              <a:t>Pasirinkite tinkamą foną</a:t>
            </a:r>
            <a:endParaRPr/>
          </a:p>
          <a:p>
            <a:pPr marL="0" lvl="0" indent="0" algn="l" rtl="0">
              <a:lnSpc>
                <a:spcPct val="100000"/>
              </a:lnSpc>
              <a:spcBef>
                <a:spcPts val="2200"/>
              </a:spcBef>
              <a:spcAft>
                <a:spcPts val="0"/>
              </a:spcAft>
              <a:buClr>
                <a:srgbClr val="2E2E2E"/>
              </a:buClr>
              <a:buSzPts val="3200"/>
              <a:buNone/>
            </a:pPr>
            <a:r>
              <a:rPr lang="lt-LT"/>
              <a:t>Užsirašykite vardą ir pavardę</a:t>
            </a:r>
            <a:endParaRPr/>
          </a:p>
          <a:p>
            <a:pPr marL="0" lvl="0" indent="0" algn="l" rtl="0">
              <a:lnSpc>
                <a:spcPct val="100000"/>
              </a:lnSpc>
              <a:spcBef>
                <a:spcPts val="2200"/>
              </a:spcBef>
              <a:spcAft>
                <a:spcPts val="0"/>
              </a:spcAft>
              <a:buClr>
                <a:srgbClr val="2E2E2E"/>
              </a:buClr>
              <a:buSzPts val="3200"/>
              <a:buNone/>
            </a:pPr>
            <a:r>
              <a:rPr lang="lt-LT"/>
              <a:t>Nutildykite garsą, kai nekalbate</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32"/>
          <p:cNvSpPr txBox="1">
            <a:spLocks noGrp="1"/>
          </p:cNvSpPr>
          <p:nvPr>
            <p:ph type="title"/>
          </p:nvPr>
        </p:nvSpPr>
        <p:spPr>
          <a:xfrm>
            <a:off x="711200" y="365126"/>
            <a:ext cx="10642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Užtikrinkime sklandžius vaizdo susitikimus</a:t>
            </a:r>
            <a:endParaRPr/>
          </a:p>
        </p:txBody>
      </p:sp>
      <p:sp>
        <p:nvSpPr>
          <p:cNvPr id="496" name="Google Shape;496;p32"/>
          <p:cNvSpPr txBox="1">
            <a:spLocks noGrp="1"/>
          </p:cNvSpPr>
          <p:nvPr>
            <p:ph type="body" idx="1"/>
          </p:nvPr>
        </p:nvSpPr>
        <p:spPr>
          <a:xfrm>
            <a:off x="774700" y="2517175"/>
            <a:ext cx="10642600" cy="3503719"/>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E2E2E"/>
              </a:buClr>
              <a:buSzPts val="3200"/>
              <a:buNone/>
            </a:pPr>
            <a:r>
              <a:rPr lang="lt-LT"/>
              <a:t>Nepertraukite, pakelkite ranką</a:t>
            </a:r>
            <a:endParaRPr/>
          </a:p>
          <a:p>
            <a:pPr marL="0" lvl="0" indent="0" algn="l" rtl="0">
              <a:lnSpc>
                <a:spcPct val="100000"/>
              </a:lnSpc>
              <a:spcBef>
                <a:spcPts val="2200"/>
              </a:spcBef>
              <a:spcAft>
                <a:spcPts val="0"/>
              </a:spcAft>
              <a:buClr>
                <a:srgbClr val="2E2E2E"/>
              </a:buClr>
              <a:buSzPts val="3200"/>
              <a:buNone/>
            </a:pPr>
            <a:r>
              <a:rPr lang="lt-LT"/>
              <a:t>Kompiuteryje išjunkite nereikalingus langus</a:t>
            </a:r>
            <a:endParaRPr/>
          </a:p>
          <a:p>
            <a:pPr marL="0" lvl="0" indent="0" algn="l" rtl="0">
              <a:lnSpc>
                <a:spcPct val="100000"/>
              </a:lnSpc>
              <a:spcBef>
                <a:spcPts val="2200"/>
              </a:spcBef>
              <a:spcAft>
                <a:spcPts val="0"/>
              </a:spcAft>
              <a:buClr>
                <a:srgbClr val="2E2E2E"/>
              </a:buClr>
              <a:buSzPts val="3200"/>
              <a:buNone/>
            </a:pPr>
            <a:r>
              <a:rPr lang="lt-LT"/>
              <a:t>Norėdami įrašyti vaizdo susitikimą, prieš tai gaukite visų pokalbio dalyvių sutikimą</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159"/>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t>Praktinė užduotis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34"/>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Laiko ir produktyvumo stebėjimas</a:t>
            </a:r>
            <a:endParaRPr>
              <a:latin typeface="Century Gothic"/>
              <a:ea typeface="Century Gothic"/>
              <a:cs typeface="Century Gothic"/>
              <a:sym typeface="Century Gothic"/>
            </a:endParaRPr>
          </a:p>
        </p:txBody>
      </p:sp>
      <p:sp>
        <p:nvSpPr>
          <p:cNvPr id="509" name="Google Shape;509;p34"/>
          <p:cNvSpPr txBox="1"/>
          <p:nvPr/>
        </p:nvSpPr>
        <p:spPr>
          <a:xfrm>
            <a:off x="1254686" y="2025673"/>
            <a:ext cx="9219300" cy="147728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3000"/>
              <a:buFont typeface="Arial"/>
              <a:buNone/>
            </a:pPr>
            <a:r>
              <a:rPr lang="lt-LT" sz="3000" b="0" i="0" u="none" strike="noStrike" cap="none" dirty="0">
                <a:solidFill>
                  <a:schemeClr val="dk1"/>
                </a:solidFill>
                <a:latin typeface="Arial"/>
                <a:ea typeface="Arial"/>
                <a:cs typeface="Arial"/>
                <a:sym typeface="Arial"/>
              </a:rPr>
              <a:t>Sužinok, kur iš tikrųjų dingsta tavo laikas!</a:t>
            </a:r>
            <a:endParaRPr sz="30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3000"/>
              <a:buFont typeface="Arial"/>
              <a:buNone/>
            </a:pPr>
            <a:r>
              <a:rPr lang="lt-LT" sz="3000" b="0" i="1" u="none" strike="noStrike" cap="none" dirty="0" err="1">
                <a:solidFill>
                  <a:schemeClr val="dk1"/>
                </a:solidFill>
                <a:latin typeface="Arial"/>
                <a:ea typeface="Arial"/>
                <a:cs typeface="Arial"/>
                <a:sym typeface="Arial"/>
              </a:rPr>
              <a:t>Pomodoro</a:t>
            </a:r>
            <a:r>
              <a:rPr lang="lt-LT" sz="3000" b="0" i="0" u="none" strike="noStrike" cap="none" dirty="0">
                <a:solidFill>
                  <a:schemeClr val="dk1"/>
                </a:solidFill>
                <a:latin typeface="Arial"/>
                <a:ea typeface="Arial"/>
                <a:cs typeface="Arial"/>
                <a:sym typeface="Arial"/>
              </a:rPr>
              <a:t> metodas – koncentracijai gerinti</a:t>
            </a:r>
            <a:endParaRPr sz="3000" b="0" i="0" u="none" strike="noStrike" cap="none" dirty="0">
              <a:solidFill>
                <a:schemeClr val="dk1"/>
              </a:solidFill>
              <a:latin typeface="Arial"/>
              <a:ea typeface="Arial"/>
              <a:cs typeface="Arial"/>
              <a:sym typeface="Arial"/>
            </a:endParaRPr>
          </a:p>
        </p:txBody>
      </p:sp>
      <p:pic>
        <p:nvPicPr>
          <p:cNvPr id="510" name="Google Shape;510;p34" descr="Ekrano kopija. Interneto svetainės Tomato vaizdas, raudonas fonas, šviesiai rožinės spalvos piktogramos."/>
          <p:cNvPicPr preferRelativeResize="0"/>
          <p:nvPr/>
        </p:nvPicPr>
        <p:blipFill rotWithShape="1">
          <a:blip r:embed="rId3">
            <a:alphaModFix/>
          </a:blip>
          <a:srcRect/>
          <a:stretch/>
        </p:blipFill>
        <p:spPr>
          <a:xfrm>
            <a:off x="6345331" y="3962519"/>
            <a:ext cx="4128655" cy="253035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160"/>
          <p:cNvSpPr txBox="1">
            <a:spLocks noGrp="1"/>
          </p:cNvSpPr>
          <p:nvPr>
            <p:ph type="body" idx="1"/>
          </p:nvPr>
        </p:nvSpPr>
        <p:spPr>
          <a:xfrm>
            <a:off x="1094661" y="1934554"/>
            <a:ext cx="4736297" cy="4558320"/>
          </a:xfrm>
          <a:prstGeom prst="rect">
            <a:avLst/>
          </a:prstGeom>
          <a:noFill/>
          <a:ln>
            <a:noFill/>
          </a:ln>
        </p:spPr>
        <p:txBody>
          <a:bodyPr spcFirstLastPara="1" wrap="square" lIns="91425" tIns="45700" rIns="91425" bIns="45700" anchor="t" anchorCtr="0">
            <a:normAutofit/>
          </a:bodyPr>
          <a:lstStyle/>
          <a:p>
            <a:pPr marL="38100" lvl="0" indent="0" algn="l" rtl="0">
              <a:lnSpc>
                <a:spcPct val="200000"/>
              </a:lnSpc>
              <a:spcBef>
                <a:spcPts val="1000"/>
              </a:spcBef>
              <a:spcAft>
                <a:spcPts val="0"/>
              </a:spcAft>
              <a:buSzPts val="3000"/>
              <a:buNone/>
            </a:pPr>
            <a:r>
              <a:rPr lang="lt-LT"/>
              <a:t>Pomofocus.io </a:t>
            </a:r>
            <a:endParaRPr/>
          </a:p>
          <a:p>
            <a:pPr marL="38100" lvl="0" indent="0" algn="l" rtl="0">
              <a:lnSpc>
                <a:spcPct val="200000"/>
              </a:lnSpc>
              <a:spcBef>
                <a:spcPts val="1000"/>
              </a:spcBef>
              <a:spcAft>
                <a:spcPts val="0"/>
              </a:spcAft>
              <a:buSzPts val="3000"/>
              <a:buNone/>
            </a:pPr>
            <a:r>
              <a:rPr lang="lt-LT"/>
              <a:t>Focus To-Do </a:t>
            </a:r>
            <a:endParaRPr/>
          </a:p>
          <a:p>
            <a:pPr marL="38100" lvl="0" indent="0" algn="l" rtl="0">
              <a:lnSpc>
                <a:spcPct val="200000"/>
              </a:lnSpc>
              <a:spcBef>
                <a:spcPts val="1000"/>
              </a:spcBef>
              <a:spcAft>
                <a:spcPts val="0"/>
              </a:spcAft>
              <a:buSzPts val="3000"/>
              <a:buNone/>
            </a:pPr>
            <a:r>
              <a:rPr lang="lt-LT"/>
              <a:t>TomatoTimer.com</a:t>
            </a:r>
            <a:endParaRPr/>
          </a:p>
          <a:p>
            <a:pPr marL="38100" lvl="0" indent="0" algn="l" rtl="0">
              <a:lnSpc>
                <a:spcPct val="200000"/>
              </a:lnSpc>
              <a:spcBef>
                <a:spcPts val="1000"/>
              </a:spcBef>
              <a:spcAft>
                <a:spcPts val="0"/>
              </a:spcAft>
              <a:buSzPts val="3000"/>
              <a:buNone/>
            </a:pPr>
            <a:r>
              <a:rPr lang="lt-LT"/>
              <a:t>Forest</a:t>
            </a:r>
            <a:endParaRPr/>
          </a:p>
        </p:txBody>
      </p:sp>
      <p:sp>
        <p:nvSpPr>
          <p:cNvPr id="517" name="Google Shape;517;p160"/>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ct val="111111"/>
              <a:buFont typeface="Arial"/>
              <a:buNone/>
            </a:pPr>
            <a:r>
              <a:rPr lang="lt-LT" dirty="0"/>
              <a:t>Naudingi įrankiai </a:t>
            </a:r>
            <a:r>
              <a:rPr lang="lt-LT" i="1" dirty="0" err="1"/>
              <a:t>Pomodoro</a:t>
            </a:r>
            <a:r>
              <a:rPr lang="lt-LT" dirty="0"/>
              <a:t> metodui</a:t>
            </a:r>
            <a:endParaRPr dirty="0"/>
          </a:p>
        </p:txBody>
      </p:sp>
      <p:pic>
        <p:nvPicPr>
          <p:cNvPr id="518" name="Google Shape;518;p160" descr="Mobilaus telefono ekrano vaizdas, žalias fonas, skaičiai, viduryje geltonas apskritimas, augalas. Programėlės Forest vaizdas mobiliajame telefone."/>
          <p:cNvPicPr preferRelativeResize="0"/>
          <p:nvPr/>
        </p:nvPicPr>
        <p:blipFill rotWithShape="1">
          <a:blip r:embed="rId3">
            <a:alphaModFix/>
          </a:blip>
          <a:srcRect t="2338" b="12486"/>
          <a:stretch/>
        </p:blipFill>
        <p:spPr>
          <a:xfrm>
            <a:off x="7023654" y="2272443"/>
            <a:ext cx="2302985" cy="3882541"/>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4" name="Google Shape;524;p35"/>
          <p:cNvSpPr txBox="1">
            <a:spLocks noGrp="1"/>
          </p:cNvSpPr>
          <p:nvPr>
            <p:ph type="title"/>
          </p:nvPr>
        </p:nvSpPr>
        <p:spPr>
          <a:xfrm>
            <a:off x="1674050" y="2659201"/>
            <a:ext cx="8751900" cy="15396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EA551F"/>
              </a:buClr>
              <a:buSzPts val="4500"/>
              <a:buFont typeface="Century Gothic"/>
              <a:buNone/>
            </a:pPr>
            <a:r>
              <a:rPr lang="lt-LT"/>
              <a:t>Saugus ir etiškas skaitmeninis bendradarbiavimas</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47"/>
          <p:cNvSpPr txBox="1">
            <a:spLocks noGrp="1"/>
          </p:cNvSpPr>
          <p:nvPr>
            <p:ph type="body" idx="1"/>
          </p:nvPr>
        </p:nvSpPr>
        <p:spPr>
          <a:xfrm>
            <a:off x="1016825" y="2866398"/>
            <a:ext cx="4664400" cy="2854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E2E2E"/>
              </a:buClr>
              <a:buSzPts val="3200"/>
              <a:buNone/>
            </a:pPr>
            <a:r>
              <a:rPr lang="lt-LT"/>
              <a:t>Socialiniai tinklai</a:t>
            </a:r>
            <a:endParaRPr/>
          </a:p>
          <a:p>
            <a:pPr marL="0" lvl="0" indent="0" algn="l" rtl="0">
              <a:lnSpc>
                <a:spcPct val="90000"/>
              </a:lnSpc>
              <a:spcBef>
                <a:spcPts val="1000"/>
              </a:spcBef>
              <a:spcAft>
                <a:spcPts val="0"/>
              </a:spcAft>
              <a:buClr>
                <a:srgbClr val="2E2E2E"/>
              </a:buClr>
              <a:buSzPts val="3200"/>
              <a:buNone/>
            </a:pPr>
            <a:r>
              <a:rPr lang="lt-LT"/>
              <a:t>Momentiniai pranešimai</a:t>
            </a:r>
            <a:endParaRPr/>
          </a:p>
          <a:p>
            <a:pPr marL="0" lvl="0" indent="0" algn="l" rtl="0">
              <a:lnSpc>
                <a:spcPct val="90000"/>
              </a:lnSpc>
              <a:spcBef>
                <a:spcPts val="1000"/>
              </a:spcBef>
              <a:spcAft>
                <a:spcPts val="0"/>
              </a:spcAft>
              <a:buClr>
                <a:srgbClr val="2E2E2E"/>
              </a:buClr>
              <a:buSzPts val="3200"/>
              <a:buNone/>
            </a:pPr>
            <a:r>
              <a:rPr lang="lt-LT"/>
              <a:t>Tekstinės žinutės</a:t>
            </a:r>
            <a:endParaRPr/>
          </a:p>
          <a:p>
            <a:pPr marL="0" lvl="0" indent="0" algn="l" rtl="0">
              <a:lnSpc>
                <a:spcPct val="90000"/>
              </a:lnSpc>
              <a:spcBef>
                <a:spcPts val="1000"/>
              </a:spcBef>
              <a:spcAft>
                <a:spcPts val="0"/>
              </a:spcAft>
              <a:buClr>
                <a:srgbClr val="2E2E2E"/>
              </a:buClr>
              <a:buSzPts val="3200"/>
              <a:buNone/>
            </a:pPr>
            <a:r>
              <a:rPr lang="lt-LT"/>
              <a:t>Elektroninis paštas</a:t>
            </a:r>
            <a:endParaRPr/>
          </a:p>
        </p:txBody>
      </p:sp>
      <p:sp>
        <p:nvSpPr>
          <p:cNvPr id="531" name="Google Shape;531;p47"/>
          <p:cNvSpPr txBox="1">
            <a:spLocks noGrp="1"/>
          </p:cNvSpPr>
          <p:nvPr>
            <p:ph type="title"/>
          </p:nvPr>
        </p:nvSpPr>
        <p:spPr>
          <a:xfrm>
            <a:off x="838199" y="316140"/>
            <a:ext cx="11032671"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400"/>
              <a:buFont typeface="Arial"/>
              <a:buNone/>
            </a:pPr>
            <a:r>
              <a:rPr lang="lt-LT">
                <a:latin typeface="Century Gothic"/>
                <a:ea typeface="Century Gothic"/>
                <a:cs typeface="Century Gothic"/>
                <a:sym typeface="Century Gothic"/>
              </a:rPr>
              <a:t>Skaitmeninio bendradarbiavimo formos</a:t>
            </a:r>
            <a:endParaRPr sz="4600">
              <a:latin typeface="Century Gothic"/>
              <a:ea typeface="Century Gothic"/>
              <a:cs typeface="Century Gothic"/>
              <a:sym typeface="Century Gothic"/>
            </a:endParaRPr>
          </a:p>
        </p:txBody>
      </p:sp>
      <p:pic>
        <p:nvPicPr>
          <p:cNvPr id="532" name="Google Shape;532;p47"/>
          <p:cNvPicPr preferRelativeResize="0"/>
          <p:nvPr/>
        </p:nvPicPr>
        <p:blipFill rotWithShape="1">
          <a:blip r:embed="rId3">
            <a:alphaModFix/>
          </a:blip>
          <a:srcRect/>
          <a:stretch/>
        </p:blipFill>
        <p:spPr>
          <a:xfrm>
            <a:off x="6510645" y="2317173"/>
            <a:ext cx="3984171" cy="3984171"/>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36"/>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t>Praktinė užduotis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pic>
        <p:nvPicPr>
          <p:cNvPr id="544" name="Google Shape;544;p37" descr="kodinės spynos vaizdas, įvairūs skaičiai, atskiros raidės iš kurių susideda žodis Password."/>
          <p:cNvPicPr preferRelativeResize="0">
            <a:picLocks noGrp="1"/>
          </p:cNvPicPr>
          <p:nvPr>
            <p:ph type="body" idx="1"/>
          </p:nvPr>
        </p:nvPicPr>
        <p:blipFill rotWithShape="1">
          <a:blip r:embed="rId3">
            <a:alphaModFix/>
          </a:blip>
          <a:srcRect/>
          <a:stretch/>
        </p:blipFill>
        <p:spPr>
          <a:xfrm>
            <a:off x="838200" y="2307839"/>
            <a:ext cx="9144793" cy="3895682"/>
          </a:xfrm>
          <a:prstGeom prst="rect">
            <a:avLst/>
          </a:prstGeom>
          <a:noFill/>
          <a:ln>
            <a:noFill/>
          </a:ln>
        </p:spPr>
      </p:pic>
      <p:sp>
        <p:nvSpPr>
          <p:cNvPr id="545" name="Google Shape;545;p37"/>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Slaptažodžiai</a:t>
            </a:r>
            <a:endParaRPr>
              <a:latin typeface="Century Gothic"/>
              <a:ea typeface="Century Gothic"/>
              <a:cs typeface="Century Gothic"/>
              <a:sym typeface="Century Gothic"/>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pic>
        <p:nvPicPr>
          <p:cNvPr id="551" name="Google Shape;551;p38" title="Pažink medijas su Klaudija. Kokie slaptažodžiai saugūs?"/>
          <p:cNvPicPr preferRelativeResize="0">
            <a:picLocks noGrp="1"/>
          </p:cNvPicPr>
          <p:nvPr>
            <p:ph type="body" idx="1"/>
          </p:nvPr>
        </p:nvPicPr>
        <p:blipFill rotWithShape="1">
          <a:blip r:embed="rId3">
            <a:alphaModFix/>
          </a:blip>
          <a:srcRect/>
          <a:stretch/>
        </p:blipFill>
        <p:spPr>
          <a:xfrm>
            <a:off x="2060575" y="1819275"/>
            <a:ext cx="8069263" cy="4559300"/>
          </a:xfrm>
          <a:prstGeom prst="rect">
            <a:avLst/>
          </a:prstGeom>
          <a:noFill/>
          <a:ln>
            <a:noFill/>
          </a:ln>
        </p:spPr>
      </p:pic>
      <p:sp>
        <p:nvSpPr>
          <p:cNvPr id="552" name="Google Shape;552;p38"/>
          <p:cNvSpPr txBox="1">
            <a:spLocks noGrp="1"/>
          </p:cNvSpPr>
          <p:nvPr>
            <p:ph type="title"/>
          </p:nvPr>
        </p:nvSpPr>
        <p:spPr>
          <a:xfrm>
            <a:off x="838200" y="479426"/>
            <a:ext cx="10515600" cy="11627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EA551F"/>
              </a:buClr>
              <a:buSzPct val="97777"/>
              <a:buFont typeface="Arial"/>
              <a:buNone/>
            </a:pPr>
            <a:r>
              <a:rPr lang="lt-LT">
                <a:latin typeface="Century Gothic"/>
                <a:ea typeface="Century Gothic"/>
                <a:cs typeface="Century Gothic"/>
                <a:sym typeface="Century Gothic"/>
              </a:rPr>
              <a:t>Pažink medijas su Klaudija.</a:t>
            </a:r>
            <a:endParaRPr>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97777"/>
              <a:buFont typeface="Arial"/>
              <a:buNone/>
            </a:pPr>
            <a:r>
              <a:rPr lang="lt-LT">
                <a:latin typeface="Century Gothic"/>
                <a:ea typeface="Century Gothic"/>
                <a:cs typeface="Century Gothic"/>
                <a:sym typeface="Century Gothic"/>
              </a:rPr>
              <a:t>Kokie slaptažodžiai saugūs?</a:t>
            </a:r>
            <a:endParaRPr>
              <a:latin typeface="Century Gothic"/>
              <a:ea typeface="Century Gothic"/>
              <a:cs typeface="Century Gothic"/>
              <a:sym typeface="Century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1"/>
                                        </p:tgtEl>
                                        <p:attrNameLst>
                                          <p:attrName>style.visibility</p:attrName>
                                        </p:attrNameLst>
                                      </p:cBhvr>
                                      <p:to>
                                        <p:strVal val="visible"/>
                                      </p:to>
                                    </p:set>
                                    <p:animEffect transition="in" filter="fade">
                                      <p:cBhvr>
                                        <p:cTn id="7" dur="1"/>
                                        <p:tgtEl>
                                          <p:spTgt spid="5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p39"/>
          <p:cNvSpPr txBox="1">
            <a:spLocks noGrp="1"/>
          </p:cNvSpPr>
          <p:nvPr>
            <p:ph type="body" idx="1"/>
          </p:nvPr>
        </p:nvSpPr>
        <p:spPr>
          <a:xfrm>
            <a:off x="709684" y="1978924"/>
            <a:ext cx="10644116" cy="43991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2E2E2E"/>
              </a:buClr>
              <a:buSzPts val="3200"/>
              <a:buNone/>
            </a:pPr>
            <a:r>
              <a:rPr lang="lt-LT" dirty="0">
                <a:latin typeface="Arial"/>
                <a:ea typeface="Arial"/>
                <a:cs typeface="Arial"/>
                <a:sym typeface="Arial"/>
              </a:rPr>
              <a:t>Manote, kad esate niekam neįdomus? </a:t>
            </a:r>
            <a:br>
              <a:rPr lang="lt-LT" dirty="0">
                <a:latin typeface="Arial"/>
                <a:ea typeface="Arial"/>
                <a:cs typeface="Arial"/>
                <a:sym typeface="Arial"/>
              </a:rPr>
            </a:br>
            <a:r>
              <a:rPr lang="lt-LT" dirty="0">
                <a:latin typeface="Arial"/>
                <a:ea typeface="Arial"/>
                <a:cs typeface="Arial"/>
                <a:sym typeface="Arial"/>
              </a:rPr>
              <a:t>Pagalvokite dar kartą!</a:t>
            </a:r>
            <a:endParaRPr dirty="0"/>
          </a:p>
          <a:p>
            <a:pPr marL="228600" lvl="0" indent="-25400" algn="l" rtl="0">
              <a:lnSpc>
                <a:spcPct val="100000"/>
              </a:lnSpc>
              <a:spcBef>
                <a:spcPts val="600"/>
              </a:spcBef>
              <a:spcAft>
                <a:spcPts val="0"/>
              </a:spcAft>
              <a:buClr>
                <a:srgbClr val="2E2E2E"/>
              </a:buClr>
              <a:buSzPts val="3200"/>
              <a:buNone/>
            </a:pPr>
            <a:endParaRPr dirty="0"/>
          </a:p>
          <a:p>
            <a:pPr marL="0" lvl="0" indent="0" algn="l" rtl="0">
              <a:lnSpc>
                <a:spcPct val="100000"/>
              </a:lnSpc>
              <a:spcBef>
                <a:spcPts val="600"/>
              </a:spcBef>
              <a:spcAft>
                <a:spcPts val="0"/>
              </a:spcAft>
              <a:buClr>
                <a:srgbClr val="2E2E2E"/>
              </a:buClr>
              <a:buSzPts val="3200"/>
              <a:buNone/>
            </a:pPr>
            <a:r>
              <a:rPr lang="lt-LT" dirty="0"/>
              <a:t>Slaptažodžiai:</a:t>
            </a:r>
            <a:endParaRPr dirty="0"/>
          </a:p>
          <a:p>
            <a:pPr marL="457200" lvl="1" indent="0" algn="l" rtl="0">
              <a:lnSpc>
                <a:spcPct val="100000"/>
              </a:lnSpc>
              <a:spcBef>
                <a:spcPts val="1200"/>
              </a:spcBef>
              <a:spcAft>
                <a:spcPts val="0"/>
              </a:spcAft>
              <a:buClr>
                <a:srgbClr val="2E2E2E"/>
              </a:buClr>
              <a:buSzPts val="3200"/>
              <a:buNone/>
            </a:pPr>
            <a:r>
              <a:rPr lang="lt-LT" sz="3000" dirty="0">
                <a:latin typeface="Arial"/>
                <a:ea typeface="Arial"/>
                <a:cs typeface="Arial"/>
                <a:sym typeface="Arial"/>
              </a:rPr>
              <a:t>populiarūs</a:t>
            </a:r>
            <a:endParaRPr sz="3000" dirty="0"/>
          </a:p>
          <a:p>
            <a:pPr marL="457200" lvl="1" indent="0" algn="l" rtl="0">
              <a:lnSpc>
                <a:spcPct val="100000"/>
              </a:lnSpc>
              <a:spcBef>
                <a:spcPts val="1200"/>
              </a:spcBef>
              <a:spcAft>
                <a:spcPts val="0"/>
              </a:spcAft>
              <a:buClr>
                <a:srgbClr val="2E2E2E"/>
              </a:buClr>
              <a:buSzPts val="3200"/>
              <a:buNone/>
            </a:pPr>
            <a:r>
              <a:rPr lang="lt-LT" sz="3000" dirty="0">
                <a:latin typeface="Arial"/>
                <a:ea typeface="Arial"/>
                <a:cs typeface="Arial"/>
                <a:sym typeface="Arial"/>
              </a:rPr>
              <a:t>pasikartojantys</a:t>
            </a:r>
            <a:endParaRPr sz="3000" dirty="0"/>
          </a:p>
          <a:p>
            <a:pPr marL="457200" lvl="1" indent="0" algn="l" rtl="0">
              <a:lnSpc>
                <a:spcPct val="100000"/>
              </a:lnSpc>
              <a:spcBef>
                <a:spcPts val="1200"/>
              </a:spcBef>
              <a:spcAft>
                <a:spcPts val="0"/>
              </a:spcAft>
              <a:buClr>
                <a:srgbClr val="2E2E2E"/>
              </a:buClr>
              <a:buSzPts val="3200"/>
              <a:buNone/>
            </a:pPr>
            <a:r>
              <a:rPr lang="lt-LT" sz="3000" dirty="0">
                <a:latin typeface="Arial"/>
                <a:ea typeface="Arial"/>
                <a:cs typeface="Arial"/>
                <a:sym typeface="Arial"/>
              </a:rPr>
              <a:t>nesudėtingi</a:t>
            </a:r>
            <a:endParaRPr sz="3000" dirty="0"/>
          </a:p>
          <a:p>
            <a:pPr marL="457200" lvl="1" indent="0" algn="l" rtl="0">
              <a:lnSpc>
                <a:spcPct val="100000"/>
              </a:lnSpc>
              <a:spcBef>
                <a:spcPts val="1200"/>
              </a:spcBef>
              <a:spcAft>
                <a:spcPts val="0"/>
              </a:spcAft>
              <a:buClr>
                <a:srgbClr val="2E2E2E"/>
              </a:buClr>
              <a:buSzPts val="3200"/>
              <a:buNone/>
            </a:pPr>
            <a:r>
              <a:rPr lang="lt-LT" sz="3000" dirty="0">
                <a:latin typeface="Arial"/>
                <a:ea typeface="Arial"/>
                <a:cs typeface="Arial"/>
                <a:sym typeface="Arial"/>
              </a:rPr>
              <a:t>iš kur jie žino, kad mano šuns vardas – </a:t>
            </a:r>
            <a:r>
              <a:rPr lang="lt-LT" sz="3000" dirty="0" err="1">
                <a:latin typeface="Arial"/>
                <a:ea typeface="Arial"/>
                <a:cs typeface="Arial"/>
                <a:sym typeface="Arial"/>
              </a:rPr>
              <a:t>Snieguolis</a:t>
            </a:r>
            <a:r>
              <a:rPr lang="lt-LT" sz="3000" dirty="0">
                <a:latin typeface="Arial"/>
                <a:ea typeface="Arial"/>
                <a:cs typeface="Arial"/>
                <a:sym typeface="Arial"/>
              </a:rPr>
              <a:t>?</a:t>
            </a:r>
            <a:endParaRPr sz="3000" dirty="0">
              <a:latin typeface="Arial"/>
              <a:ea typeface="Arial"/>
              <a:cs typeface="Arial"/>
              <a:sym typeface="Arial"/>
            </a:endParaRPr>
          </a:p>
        </p:txBody>
      </p:sp>
      <p:sp>
        <p:nvSpPr>
          <p:cNvPr id="559" name="Google Shape;559;p39"/>
          <p:cNvSpPr txBox="1">
            <a:spLocks noGrp="1"/>
          </p:cNvSpPr>
          <p:nvPr>
            <p:ph type="title"/>
          </p:nvPr>
        </p:nvSpPr>
        <p:spPr>
          <a:xfrm>
            <a:off x="709684" y="365126"/>
            <a:ext cx="10644116"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Pradėti nuo savęs?</a:t>
            </a:r>
            <a:endParaRPr>
              <a:latin typeface="Century Gothic"/>
              <a:ea typeface="Century Gothic"/>
              <a:cs typeface="Century Gothic"/>
              <a:sym typeface="Century Gothic"/>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565" name="Google Shape;565;p40"/>
          <p:cNvSpPr txBox="1">
            <a:spLocks noGrp="1"/>
          </p:cNvSpPr>
          <p:nvPr>
            <p:ph type="body" idx="1"/>
          </p:nvPr>
        </p:nvSpPr>
        <p:spPr>
          <a:xfrm>
            <a:off x="671946" y="2297748"/>
            <a:ext cx="6186055" cy="258597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E2E2E"/>
              </a:buClr>
              <a:buSzPts val="3000"/>
              <a:buNone/>
            </a:pPr>
            <a:endParaRPr/>
          </a:p>
          <a:p>
            <a:pPr marL="0" lvl="0" indent="0" algn="l" rtl="0">
              <a:lnSpc>
                <a:spcPct val="90000"/>
              </a:lnSpc>
              <a:spcBef>
                <a:spcPts val="1000"/>
              </a:spcBef>
              <a:spcAft>
                <a:spcPts val="0"/>
              </a:spcAft>
              <a:buClr>
                <a:srgbClr val="2E2E2E"/>
              </a:buClr>
              <a:buSzPts val="3000"/>
              <a:buNone/>
            </a:pPr>
            <a:r>
              <a:rPr lang="lt-LT" b="1" i="1"/>
              <a:t>Naršyklės </a:t>
            </a:r>
            <a:r>
              <a:rPr lang="lt-LT"/>
              <a:t>ar </a:t>
            </a:r>
            <a:r>
              <a:rPr lang="lt-LT" b="1" i="1"/>
              <a:t>kompiuterio</a:t>
            </a:r>
            <a:r>
              <a:rPr lang="lt-LT"/>
              <a:t> įrankis, kuriame galite išsaugoti savo prisijungimo duomenis.</a:t>
            </a:r>
            <a:endParaRPr/>
          </a:p>
        </p:txBody>
      </p:sp>
      <p:sp>
        <p:nvSpPr>
          <p:cNvPr id="566" name="Google Shape;566;p40"/>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Slaptažodžių tvarkyklės</a:t>
            </a:r>
            <a:endParaRPr>
              <a:latin typeface="Century Gothic"/>
              <a:ea typeface="Century Gothic"/>
              <a:cs typeface="Century Gothic"/>
              <a:sym typeface="Century Gothic"/>
            </a:endParaRPr>
          </a:p>
        </p:txBody>
      </p:sp>
      <p:pic>
        <p:nvPicPr>
          <p:cNvPr id="567" name="Google Shape;567;p40"/>
          <p:cNvPicPr preferRelativeResize="0"/>
          <p:nvPr/>
        </p:nvPicPr>
        <p:blipFill rotWithShape="1">
          <a:blip r:embed="rId3">
            <a:alphaModFix/>
          </a:blip>
          <a:srcRect/>
          <a:stretch/>
        </p:blipFill>
        <p:spPr>
          <a:xfrm>
            <a:off x="6555032" y="1991895"/>
            <a:ext cx="4574547" cy="4560252"/>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41"/>
          <p:cNvSpPr txBox="1">
            <a:spLocks noGrp="1"/>
          </p:cNvSpPr>
          <p:nvPr>
            <p:ph type="body" idx="1"/>
          </p:nvPr>
        </p:nvSpPr>
        <p:spPr>
          <a:xfrm>
            <a:off x="601165" y="2294497"/>
            <a:ext cx="5520606" cy="4198377"/>
          </a:xfrm>
          <a:prstGeom prst="rect">
            <a:avLst/>
          </a:prstGeom>
          <a:noFill/>
          <a:ln>
            <a:noFill/>
          </a:ln>
        </p:spPr>
        <p:txBody>
          <a:bodyPr spcFirstLastPara="1" wrap="square" lIns="91425" tIns="45700" rIns="91425" bIns="45700" anchor="t" anchorCtr="0">
            <a:normAutofit/>
          </a:bodyPr>
          <a:lstStyle/>
          <a:p>
            <a:pPr marL="0" lvl="0" indent="0" algn="l" rtl="0">
              <a:lnSpc>
                <a:spcPct val="200000"/>
              </a:lnSpc>
              <a:spcBef>
                <a:spcPts val="0"/>
              </a:spcBef>
              <a:spcAft>
                <a:spcPts val="0"/>
              </a:spcAft>
              <a:buClr>
                <a:srgbClr val="2E2E2E"/>
              </a:buClr>
              <a:buSzPts val="3600"/>
              <a:buNone/>
            </a:pPr>
            <a:r>
              <a:rPr lang="lt-LT" dirty="0">
                <a:latin typeface="Arial"/>
                <a:ea typeface="Arial"/>
                <a:cs typeface="Arial"/>
                <a:sym typeface="Arial"/>
              </a:rPr>
              <a:t>Kurti ir išsaugoti</a:t>
            </a:r>
            <a:endParaRPr dirty="0"/>
          </a:p>
          <a:p>
            <a:pPr marL="0" lvl="0" indent="0" algn="l" rtl="0">
              <a:lnSpc>
                <a:spcPct val="200000"/>
              </a:lnSpc>
              <a:spcBef>
                <a:spcPts val="1000"/>
              </a:spcBef>
              <a:spcAft>
                <a:spcPts val="0"/>
              </a:spcAft>
              <a:buClr>
                <a:srgbClr val="2E2E2E"/>
              </a:buClr>
              <a:buSzPts val="3600"/>
              <a:buNone/>
            </a:pPr>
            <a:r>
              <a:rPr lang="lt-LT" dirty="0">
                <a:latin typeface="Arial"/>
                <a:ea typeface="Arial"/>
                <a:cs typeface="Arial"/>
                <a:sym typeface="Arial"/>
              </a:rPr>
              <a:t>Apsaugoti</a:t>
            </a:r>
            <a:endParaRPr dirty="0"/>
          </a:p>
          <a:p>
            <a:pPr marL="0" lvl="0" indent="0" algn="l" rtl="0">
              <a:lnSpc>
                <a:spcPct val="200000"/>
              </a:lnSpc>
              <a:spcBef>
                <a:spcPts val="1000"/>
              </a:spcBef>
              <a:spcAft>
                <a:spcPts val="0"/>
              </a:spcAft>
              <a:buClr>
                <a:srgbClr val="2E2E2E"/>
              </a:buClr>
              <a:buSzPts val="3600"/>
              <a:buNone/>
            </a:pPr>
            <a:r>
              <a:rPr lang="lt-LT" dirty="0">
                <a:latin typeface="Arial"/>
                <a:ea typeface="Arial"/>
                <a:cs typeface="Arial"/>
                <a:sym typeface="Arial"/>
              </a:rPr>
              <a:t>Automatiškai pildyti</a:t>
            </a:r>
            <a:endParaRPr dirty="0"/>
          </a:p>
        </p:txBody>
      </p:sp>
      <p:sp>
        <p:nvSpPr>
          <p:cNvPr id="574" name="Google Shape;574;p41"/>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i="1" dirty="0">
                <a:latin typeface="Century Gothic"/>
                <a:ea typeface="Century Gothic"/>
                <a:cs typeface="Century Gothic"/>
                <a:sym typeface="Century Gothic"/>
              </a:rPr>
              <a:t>Google</a:t>
            </a:r>
            <a:r>
              <a:rPr lang="lt-LT" dirty="0">
                <a:latin typeface="Century Gothic"/>
                <a:ea typeface="Century Gothic"/>
                <a:cs typeface="Century Gothic"/>
                <a:sym typeface="Century Gothic"/>
              </a:rPr>
              <a:t> slaptažodžių tvarkyklė</a:t>
            </a:r>
            <a:endParaRPr dirty="0">
              <a:latin typeface="Century Gothic"/>
              <a:ea typeface="Century Gothic"/>
              <a:cs typeface="Century Gothic"/>
              <a:sym typeface="Century Gothic"/>
            </a:endParaRPr>
          </a:p>
        </p:txBody>
      </p:sp>
      <p:pic>
        <p:nvPicPr>
          <p:cNvPr id="575" name="Google Shape;575;p41" descr="Google logotipas, užrašas. Mėlynos, raudonos, geltonos ir žalios raidės."/>
          <p:cNvPicPr preferRelativeResize="0"/>
          <p:nvPr/>
        </p:nvPicPr>
        <p:blipFill rotWithShape="1">
          <a:blip r:embed="rId3">
            <a:alphaModFix/>
          </a:blip>
          <a:srcRect/>
          <a:stretch/>
        </p:blipFill>
        <p:spPr>
          <a:xfrm>
            <a:off x="4919871" y="3157392"/>
            <a:ext cx="6670964" cy="3335482"/>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pic>
        <p:nvPicPr>
          <p:cNvPr id="581" name="Google Shape;581;p42" descr="Nord Pass logotipas, raidės ir kalno simbolis. Juoda ir žalia spalvos."/>
          <p:cNvPicPr preferRelativeResize="0">
            <a:picLocks noGrp="1"/>
          </p:cNvPicPr>
          <p:nvPr>
            <p:ph type="body" idx="1"/>
          </p:nvPr>
        </p:nvPicPr>
        <p:blipFill rotWithShape="1">
          <a:blip r:embed="rId3">
            <a:alphaModFix/>
          </a:blip>
          <a:srcRect/>
          <a:stretch/>
        </p:blipFill>
        <p:spPr>
          <a:xfrm>
            <a:off x="2775101" y="1890382"/>
            <a:ext cx="5651481" cy="1330759"/>
          </a:xfrm>
          <a:prstGeom prst="rect">
            <a:avLst/>
          </a:prstGeom>
          <a:noFill/>
          <a:ln>
            <a:noFill/>
          </a:ln>
        </p:spPr>
      </p:pic>
      <p:sp>
        <p:nvSpPr>
          <p:cNvPr id="582" name="Google Shape;582;p42"/>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Slaptažodžių tvarkyklės</a:t>
            </a:r>
            <a:endParaRPr>
              <a:latin typeface="Century Gothic"/>
              <a:ea typeface="Century Gothic"/>
              <a:cs typeface="Century Gothic"/>
              <a:sym typeface="Century Gothic"/>
            </a:endParaRPr>
          </a:p>
        </p:txBody>
      </p:sp>
      <p:pic>
        <p:nvPicPr>
          <p:cNvPr id="583" name="Google Shape;583;p42" descr="1Password logotipas. Mėlynos spalvos užrašas."/>
          <p:cNvPicPr preferRelativeResize="0"/>
          <p:nvPr/>
        </p:nvPicPr>
        <p:blipFill rotWithShape="1">
          <a:blip r:embed="rId4">
            <a:alphaModFix/>
          </a:blip>
          <a:srcRect/>
          <a:stretch/>
        </p:blipFill>
        <p:spPr>
          <a:xfrm>
            <a:off x="2836059" y="3636298"/>
            <a:ext cx="5651481" cy="1325447"/>
          </a:xfrm>
          <a:prstGeom prst="rect">
            <a:avLst/>
          </a:prstGeom>
          <a:noFill/>
          <a:ln>
            <a:noFill/>
          </a:ln>
        </p:spPr>
      </p:pic>
      <p:pic>
        <p:nvPicPr>
          <p:cNvPr id="584" name="Google Shape;584;p42" descr="Keeper logotipas. Geltonas apskritimas su juodomis dekoratyvinėmis juostelėmis ir šalia dešinėje užrašas."/>
          <p:cNvPicPr preferRelativeResize="0"/>
          <p:nvPr/>
        </p:nvPicPr>
        <p:blipFill rotWithShape="1">
          <a:blip r:embed="rId5">
            <a:alphaModFix/>
          </a:blip>
          <a:srcRect/>
          <a:stretch/>
        </p:blipFill>
        <p:spPr>
          <a:xfrm>
            <a:off x="2836059" y="5215251"/>
            <a:ext cx="5651481" cy="15443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0" name="Google Shape;590;p43"/>
          <p:cNvSpPr txBox="1">
            <a:spLocks noGrp="1"/>
          </p:cNvSpPr>
          <p:nvPr>
            <p:ph type="title"/>
          </p:nvPr>
        </p:nvSpPr>
        <p:spPr>
          <a:xfrm>
            <a:off x="838200" y="339419"/>
            <a:ext cx="10515600" cy="93566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400"/>
              <a:buFont typeface="Arial"/>
              <a:buNone/>
            </a:pPr>
            <a:r>
              <a:rPr lang="lt-LT">
                <a:latin typeface="Century Gothic"/>
                <a:ea typeface="Century Gothic"/>
                <a:cs typeface="Century Gothic"/>
                <a:sym typeface="Century Gothic"/>
              </a:rPr>
              <a:t>Elektroninio pašto etiketas</a:t>
            </a:r>
            <a:endParaRPr sz="4600">
              <a:latin typeface="Century Gothic"/>
              <a:ea typeface="Century Gothic"/>
              <a:cs typeface="Century Gothic"/>
              <a:sym typeface="Century Gothic"/>
            </a:endParaRPr>
          </a:p>
        </p:txBody>
      </p:sp>
      <p:sp>
        <p:nvSpPr>
          <p:cNvPr id="591" name="Google Shape;591;p43"/>
          <p:cNvSpPr txBox="1">
            <a:spLocks noGrp="1"/>
          </p:cNvSpPr>
          <p:nvPr>
            <p:ph type="body" idx="1"/>
          </p:nvPr>
        </p:nvSpPr>
        <p:spPr>
          <a:xfrm>
            <a:off x="4572000" y="1960261"/>
            <a:ext cx="7316650" cy="4558320"/>
          </a:xfrm>
          <a:prstGeom prst="rect">
            <a:avLst/>
          </a:prstGeom>
          <a:noFill/>
          <a:ln>
            <a:noFill/>
          </a:ln>
        </p:spPr>
        <p:txBody>
          <a:bodyPr spcFirstLastPara="1" wrap="square" lIns="91425" tIns="45700" rIns="91425" bIns="45700" anchor="t" anchorCtr="0">
            <a:normAutofit fontScale="40000" lnSpcReduction="20000"/>
          </a:bodyPr>
          <a:lstStyle/>
          <a:p>
            <a:pPr marL="0" lvl="0" indent="0" algn="l" rtl="0">
              <a:lnSpc>
                <a:spcPct val="90000"/>
              </a:lnSpc>
              <a:spcBef>
                <a:spcPts val="0"/>
              </a:spcBef>
              <a:spcAft>
                <a:spcPts val="0"/>
              </a:spcAft>
              <a:buClr>
                <a:srgbClr val="2E2E2E"/>
              </a:buClr>
              <a:buSzPct val="40000"/>
              <a:buNone/>
            </a:pPr>
            <a:r>
              <a:rPr lang="lt-LT" sz="7500"/>
              <a:t>Adresas (sunku ištarti, neatspindi tapatybės)</a:t>
            </a:r>
            <a:endParaRPr sz="7500"/>
          </a:p>
          <a:p>
            <a:pPr marL="0" lvl="0" indent="0" algn="l" rtl="0">
              <a:lnSpc>
                <a:spcPct val="90000"/>
              </a:lnSpc>
              <a:spcBef>
                <a:spcPts val="1000"/>
              </a:spcBef>
              <a:spcAft>
                <a:spcPts val="0"/>
              </a:spcAft>
              <a:buClr>
                <a:srgbClr val="2E2E2E"/>
              </a:buClr>
              <a:buSzPct val="40000"/>
              <a:buNone/>
            </a:pPr>
            <a:r>
              <a:rPr lang="lt-LT" sz="7500"/>
              <a:t>Asmeninis ir darbo:</a:t>
            </a:r>
            <a:endParaRPr sz="7500"/>
          </a:p>
          <a:p>
            <a:pPr marL="0" lvl="0" indent="0" algn="l" rtl="0">
              <a:lnSpc>
                <a:spcPct val="90000"/>
              </a:lnSpc>
              <a:spcBef>
                <a:spcPts val="1000"/>
              </a:spcBef>
              <a:spcAft>
                <a:spcPts val="0"/>
              </a:spcAft>
              <a:buClr>
                <a:srgbClr val="2E2E2E"/>
              </a:buClr>
              <a:buSzPct val="40000"/>
              <a:buNone/>
            </a:pPr>
            <a:r>
              <a:rPr lang="lt-LT" sz="7500" i="1"/>
              <a:t>vardas.pavarde@kompanijosvardas.com </a:t>
            </a:r>
            <a:endParaRPr sz="7500"/>
          </a:p>
          <a:p>
            <a:pPr marL="0" lvl="0" indent="0" algn="l" rtl="0">
              <a:lnSpc>
                <a:spcPct val="90000"/>
              </a:lnSpc>
              <a:spcBef>
                <a:spcPts val="1000"/>
              </a:spcBef>
              <a:spcAft>
                <a:spcPts val="0"/>
              </a:spcAft>
              <a:buClr>
                <a:srgbClr val="2E2E2E"/>
              </a:buClr>
              <a:buSzPct val="40000"/>
              <a:buNone/>
            </a:pPr>
            <a:r>
              <a:rPr lang="lt-LT" sz="7500" i="1"/>
              <a:t>vardas.pavarde@gmail.com </a:t>
            </a:r>
            <a:endParaRPr sz="7500" i="1"/>
          </a:p>
          <a:p>
            <a:pPr marL="0" lvl="0" indent="0" algn="l" rtl="0">
              <a:lnSpc>
                <a:spcPct val="90000"/>
              </a:lnSpc>
              <a:spcBef>
                <a:spcPts val="1000"/>
              </a:spcBef>
              <a:spcAft>
                <a:spcPts val="0"/>
              </a:spcAft>
              <a:buClr>
                <a:srgbClr val="2E2E2E"/>
              </a:buClr>
              <a:buSzPct val="40000"/>
              <a:buNone/>
            </a:pPr>
            <a:r>
              <a:rPr lang="lt-LT" sz="7500"/>
              <a:t>Tema</a:t>
            </a:r>
            <a:endParaRPr sz="7500"/>
          </a:p>
          <a:p>
            <a:pPr marL="0" lvl="0" indent="0" algn="l" rtl="0">
              <a:lnSpc>
                <a:spcPct val="90000"/>
              </a:lnSpc>
              <a:spcBef>
                <a:spcPts val="1000"/>
              </a:spcBef>
              <a:spcAft>
                <a:spcPts val="0"/>
              </a:spcAft>
              <a:buClr>
                <a:srgbClr val="2E2E2E"/>
              </a:buClr>
              <a:buSzPct val="40000"/>
              <a:buNone/>
            </a:pPr>
            <a:r>
              <a:rPr lang="lt-LT" sz="7500"/>
              <a:t>CC, BCC</a:t>
            </a:r>
            <a:endParaRPr sz="7500"/>
          </a:p>
          <a:p>
            <a:pPr marL="0" lvl="0" indent="0" algn="l" rtl="0">
              <a:lnSpc>
                <a:spcPct val="90000"/>
              </a:lnSpc>
              <a:spcBef>
                <a:spcPts val="1000"/>
              </a:spcBef>
              <a:spcAft>
                <a:spcPts val="0"/>
              </a:spcAft>
              <a:buClr>
                <a:srgbClr val="2E2E2E"/>
              </a:buClr>
              <a:buSzPct val="40000"/>
              <a:buNone/>
            </a:pPr>
            <a:r>
              <a:rPr lang="lt-LT" sz="7500"/>
              <a:t>Rodinio nustatymas</a:t>
            </a:r>
            <a:endParaRPr sz="7500"/>
          </a:p>
          <a:p>
            <a:pPr marL="0" lvl="0" indent="0" algn="l" rtl="0">
              <a:lnSpc>
                <a:spcPct val="90000"/>
              </a:lnSpc>
              <a:spcBef>
                <a:spcPts val="1000"/>
              </a:spcBef>
              <a:spcAft>
                <a:spcPts val="0"/>
              </a:spcAft>
              <a:buClr>
                <a:srgbClr val="2E2E2E"/>
              </a:buClr>
              <a:buSzPct val="40000"/>
              <a:buNone/>
            </a:pPr>
            <a:r>
              <a:rPr lang="lt-LT" sz="7500"/>
              <a:t>Didžiosios raidės</a:t>
            </a:r>
            <a:endParaRPr sz="7500"/>
          </a:p>
          <a:p>
            <a:pPr marL="0" lvl="0" indent="0" algn="l" rtl="0">
              <a:lnSpc>
                <a:spcPct val="90000"/>
              </a:lnSpc>
              <a:spcBef>
                <a:spcPts val="1000"/>
              </a:spcBef>
              <a:spcAft>
                <a:spcPts val="0"/>
              </a:spcAft>
              <a:buClr>
                <a:srgbClr val="2E2E2E"/>
              </a:buClr>
              <a:buSzPct val="40000"/>
              <a:buNone/>
            </a:pPr>
            <a:r>
              <a:rPr lang="lt-LT" sz="7500"/>
              <a:t>Automatinis parašas</a:t>
            </a:r>
            <a:endParaRPr/>
          </a:p>
        </p:txBody>
      </p:sp>
      <p:pic>
        <p:nvPicPr>
          <p:cNvPr id="592" name="Google Shape;592;p43"/>
          <p:cNvPicPr preferRelativeResize="0"/>
          <p:nvPr/>
        </p:nvPicPr>
        <p:blipFill rotWithShape="1">
          <a:blip r:embed="rId3">
            <a:alphaModFix/>
          </a:blip>
          <a:srcRect/>
          <a:stretch/>
        </p:blipFill>
        <p:spPr>
          <a:xfrm>
            <a:off x="838200" y="2533324"/>
            <a:ext cx="3412194" cy="3412194"/>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sp>
        <p:nvSpPr>
          <p:cNvPr id="598" name="Google Shape;598;p44"/>
          <p:cNvSpPr txBox="1">
            <a:spLocks noGrp="1"/>
          </p:cNvSpPr>
          <p:nvPr>
            <p:ph type="body" idx="1"/>
          </p:nvPr>
        </p:nvSpPr>
        <p:spPr>
          <a:xfrm>
            <a:off x="838199" y="1853174"/>
            <a:ext cx="7164865" cy="476729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2E2E2E"/>
              </a:buClr>
              <a:buSzPts val="3200"/>
              <a:buNone/>
            </a:pPr>
            <a:r>
              <a:rPr lang="lt-LT" dirty="0"/>
              <a:t>Siunčiamus didelius failus glaudinkite</a:t>
            </a:r>
            <a:endParaRPr dirty="0"/>
          </a:p>
          <a:p>
            <a:pPr marL="0" lvl="0" indent="0" algn="l" rtl="0">
              <a:lnSpc>
                <a:spcPct val="100000"/>
              </a:lnSpc>
              <a:spcBef>
                <a:spcPts val="2200"/>
              </a:spcBef>
              <a:spcAft>
                <a:spcPts val="0"/>
              </a:spcAft>
              <a:buClr>
                <a:srgbClr val="2E2E2E"/>
              </a:buClr>
              <a:buSzPts val="3200"/>
              <a:buNone/>
            </a:pPr>
            <a:r>
              <a:rPr lang="lt-LT" dirty="0"/>
              <a:t>Siųskite per </a:t>
            </a:r>
            <a:r>
              <a:rPr lang="lt-LT" dirty="0">
                <a:latin typeface="Arial"/>
                <a:ea typeface="Arial"/>
                <a:cs typeface="Arial"/>
                <a:sym typeface="Arial"/>
              </a:rPr>
              <a:t>specialias</a:t>
            </a:r>
            <a:r>
              <a:rPr lang="lt-LT" dirty="0"/>
              <a:t> svetaines (</a:t>
            </a:r>
            <a:r>
              <a:rPr lang="lt-LT" i="1" dirty="0" err="1"/>
              <a:t>WeTransfer</a:t>
            </a:r>
            <a:r>
              <a:rPr lang="lt-LT" dirty="0"/>
              <a:t> ar kt.)</a:t>
            </a:r>
            <a:endParaRPr dirty="0"/>
          </a:p>
          <a:p>
            <a:pPr marL="0" lvl="0" indent="0" algn="l" rtl="0">
              <a:lnSpc>
                <a:spcPct val="100000"/>
              </a:lnSpc>
              <a:spcBef>
                <a:spcPts val="2200"/>
              </a:spcBef>
              <a:spcAft>
                <a:spcPts val="0"/>
              </a:spcAft>
              <a:buClr>
                <a:srgbClr val="2E2E2E"/>
              </a:buClr>
              <a:buSzPts val="3200"/>
              <a:buNone/>
            </a:pPr>
            <a:r>
              <a:rPr lang="lt-LT" dirty="0"/>
              <a:t>Bendrinkite per </a:t>
            </a:r>
            <a:r>
              <a:rPr lang="lt-LT" i="1" dirty="0"/>
              <a:t>Google </a:t>
            </a:r>
            <a:r>
              <a:rPr lang="lt-LT" i="1" dirty="0" err="1"/>
              <a:t>Drive</a:t>
            </a:r>
            <a:r>
              <a:rPr lang="lt-LT" dirty="0"/>
              <a:t>, </a:t>
            </a:r>
            <a:r>
              <a:rPr lang="lt-LT" i="1" dirty="0" err="1"/>
              <a:t>OneDrive</a:t>
            </a:r>
            <a:r>
              <a:rPr lang="lt-LT" dirty="0"/>
              <a:t> ar kt.</a:t>
            </a:r>
            <a:endParaRPr dirty="0"/>
          </a:p>
          <a:p>
            <a:pPr marL="0" lvl="0" indent="0" algn="l" rtl="0">
              <a:lnSpc>
                <a:spcPct val="100000"/>
              </a:lnSpc>
              <a:spcBef>
                <a:spcPts val="2200"/>
              </a:spcBef>
              <a:spcAft>
                <a:spcPts val="0"/>
              </a:spcAft>
              <a:buClr>
                <a:srgbClr val="2E2E2E"/>
              </a:buClr>
              <a:buSzPts val="3200"/>
              <a:buNone/>
            </a:pPr>
            <a:r>
              <a:rPr lang="lt-LT" dirty="0"/>
              <a:t>Įspėkite gavėją apie pridėtus priedus</a:t>
            </a:r>
            <a:endParaRPr dirty="0"/>
          </a:p>
        </p:txBody>
      </p:sp>
      <p:pic>
        <p:nvPicPr>
          <p:cNvPr id="599" name="Google Shape;599;p44"/>
          <p:cNvPicPr preferRelativeResize="0"/>
          <p:nvPr/>
        </p:nvPicPr>
        <p:blipFill rotWithShape="1">
          <a:blip r:embed="rId3">
            <a:alphaModFix/>
          </a:blip>
          <a:srcRect/>
          <a:stretch/>
        </p:blipFill>
        <p:spPr>
          <a:xfrm>
            <a:off x="7836810" y="3429000"/>
            <a:ext cx="3826345" cy="2314939"/>
          </a:xfrm>
          <a:prstGeom prst="rect">
            <a:avLst/>
          </a:prstGeom>
          <a:noFill/>
          <a:ln>
            <a:noFill/>
          </a:ln>
        </p:spPr>
      </p:pic>
      <p:sp>
        <p:nvSpPr>
          <p:cNvPr id="600" name="Google Shape;600;p44"/>
          <p:cNvSpPr txBox="1">
            <a:spLocks noGrp="1"/>
          </p:cNvSpPr>
          <p:nvPr>
            <p:ph type="title"/>
          </p:nvPr>
        </p:nvSpPr>
        <p:spPr>
          <a:xfrm>
            <a:off x="838200" y="237535"/>
            <a:ext cx="10515600" cy="108090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400"/>
              <a:buFont typeface="Arial"/>
              <a:buNone/>
            </a:pPr>
            <a:r>
              <a:rPr lang="lt-LT">
                <a:latin typeface="Century Gothic"/>
                <a:ea typeface="Century Gothic"/>
                <a:cs typeface="Century Gothic"/>
                <a:sym typeface="Century Gothic"/>
              </a:rPr>
              <a:t>Dalinkimės saugiai</a:t>
            </a:r>
            <a:endParaRPr>
              <a:latin typeface="Century Gothic"/>
              <a:ea typeface="Century Gothic"/>
              <a:cs typeface="Century Gothic"/>
              <a:sym typeface="Century Gothic"/>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45"/>
          <p:cNvSpPr txBox="1">
            <a:spLocks noGrp="1"/>
          </p:cNvSpPr>
          <p:nvPr>
            <p:ph type="body" idx="1"/>
          </p:nvPr>
        </p:nvSpPr>
        <p:spPr>
          <a:xfrm>
            <a:off x="512874" y="2222205"/>
            <a:ext cx="7667912" cy="371905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E2E2E"/>
              </a:buClr>
              <a:buSzPts val="3200"/>
              <a:buNone/>
            </a:pPr>
            <a:r>
              <a:rPr lang="lt-LT"/>
              <a:t>Nepageidaujamus elektroninius laiškus pažymėkite kaip šlamštą bei atšaukite </a:t>
            </a:r>
            <a:r>
              <a:rPr lang="lt-LT" b="1"/>
              <a:t>nereikalingas prenumeratas</a:t>
            </a:r>
            <a:r>
              <a:rPr lang="lt-LT"/>
              <a:t>.</a:t>
            </a:r>
            <a:endParaRPr/>
          </a:p>
          <a:p>
            <a:pPr marL="228600" lvl="0" indent="-25400" algn="l" rtl="0">
              <a:lnSpc>
                <a:spcPct val="100000"/>
              </a:lnSpc>
              <a:spcBef>
                <a:spcPts val="2200"/>
              </a:spcBef>
              <a:spcAft>
                <a:spcPts val="0"/>
              </a:spcAft>
              <a:buClr>
                <a:srgbClr val="2E2E2E"/>
              </a:buClr>
              <a:buSzPts val="3200"/>
              <a:buNone/>
            </a:pPr>
            <a:endParaRPr/>
          </a:p>
          <a:p>
            <a:pPr marL="0" lvl="0" indent="0" algn="l" rtl="0">
              <a:lnSpc>
                <a:spcPct val="100000"/>
              </a:lnSpc>
              <a:spcBef>
                <a:spcPts val="2200"/>
              </a:spcBef>
              <a:spcAft>
                <a:spcPts val="0"/>
              </a:spcAft>
              <a:buClr>
                <a:srgbClr val="2E2E2E"/>
              </a:buClr>
              <a:buSzPts val="3200"/>
              <a:buNone/>
            </a:pPr>
            <a:r>
              <a:rPr lang="lt-LT"/>
              <a:t>Naujienlaiškiai – tik su mūsų sutikimu!</a:t>
            </a:r>
            <a:endParaRPr/>
          </a:p>
        </p:txBody>
      </p:sp>
      <p:sp>
        <p:nvSpPr>
          <p:cNvPr id="607" name="Google Shape;607;p45"/>
          <p:cNvSpPr txBox="1">
            <a:spLocks noGrp="1"/>
          </p:cNvSpPr>
          <p:nvPr>
            <p:ph type="title"/>
          </p:nvPr>
        </p:nvSpPr>
        <p:spPr>
          <a:xfrm>
            <a:off x="699911" y="301113"/>
            <a:ext cx="10653889" cy="101017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400"/>
              <a:buFont typeface="Arial"/>
              <a:buNone/>
            </a:pPr>
            <a:r>
              <a:rPr lang="lt-LT">
                <a:latin typeface="Century Gothic"/>
                <a:ea typeface="Century Gothic"/>
                <a:cs typeface="Century Gothic"/>
                <a:sym typeface="Century Gothic"/>
              </a:rPr>
              <a:t>Nesiuntinėkite šlamšto</a:t>
            </a:r>
            <a:endParaRPr sz="4600">
              <a:latin typeface="Century Gothic"/>
              <a:ea typeface="Century Gothic"/>
              <a:cs typeface="Century Gothic"/>
              <a:sym typeface="Century Gothic"/>
            </a:endParaRPr>
          </a:p>
        </p:txBody>
      </p:sp>
      <p:pic>
        <p:nvPicPr>
          <p:cNvPr id="608" name="Google Shape;608;p45"/>
          <p:cNvPicPr preferRelativeResize="0"/>
          <p:nvPr/>
        </p:nvPicPr>
        <p:blipFill rotWithShape="1">
          <a:blip r:embed="rId3">
            <a:alphaModFix/>
          </a:blip>
          <a:srcRect/>
          <a:stretch/>
        </p:blipFill>
        <p:spPr>
          <a:xfrm>
            <a:off x="8569841" y="2222205"/>
            <a:ext cx="3332616" cy="3719049"/>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6"/>
          <p:cNvSpPr txBox="1">
            <a:spLocks noGrp="1"/>
          </p:cNvSpPr>
          <p:nvPr>
            <p:ph type="body" idx="1"/>
          </p:nvPr>
        </p:nvSpPr>
        <p:spPr>
          <a:xfrm>
            <a:off x="688622" y="2370974"/>
            <a:ext cx="11126389" cy="3240118"/>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E2E2E"/>
              </a:buClr>
              <a:buSzPts val="3200"/>
              <a:buNone/>
            </a:pPr>
            <a:r>
              <a:rPr lang="lt-LT">
                <a:latin typeface="Arial"/>
                <a:ea typeface="Arial"/>
                <a:cs typeface="Arial"/>
                <a:sym typeface="Arial"/>
              </a:rPr>
              <a:t>Atsakyki</a:t>
            </a:r>
            <a:r>
              <a:rPr lang="lt-LT"/>
              <a:t>t</a:t>
            </a:r>
            <a:r>
              <a:rPr lang="lt-LT">
                <a:latin typeface="Arial"/>
                <a:ea typeface="Arial"/>
                <a:cs typeface="Arial"/>
                <a:sym typeface="Arial"/>
              </a:rPr>
              <a:t>e operatyviai</a:t>
            </a:r>
            <a:endParaRPr/>
          </a:p>
          <a:p>
            <a:pPr marL="0" lvl="0" indent="0" algn="l" rtl="0">
              <a:lnSpc>
                <a:spcPct val="100000"/>
              </a:lnSpc>
              <a:spcBef>
                <a:spcPts val="2200"/>
              </a:spcBef>
              <a:spcAft>
                <a:spcPts val="0"/>
              </a:spcAft>
              <a:buClr>
                <a:srgbClr val="2E2E2E"/>
              </a:buClr>
              <a:buSzPts val="3200"/>
              <a:buNone/>
            </a:pPr>
            <a:r>
              <a:rPr lang="lt-LT"/>
              <a:t>Reaguokite į darbinius el. laiškus tą pačią darbo dieną</a:t>
            </a:r>
            <a:endParaRPr/>
          </a:p>
          <a:p>
            <a:pPr marL="0" lvl="0" indent="0" algn="l" rtl="0">
              <a:lnSpc>
                <a:spcPct val="100000"/>
              </a:lnSpc>
              <a:spcBef>
                <a:spcPts val="2200"/>
              </a:spcBef>
              <a:spcAft>
                <a:spcPts val="0"/>
              </a:spcAft>
              <a:buClr>
                <a:srgbClr val="2E2E2E"/>
              </a:buClr>
              <a:buSzPts val="3200"/>
              <a:buNone/>
            </a:pPr>
            <a:r>
              <a:rPr lang="lt-LT"/>
              <a:t>Jei atsakymas užtruko ilgiau – įspėkite</a:t>
            </a:r>
            <a:endParaRPr/>
          </a:p>
          <a:p>
            <a:pPr marL="0" lvl="0" indent="0" algn="l" rtl="0">
              <a:lnSpc>
                <a:spcPct val="100000"/>
              </a:lnSpc>
              <a:spcBef>
                <a:spcPts val="2200"/>
              </a:spcBef>
              <a:spcAft>
                <a:spcPts val="0"/>
              </a:spcAft>
              <a:buClr>
                <a:srgbClr val="2E2E2E"/>
              </a:buClr>
              <a:buSzPts val="3200"/>
              <a:buNone/>
            </a:pPr>
            <a:r>
              <a:rPr lang="lt-LT">
                <a:latin typeface="Arial"/>
                <a:ea typeface="Arial"/>
                <a:cs typeface="Arial"/>
                <a:sym typeface="Arial"/>
              </a:rPr>
              <a:t>Informuokime gavėją, jei reikalingas skubus atsakymas</a:t>
            </a:r>
            <a:endParaRPr/>
          </a:p>
        </p:txBody>
      </p:sp>
      <p:sp>
        <p:nvSpPr>
          <p:cNvPr id="615" name="Google Shape;615;p46"/>
          <p:cNvSpPr txBox="1">
            <a:spLocks noGrp="1"/>
          </p:cNvSpPr>
          <p:nvPr>
            <p:ph type="title"/>
          </p:nvPr>
        </p:nvSpPr>
        <p:spPr>
          <a:xfrm>
            <a:off x="688622" y="169183"/>
            <a:ext cx="10782942"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Nedelsdami atsakykite į el. laiškus</a:t>
            </a:r>
            <a:endParaRPr>
              <a:latin typeface="Century Gothic"/>
              <a:ea typeface="Century Gothic"/>
              <a:cs typeface="Century Gothic"/>
              <a:sym typeface="Century Gothic"/>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p170"/>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EA551F"/>
              </a:buClr>
              <a:buSzPct val="111111"/>
              <a:buFont typeface="Century Gothic"/>
              <a:buNone/>
            </a:pPr>
            <a:r>
              <a:rPr lang="lt-LT"/>
              <a:t>Laiškų siuntimas išmaniai arba </a:t>
            </a:r>
            <a:br>
              <a:rPr lang="lt-LT"/>
            </a:br>
            <a:r>
              <a:rPr lang="lt-LT"/>
              <a:t>elektroninio pašto optimizavimas</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p53"/>
          <p:cNvSpPr txBox="1">
            <a:spLocks noGrp="1"/>
          </p:cNvSpPr>
          <p:nvPr>
            <p:ph type="body" idx="1"/>
          </p:nvPr>
        </p:nvSpPr>
        <p:spPr>
          <a:xfrm>
            <a:off x="838200" y="1792750"/>
            <a:ext cx="6321300" cy="50652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1000"/>
              </a:spcBef>
              <a:spcAft>
                <a:spcPts val="0"/>
              </a:spcAft>
              <a:buClr>
                <a:srgbClr val="2E2E2E"/>
              </a:buClr>
              <a:buSzPts val="3000"/>
              <a:buNone/>
            </a:pPr>
            <a:r>
              <a:rPr lang="lt-LT" dirty="0"/>
              <a:t>Klientų aptarnavimas</a:t>
            </a:r>
            <a:endParaRPr dirty="0"/>
          </a:p>
          <a:p>
            <a:pPr marL="0" lvl="0" indent="0" algn="l" rtl="0">
              <a:lnSpc>
                <a:spcPct val="150000"/>
              </a:lnSpc>
              <a:spcBef>
                <a:spcPts val="1000"/>
              </a:spcBef>
              <a:spcAft>
                <a:spcPts val="0"/>
              </a:spcAft>
              <a:buClr>
                <a:srgbClr val="2E2E2E"/>
              </a:buClr>
              <a:buSzPts val="3000"/>
              <a:buNone/>
            </a:pPr>
            <a:r>
              <a:rPr lang="lt-LT" dirty="0"/>
              <a:t>Pardavimai</a:t>
            </a:r>
            <a:endParaRPr dirty="0"/>
          </a:p>
          <a:p>
            <a:pPr marL="0" lvl="0" indent="0" algn="l" rtl="0">
              <a:lnSpc>
                <a:spcPct val="150000"/>
              </a:lnSpc>
              <a:spcBef>
                <a:spcPts val="1000"/>
              </a:spcBef>
              <a:spcAft>
                <a:spcPts val="0"/>
              </a:spcAft>
              <a:buClr>
                <a:srgbClr val="2E2E2E"/>
              </a:buClr>
              <a:buSzPts val="3000"/>
              <a:buNone/>
            </a:pPr>
            <a:r>
              <a:rPr lang="lt-LT" dirty="0"/>
              <a:t>Įdarbinimas</a:t>
            </a:r>
            <a:endParaRPr dirty="0"/>
          </a:p>
          <a:p>
            <a:pPr marL="0" lvl="0" indent="0" algn="l" rtl="0">
              <a:lnSpc>
                <a:spcPct val="150000"/>
              </a:lnSpc>
              <a:spcBef>
                <a:spcPts val="1000"/>
              </a:spcBef>
              <a:spcAft>
                <a:spcPts val="0"/>
              </a:spcAft>
              <a:buClr>
                <a:srgbClr val="2E2E2E"/>
              </a:buClr>
              <a:buSzPts val="3000"/>
              <a:buNone/>
            </a:pPr>
            <a:r>
              <a:rPr lang="lt-LT" dirty="0"/>
              <a:t>Padėkos laiškai</a:t>
            </a:r>
            <a:endParaRPr dirty="0"/>
          </a:p>
          <a:p>
            <a:pPr marL="0" lvl="0" indent="0" algn="l" rtl="0">
              <a:lnSpc>
                <a:spcPct val="150000"/>
              </a:lnSpc>
              <a:spcBef>
                <a:spcPts val="1000"/>
              </a:spcBef>
              <a:spcAft>
                <a:spcPts val="0"/>
              </a:spcAft>
              <a:buClr>
                <a:srgbClr val="2E2E2E"/>
              </a:buClr>
              <a:buSzPts val="3000"/>
              <a:buNone/>
            </a:pPr>
            <a:r>
              <a:rPr lang="lt-LT" dirty="0"/>
              <a:t>Renginių organizavimas</a:t>
            </a:r>
            <a:endParaRPr dirty="0"/>
          </a:p>
          <a:p>
            <a:pPr marL="0" lvl="0" indent="0" algn="l" rtl="0">
              <a:lnSpc>
                <a:spcPct val="150000"/>
              </a:lnSpc>
              <a:spcBef>
                <a:spcPts val="1000"/>
              </a:spcBef>
              <a:spcAft>
                <a:spcPts val="0"/>
              </a:spcAft>
              <a:buClr>
                <a:srgbClr val="2E2E2E"/>
              </a:buClr>
              <a:buSzPts val="3000"/>
              <a:buNone/>
            </a:pPr>
            <a:r>
              <a:rPr lang="lt-LT" dirty="0"/>
              <a:t>Atsakymai į bendrus klausimus ir kt.</a:t>
            </a:r>
            <a:endParaRPr dirty="0"/>
          </a:p>
          <a:p>
            <a:pPr marL="0" lvl="0" indent="0" algn="l" rtl="0">
              <a:lnSpc>
                <a:spcPct val="90000"/>
              </a:lnSpc>
              <a:spcBef>
                <a:spcPts val="1000"/>
              </a:spcBef>
              <a:spcAft>
                <a:spcPts val="0"/>
              </a:spcAft>
              <a:buClr>
                <a:srgbClr val="2E2E2E"/>
              </a:buClr>
              <a:buSzPts val="3000"/>
              <a:buNone/>
            </a:pPr>
            <a:endParaRPr b="1" dirty="0"/>
          </a:p>
        </p:txBody>
      </p:sp>
      <p:sp>
        <p:nvSpPr>
          <p:cNvPr id="628" name="Google Shape;628;p53"/>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Laiškų šablonai</a:t>
            </a:r>
            <a:endParaRPr>
              <a:latin typeface="Century Gothic"/>
              <a:ea typeface="Century Gothic"/>
              <a:cs typeface="Century Gothic"/>
              <a:sym typeface="Century Gothic"/>
            </a:endParaRPr>
          </a:p>
        </p:txBody>
      </p:sp>
      <p:pic>
        <p:nvPicPr>
          <p:cNvPr id="629" name="Google Shape;629;p53"/>
          <p:cNvPicPr preferRelativeResize="0"/>
          <p:nvPr/>
        </p:nvPicPr>
        <p:blipFill rotWithShape="1">
          <a:blip r:embed="rId3">
            <a:alphaModFix/>
          </a:blip>
          <a:srcRect/>
          <a:stretch/>
        </p:blipFill>
        <p:spPr>
          <a:xfrm>
            <a:off x="7568742" y="2518743"/>
            <a:ext cx="4168288" cy="3881718"/>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p54"/>
          <p:cNvSpPr txBox="1">
            <a:spLocks noGrp="1"/>
          </p:cNvSpPr>
          <p:nvPr>
            <p:ph type="body" idx="1"/>
          </p:nvPr>
        </p:nvSpPr>
        <p:spPr>
          <a:xfrm>
            <a:off x="838200" y="2139352"/>
            <a:ext cx="5402888" cy="4353522"/>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rgbClr val="2E2E2E"/>
              </a:buClr>
              <a:buSzPts val="3000"/>
              <a:buNone/>
            </a:pPr>
            <a:r>
              <a:rPr lang="lt-LT" dirty="0"/>
              <a:t>Taupo laiką</a:t>
            </a:r>
            <a:endParaRPr dirty="0"/>
          </a:p>
          <a:p>
            <a:pPr marL="0" lvl="0" indent="0" algn="l" rtl="0">
              <a:lnSpc>
                <a:spcPct val="150000"/>
              </a:lnSpc>
              <a:spcBef>
                <a:spcPts val="1000"/>
              </a:spcBef>
              <a:spcAft>
                <a:spcPts val="0"/>
              </a:spcAft>
              <a:buClr>
                <a:srgbClr val="2E2E2E"/>
              </a:buClr>
              <a:buSzPts val="3000"/>
              <a:buNone/>
            </a:pPr>
            <a:r>
              <a:rPr lang="lt-LT" dirty="0"/>
              <a:t>Užtikrina nuoseklumą</a:t>
            </a:r>
            <a:endParaRPr dirty="0"/>
          </a:p>
          <a:p>
            <a:pPr marL="0" lvl="0" indent="0" algn="l" rtl="0">
              <a:lnSpc>
                <a:spcPct val="150000"/>
              </a:lnSpc>
              <a:spcBef>
                <a:spcPts val="1000"/>
              </a:spcBef>
              <a:spcAft>
                <a:spcPts val="0"/>
              </a:spcAft>
              <a:buClr>
                <a:srgbClr val="2E2E2E"/>
              </a:buClr>
              <a:buSzPts val="3000"/>
              <a:buNone/>
            </a:pPr>
            <a:r>
              <a:rPr lang="lt-LT" dirty="0"/>
              <a:t>Mažina klaidų riziką</a:t>
            </a:r>
            <a:endParaRPr dirty="0"/>
          </a:p>
          <a:p>
            <a:pPr marL="0" lvl="0" indent="0" algn="l" rtl="0">
              <a:lnSpc>
                <a:spcPct val="150000"/>
              </a:lnSpc>
              <a:spcBef>
                <a:spcPts val="1000"/>
              </a:spcBef>
              <a:spcAft>
                <a:spcPts val="0"/>
              </a:spcAft>
              <a:buClr>
                <a:srgbClr val="2E2E2E"/>
              </a:buClr>
              <a:buSzPts val="3000"/>
              <a:buNone/>
            </a:pPr>
            <a:r>
              <a:rPr lang="lt-LT" dirty="0"/>
              <a:t>Didina efektyvumą</a:t>
            </a:r>
            <a:endParaRPr dirty="0"/>
          </a:p>
          <a:p>
            <a:pPr marL="0" lvl="0" indent="0" algn="l" rtl="0">
              <a:lnSpc>
                <a:spcPct val="150000"/>
              </a:lnSpc>
              <a:spcBef>
                <a:spcPts val="1000"/>
              </a:spcBef>
              <a:spcAft>
                <a:spcPts val="0"/>
              </a:spcAft>
              <a:buClr>
                <a:srgbClr val="2E2E2E"/>
              </a:buClr>
              <a:buSzPts val="3000"/>
              <a:buNone/>
            </a:pPr>
            <a:r>
              <a:rPr lang="lt-LT" dirty="0"/>
              <a:t>Standartizuoja komunikaciją</a:t>
            </a:r>
            <a:endParaRPr dirty="0"/>
          </a:p>
        </p:txBody>
      </p:sp>
      <p:sp>
        <p:nvSpPr>
          <p:cNvPr id="636" name="Google Shape;636;p54"/>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Pagrindiniai privalumai</a:t>
            </a:r>
            <a:endParaRPr>
              <a:latin typeface="Century Gothic"/>
              <a:ea typeface="Century Gothic"/>
              <a:cs typeface="Century Gothic"/>
              <a:sym typeface="Century Gothic"/>
            </a:endParaRPr>
          </a:p>
        </p:txBody>
      </p:sp>
      <p:pic>
        <p:nvPicPr>
          <p:cNvPr id="637" name="Google Shape;637;p54"/>
          <p:cNvPicPr preferRelativeResize="0"/>
          <p:nvPr/>
        </p:nvPicPr>
        <p:blipFill rotWithShape="1">
          <a:blip r:embed="rId3">
            <a:alphaModFix/>
          </a:blip>
          <a:srcRect/>
          <a:stretch/>
        </p:blipFill>
        <p:spPr>
          <a:xfrm>
            <a:off x="6735927" y="2018370"/>
            <a:ext cx="4367502" cy="4329969"/>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g362e5746e40_0_7"/>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i="1">
                <a:latin typeface="Century Gothic"/>
                <a:ea typeface="Century Gothic"/>
                <a:cs typeface="Century Gothic"/>
                <a:sym typeface="Century Gothic"/>
              </a:rPr>
              <a:t>Gmail</a:t>
            </a:r>
            <a:r>
              <a:rPr lang="lt-LT">
                <a:latin typeface="Century Gothic"/>
                <a:ea typeface="Century Gothic"/>
                <a:cs typeface="Century Gothic"/>
                <a:sym typeface="Century Gothic"/>
              </a:rPr>
              <a:t> laiškų šablono nustatymas</a:t>
            </a:r>
            <a:endParaRPr>
              <a:latin typeface="Century Gothic"/>
              <a:ea typeface="Century Gothic"/>
              <a:cs typeface="Century Gothic"/>
              <a:sym typeface="Century Gothic"/>
            </a:endParaRPr>
          </a:p>
        </p:txBody>
      </p:sp>
      <p:pic>
        <p:nvPicPr>
          <p:cNvPr id="644" name="Google Shape;644;g362e5746e40_0_7"/>
          <p:cNvPicPr preferRelativeResize="0"/>
          <p:nvPr/>
        </p:nvPicPr>
        <p:blipFill rotWithShape="1">
          <a:blip r:embed="rId3">
            <a:alphaModFix/>
          </a:blip>
          <a:srcRect/>
          <a:stretch/>
        </p:blipFill>
        <p:spPr>
          <a:xfrm>
            <a:off x="152400" y="1794626"/>
            <a:ext cx="11887200" cy="4043115"/>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sp>
        <p:nvSpPr>
          <p:cNvPr id="649" name="Google Shape;649;p58"/>
          <p:cNvSpPr txBox="1">
            <a:spLocks noGrp="1"/>
          </p:cNvSpPr>
          <p:nvPr>
            <p:ph type="body" idx="1"/>
          </p:nvPr>
        </p:nvSpPr>
        <p:spPr>
          <a:xfrm>
            <a:off x="838200" y="1819766"/>
            <a:ext cx="10515600" cy="488583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E2E2E"/>
              </a:buClr>
              <a:buSzPts val="3000"/>
              <a:buNone/>
            </a:pPr>
            <a:r>
              <a:rPr lang="lt-LT" dirty="0"/>
              <a:t>Laba diena, [</a:t>
            </a:r>
            <a:r>
              <a:rPr lang="lt-LT" i="1" dirty="0"/>
              <a:t>Gavėjo vardas</a:t>
            </a:r>
            <a:r>
              <a:rPr lang="lt-LT" dirty="0"/>
              <a:t>],</a:t>
            </a:r>
            <a:endParaRPr dirty="0"/>
          </a:p>
          <a:p>
            <a:pPr marL="0" lvl="0" indent="0" algn="l" rtl="0">
              <a:lnSpc>
                <a:spcPct val="90000"/>
              </a:lnSpc>
              <a:spcBef>
                <a:spcPts val="1000"/>
              </a:spcBef>
              <a:spcAft>
                <a:spcPts val="0"/>
              </a:spcAft>
              <a:buClr>
                <a:srgbClr val="2E2E2E"/>
              </a:buClr>
              <a:buSzPts val="3000"/>
              <a:buNone/>
            </a:pPr>
            <a:r>
              <a:rPr lang="lt-LT" dirty="0"/>
              <a:t>dėkojame už jūsų užklausą dėl [</a:t>
            </a:r>
            <a:r>
              <a:rPr lang="lt-LT" i="1" dirty="0"/>
              <a:t>Produkto pavadinimas</a:t>
            </a:r>
            <a:r>
              <a:rPr lang="lt-LT" dirty="0"/>
              <a:t>].</a:t>
            </a:r>
            <a:endParaRPr dirty="0"/>
          </a:p>
          <a:p>
            <a:pPr marL="0" lvl="0" indent="0" algn="l" rtl="0">
              <a:lnSpc>
                <a:spcPct val="90000"/>
              </a:lnSpc>
              <a:spcBef>
                <a:spcPts val="1000"/>
              </a:spcBef>
              <a:spcAft>
                <a:spcPts val="0"/>
              </a:spcAft>
              <a:buClr>
                <a:srgbClr val="2E2E2E"/>
              </a:buClr>
              <a:buSzPts val="3000"/>
              <a:buNone/>
            </a:pPr>
            <a:r>
              <a:rPr lang="lt-LT" dirty="0"/>
              <a:t>Gavome jūsų užsakymą Nr. [</a:t>
            </a:r>
            <a:r>
              <a:rPr lang="lt-LT" i="1" dirty="0"/>
              <a:t>užsakymo numeris</a:t>
            </a:r>
            <a:r>
              <a:rPr lang="lt-LT" dirty="0"/>
              <a:t>]</a:t>
            </a:r>
            <a:endParaRPr dirty="0"/>
          </a:p>
          <a:p>
            <a:pPr marL="0" lvl="0" indent="0" algn="l" rtl="0">
              <a:lnSpc>
                <a:spcPct val="90000"/>
              </a:lnSpc>
              <a:spcBef>
                <a:spcPts val="1000"/>
              </a:spcBef>
              <a:spcAft>
                <a:spcPts val="0"/>
              </a:spcAft>
              <a:buClr>
                <a:srgbClr val="2E2E2E"/>
              </a:buClr>
              <a:buSzPts val="3000"/>
              <a:buNone/>
            </a:pPr>
            <a:r>
              <a:rPr lang="lt-LT" dirty="0"/>
              <a:t>Jūsų užklausa bus apdorota per 24 valandas. Informuosime papildomai atskiru laišku.</a:t>
            </a:r>
            <a:endParaRPr dirty="0"/>
          </a:p>
          <a:p>
            <a:pPr marL="0" lvl="0" indent="0" algn="l" rtl="0">
              <a:lnSpc>
                <a:spcPct val="90000"/>
              </a:lnSpc>
              <a:spcBef>
                <a:spcPts val="1000"/>
              </a:spcBef>
              <a:spcAft>
                <a:spcPts val="0"/>
              </a:spcAft>
              <a:buClr>
                <a:srgbClr val="2E2E2E"/>
              </a:buClr>
              <a:buSzPts val="3000"/>
              <a:buNone/>
            </a:pPr>
            <a:endParaRPr dirty="0"/>
          </a:p>
          <a:p>
            <a:pPr marL="0" lvl="0" indent="0" algn="l" rtl="0">
              <a:lnSpc>
                <a:spcPct val="90000"/>
              </a:lnSpc>
              <a:spcBef>
                <a:spcPts val="1000"/>
              </a:spcBef>
              <a:spcAft>
                <a:spcPts val="0"/>
              </a:spcAft>
              <a:buClr>
                <a:srgbClr val="2E2E2E"/>
              </a:buClr>
              <a:buSzPts val="3000"/>
              <a:buNone/>
            </a:pPr>
            <a:r>
              <a:rPr lang="lt-LT" dirty="0"/>
              <a:t>Jei turite papildomų klausimų, nedvejodami kreipkitės.</a:t>
            </a:r>
            <a:endParaRPr dirty="0"/>
          </a:p>
          <a:p>
            <a:pPr marL="0" lvl="0" indent="0" algn="l" rtl="0">
              <a:lnSpc>
                <a:spcPct val="90000"/>
              </a:lnSpc>
              <a:spcBef>
                <a:spcPts val="1000"/>
              </a:spcBef>
              <a:spcAft>
                <a:spcPts val="0"/>
              </a:spcAft>
              <a:buClr>
                <a:srgbClr val="2E2E2E"/>
              </a:buClr>
              <a:buSzPts val="3000"/>
              <a:buNone/>
            </a:pPr>
            <a:r>
              <a:rPr lang="lt-LT" dirty="0"/>
              <a:t>Pagarbiai</a:t>
            </a:r>
            <a:endParaRPr dirty="0"/>
          </a:p>
          <a:p>
            <a:pPr marL="0" lvl="0" indent="0" algn="l" rtl="0">
              <a:lnSpc>
                <a:spcPct val="90000"/>
              </a:lnSpc>
              <a:spcBef>
                <a:spcPts val="1000"/>
              </a:spcBef>
              <a:spcAft>
                <a:spcPts val="0"/>
              </a:spcAft>
              <a:buClr>
                <a:srgbClr val="2E2E2E"/>
              </a:buClr>
              <a:buSzPts val="3000"/>
              <a:buNone/>
            </a:pPr>
            <a:r>
              <a:rPr lang="lt-LT" dirty="0"/>
              <a:t>[Jūsų vardas / Įmonės pavadinimas]</a:t>
            </a:r>
            <a:endParaRPr dirty="0"/>
          </a:p>
        </p:txBody>
      </p:sp>
      <p:sp>
        <p:nvSpPr>
          <p:cNvPr id="650" name="Google Shape;650;p58"/>
          <p:cNvSpPr txBox="1">
            <a:spLocks noGrp="1"/>
          </p:cNvSpPr>
          <p:nvPr>
            <p:ph type="title"/>
          </p:nvPr>
        </p:nvSpPr>
        <p:spPr>
          <a:xfrm>
            <a:off x="838200" y="260195"/>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Laiško šablono pavyzdys</a:t>
            </a:r>
            <a:endParaRPr>
              <a:latin typeface="Century Gothic"/>
              <a:ea typeface="Century Gothic"/>
              <a:cs typeface="Century Gothic"/>
              <a:sym typeface="Century Gothic"/>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sp>
        <p:nvSpPr>
          <p:cNvPr id="656" name="Google Shape;656;g362e5746e40_0_0"/>
          <p:cNvSpPr txBox="1">
            <a:spLocks noGrp="1"/>
          </p:cNvSpPr>
          <p:nvPr>
            <p:ph type="title"/>
          </p:nvPr>
        </p:nvSpPr>
        <p:spPr>
          <a:xfrm>
            <a:off x="838200" y="176440"/>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Šablono įterpimas</a:t>
            </a:r>
            <a:endParaRPr>
              <a:latin typeface="Century Gothic"/>
              <a:ea typeface="Century Gothic"/>
              <a:cs typeface="Century Gothic"/>
              <a:sym typeface="Century Gothic"/>
            </a:endParaRPr>
          </a:p>
        </p:txBody>
      </p:sp>
      <p:pic>
        <p:nvPicPr>
          <p:cNvPr id="657" name="Google Shape;657;g362e5746e40_0_0" descr="Ekrano kopija, vaizduojanti šablono įterpimo eigą."/>
          <p:cNvPicPr preferRelativeResize="0"/>
          <p:nvPr/>
        </p:nvPicPr>
        <p:blipFill rotWithShape="1">
          <a:blip r:embed="rId3">
            <a:alphaModFix/>
          </a:blip>
          <a:srcRect/>
          <a:stretch/>
        </p:blipFill>
        <p:spPr>
          <a:xfrm>
            <a:off x="1536975" y="1758340"/>
            <a:ext cx="8202915" cy="5099660"/>
          </a:xfrm>
          <a:prstGeom prst="rect">
            <a:avLst/>
          </a:prstGeom>
          <a:noFill/>
          <a:ln>
            <a:noFill/>
          </a:ln>
        </p:spPr>
      </p:pic>
      <p:sp>
        <p:nvSpPr>
          <p:cNvPr id="658" name="Google Shape;658;g362e5746e40_0_0"/>
          <p:cNvSpPr/>
          <p:nvPr/>
        </p:nvSpPr>
        <p:spPr>
          <a:xfrm>
            <a:off x="8497440" y="6271200"/>
            <a:ext cx="548640" cy="548640"/>
          </a:xfrm>
          <a:prstGeom prst="ellipse">
            <a:avLst/>
          </a:prstGeom>
          <a:solidFill>
            <a:srgbClr val="E71224">
              <a:alpha val="4705"/>
            </a:srgbClr>
          </a:solidFill>
          <a:ln w="18000" cap="flat" cmpd="sng">
            <a:solidFill>
              <a:srgbClr val="E71224"/>
            </a:solidFill>
            <a:prstDash val="solid"/>
            <a:round/>
            <a:headEnd type="none" w="sm" len="sm"/>
            <a:tailEnd type="none" w="sm" len="sm"/>
          </a:ln>
        </p:spPr>
        <p:txBody>
          <a:bodyPr spcFirstLastPara="1" wrap="square" lIns="91425" tIns="45700" rIns="91425" bIns="45700" anchor="ctr" anchorCtr="1">
            <a:noAutofit/>
          </a:bodyPr>
          <a:lstStyle/>
          <a:p>
            <a:pPr marL="0" marR="0" lvl="0" indent="0" algn="l" rtl="0">
              <a:lnSpc>
                <a:spcPct val="100000"/>
              </a:lnSpc>
              <a:spcBef>
                <a:spcPts val="0"/>
              </a:spcBef>
              <a:spcAft>
                <a:spcPts val="0"/>
              </a:spcAft>
              <a:buNone/>
            </a:pPr>
            <a:endParaRPr sz="1400" b="0" i="0" u="none" strike="noStrike" cap="none">
              <a:solidFill>
                <a:srgbClr val="E71224"/>
              </a:solidFill>
              <a:latin typeface="Arial"/>
              <a:ea typeface="Arial"/>
              <a:cs typeface="Arial"/>
              <a:sym typeface="Arial"/>
            </a:endParaRPr>
          </a:p>
        </p:txBody>
      </p:sp>
      <p:sp>
        <p:nvSpPr>
          <p:cNvPr id="659" name="Google Shape;659;g362e5746e40_0_0"/>
          <p:cNvSpPr/>
          <p:nvPr/>
        </p:nvSpPr>
        <p:spPr>
          <a:xfrm>
            <a:off x="4433040" y="3833280"/>
            <a:ext cx="4937760" cy="365760"/>
          </a:xfrm>
          <a:prstGeom prst="ellipse">
            <a:avLst/>
          </a:prstGeom>
          <a:solidFill>
            <a:srgbClr val="E71224">
              <a:alpha val="4705"/>
            </a:srgbClr>
          </a:solidFill>
          <a:ln w="18000" cap="flat" cmpd="sng">
            <a:solidFill>
              <a:srgbClr val="E71224"/>
            </a:solidFill>
            <a:prstDash val="solid"/>
            <a:round/>
            <a:headEnd type="none" w="sm" len="sm"/>
            <a:tailEnd type="none" w="sm" len="sm"/>
          </a:ln>
        </p:spPr>
        <p:txBody>
          <a:bodyPr spcFirstLastPara="1" wrap="square" lIns="91425" tIns="45700" rIns="91425" bIns="45700" anchor="ctr" anchorCtr="1">
            <a:noAutofit/>
          </a:bodyPr>
          <a:lstStyle/>
          <a:p>
            <a:pPr marL="0" marR="0" lvl="0" indent="0" algn="l" rtl="0">
              <a:lnSpc>
                <a:spcPct val="100000"/>
              </a:lnSpc>
              <a:spcBef>
                <a:spcPts val="0"/>
              </a:spcBef>
              <a:spcAft>
                <a:spcPts val="0"/>
              </a:spcAft>
              <a:buNone/>
            </a:pPr>
            <a:endParaRPr sz="1400" b="0" i="0" u="none" strike="noStrike" cap="none">
              <a:solidFill>
                <a:srgbClr val="E71224"/>
              </a:solidFill>
              <a:latin typeface="Arial"/>
              <a:ea typeface="Arial"/>
              <a:cs typeface="Arial"/>
              <a:sym typeface="Arial"/>
            </a:endParaRPr>
          </a:p>
        </p:txBody>
      </p:sp>
      <p:sp>
        <p:nvSpPr>
          <p:cNvPr id="660" name="Google Shape;660;g362e5746e40_0_0"/>
          <p:cNvSpPr/>
          <p:nvPr/>
        </p:nvSpPr>
        <p:spPr>
          <a:xfrm>
            <a:off x="1745280" y="4893120"/>
            <a:ext cx="3657600" cy="365760"/>
          </a:xfrm>
          <a:prstGeom prst="ellipse">
            <a:avLst/>
          </a:prstGeom>
          <a:solidFill>
            <a:srgbClr val="E71224">
              <a:alpha val="4705"/>
            </a:srgbClr>
          </a:solidFill>
          <a:ln w="18000" cap="flat" cmpd="sng">
            <a:solidFill>
              <a:srgbClr val="E71224"/>
            </a:solidFill>
            <a:prstDash val="solid"/>
            <a:round/>
            <a:headEnd type="none" w="sm" len="sm"/>
            <a:tailEnd type="none" w="sm" len="sm"/>
          </a:ln>
        </p:spPr>
        <p:txBody>
          <a:bodyPr spcFirstLastPara="1" wrap="square" lIns="91425" tIns="45700" rIns="91425" bIns="45700" anchor="ctr" anchorCtr="1">
            <a:noAutofit/>
          </a:bodyPr>
          <a:lstStyle/>
          <a:p>
            <a:pPr marL="0" marR="0" lvl="0" indent="0" algn="l" rtl="0">
              <a:lnSpc>
                <a:spcPct val="100000"/>
              </a:lnSpc>
              <a:spcBef>
                <a:spcPts val="0"/>
              </a:spcBef>
              <a:spcAft>
                <a:spcPts val="0"/>
              </a:spcAft>
              <a:buNone/>
            </a:pPr>
            <a:endParaRPr sz="1400" b="0" i="0" u="none" strike="noStrike" cap="none">
              <a:solidFill>
                <a:srgbClr val="E71224"/>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666" name="Google Shape;666;p57"/>
          <p:cNvSpPr txBox="1">
            <a:spLocks noGrp="1"/>
          </p:cNvSpPr>
          <p:nvPr>
            <p:ph type="body" idx="1"/>
          </p:nvPr>
        </p:nvSpPr>
        <p:spPr>
          <a:xfrm>
            <a:off x="838200" y="2451720"/>
            <a:ext cx="7469222" cy="3127096"/>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rgbClr val="2E2E2E"/>
              </a:buClr>
              <a:buSzPts val="3200"/>
              <a:buNone/>
            </a:pPr>
            <a:r>
              <a:rPr lang="lt-LT" dirty="0"/>
              <a:t>Vartokite </a:t>
            </a:r>
            <a:r>
              <a:rPr lang="lt-LT" b="1" dirty="0"/>
              <a:t>aiškius</a:t>
            </a:r>
            <a:r>
              <a:rPr lang="lt-LT" dirty="0"/>
              <a:t> pavadinimus</a:t>
            </a:r>
            <a:endParaRPr dirty="0"/>
          </a:p>
          <a:p>
            <a:pPr marL="0" lvl="0" indent="0" algn="l" rtl="0">
              <a:lnSpc>
                <a:spcPct val="150000"/>
              </a:lnSpc>
              <a:spcBef>
                <a:spcPts val="1000"/>
              </a:spcBef>
              <a:spcAft>
                <a:spcPts val="0"/>
              </a:spcAft>
              <a:buClr>
                <a:srgbClr val="2E2E2E"/>
              </a:buClr>
              <a:buSzPts val="3200"/>
              <a:buNone/>
            </a:pPr>
            <a:r>
              <a:rPr lang="lt-LT" dirty="0"/>
              <a:t>Kurkite </a:t>
            </a:r>
            <a:r>
              <a:rPr lang="lt-LT" b="1" dirty="0"/>
              <a:t>skirtingus</a:t>
            </a:r>
            <a:r>
              <a:rPr lang="lt-LT" dirty="0"/>
              <a:t> įvairiems tikslams</a:t>
            </a:r>
            <a:endParaRPr dirty="0"/>
          </a:p>
          <a:p>
            <a:pPr marL="0" lvl="0" indent="0" algn="l" rtl="0">
              <a:lnSpc>
                <a:spcPct val="150000"/>
              </a:lnSpc>
              <a:spcBef>
                <a:spcPts val="1000"/>
              </a:spcBef>
              <a:spcAft>
                <a:spcPts val="0"/>
              </a:spcAft>
              <a:buClr>
                <a:srgbClr val="2E2E2E"/>
              </a:buClr>
              <a:buSzPts val="3200"/>
              <a:buNone/>
            </a:pPr>
            <a:r>
              <a:rPr lang="lt-LT" dirty="0"/>
              <a:t>Reguliariai peržiūrėkite ir </a:t>
            </a:r>
            <a:r>
              <a:rPr lang="lt-LT" b="1" dirty="0"/>
              <a:t>atnaujinkite</a:t>
            </a:r>
            <a:endParaRPr dirty="0"/>
          </a:p>
        </p:txBody>
      </p:sp>
      <p:sp>
        <p:nvSpPr>
          <p:cNvPr id="667" name="Google Shape;667;p57"/>
          <p:cNvSpPr txBox="1">
            <a:spLocks noGrp="1"/>
          </p:cNvSpPr>
          <p:nvPr>
            <p:ph type="title"/>
          </p:nvPr>
        </p:nvSpPr>
        <p:spPr>
          <a:xfrm>
            <a:off x="838200" y="192827"/>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Patarimai naudojant šablonus</a:t>
            </a:r>
            <a:endParaRPr>
              <a:latin typeface="Century Gothic"/>
              <a:ea typeface="Century Gothic"/>
              <a:cs typeface="Century Gothic"/>
              <a:sym typeface="Century Gothic"/>
            </a:endParaRPr>
          </a:p>
        </p:txBody>
      </p:sp>
      <p:pic>
        <p:nvPicPr>
          <p:cNvPr id="668" name="Google Shape;668;p57"/>
          <p:cNvPicPr preferRelativeResize="0"/>
          <p:nvPr/>
        </p:nvPicPr>
        <p:blipFill rotWithShape="1">
          <a:blip r:embed="rId3">
            <a:alphaModFix/>
          </a:blip>
          <a:srcRect/>
          <a:stretch/>
        </p:blipFill>
        <p:spPr>
          <a:xfrm>
            <a:off x="8521430" y="2607013"/>
            <a:ext cx="3277165" cy="2971803"/>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171"/>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t>Praktinė užduotis</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pic>
        <p:nvPicPr>
          <p:cNvPr id="680" name="Google Shape;680;p59" descr="Ekrano kopija, Outlook elektroninio pašto nustatymų lango vaizdas."/>
          <p:cNvPicPr preferRelativeResize="0">
            <a:picLocks noGrp="1"/>
          </p:cNvPicPr>
          <p:nvPr>
            <p:ph type="body" idx="1"/>
          </p:nvPr>
        </p:nvPicPr>
        <p:blipFill rotWithShape="1">
          <a:blip r:embed="rId3">
            <a:alphaModFix/>
          </a:blip>
          <a:srcRect/>
          <a:stretch/>
        </p:blipFill>
        <p:spPr>
          <a:xfrm>
            <a:off x="341875" y="1939750"/>
            <a:ext cx="11293200" cy="4637700"/>
          </a:xfrm>
          <a:prstGeom prst="rect">
            <a:avLst/>
          </a:prstGeom>
          <a:noFill/>
          <a:ln>
            <a:noFill/>
          </a:ln>
        </p:spPr>
      </p:pic>
      <p:sp>
        <p:nvSpPr>
          <p:cNvPr id="681" name="Google Shape;681;p59"/>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i="1" dirty="0">
                <a:latin typeface="Century Gothic"/>
                <a:ea typeface="Century Gothic"/>
                <a:cs typeface="Century Gothic"/>
                <a:sym typeface="Century Gothic"/>
              </a:rPr>
              <a:t>Outlook</a:t>
            </a:r>
            <a:r>
              <a:rPr lang="lt-LT" dirty="0">
                <a:latin typeface="Century Gothic"/>
                <a:ea typeface="Century Gothic"/>
                <a:cs typeface="Century Gothic"/>
                <a:sym typeface="Century Gothic"/>
              </a:rPr>
              <a:t> taisyklės</a:t>
            </a:r>
            <a:endParaRPr dirty="0">
              <a:latin typeface="Century Gothic"/>
              <a:ea typeface="Century Gothic"/>
              <a:cs typeface="Century Gothic"/>
              <a:sym typeface="Century Gothic"/>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p60"/>
          <p:cNvSpPr txBox="1">
            <a:spLocks noGrp="1"/>
          </p:cNvSpPr>
          <p:nvPr>
            <p:ph type="body" idx="1"/>
          </p:nvPr>
        </p:nvSpPr>
        <p:spPr>
          <a:xfrm>
            <a:off x="838200" y="1819766"/>
            <a:ext cx="5257800" cy="5038234"/>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50000"/>
              </a:lnSpc>
              <a:spcBef>
                <a:spcPts val="0"/>
              </a:spcBef>
              <a:spcAft>
                <a:spcPts val="0"/>
              </a:spcAft>
              <a:buClr>
                <a:srgbClr val="2E2E2E"/>
              </a:buClr>
              <a:buSzPct val="108108"/>
              <a:buNone/>
            </a:pPr>
            <a:r>
              <a:rPr lang="lt-LT"/>
              <a:t>Gautųjų laiškų nustatymai Parašas</a:t>
            </a:r>
            <a:endParaRPr/>
          </a:p>
          <a:p>
            <a:pPr marL="0" lvl="0" indent="0" algn="l" rtl="0">
              <a:lnSpc>
                <a:spcPct val="150000"/>
              </a:lnSpc>
              <a:spcBef>
                <a:spcPts val="1000"/>
              </a:spcBef>
              <a:spcAft>
                <a:spcPts val="0"/>
              </a:spcAft>
              <a:buClr>
                <a:srgbClr val="2E2E2E"/>
              </a:buClr>
              <a:buSzPct val="108108"/>
              <a:buNone/>
            </a:pPr>
            <a:r>
              <a:rPr lang="lt-LT"/>
              <a:t>Atostogų atsakiklis</a:t>
            </a:r>
            <a:endParaRPr/>
          </a:p>
          <a:p>
            <a:pPr marL="0" lvl="0" indent="0" algn="l" rtl="0">
              <a:lnSpc>
                <a:spcPct val="150000"/>
              </a:lnSpc>
              <a:spcBef>
                <a:spcPts val="1000"/>
              </a:spcBef>
              <a:spcAft>
                <a:spcPts val="0"/>
              </a:spcAft>
              <a:buClr>
                <a:srgbClr val="2E2E2E"/>
              </a:buClr>
              <a:buSzPct val="108108"/>
              <a:buNone/>
            </a:pPr>
            <a:r>
              <a:rPr lang="lt-LT"/>
              <a:t>Darbalaukio pranešimai</a:t>
            </a:r>
            <a:endParaRPr/>
          </a:p>
          <a:p>
            <a:pPr marL="0" lvl="0" indent="0" algn="l" rtl="0">
              <a:lnSpc>
                <a:spcPct val="150000"/>
              </a:lnSpc>
              <a:spcBef>
                <a:spcPts val="1000"/>
              </a:spcBef>
              <a:spcAft>
                <a:spcPts val="0"/>
              </a:spcAft>
              <a:buClr>
                <a:srgbClr val="2E2E2E"/>
              </a:buClr>
              <a:buSzPct val="108108"/>
              <a:buNone/>
            </a:pPr>
            <a:r>
              <a:rPr lang="lt-LT"/>
              <a:t>Automatinis taisymas</a:t>
            </a:r>
            <a:endParaRPr/>
          </a:p>
          <a:p>
            <a:pPr marL="0" lvl="0" indent="0" algn="l" rtl="0">
              <a:lnSpc>
                <a:spcPct val="150000"/>
              </a:lnSpc>
              <a:spcBef>
                <a:spcPts val="1000"/>
              </a:spcBef>
              <a:spcAft>
                <a:spcPts val="0"/>
              </a:spcAft>
              <a:buClr>
                <a:srgbClr val="2E2E2E"/>
              </a:buClr>
              <a:buSzPct val="108108"/>
              <a:buNone/>
            </a:pPr>
            <a:r>
              <a:rPr lang="lt-LT"/>
              <a:t>Anuliuoti siuntimą</a:t>
            </a:r>
            <a:endParaRPr/>
          </a:p>
          <a:p>
            <a:pPr marL="0" lvl="0" indent="0" algn="l" rtl="0">
              <a:lnSpc>
                <a:spcPct val="150000"/>
              </a:lnSpc>
              <a:spcBef>
                <a:spcPts val="1000"/>
              </a:spcBef>
              <a:spcAft>
                <a:spcPts val="0"/>
              </a:spcAft>
              <a:buClr>
                <a:srgbClr val="2E2E2E"/>
              </a:buClr>
              <a:buSzPct val="108108"/>
              <a:buNone/>
            </a:pPr>
            <a:r>
              <a:rPr lang="lt-LT"/>
              <a:t>Kt.</a:t>
            </a:r>
            <a:endParaRPr/>
          </a:p>
          <a:p>
            <a:pPr marL="228600" lvl="0" indent="-38100" algn="l" rtl="0">
              <a:lnSpc>
                <a:spcPct val="90000"/>
              </a:lnSpc>
              <a:spcBef>
                <a:spcPts val="1000"/>
              </a:spcBef>
              <a:spcAft>
                <a:spcPts val="0"/>
              </a:spcAft>
              <a:buClr>
                <a:srgbClr val="2E2E2E"/>
              </a:buClr>
              <a:buSzPct val="108108"/>
              <a:buNone/>
            </a:pPr>
            <a:endParaRPr/>
          </a:p>
        </p:txBody>
      </p:sp>
      <p:sp>
        <p:nvSpPr>
          <p:cNvPr id="688" name="Google Shape;688;p60"/>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Laiškų nustatymai</a:t>
            </a:r>
            <a:endParaRPr>
              <a:latin typeface="Century Gothic"/>
              <a:ea typeface="Century Gothic"/>
              <a:cs typeface="Century Gothic"/>
              <a:sym typeface="Century Gothic"/>
            </a:endParaRPr>
          </a:p>
        </p:txBody>
      </p:sp>
      <p:pic>
        <p:nvPicPr>
          <p:cNvPr id="689" name="Google Shape;689;p60" descr="Ekrano kopija, laiškų šablono nustatymai."/>
          <p:cNvPicPr preferRelativeResize="0"/>
          <p:nvPr/>
        </p:nvPicPr>
        <p:blipFill rotWithShape="1">
          <a:blip r:embed="rId3">
            <a:alphaModFix/>
          </a:blip>
          <a:srcRect/>
          <a:stretch/>
        </p:blipFill>
        <p:spPr>
          <a:xfrm>
            <a:off x="5920384" y="2134300"/>
            <a:ext cx="5797778" cy="2589399"/>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p161"/>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t>Praktinė užduotis</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pic>
        <p:nvPicPr>
          <p:cNvPr id="701" name="Google Shape;701;p48" title="Pažink medijas su Klaudija. Kaip žmonės gyveno be interneto?"/>
          <p:cNvPicPr preferRelativeResize="0">
            <a:picLocks noGrp="1"/>
          </p:cNvPicPr>
          <p:nvPr>
            <p:ph type="body" idx="1"/>
          </p:nvPr>
        </p:nvPicPr>
        <p:blipFill rotWithShape="1">
          <a:blip r:embed="rId3">
            <a:alphaModFix/>
          </a:blip>
          <a:srcRect/>
          <a:stretch/>
        </p:blipFill>
        <p:spPr>
          <a:xfrm>
            <a:off x="2060575" y="1819275"/>
            <a:ext cx="8069263" cy="4559300"/>
          </a:xfrm>
          <a:prstGeom prst="rect">
            <a:avLst/>
          </a:prstGeom>
          <a:noFill/>
          <a:ln>
            <a:noFill/>
          </a:ln>
        </p:spPr>
      </p:pic>
      <p:sp>
        <p:nvSpPr>
          <p:cNvPr id="702" name="Google Shape;702;p48"/>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EA551F"/>
              </a:buClr>
              <a:buSzPct val="100000"/>
              <a:buFont typeface="Arial"/>
              <a:buNone/>
            </a:pPr>
            <a:r>
              <a:rPr lang="lt-LT">
                <a:latin typeface="Century Gothic"/>
                <a:ea typeface="Century Gothic"/>
                <a:cs typeface="Century Gothic"/>
                <a:sym typeface="Century Gothic"/>
              </a:rPr>
              <a:t>Pažink medijas su Klaudija.</a:t>
            </a:r>
            <a:endParaRPr>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100000"/>
              <a:buFont typeface="Arial"/>
              <a:buNone/>
            </a:pPr>
            <a:r>
              <a:rPr lang="lt-LT">
                <a:latin typeface="Century Gothic"/>
                <a:ea typeface="Century Gothic"/>
                <a:cs typeface="Century Gothic"/>
                <a:sym typeface="Century Gothic"/>
              </a:rPr>
              <a:t>Kaip žmonės gyveno be interneto?</a:t>
            </a:r>
            <a:endParaRPr>
              <a:latin typeface="Century Gothic"/>
              <a:ea typeface="Century Gothic"/>
              <a:cs typeface="Century Gothic"/>
              <a:sym typeface="Century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1"/>
                                        </p:tgtEl>
                                        <p:attrNameLst>
                                          <p:attrName>style.visibility</p:attrName>
                                        </p:attrNameLst>
                                      </p:cBhvr>
                                      <p:to>
                                        <p:strVal val="visible"/>
                                      </p:to>
                                    </p:set>
                                    <p:animEffect transition="in" filter="fade">
                                      <p:cBhvr>
                                        <p:cTn id="7" dur="1"/>
                                        <p:tgtEl>
                                          <p:spTgt spid="7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707"/>
        <p:cNvGrpSpPr/>
        <p:nvPr/>
      </p:nvGrpSpPr>
      <p:grpSpPr>
        <a:xfrm>
          <a:off x="0" y="0"/>
          <a:ext cx="0" cy="0"/>
          <a:chOff x="0" y="0"/>
          <a:chExt cx="0" cy="0"/>
        </a:xfrm>
      </p:grpSpPr>
      <p:pic>
        <p:nvPicPr>
          <p:cNvPr id="708" name="Google Shape;708;p49" title="Pažink medijas su Klaudija. Kodėl ne visada galima viešinti asmenines nuotraukas?"/>
          <p:cNvPicPr preferRelativeResize="0">
            <a:picLocks noGrp="1"/>
          </p:cNvPicPr>
          <p:nvPr>
            <p:ph type="body" idx="1"/>
          </p:nvPr>
        </p:nvPicPr>
        <p:blipFill rotWithShape="1">
          <a:blip r:embed="rId3">
            <a:alphaModFix/>
          </a:blip>
          <a:srcRect/>
          <a:stretch/>
        </p:blipFill>
        <p:spPr>
          <a:xfrm>
            <a:off x="2060575" y="1819275"/>
            <a:ext cx="8069263" cy="4559300"/>
          </a:xfrm>
          <a:prstGeom prst="rect">
            <a:avLst/>
          </a:prstGeom>
          <a:noFill/>
          <a:ln>
            <a:noFill/>
          </a:ln>
        </p:spPr>
      </p:pic>
      <p:sp>
        <p:nvSpPr>
          <p:cNvPr id="709" name="Google Shape;709;p49"/>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EA551F"/>
              </a:buClr>
              <a:buSzPct val="100000"/>
              <a:buFont typeface="Arial"/>
              <a:buNone/>
            </a:pPr>
            <a:r>
              <a:rPr lang="lt-LT" dirty="0">
                <a:latin typeface="Century Gothic"/>
                <a:ea typeface="Century Gothic"/>
                <a:cs typeface="Century Gothic"/>
                <a:sym typeface="Century Gothic"/>
              </a:rPr>
              <a:t>Pažink medijas su Klaudija.</a:t>
            </a:r>
            <a:endParaRPr dirty="0">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100000"/>
              <a:buFont typeface="Arial"/>
              <a:buNone/>
            </a:pPr>
            <a:r>
              <a:rPr lang="lt-LT" dirty="0">
                <a:latin typeface="Century Gothic"/>
                <a:ea typeface="Century Gothic"/>
                <a:cs typeface="Century Gothic"/>
                <a:sym typeface="Century Gothic"/>
              </a:rPr>
              <a:t>Socialinių tinklų nustatymai</a:t>
            </a:r>
            <a:endParaRPr dirty="0">
              <a:latin typeface="Century Gothic"/>
              <a:ea typeface="Century Gothic"/>
              <a:cs typeface="Century Gothic"/>
              <a:sym typeface="Century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8"/>
                                        </p:tgtEl>
                                        <p:attrNameLst>
                                          <p:attrName>style.visibility</p:attrName>
                                        </p:attrNameLst>
                                      </p:cBhvr>
                                      <p:to>
                                        <p:strVal val="visible"/>
                                      </p:to>
                                    </p:set>
                                    <p:animEffect transition="in" filter="fade">
                                      <p:cBhvr>
                                        <p:cTn id="7" dur="1"/>
                                        <p:tgtEl>
                                          <p:spTgt spid="7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714"/>
        <p:cNvGrpSpPr/>
        <p:nvPr/>
      </p:nvGrpSpPr>
      <p:grpSpPr>
        <a:xfrm>
          <a:off x="0" y="0"/>
          <a:ext cx="0" cy="0"/>
          <a:chOff x="0" y="0"/>
          <a:chExt cx="0" cy="0"/>
        </a:xfrm>
      </p:grpSpPr>
      <p:sp>
        <p:nvSpPr>
          <p:cNvPr id="715" name="Google Shape;715;p51"/>
          <p:cNvSpPr txBox="1">
            <a:spLocks noGrp="1"/>
          </p:cNvSpPr>
          <p:nvPr>
            <p:ph type="title"/>
          </p:nvPr>
        </p:nvSpPr>
        <p:spPr>
          <a:xfrm>
            <a:off x="1809307" y="2766218"/>
            <a:ext cx="85734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EA551F"/>
              </a:buClr>
              <a:buSzPct val="100000"/>
              <a:buFont typeface="Century Gothic"/>
              <a:buNone/>
            </a:pPr>
            <a:r>
              <a:rPr lang="lt-LT"/>
              <a:t>Naudingos priemonės: idėjos, formos, apklausos ir kt.</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720"/>
        <p:cNvGrpSpPr/>
        <p:nvPr/>
      </p:nvGrpSpPr>
      <p:grpSpPr>
        <a:xfrm>
          <a:off x="0" y="0"/>
          <a:ext cx="0" cy="0"/>
          <a:chOff x="0" y="0"/>
          <a:chExt cx="0" cy="0"/>
        </a:xfrm>
      </p:grpSpPr>
      <p:sp>
        <p:nvSpPr>
          <p:cNvPr id="721" name="Google Shape;721;p162"/>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38100" lvl="0" indent="0" algn="l" rtl="0">
              <a:lnSpc>
                <a:spcPct val="200000"/>
              </a:lnSpc>
              <a:spcBef>
                <a:spcPts val="1000"/>
              </a:spcBef>
              <a:spcAft>
                <a:spcPts val="0"/>
              </a:spcAft>
              <a:buSzPts val="3000"/>
              <a:buNone/>
            </a:pPr>
            <a:r>
              <a:rPr lang="lt-LT"/>
              <a:t>Susitikimų organizavimas</a:t>
            </a:r>
            <a:endParaRPr/>
          </a:p>
          <a:p>
            <a:pPr marL="38100" lvl="0" indent="0" algn="l" rtl="0">
              <a:lnSpc>
                <a:spcPct val="200000"/>
              </a:lnSpc>
              <a:spcBef>
                <a:spcPts val="1000"/>
              </a:spcBef>
              <a:spcAft>
                <a:spcPts val="0"/>
              </a:spcAft>
              <a:buSzPts val="3000"/>
              <a:buNone/>
            </a:pPr>
            <a:r>
              <a:rPr lang="lt-LT"/>
              <a:t>Apklausos dėl datos ar laiko</a:t>
            </a:r>
            <a:endParaRPr/>
          </a:p>
          <a:p>
            <a:pPr marL="38100" lvl="0" indent="0" algn="l" rtl="0">
              <a:lnSpc>
                <a:spcPct val="200000"/>
              </a:lnSpc>
              <a:spcBef>
                <a:spcPts val="1000"/>
              </a:spcBef>
              <a:spcAft>
                <a:spcPts val="0"/>
              </a:spcAft>
              <a:buSzPts val="3000"/>
              <a:buNone/>
            </a:pPr>
            <a:r>
              <a:rPr lang="lt-LT"/>
              <a:t>Priminimų siuntimas</a:t>
            </a:r>
            <a:endParaRPr/>
          </a:p>
          <a:p>
            <a:pPr marL="38100" lvl="0" indent="0" algn="l" rtl="0">
              <a:lnSpc>
                <a:spcPct val="200000"/>
              </a:lnSpc>
              <a:spcBef>
                <a:spcPts val="1000"/>
              </a:spcBef>
              <a:spcAft>
                <a:spcPts val="0"/>
              </a:spcAft>
              <a:buSzPts val="3000"/>
              <a:buNone/>
            </a:pPr>
            <a:r>
              <a:rPr lang="lt-LT"/>
              <a:t>Sąsaja su kalendoriais</a:t>
            </a:r>
            <a:endParaRPr/>
          </a:p>
        </p:txBody>
      </p:sp>
      <p:sp>
        <p:nvSpPr>
          <p:cNvPr id="722" name="Google Shape;722;p162"/>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i="1" dirty="0" err="1"/>
              <a:t>Doodle</a:t>
            </a:r>
            <a:endParaRPr i="1" dirty="0"/>
          </a:p>
        </p:txBody>
      </p:sp>
      <p:pic>
        <p:nvPicPr>
          <p:cNvPr id="723" name="Google Shape;723;p162" descr="Doodle platformos logotipas. Žalios ir mėlynos spalvos keturkapis ir juodas užrašas Doodle."/>
          <p:cNvPicPr preferRelativeResize="0"/>
          <p:nvPr/>
        </p:nvPicPr>
        <p:blipFill rotWithShape="1">
          <a:blip r:embed="rId3">
            <a:alphaModFix/>
          </a:blip>
          <a:srcRect/>
          <a:stretch/>
        </p:blipFill>
        <p:spPr>
          <a:xfrm>
            <a:off x="7324725" y="2589700"/>
            <a:ext cx="3608875" cy="98790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728"/>
        <p:cNvGrpSpPr/>
        <p:nvPr/>
      </p:nvGrpSpPr>
      <p:grpSpPr>
        <a:xfrm>
          <a:off x="0" y="0"/>
          <a:ext cx="0" cy="0"/>
          <a:chOff x="0" y="0"/>
          <a:chExt cx="0" cy="0"/>
        </a:xfrm>
      </p:grpSpPr>
      <p:sp>
        <p:nvSpPr>
          <p:cNvPr id="729" name="Google Shape;729;p163"/>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t>Praktinė užduotis</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pic>
        <p:nvPicPr>
          <p:cNvPr id="735" name="Google Shape;735;p164" descr="Ekrano kopija. Keturi stačiakampiai, kuriuose surašytos  pasirinkimų galimybės: grupės apklausa, registracijos lapas, 1:1, užsakymo puslapis."/>
          <p:cNvPicPr preferRelativeResize="0"/>
          <p:nvPr/>
        </p:nvPicPr>
        <p:blipFill rotWithShape="1">
          <a:blip r:embed="rId3">
            <a:alphaModFix/>
          </a:blip>
          <a:srcRect/>
          <a:stretch/>
        </p:blipFill>
        <p:spPr>
          <a:xfrm>
            <a:off x="226072" y="796080"/>
            <a:ext cx="11739855" cy="5265838"/>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740"/>
        <p:cNvGrpSpPr/>
        <p:nvPr/>
      </p:nvGrpSpPr>
      <p:grpSpPr>
        <a:xfrm>
          <a:off x="0" y="0"/>
          <a:ext cx="0" cy="0"/>
          <a:chOff x="0" y="0"/>
          <a:chExt cx="0" cy="0"/>
        </a:xfrm>
      </p:grpSpPr>
      <p:sp>
        <p:nvSpPr>
          <p:cNvPr id="741" name="Google Shape;741;p165"/>
          <p:cNvSpPr txBox="1">
            <a:spLocks noGrp="1"/>
          </p:cNvSpPr>
          <p:nvPr>
            <p:ph type="body" idx="1"/>
          </p:nvPr>
        </p:nvSpPr>
        <p:spPr>
          <a:xfrm>
            <a:off x="838200" y="1819766"/>
            <a:ext cx="10515600" cy="4673108"/>
          </a:xfrm>
          <a:prstGeom prst="rect">
            <a:avLst/>
          </a:prstGeom>
          <a:noFill/>
          <a:ln>
            <a:noFill/>
          </a:ln>
        </p:spPr>
        <p:txBody>
          <a:bodyPr spcFirstLastPara="1" wrap="square" lIns="91425" tIns="45700" rIns="91425" bIns="45700" anchor="t" anchorCtr="0">
            <a:normAutofit/>
          </a:bodyPr>
          <a:lstStyle/>
          <a:p>
            <a:pPr marL="38100" lvl="0" indent="0" algn="l" rtl="0">
              <a:lnSpc>
                <a:spcPct val="200000"/>
              </a:lnSpc>
              <a:spcBef>
                <a:spcPts val="1000"/>
              </a:spcBef>
              <a:spcAft>
                <a:spcPts val="0"/>
              </a:spcAft>
              <a:buSzPts val="3000"/>
              <a:buNone/>
            </a:pPr>
            <a:r>
              <a:rPr lang="lt-LT" dirty="0"/>
              <a:t>Klausimai realiu laiku</a:t>
            </a:r>
            <a:endParaRPr dirty="0"/>
          </a:p>
          <a:p>
            <a:pPr marL="38100" lvl="0" indent="0" algn="l" rtl="0">
              <a:lnSpc>
                <a:spcPct val="200000"/>
              </a:lnSpc>
              <a:spcBef>
                <a:spcPts val="1000"/>
              </a:spcBef>
              <a:spcAft>
                <a:spcPts val="0"/>
              </a:spcAft>
              <a:buSzPts val="3000"/>
              <a:buNone/>
            </a:pPr>
            <a:r>
              <a:rPr lang="lt-LT" dirty="0"/>
              <a:t>Balsavimas apklausose</a:t>
            </a:r>
            <a:endParaRPr dirty="0"/>
          </a:p>
          <a:p>
            <a:pPr marL="38100" lvl="0" indent="0" algn="l" rtl="0">
              <a:lnSpc>
                <a:spcPct val="200000"/>
              </a:lnSpc>
              <a:spcBef>
                <a:spcPts val="1000"/>
              </a:spcBef>
              <a:spcAft>
                <a:spcPts val="0"/>
              </a:spcAft>
              <a:buSzPts val="3000"/>
              <a:buNone/>
            </a:pPr>
            <a:r>
              <a:rPr lang="lt-LT" dirty="0"/>
              <a:t>Žodžių debesys</a:t>
            </a:r>
            <a:endParaRPr dirty="0"/>
          </a:p>
          <a:p>
            <a:pPr marL="38100" lvl="0" indent="0" algn="l" rtl="0">
              <a:lnSpc>
                <a:spcPct val="200000"/>
              </a:lnSpc>
              <a:spcBef>
                <a:spcPts val="1000"/>
              </a:spcBef>
              <a:spcAft>
                <a:spcPts val="0"/>
              </a:spcAft>
              <a:buSzPts val="3000"/>
              <a:buNone/>
            </a:pPr>
            <a:r>
              <a:rPr lang="lt-LT" dirty="0"/>
              <a:t>Vertinimas</a:t>
            </a:r>
            <a:endParaRPr dirty="0"/>
          </a:p>
          <a:p>
            <a:pPr marL="38100" lvl="0" indent="0" algn="l" rtl="0">
              <a:lnSpc>
                <a:spcPct val="90000"/>
              </a:lnSpc>
              <a:spcBef>
                <a:spcPts val="1000"/>
              </a:spcBef>
              <a:spcAft>
                <a:spcPts val="0"/>
              </a:spcAft>
              <a:buSzPts val="3000"/>
              <a:buNone/>
            </a:pPr>
            <a:endParaRPr dirty="0"/>
          </a:p>
        </p:txBody>
      </p:sp>
      <p:sp>
        <p:nvSpPr>
          <p:cNvPr id="742" name="Google Shape;742;p165"/>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i="1" dirty="0" err="1"/>
              <a:t>Slido</a:t>
            </a:r>
            <a:endParaRPr i="1" dirty="0"/>
          </a:p>
        </p:txBody>
      </p:sp>
      <p:pic>
        <p:nvPicPr>
          <p:cNvPr id="743" name="Google Shape;743;p165" descr="Žalias užrašas slido, logotipas."/>
          <p:cNvPicPr preferRelativeResize="0"/>
          <p:nvPr/>
        </p:nvPicPr>
        <p:blipFill rotWithShape="1">
          <a:blip r:embed="rId3">
            <a:alphaModFix/>
          </a:blip>
          <a:srcRect/>
          <a:stretch/>
        </p:blipFill>
        <p:spPr>
          <a:xfrm>
            <a:off x="7305788" y="2118093"/>
            <a:ext cx="2957474" cy="1539507"/>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sp>
        <p:nvSpPr>
          <p:cNvPr id="749" name="Google Shape;749;p166"/>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38100" lvl="0" indent="0" algn="l" rtl="0">
              <a:lnSpc>
                <a:spcPct val="90000"/>
              </a:lnSpc>
              <a:spcBef>
                <a:spcPts val="1000"/>
              </a:spcBef>
              <a:spcAft>
                <a:spcPts val="0"/>
              </a:spcAft>
              <a:buSzPts val="3000"/>
              <a:buNone/>
            </a:pPr>
            <a:r>
              <a:rPr lang="lt-LT"/>
              <a:t>Kokios spalvos dabar jūsų nuotaika?</a:t>
            </a:r>
            <a:endParaRPr/>
          </a:p>
        </p:txBody>
      </p:sp>
      <p:sp>
        <p:nvSpPr>
          <p:cNvPr id="750" name="Google Shape;750;p166"/>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i="1" dirty="0" err="1"/>
              <a:t>Slido</a:t>
            </a:r>
            <a:r>
              <a:rPr lang="lt-LT" dirty="0"/>
              <a:t> apklausos kūrimas</a:t>
            </a:r>
            <a:endParaRPr dirty="0"/>
          </a:p>
        </p:txBody>
      </p:sp>
      <p:pic>
        <p:nvPicPr>
          <p:cNvPr id="751" name="Google Shape;751;p166" descr="Baltame fone pateikti Slido apklausos atsakymai, užrašyti įvairūs žodžiai, įvairaus dydžio langeliuose."/>
          <p:cNvPicPr preferRelativeResize="0"/>
          <p:nvPr/>
        </p:nvPicPr>
        <p:blipFill rotWithShape="1">
          <a:blip r:embed="rId3">
            <a:alphaModFix/>
          </a:blip>
          <a:srcRect/>
          <a:stretch/>
        </p:blipFill>
        <p:spPr>
          <a:xfrm>
            <a:off x="1043830" y="2871405"/>
            <a:ext cx="4776124" cy="3506681"/>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sp>
        <p:nvSpPr>
          <p:cNvPr id="757" name="Google Shape;757;p167"/>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t>Praktinė užduotis</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762"/>
        <p:cNvGrpSpPr/>
        <p:nvPr/>
      </p:nvGrpSpPr>
      <p:grpSpPr>
        <a:xfrm>
          <a:off x="0" y="0"/>
          <a:ext cx="0" cy="0"/>
          <a:chOff x="0" y="0"/>
          <a:chExt cx="0" cy="0"/>
        </a:xfrm>
      </p:grpSpPr>
      <p:pic>
        <p:nvPicPr>
          <p:cNvPr id="763" name="Google Shape;763;p168" descr="Ekrano kopija , naujos apklausos kūrimo šablonų pasirinkimas 8 kvadratai su aprašytomis galimybėmis."/>
          <p:cNvPicPr preferRelativeResize="0"/>
          <p:nvPr/>
        </p:nvPicPr>
        <p:blipFill rotWithShape="1">
          <a:blip r:embed="rId3">
            <a:alphaModFix/>
          </a:blip>
          <a:srcRect/>
          <a:stretch/>
        </p:blipFill>
        <p:spPr>
          <a:xfrm>
            <a:off x="228060" y="305304"/>
            <a:ext cx="11735880" cy="6247391"/>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768"/>
        <p:cNvGrpSpPr/>
        <p:nvPr/>
      </p:nvGrpSpPr>
      <p:grpSpPr>
        <a:xfrm>
          <a:off x="0" y="0"/>
          <a:ext cx="0" cy="0"/>
          <a:chOff x="0" y="0"/>
          <a:chExt cx="0" cy="0"/>
        </a:xfrm>
      </p:grpSpPr>
      <p:sp>
        <p:nvSpPr>
          <p:cNvPr id="769" name="Google Shape;769;p169"/>
          <p:cNvSpPr txBox="1">
            <a:spLocks noGrp="1"/>
          </p:cNvSpPr>
          <p:nvPr>
            <p:ph type="body" idx="1"/>
          </p:nvPr>
        </p:nvSpPr>
        <p:spPr>
          <a:xfrm>
            <a:off x="643648" y="2180485"/>
            <a:ext cx="9764948" cy="4312389"/>
          </a:xfrm>
          <a:prstGeom prst="rect">
            <a:avLst/>
          </a:prstGeom>
          <a:noFill/>
          <a:ln>
            <a:noFill/>
          </a:ln>
        </p:spPr>
        <p:txBody>
          <a:bodyPr spcFirstLastPara="1" wrap="square" lIns="91425" tIns="45700" rIns="91425" bIns="45700" anchor="t" anchorCtr="0">
            <a:normAutofit/>
          </a:bodyPr>
          <a:lstStyle/>
          <a:p>
            <a:pPr marL="38100" lvl="0" indent="0" algn="l" rtl="0">
              <a:lnSpc>
                <a:spcPct val="150000"/>
              </a:lnSpc>
              <a:spcBef>
                <a:spcPts val="1000"/>
              </a:spcBef>
              <a:spcAft>
                <a:spcPts val="0"/>
              </a:spcAft>
              <a:buSzPts val="3000"/>
              <a:buNone/>
            </a:pPr>
            <a:r>
              <a:rPr lang="lt-LT" dirty="0"/>
              <a:t>Mokytojams – linksmas žinių patikrinimas</a:t>
            </a:r>
            <a:endParaRPr dirty="0"/>
          </a:p>
          <a:p>
            <a:pPr marL="38100" lvl="0" indent="0" algn="l" rtl="0">
              <a:lnSpc>
                <a:spcPct val="150000"/>
              </a:lnSpc>
              <a:spcBef>
                <a:spcPts val="1000"/>
              </a:spcBef>
              <a:spcAft>
                <a:spcPts val="0"/>
              </a:spcAft>
              <a:buSzPts val="3000"/>
              <a:buNone/>
            </a:pPr>
            <a:r>
              <a:rPr lang="lt-LT" dirty="0"/>
              <a:t>Mokiniams / studentams – smagu kartoti medžiagą</a:t>
            </a:r>
            <a:endParaRPr dirty="0"/>
          </a:p>
          <a:p>
            <a:pPr marL="38100" lvl="0" indent="0" algn="l" rtl="0">
              <a:lnSpc>
                <a:spcPct val="150000"/>
              </a:lnSpc>
              <a:spcBef>
                <a:spcPts val="1000"/>
              </a:spcBef>
              <a:spcAft>
                <a:spcPts val="0"/>
              </a:spcAft>
              <a:buSzPts val="3000"/>
              <a:buNone/>
            </a:pPr>
            <a:r>
              <a:rPr lang="lt-LT" dirty="0"/>
              <a:t>Įmonėms – komandos formavimas ar mokymai</a:t>
            </a:r>
            <a:endParaRPr dirty="0"/>
          </a:p>
          <a:p>
            <a:pPr marL="38100" lvl="0" indent="0" algn="l" rtl="0">
              <a:lnSpc>
                <a:spcPct val="150000"/>
              </a:lnSpc>
              <a:spcBef>
                <a:spcPts val="1000"/>
              </a:spcBef>
              <a:spcAft>
                <a:spcPts val="0"/>
              </a:spcAft>
              <a:buSzPts val="3000"/>
              <a:buNone/>
            </a:pPr>
            <a:r>
              <a:rPr lang="lt-LT" dirty="0"/>
              <a:t>Šeimai / draugams – žaidimai namie ar per nuotolį</a:t>
            </a:r>
            <a:endParaRPr dirty="0"/>
          </a:p>
        </p:txBody>
      </p:sp>
      <p:sp>
        <p:nvSpPr>
          <p:cNvPr id="770" name="Google Shape;770;p169"/>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i="1" dirty="0" err="1"/>
              <a:t>Kahoot</a:t>
            </a:r>
            <a:r>
              <a:rPr lang="lt-LT" i="1" dirty="0"/>
              <a:t>!</a:t>
            </a:r>
            <a:endParaRPr i="1" dirty="0"/>
          </a:p>
        </p:txBody>
      </p:sp>
      <p:pic>
        <p:nvPicPr>
          <p:cNvPr id="771" name="Google Shape;771;p169" descr="Žaidimo Kahoot logotipas. Violetiniame fone baltas užrašas."/>
          <p:cNvPicPr preferRelativeResize="0"/>
          <p:nvPr/>
        </p:nvPicPr>
        <p:blipFill rotWithShape="1">
          <a:blip r:embed="rId3">
            <a:alphaModFix/>
          </a:blip>
          <a:srcRect/>
          <a:stretch/>
        </p:blipFill>
        <p:spPr>
          <a:xfrm>
            <a:off x="8895455" y="1941294"/>
            <a:ext cx="3026282" cy="996459"/>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776"/>
        <p:cNvGrpSpPr/>
        <p:nvPr/>
      </p:nvGrpSpPr>
      <p:grpSpPr>
        <a:xfrm>
          <a:off x="0" y="0"/>
          <a:ext cx="0" cy="0"/>
          <a:chOff x="0" y="0"/>
          <a:chExt cx="0" cy="0"/>
        </a:xfrm>
      </p:grpSpPr>
      <p:sp>
        <p:nvSpPr>
          <p:cNvPr id="777" name="Google Shape;777;p61"/>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t>Pristatymai (skaidrės)</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sp>
        <p:nvSpPr>
          <p:cNvPr id="783" name="Google Shape;783;p62"/>
          <p:cNvSpPr txBox="1">
            <a:spLocks noGrp="1"/>
          </p:cNvSpPr>
          <p:nvPr>
            <p:ph type="body" idx="1"/>
          </p:nvPr>
        </p:nvSpPr>
        <p:spPr>
          <a:xfrm>
            <a:off x="538844" y="2222885"/>
            <a:ext cx="5557156" cy="375337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E2E2E"/>
              </a:buClr>
              <a:buSzPts val="3200"/>
              <a:buNone/>
            </a:pPr>
            <a:r>
              <a:rPr lang="lt-LT" i="1" dirty="0"/>
              <a:t>Microsoft Office </a:t>
            </a:r>
            <a:r>
              <a:rPr lang="lt-LT" dirty="0"/>
              <a:t>paketas skaitmeniniame įrenginyje (</a:t>
            </a:r>
            <a:r>
              <a:rPr lang="lt-LT" b="1" i="1" dirty="0"/>
              <a:t>Power </a:t>
            </a:r>
            <a:r>
              <a:rPr lang="lt-LT" b="1" i="1" dirty="0" err="1"/>
              <a:t>Point</a:t>
            </a:r>
            <a:r>
              <a:rPr lang="lt-LT" dirty="0"/>
              <a:t>)</a:t>
            </a:r>
            <a:endParaRPr dirty="0"/>
          </a:p>
          <a:p>
            <a:pPr marL="0" lvl="0" indent="0" algn="l" rtl="0">
              <a:lnSpc>
                <a:spcPct val="90000"/>
              </a:lnSpc>
              <a:spcBef>
                <a:spcPts val="1000"/>
              </a:spcBef>
              <a:spcAft>
                <a:spcPts val="0"/>
              </a:spcAft>
              <a:buClr>
                <a:srgbClr val="2E2E2E"/>
              </a:buClr>
              <a:buSzPts val="3200"/>
              <a:buNone/>
            </a:pPr>
            <a:r>
              <a:rPr lang="lt-LT" i="1" dirty="0"/>
              <a:t>Office 365</a:t>
            </a:r>
            <a:endParaRPr i="1" dirty="0"/>
          </a:p>
          <a:p>
            <a:pPr marL="0" lvl="0" indent="0" algn="l" rtl="0">
              <a:lnSpc>
                <a:spcPct val="90000"/>
              </a:lnSpc>
              <a:spcBef>
                <a:spcPts val="1000"/>
              </a:spcBef>
              <a:spcAft>
                <a:spcPts val="0"/>
              </a:spcAft>
              <a:buClr>
                <a:srgbClr val="2E2E2E"/>
              </a:buClr>
              <a:buSzPts val="3200"/>
              <a:buNone/>
            </a:pPr>
            <a:r>
              <a:rPr lang="lt-LT" i="1" dirty="0"/>
              <a:t>Google</a:t>
            </a:r>
            <a:r>
              <a:rPr lang="lt-LT" dirty="0"/>
              <a:t> skaidrės</a:t>
            </a:r>
            <a:endParaRPr dirty="0"/>
          </a:p>
          <a:p>
            <a:pPr marL="0" lvl="0" indent="0" algn="l" rtl="0">
              <a:lnSpc>
                <a:spcPct val="90000"/>
              </a:lnSpc>
              <a:spcBef>
                <a:spcPts val="1000"/>
              </a:spcBef>
              <a:spcAft>
                <a:spcPts val="0"/>
              </a:spcAft>
              <a:buClr>
                <a:srgbClr val="2E2E2E"/>
              </a:buClr>
              <a:buSzPts val="3200"/>
              <a:buNone/>
            </a:pPr>
            <a:r>
              <a:rPr lang="lt-LT" i="1" dirty="0" err="1"/>
              <a:t>Canva</a:t>
            </a:r>
            <a:endParaRPr i="1" dirty="0"/>
          </a:p>
          <a:p>
            <a:pPr marL="0" lvl="0" indent="0" algn="l" rtl="0">
              <a:lnSpc>
                <a:spcPct val="90000"/>
              </a:lnSpc>
              <a:spcBef>
                <a:spcPts val="1000"/>
              </a:spcBef>
              <a:spcAft>
                <a:spcPts val="0"/>
              </a:spcAft>
              <a:buClr>
                <a:srgbClr val="2E2E2E"/>
              </a:buClr>
              <a:buSzPts val="3200"/>
              <a:buNone/>
            </a:pPr>
            <a:r>
              <a:rPr lang="lt-LT" i="1" dirty="0" err="1"/>
              <a:t>Gamma</a:t>
            </a:r>
            <a:r>
              <a:rPr lang="lt-LT" dirty="0"/>
              <a:t> (su DI)</a:t>
            </a:r>
            <a:endParaRPr dirty="0"/>
          </a:p>
          <a:p>
            <a:pPr marL="228600" lvl="0" indent="-38100" algn="l" rtl="0">
              <a:lnSpc>
                <a:spcPct val="90000"/>
              </a:lnSpc>
              <a:spcBef>
                <a:spcPts val="1000"/>
              </a:spcBef>
              <a:spcAft>
                <a:spcPts val="0"/>
              </a:spcAft>
              <a:buClr>
                <a:srgbClr val="2E2E2E"/>
              </a:buClr>
              <a:buSzPts val="3000"/>
              <a:buNone/>
            </a:pPr>
            <a:endParaRPr dirty="0"/>
          </a:p>
          <a:p>
            <a:pPr marL="0" lvl="0" indent="0" algn="l" rtl="0">
              <a:lnSpc>
                <a:spcPct val="90000"/>
              </a:lnSpc>
              <a:spcBef>
                <a:spcPts val="1000"/>
              </a:spcBef>
              <a:spcAft>
                <a:spcPts val="0"/>
              </a:spcAft>
              <a:buClr>
                <a:srgbClr val="2E2E2E"/>
              </a:buClr>
              <a:buSzPts val="3000"/>
              <a:buNone/>
            </a:pPr>
            <a:endParaRPr dirty="0"/>
          </a:p>
        </p:txBody>
      </p:sp>
      <p:sp>
        <p:nvSpPr>
          <p:cNvPr id="784" name="Google Shape;784;p62"/>
          <p:cNvSpPr txBox="1">
            <a:spLocks noGrp="1"/>
          </p:cNvSpPr>
          <p:nvPr>
            <p:ph type="title"/>
          </p:nvPr>
        </p:nvSpPr>
        <p:spPr>
          <a:xfrm>
            <a:off x="838200" y="231014"/>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Pristatymų rengimo įrankiai</a:t>
            </a:r>
            <a:endParaRPr>
              <a:latin typeface="Century Gothic"/>
              <a:ea typeface="Century Gothic"/>
              <a:cs typeface="Century Gothic"/>
              <a:sym typeface="Century Gothic"/>
            </a:endParaRPr>
          </a:p>
        </p:txBody>
      </p:sp>
      <p:pic>
        <p:nvPicPr>
          <p:cNvPr id="785" name="Google Shape;785;p62"/>
          <p:cNvPicPr preferRelativeResize="0"/>
          <p:nvPr/>
        </p:nvPicPr>
        <p:blipFill rotWithShape="1">
          <a:blip r:embed="rId3">
            <a:alphaModFix/>
          </a:blip>
          <a:srcRect/>
          <a:stretch/>
        </p:blipFill>
        <p:spPr>
          <a:xfrm>
            <a:off x="7184098" y="2222885"/>
            <a:ext cx="3984172" cy="4267565"/>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790"/>
        <p:cNvGrpSpPr/>
        <p:nvPr/>
      </p:nvGrpSpPr>
      <p:grpSpPr>
        <a:xfrm>
          <a:off x="0" y="0"/>
          <a:ext cx="0" cy="0"/>
          <a:chOff x="0" y="0"/>
          <a:chExt cx="0" cy="0"/>
        </a:xfrm>
      </p:grpSpPr>
      <p:sp>
        <p:nvSpPr>
          <p:cNvPr id="791" name="Google Shape;791;p63"/>
          <p:cNvSpPr txBox="1">
            <a:spLocks noGrp="1"/>
          </p:cNvSpPr>
          <p:nvPr>
            <p:ph type="body" idx="1"/>
          </p:nvPr>
        </p:nvSpPr>
        <p:spPr>
          <a:xfrm>
            <a:off x="838200" y="2141818"/>
            <a:ext cx="10515600" cy="375911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E2E2E"/>
              </a:buClr>
              <a:buSzPts val="3000"/>
              <a:buNone/>
            </a:pPr>
            <a:r>
              <a:rPr lang="lt-LT" i="1" dirty="0"/>
              <a:t>Microsoft 365 </a:t>
            </a:r>
            <a:r>
              <a:rPr lang="lt-LT" dirty="0"/>
              <a:t>prenumerata arba vienkartinė licencija </a:t>
            </a:r>
            <a:endParaRPr dirty="0"/>
          </a:p>
          <a:p>
            <a:pPr marL="0" lvl="0" indent="0" algn="l" rtl="0">
              <a:lnSpc>
                <a:spcPct val="90000"/>
              </a:lnSpc>
              <a:spcBef>
                <a:spcPts val="1000"/>
              </a:spcBef>
              <a:spcAft>
                <a:spcPts val="0"/>
              </a:spcAft>
              <a:buClr>
                <a:srgbClr val="2E2E2E"/>
              </a:buClr>
              <a:buSzPts val="3000"/>
              <a:buNone/>
            </a:pPr>
            <a:r>
              <a:rPr lang="lt-LT" dirty="0"/>
              <a:t>Galite išsaugoti ir PDF formatu</a:t>
            </a:r>
            <a:endParaRPr dirty="0"/>
          </a:p>
          <a:p>
            <a:pPr marL="0" lvl="0" indent="0" algn="l" rtl="0">
              <a:lnSpc>
                <a:spcPct val="90000"/>
              </a:lnSpc>
              <a:spcBef>
                <a:spcPts val="1000"/>
              </a:spcBef>
              <a:spcAft>
                <a:spcPts val="0"/>
              </a:spcAft>
              <a:buClr>
                <a:srgbClr val="2E2E2E"/>
              </a:buClr>
              <a:buSzPts val="3000"/>
              <a:buNone/>
            </a:pPr>
            <a:r>
              <a:rPr lang="lt-LT" dirty="0"/>
              <a:t>Bendrinti per </a:t>
            </a:r>
            <a:r>
              <a:rPr lang="lt-LT" i="1" dirty="0" err="1"/>
              <a:t>OneDrive</a:t>
            </a:r>
            <a:endParaRPr dirty="0"/>
          </a:p>
          <a:p>
            <a:pPr marL="0" lvl="0" indent="0" algn="l" rtl="0">
              <a:lnSpc>
                <a:spcPct val="90000"/>
              </a:lnSpc>
              <a:spcBef>
                <a:spcPts val="1000"/>
              </a:spcBef>
              <a:spcAft>
                <a:spcPts val="0"/>
              </a:spcAft>
              <a:buClr>
                <a:srgbClr val="2E2E2E"/>
              </a:buClr>
              <a:buSzPts val="3000"/>
              <a:buNone/>
            </a:pPr>
            <a:r>
              <a:rPr lang="lt-LT" dirty="0"/>
              <a:t>Darbas keliems žmonėms vienu metu</a:t>
            </a:r>
            <a:endParaRPr dirty="0"/>
          </a:p>
          <a:p>
            <a:pPr marL="0" lvl="0" indent="0" algn="l" rtl="0">
              <a:lnSpc>
                <a:spcPct val="90000"/>
              </a:lnSpc>
              <a:spcBef>
                <a:spcPts val="1000"/>
              </a:spcBef>
              <a:spcAft>
                <a:spcPts val="0"/>
              </a:spcAft>
              <a:buClr>
                <a:srgbClr val="2E2E2E"/>
              </a:buClr>
              <a:buSzPts val="3000"/>
              <a:buNone/>
            </a:pPr>
            <a:r>
              <a:rPr lang="lt-LT" dirty="0"/>
              <a:t>Prieiga iš kompiuterio, planšetės ar telefono</a:t>
            </a:r>
            <a:endParaRPr dirty="0"/>
          </a:p>
          <a:p>
            <a:pPr marL="0" lvl="0" indent="0" algn="l" rtl="0">
              <a:lnSpc>
                <a:spcPct val="90000"/>
              </a:lnSpc>
              <a:spcBef>
                <a:spcPts val="1000"/>
              </a:spcBef>
              <a:spcAft>
                <a:spcPts val="0"/>
              </a:spcAft>
              <a:buClr>
                <a:srgbClr val="2E2E2E"/>
              </a:buClr>
              <a:buSzPts val="3000"/>
              <a:buNone/>
            </a:pPr>
            <a:r>
              <a:rPr lang="lt-LT" dirty="0"/>
              <a:t>Automatinis išsaugojimas</a:t>
            </a:r>
            <a:endParaRPr dirty="0"/>
          </a:p>
        </p:txBody>
      </p:sp>
      <p:sp>
        <p:nvSpPr>
          <p:cNvPr id="792" name="Google Shape;792;p63"/>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EA551F"/>
              </a:buClr>
              <a:buSzPct val="100000"/>
              <a:buFont typeface="Arial"/>
              <a:buNone/>
            </a:pPr>
            <a:r>
              <a:rPr lang="lt-LT" i="1" dirty="0">
                <a:latin typeface="Century Gothic"/>
                <a:ea typeface="Century Gothic"/>
                <a:cs typeface="Century Gothic"/>
                <a:sym typeface="Century Gothic"/>
              </a:rPr>
              <a:t>Microsoft Office </a:t>
            </a:r>
            <a:r>
              <a:rPr lang="lt-LT" dirty="0">
                <a:latin typeface="Century Gothic"/>
                <a:ea typeface="Century Gothic"/>
                <a:cs typeface="Century Gothic"/>
                <a:sym typeface="Century Gothic"/>
              </a:rPr>
              <a:t>paketas (</a:t>
            </a:r>
            <a:r>
              <a:rPr lang="lt-LT" i="1" dirty="0">
                <a:latin typeface="Century Gothic"/>
                <a:ea typeface="Century Gothic"/>
                <a:cs typeface="Century Gothic"/>
                <a:sym typeface="Century Gothic"/>
              </a:rPr>
              <a:t>Power </a:t>
            </a:r>
            <a:r>
              <a:rPr lang="lt-LT" i="1" dirty="0" err="1">
                <a:latin typeface="Century Gothic"/>
                <a:ea typeface="Century Gothic"/>
                <a:cs typeface="Century Gothic"/>
                <a:sym typeface="Century Gothic"/>
              </a:rPr>
              <a:t>Point</a:t>
            </a:r>
            <a:r>
              <a:rPr lang="lt-LT" dirty="0">
                <a:latin typeface="Century Gothic"/>
                <a:ea typeface="Century Gothic"/>
                <a:cs typeface="Century Gothic"/>
                <a:sym typeface="Century Gothic"/>
              </a:rPr>
              <a:t>)</a:t>
            </a:r>
            <a:endParaRPr dirty="0">
              <a:latin typeface="Century Gothic"/>
              <a:ea typeface="Century Gothic"/>
              <a:cs typeface="Century Gothic"/>
              <a:sym typeface="Century Gothic"/>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797"/>
        <p:cNvGrpSpPr/>
        <p:nvPr/>
      </p:nvGrpSpPr>
      <p:grpSpPr>
        <a:xfrm>
          <a:off x="0" y="0"/>
          <a:ext cx="0" cy="0"/>
          <a:chOff x="0" y="0"/>
          <a:chExt cx="0" cy="0"/>
        </a:xfrm>
      </p:grpSpPr>
      <p:sp>
        <p:nvSpPr>
          <p:cNvPr id="798" name="Google Shape;798;p64"/>
          <p:cNvSpPr txBox="1">
            <a:spLocks noGrp="1"/>
          </p:cNvSpPr>
          <p:nvPr>
            <p:ph type="body" idx="1"/>
          </p:nvPr>
        </p:nvSpPr>
        <p:spPr>
          <a:xfrm>
            <a:off x="838200" y="1819766"/>
            <a:ext cx="11097986" cy="455832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E2E2E"/>
              </a:buClr>
              <a:buSzPts val="3000"/>
              <a:buNone/>
            </a:pPr>
            <a:r>
              <a:rPr lang="lt-LT" dirty="0"/>
              <a:t>Nemokamos asmeniniam naudojimui! Reikia tik </a:t>
            </a:r>
            <a:r>
              <a:rPr lang="lt-LT" i="1" dirty="0"/>
              <a:t>Google</a:t>
            </a:r>
            <a:r>
              <a:rPr lang="lt-LT" dirty="0"/>
              <a:t> paskyros</a:t>
            </a:r>
            <a:endParaRPr dirty="0"/>
          </a:p>
          <a:p>
            <a:pPr marL="0" lvl="0" indent="0" algn="l" rtl="0">
              <a:lnSpc>
                <a:spcPct val="90000"/>
              </a:lnSpc>
              <a:spcBef>
                <a:spcPts val="1000"/>
              </a:spcBef>
              <a:spcAft>
                <a:spcPts val="0"/>
              </a:spcAft>
              <a:buClr>
                <a:srgbClr val="2E2E2E"/>
              </a:buClr>
              <a:buSzPts val="3000"/>
              <a:buNone/>
            </a:pPr>
            <a:r>
              <a:rPr lang="lt-LT" dirty="0"/>
              <a:t>Veikia naršyklėje: </a:t>
            </a:r>
            <a:r>
              <a:rPr lang="lt-LT" i="1" dirty="0"/>
              <a:t>slides.google.com</a:t>
            </a:r>
            <a:endParaRPr dirty="0"/>
          </a:p>
          <a:p>
            <a:pPr marL="0" lvl="0" indent="0" algn="l" rtl="0">
              <a:lnSpc>
                <a:spcPct val="90000"/>
              </a:lnSpc>
              <a:spcBef>
                <a:spcPts val="1000"/>
              </a:spcBef>
              <a:spcAft>
                <a:spcPts val="0"/>
              </a:spcAft>
              <a:buClr>
                <a:srgbClr val="2E2E2E"/>
              </a:buClr>
              <a:buSzPts val="3000"/>
              <a:buNone/>
            </a:pPr>
            <a:r>
              <a:rPr lang="lt-LT" dirty="0"/>
              <a:t>Bendrinti el. paštu ar nuoroda</a:t>
            </a:r>
            <a:endParaRPr dirty="0"/>
          </a:p>
          <a:p>
            <a:pPr marL="0" lvl="0" indent="0" algn="l" rtl="0">
              <a:lnSpc>
                <a:spcPct val="90000"/>
              </a:lnSpc>
              <a:spcBef>
                <a:spcPts val="1000"/>
              </a:spcBef>
              <a:spcAft>
                <a:spcPts val="0"/>
              </a:spcAft>
              <a:buClr>
                <a:srgbClr val="2E2E2E"/>
              </a:buClr>
              <a:buSzPts val="3000"/>
              <a:buNone/>
            </a:pPr>
            <a:r>
              <a:rPr lang="lt-LT" dirty="0"/>
              <a:t>Darbas keliems žmonėms vienu metu</a:t>
            </a:r>
            <a:endParaRPr dirty="0"/>
          </a:p>
          <a:p>
            <a:pPr marL="0" lvl="0" indent="0" algn="l" rtl="0">
              <a:lnSpc>
                <a:spcPct val="90000"/>
              </a:lnSpc>
              <a:spcBef>
                <a:spcPts val="1000"/>
              </a:spcBef>
              <a:spcAft>
                <a:spcPts val="0"/>
              </a:spcAft>
              <a:buClr>
                <a:srgbClr val="2E2E2E"/>
              </a:buClr>
              <a:buSzPts val="3000"/>
              <a:buNone/>
            </a:pPr>
            <a:r>
              <a:rPr lang="lt-LT" dirty="0"/>
              <a:t>Atsisiųsti kaip PDF ar </a:t>
            </a:r>
            <a:r>
              <a:rPr lang="lt-LT" i="1" dirty="0"/>
              <a:t>PowerPoint</a:t>
            </a:r>
            <a:r>
              <a:rPr lang="lt-LT" dirty="0"/>
              <a:t> (</a:t>
            </a:r>
            <a:r>
              <a:rPr lang="lt-LT" i="1" dirty="0"/>
              <a:t>.</a:t>
            </a:r>
            <a:r>
              <a:rPr lang="lt-LT" i="1" dirty="0" err="1"/>
              <a:t>pptx</a:t>
            </a:r>
            <a:r>
              <a:rPr lang="lt-LT" dirty="0"/>
              <a:t>)</a:t>
            </a:r>
            <a:endParaRPr dirty="0"/>
          </a:p>
          <a:p>
            <a:pPr marL="0" lvl="0" indent="0" algn="l" rtl="0">
              <a:lnSpc>
                <a:spcPct val="90000"/>
              </a:lnSpc>
              <a:spcBef>
                <a:spcPts val="1000"/>
              </a:spcBef>
              <a:spcAft>
                <a:spcPts val="0"/>
              </a:spcAft>
              <a:buClr>
                <a:srgbClr val="2E2E2E"/>
              </a:buClr>
              <a:buSzPts val="3000"/>
              <a:buNone/>
            </a:pPr>
            <a:r>
              <a:rPr lang="lt-LT" dirty="0"/>
              <a:t>Prieiga iš kompiuterio, planšetės ar telefono</a:t>
            </a:r>
            <a:endParaRPr dirty="0"/>
          </a:p>
          <a:p>
            <a:pPr marL="0" lvl="0" indent="0" algn="l" rtl="0">
              <a:lnSpc>
                <a:spcPct val="90000"/>
              </a:lnSpc>
              <a:spcBef>
                <a:spcPts val="1000"/>
              </a:spcBef>
              <a:spcAft>
                <a:spcPts val="0"/>
              </a:spcAft>
              <a:buClr>
                <a:srgbClr val="2E2E2E"/>
              </a:buClr>
              <a:buSzPts val="3000"/>
              <a:buNone/>
            </a:pPr>
            <a:r>
              <a:rPr lang="lt-LT" dirty="0"/>
              <a:t>Automatinis išsaugojimas </a:t>
            </a:r>
            <a:r>
              <a:rPr lang="lt-LT" i="1" dirty="0"/>
              <a:t>Google </a:t>
            </a:r>
            <a:r>
              <a:rPr lang="lt-LT" dirty="0"/>
              <a:t>diske</a:t>
            </a:r>
            <a:endParaRPr dirty="0"/>
          </a:p>
        </p:txBody>
      </p:sp>
      <p:sp>
        <p:nvSpPr>
          <p:cNvPr id="799" name="Google Shape;799;p64"/>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i="1">
                <a:latin typeface="Century Gothic"/>
                <a:ea typeface="Century Gothic"/>
                <a:cs typeface="Century Gothic"/>
                <a:sym typeface="Century Gothic"/>
              </a:rPr>
              <a:t>Google</a:t>
            </a:r>
            <a:r>
              <a:rPr lang="lt-LT">
                <a:latin typeface="Century Gothic"/>
                <a:ea typeface="Century Gothic"/>
                <a:cs typeface="Century Gothic"/>
                <a:sym typeface="Century Gothic"/>
              </a:rPr>
              <a:t> skaidrės</a:t>
            </a:r>
            <a:endParaRPr>
              <a:latin typeface="Century Gothic"/>
              <a:ea typeface="Century Gothic"/>
              <a:cs typeface="Century Gothic"/>
              <a:sym typeface="Century Gothic"/>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804"/>
        <p:cNvGrpSpPr/>
        <p:nvPr/>
      </p:nvGrpSpPr>
      <p:grpSpPr>
        <a:xfrm>
          <a:off x="0" y="0"/>
          <a:ext cx="0" cy="0"/>
          <a:chOff x="0" y="0"/>
          <a:chExt cx="0" cy="0"/>
        </a:xfrm>
      </p:grpSpPr>
      <p:sp>
        <p:nvSpPr>
          <p:cNvPr id="805" name="Google Shape;805;p65"/>
          <p:cNvSpPr txBox="1">
            <a:spLocks noGrp="1"/>
          </p:cNvSpPr>
          <p:nvPr>
            <p:ph type="title"/>
          </p:nvPr>
        </p:nvSpPr>
        <p:spPr>
          <a:xfrm>
            <a:off x="838200" y="213304"/>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Pristatymo rengimo patarimai</a:t>
            </a:r>
            <a:endParaRPr>
              <a:latin typeface="Century Gothic"/>
              <a:ea typeface="Century Gothic"/>
              <a:cs typeface="Century Gothic"/>
              <a:sym typeface="Century Gothic"/>
            </a:endParaRPr>
          </a:p>
        </p:txBody>
      </p:sp>
      <p:sp>
        <p:nvSpPr>
          <p:cNvPr id="806" name="Google Shape;806;p65"/>
          <p:cNvSpPr txBox="1">
            <a:spLocks noGrp="1"/>
          </p:cNvSpPr>
          <p:nvPr>
            <p:ph type="body" idx="1"/>
          </p:nvPr>
        </p:nvSpPr>
        <p:spPr>
          <a:xfrm>
            <a:off x="838200" y="1987476"/>
            <a:ext cx="9451800" cy="4524275"/>
          </a:xfrm>
          <a:prstGeom prst="rect">
            <a:avLst/>
          </a:prstGeom>
          <a:noFill/>
          <a:ln>
            <a:noFill/>
          </a:ln>
        </p:spPr>
        <p:txBody>
          <a:bodyPr spcFirstLastPara="1" wrap="square" lIns="91425" tIns="45700" rIns="91425" bIns="45700" anchor="ctr" anchorCtr="0">
            <a:spAutoFit/>
          </a:bodyPr>
          <a:lstStyle/>
          <a:p>
            <a:pPr marL="0" marR="0" lvl="0" indent="0" algn="l" rtl="0">
              <a:lnSpc>
                <a:spcPct val="150000"/>
              </a:lnSpc>
              <a:spcBef>
                <a:spcPts val="0"/>
              </a:spcBef>
              <a:spcAft>
                <a:spcPts val="0"/>
              </a:spcAft>
              <a:buClr>
                <a:schemeClr val="dk1"/>
              </a:buClr>
              <a:buSzPts val="3200"/>
              <a:buNone/>
            </a:pPr>
            <a:r>
              <a:rPr lang="lt-LT" i="0" u="none" strike="noStrike" cap="none">
                <a:solidFill>
                  <a:schemeClr val="dk1"/>
                </a:solidFill>
                <a:latin typeface="Arial"/>
                <a:ea typeface="Arial"/>
                <a:cs typeface="Arial"/>
                <a:sym typeface="Arial"/>
              </a:rPr>
              <a:t>Skaidrių struktūra</a:t>
            </a:r>
            <a:endParaRPr/>
          </a:p>
          <a:p>
            <a:pPr marL="0" marR="0" lvl="0" indent="0" algn="l" rtl="0">
              <a:lnSpc>
                <a:spcPct val="150000"/>
              </a:lnSpc>
              <a:spcBef>
                <a:spcPts val="0"/>
              </a:spcBef>
              <a:spcAft>
                <a:spcPts val="0"/>
              </a:spcAft>
              <a:buClr>
                <a:schemeClr val="dk1"/>
              </a:buClr>
              <a:buSzPts val="3200"/>
              <a:buNone/>
            </a:pPr>
            <a:r>
              <a:rPr lang="lt-LT" i="0" u="none" strike="noStrike" cap="none">
                <a:solidFill>
                  <a:schemeClr val="dk1"/>
                </a:solidFill>
                <a:latin typeface="Arial"/>
                <a:ea typeface="Arial"/>
                <a:cs typeface="Arial"/>
                <a:sym typeface="Arial"/>
              </a:rPr>
              <a:t>Teksto pateikimas</a:t>
            </a:r>
            <a:endParaRPr/>
          </a:p>
          <a:p>
            <a:pPr marL="0" marR="0" lvl="0" indent="0" algn="l" rtl="0">
              <a:lnSpc>
                <a:spcPct val="150000"/>
              </a:lnSpc>
              <a:spcBef>
                <a:spcPts val="0"/>
              </a:spcBef>
              <a:spcAft>
                <a:spcPts val="0"/>
              </a:spcAft>
              <a:buClr>
                <a:schemeClr val="dk1"/>
              </a:buClr>
              <a:buSzPts val="3200"/>
              <a:buNone/>
            </a:pPr>
            <a:r>
              <a:rPr lang="lt-LT" i="0" u="none" strike="noStrike" cap="none">
                <a:solidFill>
                  <a:schemeClr val="dk1"/>
                </a:solidFill>
                <a:latin typeface="Arial"/>
                <a:ea typeface="Arial"/>
                <a:cs typeface="Arial"/>
                <a:sym typeface="Arial"/>
              </a:rPr>
              <a:t>Vaizdinė medžiaga</a:t>
            </a:r>
            <a:endParaRPr/>
          </a:p>
          <a:p>
            <a:pPr marL="0" marR="0" lvl="0" indent="0" algn="l" rtl="0">
              <a:lnSpc>
                <a:spcPct val="150000"/>
              </a:lnSpc>
              <a:spcBef>
                <a:spcPts val="0"/>
              </a:spcBef>
              <a:spcAft>
                <a:spcPts val="0"/>
              </a:spcAft>
              <a:buClr>
                <a:schemeClr val="dk1"/>
              </a:buClr>
              <a:buSzPts val="3200"/>
              <a:buNone/>
            </a:pPr>
            <a:r>
              <a:rPr lang="lt-LT" i="0" u="none" strike="noStrike" cap="none">
                <a:solidFill>
                  <a:schemeClr val="dk1"/>
                </a:solidFill>
                <a:latin typeface="Arial"/>
                <a:ea typeface="Arial"/>
                <a:cs typeface="Arial"/>
                <a:sym typeface="Arial"/>
              </a:rPr>
              <a:t>Dizainas ir šriftai</a:t>
            </a:r>
            <a:endParaRPr/>
          </a:p>
          <a:p>
            <a:pPr marL="0" marR="0" lvl="0" indent="0" algn="l" rtl="0">
              <a:lnSpc>
                <a:spcPct val="150000"/>
              </a:lnSpc>
              <a:spcBef>
                <a:spcPts val="0"/>
              </a:spcBef>
              <a:spcAft>
                <a:spcPts val="0"/>
              </a:spcAft>
              <a:buClr>
                <a:schemeClr val="dk1"/>
              </a:buClr>
              <a:buSzPts val="3200"/>
              <a:buNone/>
            </a:pPr>
            <a:r>
              <a:rPr lang="lt-LT" i="0" u="none" strike="noStrike" cap="none">
                <a:solidFill>
                  <a:schemeClr val="dk1"/>
                </a:solidFill>
                <a:latin typeface="Arial"/>
                <a:ea typeface="Arial"/>
                <a:cs typeface="Arial"/>
                <a:sym typeface="Arial"/>
              </a:rPr>
              <a:t>Pereinamieji efektai ir animacijos</a:t>
            </a:r>
            <a:endParaRPr/>
          </a:p>
          <a:p>
            <a:pPr marL="0" marR="0" lvl="0" indent="0" algn="l" rtl="0">
              <a:lnSpc>
                <a:spcPct val="150000"/>
              </a:lnSpc>
              <a:spcBef>
                <a:spcPts val="0"/>
              </a:spcBef>
              <a:spcAft>
                <a:spcPts val="0"/>
              </a:spcAft>
              <a:buClr>
                <a:schemeClr val="dk1"/>
              </a:buClr>
              <a:buSzPts val="3200"/>
              <a:buNone/>
            </a:pPr>
            <a:r>
              <a:rPr lang="lt-LT" b="0" i="0" u="none" strike="noStrike" cap="none">
                <a:solidFill>
                  <a:schemeClr val="dk1"/>
                </a:solidFill>
                <a:latin typeface="Arial"/>
                <a:ea typeface="Arial"/>
                <a:cs typeface="Arial"/>
                <a:sym typeface="Arial"/>
              </a:rPr>
              <a:t>Skaidrės – tik pagalbinė priemonė, ne skaitymui</a:t>
            </a:r>
            <a:r>
              <a:rPr lang="lt-LT">
                <a:solidFill>
                  <a:schemeClr val="dk1"/>
                </a:solidFill>
                <a:latin typeface="Arial"/>
                <a:ea typeface="Arial"/>
                <a:cs typeface="Arial"/>
                <a:sym typeface="Arial"/>
              </a:rPr>
              <a:t>!</a:t>
            </a:r>
            <a:endParaRPr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2E2E2E"/>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sp>
        <p:nvSpPr>
          <p:cNvPr id="812" name="Google Shape;812;p172"/>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t>Praktinė užduotis</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817"/>
        <p:cNvGrpSpPr/>
        <p:nvPr/>
      </p:nvGrpSpPr>
      <p:grpSpPr>
        <a:xfrm>
          <a:off x="0" y="0"/>
          <a:ext cx="0" cy="0"/>
          <a:chOff x="0" y="0"/>
          <a:chExt cx="0" cy="0"/>
        </a:xfrm>
      </p:grpSpPr>
      <p:sp>
        <p:nvSpPr>
          <p:cNvPr id="818" name="Google Shape;818;p173"/>
          <p:cNvSpPr txBox="1">
            <a:spLocks noGrp="1"/>
          </p:cNvSpPr>
          <p:nvPr>
            <p:ph type="body" idx="1"/>
          </p:nvPr>
        </p:nvSpPr>
        <p:spPr>
          <a:xfrm>
            <a:off x="838200" y="2210369"/>
            <a:ext cx="10515600" cy="3335330"/>
          </a:xfrm>
          <a:prstGeom prst="rect">
            <a:avLst/>
          </a:prstGeom>
          <a:noFill/>
          <a:ln>
            <a:noFill/>
          </a:ln>
        </p:spPr>
        <p:txBody>
          <a:bodyPr spcFirstLastPara="1" wrap="square" lIns="91425" tIns="45700" rIns="91425" bIns="45700" anchor="t" anchorCtr="0">
            <a:normAutofit/>
          </a:bodyPr>
          <a:lstStyle/>
          <a:p>
            <a:pPr marL="38100" lvl="0" indent="0" algn="l" rtl="0">
              <a:lnSpc>
                <a:spcPct val="90000"/>
              </a:lnSpc>
              <a:spcBef>
                <a:spcPts val="1000"/>
              </a:spcBef>
              <a:spcAft>
                <a:spcPts val="0"/>
              </a:spcAft>
              <a:buSzPts val="3000"/>
              <a:buNone/>
            </a:pPr>
            <a:r>
              <a:rPr lang="lt-LT" dirty="0"/>
              <a:t>Sukurkite trumpą pristatymą jums aktualia tema.</a:t>
            </a:r>
            <a:endParaRPr dirty="0"/>
          </a:p>
          <a:p>
            <a:pPr marL="38100" lvl="0" indent="0" algn="l" rtl="0">
              <a:lnSpc>
                <a:spcPct val="90000"/>
              </a:lnSpc>
              <a:spcBef>
                <a:spcPts val="1000"/>
              </a:spcBef>
              <a:spcAft>
                <a:spcPts val="0"/>
              </a:spcAft>
              <a:buSzPts val="3000"/>
              <a:buNone/>
            </a:pPr>
            <a:r>
              <a:rPr lang="lt-LT" dirty="0"/>
              <a:t>	Kaip naudoti kompiuterį pamokoje?</a:t>
            </a:r>
            <a:endParaRPr dirty="0"/>
          </a:p>
          <a:p>
            <a:pPr marL="38100" lvl="0" indent="0" algn="l" rtl="0">
              <a:lnSpc>
                <a:spcPct val="90000"/>
              </a:lnSpc>
              <a:spcBef>
                <a:spcPts val="1000"/>
              </a:spcBef>
              <a:spcAft>
                <a:spcPts val="0"/>
              </a:spcAft>
              <a:buSzPts val="3000"/>
              <a:buNone/>
            </a:pPr>
            <a:r>
              <a:rPr lang="lt-LT" dirty="0"/>
              <a:t>	Kaip padėti vaikui, kai jam sunku mokytis?</a:t>
            </a:r>
            <a:endParaRPr dirty="0"/>
          </a:p>
          <a:p>
            <a:pPr marL="38100" lvl="0" indent="0">
              <a:buNone/>
            </a:pPr>
            <a:r>
              <a:rPr lang="lt-LT" dirty="0"/>
              <a:t>	Kaip geriau bendrauti su tėvais ir vaikais?</a:t>
            </a:r>
            <a:endParaRPr dirty="0"/>
          </a:p>
        </p:txBody>
      </p:sp>
      <p:sp>
        <p:nvSpPr>
          <p:cNvPr id="819" name="Google Shape;819;p173"/>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t>Pristatymo kūrimas</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sp>
        <p:nvSpPr>
          <p:cNvPr id="825" name="Google Shape;825;p174"/>
          <p:cNvSpPr txBox="1">
            <a:spLocks noGrp="1"/>
          </p:cNvSpPr>
          <p:nvPr>
            <p:ph type="body" idx="1"/>
          </p:nvPr>
        </p:nvSpPr>
        <p:spPr>
          <a:xfrm>
            <a:off x="838200" y="2106831"/>
            <a:ext cx="10515600" cy="3141029"/>
          </a:xfrm>
          <a:prstGeom prst="rect">
            <a:avLst/>
          </a:prstGeom>
          <a:noFill/>
          <a:ln>
            <a:noFill/>
          </a:ln>
        </p:spPr>
        <p:txBody>
          <a:bodyPr spcFirstLastPara="1" wrap="square" lIns="91425" tIns="45700" rIns="91425" bIns="45700" anchor="t" anchorCtr="0">
            <a:normAutofit/>
          </a:bodyPr>
          <a:lstStyle/>
          <a:p>
            <a:pPr marL="38100" lvl="0" indent="0" algn="l" rtl="0">
              <a:lnSpc>
                <a:spcPct val="90000"/>
              </a:lnSpc>
              <a:spcBef>
                <a:spcPts val="1000"/>
              </a:spcBef>
              <a:spcAft>
                <a:spcPts val="0"/>
              </a:spcAft>
              <a:buSzPts val="3000"/>
              <a:buNone/>
            </a:pPr>
            <a:r>
              <a:rPr lang="lt-LT" dirty="0"/>
              <a:t>Sukurkite trumpą pristatymą jums aktualia tema.</a:t>
            </a:r>
            <a:endParaRPr dirty="0"/>
          </a:p>
          <a:p>
            <a:pPr marL="38100" lvl="0" indent="0" algn="l" rtl="0">
              <a:lnSpc>
                <a:spcPct val="90000"/>
              </a:lnSpc>
              <a:spcBef>
                <a:spcPts val="1000"/>
              </a:spcBef>
              <a:spcAft>
                <a:spcPts val="0"/>
              </a:spcAft>
              <a:buSzPts val="3000"/>
              <a:buNone/>
            </a:pPr>
            <a:r>
              <a:rPr lang="lt-LT" b="1" dirty="0"/>
              <a:t>	</a:t>
            </a:r>
            <a:r>
              <a:rPr lang="lt-LT" dirty="0"/>
              <a:t>Kaip parduoti daugiau prekių ar paslaugų?</a:t>
            </a:r>
            <a:endParaRPr dirty="0"/>
          </a:p>
          <a:p>
            <a:pPr marL="38100" lvl="0" indent="0" algn="l" rtl="0">
              <a:lnSpc>
                <a:spcPct val="90000"/>
              </a:lnSpc>
              <a:spcBef>
                <a:spcPts val="1000"/>
              </a:spcBef>
              <a:spcAft>
                <a:spcPts val="0"/>
              </a:spcAft>
              <a:buSzPts val="3000"/>
              <a:buNone/>
            </a:pPr>
            <a:r>
              <a:rPr lang="lt-LT" dirty="0"/>
              <a:t>	Kaip būti geru vadovu?</a:t>
            </a:r>
            <a:endParaRPr dirty="0"/>
          </a:p>
          <a:p>
            <a:pPr marL="38100" lvl="0" indent="0" algn="l" rtl="0">
              <a:lnSpc>
                <a:spcPct val="90000"/>
              </a:lnSpc>
              <a:spcBef>
                <a:spcPts val="1000"/>
              </a:spcBef>
              <a:spcAft>
                <a:spcPts val="0"/>
              </a:spcAft>
              <a:buSzPts val="3000"/>
              <a:buNone/>
            </a:pPr>
            <a:r>
              <a:rPr lang="lt-LT" dirty="0"/>
              <a:t>	Kaip reklamuoti savo verslą internete?</a:t>
            </a:r>
            <a:endParaRPr dirty="0"/>
          </a:p>
          <a:p>
            <a:pPr marL="38100" lvl="0" indent="0" algn="l" rtl="0">
              <a:lnSpc>
                <a:spcPct val="90000"/>
              </a:lnSpc>
              <a:spcBef>
                <a:spcPts val="1000"/>
              </a:spcBef>
              <a:spcAft>
                <a:spcPts val="0"/>
              </a:spcAft>
              <a:buSzPts val="3000"/>
              <a:buNone/>
            </a:pPr>
            <a:endParaRPr dirty="0"/>
          </a:p>
        </p:txBody>
      </p:sp>
      <p:sp>
        <p:nvSpPr>
          <p:cNvPr id="826" name="Google Shape;826;p174"/>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t>Pristatymo kūrimas</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sp>
        <p:nvSpPr>
          <p:cNvPr id="832" name="Google Shape;832;p175"/>
          <p:cNvSpPr txBox="1">
            <a:spLocks noGrp="1"/>
          </p:cNvSpPr>
          <p:nvPr>
            <p:ph type="body" idx="1"/>
          </p:nvPr>
        </p:nvSpPr>
        <p:spPr>
          <a:xfrm>
            <a:off x="838200" y="2164323"/>
            <a:ext cx="10515600" cy="3560617"/>
          </a:xfrm>
          <a:prstGeom prst="rect">
            <a:avLst/>
          </a:prstGeom>
          <a:noFill/>
          <a:ln>
            <a:noFill/>
          </a:ln>
        </p:spPr>
        <p:txBody>
          <a:bodyPr spcFirstLastPara="1" wrap="square" lIns="91425" tIns="45700" rIns="91425" bIns="45700" anchor="t" anchorCtr="0">
            <a:normAutofit/>
          </a:bodyPr>
          <a:lstStyle/>
          <a:p>
            <a:pPr marL="38100" lvl="0" indent="0" algn="l" rtl="0">
              <a:lnSpc>
                <a:spcPct val="90000"/>
              </a:lnSpc>
              <a:spcBef>
                <a:spcPts val="1000"/>
              </a:spcBef>
              <a:spcAft>
                <a:spcPts val="0"/>
              </a:spcAft>
              <a:buSzPts val="3000"/>
              <a:buNone/>
            </a:pPr>
            <a:r>
              <a:rPr lang="lt-LT" dirty="0"/>
              <a:t>Sukurkite trumpą pristatymą jums aktualia tema.</a:t>
            </a:r>
            <a:endParaRPr dirty="0"/>
          </a:p>
          <a:p>
            <a:pPr marL="38100" lvl="0" indent="0" algn="l" rtl="0">
              <a:lnSpc>
                <a:spcPct val="90000"/>
              </a:lnSpc>
              <a:spcBef>
                <a:spcPts val="1000"/>
              </a:spcBef>
              <a:spcAft>
                <a:spcPts val="0"/>
              </a:spcAft>
              <a:buSzPts val="3000"/>
              <a:buNone/>
            </a:pPr>
            <a:r>
              <a:rPr lang="lt-LT" dirty="0"/>
              <a:t>	Kaip greičiau ir tiksliau planuoti maršrutus?</a:t>
            </a:r>
            <a:endParaRPr dirty="0"/>
          </a:p>
          <a:p>
            <a:pPr marL="38100" lvl="0" indent="0" algn="l" rtl="0">
              <a:lnSpc>
                <a:spcPct val="90000"/>
              </a:lnSpc>
              <a:spcBef>
                <a:spcPts val="1000"/>
              </a:spcBef>
              <a:spcAft>
                <a:spcPts val="0"/>
              </a:spcAft>
              <a:buSzPts val="3000"/>
              <a:buNone/>
            </a:pPr>
            <a:r>
              <a:rPr lang="lt-LT" dirty="0"/>
              <a:t>	Kaip saugiai ir tvarkingai sukrauti prekes?</a:t>
            </a:r>
            <a:endParaRPr dirty="0"/>
          </a:p>
          <a:p>
            <a:pPr marL="38100" lvl="0" indent="0" algn="l" rtl="0">
              <a:lnSpc>
                <a:spcPct val="90000"/>
              </a:lnSpc>
              <a:spcBef>
                <a:spcPts val="1000"/>
              </a:spcBef>
              <a:spcAft>
                <a:spcPts val="0"/>
              </a:spcAft>
              <a:buSzPts val="3000"/>
              <a:buNone/>
            </a:pPr>
            <a:r>
              <a:rPr lang="lt-LT" dirty="0"/>
              <a:t>	Kaip bendrauti su klientais?</a:t>
            </a:r>
            <a:endParaRPr dirty="0"/>
          </a:p>
          <a:p>
            <a:pPr marL="38100" lvl="0" indent="0" algn="l" rtl="0">
              <a:lnSpc>
                <a:spcPct val="90000"/>
              </a:lnSpc>
              <a:spcBef>
                <a:spcPts val="1000"/>
              </a:spcBef>
              <a:spcAft>
                <a:spcPts val="0"/>
              </a:spcAft>
              <a:buSzPts val="3000"/>
              <a:buNone/>
            </a:pPr>
            <a:endParaRPr dirty="0"/>
          </a:p>
        </p:txBody>
      </p:sp>
      <p:sp>
        <p:nvSpPr>
          <p:cNvPr id="833" name="Google Shape;833;p175"/>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5000"/>
              <a:buFont typeface="Arial"/>
              <a:buNone/>
            </a:pPr>
            <a:r>
              <a:rPr lang="lt-LT"/>
              <a:t>Pristatymo kūrimas</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838"/>
        <p:cNvGrpSpPr/>
        <p:nvPr/>
      </p:nvGrpSpPr>
      <p:grpSpPr>
        <a:xfrm>
          <a:off x="0" y="0"/>
          <a:ext cx="0" cy="0"/>
          <a:chOff x="0" y="0"/>
          <a:chExt cx="0" cy="0"/>
        </a:xfrm>
      </p:grpSpPr>
      <p:sp>
        <p:nvSpPr>
          <p:cNvPr id="839" name="Google Shape;839;p176"/>
          <p:cNvSpPr txBox="1">
            <a:spLocks noGrp="1"/>
          </p:cNvSpPr>
          <p:nvPr>
            <p:ph type="body" idx="1"/>
          </p:nvPr>
        </p:nvSpPr>
        <p:spPr>
          <a:xfrm>
            <a:off x="838200" y="2177574"/>
            <a:ext cx="10515600" cy="2937764"/>
          </a:xfrm>
          <a:prstGeom prst="rect">
            <a:avLst/>
          </a:prstGeom>
          <a:noFill/>
          <a:ln>
            <a:noFill/>
          </a:ln>
        </p:spPr>
        <p:txBody>
          <a:bodyPr spcFirstLastPara="1" wrap="square" lIns="91425" tIns="45700" rIns="91425" bIns="45700" anchor="t" anchorCtr="0">
            <a:normAutofit/>
          </a:bodyPr>
          <a:lstStyle/>
          <a:p>
            <a:pPr marL="38100" lvl="0" indent="0" algn="l" rtl="0">
              <a:lnSpc>
                <a:spcPct val="90000"/>
              </a:lnSpc>
              <a:spcBef>
                <a:spcPts val="1000"/>
              </a:spcBef>
              <a:spcAft>
                <a:spcPts val="0"/>
              </a:spcAft>
              <a:buSzPts val="3000"/>
              <a:buNone/>
            </a:pPr>
            <a:r>
              <a:rPr lang="lt-LT" dirty="0"/>
              <a:t>Sukurkite trumpą pristatymą jums aktualia tema.</a:t>
            </a:r>
            <a:endParaRPr dirty="0"/>
          </a:p>
          <a:p>
            <a:pPr marL="38100" lvl="0" indent="0" algn="l" rtl="0">
              <a:lnSpc>
                <a:spcPct val="90000"/>
              </a:lnSpc>
              <a:spcBef>
                <a:spcPts val="1000"/>
              </a:spcBef>
              <a:spcAft>
                <a:spcPts val="0"/>
              </a:spcAft>
              <a:buSzPts val="3000"/>
              <a:buNone/>
            </a:pPr>
            <a:r>
              <a:rPr lang="lt-LT" dirty="0"/>
              <a:t>	Kaip auginti vaiką su meile ir kantrybe?</a:t>
            </a:r>
            <a:endParaRPr dirty="0"/>
          </a:p>
          <a:p>
            <a:pPr marL="38100" lvl="0" indent="0" algn="l" rtl="0">
              <a:lnSpc>
                <a:spcPct val="90000"/>
              </a:lnSpc>
              <a:spcBef>
                <a:spcPts val="1000"/>
              </a:spcBef>
              <a:spcAft>
                <a:spcPts val="0"/>
              </a:spcAft>
              <a:buSzPts val="3000"/>
              <a:buNone/>
            </a:pPr>
            <a:r>
              <a:rPr lang="lt-LT" dirty="0"/>
              <a:t>	Kaip rasti laiko sau, kai visko tiek daug?</a:t>
            </a:r>
            <a:endParaRPr dirty="0"/>
          </a:p>
          <a:p>
            <a:pPr marL="38100" lvl="0" indent="0" algn="l" rtl="0">
              <a:lnSpc>
                <a:spcPct val="90000"/>
              </a:lnSpc>
              <a:spcBef>
                <a:spcPts val="1000"/>
              </a:spcBef>
              <a:spcAft>
                <a:spcPts val="0"/>
              </a:spcAft>
              <a:buSzPts val="3000"/>
              <a:buNone/>
            </a:pPr>
            <a:r>
              <a:rPr lang="lt-LT" dirty="0"/>
              <a:t>	Kaip išmokyti vaiką būti atsakingą?</a:t>
            </a:r>
            <a:endParaRPr dirty="0"/>
          </a:p>
        </p:txBody>
      </p:sp>
      <p:sp>
        <p:nvSpPr>
          <p:cNvPr id="840" name="Google Shape;840;p176"/>
          <p:cNvSpPr txBox="1">
            <a:spLocks noGrp="1"/>
          </p:cNvSpPr>
          <p:nvPr>
            <p:ph type="title"/>
          </p:nvPr>
        </p:nvSpPr>
        <p:spPr>
          <a:xfrm>
            <a:off x="838200" y="365126"/>
            <a:ext cx="11035748"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t>Pristatymo kūrimas</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845"/>
        <p:cNvGrpSpPr/>
        <p:nvPr/>
      </p:nvGrpSpPr>
      <p:grpSpPr>
        <a:xfrm>
          <a:off x="0" y="0"/>
          <a:ext cx="0" cy="0"/>
          <a:chOff x="0" y="0"/>
          <a:chExt cx="0" cy="0"/>
        </a:xfrm>
      </p:grpSpPr>
      <p:sp>
        <p:nvSpPr>
          <p:cNvPr id="846" name="Google Shape;846;p177"/>
          <p:cNvSpPr txBox="1">
            <a:spLocks noGrp="1"/>
          </p:cNvSpPr>
          <p:nvPr>
            <p:ph type="body" idx="1"/>
          </p:nvPr>
        </p:nvSpPr>
        <p:spPr>
          <a:xfrm>
            <a:off x="838200" y="2183419"/>
            <a:ext cx="10515600" cy="3335400"/>
          </a:xfrm>
          <a:prstGeom prst="rect">
            <a:avLst/>
          </a:prstGeom>
          <a:noFill/>
          <a:ln>
            <a:noFill/>
          </a:ln>
        </p:spPr>
        <p:txBody>
          <a:bodyPr spcFirstLastPara="1" wrap="square" lIns="91425" tIns="45700" rIns="91425" bIns="45700" anchor="t" anchorCtr="0">
            <a:normAutofit/>
          </a:bodyPr>
          <a:lstStyle/>
          <a:p>
            <a:pPr marL="38100" lvl="0" indent="0" algn="l" rtl="0">
              <a:lnSpc>
                <a:spcPct val="90000"/>
              </a:lnSpc>
              <a:spcBef>
                <a:spcPts val="1000"/>
              </a:spcBef>
              <a:spcAft>
                <a:spcPts val="0"/>
              </a:spcAft>
              <a:buSzPts val="3000"/>
              <a:buNone/>
            </a:pPr>
            <a:r>
              <a:rPr lang="lt-LT" dirty="0"/>
              <a:t>Sukurkite trumpą pristatymą jums aktualia tema.</a:t>
            </a:r>
            <a:endParaRPr dirty="0"/>
          </a:p>
          <a:p>
            <a:pPr marL="38100" lvl="0" indent="0" algn="l" rtl="0">
              <a:lnSpc>
                <a:spcPct val="90000"/>
              </a:lnSpc>
              <a:spcBef>
                <a:spcPts val="1000"/>
              </a:spcBef>
              <a:spcAft>
                <a:spcPts val="0"/>
              </a:spcAft>
              <a:buSzPts val="3000"/>
              <a:buNone/>
            </a:pPr>
            <a:r>
              <a:rPr lang="lt-LT" dirty="0"/>
              <a:t>	Kaip greitai ir lengvai susitvarkyti namus?</a:t>
            </a:r>
            <a:endParaRPr dirty="0"/>
          </a:p>
          <a:p>
            <a:pPr marL="38100" lvl="0" indent="0" algn="l" rtl="0">
              <a:lnSpc>
                <a:spcPct val="90000"/>
              </a:lnSpc>
              <a:spcBef>
                <a:spcPts val="1000"/>
              </a:spcBef>
              <a:spcAft>
                <a:spcPts val="0"/>
              </a:spcAft>
              <a:buSzPts val="3000"/>
              <a:buNone/>
            </a:pPr>
            <a:r>
              <a:rPr lang="lt-LT" dirty="0"/>
              <a:t>	Kaip pigiai ir sveikai gaminti maistą?</a:t>
            </a:r>
            <a:endParaRPr dirty="0"/>
          </a:p>
          <a:p>
            <a:pPr marL="38100" lvl="0" indent="0" algn="l" rtl="0">
              <a:lnSpc>
                <a:spcPct val="90000"/>
              </a:lnSpc>
              <a:spcBef>
                <a:spcPts val="1000"/>
              </a:spcBef>
              <a:spcAft>
                <a:spcPts val="0"/>
              </a:spcAft>
              <a:buSzPts val="3000"/>
              <a:buNone/>
            </a:pPr>
            <a:r>
              <a:rPr lang="lt-LT" dirty="0"/>
              <a:t>	Kaip planuoti šeimos biudžetą?</a:t>
            </a:r>
            <a:endParaRPr dirty="0"/>
          </a:p>
          <a:p>
            <a:pPr marL="38100" lvl="0" indent="0" algn="l" rtl="0">
              <a:lnSpc>
                <a:spcPct val="90000"/>
              </a:lnSpc>
              <a:spcBef>
                <a:spcPts val="1000"/>
              </a:spcBef>
              <a:spcAft>
                <a:spcPts val="0"/>
              </a:spcAft>
              <a:buSzPts val="3000"/>
              <a:buNone/>
            </a:pPr>
            <a:endParaRPr dirty="0"/>
          </a:p>
          <a:p>
            <a:pPr marL="38100" lvl="0" indent="0" algn="l" rtl="0">
              <a:lnSpc>
                <a:spcPct val="90000"/>
              </a:lnSpc>
              <a:spcBef>
                <a:spcPts val="1000"/>
              </a:spcBef>
              <a:spcAft>
                <a:spcPts val="0"/>
              </a:spcAft>
              <a:buSzPts val="3000"/>
              <a:buNone/>
            </a:pPr>
            <a:endParaRPr dirty="0"/>
          </a:p>
        </p:txBody>
      </p:sp>
      <p:sp>
        <p:nvSpPr>
          <p:cNvPr id="847" name="Google Shape;847;p177"/>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t>Pristatymo kūrimas</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852"/>
        <p:cNvGrpSpPr/>
        <p:nvPr/>
      </p:nvGrpSpPr>
      <p:grpSpPr>
        <a:xfrm>
          <a:off x="0" y="0"/>
          <a:ext cx="0" cy="0"/>
          <a:chOff x="0" y="0"/>
          <a:chExt cx="0" cy="0"/>
        </a:xfrm>
      </p:grpSpPr>
      <p:sp>
        <p:nvSpPr>
          <p:cNvPr id="853" name="Google Shape;853;p178"/>
          <p:cNvSpPr txBox="1">
            <a:spLocks noGrp="1"/>
          </p:cNvSpPr>
          <p:nvPr>
            <p:ph type="body" idx="1"/>
          </p:nvPr>
        </p:nvSpPr>
        <p:spPr>
          <a:xfrm>
            <a:off x="591378" y="2457075"/>
            <a:ext cx="11401840" cy="2473938"/>
          </a:xfrm>
          <a:prstGeom prst="rect">
            <a:avLst/>
          </a:prstGeom>
          <a:noFill/>
          <a:ln>
            <a:noFill/>
          </a:ln>
        </p:spPr>
        <p:txBody>
          <a:bodyPr spcFirstLastPara="1" wrap="square" lIns="91425" tIns="45700" rIns="91425" bIns="45700" anchor="t" anchorCtr="0">
            <a:normAutofit/>
          </a:bodyPr>
          <a:lstStyle/>
          <a:p>
            <a:pPr marL="38100" lvl="0" indent="0" algn="l" rtl="0">
              <a:lnSpc>
                <a:spcPct val="90000"/>
              </a:lnSpc>
              <a:spcBef>
                <a:spcPts val="1000"/>
              </a:spcBef>
              <a:spcAft>
                <a:spcPts val="0"/>
              </a:spcAft>
              <a:buSzPts val="3000"/>
              <a:buNone/>
            </a:pPr>
            <a:r>
              <a:rPr lang="lt-LT" dirty="0"/>
              <a:t>Sukurkite trumpą pristatymą jums aktualia tema.</a:t>
            </a:r>
            <a:endParaRPr dirty="0"/>
          </a:p>
          <a:p>
            <a:pPr marL="38100" lvl="0" indent="0" algn="l" rtl="0">
              <a:lnSpc>
                <a:spcPct val="90000"/>
              </a:lnSpc>
              <a:spcBef>
                <a:spcPts val="1000"/>
              </a:spcBef>
              <a:spcAft>
                <a:spcPts val="0"/>
              </a:spcAft>
              <a:buSzPts val="3000"/>
              <a:buNone/>
            </a:pPr>
            <a:r>
              <a:rPr lang="lt-LT" dirty="0"/>
              <a:t>	Kaip organizuoti įdomų renginį bibliotekoje (muziejuje)?</a:t>
            </a:r>
            <a:endParaRPr dirty="0"/>
          </a:p>
          <a:p>
            <a:pPr marL="38100" lvl="0" indent="0" algn="l" rtl="0">
              <a:lnSpc>
                <a:spcPct val="90000"/>
              </a:lnSpc>
              <a:spcBef>
                <a:spcPts val="1000"/>
              </a:spcBef>
              <a:spcAft>
                <a:spcPts val="0"/>
              </a:spcAft>
              <a:buSzPts val="3000"/>
              <a:buNone/>
            </a:pPr>
            <a:r>
              <a:rPr lang="lt-LT" dirty="0"/>
              <a:t>	Bibliotekos veiklų pristatymas lankytojams</a:t>
            </a:r>
            <a:endParaRPr dirty="0"/>
          </a:p>
          <a:p>
            <a:pPr marL="38100" lvl="0" indent="0" algn="l" rtl="0">
              <a:lnSpc>
                <a:spcPct val="90000"/>
              </a:lnSpc>
              <a:spcBef>
                <a:spcPts val="1000"/>
              </a:spcBef>
              <a:spcAft>
                <a:spcPts val="0"/>
              </a:spcAft>
              <a:buSzPts val="3000"/>
              <a:buNone/>
            </a:pPr>
            <a:r>
              <a:rPr lang="lt-LT" dirty="0"/>
              <a:t>	Naujų knygų pristatymas</a:t>
            </a:r>
            <a:endParaRPr dirty="0"/>
          </a:p>
          <a:p>
            <a:pPr marL="38100" lvl="0" indent="0" algn="l" rtl="0">
              <a:lnSpc>
                <a:spcPct val="90000"/>
              </a:lnSpc>
              <a:spcBef>
                <a:spcPts val="1000"/>
              </a:spcBef>
              <a:spcAft>
                <a:spcPts val="0"/>
              </a:spcAft>
              <a:buSzPts val="3000"/>
              <a:buNone/>
            </a:pPr>
            <a:endParaRPr dirty="0"/>
          </a:p>
        </p:txBody>
      </p:sp>
      <p:sp>
        <p:nvSpPr>
          <p:cNvPr id="854" name="Google Shape;854;p178"/>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t>Pristatymo kūrimas</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859"/>
        <p:cNvGrpSpPr/>
        <p:nvPr/>
      </p:nvGrpSpPr>
      <p:grpSpPr>
        <a:xfrm>
          <a:off x="0" y="0"/>
          <a:ext cx="0" cy="0"/>
          <a:chOff x="0" y="0"/>
          <a:chExt cx="0" cy="0"/>
        </a:xfrm>
      </p:grpSpPr>
      <p:sp>
        <p:nvSpPr>
          <p:cNvPr id="860" name="Google Shape;860;p69"/>
          <p:cNvSpPr txBox="1">
            <a:spLocks noGrp="1"/>
          </p:cNvSpPr>
          <p:nvPr>
            <p:ph type="body" idx="1"/>
          </p:nvPr>
        </p:nvSpPr>
        <p:spPr>
          <a:xfrm>
            <a:off x="704100" y="1831949"/>
            <a:ext cx="10515600" cy="326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2E2E2E"/>
              </a:buClr>
              <a:buSzPts val="3000"/>
              <a:buNone/>
            </a:pPr>
            <a:r>
              <a:rPr lang="lt-LT" dirty="0"/>
              <a:t>Nemokama paskyra: reikia tik el. pašto adreso</a:t>
            </a:r>
            <a:endParaRPr dirty="0"/>
          </a:p>
          <a:p>
            <a:pPr marL="0" lvl="0" indent="0" algn="l" rtl="0">
              <a:lnSpc>
                <a:spcPct val="90000"/>
              </a:lnSpc>
              <a:spcBef>
                <a:spcPts val="1000"/>
              </a:spcBef>
              <a:spcAft>
                <a:spcPts val="0"/>
              </a:spcAft>
              <a:buClr>
                <a:srgbClr val="2E2E2E"/>
              </a:buClr>
              <a:buSzPts val="3000"/>
              <a:buNone/>
            </a:pPr>
            <a:r>
              <a:rPr lang="lt-LT" dirty="0"/>
              <a:t>Veikia naršyklėje arba kaip programėlė telefone</a:t>
            </a:r>
            <a:endParaRPr dirty="0"/>
          </a:p>
          <a:p>
            <a:pPr marL="0" lvl="0" indent="0" algn="l" rtl="0">
              <a:lnSpc>
                <a:spcPct val="90000"/>
              </a:lnSpc>
              <a:spcBef>
                <a:spcPts val="1000"/>
              </a:spcBef>
              <a:spcAft>
                <a:spcPts val="0"/>
              </a:spcAft>
              <a:buClr>
                <a:srgbClr val="2E2E2E"/>
              </a:buClr>
              <a:buSzPts val="3000"/>
              <a:buNone/>
            </a:pPr>
            <a:r>
              <a:rPr lang="lt-LT" dirty="0"/>
              <a:t>Atsisiųsti kaip PDF, PNG, MP4 ar </a:t>
            </a:r>
            <a:r>
              <a:rPr lang="lt-LT" i="1" dirty="0"/>
              <a:t>PowerPoint </a:t>
            </a:r>
            <a:r>
              <a:rPr lang="lt-LT" dirty="0"/>
              <a:t>(.</a:t>
            </a:r>
            <a:r>
              <a:rPr lang="lt-LT" dirty="0" err="1"/>
              <a:t>pptx</a:t>
            </a:r>
            <a:r>
              <a:rPr lang="lt-LT" dirty="0"/>
              <a:t>)</a:t>
            </a:r>
            <a:endParaRPr dirty="0"/>
          </a:p>
          <a:p>
            <a:pPr marL="0" lvl="0" indent="0" algn="l" rtl="0">
              <a:lnSpc>
                <a:spcPct val="90000"/>
              </a:lnSpc>
              <a:spcBef>
                <a:spcPts val="1000"/>
              </a:spcBef>
              <a:spcAft>
                <a:spcPts val="0"/>
              </a:spcAft>
              <a:buClr>
                <a:srgbClr val="2E2E2E"/>
              </a:buClr>
              <a:buSzPts val="3000"/>
              <a:buNone/>
            </a:pPr>
            <a:r>
              <a:rPr lang="lt-LT" dirty="0"/>
              <a:t>Rodyti pristatymą tiesiai iš </a:t>
            </a:r>
            <a:r>
              <a:rPr lang="lt-LT" i="1" dirty="0" err="1"/>
              <a:t>Canva</a:t>
            </a:r>
            <a:endParaRPr i="1" dirty="0"/>
          </a:p>
          <a:p>
            <a:pPr marL="0" lvl="0" indent="0" algn="l" rtl="0">
              <a:lnSpc>
                <a:spcPct val="90000"/>
              </a:lnSpc>
              <a:spcBef>
                <a:spcPts val="1000"/>
              </a:spcBef>
              <a:spcAft>
                <a:spcPts val="0"/>
              </a:spcAft>
              <a:buClr>
                <a:srgbClr val="2E2E2E"/>
              </a:buClr>
              <a:buSzPts val="3000"/>
              <a:buNone/>
            </a:pPr>
            <a:r>
              <a:rPr lang="lt-LT" dirty="0"/>
              <a:t>Bendrinti per nuorodą arba pakviesti kitus redaguoti</a:t>
            </a:r>
            <a:endParaRPr dirty="0"/>
          </a:p>
          <a:p>
            <a:pPr marL="0" lvl="0" indent="0" algn="l" rtl="0">
              <a:lnSpc>
                <a:spcPct val="90000"/>
              </a:lnSpc>
              <a:spcBef>
                <a:spcPts val="1000"/>
              </a:spcBef>
              <a:spcAft>
                <a:spcPts val="0"/>
              </a:spcAft>
              <a:buClr>
                <a:srgbClr val="2E2E2E"/>
              </a:buClr>
              <a:buSzPts val="3000"/>
              <a:buNone/>
            </a:pPr>
            <a:r>
              <a:rPr lang="lt-LT" dirty="0"/>
              <a:t>Automatinis išsaugojimas „debesyje“</a:t>
            </a:r>
            <a:endParaRPr dirty="0"/>
          </a:p>
        </p:txBody>
      </p:sp>
      <p:sp>
        <p:nvSpPr>
          <p:cNvPr id="861" name="Google Shape;861;p69"/>
          <p:cNvSpPr txBox="1">
            <a:spLocks noGrp="1"/>
          </p:cNvSpPr>
          <p:nvPr>
            <p:ph type="title"/>
          </p:nvPr>
        </p:nvSpPr>
        <p:spPr>
          <a:xfrm>
            <a:off x="838200" y="384947"/>
            <a:ext cx="10515600" cy="89821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i="1" dirty="0" err="1">
                <a:latin typeface="Century Gothic"/>
                <a:ea typeface="Century Gothic"/>
                <a:cs typeface="Century Gothic"/>
                <a:sym typeface="Century Gothic"/>
              </a:rPr>
              <a:t>Canva</a:t>
            </a:r>
            <a:endParaRPr i="1" dirty="0">
              <a:latin typeface="Century Gothic"/>
              <a:ea typeface="Century Gothic"/>
              <a:cs typeface="Century Gothic"/>
              <a:sym typeface="Century Gothic"/>
            </a:endParaRPr>
          </a:p>
        </p:txBody>
      </p:sp>
      <p:pic>
        <p:nvPicPr>
          <p:cNvPr id="862" name="Google Shape;862;p69" descr="Canva interneto puslapio ekrano kopija. Baltuose apskritimuose spalvotos piktogramos, vaizduojančios programos galimybes."/>
          <p:cNvPicPr preferRelativeResize="0"/>
          <p:nvPr/>
        </p:nvPicPr>
        <p:blipFill rotWithShape="1">
          <a:blip r:embed="rId3">
            <a:alphaModFix/>
          </a:blip>
          <a:srcRect t="36546" b="27467"/>
          <a:stretch/>
        </p:blipFill>
        <p:spPr>
          <a:xfrm>
            <a:off x="838200" y="5230528"/>
            <a:ext cx="7025640" cy="1423723"/>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867"/>
        <p:cNvGrpSpPr/>
        <p:nvPr/>
      </p:nvGrpSpPr>
      <p:grpSpPr>
        <a:xfrm>
          <a:off x="0" y="0"/>
          <a:ext cx="0" cy="0"/>
          <a:chOff x="0" y="0"/>
          <a:chExt cx="0" cy="0"/>
        </a:xfrm>
      </p:grpSpPr>
      <p:sp>
        <p:nvSpPr>
          <p:cNvPr id="868" name="Google Shape;868;p179"/>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t>Praktinė užduotis</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873"/>
        <p:cNvGrpSpPr/>
        <p:nvPr/>
      </p:nvGrpSpPr>
      <p:grpSpPr>
        <a:xfrm>
          <a:off x="0" y="0"/>
          <a:ext cx="0" cy="0"/>
          <a:chOff x="0" y="0"/>
          <a:chExt cx="0" cy="0"/>
        </a:xfrm>
      </p:grpSpPr>
      <p:pic>
        <p:nvPicPr>
          <p:cNvPr id="874" name="Google Shape;874;p180" descr="Canva programos ekrano kopija. Margas fonas, vaizduojantis knygas lentynoje. Viduryje baltame fone užrašas."/>
          <p:cNvPicPr preferRelativeResize="0"/>
          <p:nvPr/>
        </p:nvPicPr>
        <p:blipFill rotWithShape="1">
          <a:blip r:embed="rId3">
            <a:alphaModFix/>
          </a:blip>
          <a:srcRect/>
          <a:stretch/>
        </p:blipFill>
        <p:spPr>
          <a:xfrm>
            <a:off x="1020417" y="778711"/>
            <a:ext cx="4558747" cy="2554317"/>
          </a:xfrm>
          <a:prstGeom prst="rect">
            <a:avLst/>
          </a:prstGeom>
          <a:noFill/>
          <a:ln>
            <a:noFill/>
          </a:ln>
        </p:spPr>
      </p:pic>
      <p:pic>
        <p:nvPicPr>
          <p:cNvPr id="875" name="Google Shape;875;p180" descr="Canva programos ekrano kopija. Margas fonas, vaizduojantis knygas lentynoje. Viduryje baltame fone du užrašų blokai baltame fone."/>
          <p:cNvPicPr preferRelativeResize="0"/>
          <p:nvPr/>
        </p:nvPicPr>
        <p:blipFill rotWithShape="1">
          <a:blip r:embed="rId4">
            <a:alphaModFix/>
          </a:blip>
          <a:srcRect/>
          <a:stretch/>
        </p:blipFill>
        <p:spPr>
          <a:xfrm>
            <a:off x="1020417" y="3841094"/>
            <a:ext cx="4706539" cy="2651960"/>
          </a:xfrm>
          <a:prstGeom prst="rect">
            <a:avLst/>
          </a:prstGeom>
          <a:noFill/>
          <a:ln>
            <a:noFill/>
          </a:ln>
        </p:spPr>
      </p:pic>
      <p:pic>
        <p:nvPicPr>
          <p:cNvPr id="876" name="Google Shape;876;p180" descr="Canva programos ekrano kopija. Margas fonas, vaizduojantis knygas lentynoje. Viduryje baltame fone trys užrašų blokai baltame fone."/>
          <p:cNvPicPr preferRelativeResize="0"/>
          <p:nvPr/>
        </p:nvPicPr>
        <p:blipFill rotWithShape="1">
          <a:blip r:embed="rId5">
            <a:alphaModFix/>
          </a:blip>
          <a:srcRect b="5843"/>
          <a:stretch/>
        </p:blipFill>
        <p:spPr>
          <a:xfrm>
            <a:off x="5978441" y="778712"/>
            <a:ext cx="4961479" cy="2554316"/>
          </a:xfrm>
          <a:prstGeom prst="rect">
            <a:avLst/>
          </a:prstGeom>
          <a:noFill/>
          <a:ln>
            <a:noFill/>
          </a:ln>
        </p:spPr>
      </p:pic>
      <p:pic>
        <p:nvPicPr>
          <p:cNvPr id="877" name="Google Shape;877;p180" descr="Canva programos ekrano kopija. Margas fonas, vaizduojantis knygas lentynoje. Viduryje baltame fone užrašas."/>
          <p:cNvPicPr preferRelativeResize="0"/>
          <p:nvPr/>
        </p:nvPicPr>
        <p:blipFill rotWithShape="1">
          <a:blip r:embed="rId6">
            <a:alphaModFix/>
          </a:blip>
          <a:srcRect/>
          <a:stretch/>
        </p:blipFill>
        <p:spPr>
          <a:xfrm>
            <a:off x="6096000" y="3841094"/>
            <a:ext cx="4957526" cy="2651960"/>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882"/>
        <p:cNvGrpSpPr/>
        <p:nvPr/>
      </p:nvGrpSpPr>
      <p:grpSpPr>
        <a:xfrm>
          <a:off x="0" y="0"/>
          <a:ext cx="0" cy="0"/>
          <a:chOff x="0" y="0"/>
          <a:chExt cx="0" cy="0"/>
        </a:xfrm>
      </p:grpSpPr>
      <p:sp>
        <p:nvSpPr>
          <p:cNvPr id="883" name="Google Shape;883;p181"/>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i="1" dirty="0" err="1"/>
              <a:t>Canva</a:t>
            </a:r>
            <a:r>
              <a:rPr lang="lt-LT" dirty="0"/>
              <a:t> + DI</a:t>
            </a:r>
            <a:endParaRPr dirty="0"/>
          </a:p>
        </p:txBody>
      </p:sp>
      <p:pic>
        <p:nvPicPr>
          <p:cNvPr id="884" name="Google Shape;884;p181" descr="Canva internetinio puslapio ekrano vaizdas. Užrašai, piktogramos."/>
          <p:cNvPicPr preferRelativeResize="0"/>
          <p:nvPr/>
        </p:nvPicPr>
        <p:blipFill rotWithShape="1">
          <a:blip r:embed="rId3">
            <a:alphaModFix/>
          </a:blip>
          <a:srcRect/>
          <a:stretch/>
        </p:blipFill>
        <p:spPr>
          <a:xfrm>
            <a:off x="43593" y="2052682"/>
            <a:ext cx="12104813" cy="4069822"/>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889"/>
        <p:cNvGrpSpPr/>
        <p:nvPr/>
      </p:nvGrpSpPr>
      <p:grpSpPr>
        <a:xfrm>
          <a:off x="0" y="0"/>
          <a:ext cx="0" cy="0"/>
          <a:chOff x="0" y="0"/>
          <a:chExt cx="0" cy="0"/>
        </a:xfrm>
      </p:grpSpPr>
      <p:pic>
        <p:nvPicPr>
          <p:cNvPr id="890" name="Google Shape;890;p182" descr="Canva programa sugeneruoto vaizdo ekrano kopija. Oranžiniame fone parašytas pavadinimas, keletą grafinių elementų."/>
          <p:cNvPicPr preferRelativeResize="0"/>
          <p:nvPr/>
        </p:nvPicPr>
        <p:blipFill rotWithShape="1">
          <a:blip r:embed="rId3">
            <a:alphaModFix/>
          </a:blip>
          <a:srcRect/>
          <a:stretch/>
        </p:blipFill>
        <p:spPr>
          <a:xfrm>
            <a:off x="251791" y="2185808"/>
            <a:ext cx="5634451" cy="3134294"/>
          </a:xfrm>
          <a:prstGeom prst="rect">
            <a:avLst/>
          </a:prstGeom>
          <a:noFill/>
          <a:ln>
            <a:noFill/>
          </a:ln>
        </p:spPr>
      </p:pic>
      <p:pic>
        <p:nvPicPr>
          <p:cNvPr id="891" name="Google Shape;891;p182" descr="Canva programa sugeneruoto vaizdo ekrano kopija. Baltame fone parašytas pavadinimas, tolimame plane matosi knygų lentyna, fotelis, stalelis, didelis šviesus langas."/>
          <p:cNvPicPr preferRelativeResize="0"/>
          <p:nvPr/>
        </p:nvPicPr>
        <p:blipFill rotWithShape="1">
          <a:blip r:embed="rId4">
            <a:alphaModFix/>
          </a:blip>
          <a:srcRect/>
          <a:stretch/>
        </p:blipFill>
        <p:spPr>
          <a:xfrm>
            <a:off x="6305760" y="2173246"/>
            <a:ext cx="5609787" cy="3134294"/>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896"/>
        <p:cNvGrpSpPr/>
        <p:nvPr/>
      </p:nvGrpSpPr>
      <p:grpSpPr>
        <a:xfrm>
          <a:off x="0" y="0"/>
          <a:ext cx="0" cy="0"/>
          <a:chOff x="0" y="0"/>
          <a:chExt cx="0" cy="0"/>
        </a:xfrm>
      </p:grpSpPr>
      <p:pic>
        <p:nvPicPr>
          <p:cNvPr id="897" name="Google Shape;897;p183" descr="Canva programa sugeneruotas skaidrės vaizdas, tekstas, grafiniai vaizdai, paveikslėliai."/>
          <p:cNvPicPr preferRelativeResize="0"/>
          <p:nvPr/>
        </p:nvPicPr>
        <p:blipFill rotWithShape="1">
          <a:blip r:embed="rId3">
            <a:alphaModFix/>
          </a:blip>
          <a:srcRect/>
          <a:stretch/>
        </p:blipFill>
        <p:spPr>
          <a:xfrm>
            <a:off x="6321287" y="2167416"/>
            <a:ext cx="5535002" cy="3106482"/>
          </a:xfrm>
          <a:prstGeom prst="rect">
            <a:avLst/>
          </a:prstGeom>
          <a:noFill/>
          <a:ln>
            <a:noFill/>
          </a:ln>
        </p:spPr>
      </p:pic>
      <p:pic>
        <p:nvPicPr>
          <p:cNvPr id="898" name="Google Shape;898;p183" descr="Canva programa sugeneruoto pristatymo viena skaidrė. Oranžinis fonas, grafiniai elementai, tekstas. "/>
          <p:cNvPicPr preferRelativeResize="0"/>
          <p:nvPr/>
        </p:nvPicPr>
        <p:blipFill rotWithShape="1">
          <a:blip r:embed="rId4">
            <a:alphaModFix/>
          </a:blip>
          <a:srcRect/>
          <a:stretch/>
        </p:blipFill>
        <p:spPr>
          <a:xfrm>
            <a:off x="335711" y="2177723"/>
            <a:ext cx="5760289" cy="3085869"/>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03"/>
        <p:cNvGrpSpPr/>
        <p:nvPr/>
      </p:nvGrpSpPr>
      <p:grpSpPr>
        <a:xfrm>
          <a:off x="0" y="0"/>
          <a:ext cx="0" cy="0"/>
          <a:chOff x="0" y="0"/>
          <a:chExt cx="0" cy="0"/>
        </a:xfrm>
      </p:grpSpPr>
      <p:pic>
        <p:nvPicPr>
          <p:cNvPr id="904" name="Google Shape;904;p184" descr="Canva programa sugeneruoto pristatymo viena skaidrė. Oranžinis fonas, grafiniai elementai, tekstas. "/>
          <p:cNvPicPr preferRelativeResize="0"/>
          <p:nvPr/>
        </p:nvPicPr>
        <p:blipFill rotWithShape="1">
          <a:blip r:embed="rId3">
            <a:alphaModFix/>
          </a:blip>
          <a:srcRect/>
          <a:stretch/>
        </p:blipFill>
        <p:spPr>
          <a:xfrm>
            <a:off x="236577" y="2133600"/>
            <a:ext cx="5752166" cy="3156290"/>
          </a:xfrm>
          <a:prstGeom prst="rect">
            <a:avLst/>
          </a:prstGeom>
          <a:noFill/>
          <a:ln>
            <a:noFill/>
          </a:ln>
        </p:spPr>
      </p:pic>
      <p:pic>
        <p:nvPicPr>
          <p:cNvPr id="905" name="Google Shape;905;p184" descr="Canva programa sugeneruoto pristatymo viena skaidrė. Oranžinis ir pilkas  fonas, grafiniai elementai, tekstas. "/>
          <p:cNvPicPr preferRelativeResize="0"/>
          <p:nvPr/>
        </p:nvPicPr>
        <p:blipFill rotWithShape="1">
          <a:blip r:embed="rId4">
            <a:alphaModFix/>
          </a:blip>
          <a:srcRect/>
          <a:stretch/>
        </p:blipFill>
        <p:spPr>
          <a:xfrm>
            <a:off x="6203259" y="2117035"/>
            <a:ext cx="5859423" cy="3156290"/>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10"/>
        <p:cNvGrpSpPr/>
        <p:nvPr/>
      </p:nvGrpSpPr>
      <p:grpSpPr>
        <a:xfrm>
          <a:off x="0" y="0"/>
          <a:ext cx="0" cy="0"/>
          <a:chOff x="0" y="0"/>
          <a:chExt cx="0" cy="0"/>
        </a:xfrm>
      </p:grpSpPr>
      <p:pic>
        <p:nvPicPr>
          <p:cNvPr id="911" name="Google Shape;911;p185" descr="Canva programa sugeneruoto pristatymo ekrano kopija. Oranžinis fonas, grafiniai elementai, tekstas. "/>
          <p:cNvPicPr preferRelativeResize="0"/>
          <p:nvPr/>
        </p:nvPicPr>
        <p:blipFill rotWithShape="1">
          <a:blip r:embed="rId3">
            <a:alphaModFix/>
          </a:blip>
          <a:srcRect/>
          <a:stretch/>
        </p:blipFill>
        <p:spPr>
          <a:xfrm>
            <a:off x="1483632" y="347082"/>
            <a:ext cx="4329854" cy="6417854"/>
          </a:xfrm>
          <a:prstGeom prst="rect">
            <a:avLst/>
          </a:prstGeom>
          <a:noFill/>
          <a:ln>
            <a:noFill/>
          </a:ln>
        </p:spPr>
      </p:pic>
      <p:pic>
        <p:nvPicPr>
          <p:cNvPr id="912" name="Google Shape;912;p185" descr="Canva programa sugeneruoto pristatymo ekrano kopija, pasidalinimo galimybių piktogramos, tekstas. "/>
          <p:cNvPicPr preferRelativeResize="0"/>
          <p:nvPr/>
        </p:nvPicPr>
        <p:blipFill rotWithShape="1">
          <a:blip r:embed="rId4">
            <a:alphaModFix/>
          </a:blip>
          <a:srcRect/>
          <a:stretch/>
        </p:blipFill>
        <p:spPr>
          <a:xfrm>
            <a:off x="6378516" y="347082"/>
            <a:ext cx="4436892" cy="6417854"/>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17"/>
        <p:cNvGrpSpPr/>
        <p:nvPr/>
      </p:nvGrpSpPr>
      <p:grpSpPr>
        <a:xfrm>
          <a:off x="0" y="0"/>
          <a:ext cx="0" cy="0"/>
          <a:chOff x="0" y="0"/>
          <a:chExt cx="0" cy="0"/>
        </a:xfrm>
      </p:grpSpPr>
      <p:sp>
        <p:nvSpPr>
          <p:cNvPr id="918" name="Google Shape;918;p66"/>
          <p:cNvSpPr txBox="1"/>
          <p:nvPr/>
        </p:nvSpPr>
        <p:spPr>
          <a:xfrm>
            <a:off x="891126" y="467490"/>
            <a:ext cx="6107700" cy="785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500"/>
              <a:buFont typeface="Arial"/>
              <a:buNone/>
            </a:pPr>
            <a:r>
              <a:rPr lang="lt-LT" sz="4500" b="1" i="1" u="none" strike="noStrike" cap="none" dirty="0" err="1">
                <a:solidFill>
                  <a:srgbClr val="EA551F"/>
                </a:solidFill>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1"/>
                  </a:ext>
                </a:extLst>
              </a:rPr>
              <a:t>Gamma</a:t>
            </a:r>
            <a:endParaRPr sz="4500" b="0" i="1" u="none" strike="noStrike" cap="none" dirty="0">
              <a:solidFill>
                <a:srgbClr val="EA551F"/>
              </a:solidFill>
              <a:latin typeface="Century Gothic"/>
              <a:ea typeface="Century Gothic"/>
              <a:cs typeface="Century Gothic"/>
              <a:sym typeface="Century Gothic"/>
            </a:endParaRPr>
          </a:p>
        </p:txBody>
      </p:sp>
      <p:pic>
        <p:nvPicPr>
          <p:cNvPr id="919" name="Google Shape;919;p66" descr="Gamma programos ekrano vaizdas. Pateikiamas tekstas, piktogramos."/>
          <p:cNvPicPr preferRelativeResize="0"/>
          <p:nvPr/>
        </p:nvPicPr>
        <p:blipFill rotWithShape="1">
          <a:blip r:embed="rId3">
            <a:alphaModFix/>
          </a:blip>
          <a:srcRect l="2481" t="8095" r="1986" b="14667"/>
          <a:stretch/>
        </p:blipFill>
        <p:spPr>
          <a:xfrm>
            <a:off x="891126" y="4428580"/>
            <a:ext cx="9604595" cy="2277290"/>
          </a:xfrm>
          <a:prstGeom prst="rect">
            <a:avLst/>
          </a:prstGeom>
          <a:noFill/>
          <a:ln>
            <a:noFill/>
          </a:ln>
        </p:spPr>
      </p:pic>
      <p:pic>
        <p:nvPicPr>
          <p:cNvPr id="920" name="Google Shape;920;p66" descr="Gamma programos ekrano vaizdas. Pateikiamas tekstas, piktogramos."/>
          <p:cNvPicPr preferRelativeResize="0"/>
          <p:nvPr/>
        </p:nvPicPr>
        <p:blipFill rotWithShape="1">
          <a:blip r:embed="rId4">
            <a:alphaModFix/>
          </a:blip>
          <a:srcRect/>
          <a:stretch/>
        </p:blipFill>
        <p:spPr>
          <a:xfrm>
            <a:off x="891126" y="1857303"/>
            <a:ext cx="9464844" cy="2244153"/>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25"/>
        <p:cNvGrpSpPr/>
        <p:nvPr/>
      </p:nvGrpSpPr>
      <p:grpSpPr>
        <a:xfrm>
          <a:off x="0" y="0"/>
          <a:ext cx="0" cy="0"/>
          <a:chOff x="0" y="0"/>
          <a:chExt cx="0" cy="0"/>
        </a:xfrm>
      </p:grpSpPr>
      <p:sp>
        <p:nvSpPr>
          <p:cNvPr id="926" name="Google Shape;926;p186"/>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457200" lvl="0" indent="-228600" algn="l" rtl="0">
              <a:lnSpc>
                <a:spcPct val="90000"/>
              </a:lnSpc>
              <a:spcBef>
                <a:spcPts val="1000"/>
              </a:spcBef>
              <a:spcAft>
                <a:spcPts val="0"/>
              </a:spcAft>
              <a:buClr>
                <a:srgbClr val="2E2E2E"/>
              </a:buClr>
              <a:buSzPts val="3000"/>
              <a:buNone/>
            </a:pPr>
            <a:endParaRPr/>
          </a:p>
        </p:txBody>
      </p:sp>
      <p:sp>
        <p:nvSpPr>
          <p:cNvPr id="927" name="Google Shape;927;p186"/>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endParaRPr/>
          </a:p>
        </p:txBody>
      </p:sp>
      <p:pic>
        <p:nvPicPr>
          <p:cNvPr id="928" name="Google Shape;928;p186" descr="Gamma programos ekrano vaizdas. Pateikiami šablonų pavyzdžiai. Tekstas, spalvoti fonai, piktogramos, paveikslėliai."/>
          <p:cNvPicPr preferRelativeResize="0"/>
          <p:nvPr/>
        </p:nvPicPr>
        <p:blipFill rotWithShape="1">
          <a:blip r:embed="rId3">
            <a:alphaModFix/>
          </a:blip>
          <a:srcRect/>
          <a:stretch/>
        </p:blipFill>
        <p:spPr>
          <a:xfrm>
            <a:off x="675518" y="275785"/>
            <a:ext cx="10840963" cy="6306430"/>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p70"/>
          <p:cNvSpPr txBox="1">
            <a:spLocks noGrp="1"/>
          </p:cNvSpPr>
          <p:nvPr>
            <p:ph type="body" idx="1"/>
          </p:nvPr>
        </p:nvSpPr>
        <p:spPr>
          <a:xfrm>
            <a:off x="838200" y="2051426"/>
            <a:ext cx="10902600" cy="4580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E2E2E"/>
              </a:buClr>
              <a:buSzPts val="3000"/>
              <a:buNone/>
            </a:pPr>
            <a:r>
              <a:rPr lang="lt-LT" b="1" dirty="0"/>
              <a:t>Vaizdo naudojimas</a:t>
            </a:r>
            <a:endParaRPr dirty="0"/>
          </a:p>
          <a:p>
            <a:pPr marL="0" lvl="0" indent="0" algn="l" rtl="0">
              <a:lnSpc>
                <a:spcPct val="90000"/>
              </a:lnSpc>
              <a:spcBef>
                <a:spcPts val="1000"/>
              </a:spcBef>
              <a:spcAft>
                <a:spcPts val="0"/>
              </a:spcAft>
              <a:buClr>
                <a:srgbClr val="2E2E2E"/>
              </a:buClr>
              <a:buSzPts val="3000"/>
              <a:buNone/>
            </a:pPr>
            <a:r>
              <a:rPr lang="lt-LT" dirty="0"/>
              <a:t>(</a:t>
            </a:r>
            <a:r>
              <a:rPr lang="lt-LT" i="1" dirty="0" err="1"/>
              <a:t>Pexels</a:t>
            </a:r>
            <a:r>
              <a:rPr lang="lt-LT" dirty="0"/>
              <a:t>, </a:t>
            </a:r>
            <a:r>
              <a:rPr lang="lt-LT" i="1" dirty="0" err="1"/>
              <a:t>Pixabay</a:t>
            </a:r>
            <a:r>
              <a:rPr lang="lt-LT" dirty="0"/>
              <a:t>, </a:t>
            </a:r>
            <a:r>
              <a:rPr lang="lt-LT" i="1" dirty="0" err="1"/>
              <a:t>Unsplash</a:t>
            </a:r>
            <a:r>
              <a:rPr lang="lt-LT" dirty="0"/>
              <a:t>, </a:t>
            </a:r>
            <a:r>
              <a:rPr lang="lt-LT" i="1" dirty="0" err="1"/>
              <a:t>LibreShot</a:t>
            </a:r>
            <a:r>
              <a:rPr lang="lt-LT" dirty="0"/>
              <a:t>, </a:t>
            </a:r>
            <a:r>
              <a:rPr lang="lt-LT" i="1" dirty="0" err="1"/>
              <a:t>Burst</a:t>
            </a:r>
            <a:r>
              <a:rPr lang="lt-LT" i="1" dirty="0"/>
              <a:t> </a:t>
            </a:r>
            <a:r>
              <a:rPr lang="lt-LT" i="1" dirty="0" err="1"/>
              <a:t>by</a:t>
            </a:r>
            <a:r>
              <a:rPr lang="lt-LT" i="1" dirty="0"/>
              <a:t> </a:t>
            </a:r>
            <a:r>
              <a:rPr lang="lt-LT" i="1" dirty="0" err="1"/>
              <a:t>Shopify</a:t>
            </a:r>
            <a:r>
              <a:rPr lang="lt-LT" dirty="0"/>
              <a:t>)</a:t>
            </a:r>
            <a:endParaRPr dirty="0"/>
          </a:p>
          <a:p>
            <a:pPr marL="0" lvl="0" indent="0" algn="l" rtl="0">
              <a:lnSpc>
                <a:spcPct val="90000"/>
              </a:lnSpc>
              <a:spcBef>
                <a:spcPts val="1000"/>
              </a:spcBef>
              <a:spcAft>
                <a:spcPts val="0"/>
              </a:spcAft>
              <a:buClr>
                <a:srgbClr val="2E2E2E"/>
              </a:buClr>
              <a:buSzPts val="3000"/>
              <a:buNone/>
            </a:pPr>
            <a:r>
              <a:rPr lang="lt-LT" b="1" dirty="0"/>
              <a:t>Garso naudojimas</a:t>
            </a:r>
            <a:endParaRPr dirty="0"/>
          </a:p>
          <a:p>
            <a:pPr marL="0" lvl="0" indent="0" algn="l" rtl="0">
              <a:lnSpc>
                <a:spcPct val="90000"/>
              </a:lnSpc>
              <a:spcBef>
                <a:spcPts val="1000"/>
              </a:spcBef>
              <a:spcAft>
                <a:spcPts val="0"/>
              </a:spcAft>
              <a:buClr>
                <a:srgbClr val="2E2E2E"/>
              </a:buClr>
              <a:buSzPts val="3000"/>
              <a:buNone/>
            </a:pPr>
            <a:r>
              <a:rPr lang="lt-LT" dirty="0"/>
              <a:t>(</a:t>
            </a:r>
            <a:r>
              <a:rPr lang="lt-LT" i="1" dirty="0" err="1"/>
              <a:t>Youtube</a:t>
            </a:r>
            <a:r>
              <a:rPr lang="lt-LT" i="1" dirty="0"/>
              <a:t> </a:t>
            </a:r>
            <a:r>
              <a:rPr lang="lt-LT" i="1" dirty="0" err="1"/>
              <a:t>Audio</a:t>
            </a:r>
            <a:r>
              <a:rPr lang="lt-LT" i="1" dirty="0"/>
              <a:t> </a:t>
            </a:r>
            <a:r>
              <a:rPr lang="lt-LT" i="1" dirty="0" err="1"/>
              <a:t>Library</a:t>
            </a:r>
            <a:r>
              <a:rPr lang="lt-LT" dirty="0"/>
              <a:t>, </a:t>
            </a:r>
            <a:r>
              <a:rPr lang="lt-LT" i="1" dirty="0" err="1"/>
              <a:t>Free</a:t>
            </a:r>
            <a:r>
              <a:rPr lang="lt-LT" i="1" dirty="0"/>
              <a:t> </a:t>
            </a:r>
            <a:r>
              <a:rPr lang="lt-LT" i="1" dirty="0" err="1"/>
              <a:t>Music</a:t>
            </a:r>
            <a:r>
              <a:rPr lang="lt-LT" i="1" dirty="0"/>
              <a:t> </a:t>
            </a:r>
            <a:r>
              <a:rPr lang="lt-LT" i="1" dirty="0" err="1"/>
              <a:t>Archive</a:t>
            </a:r>
            <a:r>
              <a:rPr lang="lt-LT" i="1" dirty="0"/>
              <a:t>, </a:t>
            </a:r>
            <a:r>
              <a:rPr lang="lt-LT" i="1" dirty="0" err="1"/>
              <a:t>Bensound</a:t>
            </a:r>
            <a:r>
              <a:rPr lang="lt-LT" i="1" dirty="0"/>
              <a:t> </a:t>
            </a:r>
            <a:r>
              <a:rPr lang="lt-LT" dirty="0"/>
              <a:t>ir kt.)</a:t>
            </a:r>
            <a:endParaRPr dirty="0"/>
          </a:p>
          <a:p>
            <a:pPr marL="228600" lvl="0" indent="-38100" algn="l" rtl="0">
              <a:lnSpc>
                <a:spcPct val="90000"/>
              </a:lnSpc>
              <a:spcBef>
                <a:spcPts val="1000"/>
              </a:spcBef>
              <a:spcAft>
                <a:spcPts val="0"/>
              </a:spcAft>
              <a:buClr>
                <a:srgbClr val="2E2E2E"/>
              </a:buClr>
              <a:buSzPts val="3000"/>
              <a:buNone/>
            </a:pPr>
            <a:endParaRPr dirty="0"/>
          </a:p>
          <a:p>
            <a:pPr marL="228600" lvl="0" indent="-38100" algn="l" rtl="0">
              <a:lnSpc>
                <a:spcPct val="90000"/>
              </a:lnSpc>
              <a:spcBef>
                <a:spcPts val="1000"/>
              </a:spcBef>
              <a:spcAft>
                <a:spcPts val="0"/>
              </a:spcAft>
              <a:buClr>
                <a:srgbClr val="2E2E2E"/>
              </a:buClr>
              <a:buSzPts val="3000"/>
              <a:buNone/>
            </a:pPr>
            <a:endParaRPr dirty="0"/>
          </a:p>
          <a:p>
            <a:pPr marL="0" lvl="0" indent="0" algn="l" rtl="0">
              <a:lnSpc>
                <a:spcPct val="90000"/>
              </a:lnSpc>
              <a:spcBef>
                <a:spcPts val="1000"/>
              </a:spcBef>
              <a:spcAft>
                <a:spcPts val="0"/>
              </a:spcAft>
              <a:buClr>
                <a:srgbClr val="2E2E2E"/>
              </a:buClr>
              <a:buSzPts val="3000"/>
              <a:buNone/>
            </a:pPr>
            <a:r>
              <a:rPr lang="lt-LT" dirty="0"/>
              <a:t>Nurodykite šaltinį – naudokite legaliai, nurodykite DI įrankį, kuriuo generuotas vaizdas</a:t>
            </a:r>
            <a:endParaRPr dirty="0"/>
          </a:p>
        </p:txBody>
      </p:sp>
      <p:sp>
        <p:nvSpPr>
          <p:cNvPr id="935" name="Google Shape;935;p70"/>
          <p:cNvSpPr txBox="1">
            <a:spLocks noGrp="1"/>
          </p:cNvSpPr>
          <p:nvPr>
            <p:ph type="title"/>
          </p:nvPr>
        </p:nvSpPr>
        <p:spPr>
          <a:xfrm>
            <a:off x="838200" y="448006"/>
            <a:ext cx="10515600" cy="1014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Intelektinės nuosavybės naudojimas</a:t>
            </a:r>
            <a:endParaRPr>
              <a:latin typeface="Century Gothic"/>
              <a:ea typeface="Century Gothic"/>
              <a:cs typeface="Century Gothic"/>
              <a:sym typeface="Century Gothic"/>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pic>
        <p:nvPicPr>
          <p:cNvPr id="941" name="Google Shape;941;p187" descr="Pixabay svetainės ekrano kopija, įvairūs spalvoti paveikslėliai, užrašai."/>
          <p:cNvPicPr preferRelativeResize="0"/>
          <p:nvPr/>
        </p:nvPicPr>
        <p:blipFill rotWithShape="1">
          <a:blip r:embed="rId3">
            <a:alphaModFix/>
          </a:blip>
          <a:srcRect/>
          <a:stretch/>
        </p:blipFill>
        <p:spPr>
          <a:xfrm>
            <a:off x="384074" y="1823557"/>
            <a:ext cx="11423852" cy="2389182"/>
          </a:xfrm>
          <a:prstGeom prst="rect">
            <a:avLst/>
          </a:prstGeom>
          <a:noFill/>
          <a:ln>
            <a:noFill/>
          </a:ln>
        </p:spPr>
      </p:pic>
      <p:pic>
        <p:nvPicPr>
          <p:cNvPr id="942" name="Google Shape;942;p187"/>
          <p:cNvPicPr preferRelativeResize="0"/>
          <p:nvPr/>
        </p:nvPicPr>
        <p:blipFill rotWithShape="1">
          <a:blip r:embed="rId4">
            <a:alphaModFix/>
          </a:blip>
          <a:srcRect b="34434"/>
          <a:stretch/>
        </p:blipFill>
        <p:spPr>
          <a:xfrm>
            <a:off x="384074" y="4394108"/>
            <a:ext cx="7523922" cy="2393624"/>
          </a:xfrm>
          <a:prstGeom prst="rect">
            <a:avLst/>
          </a:prstGeom>
          <a:noFill/>
          <a:ln>
            <a:noFill/>
          </a:ln>
        </p:spPr>
      </p:pic>
      <p:sp>
        <p:nvSpPr>
          <p:cNvPr id="943" name="Google Shape;943;p187"/>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i="1" dirty="0" err="1"/>
              <a:t>Pixabay</a:t>
            </a:r>
            <a:endParaRPr i="1" dirty="0"/>
          </a:p>
        </p:txBody>
      </p:sp>
      <p:pic>
        <p:nvPicPr>
          <p:cNvPr id="944" name="Google Shape;944;p187"/>
          <p:cNvPicPr preferRelativeResize="0"/>
          <p:nvPr/>
        </p:nvPicPr>
        <p:blipFill rotWithShape="1">
          <a:blip r:embed="rId5">
            <a:alphaModFix/>
          </a:blip>
          <a:srcRect l="22506" r="24729" b="-107"/>
          <a:stretch/>
        </p:blipFill>
        <p:spPr>
          <a:xfrm>
            <a:off x="8398326" y="5381258"/>
            <a:ext cx="2799761" cy="648482"/>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49"/>
        <p:cNvGrpSpPr/>
        <p:nvPr/>
      </p:nvGrpSpPr>
      <p:grpSpPr>
        <a:xfrm>
          <a:off x="0" y="0"/>
          <a:ext cx="0" cy="0"/>
          <a:chOff x="0" y="0"/>
          <a:chExt cx="0" cy="0"/>
        </a:xfrm>
      </p:grpSpPr>
      <p:sp>
        <p:nvSpPr>
          <p:cNvPr id="950" name="Google Shape;950;p72"/>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EA551F"/>
              </a:buClr>
              <a:buSzPct val="100000"/>
              <a:buFont typeface="Arial"/>
              <a:buNone/>
            </a:pPr>
            <a:r>
              <a:rPr lang="lt-LT">
                <a:latin typeface="Century Gothic"/>
                <a:ea typeface="Century Gothic"/>
                <a:cs typeface="Century Gothic"/>
                <a:sym typeface="Century Gothic"/>
              </a:rPr>
              <a:t>Pažink medijas su Klaudija.</a:t>
            </a:r>
            <a:endParaRPr>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100000"/>
              <a:buFont typeface="Arial"/>
              <a:buNone/>
            </a:pPr>
            <a:r>
              <a:rPr lang="lt-LT">
                <a:latin typeface="Century Gothic"/>
                <a:ea typeface="Century Gothic"/>
                <a:cs typeface="Century Gothic"/>
                <a:sym typeface="Century Gothic"/>
              </a:rPr>
              <a:t>Kada atsiranda autorių teisės?</a:t>
            </a:r>
            <a:endParaRPr>
              <a:latin typeface="Century Gothic"/>
              <a:ea typeface="Century Gothic"/>
              <a:cs typeface="Century Gothic"/>
              <a:sym typeface="Century Gothic"/>
            </a:endParaRPr>
          </a:p>
        </p:txBody>
      </p:sp>
      <p:pic>
        <p:nvPicPr>
          <p:cNvPr id="951" name="Google Shape;951;p72" descr="Saugodami kūrėjų teises motyvuojame juos kurti naujus kūrinius, idėjas ir technologijas, gauti atlygį už savo darbą. Dėl to galime naudotis kokybiškais kūriniais teisėtai ir prisidėti prie autorių pripažinimo.&#10;&#10;Pokalbių ciklas „Pažink medijas su Klaudija“ žaismingai ir paprastai atsako į daugumą kasdien Jums kylančių klausimų apie dirbtinį intelektą, saugumą internete, socialinių medijų pavojus, melagienas (fake news), autorių teises ir kitas informacinio raštingumo temas.&#10;&#10;Pokalbis su dainininke, autorių teisių gynėja Gabriele Vilkickyte.&#10;Klaudiją vaidina aktorė Emilija Latėnaitė.&#10;&#10;Šis vaizdo įrašas yra projekto „Edukacinė kelionė po autorių teisių labirintą“ dalis.&#10;Finansuoja Lietuvos kultūros taryba ir Šiaulių miesto savivaldybė.&#10;&#10;Bibliotekavisiems.lt" title="Pažink medijas su Klaudija. Kada atsiranda autorių teisės? (90 sek)">
            <a:hlinkClick r:id="rId3"/>
          </p:cNvPr>
          <p:cNvPicPr preferRelativeResize="0"/>
          <p:nvPr/>
        </p:nvPicPr>
        <p:blipFill rotWithShape="1">
          <a:blip r:embed="rId4">
            <a:alphaModFix/>
          </a:blip>
          <a:srcRect/>
          <a:stretch/>
        </p:blipFill>
        <p:spPr>
          <a:xfrm>
            <a:off x="1219925" y="1891647"/>
            <a:ext cx="8614200" cy="48454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51"/>
                                        </p:tgtEl>
                                        <p:attrNameLst>
                                          <p:attrName>style.visibility</p:attrName>
                                        </p:attrNameLst>
                                      </p:cBhvr>
                                      <p:to>
                                        <p:strVal val="visible"/>
                                      </p:to>
                                    </p:set>
                                    <p:animEffect transition="in" filter="fade">
                                      <p:cBhvr>
                                        <p:cTn id="7" dur="1000"/>
                                        <p:tgtEl>
                                          <p:spTgt spid="9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56"/>
        <p:cNvGrpSpPr/>
        <p:nvPr/>
      </p:nvGrpSpPr>
      <p:grpSpPr>
        <a:xfrm>
          <a:off x="0" y="0"/>
          <a:ext cx="0" cy="0"/>
          <a:chOff x="0" y="0"/>
          <a:chExt cx="0" cy="0"/>
        </a:xfrm>
      </p:grpSpPr>
      <p:sp>
        <p:nvSpPr>
          <p:cNvPr id="957" name="Google Shape;957;p73"/>
          <p:cNvSpPr txBox="1">
            <a:spLocks noGrp="1"/>
          </p:cNvSpPr>
          <p:nvPr>
            <p:ph type="title"/>
          </p:nvPr>
        </p:nvSpPr>
        <p:spPr>
          <a:xfrm>
            <a:off x="706056" y="255397"/>
            <a:ext cx="10647744"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Autorių teisių objekto kriterijai</a:t>
            </a:r>
            <a:endParaRPr>
              <a:latin typeface="Century Gothic"/>
              <a:ea typeface="Century Gothic"/>
              <a:cs typeface="Century Gothic"/>
              <a:sym typeface="Century Gothic"/>
            </a:endParaRPr>
          </a:p>
        </p:txBody>
      </p:sp>
      <p:sp>
        <p:nvSpPr>
          <p:cNvPr id="958" name="Google Shape;958;p73"/>
          <p:cNvSpPr txBox="1">
            <a:spLocks noGrp="1"/>
          </p:cNvSpPr>
          <p:nvPr>
            <p:ph type="body" idx="1"/>
          </p:nvPr>
        </p:nvSpPr>
        <p:spPr>
          <a:xfrm>
            <a:off x="706056" y="2236538"/>
            <a:ext cx="10647744" cy="3396166"/>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E2E2E"/>
              </a:buClr>
              <a:buSzPts val="3200"/>
              <a:buNone/>
            </a:pPr>
            <a:r>
              <a:rPr lang="lt-LT">
                <a:latin typeface="Arial"/>
                <a:ea typeface="Arial"/>
                <a:cs typeface="Arial"/>
                <a:sym typeface="Arial"/>
              </a:rPr>
              <a:t>Kad kūrinys būtų saugomas autorių teisių, jis turi atitikti tris kriterijus:</a:t>
            </a:r>
            <a:endParaRPr>
              <a:latin typeface="Arial"/>
              <a:ea typeface="Arial"/>
              <a:cs typeface="Arial"/>
              <a:sym typeface="Arial"/>
            </a:endParaRPr>
          </a:p>
          <a:p>
            <a:pPr marL="303213" lvl="0" indent="0" algn="l" rtl="0">
              <a:lnSpc>
                <a:spcPct val="100000"/>
              </a:lnSpc>
              <a:spcBef>
                <a:spcPts val="1000"/>
              </a:spcBef>
              <a:spcAft>
                <a:spcPts val="0"/>
              </a:spcAft>
              <a:buClr>
                <a:srgbClr val="2E2E2E"/>
              </a:buClr>
              <a:buSzPts val="3200"/>
              <a:buNone/>
            </a:pPr>
            <a:r>
              <a:rPr lang="lt-LT">
                <a:latin typeface="Arial"/>
                <a:ea typeface="Arial"/>
                <a:cs typeface="Arial"/>
                <a:sym typeface="Arial"/>
              </a:rPr>
              <a:t>būti originalus</a:t>
            </a:r>
            <a:endParaRPr/>
          </a:p>
          <a:p>
            <a:pPr marL="303213" lvl="0" indent="0" algn="l" rtl="0">
              <a:lnSpc>
                <a:spcPct val="100000"/>
              </a:lnSpc>
              <a:spcBef>
                <a:spcPts val="1000"/>
              </a:spcBef>
              <a:spcAft>
                <a:spcPts val="0"/>
              </a:spcAft>
              <a:buClr>
                <a:srgbClr val="2E2E2E"/>
              </a:buClr>
              <a:buSzPts val="3200"/>
              <a:buNone/>
            </a:pPr>
            <a:r>
              <a:rPr lang="lt-LT">
                <a:latin typeface="Arial"/>
                <a:ea typeface="Arial"/>
                <a:cs typeface="Arial"/>
                <a:sym typeface="Arial"/>
              </a:rPr>
              <a:t>būti kūrybinės veiklos rezultatas</a:t>
            </a:r>
            <a:endParaRPr>
              <a:latin typeface="Arial"/>
              <a:ea typeface="Arial"/>
              <a:cs typeface="Arial"/>
              <a:sym typeface="Arial"/>
            </a:endParaRPr>
          </a:p>
          <a:p>
            <a:pPr marL="303213" lvl="0" indent="0" algn="l" rtl="0">
              <a:lnSpc>
                <a:spcPct val="100000"/>
              </a:lnSpc>
              <a:spcBef>
                <a:spcPts val="1000"/>
              </a:spcBef>
              <a:spcAft>
                <a:spcPts val="0"/>
              </a:spcAft>
              <a:buClr>
                <a:srgbClr val="2E2E2E"/>
              </a:buClr>
              <a:buSzPts val="3200"/>
              <a:buNone/>
            </a:pPr>
            <a:r>
              <a:rPr lang="lt-LT">
                <a:latin typeface="Arial"/>
                <a:ea typeface="Arial"/>
                <a:cs typeface="Arial"/>
                <a:sym typeface="Arial"/>
              </a:rPr>
              <a:t>turėti išraiškos būdą ar formą</a:t>
            </a:r>
            <a:endParaRPr>
              <a:latin typeface="Arial"/>
              <a:ea typeface="Arial"/>
              <a:cs typeface="Arial"/>
              <a:sym typeface="Arial"/>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63"/>
        <p:cNvGrpSpPr/>
        <p:nvPr/>
      </p:nvGrpSpPr>
      <p:grpSpPr>
        <a:xfrm>
          <a:off x="0" y="0"/>
          <a:ext cx="0" cy="0"/>
          <a:chOff x="0" y="0"/>
          <a:chExt cx="0" cy="0"/>
        </a:xfrm>
      </p:grpSpPr>
      <p:sp>
        <p:nvSpPr>
          <p:cNvPr id="964" name="Google Shape;964;p74"/>
          <p:cNvSpPr txBox="1">
            <a:spLocks noGrp="1"/>
          </p:cNvSpPr>
          <p:nvPr>
            <p:ph type="title"/>
          </p:nvPr>
        </p:nvSpPr>
        <p:spPr>
          <a:xfrm>
            <a:off x="726832" y="320155"/>
            <a:ext cx="10626968" cy="99898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Teisė naudoti edukaciniais tikslais</a:t>
            </a:r>
            <a:endParaRPr>
              <a:latin typeface="Century Gothic"/>
              <a:ea typeface="Century Gothic"/>
              <a:cs typeface="Century Gothic"/>
              <a:sym typeface="Century Gothic"/>
            </a:endParaRPr>
          </a:p>
        </p:txBody>
      </p:sp>
      <p:sp>
        <p:nvSpPr>
          <p:cNvPr id="965" name="Google Shape;965;p74"/>
          <p:cNvSpPr txBox="1">
            <a:spLocks noGrp="1"/>
          </p:cNvSpPr>
          <p:nvPr>
            <p:ph type="body" idx="1"/>
          </p:nvPr>
        </p:nvSpPr>
        <p:spPr>
          <a:xfrm>
            <a:off x="726832" y="1828799"/>
            <a:ext cx="11043138" cy="4876801"/>
          </a:xfrm>
          <a:prstGeom prst="rect">
            <a:avLst/>
          </a:prstGeom>
          <a:noFill/>
          <a:ln>
            <a:noFill/>
          </a:ln>
        </p:spPr>
        <p:txBody>
          <a:bodyPr spcFirstLastPara="1" wrap="square" lIns="91425" tIns="45700" rIns="91425" bIns="45700" anchor="t" anchorCtr="0">
            <a:noAutofit/>
          </a:bodyPr>
          <a:lstStyle/>
          <a:p>
            <a:pPr marL="0" lvl="0" indent="0">
              <a:lnSpc>
                <a:spcPct val="100000"/>
              </a:lnSpc>
              <a:spcBef>
                <a:spcPts val="0"/>
              </a:spcBef>
              <a:buSzPts val="3200"/>
              <a:buNone/>
            </a:pPr>
            <a:r>
              <a:rPr lang="lt-LT" dirty="0"/>
              <a:t>Neatsiklausus kūrinį g</a:t>
            </a:r>
            <a:r>
              <a:rPr lang="lt-LT" dirty="0">
                <a:latin typeface="Arial"/>
                <a:ea typeface="Arial"/>
                <a:cs typeface="Arial"/>
                <a:sym typeface="Arial"/>
              </a:rPr>
              <a:t>alima naudoti mokymo ir mokslinių tyrimų tikslais, jei tai neviršija mokymui ar moksliniam tyrimui reikalingo masto.</a:t>
            </a:r>
            <a:endParaRPr dirty="0">
              <a:latin typeface="Arial"/>
              <a:ea typeface="Arial"/>
              <a:cs typeface="Arial"/>
              <a:sym typeface="Arial"/>
            </a:endParaRPr>
          </a:p>
          <a:p>
            <a:pPr marL="0" lvl="0" indent="0" algn="l" rtl="0">
              <a:lnSpc>
                <a:spcPct val="100000"/>
              </a:lnSpc>
              <a:spcBef>
                <a:spcPts val="0"/>
              </a:spcBef>
              <a:spcAft>
                <a:spcPts val="0"/>
              </a:spcAft>
              <a:buClr>
                <a:srgbClr val="2E2E2E"/>
              </a:buClr>
              <a:buSzPts val="3200"/>
              <a:buNone/>
            </a:pPr>
            <a:endParaRPr dirty="0">
              <a:latin typeface="Arial"/>
              <a:ea typeface="Arial"/>
              <a:cs typeface="Arial"/>
              <a:sym typeface="Arial"/>
            </a:endParaRPr>
          </a:p>
          <a:p>
            <a:pPr marL="0" lvl="0" indent="0" algn="l" rtl="0">
              <a:lnSpc>
                <a:spcPct val="100000"/>
              </a:lnSpc>
              <a:spcBef>
                <a:spcPts val="600"/>
              </a:spcBef>
              <a:spcAft>
                <a:spcPts val="0"/>
              </a:spcAft>
              <a:buClr>
                <a:srgbClr val="2E2E2E"/>
              </a:buClr>
              <a:buSzPts val="3200"/>
              <a:buNone/>
            </a:pPr>
            <a:r>
              <a:rPr lang="lt-LT" dirty="0">
                <a:latin typeface="Arial"/>
                <a:ea typeface="Arial"/>
                <a:cs typeface="Arial"/>
                <a:sym typeface="Arial"/>
              </a:rPr>
              <a:t>Jei tokių kūrinių nėra prekyboje ir autoriai nedraudžia, tokiais kūriniais leidžiama naudotis studentams bibliotekose, vidiniame tinkle.</a:t>
            </a:r>
            <a:endParaRPr dirty="0"/>
          </a:p>
          <a:p>
            <a:pPr marL="0" lvl="0" indent="0" algn="l" rtl="0">
              <a:lnSpc>
                <a:spcPct val="100000"/>
              </a:lnSpc>
              <a:spcBef>
                <a:spcPts val="2200"/>
              </a:spcBef>
              <a:spcAft>
                <a:spcPts val="0"/>
              </a:spcAft>
              <a:buClr>
                <a:srgbClr val="2E2E2E"/>
              </a:buClr>
              <a:buSzPts val="3200"/>
              <a:buNone/>
            </a:pPr>
            <a:r>
              <a:rPr lang="lt-LT" dirty="0">
                <a:latin typeface="Arial"/>
                <a:ea typeface="Arial"/>
                <a:cs typeface="Arial"/>
                <a:sym typeface="Arial"/>
              </a:rPr>
              <a:t>Išimtis galioja tik </a:t>
            </a:r>
            <a:r>
              <a:rPr lang="lt-LT" b="1" dirty="0">
                <a:latin typeface="Arial"/>
                <a:ea typeface="Arial"/>
                <a:cs typeface="Arial"/>
                <a:sym typeface="Arial"/>
              </a:rPr>
              <a:t>teisėtai išleistiems ir įsigytiems kūriniams.</a:t>
            </a:r>
            <a:endParaRPr b="1" dirty="0">
              <a:latin typeface="Arial"/>
              <a:ea typeface="Arial"/>
              <a:cs typeface="Arial"/>
              <a:sym typeface="Arial"/>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69"/>
        <p:cNvGrpSpPr/>
        <p:nvPr/>
      </p:nvGrpSpPr>
      <p:grpSpPr>
        <a:xfrm>
          <a:off x="0" y="0"/>
          <a:ext cx="0" cy="0"/>
          <a:chOff x="0" y="0"/>
          <a:chExt cx="0" cy="0"/>
        </a:xfrm>
      </p:grpSpPr>
      <p:sp>
        <p:nvSpPr>
          <p:cNvPr id="970" name="Google Shape;970;p71"/>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EA551F"/>
              </a:buClr>
              <a:buSzPct val="100000"/>
              <a:buFont typeface="Arial"/>
              <a:buNone/>
            </a:pPr>
            <a:r>
              <a:rPr lang="lt-LT" dirty="0">
                <a:latin typeface="Century Gothic"/>
                <a:ea typeface="Century Gothic"/>
                <a:cs typeface="Century Gothic"/>
                <a:sym typeface="Century Gothic"/>
              </a:rPr>
              <a:t>Pažink medijas su Klaudija. Ar galiu savo videoklipe naudoti kitų sukurtą muziką?</a:t>
            </a:r>
            <a:endParaRPr dirty="0">
              <a:latin typeface="Century Gothic"/>
              <a:ea typeface="Century Gothic"/>
              <a:cs typeface="Century Gothic"/>
              <a:sym typeface="Century Gothic"/>
            </a:endParaRPr>
          </a:p>
        </p:txBody>
      </p:sp>
      <p:pic>
        <p:nvPicPr>
          <p:cNvPr id="971" name="Google Shape;971;p71" descr="Saugodami kūrėjų teises motyvuojame juos kurti naujus kūrinius, idėjas ir technologijas, gauti atlygį už savo darbą. Dėl to galime naudotis kokybiškais kūriniais teisėtai ir prisidėti prie autorių pripažinimo.&#10;&#10;Pokalbių ciklas „Pažink medijas su Klaudija“ žaismingai ir paprastai atsako į daugumą kasdien Jums kylančių klausimų apie dirbtinį intelektą, saugumą internete, socialinių medijų pavojus, melagienas (fake news), autorių teises ir kitas informacinio raštingumo temas.&#10;&#10;Pokalbis su dainininke, autorių teisių gynėja Gabriele Vilkickyte.&#10;Klaudiją vaidina aktorė Emilija Latėnaitė.&#10;&#10;Šis vaizdo įrašas yra projekto „Edukacinė kelionė po autorių teisių labirintą“ dalis.&#10;Finansuoja Lietuvos kultūros taryba ir Šiaulių miesto savivaldybė.&#10;&#10;Bibliotekavisiems.lt" title="Pažink medijas su Klaudija. Ar galiu savo filmuotame video klipe naudoti kitų sukurtą muziką?">
            <a:hlinkClick r:id="rId3"/>
          </p:cNvPr>
          <p:cNvPicPr preferRelativeResize="0"/>
          <p:nvPr/>
        </p:nvPicPr>
        <p:blipFill rotWithShape="1">
          <a:blip r:embed="rId4">
            <a:alphaModFix/>
          </a:blip>
          <a:srcRect/>
          <a:stretch/>
        </p:blipFill>
        <p:spPr>
          <a:xfrm>
            <a:off x="838200" y="1819775"/>
            <a:ext cx="8611750" cy="48441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71"/>
                                        </p:tgtEl>
                                        <p:attrNameLst>
                                          <p:attrName>style.visibility</p:attrName>
                                        </p:attrNameLst>
                                      </p:cBhvr>
                                      <p:to>
                                        <p:strVal val="visible"/>
                                      </p:to>
                                    </p:set>
                                    <p:animEffect transition="in" filter="fade">
                                      <p:cBhvr>
                                        <p:cTn id="7" dur="1000"/>
                                        <p:tgtEl>
                                          <p:spTgt spid="9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pic>
        <p:nvPicPr>
          <p:cNvPr id="977" name="Google Shape;977;p75"/>
          <p:cNvPicPr preferRelativeResize="0"/>
          <p:nvPr/>
        </p:nvPicPr>
        <p:blipFill rotWithShape="1">
          <a:blip r:embed="rId3">
            <a:alphaModFix/>
          </a:blip>
          <a:srcRect t="9207" b="10569"/>
          <a:stretch/>
        </p:blipFill>
        <p:spPr>
          <a:xfrm>
            <a:off x="5853352" y="4125089"/>
            <a:ext cx="6059489" cy="2505352"/>
          </a:xfrm>
          <a:prstGeom prst="rect">
            <a:avLst/>
          </a:prstGeom>
          <a:noFill/>
          <a:ln>
            <a:noFill/>
          </a:ln>
        </p:spPr>
      </p:pic>
      <p:sp>
        <p:nvSpPr>
          <p:cNvPr id="978" name="Google Shape;978;p75"/>
          <p:cNvSpPr txBox="1">
            <a:spLocks noGrp="1"/>
          </p:cNvSpPr>
          <p:nvPr>
            <p:ph type="body" idx="2"/>
          </p:nvPr>
        </p:nvSpPr>
        <p:spPr>
          <a:xfrm>
            <a:off x="848636" y="2083841"/>
            <a:ext cx="8341299" cy="45466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E2E2E"/>
              </a:buClr>
              <a:buSzPts val="3200"/>
              <a:buNone/>
            </a:pPr>
            <a:r>
              <a:rPr lang="lt-LT" dirty="0"/>
              <a:t>Neskirtas ir nesiekiantis gauti komercinės naudos.</a:t>
            </a:r>
            <a:endParaRPr dirty="0"/>
          </a:p>
          <a:p>
            <a:pPr marL="0" lvl="0" indent="0" algn="l" rtl="0">
              <a:lnSpc>
                <a:spcPct val="100000"/>
              </a:lnSpc>
              <a:spcBef>
                <a:spcPts val="2200"/>
              </a:spcBef>
              <a:spcAft>
                <a:spcPts val="0"/>
              </a:spcAft>
              <a:buClr>
                <a:srgbClr val="2E2E2E"/>
              </a:buClr>
              <a:buSzPts val="3200"/>
              <a:buNone/>
            </a:pPr>
            <a:r>
              <a:rPr lang="lt-LT" dirty="0"/>
              <a:t>Nesvarbu, ar nauda gaunama pinigais, ar tai yra kitokia ekonominė nauda (prisidėjimas prie reputacijos, žinomumo). </a:t>
            </a:r>
            <a:endParaRPr dirty="0"/>
          </a:p>
        </p:txBody>
      </p:sp>
      <p:sp>
        <p:nvSpPr>
          <p:cNvPr id="979" name="Google Shape;979;p75"/>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400"/>
              <a:buFont typeface="Arial"/>
              <a:buNone/>
            </a:pPr>
            <a:r>
              <a:rPr lang="lt-LT" sz="4400">
                <a:latin typeface="Century Gothic"/>
                <a:ea typeface="Century Gothic"/>
                <a:cs typeface="Century Gothic"/>
                <a:sym typeface="Century Gothic"/>
              </a:rPr>
              <a:t>Nekomercinis naudojimas</a:t>
            </a:r>
            <a:endParaRPr sz="4400">
              <a:latin typeface="Century Gothic"/>
              <a:ea typeface="Century Gothic"/>
              <a:cs typeface="Century Gothic"/>
              <a:sym typeface="Century Gothic"/>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84"/>
        <p:cNvGrpSpPr/>
        <p:nvPr/>
      </p:nvGrpSpPr>
      <p:grpSpPr>
        <a:xfrm>
          <a:off x="0" y="0"/>
          <a:ext cx="0" cy="0"/>
          <a:chOff x="0" y="0"/>
          <a:chExt cx="0" cy="0"/>
        </a:xfrm>
      </p:grpSpPr>
      <p:pic>
        <p:nvPicPr>
          <p:cNvPr id="985" name="Google Shape;985;p76" descr="Kūrybinių bendrijų licencijų simboliai, piktogramos, spalvoti simboliai."/>
          <p:cNvPicPr preferRelativeResize="0">
            <a:picLocks noGrp="1"/>
          </p:cNvPicPr>
          <p:nvPr>
            <p:ph type="pic" idx="2"/>
          </p:nvPr>
        </p:nvPicPr>
        <p:blipFill rotWithShape="1">
          <a:blip r:embed="rId3">
            <a:alphaModFix/>
          </a:blip>
          <a:srcRect/>
          <a:stretch/>
        </p:blipFill>
        <p:spPr>
          <a:xfrm>
            <a:off x="1395287" y="506186"/>
            <a:ext cx="8483499" cy="6252307"/>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0"/>
        <p:cNvGrpSpPr/>
        <p:nvPr/>
      </p:nvGrpSpPr>
      <p:grpSpPr>
        <a:xfrm>
          <a:off x="0" y="0"/>
          <a:ext cx="0" cy="0"/>
          <a:chOff x="0" y="0"/>
          <a:chExt cx="0" cy="0"/>
        </a:xfrm>
      </p:grpSpPr>
      <p:sp>
        <p:nvSpPr>
          <p:cNvPr id="991" name="Google Shape;991;g36e788d4c3f_0_11"/>
          <p:cNvSpPr txBox="1">
            <a:spLocks noGrp="1"/>
          </p:cNvSpPr>
          <p:nvPr>
            <p:ph type="body" idx="2"/>
          </p:nvPr>
        </p:nvSpPr>
        <p:spPr>
          <a:xfrm>
            <a:off x="848636" y="2083841"/>
            <a:ext cx="8341200" cy="45465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2200"/>
              </a:spcBef>
              <a:spcAft>
                <a:spcPts val="0"/>
              </a:spcAft>
              <a:buClr>
                <a:srgbClr val="2E2E2E"/>
              </a:buClr>
              <a:buSzPts val="3200"/>
              <a:buNone/>
            </a:pPr>
            <a:endParaRPr/>
          </a:p>
        </p:txBody>
      </p:sp>
      <p:sp>
        <p:nvSpPr>
          <p:cNvPr id="992" name="Google Shape;992;g36e788d4c3f_0_11"/>
          <p:cNvSpPr txBox="1">
            <a:spLocks noGrp="1"/>
          </p:cNvSpPr>
          <p:nvPr>
            <p:ph type="title"/>
          </p:nvPr>
        </p:nvSpPr>
        <p:spPr>
          <a:xfrm>
            <a:off x="838200" y="175950"/>
            <a:ext cx="10515600" cy="14664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EA551F"/>
              </a:buClr>
              <a:buSzPct val="102272"/>
              <a:buFont typeface="Arial"/>
              <a:buNone/>
            </a:pPr>
            <a:r>
              <a:rPr lang="lt-LT">
                <a:latin typeface="Century Gothic"/>
                <a:ea typeface="Century Gothic"/>
                <a:cs typeface="Century Gothic"/>
                <a:sym typeface="Century Gothic"/>
              </a:rPr>
              <a:t>Pažink medijas su Klaudija. Ar galiu kitų sukurtus kūrinius naudoti komerciniais tikslais?</a:t>
            </a:r>
            <a:endParaRPr sz="4400">
              <a:latin typeface="Century Gothic"/>
              <a:ea typeface="Century Gothic"/>
              <a:cs typeface="Century Gothic"/>
              <a:sym typeface="Century Gothic"/>
            </a:endParaRPr>
          </a:p>
        </p:txBody>
      </p:sp>
      <p:pic>
        <p:nvPicPr>
          <p:cNvPr id="993" name="Google Shape;993;g36e788d4c3f_0_11" descr="Saugodami kūrėjų teises motyvuojame juos kurti naujus kūrinius, idėjas ir technologijas, gauti atlygį už savo darbą. Dėl to galime naudotis kokybiškais kūriniais teisėtai ir prisidėti prie autorių pripažinimo.&#10;&#10;Pokalbių ciklas „Pažink medijas su Klaudija“ žaismingai ir paprastai atsako į daugumą kasdien Jums kylančių klausimų apie dirbtinį intelektą, saugumą internete, socialinių medijų pavojus, melagienas (fake news), autorių teises ir kitas informacinio raštingumo temas.&#10;&#10;Pokalbis su dainininke, autorių teisių gynėja Gabriele Vilkickyte.&#10;Klaudiją vaidina aktorė Emilija Latėnaitė.&#10;&#10;Šis vaizdo įrašas yra projekto „Edukacinė kelionė po autorių teisių labirintą“ dalis.&#10;Finansuoja Lietuvos kultūros taryba ir Šiaulių miesto savivaldybė.&#10;&#10;Bibliotekavisiems.lt" title="Pažink medijas su Klaudija. Ar galiu kitų sukurtus kūrinius naudoti komerciniais tikslais? (90 sek)">
            <a:hlinkClick r:id="rId3"/>
          </p:cNvPr>
          <p:cNvPicPr preferRelativeResize="0"/>
          <p:nvPr/>
        </p:nvPicPr>
        <p:blipFill rotWithShape="1">
          <a:blip r:embed="rId4">
            <a:alphaModFix/>
          </a:blip>
          <a:srcRect/>
          <a:stretch/>
        </p:blipFill>
        <p:spPr>
          <a:xfrm>
            <a:off x="702450" y="1776525"/>
            <a:ext cx="8775825" cy="4936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93"/>
                                        </p:tgtEl>
                                        <p:attrNameLst>
                                          <p:attrName>style.visibility</p:attrName>
                                        </p:attrNameLst>
                                      </p:cBhvr>
                                      <p:to>
                                        <p:strVal val="visible"/>
                                      </p:to>
                                    </p:set>
                                    <p:animEffect transition="in" filter="fade">
                                      <p:cBhvr>
                                        <p:cTn id="7" dur="1000"/>
                                        <p:tgtEl>
                                          <p:spTgt spid="9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8"/>
        <p:cNvGrpSpPr/>
        <p:nvPr/>
      </p:nvGrpSpPr>
      <p:grpSpPr>
        <a:xfrm>
          <a:off x="0" y="0"/>
          <a:ext cx="0" cy="0"/>
          <a:chOff x="0" y="0"/>
          <a:chExt cx="0" cy="0"/>
        </a:xfrm>
      </p:grpSpPr>
      <p:sp>
        <p:nvSpPr>
          <p:cNvPr id="999" name="Google Shape;999;p82"/>
          <p:cNvSpPr txBox="1">
            <a:spLocks noGrp="1"/>
          </p:cNvSpPr>
          <p:nvPr>
            <p:ph type="title"/>
          </p:nvPr>
        </p:nvSpPr>
        <p:spPr>
          <a:xfrm>
            <a:off x="1364346" y="2766218"/>
            <a:ext cx="9463200"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EA551F"/>
              </a:buClr>
              <a:buSzPts val="4500"/>
              <a:buFont typeface="Century Gothic"/>
              <a:buNone/>
            </a:pPr>
            <a:r>
              <a:rPr lang="lt-LT"/>
              <a:t>Interneto svetainių kritinis vertinimas</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004"/>
        <p:cNvGrpSpPr/>
        <p:nvPr/>
      </p:nvGrpSpPr>
      <p:grpSpPr>
        <a:xfrm>
          <a:off x="0" y="0"/>
          <a:ext cx="0" cy="0"/>
          <a:chOff x="0" y="0"/>
          <a:chExt cx="0" cy="0"/>
        </a:xfrm>
      </p:grpSpPr>
      <p:sp>
        <p:nvSpPr>
          <p:cNvPr id="1005" name="Google Shape;1005;p83"/>
          <p:cNvSpPr txBox="1">
            <a:spLocks noGrp="1"/>
          </p:cNvSpPr>
          <p:nvPr>
            <p:ph type="body" idx="1"/>
          </p:nvPr>
        </p:nvSpPr>
        <p:spPr>
          <a:xfrm>
            <a:off x="838200" y="2174960"/>
            <a:ext cx="4813092" cy="355148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E2E2E"/>
              </a:buClr>
              <a:buSzPts val="3000"/>
              <a:buNone/>
            </a:pPr>
            <a:r>
              <a:rPr lang="lt-LT"/>
              <a:t>Asmeninės</a:t>
            </a:r>
            <a:endParaRPr/>
          </a:p>
          <a:p>
            <a:pPr marL="0" lvl="0" indent="0" algn="l" rtl="0">
              <a:lnSpc>
                <a:spcPct val="90000"/>
              </a:lnSpc>
              <a:spcBef>
                <a:spcPts val="1000"/>
              </a:spcBef>
              <a:spcAft>
                <a:spcPts val="0"/>
              </a:spcAft>
              <a:buClr>
                <a:srgbClr val="2E2E2E"/>
              </a:buClr>
              <a:buSzPts val="3000"/>
              <a:buNone/>
            </a:pPr>
            <a:r>
              <a:rPr lang="lt-LT"/>
              <a:t>Verslo</a:t>
            </a:r>
            <a:endParaRPr/>
          </a:p>
          <a:p>
            <a:pPr marL="0" lvl="0" indent="0" algn="l" rtl="0">
              <a:lnSpc>
                <a:spcPct val="90000"/>
              </a:lnSpc>
              <a:spcBef>
                <a:spcPts val="1000"/>
              </a:spcBef>
              <a:spcAft>
                <a:spcPts val="0"/>
              </a:spcAft>
              <a:buClr>
                <a:srgbClr val="2E2E2E"/>
              </a:buClr>
              <a:buSzPts val="3000"/>
              <a:buNone/>
            </a:pPr>
            <a:r>
              <a:rPr lang="lt-LT"/>
              <a:t>Elektroninės komercijos</a:t>
            </a:r>
            <a:endParaRPr/>
          </a:p>
          <a:p>
            <a:pPr marL="0" lvl="0" indent="0" algn="l" rtl="0">
              <a:lnSpc>
                <a:spcPct val="90000"/>
              </a:lnSpc>
              <a:spcBef>
                <a:spcPts val="1000"/>
              </a:spcBef>
              <a:spcAft>
                <a:spcPts val="0"/>
              </a:spcAft>
              <a:buClr>
                <a:srgbClr val="2E2E2E"/>
              </a:buClr>
              <a:buSzPts val="3000"/>
              <a:buNone/>
            </a:pPr>
            <a:r>
              <a:rPr lang="lt-LT"/>
              <a:t>Informacinės</a:t>
            </a:r>
            <a:endParaRPr/>
          </a:p>
          <a:p>
            <a:pPr marL="0" lvl="0" indent="0" algn="l" rtl="0">
              <a:lnSpc>
                <a:spcPct val="90000"/>
              </a:lnSpc>
              <a:spcBef>
                <a:spcPts val="1000"/>
              </a:spcBef>
              <a:spcAft>
                <a:spcPts val="0"/>
              </a:spcAft>
              <a:buClr>
                <a:srgbClr val="2E2E2E"/>
              </a:buClr>
              <a:buSzPts val="3000"/>
              <a:buNone/>
            </a:pPr>
            <a:r>
              <a:rPr lang="lt-LT"/>
              <a:t>Naujienų portalai</a:t>
            </a:r>
            <a:endParaRPr/>
          </a:p>
          <a:p>
            <a:pPr marL="0" lvl="0" indent="0" algn="l" rtl="0">
              <a:lnSpc>
                <a:spcPct val="90000"/>
              </a:lnSpc>
              <a:spcBef>
                <a:spcPts val="1000"/>
              </a:spcBef>
              <a:spcAft>
                <a:spcPts val="0"/>
              </a:spcAft>
              <a:buClr>
                <a:srgbClr val="2E2E2E"/>
              </a:buClr>
              <a:buSzPts val="3000"/>
              <a:buNone/>
            </a:pPr>
            <a:r>
              <a:rPr lang="lt-LT"/>
              <a:t>Socialiniai tinklai</a:t>
            </a:r>
            <a:endParaRPr/>
          </a:p>
          <a:p>
            <a:pPr marL="0" lvl="0" indent="0" algn="l" rtl="0">
              <a:lnSpc>
                <a:spcPct val="90000"/>
              </a:lnSpc>
              <a:spcBef>
                <a:spcPts val="1000"/>
              </a:spcBef>
              <a:spcAft>
                <a:spcPts val="0"/>
              </a:spcAft>
              <a:buClr>
                <a:srgbClr val="2E2E2E"/>
              </a:buClr>
              <a:buSzPts val="3000"/>
              <a:buNone/>
            </a:pPr>
            <a:endParaRPr/>
          </a:p>
        </p:txBody>
      </p:sp>
      <p:sp>
        <p:nvSpPr>
          <p:cNvPr id="1006" name="Google Shape;1006;p83"/>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t>Svetainių tipai</a:t>
            </a:r>
            <a:endParaRPr/>
          </a:p>
        </p:txBody>
      </p:sp>
      <p:pic>
        <p:nvPicPr>
          <p:cNvPr id="1007" name="Google Shape;1007;p83"/>
          <p:cNvPicPr preferRelativeResize="0"/>
          <p:nvPr/>
        </p:nvPicPr>
        <p:blipFill rotWithShape="1">
          <a:blip r:embed="rId3">
            <a:alphaModFix/>
          </a:blip>
          <a:srcRect/>
          <a:stretch/>
        </p:blipFill>
        <p:spPr>
          <a:xfrm>
            <a:off x="5950139" y="1023873"/>
            <a:ext cx="4919701" cy="5523875"/>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012"/>
        <p:cNvGrpSpPr/>
        <p:nvPr/>
      </p:nvGrpSpPr>
      <p:grpSpPr>
        <a:xfrm>
          <a:off x="0" y="0"/>
          <a:ext cx="0" cy="0"/>
          <a:chOff x="0" y="0"/>
          <a:chExt cx="0" cy="0"/>
        </a:xfrm>
      </p:grpSpPr>
      <p:sp>
        <p:nvSpPr>
          <p:cNvPr id="1013" name="Google Shape;1013;p84"/>
          <p:cNvSpPr txBox="1">
            <a:spLocks noGrp="1"/>
          </p:cNvSpPr>
          <p:nvPr>
            <p:ph type="body" idx="1"/>
          </p:nvPr>
        </p:nvSpPr>
        <p:spPr>
          <a:xfrm>
            <a:off x="838200" y="2132917"/>
            <a:ext cx="6566941" cy="381694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E2E2E"/>
              </a:buClr>
              <a:buSzPts val="3000"/>
              <a:buNone/>
            </a:pPr>
            <a:r>
              <a:rPr lang="lt-LT"/>
              <a:t>Portfolio</a:t>
            </a:r>
            <a:endParaRPr/>
          </a:p>
          <a:p>
            <a:pPr marL="0" lvl="0" indent="0" algn="l" rtl="0">
              <a:lnSpc>
                <a:spcPct val="90000"/>
              </a:lnSpc>
              <a:spcBef>
                <a:spcPts val="1000"/>
              </a:spcBef>
              <a:spcAft>
                <a:spcPts val="0"/>
              </a:spcAft>
              <a:buClr>
                <a:srgbClr val="2E2E2E"/>
              </a:buClr>
              <a:buSzPts val="3000"/>
              <a:buNone/>
            </a:pPr>
            <a:r>
              <a:rPr lang="lt-LT"/>
              <a:t>Valdžios institucijų, valstybinių įstaigų </a:t>
            </a:r>
            <a:endParaRPr/>
          </a:p>
          <a:p>
            <a:pPr marL="0" lvl="0" indent="0" algn="l" rtl="0">
              <a:lnSpc>
                <a:spcPct val="90000"/>
              </a:lnSpc>
              <a:spcBef>
                <a:spcPts val="1000"/>
              </a:spcBef>
              <a:spcAft>
                <a:spcPts val="0"/>
              </a:spcAft>
              <a:buClr>
                <a:srgbClr val="2E2E2E"/>
              </a:buClr>
              <a:buSzPts val="3000"/>
              <a:buNone/>
            </a:pPr>
            <a:r>
              <a:rPr lang="lt-LT"/>
              <a:t>Bendruomenių forumai</a:t>
            </a:r>
            <a:endParaRPr/>
          </a:p>
          <a:p>
            <a:pPr marL="0" lvl="0" indent="0" algn="l" rtl="0">
              <a:lnSpc>
                <a:spcPct val="90000"/>
              </a:lnSpc>
              <a:spcBef>
                <a:spcPts val="1000"/>
              </a:spcBef>
              <a:spcAft>
                <a:spcPts val="0"/>
              </a:spcAft>
              <a:buClr>
                <a:srgbClr val="2E2E2E"/>
              </a:buClr>
              <a:buSzPts val="3000"/>
              <a:buNone/>
            </a:pPr>
            <a:r>
              <a:rPr lang="lt-LT"/>
              <a:t>Paieškos sistemos</a:t>
            </a:r>
            <a:endParaRPr/>
          </a:p>
          <a:p>
            <a:pPr marL="0" lvl="0" indent="0" algn="l" rtl="0">
              <a:lnSpc>
                <a:spcPct val="90000"/>
              </a:lnSpc>
              <a:spcBef>
                <a:spcPts val="1000"/>
              </a:spcBef>
              <a:spcAft>
                <a:spcPts val="0"/>
              </a:spcAft>
              <a:buClr>
                <a:srgbClr val="2E2E2E"/>
              </a:buClr>
              <a:buSzPts val="3000"/>
              <a:buNone/>
            </a:pPr>
            <a:r>
              <a:rPr lang="lt-LT"/>
              <a:t>Švietimo </a:t>
            </a:r>
            <a:endParaRPr/>
          </a:p>
          <a:p>
            <a:pPr marL="0" lvl="0" indent="0" algn="l" rtl="0">
              <a:lnSpc>
                <a:spcPct val="90000"/>
              </a:lnSpc>
              <a:spcBef>
                <a:spcPts val="1000"/>
              </a:spcBef>
              <a:spcAft>
                <a:spcPts val="0"/>
              </a:spcAft>
              <a:buClr>
                <a:srgbClr val="2E2E2E"/>
              </a:buClr>
              <a:buSzPts val="3000"/>
              <a:buNone/>
            </a:pPr>
            <a:r>
              <a:rPr lang="lt-LT"/>
              <a:t>Pramoginės</a:t>
            </a:r>
            <a:endParaRPr/>
          </a:p>
        </p:txBody>
      </p:sp>
      <p:sp>
        <p:nvSpPr>
          <p:cNvPr id="1014" name="Google Shape;1014;p84"/>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Svetainių tipai</a:t>
            </a:r>
            <a:endParaRPr>
              <a:latin typeface="Century Gothic"/>
              <a:ea typeface="Century Gothic"/>
              <a:cs typeface="Century Gothic"/>
              <a:sym typeface="Century Gothic"/>
            </a:endParaRPr>
          </a:p>
        </p:txBody>
      </p:sp>
      <p:pic>
        <p:nvPicPr>
          <p:cNvPr id="1015" name="Google Shape;1015;p84"/>
          <p:cNvPicPr preferRelativeResize="0"/>
          <p:nvPr/>
        </p:nvPicPr>
        <p:blipFill rotWithShape="1">
          <a:blip r:embed="rId3">
            <a:alphaModFix/>
          </a:blip>
          <a:srcRect/>
          <a:stretch/>
        </p:blipFill>
        <p:spPr>
          <a:xfrm>
            <a:off x="7529298" y="2132917"/>
            <a:ext cx="4044446" cy="3816946"/>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1020"/>
        <p:cNvGrpSpPr/>
        <p:nvPr/>
      </p:nvGrpSpPr>
      <p:grpSpPr>
        <a:xfrm>
          <a:off x="0" y="0"/>
          <a:ext cx="0" cy="0"/>
          <a:chOff x="0" y="0"/>
          <a:chExt cx="0" cy="0"/>
        </a:xfrm>
      </p:grpSpPr>
      <p:sp>
        <p:nvSpPr>
          <p:cNvPr id="1021" name="Google Shape;1021;p77"/>
          <p:cNvSpPr txBox="1">
            <a:spLocks noGrp="1"/>
          </p:cNvSpPr>
          <p:nvPr>
            <p:ph type="title"/>
          </p:nvPr>
        </p:nvSpPr>
        <p:spPr>
          <a:xfrm>
            <a:off x="1364345" y="2766218"/>
            <a:ext cx="10105411" cy="1325700"/>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EA551F"/>
              </a:buClr>
              <a:buSzPts val="4500"/>
              <a:buFont typeface="Century Gothic"/>
              <a:buNone/>
            </a:pPr>
            <a:r>
              <a:rPr lang="lt-LT" dirty="0"/>
              <a:t>Interneto svetainės, tinklaraščiai </a:t>
            </a:r>
            <a:r>
              <a:rPr lang="lt-LT"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2"/>
                  </a:ext>
                </a:extLst>
              </a:rPr>
              <a:t>–</a:t>
            </a:r>
            <a:r>
              <a:rPr lang="lt-LT" dirty="0"/>
              <a:t> tavo verslo pradžiai</a:t>
            </a:r>
            <a:endParaRPr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026"/>
        <p:cNvGrpSpPr/>
        <p:nvPr/>
      </p:nvGrpSpPr>
      <p:grpSpPr>
        <a:xfrm>
          <a:off x="0" y="0"/>
          <a:ext cx="0" cy="0"/>
          <a:chOff x="0" y="0"/>
          <a:chExt cx="0" cy="0"/>
        </a:xfrm>
      </p:grpSpPr>
      <p:pic>
        <p:nvPicPr>
          <p:cNvPr id="1027" name="Google Shape;1027;p78"/>
          <p:cNvPicPr preferRelativeResize="0">
            <a:picLocks noGrp="1"/>
          </p:cNvPicPr>
          <p:nvPr>
            <p:ph type="body" idx="1"/>
          </p:nvPr>
        </p:nvPicPr>
        <p:blipFill rotWithShape="1">
          <a:blip r:embed="rId3">
            <a:alphaModFix/>
          </a:blip>
          <a:srcRect l="55043" t="17129" r="5172" b="14638"/>
          <a:stretch/>
        </p:blipFill>
        <p:spPr>
          <a:xfrm>
            <a:off x="838200" y="2188564"/>
            <a:ext cx="5382718" cy="3447738"/>
          </a:xfrm>
          <a:prstGeom prst="rect">
            <a:avLst/>
          </a:prstGeom>
          <a:noFill/>
          <a:ln>
            <a:noFill/>
          </a:ln>
        </p:spPr>
      </p:pic>
      <p:sp>
        <p:nvSpPr>
          <p:cNvPr id="1028" name="Google Shape;1028;p78"/>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i="1" dirty="0" err="1">
                <a:latin typeface="Century Gothic"/>
                <a:ea typeface="Century Gothic"/>
                <a:cs typeface="Century Gothic"/>
                <a:sym typeface="Century Gothic"/>
              </a:rPr>
              <a:t>Blogger</a:t>
            </a:r>
            <a:endParaRPr i="1" dirty="0">
              <a:latin typeface="Century Gothic"/>
              <a:ea typeface="Century Gothic"/>
              <a:cs typeface="Century Gothic"/>
              <a:sym typeface="Century Gothic"/>
            </a:endParaRPr>
          </a:p>
        </p:txBody>
      </p:sp>
      <p:sp>
        <p:nvSpPr>
          <p:cNvPr id="1029" name="Google Shape;1029;p78"/>
          <p:cNvSpPr txBox="1"/>
          <p:nvPr/>
        </p:nvSpPr>
        <p:spPr>
          <a:xfrm>
            <a:off x="838200" y="6123542"/>
            <a:ext cx="341021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lt-LT" sz="1800" b="0" i="0" u="none" strike="noStrike" cap="none">
                <a:solidFill>
                  <a:schemeClr val="dk1"/>
                </a:solidFill>
                <a:latin typeface="Arial"/>
                <a:ea typeface="Arial"/>
                <a:cs typeface="Arial"/>
                <a:sym typeface="Arial"/>
              </a:rPr>
              <a:t>http://ekslibrisai.blogspot.com/</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1034"/>
        <p:cNvGrpSpPr/>
        <p:nvPr/>
      </p:nvGrpSpPr>
      <p:grpSpPr>
        <a:xfrm>
          <a:off x="0" y="0"/>
          <a:ext cx="0" cy="0"/>
          <a:chOff x="0" y="0"/>
          <a:chExt cx="0" cy="0"/>
        </a:xfrm>
      </p:grpSpPr>
      <p:pic>
        <p:nvPicPr>
          <p:cNvPr id="1035" name="Google Shape;1035;p188"/>
          <p:cNvPicPr preferRelativeResize="0"/>
          <p:nvPr/>
        </p:nvPicPr>
        <p:blipFill rotWithShape="1">
          <a:blip r:embed="rId3">
            <a:alphaModFix/>
          </a:blip>
          <a:srcRect/>
          <a:stretch/>
        </p:blipFill>
        <p:spPr>
          <a:xfrm>
            <a:off x="831328" y="1956404"/>
            <a:ext cx="5442679" cy="2111760"/>
          </a:xfrm>
          <a:prstGeom prst="rect">
            <a:avLst/>
          </a:prstGeom>
          <a:noFill/>
          <a:ln>
            <a:noFill/>
          </a:ln>
        </p:spPr>
      </p:pic>
      <p:sp>
        <p:nvSpPr>
          <p:cNvPr id="1036" name="Google Shape;1036;p188"/>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i="1" dirty="0">
                <a:latin typeface="Century Gothic"/>
                <a:ea typeface="Century Gothic"/>
                <a:cs typeface="Century Gothic"/>
                <a:sym typeface="Century Gothic"/>
              </a:rPr>
              <a:t>Wordpress</a:t>
            </a:r>
            <a:r>
              <a:rPr lang="lt-LT" dirty="0">
                <a:latin typeface="Century Gothic"/>
                <a:ea typeface="Century Gothic"/>
                <a:cs typeface="Century Gothic"/>
                <a:sym typeface="Century Gothic"/>
              </a:rPr>
              <a:t>, </a:t>
            </a:r>
            <a:r>
              <a:rPr lang="lt-LT" i="1" dirty="0" err="1">
                <a:latin typeface="Century Gothic"/>
                <a:ea typeface="Century Gothic"/>
                <a:cs typeface="Century Gothic"/>
                <a:sym typeface="Century Gothic"/>
              </a:rPr>
              <a:t>Medium</a:t>
            </a:r>
            <a:r>
              <a:rPr lang="lt-LT" dirty="0">
                <a:latin typeface="Century Gothic"/>
                <a:ea typeface="Century Gothic"/>
                <a:cs typeface="Century Gothic"/>
                <a:sym typeface="Century Gothic"/>
              </a:rPr>
              <a:t> </a:t>
            </a:r>
            <a:endParaRPr dirty="0"/>
          </a:p>
        </p:txBody>
      </p:sp>
      <p:pic>
        <p:nvPicPr>
          <p:cNvPr id="1037" name="Google Shape;1037;p188"/>
          <p:cNvPicPr preferRelativeResize="0"/>
          <p:nvPr/>
        </p:nvPicPr>
        <p:blipFill rotWithShape="1">
          <a:blip r:embed="rId4">
            <a:alphaModFix/>
          </a:blip>
          <a:srcRect/>
          <a:stretch/>
        </p:blipFill>
        <p:spPr>
          <a:xfrm>
            <a:off x="831328" y="4382380"/>
            <a:ext cx="5554617" cy="2215425"/>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042"/>
        <p:cNvGrpSpPr/>
        <p:nvPr/>
      </p:nvGrpSpPr>
      <p:grpSpPr>
        <a:xfrm>
          <a:off x="0" y="0"/>
          <a:ext cx="0" cy="0"/>
          <a:chOff x="0" y="0"/>
          <a:chExt cx="0" cy="0"/>
        </a:xfrm>
      </p:grpSpPr>
      <p:sp>
        <p:nvSpPr>
          <p:cNvPr id="1043" name="Google Shape;1043;p79"/>
          <p:cNvSpPr txBox="1">
            <a:spLocks noGrp="1"/>
          </p:cNvSpPr>
          <p:nvPr>
            <p:ph type="body" idx="1"/>
          </p:nvPr>
        </p:nvSpPr>
        <p:spPr>
          <a:xfrm>
            <a:off x="668577" y="2318156"/>
            <a:ext cx="9494753" cy="321321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E2E2E"/>
              </a:buClr>
              <a:buSzPts val="3000"/>
              <a:buNone/>
            </a:pPr>
            <a:r>
              <a:rPr lang="lt-LT"/>
              <a:t>Asmeniniai darbų rinkiniai, kūrybiniai aplankai</a:t>
            </a:r>
            <a:endParaRPr/>
          </a:p>
          <a:p>
            <a:pPr marL="0" lvl="0" indent="0" algn="l" rtl="0">
              <a:lnSpc>
                <a:spcPct val="90000"/>
              </a:lnSpc>
              <a:spcBef>
                <a:spcPts val="1000"/>
              </a:spcBef>
              <a:spcAft>
                <a:spcPts val="0"/>
              </a:spcAft>
              <a:buClr>
                <a:srgbClr val="2E2E2E"/>
              </a:buClr>
              <a:buSzPts val="3000"/>
              <a:buNone/>
            </a:pPr>
            <a:r>
              <a:rPr lang="lt-LT"/>
              <a:t>Mokykliniai projektai</a:t>
            </a:r>
            <a:endParaRPr/>
          </a:p>
          <a:p>
            <a:pPr marL="0" lvl="0" indent="0" algn="l" rtl="0">
              <a:lnSpc>
                <a:spcPct val="90000"/>
              </a:lnSpc>
              <a:spcBef>
                <a:spcPts val="1000"/>
              </a:spcBef>
              <a:spcAft>
                <a:spcPts val="0"/>
              </a:spcAft>
              <a:buClr>
                <a:srgbClr val="2E2E2E"/>
              </a:buClr>
              <a:buSzPts val="3000"/>
              <a:buNone/>
            </a:pPr>
            <a:r>
              <a:rPr lang="lt-LT"/>
              <a:t>Komandos vidinė informacija</a:t>
            </a:r>
            <a:endParaRPr/>
          </a:p>
          <a:p>
            <a:pPr marL="0" lvl="0" indent="0" algn="l" rtl="0">
              <a:lnSpc>
                <a:spcPct val="90000"/>
              </a:lnSpc>
              <a:spcBef>
                <a:spcPts val="1000"/>
              </a:spcBef>
              <a:spcAft>
                <a:spcPts val="0"/>
              </a:spcAft>
              <a:buClr>
                <a:srgbClr val="2E2E2E"/>
              </a:buClr>
              <a:buSzPts val="3000"/>
              <a:buNone/>
            </a:pPr>
            <a:r>
              <a:rPr lang="lt-LT"/>
              <a:t>Nedideli verslai ar renginių puslapiai</a:t>
            </a:r>
            <a:endParaRPr/>
          </a:p>
          <a:p>
            <a:pPr marL="0" lvl="0" indent="0" algn="l" rtl="0">
              <a:lnSpc>
                <a:spcPct val="90000"/>
              </a:lnSpc>
              <a:spcBef>
                <a:spcPts val="1000"/>
              </a:spcBef>
              <a:spcAft>
                <a:spcPts val="0"/>
              </a:spcAft>
              <a:buClr>
                <a:srgbClr val="2E2E2E"/>
              </a:buClr>
              <a:buSzPts val="3000"/>
              <a:buNone/>
            </a:pPr>
            <a:endParaRPr/>
          </a:p>
          <a:p>
            <a:pPr marL="0" lvl="0" indent="0" algn="l" rtl="0">
              <a:lnSpc>
                <a:spcPct val="90000"/>
              </a:lnSpc>
              <a:spcBef>
                <a:spcPts val="1000"/>
              </a:spcBef>
              <a:spcAft>
                <a:spcPts val="0"/>
              </a:spcAft>
              <a:buClr>
                <a:srgbClr val="2E2E2E"/>
              </a:buClr>
              <a:buSzPts val="3000"/>
              <a:buNone/>
            </a:pPr>
            <a:endParaRPr u="sng">
              <a:solidFill>
                <a:schemeClr val="hlink"/>
              </a:solidFill>
              <a:hlinkClick r:id="rId3"/>
            </a:endParaRPr>
          </a:p>
          <a:p>
            <a:pPr marL="0" lvl="0" indent="0" algn="l" rtl="0">
              <a:lnSpc>
                <a:spcPct val="90000"/>
              </a:lnSpc>
              <a:spcBef>
                <a:spcPts val="1000"/>
              </a:spcBef>
              <a:spcAft>
                <a:spcPts val="0"/>
              </a:spcAft>
              <a:buClr>
                <a:srgbClr val="2E2E2E"/>
              </a:buClr>
              <a:buSzPts val="3000"/>
              <a:buNone/>
            </a:pPr>
            <a:endParaRPr u="sng">
              <a:solidFill>
                <a:schemeClr val="hlink"/>
              </a:solidFill>
              <a:hlinkClick r:id="rId3"/>
            </a:endParaRPr>
          </a:p>
        </p:txBody>
      </p:sp>
      <p:sp>
        <p:nvSpPr>
          <p:cNvPr id="1044" name="Google Shape;1044;p79"/>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i="1" dirty="0">
                <a:latin typeface="Century Gothic"/>
                <a:ea typeface="Century Gothic"/>
                <a:cs typeface="Century Gothic"/>
                <a:sym typeface="Century Gothic"/>
              </a:rPr>
              <a:t>Google </a:t>
            </a:r>
            <a:r>
              <a:rPr lang="lt-LT" i="1" dirty="0" err="1">
                <a:latin typeface="Century Gothic"/>
                <a:ea typeface="Century Gothic"/>
                <a:cs typeface="Century Gothic"/>
                <a:sym typeface="Century Gothic"/>
              </a:rPr>
              <a:t>Sites</a:t>
            </a:r>
            <a:endParaRPr i="1" dirty="0">
              <a:latin typeface="Century Gothic"/>
              <a:ea typeface="Century Gothic"/>
              <a:cs typeface="Century Gothic"/>
              <a:sym typeface="Century Gothic"/>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1049"/>
        <p:cNvGrpSpPr/>
        <p:nvPr/>
      </p:nvGrpSpPr>
      <p:grpSpPr>
        <a:xfrm>
          <a:off x="0" y="0"/>
          <a:ext cx="0" cy="0"/>
          <a:chOff x="0" y="0"/>
          <a:chExt cx="0" cy="0"/>
        </a:xfrm>
      </p:grpSpPr>
      <p:pic>
        <p:nvPicPr>
          <p:cNvPr id="1050" name="Google Shape;1050;p189" descr="Svetainės ekrano kopija. Tekstas, grafiniai vaizdai."/>
          <p:cNvPicPr preferRelativeResize="0"/>
          <p:nvPr/>
        </p:nvPicPr>
        <p:blipFill rotWithShape="1">
          <a:blip r:embed="rId3">
            <a:alphaModFix/>
          </a:blip>
          <a:srcRect/>
          <a:stretch/>
        </p:blipFill>
        <p:spPr>
          <a:xfrm>
            <a:off x="838200" y="3044641"/>
            <a:ext cx="10515600" cy="3333445"/>
          </a:xfrm>
          <a:prstGeom prst="rect">
            <a:avLst/>
          </a:prstGeom>
          <a:noFill/>
          <a:ln>
            <a:noFill/>
          </a:ln>
        </p:spPr>
      </p:pic>
      <p:sp>
        <p:nvSpPr>
          <p:cNvPr id="1051" name="Google Shape;1051;p189"/>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38100" lvl="0" indent="0" algn="l" rtl="0">
              <a:lnSpc>
                <a:spcPct val="90000"/>
              </a:lnSpc>
              <a:spcBef>
                <a:spcPts val="1000"/>
              </a:spcBef>
              <a:spcAft>
                <a:spcPts val="0"/>
              </a:spcAft>
              <a:buSzPts val="3000"/>
              <a:buNone/>
            </a:pPr>
            <a:r>
              <a:rPr lang="lt-LT"/>
              <a:t>https://sites.google.com/view/savbforumas</a:t>
            </a:r>
            <a:endParaRPr/>
          </a:p>
          <a:p>
            <a:pPr marL="457200" lvl="0" indent="-228600" algn="l" rtl="0">
              <a:lnSpc>
                <a:spcPct val="90000"/>
              </a:lnSpc>
              <a:spcBef>
                <a:spcPts val="1000"/>
              </a:spcBef>
              <a:spcAft>
                <a:spcPts val="0"/>
              </a:spcAft>
              <a:buClr>
                <a:srgbClr val="2E2E2E"/>
              </a:buClr>
              <a:buSzPts val="3000"/>
              <a:buNone/>
            </a:pPr>
            <a:endParaRPr/>
          </a:p>
        </p:txBody>
      </p:sp>
      <p:sp>
        <p:nvSpPr>
          <p:cNvPr id="1052" name="Google Shape;1052;p189"/>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t>Bibliotekos renginio svetainė</a:t>
            </a:r>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1057"/>
        <p:cNvGrpSpPr/>
        <p:nvPr/>
      </p:nvGrpSpPr>
      <p:grpSpPr>
        <a:xfrm>
          <a:off x="0" y="0"/>
          <a:ext cx="0" cy="0"/>
          <a:chOff x="0" y="0"/>
          <a:chExt cx="0" cy="0"/>
        </a:xfrm>
      </p:grpSpPr>
      <p:sp>
        <p:nvSpPr>
          <p:cNvPr id="1058" name="Google Shape;1058;p80"/>
          <p:cNvSpPr txBox="1">
            <a:spLocks noGrp="1"/>
          </p:cNvSpPr>
          <p:nvPr>
            <p:ph type="title"/>
          </p:nvPr>
        </p:nvSpPr>
        <p:spPr>
          <a:xfrm>
            <a:off x="838200" y="365126"/>
            <a:ext cx="10515600" cy="127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i="1" dirty="0" err="1">
                <a:latin typeface="Century Gothic"/>
                <a:ea typeface="Century Gothic"/>
                <a:cs typeface="Century Gothic"/>
                <a:sym typeface="Century Gothic"/>
              </a:rPr>
              <a:t>Wix</a:t>
            </a:r>
            <a:endParaRPr i="1" dirty="0">
              <a:latin typeface="Century Gothic"/>
              <a:ea typeface="Century Gothic"/>
              <a:cs typeface="Century Gothic"/>
              <a:sym typeface="Century Gothic"/>
            </a:endParaRPr>
          </a:p>
        </p:txBody>
      </p:sp>
      <p:pic>
        <p:nvPicPr>
          <p:cNvPr id="1059" name="Google Shape;1059;p80" descr="Svetyainės Wix ekrano vaizdas."/>
          <p:cNvPicPr preferRelativeResize="0"/>
          <p:nvPr/>
        </p:nvPicPr>
        <p:blipFill rotWithShape="1">
          <a:blip r:embed="rId3">
            <a:alphaModFix/>
          </a:blip>
          <a:srcRect/>
          <a:stretch/>
        </p:blipFill>
        <p:spPr>
          <a:xfrm>
            <a:off x="838200" y="1966518"/>
            <a:ext cx="10515601" cy="4526356"/>
          </a:xfrm>
          <a:prstGeom prst="rect">
            <a:avLst/>
          </a:prstGeom>
          <a:noFill/>
          <a:ln>
            <a:noFill/>
          </a:ln>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1064"/>
        <p:cNvGrpSpPr/>
        <p:nvPr/>
      </p:nvGrpSpPr>
      <p:grpSpPr>
        <a:xfrm>
          <a:off x="0" y="0"/>
          <a:ext cx="0" cy="0"/>
          <a:chOff x="0" y="0"/>
          <a:chExt cx="0" cy="0"/>
        </a:xfrm>
      </p:grpSpPr>
      <p:sp>
        <p:nvSpPr>
          <p:cNvPr id="1065" name="Google Shape;1065;p190"/>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38100" lvl="0" indent="0" algn="l" rtl="0">
              <a:lnSpc>
                <a:spcPct val="90000"/>
              </a:lnSpc>
              <a:spcBef>
                <a:spcPts val="1000"/>
              </a:spcBef>
              <a:spcAft>
                <a:spcPts val="0"/>
              </a:spcAft>
              <a:buSzPts val="3000"/>
              <a:buNone/>
            </a:pPr>
            <a:r>
              <a:rPr lang="lt-LT" sz="3200">
                <a:solidFill>
                  <a:schemeClr val="dk1"/>
                </a:solidFill>
              </a:rPr>
              <a:t>https://</a:t>
            </a:r>
            <a:r>
              <a:rPr lang="lt-LT" sz="3200" b="1">
                <a:solidFill>
                  <a:schemeClr val="dk1"/>
                </a:solidFill>
              </a:rPr>
              <a:t>savblt</a:t>
            </a:r>
            <a:r>
              <a:rPr lang="lt-LT" sz="3200">
                <a:solidFill>
                  <a:schemeClr val="dk1"/>
                </a:solidFill>
              </a:rPr>
              <a:t>.wixsite.com/</a:t>
            </a:r>
            <a:r>
              <a:rPr lang="lt-LT" sz="3200" b="1">
                <a:solidFill>
                  <a:schemeClr val="dk1"/>
                </a:solidFill>
              </a:rPr>
              <a:t>forum</a:t>
            </a:r>
            <a:endParaRPr/>
          </a:p>
          <a:p>
            <a:pPr marL="457200" lvl="0" indent="-228600" algn="l" rtl="0">
              <a:lnSpc>
                <a:spcPct val="90000"/>
              </a:lnSpc>
              <a:spcBef>
                <a:spcPts val="1000"/>
              </a:spcBef>
              <a:spcAft>
                <a:spcPts val="0"/>
              </a:spcAft>
              <a:buClr>
                <a:srgbClr val="2E2E2E"/>
              </a:buClr>
              <a:buSzPts val="3000"/>
              <a:buNone/>
            </a:pPr>
            <a:endParaRPr/>
          </a:p>
        </p:txBody>
      </p:sp>
      <p:sp>
        <p:nvSpPr>
          <p:cNvPr id="1066" name="Google Shape;1066;p190"/>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t>Bibliotekos renginio svetainė</a:t>
            </a:r>
            <a:endParaRPr/>
          </a:p>
        </p:txBody>
      </p:sp>
      <p:pic>
        <p:nvPicPr>
          <p:cNvPr id="1067" name="Google Shape;1067;p190"/>
          <p:cNvPicPr preferRelativeResize="0"/>
          <p:nvPr/>
        </p:nvPicPr>
        <p:blipFill rotWithShape="1">
          <a:blip r:embed="rId3">
            <a:alphaModFix/>
          </a:blip>
          <a:srcRect b="19935"/>
          <a:stretch/>
        </p:blipFill>
        <p:spPr>
          <a:xfrm>
            <a:off x="976811" y="2596504"/>
            <a:ext cx="9657786" cy="4050304"/>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1072"/>
        <p:cNvGrpSpPr/>
        <p:nvPr/>
      </p:nvGrpSpPr>
      <p:grpSpPr>
        <a:xfrm>
          <a:off x="0" y="0"/>
          <a:ext cx="0" cy="0"/>
          <a:chOff x="0" y="0"/>
          <a:chExt cx="0" cy="0"/>
        </a:xfrm>
      </p:grpSpPr>
      <p:sp>
        <p:nvSpPr>
          <p:cNvPr id="1073" name="Google Shape;1073;p191"/>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t>Praktinė užduotis</a:t>
            </a:r>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1078"/>
        <p:cNvGrpSpPr/>
        <p:nvPr/>
      </p:nvGrpSpPr>
      <p:grpSpPr>
        <a:xfrm>
          <a:off x="0" y="0"/>
          <a:ext cx="0" cy="0"/>
          <a:chOff x="0" y="0"/>
          <a:chExt cx="0" cy="0"/>
        </a:xfrm>
      </p:grpSpPr>
      <p:sp>
        <p:nvSpPr>
          <p:cNvPr id="1079" name="Google Shape;1079;p85"/>
          <p:cNvSpPr txBox="1">
            <a:spLocks noGrp="1"/>
          </p:cNvSpPr>
          <p:nvPr>
            <p:ph type="body" idx="1"/>
          </p:nvPr>
        </p:nvSpPr>
        <p:spPr>
          <a:xfrm>
            <a:off x="838200" y="1819766"/>
            <a:ext cx="11113168" cy="4673108"/>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110000"/>
              </a:lnSpc>
              <a:spcBef>
                <a:spcPts val="0"/>
              </a:spcBef>
              <a:spcAft>
                <a:spcPts val="0"/>
              </a:spcAft>
              <a:buClr>
                <a:srgbClr val="2E2E2E"/>
              </a:buClr>
              <a:buSzPct val="93750"/>
              <a:buNone/>
            </a:pPr>
            <a:r>
              <a:rPr lang="lt-LT" sz="3200" u="sng"/>
              <a:t>https://www.savb.lt </a:t>
            </a:r>
            <a:endParaRPr sz="3200"/>
          </a:p>
          <a:p>
            <a:pPr marL="0" lvl="0" indent="0" algn="l" rtl="0">
              <a:lnSpc>
                <a:spcPct val="110000"/>
              </a:lnSpc>
              <a:spcBef>
                <a:spcPts val="1000"/>
              </a:spcBef>
              <a:spcAft>
                <a:spcPts val="0"/>
              </a:spcAft>
              <a:buClr>
                <a:srgbClr val="2E2E2E"/>
              </a:buClr>
              <a:buSzPct val="93750"/>
              <a:buNone/>
            </a:pPr>
            <a:r>
              <a:rPr lang="lt-LT" sz="3200" u="sng">
                <a:solidFill>
                  <a:schemeClr val="hlink"/>
                </a:solidFill>
                <a:hlinkClick r:id="rId3"/>
              </a:rPr>
              <a:t>https://inkagency.lt</a:t>
            </a:r>
            <a:r>
              <a:rPr lang="lt-LT" sz="3200" u="sng"/>
              <a:t> </a:t>
            </a:r>
            <a:endParaRPr sz="3200"/>
          </a:p>
          <a:p>
            <a:pPr marL="0" lvl="0" indent="0" algn="l" rtl="0">
              <a:lnSpc>
                <a:spcPct val="110000"/>
              </a:lnSpc>
              <a:spcBef>
                <a:spcPts val="1000"/>
              </a:spcBef>
              <a:spcAft>
                <a:spcPts val="0"/>
              </a:spcAft>
              <a:buClr>
                <a:srgbClr val="2E2E2E"/>
              </a:buClr>
              <a:buSzPct val="93750"/>
              <a:buNone/>
            </a:pPr>
            <a:r>
              <a:rPr lang="lt-LT" sz="3200" u="sng"/>
              <a:t>https://www.lrt.lt </a:t>
            </a:r>
            <a:endParaRPr sz="3200"/>
          </a:p>
          <a:p>
            <a:pPr marL="0" lvl="0" indent="0" algn="l" rtl="0">
              <a:lnSpc>
                <a:spcPct val="110000"/>
              </a:lnSpc>
              <a:spcBef>
                <a:spcPts val="1000"/>
              </a:spcBef>
              <a:spcAft>
                <a:spcPts val="0"/>
              </a:spcAft>
              <a:buClr>
                <a:srgbClr val="2E2E2E"/>
              </a:buClr>
              <a:buSzPct val="93750"/>
              <a:buNone/>
            </a:pPr>
            <a:r>
              <a:rPr lang="lt-LT" sz="3200" u="sng"/>
              <a:t>https://pigu.lt </a:t>
            </a:r>
            <a:endParaRPr sz="3200"/>
          </a:p>
          <a:p>
            <a:pPr marL="0" lvl="0" indent="0" algn="l" rtl="0">
              <a:lnSpc>
                <a:spcPct val="110000"/>
              </a:lnSpc>
              <a:spcBef>
                <a:spcPts val="1000"/>
              </a:spcBef>
              <a:spcAft>
                <a:spcPts val="0"/>
              </a:spcAft>
              <a:buClr>
                <a:srgbClr val="2E2E2E"/>
              </a:buClr>
              <a:buSzPct val="93750"/>
              <a:buNone/>
            </a:pPr>
            <a:r>
              <a:rPr lang="lt-LT" sz="3200" u="sng"/>
              <a:t>https://www.facebook.com/SAVB.info/ https://www.sumeileagne.com/  </a:t>
            </a:r>
            <a:endParaRPr sz="3200"/>
          </a:p>
          <a:p>
            <a:pPr marL="0" lvl="0" indent="0" algn="l" rtl="0">
              <a:lnSpc>
                <a:spcPct val="110000"/>
              </a:lnSpc>
              <a:spcBef>
                <a:spcPts val="1000"/>
              </a:spcBef>
              <a:spcAft>
                <a:spcPts val="0"/>
              </a:spcAft>
              <a:buClr>
                <a:srgbClr val="2E2E2E"/>
              </a:buClr>
              <a:buSzPct val="93750"/>
              <a:buNone/>
            </a:pPr>
            <a:r>
              <a:rPr lang="lt-LT" sz="3200" u="sng"/>
              <a:t>https://sielosnamai.lt/</a:t>
            </a:r>
            <a:endParaRPr sz="3200"/>
          </a:p>
          <a:p>
            <a:pPr marL="0" lvl="0" indent="0" algn="l" rtl="0">
              <a:lnSpc>
                <a:spcPct val="110000"/>
              </a:lnSpc>
              <a:spcBef>
                <a:spcPts val="1000"/>
              </a:spcBef>
              <a:spcAft>
                <a:spcPts val="0"/>
              </a:spcAft>
              <a:buClr>
                <a:srgbClr val="2E2E2E"/>
              </a:buClr>
              <a:buSzPct val="93750"/>
              <a:buNone/>
            </a:pPr>
            <a:r>
              <a:rPr lang="lt-LT" sz="3200" u="sng">
                <a:solidFill>
                  <a:schemeClr val="hlink"/>
                </a:solidFill>
                <a:hlinkClick r:id="rId4"/>
              </a:rPr>
              <a:t>https://savblt.wixsite.com/forum</a:t>
            </a:r>
            <a:endParaRPr sz="3200" u="sng"/>
          </a:p>
          <a:p>
            <a:pPr marL="0" lvl="0" indent="0" algn="l" rtl="0">
              <a:lnSpc>
                <a:spcPct val="110000"/>
              </a:lnSpc>
              <a:spcBef>
                <a:spcPts val="1000"/>
              </a:spcBef>
              <a:spcAft>
                <a:spcPts val="0"/>
              </a:spcAft>
              <a:buClr>
                <a:srgbClr val="2E2E2E"/>
              </a:buClr>
              <a:buSzPct val="93750"/>
              <a:buNone/>
            </a:pPr>
            <a:r>
              <a:rPr lang="lt-LT" sz="3200" u="sng"/>
              <a:t>https://www.wikipedia.org/ </a:t>
            </a:r>
            <a:endParaRPr sz="3200"/>
          </a:p>
          <a:p>
            <a:pPr marL="0" lvl="0" indent="0" algn="l" rtl="0">
              <a:lnSpc>
                <a:spcPct val="110000"/>
              </a:lnSpc>
              <a:spcBef>
                <a:spcPts val="1000"/>
              </a:spcBef>
              <a:spcAft>
                <a:spcPts val="0"/>
              </a:spcAft>
              <a:buClr>
                <a:srgbClr val="2E2E2E"/>
              </a:buClr>
              <a:buSzPct val="93750"/>
              <a:buNone/>
            </a:pPr>
            <a:r>
              <a:rPr lang="lt-LT" sz="3200" u="sng"/>
              <a:t>https://www.bbc.com</a:t>
            </a:r>
            <a:endParaRPr/>
          </a:p>
        </p:txBody>
      </p:sp>
      <p:sp>
        <p:nvSpPr>
          <p:cNvPr id="1080" name="Google Shape;1080;p85"/>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Kokio tipo svetainės?</a:t>
            </a:r>
            <a:endParaRPr>
              <a:latin typeface="Century Gothic"/>
              <a:ea typeface="Century Gothic"/>
              <a:cs typeface="Century Gothic"/>
              <a:sym typeface="Century Gothic"/>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1085"/>
        <p:cNvGrpSpPr/>
        <p:nvPr/>
      </p:nvGrpSpPr>
      <p:grpSpPr>
        <a:xfrm>
          <a:off x="0" y="0"/>
          <a:ext cx="0" cy="0"/>
          <a:chOff x="0" y="0"/>
          <a:chExt cx="0" cy="0"/>
        </a:xfrm>
      </p:grpSpPr>
      <p:sp>
        <p:nvSpPr>
          <p:cNvPr id="1086" name="Google Shape;1086;p86"/>
          <p:cNvSpPr txBox="1">
            <a:spLocks noGrp="1"/>
          </p:cNvSpPr>
          <p:nvPr>
            <p:ph type="body" idx="1"/>
          </p:nvPr>
        </p:nvSpPr>
        <p:spPr>
          <a:xfrm>
            <a:off x="838200" y="2600433"/>
            <a:ext cx="10515600" cy="356052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E2E2E"/>
              </a:buClr>
              <a:buSzPts val="3200"/>
              <a:buNone/>
            </a:pPr>
            <a:r>
              <a:rPr lang="lt-LT"/>
              <a:t>Efektyvesnė informacijos paieška</a:t>
            </a:r>
            <a:endParaRPr/>
          </a:p>
          <a:p>
            <a:pPr marL="0" lvl="0" indent="0" algn="l" rtl="0">
              <a:lnSpc>
                <a:spcPct val="90000"/>
              </a:lnSpc>
              <a:spcBef>
                <a:spcPts val="1000"/>
              </a:spcBef>
              <a:spcAft>
                <a:spcPts val="0"/>
              </a:spcAft>
              <a:buClr>
                <a:srgbClr val="2E2E2E"/>
              </a:buClr>
              <a:buSzPts val="3200"/>
              <a:buNone/>
            </a:pPr>
            <a:r>
              <a:rPr lang="lt-LT"/>
              <a:t>Kritinis informacijos vertinimas</a:t>
            </a:r>
            <a:endParaRPr/>
          </a:p>
          <a:p>
            <a:pPr marL="0" lvl="0" indent="0" algn="l" rtl="0">
              <a:lnSpc>
                <a:spcPct val="90000"/>
              </a:lnSpc>
              <a:spcBef>
                <a:spcPts val="1000"/>
              </a:spcBef>
              <a:spcAft>
                <a:spcPts val="0"/>
              </a:spcAft>
              <a:buClr>
                <a:srgbClr val="2E2E2E"/>
              </a:buClr>
              <a:buSzPts val="3200"/>
              <a:buNone/>
            </a:pPr>
            <a:r>
              <a:rPr lang="lt-LT"/>
              <a:t>Saugesnis naršymas internete</a:t>
            </a:r>
            <a:endParaRPr/>
          </a:p>
          <a:p>
            <a:pPr marL="0" lvl="0" indent="0" algn="l" rtl="0">
              <a:lnSpc>
                <a:spcPct val="90000"/>
              </a:lnSpc>
              <a:spcBef>
                <a:spcPts val="1000"/>
              </a:spcBef>
              <a:spcAft>
                <a:spcPts val="0"/>
              </a:spcAft>
              <a:buClr>
                <a:srgbClr val="2E2E2E"/>
              </a:buClr>
              <a:buSzPts val="3200"/>
              <a:buNone/>
            </a:pPr>
            <a:r>
              <a:rPr lang="lt-LT"/>
              <a:t>Efektyvesnis naudojimasis interneto paslaugomis</a:t>
            </a:r>
            <a:endParaRPr/>
          </a:p>
          <a:p>
            <a:pPr marL="0" lvl="0" indent="0" algn="l" rtl="0">
              <a:lnSpc>
                <a:spcPct val="90000"/>
              </a:lnSpc>
              <a:spcBef>
                <a:spcPts val="1000"/>
              </a:spcBef>
              <a:spcAft>
                <a:spcPts val="0"/>
              </a:spcAft>
              <a:buClr>
                <a:srgbClr val="2E2E2E"/>
              </a:buClr>
              <a:buSzPts val="3200"/>
              <a:buNone/>
            </a:pPr>
            <a:r>
              <a:rPr lang="lt-LT"/>
              <a:t>Asmeninio tobulėjimo ir pomėgių realizavimas</a:t>
            </a:r>
            <a:endParaRPr/>
          </a:p>
        </p:txBody>
      </p:sp>
      <p:sp>
        <p:nvSpPr>
          <p:cNvPr id="1087" name="Google Shape;1087;p86"/>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Kodėl svarbu atskirti svetainių tipus?</a:t>
            </a:r>
            <a:endParaRPr>
              <a:latin typeface="Century Gothic"/>
              <a:ea typeface="Century Gothic"/>
              <a:cs typeface="Century Gothic"/>
              <a:sym typeface="Century Gothic"/>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1092"/>
        <p:cNvGrpSpPr/>
        <p:nvPr/>
      </p:nvGrpSpPr>
      <p:grpSpPr>
        <a:xfrm>
          <a:off x="0" y="0"/>
          <a:ext cx="0" cy="0"/>
          <a:chOff x="0" y="0"/>
          <a:chExt cx="0" cy="0"/>
        </a:xfrm>
      </p:grpSpPr>
      <p:sp>
        <p:nvSpPr>
          <p:cNvPr id="1093" name="Google Shape;1093;p87"/>
          <p:cNvSpPr txBox="1">
            <a:spLocks noGrp="1"/>
          </p:cNvSpPr>
          <p:nvPr>
            <p:ph type="body" idx="1"/>
          </p:nvPr>
        </p:nvSpPr>
        <p:spPr>
          <a:xfrm>
            <a:off x="950934" y="1831331"/>
            <a:ext cx="4410205" cy="173674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Clr>
                <a:srgbClr val="2E2E2E"/>
              </a:buClr>
              <a:buSzPts val="3000"/>
              <a:buNone/>
            </a:pPr>
            <a:r>
              <a:rPr lang="lt-LT"/>
              <a:t>VirusTotal</a:t>
            </a:r>
            <a:endParaRPr/>
          </a:p>
          <a:p>
            <a:pPr marL="0" lvl="0" indent="0" algn="l" rtl="0">
              <a:lnSpc>
                <a:spcPct val="90000"/>
              </a:lnSpc>
              <a:spcBef>
                <a:spcPts val="1000"/>
              </a:spcBef>
              <a:spcAft>
                <a:spcPts val="0"/>
              </a:spcAft>
              <a:buClr>
                <a:srgbClr val="2E2E2E"/>
              </a:buClr>
              <a:buSzPts val="3000"/>
              <a:buNone/>
            </a:pPr>
            <a:r>
              <a:rPr lang="lt-LT"/>
              <a:t>MyWot</a:t>
            </a:r>
            <a:endParaRPr/>
          </a:p>
          <a:p>
            <a:pPr marL="0" lvl="0" indent="0" algn="l" rtl="0">
              <a:lnSpc>
                <a:spcPct val="90000"/>
              </a:lnSpc>
              <a:spcBef>
                <a:spcPts val="1000"/>
              </a:spcBef>
              <a:spcAft>
                <a:spcPts val="0"/>
              </a:spcAft>
              <a:buClr>
                <a:srgbClr val="2E2E2E"/>
              </a:buClr>
              <a:buSzPts val="3000"/>
              <a:buNone/>
            </a:pPr>
            <a:r>
              <a:rPr lang="lt-LT"/>
              <a:t>Norton Safe Web</a:t>
            </a:r>
            <a:endParaRPr/>
          </a:p>
          <a:p>
            <a:pPr marL="228600" lvl="0" indent="-38100" algn="l" rtl="0">
              <a:lnSpc>
                <a:spcPct val="90000"/>
              </a:lnSpc>
              <a:spcBef>
                <a:spcPts val="1000"/>
              </a:spcBef>
              <a:spcAft>
                <a:spcPts val="0"/>
              </a:spcAft>
              <a:buClr>
                <a:srgbClr val="2E2E2E"/>
              </a:buClr>
              <a:buSzPts val="3000"/>
              <a:buNone/>
            </a:pPr>
            <a:endParaRPr/>
          </a:p>
        </p:txBody>
      </p:sp>
      <p:sp>
        <p:nvSpPr>
          <p:cNvPr id="1094" name="Google Shape;1094;p87"/>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Ar svetainė saugi?</a:t>
            </a:r>
            <a:endParaRPr>
              <a:latin typeface="Century Gothic"/>
              <a:ea typeface="Century Gothic"/>
              <a:cs typeface="Century Gothic"/>
              <a:sym typeface="Century Gothic"/>
            </a:endParaRPr>
          </a:p>
        </p:txBody>
      </p:sp>
      <p:pic>
        <p:nvPicPr>
          <p:cNvPr id="1095" name="Google Shape;1095;p87" descr="Interneto svetainės &quot;Norton Safe Web&quot; ekrano kopija"/>
          <p:cNvPicPr preferRelativeResize="0"/>
          <p:nvPr/>
        </p:nvPicPr>
        <p:blipFill rotWithShape="1">
          <a:blip r:embed="rId3">
            <a:alphaModFix/>
          </a:blip>
          <a:srcRect/>
          <a:stretch/>
        </p:blipFill>
        <p:spPr>
          <a:xfrm>
            <a:off x="21696" y="3757221"/>
            <a:ext cx="12192000" cy="3100779"/>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1100"/>
        <p:cNvGrpSpPr/>
        <p:nvPr/>
      </p:nvGrpSpPr>
      <p:grpSpPr>
        <a:xfrm>
          <a:off x="0" y="0"/>
          <a:ext cx="0" cy="0"/>
          <a:chOff x="0" y="0"/>
          <a:chExt cx="0" cy="0"/>
        </a:xfrm>
      </p:grpSpPr>
      <p:sp>
        <p:nvSpPr>
          <p:cNvPr id="1101" name="Google Shape;1101;p192"/>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t>Praktinė užduotis</a:t>
            </a:r>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1106"/>
        <p:cNvGrpSpPr/>
        <p:nvPr/>
      </p:nvGrpSpPr>
      <p:grpSpPr>
        <a:xfrm>
          <a:off x="0" y="0"/>
          <a:ext cx="0" cy="0"/>
          <a:chOff x="0" y="0"/>
          <a:chExt cx="0" cy="0"/>
        </a:xfrm>
      </p:grpSpPr>
      <p:sp>
        <p:nvSpPr>
          <p:cNvPr id="1107" name="Google Shape;1107;p88"/>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t>Laisvalaikis, pramogos</a:t>
            </a:r>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1112"/>
        <p:cNvGrpSpPr/>
        <p:nvPr/>
      </p:nvGrpSpPr>
      <p:grpSpPr>
        <a:xfrm>
          <a:off x="0" y="0"/>
          <a:ext cx="0" cy="0"/>
          <a:chOff x="0" y="0"/>
          <a:chExt cx="0" cy="0"/>
        </a:xfrm>
      </p:grpSpPr>
      <p:sp>
        <p:nvSpPr>
          <p:cNvPr id="1113" name="Google Shape;1113;p89"/>
          <p:cNvSpPr txBox="1">
            <a:spLocks noGrp="1"/>
          </p:cNvSpPr>
          <p:nvPr>
            <p:ph type="body" idx="1"/>
          </p:nvPr>
        </p:nvSpPr>
        <p:spPr>
          <a:xfrm>
            <a:off x="838200" y="2154239"/>
            <a:ext cx="5418221" cy="3889374"/>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E2E2E"/>
              </a:buClr>
              <a:buSzPts val="3000"/>
              <a:buNone/>
            </a:pPr>
            <a:r>
              <a:rPr lang="lt-LT" b="1" i="1" dirty="0" err="1"/>
              <a:t>AllTrails</a:t>
            </a:r>
            <a:r>
              <a:rPr lang="lt-LT" dirty="0"/>
              <a:t> (žygiai pėsčiomis, bėgimas, dviračiai)</a:t>
            </a:r>
            <a:endParaRPr dirty="0"/>
          </a:p>
          <a:p>
            <a:pPr marL="0" lvl="0" indent="0" algn="l" rtl="0">
              <a:lnSpc>
                <a:spcPct val="100000"/>
              </a:lnSpc>
              <a:spcBef>
                <a:spcPts val="1000"/>
              </a:spcBef>
              <a:spcAft>
                <a:spcPts val="0"/>
              </a:spcAft>
              <a:buClr>
                <a:srgbClr val="2E2E2E"/>
              </a:buClr>
              <a:buSzPts val="3000"/>
              <a:buNone/>
            </a:pPr>
            <a:r>
              <a:rPr lang="lt-LT" b="1" i="1" dirty="0" err="1"/>
              <a:t>Strava</a:t>
            </a:r>
            <a:r>
              <a:rPr lang="lt-LT" dirty="0"/>
              <a:t> (bėgimas, dviračiai) turi 125 mln. narių, 190 šalių</a:t>
            </a:r>
            <a:endParaRPr dirty="0"/>
          </a:p>
          <a:p>
            <a:pPr marL="0" lvl="0" indent="0" algn="l" rtl="0">
              <a:lnSpc>
                <a:spcPct val="100000"/>
              </a:lnSpc>
              <a:spcBef>
                <a:spcPts val="1000"/>
              </a:spcBef>
              <a:spcAft>
                <a:spcPts val="0"/>
              </a:spcAft>
              <a:buClr>
                <a:srgbClr val="2E2E2E"/>
              </a:buClr>
              <a:buSzPts val="3000"/>
              <a:buNone/>
            </a:pPr>
            <a:r>
              <a:rPr lang="lt-LT" b="1" i="1" dirty="0" err="1"/>
              <a:t>Airbuds</a:t>
            </a:r>
            <a:r>
              <a:rPr lang="lt-LT" dirty="0"/>
              <a:t> (muzikos klausymas)</a:t>
            </a:r>
            <a:endParaRPr dirty="0"/>
          </a:p>
          <a:p>
            <a:pPr marL="0" lvl="0" indent="0" algn="l" rtl="0">
              <a:lnSpc>
                <a:spcPct val="100000"/>
              </a:lnSpc>
              <a:spcBef>
                <a:spcPts val="1000"/>
              </a:spcBef>
              <a:spcAft>
                <a:spcPts val="0"/>
              </a:spcAft>
              <a:buClr>
                <a:srgbClr val="2E2E2E"/>
              </a:buClr>
              <a:buSzPts val="3000"/>
              <a:buNone/>
            </a:pPr>
            <a:r>
              <a:rPr lang="lt-LT" b="1" i="1" dirty="0" err="1"/>
              <a:t>Goodreads</a:t>
            </a:r>
            <a:r>
              <a:rPr lang="lt-LT" dirty="0"/>
              <a:t> (knygų vertinimas)</a:t>
            </a:r>
            <a:endParaRPr dirty="0"/>
          </a:p>
        </p:txBody>
      </p:sp>
      <p:pic>
        <p:nvPicPr>
          <p:cNvPr id="1114" name="Google Shape;1114;p89"/>
          <p:cNvPicPr preferRelativeResize="0"/>
          <p:nvPr/>
        </p:nvPicPr>
        <p:blipFill rotWithShape="1">
          <a:blip r:embed="rId3">
            <a:alphaModFix/>
          </a:blip>
          <a:srcRect/>
          <a:stretch/>
        </p:blipFill>
        <p:spPr>
          <a:xfrm>
            <a:off x="7264590" y="2064544"/>
            <a:ext cx="4089210" cy="4068764"/>
          </a:xfrm>
          <a:prstGeom prst="rect">
            <a:avLst/>
          </a:prstGeom>
          <a:noFill/>
          <a:ln>
            <a:noFill/>
          </a:ln>
        </p:spPr>
      </p:pic>
      <p:sp>
        <p:nvSpPr>
          <p:cNvPr id="1115" name="Google Shape;1115;p89"/>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400"/>
              <a:buFont typeface="Arial"/>
              <a:buNone/>
            </a:pPr>
            <a:r>
              <a:rPr lang="lt-LT" dirty="0">
                <a:latin typeface="Century Gothic"/>
                <a:ea typeface="Century Gothic"/>
                <a:cs typeface="Century Gothic"/>
                <a:sym typeface="Century Gothic"/>
              </a:rPr>
              <a:t>Hobių </a:t>
            </a:r>
            <a:r>
              <a:rPr lang="lt-LT" dirty="0">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3"/>
                  </a:ext>
                </a:extLst>
              </a:rPr>
              <a:t>programėlės</a:t>
            </a:r>
            <a:endParaRPr dirty="0">
              <a:latin typeface="Century Gothic"/>
              <a:ea typeface="Century Gothic"/>
              <a:cs typeface="Century Gothic"/>
              <a:sym typeface="Century Gothic"/>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1120"/>
        <p:cNvGrpSpPr/>
        <p:nvPr/>
      </p:nvGrpSpPr>
      <p:grpSpPr>
        <a:xfrm>
          <a:off x="0" y="0"/>
          <a:ext cx="0" cy="0"/>
          <a:chOff x="0" y="0"/>
          <a:chExt cx="0" cy="0"/>
        </a:xfrm>
      </p:grpSpPr>
      <p:sp>
        <p:nvSpPr>
          <p:cNvPr id="1121" name="Google Shape;1121;p90"/>
          <p:cNvSpPr txBox="1">
            <a:spLocks noGrp="1"/>
          </p:cNvSpPr>
          <p:nvPr>
            <p:ph type="body" idx="1"/>
          </p:nvPr>
        </p:nvSpPr>
        <p:spPr>
          <a:xfrm>
            <a:off x="470169" y="2351379"/>
            <a:ext cx="7670562" cy="310356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E2E2E"/>
              </a:buClr>
              <a:buSzPts val="3000"/>
              <a:buNone/>
            </a:pPr>
            <a:r>
              <a:rPr lang="lt-LT" dirty="0"/>
              <a:t>Rašytinio teksto vertimas</a:t>
            </a:r>
            <a:endParaRPr dirty="0"/>
          </a:p>
          <a:p>
            <a:pPr marL="0" lvl="0" indent="0" algn="l" rtl="0">
              <a:lnSpc>
                <a:spcPct val="90000"/>
              </a:lnSpc>
              <a:spcBef>
                <a:spcPts val="1000"/>
              </a:spcBef>
              <a:spcAft>
                <a:spcPts val="0"/>
              </a:spcAft>
              <a:buClr>
                <a:srgbClr val="2E2E2E"/>
              </a:buClr>
              <a:buSzPts val="3000"/>
              <a:buNone/>
            </a:pPr>
            <a:r>
              <a:rPr lang="lt-LT" dirty="0"/>
              <a:t>Žodinė komunikacija</a:t>
            </a:r>
            <a:endParaRPr dirty="0"/>
          </a:p>
          <a:p>
            <a:pPr marL="0" lvl="0" indent="0" algn="l" rtl="0">
              <a:lnSpc>
                <a:spcPct val="90000"/>
              </a:lnSpc>
              <a:spcBef>
                <a:spcPts val="1000"/>
              </a:spcBef>
              <a:spcAft>
                <a:spcPts val="0"/>
              </a:spcAft>
              <a:buClr>
                <a:srgbClr val="2E2E2E"/>
              </a:buClr>
              <a:buSzPts val="3000"/>
              <a:buNone/>
            </a:pPr>
            <a:r>
              <a:rPr lang="lt-LT" dirty="0"/>
              <a:t>Integravimas į </a:t>
            </a:r>
            <a:r>
              <a:rPr lang="lt-LT" i="1" dirty="0"/>
              <a:t>Google </a:t>
            </a:r>
            <a:r>
              <a:rPr lang="lt-LT" i="1" dirty="0" err="1"/>
              <a:t>Lens</a:t>
            </a:r>
            <a:endParaRPr i="1" dirty="0"/>
          </a:p>
          <a:p>
            <a:pPr marL="0" lvl="0" indent="0" algn="l" rtl="0">
              <a:lnSpc>
                <a:spcPct val="90000"/>
              </a:lnSpc>
              <a:spcBef>
                <a:spcPts val="1000"/>
              </a:spcBef>
              <a:spcAft>
                <a:spcPts val="0"/>
              </a:spcAft>
              <a:buClr>
                <a:srgbClr val="2E2E2E"/>
              </a:buClr>
              <a:buSzPts val="3000"/>
              <a:buNone/>
            </a:pPr>
            <a:r>
              <a:rPr lang="lt-LT" dirty="0"/>
              <a:t>Integravimas į interneto naršyklę ir galimybė tiesiogiai versti interneto puslapius</a:t>
            </a:r>
            <a:endParaRPr dirty="0"/>
          </a:p>
        </p:txBody>
      </p:sp>
      <p:pic>
        <p:nvPicPr>
          <p:cNvPr id="1122" name="Google Shape;1122;p90"/>
          <p:cNvPicPr preferRelativeResize="0"/>
          <p:nvPr/>
        </p:nvPicPr>
        <p:blipFill rotWithShape="1">
          <a:blip r:embed="rId3">
            <a:alphaModFix/>
          </a:blip>
          <a:srcRect/>
          <a:stretch/>
        </p:blipFill>
        <p:spPr>
          <a:xfrm>
            <a:off x="8665403" y="2767016"/>
            <a:ext cx="3056428" cy="2943226"/>
          </a:xfrm>
          <a:prstGeom prst="rect">
            <a:avLst/>
          </a:prstGeom>
          <a:noFill/>
          <a:ln>
            <a:noFill/>
          </a:ln>
        </p:spPr>
      </p:pic>
      <p:sp>
        <p:nvSpPr>
          <p:cNvPr id="1123" name="Google Shape;1123;p90"/>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400"/>
              <a:buFont typeface="Arial"/>
              <a:buNone/>
            </a:pPr>
            <a:r>
              <a:rPr lang="lt-LT" i="1" dirty="0">
                <a:latin typeface="Century Gothic"/>
                <a:ea typeface="Century Gothic"/>
                <a:cs typeface="Century Gothic"/>
                <a:sym typeface="Century Gothic"/>
              </a:rPr>
              <a:t>Google</a:t>
            </a:r>
            <a:r>
              <a:rPr lang="lt-LT" dirty="0">
                <a:latin typeface="Century Gothic"/>
                <a:ea typeface="Century Gothic"/>
                <a:cs typeface="Century Gothic"/>
                <a:sym typeface="Century Gothic"/>
              </a:rPr>
              <a:t> </a:t>
            </a:r>
            <a:r>
              <a:rPr lang="lt-LT" i="1" dirty="0">
                <a:latin typeface="Century Gothic"/>
                <a:ea typeface="Century Gothic"/>
                <a:cs typeface="Century Gothic"/>
                <a:sym typeface="Century Gothic"/>
              </a:rPr>
              <a:t>vertėjas</a:t>
            </a:r>
            <a:endParaRPr sz="4600" i="1" dirty="0">
              <a:latin typeface="Century Gothic"/>
              <a:ea typeface="Century Gothic"/>
              <a:cs typeface="Century Gothic"/>
              <a:sym typeface="Century Gothic"/>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1128"/>
        <p:cNvGrpSpPr/>
        <p:nvPr/>
      </p:nvGrpSpPr>
      <p:grpSpPr>
        <a:xfrm>
          <a:off x="0" y="0"/>
          <a:ext cx="0" cy="0"/>
          <a:chOff x="0" y="0"/>
          <a:chExt cx="0" cy="0"/>
        </a:xfrm>
      </p:grpSpPr>
      <p:sp>
        <p:nvSpPr>
          <p:cNvPr id="1129" name="Google Shape;1129;p91"/>
          <p:cNvSpPr txBox="1"/>
          <p:nvPr/>
        </p:nvSpPr>
        <p:spPr>
          <a:xfrm>
            <a:off x="577526" y="444837"/>
            <a:ext cx="6107700" cy="785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500"/>
              <a:buFont typeface="Arial"/>
              <a:buNone/>
            </a:pPr>
            <a:r>
              <a:rPr lang="lt-LT" sz="4500" b="1" i="1" u="none" strike="noStrike" cap="none" dirty="0" err="1">
                <a:solidFill>
                  <a:srgbClr val="EA551F"/>
                </a:solidFill>
                <a:latin typeface="Century Gothic"/>
                <a:ea typeface="Century Gothic"/>
                <a:cs typeface="Century Gothic"/>
                <a:sym typeface="Century Gothic"/>
              </a:rPr>
              <a:t>DeepL</a:t>
            </a:r>
            <a:endParaRPr sz="4500" b="0" i="1" u="none" strike="noStrike" cap="none" dirty="0">
              <a:solidFill>
                <a:srgbClr val="EA551F"/>
              </a:solidFill>
              <a:latin typeface="Century Gothic"/>
              <a:ea typeface="Century Gothic"/>
              <a:cs typeface="Century Gothic"/>
              <a:sym typeface="Century Gothic"/>
            </a:endParaRPr>
          </a:p>
        </p:txBody>
      </p:sp>
      <p:sp>
        <p:nvSpPr>
          <p:cNvPr id="1130" name="Google Shape;1130;p91"/>
          <p:cNvSpPr txBox="1"/>
          <p:nvPr/>
        </p:nvSpPr>
        <p:spPr>
          <a:xfrm>
            <a:off x="577526" y="2088863"/>
            <a:ext cx="10519965" cy="78479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EA551F"/>
              </a:buClr>
              <a:buSzPts val="3200"/>
              <a:buFont typeface="Arial"/>
              <a:buNone/>
            </a:pPr>
            <a:r>
              <a:rPr lang="lt-LT" sz="3000" b="0" i="0" u="none" strike="noStrike" cap="none">
                <a:solidFill>
                  <a:schemeClr val="dk1"/>
                </a:solidFill>
                <a:latin typeface="Arial"/>
                <a:ea typeface="Arial"/>
                <a:cs typeface="Arial"/>
                <a:sym typeface="Arial"/>
              </a:rPr>
              <a:t>Dirbtinio intelekto (DI) pagrindu veikianti vertimo programa</a:t>
            </a:r>
            <a:endParaRPr sz="3000" b="0" i="0" u="none" strike="noStrike" cap="none">
              <a:solidFill>
                <a:schemeClr val="dk1"/>
              </a:solidFill>
              <a:latin typeface="Arial"/>
              <a:ea typeface="Arial"/>
              <a:cs typeface="Arial"/>
              <a:sym typeface="Arial"/>
            </a:endParaRPr>
          </a:p>
        </p:txBody>
      </p:sp>
      <p:pic>
        <p:nvPicPr>
          <p:cNvPr id="1131" name="Google Shape;1131;p91" descr="Programos DeepL ekrano kopija."/>
          <p:cNvPicPr preferRelativeResize="0"/>
          <p:nvPr/>
        </p:nvPicPr>
        <p:blipFill rotWithShape="1">
          <a:blip r:embed="rId3">
            <a:alphaModFix/>
          </a:blip>
          <a:srcRect/>
          <a:stretch/>
        </p:blipFill>
        <p:spPr>
          <a:xfrm>
            <a:off x="133686" y="3239813"/>
            <a:ext cx="11924628" cy="2624959"/>
          </a:xfrm>
          <a:prstGeom prst="rect">
            <a:avLst/>
          </a:prstGeom>
          <a:noFill/>
          <a:ln>
            <a:noFill/>
          </a:ln>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1136"/>
        <p:cNvGrpSpPr/>
        <p:nvPr/>
      </p:nvGrpSpPr>
      <p:grpSpPr>
        <a:xfrm>
          <a:off x="0" y="0"/>
          <a:ext cx="0" cy="0"/>
          <a:chOff x="0" y="0"/>
          <a:chExt cx="0" cy="0"/>
        </a:xfrm>
      </p:grpSpPr>
      <p:sp>
        <p:nvSpPr>
          <p:cNvPr id="1137" name="Google Shape;1137;p92"/>
          <p:cNvSpPr txBox="1"/>
          <p:nvPr/>
        </p:nvSpPr>
        <p:spPr>
          <a:xfrm>
            <a:off x="490851" y="566058"/>
            <a:ext cx="6107700" cy="785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500"/>
              <a:buFont typeface="Arial"/>
              <a:buNone/>
            </a:pPr>
            <a:r>
              <a:rPr lang="lt-LT" sz="4500" b="1" i="0" u="none" strike="noStrike" cap="none" dirty="0">
                <a:solidFill>
                  <a:srgbClr val="EA551F"/>
                </a:solidFill>
                <a:latin typeface="Century Gothic"/>
                <a:ea typeface="Century Gothic"/>
                <a:cs typeface="Century Gothic"/>
                <a:sym typeface="Century Gothic"/>
              </a:rPr>
              <a:t>MS </a:t>
            </a:r>
            <a:r>
              <a:rPr lang="lt-LT" sz="4500" b="1" u="none" strike="noStrike" cap="none" dirty="0">
                <a:solidFill>
                  <a:srgbClr val="EA551F"/>
                </a:solidFill>
                <a:latin typeface="Century Gothic"/>
                <a:ea typeface="Century Gothic"/>
                <a:cs typeface="Century Gothic"/>
                <a:sym typeface="Century Gothic"/>
              </a:rPr>
              <a:t>Word</a:t>
            </a:r>
            <a:endParaRPr sz="4500" b="0" u="none" strike="noStrike" cap="none" dirty="0">
              <a:solidFill>
                <a:srgbClr val="EA551F"/>
              </a:solidFill>
              <a:latin typeface="Century Gothic"/>
              <a:ea typeface="Century Gothic"/>
              <a:cs typeface="Century Gothic"/>
              <a:sym typeface="Century Gothic"/>
            </a:endParaRPr>
          </a:p>
        </p:txBody>
      </p:sp>
      <p:pic>
        <p:nvPicPr>
          <p:cNvPr id="1138" name="Google Shape;1138;p92" descr="Word programos ekrano kopija, išversto teksto vaizdas."/>
          <p:cNvPicPr preferRelativeResize="0"/>
          <p:nvPr/>
        </p:nvPicPr>
        <p:blipFill rotWithShape="1">
          <a:blip r:embed="rId3">
            <a:alphaModFix/>
          </a:blip>
          <a:srcRect b="52599"/>
          <a:stretch/>
        </p:blipFill>
        <p:spPr>
          <a:xfrm>
            <a:off x="7081059" y="958473"/>
            <a:ext cx="4681680" cy="5717897"/>
          </a:xfrm>
          <a:prstGeom prst="rect">
            <a:avLst/>
          </a:prstGeom>
          <a:noFill/>
          <a:ln>
            <a:noFill/>
          </a:ln>
        </p:spPr>
      </p:pic>
      <p:pic>
        <p:nvPicPr>
          <p:cNvPr id="1139" name="Google Shape;1139;p92" descr="Word programos dalies ekrano kopija, parodanti, kur pasirinkti vertimo funkciją."/>
          <p:cNvPicPr preferRelativeResize="0"/>
          <p:nvPr/>
        </p:nvPicPr>
        <p:blipFill rotWithShape="1">
          <a:blip r:embed="rId4">
            <a:alphaModFix/>
          </a:blip>
          <a:srcRect/>
          <a:stretch/>
        </p:blipFill>
        <p:spPr>
          <a:xfrm>
            <a:off x="1647212" y="3061846"/>
            <a:ext cx="4785276" cy="3163956"/>
          </a:xfrm>
          <a:prstGeom prst="rect">
            <a:avLst/>
          </a:prstGeom>
          <a:noFill/>
          <a:ln>
            <a:noFill/>
          </a:ln>
        </p:spPr>
      </p:pic>
      <p:sp>
        <p:nvSpPr>
          <p:cNvPr id="1140" name="Google Shape;1140;p92"/>
          <p:cNvSpPr/>
          <p:nvPr/>
        </p:nvSpPr>
        <p:spPr>
          <a:xfrm>
            <a:off x="1879477" y="3817422"/>
            <a:ext cx="1665292" cy="1666961"/>
          </a:xfrm>
          <a:prstGeom prst="ellipse">
            <a:avLst/>
          </a:prstGeom>
          <a:noFill/>
          <a:ln w="5715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accent2"/>
              </a:solidFill>
              <a:latin typeface="Arial"/>
              <a:ea typeface="Arial"/>
              <a:cs typeface="Arial"/>
              <a:sym typeface="Arial"/>
            </a:endParaRPr>
          </a:p>
        </p:txBody>
      </p:sp>
      <p:sp>
        <p:nvSpPr>
          <p:cNvPr id="1141" name="Google Shape;1141;p92"/>
          <p:cNvSpPr/>
          <p:nvPr/>
        </p:nvSpPr>
        <p:spPr>
          <a:xfrm>
            <a:off x="4341201" y="2648211"/>
            <a:ext cx="1448288" cy="1548278"/>
          </a:xfrm>
          <a:prstGeom prst="ellipse">
            <a:avLst/>
          </a:prstGeom>
          <a:noFill/>
          <a:ln w="5715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accent2"/>
              </a:solidFill>
              <a:latin typeface="Arial"/>
              <a:ea typeface="Arial"/>
              <a:cs typeface="Arial"/>
              <a:sym typeface="Arial"/>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1146"/>
        <p:cNvGrpSpPr/>
        <p:nvPr/>
      </p:nvGrpSpPr>
      <p:grpSpPr>
        <a:xfrm>
          <a:off x="0" y="0"/>
          <a:ext cx="0" cy="0"/>
          <a:chOff x="0" y="0"/>
          <a:chExt cx="0" cy="0"/>
        </a:xfrm>
      </p:grpSpPr>
      <p:sp>
        <p:nvSpPr>
          <p:cNvPr id="1147" name="Google Shape;1147;p93"/>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Vaikų įrenginių naudojimo kontrolė</a:t>
            </a:r>
            <a:endParaRPr>
              <a:latin typeface="Century Gothic"/>
              <a:ea typeface="Century Gothic"/>
              <a:cs typeface="Century Gothic"/>
              <a:sym typeface="Century Gothic"/>
            </a:endParaRPr>
          </a:p>
        </p:txBody>
      </p:sp>
      <p:pic>
        <p:nvPicPr>
          <p:cNvPr id="1148" name="Google Shape;1148;p93" descr="Google Family Link programos ekrano nuotraukos, demonstruojančios skirtingas funkcijas (įrenginio naudojimo stebėsenos, buvimo vietos nustatymo, informacijos įvesties)."/>
          <p:cNvPicPr preferRelativeResize="0">
            <a:picLocks noGrp="1"/>
          </p:cNvPicPr>
          <p:nvPr>
            <p:ph type="body" idx="1"/>
          </p:nvPr>
        </p:nvPicPr>
        <p:blipFill rotWithShape="1">
          <a:blip r:embed="rId3">
            <a:alphaModFix/>
          </a:blip>
          <a:srcRect t="9109" b="8064"/>
          <a:stretch/>
        </p:blipFill>
        <p:spPr>
          <a:xfrm>
            <a:off x="1088384" y="2775294"/>
            <a:ext cx="7623144" cy="3860033"/>
          </a:xfrm>
          <a:prstGeom prst="rect">
            <a:avLst/>
          </a:prstGeom>
          <a:noFill/>
          <a:ln>
            <a:noFill/>
          </a:ln>
        </p:spPr>
      </p:pic>
      <p:sp>
        <p:nvSpPr>
          <p:cNvPr id="1149" name="Google Shape;1149;p93"/>
          <p:cNvSpPr txBox="1"/>
          <p:nvPr/>
        </p:nvSpPr>
        <p:spPr>
          <a:xfrm>
            <a:off x="957756" y="2046688"/>
            <a:ext cx="6357444"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lt-LT" sz="2800" b="0" i="0" u="none" strike="noStrike" cap="none">
                <a:solidFill>
                  <a:srgbClr val="000000"/>
                </a:solidFill>
                <a:latin typeface="Arial"/>
                <a:ea typeface="Arial"/>
                <a:cs typeface="Arial"/>
                <a:sym typeface="Arial"/>
              </a:rPr>
              <a:t>Google Family Link </a:t>
            </a:r>
            <a:endParaRPr/>
          </a:p>
        </p:txBody>
      </p:sp>
      <p:pic>
        <p:nvPicPr>
          <p:cNvPr id="1150" name="Google Shape;1150;p93" descr="Google Family Link programėlės logotipas. Mėlyna, žalia, geltona, pilka spalvos. Rombo forma."/>
          <p:cNvPicPr preferRelativeResize="0"/>
          <p:nvPr/>
        </p:nvPicPr>
        <p:blipFill rotWithShape="1">
          <a:blip r:embed="rId4">
            <a:alphaModFix/>
          </a:blip>
          <a:srcRect/>
          <a:stretch/>
        </p:blipFill>
        <p:spPr>
          <a:xfrm>
            <a:off x="9485396" y="2775294"/>
            <a:ext cx="2038635" cy="1781424"/>
          </a:xfrm>
          <a:prstGeom prst="rect">
            <a:avLst/>
          </a:prstGeom>
          <a:noFill/>
          <a:ln>
            <a:noFill/>
          </a:ln>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1155"/>
        <p:cNvGrpSpPr/>
        <p:nvPr/>
      </p:nvGrpSpPr>
      <p:grpSpPr>
        <a:xfrm>
          <a:off x="0" y="0"/>
          <a:ext cx="0" cy="0"/>
          <a:chOff x="0" y="0"/>
          <a:chExt cx="0" cy="0"/>
        </a:xfrm>
      </p:grpSpPr>
      <p:sp>
        <p:nvSpPr>
          <p:cNvPr id="1156" name="Google Shape;1156;p94"/>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t>Asmeninių finansų valdymas</a:t>
            </a:r>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1161"/>
        <p:cNvGrpSpPr/>
        <p:nvPr/>
      </p:nvGrpSpPr>
      <p:grpSpPr>
        <a:xfrm>
          <a:off x="0" y="0"/>
          <a:ext cx="0" cy="0"/>
          <a:chOff x="0" y="0"/>
          <a:chExt cx="0" cy="0"/>
        </a:xfrm>
      </p:grpSpPr>
      <p:sp>
        <p:nvSpPr>
          <p:cNvPr id="1162" name="Google Shape;1162;p95"/>
          <p:cNvSpPr txBox="1">
            <a:spLocks noGrp="1"/>
          </p:cNvSpPr>
          <p:nvPr>
            <p:ph type="body" idx="1"/>
          </p:nvPr>
        </p:nvSpPr>
        <p:spPr>
          <a:xfrm>
            <a:off x="838200" y="2368446"/>
            <a:ext cx="4123544" cy="392146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r>
              <a:rPr lang="lt-LT" i="1" dirty="0" err="1"/>
              <a:t>Wise</a:t>
            </a:r>
            <a:r>
              <a:rPr lang="lt-LT" dirty="0"/>
              <a:t> (</a:t>
            </a:r>
            <a:r>
              <a:rPr lang="lt-LT" i="1" dirty="0" err="1"/>
              <a:t>Transferwise</a:t>
            </a:r>
            <a:r>
              <a:rPr lang="lt-LT" dirty="0"/>
              <a:t>)</a:t>
            </a:r>
            <a:endParaRPr dirty="0"/>
          </a:p>
          <a:p>
            <a:pPr marL="0" lvl="0" indent="0" algn="l" rtl="0">
              <a:lnSpc>
                <a:spcPct val="90000"/>
              </a:lnSpc>
              <a:spcBef>
                <a:spcPts val="1000"/>
              </a:spcBef>
              <a:spcAft>
                <a:spcPts val="0"/>
              </a:spcAft>
              <a:buSzPts val="3000"/>
              <a:buNone/>
            </a:pPr>
            <a:r>
              <a:rPr lang="lt-LT" i="1" dirty="0" err="1"/>
              <a:t>Revolut</a:t>
            </a:r>
            <a:r>
              <a:rPr lang="lt-LT" dirty="0"/>
              <a:t>		</a:t>
            </a:r>
            <a:endParaRPr dirty="0"/>
          </a:p>
          <a:p>
            <a:pPr marL="0" lvl="0" indent="0" algn="l" rtl="0">
              <a:lnSpc>
                <a:spcPct val="90000"/>
              </a:lnSpc>
              <a:spcBef>
                <a:spcPts val="1000"/>
              </a:spcBef>
              <a:spcAft>
                <a:spcPts val="0"/>
              </a:spcAft>
              <a:buClr>
                <a:srgbClr val="2E2E2E"/>
              </a:buClr>
              <a:buSzPts val="3000"/>
              <a:buNone/>
            </a:pPr>
            <a:r>
              <a:rPr lang="lt-LT" dirty="0"/>
              <a:t>Kitų bankų</a:t>
            </a:r>
            <a:endParaRPr dirty="0"/>
          </a:p>
          <a:p>
            <a:pPr marL="0" lvl="0" indent="0" algn="l" rtl="0">
              <a:lnSpc>
                <a:spcPct val="90000"/>
              </a:lnSpc>
              <a:spcBef>
                <a:spcPts val="1000"/>
              </a:spcBef>
              <a:spcAft>
                <a:spcPts val="0"/>
              </a:spcAft>
              <a:buClr>
                <a:srgbClr val="2E2E2E"/>
              </a:buClr>
              <a:buSzPts val="3000"/>
              <a:buNone/>
            </a:pPr>
            <a:r>
              <a:rPr lang="lt-LT" i="1" dirty="0"/>
              <a:t>Google </a:t>
            </a:r>
            <a:r>
              <a:rPr lang="lt-LT" i="1" dirty="0" err="1"/>
              <a:t>Walet</a:t>
            </a:r>
            <a:endParaRPr i="1" dirty="0"/>
          </a:p>
          <a:p>
            <a:pPr marL="0" lvl="0" indent="0" algn="l" rtl="0">
              <a:lnSpc>
                <a:spcPct val="90000"/>
              </a:lnSpc>
              <a:spcBef>
                <a:spcPts val="1000"/>
              </a:spcBef>
              <a:spcAft>
                <a:spcPts val="0"/>
              </a:spcAft>
              <a:buClr>
                <a:srgbClr val="2E2E2E"/>
              </a:buClr>
              <a:buSzPts val="3000"/>
              <a:buNone/>
            </a:pPr>
            <a:r>
              <a:rPr lang="lt-LT" i="1" dirty="0"/>
              <a:t>Apple </a:t>
            </a:r>
            <a:r>
              <a:rPr lang="lt-LT" i="1" dirty="0" err="1"/>
              <a:t>Pay</a:t>
            </a:r>
            <a:endParaRPr i="1" dirty="0"/>
          </a:p>
          <a:p>
            <a:pPr marL="0" lvl="0" indent="0" algn="l" rtl="0">
              <a:lnSpc>
                <a:spcPct val="90000"/>
              </a:lnSpc>
              <a:spcBef>
                <a:spcPts val="1000"/>
              </a:spcBef>
              <a:spcAft>
                <a:spcPts val="0"/>
              </a:spcAft>
              <a:buClr>
                <a:srgbClr val="2E2E2E"/>
              </a:buClr>
              <a:buSzPts val="3000"/>
              <a:buNone/>
            </a:pPr>
            <a:r>
              <a:rPr lang="lt-LT" dirty="0"/>
              <a:t>Kitos</a:t>
            </a:r>
            <a:endParaRPr dirty="0"/>
          </a:p>
        </p:txBody>
      </p:sp>
      <p:sp>
        <p:nvSpPr>
          <p:cNvPr id="1163" name="Google Shape;1163;p95"/>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Naudingos programėlės</a:t>
            </a:r>
            <a:endParaRPr>
              <a:latin typeface="Century Gothic"/>
              <a:ea typeface="Century Gothic"/>
              <a:cs typeface="Century Gothic"/>
              <a:sym typeface="Century Gothic"/>
            </a:endParaRPr>
          </a:p>
        </p:txBody>
      </p:sp>
      <p:pic>
        <p:nvPicPr>
          <p:cNvPr id="1164" name="Google Shape;1164;p95"/>
          <p:cNvPicPr preferRelativeResize="0"/>
          <p:nvPr/>
        </p:nvPicPr>
        <p:blipFill rotWithShape="1">
          <a:blip r:embed="rId3">
            <a:alphaModFix/>
          </a:blip>
          <a:srcRect/>
          <a:stretch/>
        </p:blipFill>
        <p:spPr>
          <a:xfrm>
            <a:off x="5906738" y="2252993"/>
            <a:ext cx="4811229" cy="4036921"/>
          </a:xfrm>
          <a:prstGeom prst="rect">
            <a:avLst/>
          </a:prstGeom>
          <a:noFill/>
          <a:ln>
            <a:noFill/>
          </a:ln>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1169"/>
        <p:cNvGrpSpPr/>
        <p:nvPr/>
      </p:nvGrpSpPr>
      <p:grpSpPr>
        <a:xfrm>
          <a:off x="0" y="0"/>
          <a:ext cx="0" cy="0"/>
          <a:chOff x="0" y="0"/>
          <a:chExt cx="0" cy="0"/>
        </a:xfrm>
      </p:grpSpPr>
      <p:pic>
        <p:nvPicPr>
          <p:cNvPr id="1170" name="Google Shape;1170;p97" title="Pažink medijas su Klaudija. Kas yra saugus apsipirkimas internete?"/>
          <p:cNvPicPr preferRelativeResize="0">
            <a:picLocks noGrp="1"/>
          </p:cNvPicPr>
          <p:nvPr>
            <p:ph type="body" idx="1"/>
          </p:nvPr>
        </p:nvPicPr>
        <p:blipFill rotWithShape="1">
          <a:blip r:embed="rId3">
            <a:alphaModFix/>
          </a:blip>
          <a:srcRect/>
          <a:stretch/>
        </p:blipFill>
        <p:spPr>
          <a:xfrm>
            <a:off x="930431" y="1977248"/>
            <a:ext cx="8400000" cy="4746300"/>
          </a:xfrm>
          <a:prstGeom prst="rect">
            <a:avLst/>
          </a:prstGeom>
          <a:noFill/>
          <a:ln>
            <a:noFill/>
          </a:ln>
        </p:spPr>
      </p:pic>
      <p:sp>
        <p:nvSpPr>
          <p:cNvPr id="1171" name="Google Shape;1171;p97"/>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Pažink medijas su Klaudija.</a:t>
            </a:r>
            <a:endParaRPr>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Kas yra saugus apsipirkimas?</a:t>
            </a:r>
            <a:endParaRPr>
              <a:latin typeface="Century Gothic"/>
              <a:ea typeface="Century Gothic"/>
              <a:cs typeface="Century Gothic"/>
              <a:sym typeface="Century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70"/>
                                        </p:tgtEl>
                                        <p:attrNameLst>
                                          <p:attrName>style.visibility</p:attrName>
                                        </p:attrNameLst>
                                      </p:cBhvr>
                                      <p:to>
                                        <p:strVal val="visible"/>
                                      </p:to>
                                    </p:set>
                                    <p:animEffect transition="in" filter="fade">
                                      <p:cBhvr>
                                        <p:cTn id="7" dur="1"/>
                                        <p:tgtEl>
                                          <p:spTgt spid="1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1176"/>
        <p:cNvGrpSpPr/>
        <p:nvPr/>
      </p:nvGrpSpPr>
      <p:grpSpPr>
        <a:xfrm>
          <a:off x="0" y="0"/>
          <a:ext cx="0" cy="0"/>
          <a:chOff x="0" y="0"/>
          <a:chExt cx="0" cy="0"/>
        </a:xfrm>
      </p:grpSpPr>
      <p:sp>
        <p:nvSpPr>
          <p:cNvPr id="1177" name="Google Shape;1177;p98"/>
          <p:cNvSpPr txBox="1">
            <a:spLocks noGrp="1"/>
          </p:cNvSpPr>
          <p:nvPr>
            <p:ph type="body" idx="1"/>
          </p:nvPr>
        </p:nvSpPr>
        <p:spPr>
          <a:xfrm>
            <a:off x="1063050" y="2052125"/>
            <a:ext cx="9804900" cy="4558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E2E2E"/>
              </a:buClr>
              <a:buSzPts val="3000"/>
              <a:buNone/>
            </a:pPr>
            <a:r>
              <a:rPr lang="lt-LT" dirty="0"/>
              <a:t>Populiariausi sukčiavimo būdai:</a:t>
            </a:r>
            <a:endParaRPr dirty="0"/>
          </a:p>
          <a:p>
            <a:pPr marL="457200" lvl="1" indent="0">
              <a:spcBef>
                <a:spcPts val="1000"/>
              </a:spcBef>
              <a:buSzPts val="3000"/>
              <a:buNone/>
            </a:pPr>
            <a:r>
              <a:rPr lang="lt-LT" sz="3000" dirty="0"/>
              <a:t>investicinis sukčiavimas,</a:t>
            </a:r>
            <a:endParaRPr sz="3000" dirty="0"/>
          </a:p>
          <a:p>
            <a:pPr marL="457200" lvl="1" indent="0">
              <a:spcBef>
                <a:spcPts val="1000"/>
              </a:spcBef>
              <a:buSzPts val="3000"/>
              <a:buNone/>
            </a:pPr>
            <a:r>
              <a:rPr lang="lt-LT" sz="3000" dirty="0"/>
              <a:t>apgaulingi elektroniniai laiškai,</a:t>
            </a:r>
            <a:endParaRPr sz="3000" dirty="0"/>
          </a:p>
          <a:p>
            <a:pPr marL="457200" lvl="1" indent="0">
              <a:spcBef>
                <a:spcPts val="1000"/>
              </a:spcBef>
              <a:buSzPts val="3000"/>
              <a:buNone/>
            </a:pPr>
            <a:r>
              <a:rPr lang="lt-LT" sz="3000" dirty="0"/>
              <a:t>apgaulingos SMS.</a:t>
            </a:r>
            <a:endParaRPr sz="3000" dirty="0"/>
          </a:p>
          <a:p>
            <a:pPr marL="0" lvl="0" indent="0" algn="l" rtl="0">
              <a:lnSpc>
                <a:spcPct val="90000"/>
              </a:lnSpc>
              <a:spcBef>
                <a:spcPts val="1000"/>
              </a:spcBef>
              <a:spcAft>
                <a:spcPts val="0"/>
              </a:spcAft>
              <a:buClr>
                <a:srgbClr val="2E2E2E"/>
              </a:buClr>
              <a:buSzPts val="3000"/>
              <a:buNone/>
            </a:pPr>
            <a:r>
              <a:rPr lang="lt-LT" dirty="0"/>
              <a:t>2024 m. išviliota per </a:t>
            </a:r>
            <a:r>
              <a:rPr lang="lt-LT" b="1" dirty="0">
                <a:solidFill>
                  <a:srgbClr val="FF0000"/>
                </a:solidFill>
              </a:rPr>
              <a:t>12 mln. eurų! </a:t>
            </a:r>
            <a:endParaRPr dirty="0"/>
          </a:p>
          <a:p>
            <a:pPr marL="0" lvl="0" indent="0" algn="l" rtl="0">
              <a:lnSpc>
                <a:spcPct val="90000"/>
              </a:lnSpc>
              <a:spcBef>
                <a:spcPts val="1000"/>
              </a:spcBef>
              <a:spcAft>
                <a:spcPts val="0"/>
              </a:spcAft>
              <a:buClr>
                <a:srgbClr val="2E2E2E"/>
              </a:buClr>
              <a:buSzPts val="2800"/>
              <a:buNone/>
            </a:pPr>
            <a:r>
              <a:rPr lang="lt-LT" sz="2800" b="1" dirty="0"/>
              <a:t>Pervestos didelės pinigų sumos </a:t>
            </a:r>
            <a:r>
              <a:rPr lang="lt-LT" sz="2800" dirty="0"/>
              <a:t>į nusikaltėlių sąskaitas užsienio bankuose.</a:t>
            </a:r>
            <a:endParaRPr dirty="0"/>
          </a:p>
          <a:p>
            <a:pPr marL="228600" lvl="0" indent="-38100" algn="l" rtl="0">
              <a:lnSpc>
                <a:spcPct val="90000"/>
              </a:lnSpc>
              <a:spcBef>
                <a:spcPts val="1000"/>
              </a:spcBef>
              <a:spcAft>
                <a:spcPts val="0"/>
              </a:spcAft>
              <a:buClr>
                <a:srgbClr val="2E2E2E"/>
              </a:buClr>
              <a:buSzPts val="3000"/>
              <a:buNone/>
            </a:pPr>
            <a:endParaRPr dirty="0"/>
          </a:p>
        </p:txBody>
      </p:sp>
      <p:sp>
        <p:nvSpPr>
          <p:cNvPr id="1178" name="Google Shape;1178;p98"/>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EA551F"/>
              </a:buClr>
              <a:buSzPct val="90000"/>
              <a:buFont typeface="Arial"/>
              <a:buNone/>
            </a:pPr>
            <a:r>
              <a:rPr lang="lt-LT" sz="5000">
                <a:latin typeface="Century Gothic"/>
                <a:ea typeface="Century Gothic"/>
                <a:cs typeface="Century Gothic"/>
                <a:sym typeface="Century Gothic"/>
              </a:rPr>
              <a:t>Saugumas naudojant finansinius įrankius</a:t>
            </a:r>
            <a:r>
              <a:rPr lang="lt-LT"/>
              <a:t> </a:t>
            </a:r>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1183"/>
        <p:cNvGrpSpPr/>
        <p:nvPr/>
      </p:nvGrpSpPr>
      <p:grpSpPr>
        <a:xfrm>
          <a:off x="0" y="0"/>
          <a:ext cx="0" cy="0"/>
          <a:chOff x="0" y="0"/>
          <a:chExt cx="0" cy="0"/>
        </a:xfrm>
      </p:grpSpPr>
      <p:sp>
        <p:nvSpPr>
          <p:cNvPr id="1184" name="Google Shape;1184;p99"/>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Kaip atskirti saugias ir patikimas svetaines?</a:t>
            </a:r>
            <a:endParaRPr>
              <a:latin typeface="Century Gothic"/>
              <a:ea typeface="Century Gothic"/>
              <a:cs typeface="Century Gothic"/>
              <a:sym typeface="Century Gothic"/>
            </a:endParaRPr>
          </a:p>
        </p:txBody>
      </p:sp>
      <p:pic>
        <p:nvPicPr>
          <p:cNvPr id="1185" name="Google Shape;1185;p99" descr="Paveikslėlis vaizduojantis interneto svetainės adreso struktūrą."/>
          <p:cNvPicPr preferRelativeResize="0">
            <a:picLocks noGrp="1"/>
          </p:cNvPicPr>
          <p:nvPr>
            <p:ph type="body" idx="1"/>
          </p:nvPr>
        </p:nvPicPr>
        <p:blipFill rotWithShape="1">
          <a:blip r:embed="rId3">
            <a:alphaModFix/>
          </a:blip>
          <a:srcRect t="4174"/>
          <a:stretch/>
        </p:blipFill>
        <p:spPr>
          <a:xfrm>
            <a:off x="838200" y="1829434"/>
            <a:ext cx="11066829" cy="4663440"/>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1190"/>
        <p:cNvGrpSpPr/>
        <p:nvPr/>
      </p:nvGrpSpPr>
      <p:grpSpPr>
        <a:xfrm>
          <a:off x="0" y="0"/>
          <a:ext cx="0" cy="0"/>
          <a:chOff x="0" y="0"/>
          <a:chExt cx="0" cy="0"/>
        </a:xfrm>
      </p:grpSpPr>
      <p:pic>
        <p:nvPicPr>
          <p:cNvPr id="1191" name="Google Shape;1191;p100" descr="Interneto svetainės adreso struktūra. Pažymėtos vietos, į kurias atkreipti dėmesį."/>
          <p:cNvPicPr preferRelativeResize="0">
            <a:picLocks noGrp="1"/>
          </p:cNvPicPr>
          <p:nvPr>
            <p:ph type="body" idx="1"/>
          </p:nvPr>
        </p:nvPicPr>
        <p:blipFill rotWithShape="1">
          <a:blip r:embed="rId3">
            <a:alphaModFix/>
          </a:blip>
          <a:srcRect t="27758"/>
          <a:stretch/>
        </p:blipFill>
        <p:spPr>
          <a:xfrm>
            <a:off x="528828" y="2664822"/>
            <a:ext cx="11134344" cy="3135085"/>
          </a:xfrm>
          <a:prstGeom prst="rect">
            <a:avLst/>
          </a:prstGeom>
          <a:noFill/>
          <a:ln>
            <a:noFill/>
          </a:ln>
        </p:spPr>
      </p:pic>
      <p:sp>
        <p:nvSpPr>
          <p:cNvPr id="1192" name="Google Shape;1192;p100"/>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Skaitykite domeno vardą atidžiai!</a:t>
            </a:r>
            <a:endParaRPr>
              <a:latin typeface="Century Gothic"/>
              <a:ea typeface="Century Gothic"/>
              <a:cs typeface="Century Gothic"/>
              <a:sym typeface="Century Gothic"/>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1197"/>
        <p:cNvGrpSpPr/>
        <p:nvPr/>
      </p:nvGrpSpPr>
      <p:grpSpPr>
        <a:xfrm>
          <a:off x="0" y="0"/>
          <a:ext cx="0" cy="0"/>
          <a:chOff x="0" y="0"/>
          <a:chExt cx="0" cy="0"/>
        </a:xfrm>
      </p:grpSpPr>
      <p:sp>
        <p:nvSpPr>
          <p:cNvPr id="1198" name="Google Shape;1198;p101"/>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3"/>
                  </a:ext>
                </a:extLst>
              </a:rPr>
              <a:t>Darbo paieška</a:t>
            </a:r>
            <a:endParaRPr>
              <a:latin typeface="Century Gothic"/>
              <a:ea typeface="Century Gothic"/>
              <a:cs typeface="Century Gothic"/>
              <a:sym typeface="Century Gothic"/>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1203"/>
        <p:cNvGrpSpPr/>
        <p:nvPr/>
      </p:nvGrpSpPr>
      <p:grpSpPr>
        <a:xfrm>
          <a:off x="0" y="0"/>
          <a:ext cx="0" cy="0"/>
          <a:chOff x="0" y="0"/>
          <a:chExt cx="0" cy="0"/>
        </a:xfrm>
      </p:grpSpPr>
      <p:sp>
        <p:nvSpPr>
          <p:cNvPr id="1204" name="Google Shape;1204;p102"/>
          <p:cNvSpPr txBox="1">
            <a:spLocks noGrp="1"/>
          </p:cNvSpPr>
          <p:nvPr>
            <p:ph type="body" idx="1"/>
          </p:nvPr>
        </p:nvSpPr>
        <p:spPr>
          <a:xfrm>
            <a:off x="838200" y="2473377"/>
            <a:ext cx="3389026" cy="264488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E2E2E"/>
              </a:buClr>
              <a:buSzPts val="3000"/>
              <a:buNone/>
            </a:pPr>
            <a:r>
              <a:rPr lang="lt-LT"/>
              <a:t>Europass</a:t>
            </a:r>
            <a:endParaRPr/>
          </a:p>
          <a:p>
            <a:pPr marL="0" lvl="0" indent="0" algn="l" rtl="0">
              <a:lnSpc>
                <a:spcPct val="90000"/>
              </a:lnSpc>
              <a:spcBef>
                <a:spcPts val="1000"/>
              </a:spcBef>
              <a:spcAft>
                <a:spcPts val="0"/>
              </a:spcAft>
              <a:buClr>
                <a:srgbClr val="2E2E2E"/>
              </a:buClr>
              <a:buSzPts val="3000"/>
              <a:buNone/>
            </a:pPr>
            <a:r>
              <a:rPr lang="lt-LT"/>
              <a:t>Word šablonai</a:t>
            </a:r>
            <a:endParaRPr/>
          </a:p>
          <a:p>
            <a:pPr marL="0" lvl="0" indent="0" algn="l" rtl="0">
              <a:lnSpc>
                <a:spcPct val="90000"/>
              </a:lnSpc>
              <a:spcBef>
                <a:spcPts val="1000"/>
              </a:spcBef>
              <a:spcAft>
                <a:spcPts val="0"/>
              </a:spcAft>
              <a:buClr>
                <a:srgbClr val="2E2E2E"/>
              </a:buClr>
              <a:buSzPts val="3000"/>
              <a:buNone/>
            </a:pPr>
            <a:r>
              <a:rPr lang="lt-LT"/>
              <a:t>Canva</a:t>
            </a:r>
            <a:endParaRPr/>
          </a:p>
          <a:p>
            <a:pPr marL="0" lvl="0" indent="0" algn="l" rtl="0">
              <a:lnSpc>
                <a:spcPct val="90000"/>
              </a:lnSpc>
              <a:spcBef>
                <a:spcPts val="1000"/>
              </a:spcBef>
              <a:spcAft>
                <a:spcPts val="0"/>
              </a:spcAft>
              <a:buClr>
                <a:srgbClr val="2E2E2E"/>
              </a:buClr>
              <a:buSzPts val="3000"/>
              <a:buNone/>
            </a:pPr>
            <a:r>
              <a:rPr lang="lt-LT"/>
              <a:t>LinkedIn profilis</a:t>
            </a:r>
            <a:endParaRPr/>
          </a:p>
        </p:txBody>
      </p:sp>
      <p:sp>
        <p:nvSpPr>
          <p:cNvPr id="1205" name="Google Shape;1205;p102"/>
          <p:cNvSpPr txBox="1">
            <a:spLocks noGrp="1"/>
          </p:cNvSpPr>
          <p:nvPr>
            <p:ph type="title"/>
          </p:nvPr>
        </p:nvSpPr>
        <p:spPr>
          <a:xfrm>
            <a:off x="838200" y="365126"/>
            <a:ext cx="108204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„Gyvenimo kelias“ (Curriculum Vitae)</a:t>
            </a:r>
            <a:endParaRPr>
              <a:latin typeface="Century Gothic"/>
              <a:ea typeface="Century Gothic"/>
              <a:cs typeface="Century Gothic"/>
              <a:sym typeface="Century Gothic"/>
            </a:endParaRPr>
          </a:p>
        </p:txBody>
      </p:sp>
      <p:pic>
        <p:nvPicPr>
          <p:cNvPr id="1206" name="Google Shape;1206;p102" descr="Paveikslėlis, kuriame yra Grafika, ekrano kopija, grafinis dizainas, simbolis&#10;&#10;Dirbtinio intelekto sugeneruotas turinys gali būti neteisingas."/>
          <p:cNvPicPr preferRelativeResize="0"/>
          <p:nvPr/>
        </p:nvPicPr>
        <p:blipFill rotWithShape="1">
          <a:blip r:embed="rId3">
            <a:alphaModFix/>
          </a:blip>
          <a:srcRect/>
          <a:stretch/>
        </p:blipFill>
        <p:spPr>
          <a:xfrm>
            <a:off x="6775555" y="1963711"/>
            <a:ext cx="3230996" cy="4894289"/>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1211"/>
        <p:cNvGrpSpPr/>
        <p:nvPr/>
      </p:nvGrpSpPr>
      <p:grpSpPr>
        <a:xfrm>
          <a:off x="0" y="0"/>
          <a:ext cx="0" cy="0"/>
          <a:chOff x="0" y="0"/>
          <a:chExt cx="0" cy="0"/>
        </a:xfrm>
      </p:grpSpPr>
      <p:sp>
        <p:nvSpPr>
          <p:cNvPr id="1212" name="Google Shape;1212;p193"/>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Arial"/>
              <a:buNone/>
            </a:pPr>
            <a:r>
              <a:rPr lang="lt-LT"/>
              <a:t>Praktinė užduotis</a:t>
            </a:r>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1217"/>
        <p:cNvGrpSpPr/>
        <p:nvPr/>
      </p:nvGrpSpPr>
      <p:grpSpPr>
        <a:xfrm>
          <a:off x="0" y="0"/>
          <a:ext cx="0" cy="0"/>
          <a:chOff x="0" y="0"/>
          <a:chExt cx="0" cy="0"/>
        </a:xfrm>
      </p:grpSpPr>
      <p:sp>
        <p:nvSpPr>
          <p:cNvPr id="1218" name="Google Shape;1218;p194"/>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EA551F"/>
              </a:buClr>
              <a:buSzPct val="111111"/>
              <a:buFont typeface="Arial"/>
              <a:buNone/>
            </a:pPr>
            <a:r>
              <a:rPr lang="lt-LT"/>
              <a:t>Gyvenimo aprašymas ir motyvacinis laiškas</a:t>
            </a:r>
            <a:endParaRPr/>
          </a:p>
        </p:txBody>
      </p:sp>
      <p:pic>
        <p:nvPicPr>
          <p:cNvPr id="1219" name="Google Shape;1219;p194"/>
          <p:cNvPicPr preferRelativeResize="0"/>
          <p:nvPr/>
        </p:nvPicPr>
        <p:blipFill rotWithShape="1">
          <a:blip r:embed="rId3">
            <a:alphaModFix/>
          </a:blip>
          <a:srcRect/>
          <a:stretch/>
        </p:blipFill>
        <p:spPr>
          <a:xfrm>
            <a:off x="985157" y="2224610"/>
            <a:ext cx="6379029" cy="4268264"/>
          </a:xfrm>
          <a:prstGeom prst="rect">
            <a:avLst/>
          </a:prstGeom>
          <a:noFill/>
          <a:ln>
            <a:noFill/>
          </a:ln>
        </p:spPr>
      </p:pic>
      <p:pic>
        <p:nvPicPr>
          <p:cNvPr id="1220" name="Google Shape;1220;p194"/>
          <p:cNvPicPr preferRelativeResize="0"/>
          <p:nvPr/>
        </p:nvPicPr>
        <p:blipFill rotWithShape="1">
          <a:blip r:embed="rId4">
            <a:alphaModFix/>
          </a:blip>
          <a:srcRect l="4549" t="2557" r="8692" b="4103"/>
          <a:stretch/>
        </p:blipFill>
        <p:spPr>
          <a:xfrm>
            <a:off x="8060871" y="2224610"/>
            <a:ext cx="3145972" cy="4255243"/>
          </a:xfrm>
          <a:prstGeom prst="rect">
            <a:avLst/>
          </a:prstGeom>
          <a:noFill/>
          <a:ln>
            <a:noFill/>
          </a:ln>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1225"/>
        <p:cNvGrpSpPr/>
        <p:nvPr/>
      </p:nvGrpSpPr>
      <p:grpSpPr>
        <a:xfrm>
          <a:off x="0" y="0"/>
          <a:ext cx="0" cy="0"/>
          <a:chOff x="0" y="0"/>
          <a:chExt cx="0" cy="0"/>
        </a:xfrm>
      </p:grpSpPr>
      <p:sp>
        <p:nvSpPr>
          <p:cNvPr id="1226" name="Google Shape;1226;p103"/>
          <p:cNvSpPr txBox="1">
            <a:spLocks noGrp="1"/>
          </p:cNvSpPr>
          <p:nvPr>
            <p:ph type="body" idx="1"/>
          </p:nvPr>
        </p:nvSpPr>
        <p:spPr>
          <a:xfrm>
            <a:off x="838201" y="2217889"/>
            <a:ext cx="3484417" cy="196222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E2E2E"/>
              </a:buClr>
              <a:buSzPts val="3000"/>
              <a:buNone/>
            </a:pPr>
            <a:r>
              <a:rPr lang="lt-LT"/>
              <a:t>Kaip pasiruošti?</a:t>
            </a:r>
            <a:endParaRPr/>
          </a:p>
          <a:p>
            <a:pPr marL="0" lvl="0" indent="0" algn="l" rtl="0">
              <a:lnSpc>
                <a:spcPct val="90000"/>
              </a:lnSpc>
              <a:spcBef>
                <a:spcPts val="1000"/>
              </a:spcBef>
              <a:spcAft>
                <a:spcPts val="0"/>
              </a:spcAft>
              <a:buClr>
                <a:srgbClr val="2E2E2E"/>
              </a:buClr>
              <a:buSzPts val="3000"/>
              <a:buNone/>
            </a:pPr>
            <a:r>
              <a:rPr lang="lt-LT"/>
              <a:t>Gal gali padėti pokalbių robotai?</a:t>
            </a:r>
            <a:endParaRPr/>
          </a:p>
        </p:txBody>
      </p:sp>
      <p:sp>
        <p:nvSpPr>
          <p:cNvPr id="1227" name="Google Shape;1227;p103"/>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Darbo pokalbis</a:t>
            </a:r>
            <a:endParaRPr>
              <a:latin typeface="Century Gothic"/>
              <a:ea typeface="Century Gothic"/>
              <a:cs typeface="Century Gothic"/>
              <a:sym typeface="Century Gothic"/>
            </a:endParaRPr>
          </a:p>
        </p:txBody>
      </p:sp>
      <p:pic>
        <p:nvPicPr>
          <p:cNvPr id="1228" name="Google Shape;1228;p103"/>
          <p:cNvPicPr preferRelativeResize="0"/>
          <p:nvPr/>
        </p:nvPicPr>
        <p:blipFill rotWithShape="1">
          <a:blip r:embed="rId3">
            <a:alphaModFix/>
          </a:blip>
          <a:srcRect/>
          <a:stretch/>
        </p:blipFill>
        <p:spPr>
          <a:xfrm>
            <a:off x="4648199" y="2217889"/>
            <a:ext cx="7148945" cy="4306122"/>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1233"/>
        <p:cNvGrpSpPr/>
        <p:nvPr/>
      </p:nvGrpSpPr>
      <p:grpSpPr>
        <a:xfrm>
          <a:off x="0" y="0"/>
          <a:ext cx="0" cy="0"/>
          <a:chOff x="0" y="0"/>
          <a:chExt cx="0" cy="0"/>
        </a:xfrm>
      </p:grpSpPr>
      <p:sp>
        <p:nvSpPr>
          <p:cNvPr id="1234" name="Google Shape;1234;p104"/>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EA551F"/>
              </a:buClr>
              <a:buSzPts val="4500"/>
              <a:buFont typeface="Century Gothic"/>
              <a:buNone/>
            </a:pPr>
            <a:r>
              <a:rPr lang="lt-LT"/>
              <a:t>Naujos tendencijos ir technologijos</a:t>
            </a:r>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1239"/>
        <p:cNvGrpSpPr/>
        <p:nvPr/>
      </p:nvGrpSpPr>
      <p:grpSpPr>
        <a:xfrm>
          <a:off x="0" y="0"/>
          <a:ext cx="0" cy="0"/>
          <a:chOff x="0" y="0"/>
          <a:chExt cx="0" cy="0"/>
        </a:xfrm>
      </p:grpSpPr>
      <p:pic>
        <p:nvPicPr>
          <p:cNvPr id="1240" name="Google Shape;1240;p105" title="Pažink medijas su Klaudija. Kas yra dirbtinis intelektas?"/>
          <p:cNvPicPr preferRelativeResize="0">
            <a:picLocks noGrp="1"/>
          </p:cNvPicPr>
          <p:nvPr>
            <p:ph type="body" idx="1"/>
          </p:nvPr>
        </p:nvPicPr>
        <p:blipFill rotWithShape="1">
          <a:blip r:embed="rId3">
            <a:alphaModFix/>
          </a:blip>
          <a:srcRect/>
          <a:stretch/>
        </p:blipFill>
        <p:spPr>
          <a:xfrm>
            <a:off x="838200" y="1933574"/>
            <a:ext cx="8069263" cy="4559300"/>
          </a:xfrm>
          <a:prstGeom prst="rect">
            <a:avLst/>
          </a:prstGeom>
          <a:noFill/>
          <a:ln>
            <a:noFill/>
          </a:ln>
        </p:spPr>
      </p:pic>
      <p:sp>
        <p:nvSpPr>
          <p:cNvPr id="1241" name="Google Shape;1241;p105"/>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EA551F"/>
              </a:buClr>
              <a:buSzPct val="100000"/>
              <a:buFont typeface="Arial"/>
              <a:buNone/>
            </a:pPr>
            <a:r>
              <a:rPr lang="lt-LT">
                <a:latin typeface="Century Gothic"/>
                <a:ea typeface="Century Gothic"/>
                <a:cs typeface="Century Gothic"/>
                <a:sym typeface="Century Gothic"/>
              </a:rPr>
              <a:t>Pažink medijas su Klaudija.</a:t>
            </a:r>
            <a:endParaRPr>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100000"/>
              <a:buFont typeface="Arial"/>
              <a:buNone/>
            </a:pPr>
            <a:r>
              <a:rPr lang="lt-LT">
                <a:latin typeface="Century Gothic"/>
                <a:ea typeface="Century Gothic"/>
                <a:cs typeface="Century Gothic"/>
                <a:sym typeface="Century Gothic"/>
              </a:rPr>
              <a:t>Kas yra DI?</a:t>
            </a:r>
            <a:endParaRPr>
              <a:latin typeface="Century Gothic"/>
              <a:ea typeface="Century Gothic"/>
              <a:cs typeface="Century Gothic"/>
              <a:sym typeface="Century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40"/>
                                        </p:tgtEl>
                                        <p:attrNameLst>
                                          <p:attrName>style.visibility</p:attrName>
                                        </p:attrNameLst>
                                      </p:cBhvr>
                                      <p:to>
                                        <p:strVal val="visible"/>
                                      </p:to>
                                    </p:set>
                                    <p:animEffect transition="in" filter="fade">
                                      <p:cBhvr>
                                        <p:cTn id="7" dur="1"/>
                                        <p:tgtEl>
                                          <p:spTgt spid="12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1246"/>
        <p:cNvGrpSpPr/>
        <p:nvPr/>
      </p:nvGrpSpPr>
      <p:grpSpPr>
        <a:xfrm>
          <a:off x="0" y="0"/>
          <a:ext cx="0" cy="0"/>
          <a:chOff x="0" y="0"/>
          <a:chExt cx="0" cy="0"/>
        </a:xfrm>
      </p:grpSpPr>
      <p:pic>
        <p:nvPicPr>
          <p:cNvPr id="1247" name="Google Shape;1247;p106" title="Pažink medijas su Klaudija. Iš kur DI viską žino?"/>
          <p:cNvPicPr preferRelativeResize="0">
            <a:picLocks noGrp="1"/>
          </p:cNvPicPr>
          <p:nvPr>
            <p:ph type="body" idx="1"/>
          </p:nvPr>
        </p:nvPicPr>
        <p:blipFill rotWithShape="1">
          <a:blip r:embed="rId3">
            <a:alphaModFix/>
          </a:blip>
          <a:srcRect/>
          <a:stretch/>
        </p:blipFill>
        <p:spPr>
          <a:xfrm>
            <a:off x="960980" y="1933574"/>
            <a:ext cx="8069263" cy="4559300"/>
          </a:xfrm>
          <a:prstGeom prst="rect">
            <a:avLst/>
          </a:prstGeom>
          <a:noFill/>
          <a:ln>
            <a:noFill/>
          </a:ln>
        </p:spPr>
      </p:pic>
      <p:sp>
        <p:nvSpPr>
          <p:cNvPr id="1248" name="Google Shape;1248;p106"/>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EA551F"/>
              </a:buClr>
              <a:buSzPct val="100000"/>
              <a:buFont typeface="Arial"/>
              <a:buNone/>
            </a:pPr>
            <a:r>
              <a:rPr lang="lt-LT">
                <a:latin typeface="Century Gothic"/>
                <a:ea typeface="Century Gothic"/>
                <a:cs typeface="Century Gothic"/>
                <a:sym typeface="Century Gothic"/>
              </a:rPr>
              <a:t>Pažink medijas su Klaudija.</a:t>
            </a:r>
            <a:endParaRPr>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100000"/>
              <a:buFont typeface="Arial"/>
              <a:buNone/>
            </a:pPr>
            <a:r>
              <a:rPr lang="lt-LT">
                <a:latin typeface="Century Gothic"/>
                <a:ea typeface="Century Gothic"/>
                <a:cs typeface="Century Gothic"/>
                <a:sym typeface="Century Gothic"/>
              </a:rPr>
              <a:t>Iš kur DI viską žino?</a:t>
            </a:r>
            <a:endParaRPr>
              <a:latin typeface="Century Gothic"/>
              <a:ea typeface="Century Gothic"/>
              <a:cs typeface="Century Gothic"/>
              <a:sym typeface="Century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47"/>
                                        </p:tgtEl>
                                        <p:attrNameLst>
                                          <p:attrName>style.visibility</p:attrName>
                                        </p:attrNameLst>
                                      </p:cBhvr>
                                      <p:to>
                                        <p:strVal val="visible"/>
                                      </p:to>
                                    </p:set>
                                    <p:animEffect transition="in" filter="fade">
                                      <p:cBhvr>
                                        <p:cTn id="7" dur="1"/>
                                        <p:tgtEl>
                                          <p:spTgt spid="1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1253"/>
        <p:cNvGrpSpPr/>
        <p:nvPr/>
      </p:nvGrpSpPr>
      <p:grpSpPr>
        <a:xfrm>
          <a:off x="0" y="0"/>
          <a:ext cx="0" cy="0"/>
          <a:chOff x="0" y="0"/>
          <a:chExt cx="0" cy="0"/>
        </a:xfrm>
      </p:grpSpPr>
      <p:sp>
        <p:nvSpPr>
          <p:cNvPr id="1254" name="Google Shape;1254;p107"/>
          <p:cNvSpPr txBox="1">
            <a:spLocks noGrp="1"/>
          </p:cNvSpPr>
          <p:nvPr>
            <p:ph type="title"/>
          </p:nvPr>
        </p:nvSpPr>
        <p:spPr>
          <a:xfrm>
            <a:off x="838200" y="252351"/>
            <a:ext cx="10808700" cy="13239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EA551F"/>
              </a:buClr>
              <a:buSzPts val="4000"/>
              <a:buFont typeface="Arial"/>
              <a:buNone/>
            </a:pPr>
            <a:r>
              <a:rPr lang="lt-LT">
                <a:latin typeface="Century Gothic"/>
                <a:ea typeface="Century Gothic"/>
                <a:cs typeface="Century Gothic"/>
                <a:sym typeface="Century Gothic"/>
              </a:rPr>
              <a:t>Pokalbių robotų panaudojimo galimybės (1)</a:t>
            </a:r>
            <a:endParaRPr>
              <a:latin typeface="Century Gothic"/>
              <a:ea typeface="Century Gothic"/>
              <a:cs typeface="Century Gothic"/>
              <a:sym typeface="Century Gothic"/>
            </a:endParaRPr>
          </a:p>
        </p:txBody>
      </p:sp>
      <p:sp>
        <p:nvSpPr>
          <p:cNvPr id="1255" name="Google Shape;1255;p107"/>
          <p:cNvSpPr txBox="1"/>
          <p:nvPr/>
        </p:nvSpPr>
        <p:spPr>
          <a:xfrm>
            <a:off x="838200" y="1963763"/>
            <a:ext cx="90282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lt-LT" sz="3000" b="1" i="0" u="none" strike="noStrike" cap="none" dirty="0">
                <a:solidFill>
                  <a:srgbClr val="EA551F"/>
                </a:solidFill>
                <a:latin typeface="Arial"/>
                <a:ea typeface="Arial"/>
                <a:cs typeface="Arial"/>
                <a:sym typeface="Arial"/>
              </a:rPr>
              <a:t>Generuoti tekstą</a:t>
            </a:r>
            <a:br>
              <a:rPr lang="lt-LT" sz="3000" b="0" i="0" u="none" strike="noStrike" cap="none" dirty="0">
                <a:solidFill>
                  <a:schemeClr val="dk1"/>
                </a:solidFill>
                <a:latin typeface="Arial"/>
                <a:ea typeface="Arial"/>
                <a:cs typeface="Arial"/>
                <a:sym typeface="Arial"/>
              </a:rPr>
            </a:br>
            <a:r>
              <a:rPr lang="lt-LT" sz="3000" b="0" i="0" u="none" strike="noStrike" cap="none" dirty="0">
                <a:solidFill>
                  <a:schemeClr val="dk1"/>
                </a:solidFill>
                <a:latin typeface="Arial"/>
                <a:ea typeface="Arial"/>
                <a:cs typeface="Arial"/>
                <a:sym typeface="Arial"/>
              </a:rPr>
              <a:t>Kurti tekstus nuo straipsnių iki įrašų</a:t>
            </a:r>
            <a:endParaRPr sz="3000" b="0" i="0" u="none" strike="noStrike" cap="none" dirty="0">
              <a:solidFill>
                <a:schemeClr val="dk1"/>
              </a:solidFill>
              <a:latin typeface="Arial"/>
              <a:ea typeface="Arial"/>
              <a:cs typeface="Arial"/>
              <a:sym typeface="Arial"/>
            </a:endParaRPr>
          </a:p>
        </p:txBody>
      </p:sp>
      <p:sp>
        <p:nvSpPr>
          <p:cNvPr id="1256" name="Google Shape;1256;p107"/>
          <p:cNvSpPr/>
          <p:nvPr/>
        </p:nvSpPr>
        <p:spPr>
          <a:xfrm>
            <a:off x="838200" y="3131035"/>
            <a:ext cx="5900974" cy="129262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3000"/>
              <a:buFont typeface="Arial"/>
              <a:buNone/>
            </a:pPr>
            <a:r>
              <a:rPr lang="lt-LT" sz="3000" b="1" i="0" u="none" strike="noStrike" cap="none" dirty="0">
                <a:solidFill>
                  <a:srgbClr val="EA551F"/>
                </a:solidFill>
                <a:latin typeface="Arial"/>
                <a:ea typeface="Arial"/>
                <a:cs typeface="Arial"/>
                <a:sym typeface="Arial"/>
              </a:rPr>
              <a:t>Simuliuoti pokalbius</a:t>
            </a:r>
            <a:br>
              <a:rPr lang="lt-LT" sz="3000" b="0" i="0" u="none" strike="noStrike" cap="none" dirty="0">
                <a:solidFill>
                  <a:schemeClr val="dk1"/>
                </a:solidFill>
                <a:latin typeface="Arial"/>
                <a:ea typeface="Arial"/>
                <a:cs typeface="Arial"/>
                <a:sym typeface="Arial"/>
              </a:rPr>
            </a:br>
            <a:r>
              <a:rPr lang="lt-LT" sz="3000" b="0" i="0" u="none" strike="noStrike" cap="none" dirty="0">
                <a:solidFill>
                  <a:schemeClr val="dk1"/>
                </a:solidFill>
                <a:latin typeface="Arial"/>
                <a:ea typeface="Arial"/>
                <a:cs typeface="Arial"/>
                <a:sym typeface="Arial"/>
              </a:rPr>
              <a:t>Bendravimas tarsi su žmogumi</a:t>
            </a:r>
            <a:endParaRPr sz="30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dirty="0">
              <a:solidFill>
                <a:schemeClr val="dk1"/>
              </a:solidFill>
              <a:latin typeface="Arial"/>
              <a:ea typeface="Arial"/>
              <a:cs typeface="Arial"/>
              <a:sym typeface="Arial"/>
            </a:endParaRPr>
          </a:p>
        </p:txBody>
      </p:sp>
      <p:sp>
        <p:nvSpPr>
          <p:cNvPr id="1257" name="Google Shape;1257;p107"/>
          <p:cNvSpPr txBox="1"/>
          <p:nvPr/>
        </p:nvSpPr>
        <p:spPr>
          <a:xfrm>
            <a:off x="838200" y="4328462"/>
            <a:ext cx="93798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lt-LT" sz="3000" b="1" i="0" u="none" strike="noStrike" cap="none" dirty="0">
                <a:solidFill>
                  <a:srgbClr val="EA551F"/>
                </a:solidFill>
                <a:latin typeface="Arial"/>
                <a:ea typeface="Arial"/>
                <a:cs typeface="Arial"/>
                <a:sym typeface="Arial"/>
              </a:rPr>
              <a:t>Analizuoti</a:t>
            </a:r>
            <a:br>
              <a:rPr lang="lt-LT" sz="3000" b="0" i="0" u="none" strike="noStrike" cap="none" dirty="0">
                <a:solidFill>
                  <a:schemeClr val="dk1"/>
                </a:solidFill>
                <a:latin typeface="Arial"/>
                <a:ea typeface="Arial"/>
                <a:cs typeface="Arial"/>
                <a:sym typeface="Arial"/>
              </a:rPr>
            </a:br>
            <a:r>
              <a:rPr lang="lt-LT" sz="3000" b="0" i="0" u="none" strike="noStrike" cap="none" dirty="0" err="1">
                <a:solidFill>
                  <a:schemeClr val="dk1"/>
                </a:solidFill>
                <a:latin typeface="Arial"/>
                <a:ea typeface="Arial"/>
                <a:cs typeface="Arial"/>
                <a:sym typeface="Arial"/>
              </a:rPr>
              <a:t>Analizuoti</a:t>
            </a:r>
            <a:r>
              <a:rPr lang="lt-LT" sz="3000" b="0" i="0" u="none" strike="noStrike" cap="none" dirty="0">
                <a:solidFill>
                  <a:schemeClr val="dk1"/>
                </a:solidFill>
                <a:latin typeface="Arial"/>
                <a:ea typeface="Arial"/>
                <a:cs typeface="Arial"/>
                <a:sym typeface="Arial"/>
              </a:rPr>
              <a:t> tekstus, duomenis ir pateikti įžvalgas</a:t>
            </a:r>
            <a:endParaRPr sz="3000" b="0" i="0" u="none" strike="noStrike" cap="none" dirty="0">
              <a:solidFill>
                <a:schemeClr val="dk1"/>
              </a:solidFill>
              <a:latin typeface="Arial"/>
              <a:ea typeface="Arial"/>
              <a:cs typeface="Arial"/>
              <a:sym typeface="Arial"/>
            </a:endParaRPr>
          </a:p>
        </p:txBody>
      </p:sp>
      <p:sp>
        <p:nvSpPr>
          <p:cNvPr id="1258" name="Google Shape;1258;p107"/>
          <p:cNvSpPr/>
          <p:nvPr/>
        </p:nvSpPr>
        <p:spPr>
          <a:xfrm>
            <a:off x="838200" y="5602493"/>
            <a:ext cx="11265200" cy="861774"/>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3000"/>
              <a:buFont typeface="Arial"/>
              <a:buNone/>
            </a:pPr>
            <a:r>
              <a:rPr lang="lt-LT" sz="3000" b="1" i="0" u="none" strike="noStrike" cap="none">
                <a:solidFill>
                  <a:srgbClr val="EA551F"/>
                </a:solidFill>
                <a:latin typeface="Arial"/>
                <a:ea typeface="Arial"/>
                <a:cs typeface="Arial"/>
                <a:sym typeface="Arial"/>
              </a:rPr>
              <a:t>Kurti</a:t>
            </a:r>
            <a:r>
              <a:rPr lang="lt-LT" sz="3000" b="1" i="0" u="none" strike="noStrike" cap="none">
                <a:solidFill>
                  <a:schemeClr val="dk1"/>
                </a:solidFill>
                <a:latin typeface="Arial"/>
                <a:ea typeface="Arial"/>
                <a:cs typeface="Arial"/>
                <a:sym typeface="Arial"/>
              </a:rPr>
              <a:t> </a:t>
            </a:r>
            <a:r>
              <a:rPr lang="lt-LT" sz="3000" b="1" i="0" u="none" strike="noStrike" cap="none">
                <a:solidFill>
                  <a:srgbClr val="EA551F"/>
                </a:solidFill>
                <a:latin typeface="Arial"/>
                <a:ea typeface="Arial"/>
                <a:cs typeface="Arial"/>
                <a:sym typeface="Arial"/>
              </a:rPr>
              <a:t>diagramas, paveikslėlius, lenteles, </a:t>
            </a:r>
            <a:r>
              <a:rPr lang="lt-LT" sz="3000" b="1" i="1" u="none" strike="noStrike" cap="none">
                <a:solidFill>
                  <a:srgbClr val="EA551F"/>
                </a:solidFill>
                <a:latin typeface="Arial"/>
                <a:ea typeface="Arial"/>
                <a:cs typeface="Arial"/>
                <a:sym typeface="Arial"/>
              </a:rPr>
              <a:t>Word </a:t>
            </a:r>
            <a:r>
              <a:rPr lang="lt-LT" sz="3000" b="1" i="0" u="none" strike="noStrike" cap="none">
                <a:solidFill>
                  <a:srgbClr val="EA551F"/>
                </a:solidFill>
                <a:latin typeface="Arial"/>
                <a:ea typeface="Arial"/>
                <a:cs typeface="Arial"/>
                <a:sym typeface="Arial"/>
              </a:rPr>
              <a:t>failus ir kt.</a:t>
            </a:r>
            <a:endParaRPr sz="3000" b="0" i="0" u="none" strike="noStrike" cap="none">
              <a:solidFill>
                <a:srgbClr val="EA551F"/>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1263"/>
        <p:cNvGrpSpPr/>
        <p:nvPr/>
      </p:nvGrpSpPr>
      <p:grpSpPr>
        <a:xfrm>
          <a:off x="0" y="0"/>
          <a:ext cx="0" cy="0"/>
          <a:chOff x="0" y="0"/>
          <a:chExt cx="0" cy="0"/>
        </a:xfrm>
      </p:grpSpPr>
      <p:sp>
        <p:nvSpPr>
          <p:cNvPr id="1264" name="Google Shape;1264;p108"/>
          <p:cNvSpPr txBox="1">
            <a:spLocks noGrp="1"/>
          </p:cNvSpPr>
          <p:nvPr>
            <p:ph type="title"/>
          </p:nvPr>
        </p:nvSpPr>
        <p:spPr>
          <a:xfrm>
            <a:off x="838200" y="365126"/>
            <a:ext cx="10948086"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400"/>
              <a:buFont typeface="Arial"/>
              <a:buNone/>
            </a:pPr>
            <a:r>
              <a:rPr lang="lt-LT">
                <a:latin typeface="Century Gothic"/>
                <a:ea typeface="Century Gothic"/>
                <a:cs typeface="Century Gothic"/>
                <a:sym typeface="Century Gothic"/>
              </a:rPr>
              <a:t>Pokalbių robotų panaudojimo galimybės (2)</a:t>
            </a:r>
            <a:endParaRPr>
              <a:latin typeface="Century Gothic"/>
              <a:ea typeface="Century Gothic"/>
              <a:cs typeface="Century Gothic"/>
              <a:sym typeface="Century Gothic"/>
            </a:endParaRPr>
          </a:p>
        </p:txBody>
      </p:sp>
      <p:sp>
        <p:nvSpPr>
          <p:cNvPr id="1265" name="Google Shape;1265;p108"/>
          <p:cNvSpPr txBox="1"/>
          <p:nvPr/>
        </p:nvSpPr>
        <p:spPr>
          <a:xfrm>
            <a:off x="838200" y="1822119"/>
            <a:ext cx="107244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lt-LT" sz="3000" b="1" i="0" u="none" strike="noStrike" cap="none" dirty="0">
                <a:solidFill>
                  <a:srgbClr val="EA551F"/>
                </a:solidFill>
                <a:latin typeface="Arial"/>
                <a:ea typeface="Arial"/>
                <a:cs typeface="Arial"/>
                <a:sym typeface="Arial"/>
              </a:rPr>
              <a:t>Kurti įvairius dokumentus</a:t>
            </a:r>
            <a:br>
              <a:rPr lang="lt-LT" sz="3000" b="0" i="0" u="none" strike="noStrike" cap="none" dirty="0">
                <a:solidFill>
                  <a:schemeClr val="dk1"/>
                </a:solidFill>
                <a:latin typeface="Arial"/>
                <a:ea typeface="Arial"/>
                <a:cs typeface="Arial"/>
                <a:sym typeface="Arial"/>
              </a:rPr>
            </a:br>
            <a:r>
              <a:rPr lang="lt-LT" sz="3000" b="0" i="0" u="none" strike="noStrike" cap="none" dirty="0">
                <a:solidFill>
                  <a:schemeClr val="dk1"/>
                </a:solidFill>
                <a:latin typeface="Arial"/>
                <a:ea typeface="Arial"/>
                <a:cs typeface="Arial"/>
                <a:sym typeface="Arial"/>
              </a:rPr>
              <a:t>Pagalba kuriant dokumentus, pvz., laiškus, ataskaitas</a:t>
            </a:r>
            <a:endParaRPr sz="3000" b="0" i="0" u="none" strike="noStrike" cap="none" dirty="0">
              <a:solidFill>
                <a:schemeClr val="dk1"/>
              </a:solidFill>
              <a:latin typeface="Arial"/>
              <a:ea typeface="Arial"/>
              <a:cs typeface="Arial"/>
              <a:sym typeface="Arial"/>
            </a:endParaRPr>
          </a:p>
        </p:txBody>
      </p:sp>
      <p:sp>
        <p:nvSpPr>
          <p:cNvPr id="1266" name="Google Shape;1266;p108"/>
          <p:cNvSpPr/>
          <p:nvPr/>
        </p:nvSpPr>
        <p:spPr>
          <a:xfrm>
            <a:off x="838200" y="2974940"/>
            <a:ext cx="9779430" cy="129262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3000"/>
              <a:buFont typeface="Arial"/>
              <a:buNone/>
            </a:pPr>
            <a:r>
              <a:rPr lang="lt-LT" sz="3000" b="1" i="0" u="none" strike="noStrike" cap="none" dirty="0">
                <a:solidFill>
                  <a:srgbClr val="EA551F"/>
                </a:solidFill>
                <a:latin typeface="Arial"/>
                <a:ea typeface="Arial"/>
                <a:cs typeface="Arial"/>
                <a:sym typeface="Arial"/>
              </a:rPr>
              <a:t>Naršyti internete</a:t>
            </a:r>
            <a:br>
              <a:rPr lang="lt-LT" sz="3000" b="0" i="0" u="none" strike="noStrike" cap="none" dirty="0">
                <a:solidFill>
                  <a:schemeClr val="dk1"/>
                </a:solidFill>
                <a:latin typeface="Arial"/>
                <a:ea typeface="Arial"/>
                <a:cs typeface="Arial"/>
                <a:sym typeface="Arial"/>
              </a:rPr>
            </a:br>
            <a:r>
              <a:rPr lang="lt-LT" sz="3000" b="0" i="0" u="none" strike="noStrike" cap="none" dirty="0">
                <a:solidFill>
                  <a:schemeClr val="dk1"/>
                </a:solidFill>
                <a:latin typeface="Arial"/>
                <a:ea typeface="Arial"/>
                <a:cs typeface="Arial"/>
                <a:sym typeface="Arial"/>
              </a:rPr>
              <a:t>Pateikti informaciją iš interneto ir šaltinių</a:t>
            </a:r>
            <a:endParaRPr sz="30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dirty="0">
              <a:solidFill>
                <a:schemeClr val="dk1"/>
              </a:solidFill>
              <a:latin typeface="Arial"/>
              <a:ea typeface="Arial"/>
              <a:cs typeface="Arial"/>
              <a:sym typeface="Arial"/>
            </a:endParaRPr>
          </a:p>
        </p:txBody>
      </p:sp>
      <p:sp>
        <p:nvSpPr>
          <p:cNvPr id="1267" name="Google Shape;1267;p108"/>
          <p:cNvSpPr txBox="1"/>
          <p:nvPr/>
        </p:nvSpPr>
        <p:spPr>
          <a:xfrm>
            <a:off x="838200" y="4084260"/>
            <a:ext cx="11265300" cy="1477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lt-LT" sz="3000" b="1" i="0" u="none" strike="noStrike" cap="none" dirty="0">
                <a:solidFill>
                  <a:srgbClr val="EA551F"/>
                </a:solidFill>
                <a:latin typeface="Arial"/>
                <a:ea typeface="Arial"/>
                <a:cs typeface="Arial"/>
                <a:sym typeface="Arial"/>
              </a:rPr>
              <a:t>Optimizuoti užklausas</a:t>
            </a:r>
            <a:br>
              <a:rPr lang="lt-LT" sz="3000" b="0" i="0" u="none" strike="noStrike" cap="none" dirty="0">
                <a:solidFill>
                  <a:schemeClr val="dk1"/>
                </a:solidFill>
                <a:latin typeface="Arial"/>
                <a:ea typeface="Arial"/>
                <a:cs typeface="Arial"/>
                <a:sym typeface="Arial"/>
              </a:rPr>
            </a:br>
            <a:r>
              <a:rPr lang="lt-LT" sz="3000" b="0" i="0" u="none" strike="noStrike" cap="none" dirty="0">
                <a:solidFill>
                  <a:schemeClr val="dk1"/>
                </a:solidFill>
                <a:latin typeface="Arial"/>
                <a:ea typeface="Arial"/>
                <a:cs typeface="Arial"/>
                <a:sym typeface="Arial"/>
              </a:rPr>
              <a:t>Formuluoti tikslesnes ir efektyvesnes užklausas geresniems rezultatams</a:t>
            </a:r>
            <a:endParaRPr sz="3000" b="0" i="0" u="none" strike="noStrike" cap="none" dirty="0">
              <a:solidFill>
                <a:schemeClr val="dk1"/>
              </a:solidFill>
              <a:latin typeface="Arial"/>
              <a:ea typeface="Arial"/>
              <a:cs typeface="Arial"/>
              <a:sym typeface="Arial"/>
            </a:endParaRPr>
          </a:p>
        </p:txBody>
      </p:sp>
      <p:sp>
        <p:nvSpPr>
          <p:cNvPr id="1268" name="Google Shape;1268;p108"/>
          <p:cNvSpPr/>
          <p:nvPr/>
        </p:nvSpPr>
        <p:spPr>
          <a:xfrm>
            <a:off x="838200" y="5679022"/>
            <a:ext cx="10568602" cy="1384954"/>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3000"/>
              <a:buFont typeface="Arial"/>
              <a:buNone/>
            </a:pPr>
            <a:r>
              <a:rPr lang="lt-LT" sz="3000" b="1" i="0" u="none" strike="noStrike" cap="none" dirty="0">
                <a:solidFill>
                  <a:srgbClr val="EA551F"/>
                </a:solidFill>
                <a:latin typeface="Arial"/>
                <a:ea typeface="Arial"/>
                <a:cs typeface="Arial"/>
                <a:sym typeface="Arial"/>
              </a:rPr>
              <a:t>Skaičiuoti</a:t>
            </a:r>
            <a:br>
              <a:rPr lang="lt-LT" sz="3000" b="0" i="0" u="none" strike="noStrike" cap="none" dirty="0">
                <a:solidFill>
                  <a:schemeClr val="dk1"/>
                </a:solidFill>
                <a:latin typeface="Arial"/>
                <a:ea typeface="Arial"/>
                <a:cs typeface="Arial"/>
                <a:sym typeface="Arial"/>
              </a:rPr>
            </a:br>
            <a:r>
              <a:rPr lang="lt-LT" sz="3000" b="0" i="0" u="none" strike="noStrike" cap="none" dirty="0">
                <a:solidFill>
                  <a:schemeClr val="dk1"/>
                </a:solidFill>
                <a:latin typeface="Arial"/>
                <a:ea typeface="Arial"/>
                <a:cs typeface="Arial"/>
                <a:sym typeface="Arial"/>
              </a:rPr>
              <a:t>Atlikti matematikos ir statistikos skaičiavimus</a:t>
            </a:r>
            <a:endParaRPr sz="30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1273"/>
        <p:cNvGrpSpPr/>
        <p:nvPr/>
      </p:nvGrpSpPr>
      <p:grpSpPr>
        <a:xfrm>
          <a:off x="0" y="0"/>
          <a:ext cx="0" cy="0"/>
          <a:chOff x="0" y="0"/>
          <a:chExt cx="0" cy="0"/>
        </a:xfrm>
      </p:grpSpPr>
      <p:sp>
        <p:nvSpPr>
          <p:cNvPr id="1274" name="Google Shape;1274;p109"/>
          <p:cNvSpPr txBox="1">
            <a:spLocks noGrp="1"/>
          </p:cNvSpPr>
          <p:nvPr>
            <p:ph type="title"/>
          </p:nvPr>
        </p:nvSpPr>
        <p:spPr>
          <a:xfrm>
            <a:off x="838200" y="365126"/>
            <a:ext cx="10948086"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400"/>
              <a:buFont typeface="Arial"/>
              <a:buNone/>
            </a:pPr>
            <a:r>
              <a:rPr lang="lt-LT" sz="4400" i="1" dirty="0" err="1">
                <a:latin typeface="Century Gothic"/>
                <a:ea typeface="Century Gothic"/>
                <a:cs typeface="Century Gothic"/>
                <a:sym typeface="Century Gothic"/>
              </a:rPr>
              <a:t>ChatGPT</a:t>
            </a:r>
            <a:endParaRPr i="1" dirty="0">
              <a:latin typeface="Century Gothic"/>
              <a:ea typeface="Century Gothic"/>
              <a:cs typeface="Century Gothic"/>
              <a:sym typeface="Century Gothic"/>
            </a:endParaRPr>
          </a:p>
        </p:txBody>
      </p:sp>
      <p:pic>
        <p:nvPicPr>
          <p:cNvPr id="1275" name="Google Shape;1275;p109"/>
          <p:cNvPicPr preferRelativeResize="0"/>
          <p:nvPr/>
        </p:nvPicPr>
        <p:blipFill>
          <a:blip r:embed="rId3">
            <a:alphaModFix/>
          </a:blip>
          <a:stretch>
            <a:fillRect/>
          </a:stretch>
        </p:blipFill>
        <p:spPr>
          <a:xfrm>
            <a:off x="1487825" y="2376500"/>
            <a:ext cx="7827624" cy="1619500"/>
          </a:xfrm>
          <a:prstGeom prst="rect">
            <a:avLst/>
          </a:prstGeom>
          <a:noFill/>
          <a:ln>
            <a:noFill/>
          </a:ln>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1280"/>
        <p:cNvGrpSpPr/>
        <p:nvPr/>
      </p:nvGrpSpPr>
      <p:grpSpPr>
        <a:xfrm>
          <a:off x="0" y="0"/>
          <a:ext cx="0" cy="0"/>
          <a:chOff x="0" y="0"/>
          <a:chExt cx="0" cy="0"/>
        </a:xfrm>
      </p:grpSpPr>
      <p:sp>
        <p:nvSpPr>
          <p:cNvPr id="1281" name="Google Shape;1281;p110"/>
          <p:cNvSpPr txBox="1">
            <a:spLocks noGrp="1"/>
          </p:cNvSpPr>
          <p:nvPr>
            <p:ph type="body" idx="1"/>
          </p:nvPr>
        </p:nvSpPr>
        <p:spPr>
          <a:xfrm>
            <a:off x="838199" y="2466041"/>
            <a:ext cx="4666129" cy="3312157"/>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2E2E2E"/>
              </a:buClr>
              <a:buSzPts val="3200"/>
              <a:buNone/>
            </a:pPr>
            <a:r>
              <a:rPr lang="lt-LT">
                <a:latin typeface="Arial"/>
                <a:ea typeface="Arial"/>
                <a:cs typeface="Arial"/>
                <a:sym typeface="Arial"/>
              </a:rPr>
              <a:t>Žinomumas</a:t>
            </a:r>
            <a:endParaRPr/>
          </a:p>
          <a:p>
            <a:pPr marL="0" lvl="0" indent="0" algn="l" rtl="0">
              <a:lnSpc>
                <a:spcPct val="100000"/>
              </a:lnSpc>
              <a:spcBef>
                <a:spcPts val="1000"/>
              </a:spcBef>
              <a:spcAft>
                <a:spcPts val="0"/>
              </a:spcAft>
              <a:buClr>
                <a:srgbClr val="2E2E2E"/>
              </a:buClr>
              <a:buSzPts val="3200"/>
              <a:buNone/>
            </a:pPr>
            <a:r>
              <a:rPr lang="lt-LT">
                <a:latin typeface="Arial"/>
                <a:ea typeface="Arial"/>
                <a:cs typeface="Arial"/>
                <a:sym typeface="Arial"/>
              </a:rPr>
              <a:t>Patikimumas</a:t>
            </a:r>
            <a:endParaRPr/>
          </a:p>
          <a:p>
            <a:pPr marL="0" lvl="0" indent="0" algn="l" rtl="0">
              <a:lnSpc>
                <a:spcPct val="100000"/>
              </a:lnSpc>
              <a:spcBef>
                <a:spcPts val="1000"/>
              </a:spcBef>
              <a:spcAft>
                <a:spcPts val="0"/>
              </a:spcAft>
              <a:buClr>
                <a:srgbClr val="2E2E2E"/>
              </a:buClr>
              <a:buSzPts val="3200"/>
              <a:buNone/>
            </a:pPr>
            <a:r>
              <a:rPr lang="lt-LT">
                <a:latin typeface="Arial"/>
                <a:ea typeface="Arial"/>
                <a:cs typeface="Arial"/>
                <a:sym typeface="Arial"/>
              </a:rPr>
              <a:t>Etika</a:t>
            </a:r>
            <a:endParaRPr/>
          </a:p>
          <a:p>
            <a:pPr marL="0" lvl="0" indent="0" algn="l" rtl="0">
              <a:lnSpc>
                <a:spcPct val="100000"/>
              </a:lnSpc>
              <a:spcBef>
                <a:spcPts val="1000"/>
              </a:spcBef>
              <a:spcAft>
                <a:spcPts val="0"/>
              </a:spcAft>
              <a:buClr>
                <a:srgbClr val="2E2E2E"/>
              </a:buClr>
              <a:buSzPts val="3200"/>
              <a:buNone/>
            </a:pPr>
            <a:r>
              <a:rPr lang="lt-LT">
                <a:latin typeface="Arial"/>
                <a:ea typeface="Arial"/>
                <a:cs typeface="Arial"/>
                <a:sym typeface="Arial"/>
              </a:rPr>
              <a:t>Informavimas apie panaudojimą</a:t>
            </a:r>
            <a:endParaRPr/>
          </a:p>
        </p:txBody>
      </p:sp>
      <p:sp>
        <p:nvSpPr>
          <p:cNvPr id="1282" name="Google Shape;1282;p110"/>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Kaip išvengti pavojų?</a:t>
            </a:r>
            <a:endParaRPr>
              <a:latin typeface="Century Gothic"/>
              <a:ea typeface="Century Gothic"/>
              <a:cs typeface="Century Gothic"/>
              <a:sym typeface="Century Gothic"/>
            </a:endParaRPr>
          </a:p>
        </p:txBody>
      </p:sp>
      <p:pic>
        <p:nvPicPr>
          <p:cNvPr id="1283" name="Google Shape;1283;p110" descr="ChatGPT Logo and symbol, meaning, history, sign."/>
          <p:cNvPicPr preferRelativeResize="0"/>
          <p:nvPr/>
        </p:nvPicPr>
        <p:blipFill rotWithShape="1">
          <a:blip r:embed="rId3">
            <a:alphaModFix/>
          </a:blip>
          <a:srcRect/>
          <a:stretch/>
        </p:blipFill>
        <p:spPr>
          <a:xfrm>
            <a:off x="5195533" y="1885950"/>
            <a:ext cx="2743200" cy="1543050"/>
          </a:xfrm>
          <a:prstGeom prst="rect">
            <a:avLst/>
          </a:prstGeom>
          <a:noFill/>
          <a:ln>
            <a:noFill/>
          </a:ln>
        </p:spPr>
      </p:pic>
      <p:pic>
        <p:nvPicPr>
          <p:cNvPr id="1284" name="Google Shape;1284;p110" descr="File:Google Gemini logo.svg - Wikipedia"/>
          <p:cNvPicPr preferRelativeResize="0"/>
          <p:nvPr/>
        </p:nvPicPr>
        <p:blipFill rotWithShape="1">
          <a:blip r:embed="rId4">
            <a:alphaModFix/>
          </a:blip>
          <a:srcRect/>
          <a:stretch/>
        </p:blipFill>
        <p:spPr>
          <a:xfrm>
            <a:off x="8716249" y="3429000"/>
            <a:ext cx="2743200" cy="1013698"/>
          </a:xfrm>
          <a:prstGeom prst="rect">
            <a:avLst/>
          </a:prstGeom>
          <a:noFill/>
          <a:ln>
            <a:noFill/>
          </a:ln>
        </p:spPr>
      </p:pic>
      <p:pic>
        <p:nvPicPr>
          <p:cNvPr id="1285" name="Google Shape;1285;p110" descr="Download the Microsoft Copilot AI Mobile App | Copilot"/>
          <p:cNvPicPr preferRelativeResize="0"/>
          <p:nvPr/>
        </p:nvPicPr>
        <p:blipFill rotWithShape="1">
          <a:blip r:embed="rId5">
            <a:alphaModFix/>
          </a:blip>
          <a:srcRect/>
          <a:stretch/>
        </p:blipFill>
        <p:spPr>
          <a:xfrm>
            <a:off x="5195533" y="3653187"/>
            <a:ext cx="2959099" cy="849312"/>
          </a:xfrm>
          <a:prstGeom prst="rect">
            <a:avLst/>
          </a:prstGeom>
          <a:noFill/>
          <a:ln>
            <a:noFill/>
          </a:ln>
        </p:spPr>
      </p:pic>
      <p:pic>
        <p:nvPicPr>
          <p:cNvPr id="1286" name="Google Shape;1286;p110"/>
          <p:cNvPicPr preferRelativeResize="0"/>
          <p:nvPr/>
        </p:nvPicPr>
        <p:blipFill rotWithShape="1">
          <a:blip r:embed="rId6">
            <a:alphaModFix/>
          </a:blip>
          <a:srcRect t="14203" b="27170"/>
          <a:stretch/>
        </p:blipFill>
        <p:spPr>
          <a:xfrm>
            <a:off x="5224982" y="5250996"/>
            <a:ext cx="3078747" cy="1054403"/>
          </a:xfrm>
          <a:prstGeom prst="rect">
            <a:avLst/>
          </a:prstGeom>
          <a:noFill/>
          <a:ln>
            <a:noFill/>
          </a:ln>
        </p:spPr>
      </p:pic>
      <p:pic>
        <p:nvPicPr>
          <p:cNvPr id="1287" name="Google Shape;1287;p110"/>
          <p:cNvPicPr preferRelativeResize="0"/>
          <p:nvPr/>
        </p:nvPicPr>
        <p:blipFill rotWithShape="1">
          <a:blip r:embed="rId7">
            <a:alphaModFix/>
          </a:blip>
          <a:srcRect t="6900" b="16232"/>
          <a:stretch/>
        </p:blipFill>
        <p:spPr>
          <a:xfrm>
            <a:off x="8716249" y="5221919"/>
            <a:ext cx="3200677" cy="1054403"/>
          </a:xfrm>
          <a:prstGeom prst="rect">
            <a:avLst/>
          </a:prstGeom>
          <a:noFill/>
          <a:ln>
            <a:noFill/>
          </a:ln>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1292"/>
        <p:cNvGrpSpPr/>
        <p:nvPr/>
      </p:nvGrpSpPr>
      <p:grpSpPr>
        <a:xfrm>
          <a:off x="0" y="0"/>
          <a:ext cx="0" cy="0"/>
          <a:chOff x="0" y="0"/>
          <a:chExt cx="0" cy="0"/>
        </a:xfrm>
      </p:grpSpPr>
      <p:sp>
        <p:nvSpPr>
          <p:cNvPr id="1293" name="Google Shape;1293;p111"/>
          <p:cNvSpPr txBox="1">
            <a:spLocks noGrp="1"/>
          </p:cNvSpPr>
          <p:nvPr>
            <p:ph type="body" idx="1"/>
          </p:nvPr>
        </p:nvSpPr>
        <p:spPr>
          <a:xfrm>
            <a:off x="838200" y="2202715"/>
            <a:ext cx="10515600" cy="3785709"/>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E2E2E"/>
              </a:buClr>
              <a:buSzPts val="3200"/>
              <a:buNone/>
            </a:pPr>
            <a:r>
              <a:rPr lang="lt-LT" dirty="0">
                <a:latin typeface="Arial"/>
                <a:ea typeface="Arial"/>
                <a:cs typeface="Arial"/>
                <a:sym typeface="Arial"/>
              </a:rPr>
              <a:t>Jei reikia </a:t>
            </a:r>
            <a:r>
              <a:rPr lang="lt-LT" b="1" dirty="0">
                <a:latin typeface="Arial"/>
                <a:ea typeface="Arial"/>
                <a:cs typeface="Arial"/>
                <a:sym typeface="Arial"/>
              </a:rPr>
              <a:t>kūrybiškumo</a:t>
            </a:r>
            <a:r>
              <a:rPr lang="lt-LT" dirty="0">
                <a:latin typeface="Arial"/>
                <a:ea typeface="Arial"/>
                <a:cs typeface="Arial"/>
                <a:sym typeface="Arial"/>
              </a:rPr>
              <a:t> → </a:t>
            </a:r>
            <a:r>
              <a:rPr lang="lt-LT" b="1" i="1" dirty="0" err="1">
                <a:latin typeface="Arial"/>
                <a:ea typeface="Arial"/>
                <a:cs typeface="Arial"/>
                <a:sym typeface="Arial"/>
              </a:rPr>
              <a:t>ChatGPT</a:t>
            </a:r>
            <a:r>
              <a:rPr lang="lt-LT" dirty="0">
                <a:latin typeface="Arial"/>
                <a:ea typeface="Arial"/>
                <a:cs typeface="Arial"/>
                <a:sym typeface="Arial"/>
              </a:rPr>
              <a:t> arba </a:t>
            </a:r>
            <a:r>
              <a:rPr lang="lt-LT" b="1" i="1" dirty="0" err="1">
                <a:latin typeface="Arial"/>
                <a:ea typeface="Arial"/>
                <a:cs typeface="Arial"/>
                <a:sym typeface="Arial"/>
              </a:rPr>
              <a:t>Claude</a:t>
            </a:r>
            <a:endParaRPr dirty="0"/>
          </a:p>
          <a:p>
            <a:pPr marL="0" lvl="0" indent="0" algn="l" rtl="0">
              <a:lnSpc>
                <a:spcPct val="100000"/>
              </a:lnSpc>
              <a:spcBef>
                <a:spcPts val="2400"/>
              </a:spcBef>
              <a:spcAft>
                <a:spcPts val="0"/>
              </a:spcAft>
              <a:buClr>
                <a:srgbClr val="2E2E2E"/>
              </a:buClr>
              <a:buSzPts val="3200"/>
              <a:buNone/>
            </a:pPr>
            <a:r>
              <a:rPr lang="lt-LT" dirty="0">
                <a:latin typeface="Arial"/>
                <a:ea typeface="Arial"/>
                <a:cs typeface="Arial"/>
                <a:sym typeface="Arial"/>
              </a:rPr>
              <a:t>Jei norite </a:t>
            </a:r>
            <a:r>
              <a:rPr lang="lt-LT" b="1" dirty="0">
                <a:latin typeface="Arial"/>
                <a:ea typeface="Arial"/>
                <a:cs typeface="Arial"/>
                <a:sym typeface="Arial"/>
              </a:rPr>
              <a:t>tikslios informacijos</a:t>
            </a:r>
            <a:r>
              <a:rPr lang="lt-LT" dirty="0">
                <a:latin typeface="Arial"/>
                <a:ea typeface="Arial"/>
                <a:cs typeface="Arial"/>
                <a:sym typeface="Arial"/>
              </a:rPr>
              <a:t> → </a:t>
            </a:r>
            <a:r>
              <a:rPr lang="lt-LT" b="1" i="1" dirty="0" err="1">
                <a:latin typeface="Arial"/>
                <a:ea typeface="Arial"/>
                <a:cs typeface="Arial"/>
                <a:sym typeface="Arial"/>
              </a:rPr>
              <a:t>Perplexity</a:t>
            </a:r>
            <a:r>
              <a:rPr lang="lt-LT" b="1" i="1" dirty="0">
                <a:latin typeface="Arial"/>
                <a:ea typeface="Arial"/>
                <a:cs typeface="Arial"/>
                <a:sym typeface="Arial"/>
              </a:rPr>
              <a:t> AI</a:t>
            </a:r>
            <a:r>
              <a:rPr lang="lt-LT" i="1" dirty="0">
                <a:latin typeface="Arial"/>
                <a:ea typeface="Arial"/>
                <a:cs typeface="Arial"/>
                <a:sym typeface="Arial"/>
              </a:rPr>
              <a:t> </a:t>
            </a:r>
            <a:r>
              <a:rPr lang="lt-LT" dirty="0">
                <a:latin typeface="Arial"/>
                <a:ea typeface="Arial"/>
                <a:cs typeface="Arial"/>
                <a:sym typeface="Arial"/>
              </a:rPr>
              <a:t>arba </a:t>
            </a:r>
            <a:r>
              <a:rPr lang="lt-LT" b="1" i="1" dirty="0" err="1">
                <a:latin typeface="Arial"/>
                <a:ea typeface="Arial"/>
                <a:cs typeface="Arial"/>
                <a:sym typeface="Arial"/>
              </a:rPr>
              <a:t>Gemini</a:t>
            </a:r>
            <a:endParaRPr dirty="0"/>
          </a:p>
          <a:p>
            <a:pPr marL="0" lvl="0" indent="0" algn="l" rtl="0">
              <a:lnSpc>
                <a:spcPct val="100000"/>
              </a:lnSpc>
              <a:spcBef>
                <a:spcPts val="2400"/>
              </a:spcBef>
              <a:spcAft>
                <a:spcPts val="0"/>
              </a:spcAft>
              <a:buClr>
                <a:srgbClr val="2E2E2E"/>
              </a:buClr>
              <a:buSzPts val="3200"/>
              <a:buNone/>
            </a:pPr>
            <a:r>
              <a:rPr lang="lt-LT" dirty="0">
                <a:latin typeface="Arial"/>
                <a:ea typeface="Arial"/>
                <a:cs typeface="Arial"/>
                <a:sym typeface="Arial"/>
              </a:rPr>
              <a:t>Jei naudojate </a:t>
            </a:r>
            <a:r>
              <a:rPr lang="lt-LT" b="1" i="1" dirty="0">
                <a:latin typeface="Arial"/>
                <a:ea typeface="Arial"/>
                <a:cs typeface="Arial"/>
                <a:sym typeface="Arial"/>
              </a:rPr>
              <a:t>Microsoft Office</a:t>
            </a:r>
            <a:r>
              <a:rPr lang="lt-LT" i="1" dirty="0">
                <a:latin typeface="Arial"/>
                <a:ea typeface="Arial"/>
                <a:cs typeface="Arial"/>
                <a:sym typeface="Arial"/>
              </a:rPr>
              <a:t> </a:t>
            </a:r>
            <a:r>
              <a:rPr lang="lt-LT" dirty="0">
                <a:latin typeface="Arial"/>
                <a:ea typeface="Arial"/>
                <a:cs typeface="Arial"/>
                <a:sym typeface="Arial"/>
              </a:rPr>
              <a:t>→ </a:t>
            </a:r>
            <a:r>
              <a:rPr lang="lt-LT" b="1" i="1" dirty="0" err="1">
                <a:latin typeface="Arial"/>
                <a:ea typeface="Arial"/>
                <a:cs typeface="Arial"/>
                <a:sym typeface="Arial"/>
              </a:rPr>
              <a:t>Copilot</a:t>
            </a:r>
            <a:endParaRPr dirty="0"/>
          </a:p>
          <a:p>
            <a:pPr marL="0" lvl="0" indent="0" algn="l" rtl="0">
              <a:lnSpc>
                <a:spcPct val="100000"/>
              </a:lnSpc>
              <a:spcBef>
                <a:spcPts val="2400"/>
              </a:spcBef>
              <a:spcAft>
                <a:spcPts val="0"/>
              </a:spcAft>
              <a:buClr>
                <a:srgbClr val="2E2E2E"/>
              </a:buClr>
              <a:buSzPts val="3200"/>
              <a:buNone/>
            </a:pPr>
            <a:r>
              <a:rPr lang="lt-LT" dirty="0">
                <a:latin typeface="Arial"/>
                <a:ea typeface="Arial"/>
                <a:cs typeface="Arial"/>
                <a:sym typeface="Arial"/>
              </a:rPr>
              <a:t>Jei prioritetas yra </a:t>
            </a:r>
            <a:r>
              <a:rPr lang="lt-LT" b="1" dirty="0">
                <a:latin typeface="Arial"/>
                <a:ea typeface="Arial"/>
                <a:cs typeface="Arial"/>
                <a:sym typeface="Arial"/>
              </a:rPr>
              <a:t>saugumas ir etika</a:t>
            </a:r>
            <a:r>
              <a:rPr lang="lt-LT" dirty="0">
                <a:latin typeface="Arial"/>
                <a:ea typeface="Arial"/>
                <a:cs typeface="Arial"/>
                <a:sym typeface="Arial"/>
              </a:rPr>
              <a:t> → </a:t>
            </a:r>
            <a:r>
              <a:rPr lang="lt-LT" b="1" i="1" dirty="0" err="1">
                <a:latin typeface="Arial"/>
                <a:ea typeface="Arial"/>
                <a:cs typeface="Arial"/>
                <a:sym typeface="Arial"/>
              </a:rPr>
              <a:t>Claude</a:t>
            </a:r>
            <a:endParaRPr dirty="0"/>
          </a:p>
          <a:p>
            <a:pPr marL="0" lvl="0" indent="0" algn="l" rtl="0">
              <a:lnSpc>
                <a:spcPct val="100000"/>
              </a:lnSpc>
              <a:spcBef>
                <a:spcPts val="2400"/>
              </a:spcBef>
              <a:spcAft>
                <a:spcPts val="0"/>
              </a:spcAft>
              <a:buClr>
                <a:srgbClr val="2E2E2E"/>
              </a:buClr>
              <a:buSzPts val="3200"/>
              <a:buNone/>
            </a:pPr>
            <a:endParaRPr sz="3200" dirty="0"/>
          </a:p>
        </p:txBody>
      </p:sp>
      <p:sp>
        <p:nvSpPr>
          <p:cNvPr id="1294" name="Google Shape;1294;p111"/>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Kuris geriausias?</a:t>
            </a:r>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1299"/>
        <p:cNvGrpSpPr/>
        <p:nvPr/>
      </p:nvGrpSpPr>
      <p:grpSpPr>
        <a:xfrm>
          <a:off x="0" y="0"/>
          <a:ext cx="0" cy="0"/>
          <a:chOff x="0" y="0"/>
          <a:chExt cx="0" cy="0"/>
        </a:xfrm>
      </p:grpSpPr>
      <p:sp>
        <p:nvSpPr>
          <p:cNvPr id="1300" name="Google Shape;1300;p112"/>
          <p:cNvSpPr txBox="1"/>
          <p:nvPr/>
        </p:nvSpPr>
        <p:spPr>
          <a:xfrm>
            <a:off x="4233952" y="6638772"/>
            <a:ext cx="53293" cy="352276"/>
          </a:xfrm>
          <a:prstGeom prst="rect">
            <a:avLst/>
          </a:prstGeom>
          <a:noFill/>
          <a:ln>
            <a:noFill/>
          </a:ln>
        </p:spPr>
        <p:txBody>
          <a:bodyPr spcFirstLastPara="1" wrap="square" lIns="0" tIns="0" rIns="0" bIns="0" anchor="t" anchorCtr="0">
            <a:spAutoFit/>
          </a:bodyPr>
          <a:lstStyle/>
          <a:p>
            <a:pPr marL="0" marR="0" lvl="0" indent="0" algn="l" rtl="0">
              <a:lnSpc>
                <a:spcPct val="211556"/>
              </a:lnSpc>
              <a:spcBef>
                <a:spcPts val="0"/>
              </a:spcBef>
              <a:spcAft>
                <a:spcPts val="0"/>
              </a:spcAft>
              <a:buClr>
                <a:srgbClr val="000000"/>
              </a:buClr>
              <a:buSzPts val="1523"/>
              <a:buFont typeface="Arial"/>
              <a:buNone/>
            </a:pPr>
            <a:r>
              <a:rPr lang="lt-LT" sz="1523" b="0" i="0" u="none" strike="noStrike" cap="none">
                <a:solidFill>
                  <a:srgbClr val="FFFFFF"/>
                </a:solidFill>
                <a:latin typeface="Helvetica Neue"/>
                <a:ea typeface="Helvetica Neue"/>
                <a:cs typeface="Helvetica Neue"/>
                <a:sym typeface="Helvetica Neue"/>
              </a:rPr>
              <a:t> </a:t>
            </a:r>
            <a:endParaRPr sz="1400" b="0" i="0" u="none" strike="noStrike" cap="none">
              <a:solidFill>
                <a:srgbClr val="000000"/>
              </a:solidFill>
              <a:latin typeface="Arial"/>
              <a:ea typeface="Arial"/>
              <a:cs typeface="Arial"/>
              <a:sym typeface="Arial"/>
            </a:endParaRPr>
          </a:p>
        </p:txBody>
      </p:sp>
      <p:sp>
        <p:nvSpPr>
          <p:cNvPr id="1301" name="Google Shape;1301;p112"/>
          <p:cNvSpPr txBox="1"/>
          <p:nvPr/>
        </p:nvSpPr>
        <p:spPr>
          <a:xfrm>
            <a:off x="4391628" y="3447716"/>
            <a:ext cx="53293" cy="352276"/>
          </a:xfrm>
          <a:prstGeom prst="rect">
            <a:avLst/>
          </a:prstGeom>
          <a:noFill/>
          <a:ln>
            <a:noFill/>
          </a:ln>
        </p:spPr>
        <p:txBody>
          <a:bodyPr spcFirstLastPara="1" wrap="square" lIns="0" tIns="0" rIns="0" bIns="0" anchor="t" anchorCtr="0">
            <a:spAutoFit/>
          </a:bodyPr>
          <a:lstStyle/>
          <a:p>
            <a:pPr marL="0" marR="0" lvl="0" indent="0" algn="l" rtl="0">
              <a:lnSpc>
                <a:spcPct val="211556"/>
              </a:lnSpc>
              <a:spcBef>
                <a:spcPts val="0"/>
              </a:spcBef>
              <a:spcAft>
                <a:spcPts val="0"/>
              </a:spcAft>
              <a:buClr>
                <a:srgbClr val="000000"/>
              </a:buClr>
              <a:buSzPts val="1523"/>
              <a:buFont typeface="Arial"/>
              <a:buNone/>
            </a:pPr>
            <a:r>
              <a:rPr lang="lt-LT" sz="1523" b="0" i="0" u="none" strike="noStrike" cap="none">
                <a:solidFill>
                  <a:srgbClr val="FFFFFF"/>
                </a:solidFill>
                <a:latin typeface="Helvetica Neue"/>
                <a:ea typeface="Helvetica Neue"/>
                <a:cs typeface="Helvetica Neue"/>
                <a:sym typeface="Helvetica Neue"/>
              </a:rPr>
              <a:t> </a:t>
            </a:r>
            <a:endParaRPr sz="1400" b="0" i="0" u="none" strike="noStrike" cap="none">
              <a:solidFill>
                <a:srgbClr val="000000"/>
              </a:solidFill>
              <a:latin typeface="Arial"/>
              <a:ea typeface="Arial"/>
              <a:cs typeface="Arial"/>
              <a:sym typeface="Arial"/>
            </a:endParaRPr>
          </a:p>
        </p:txBody>
      </p:sp>
      <p:sp>
        <p:nvSpPr>
          <p:cNvPr id="1302" name="Google Shape;1302;p112"/>
          <p:cNvSpPr txBox="1"/>
          <p:nvPr/>
        </p:nvSpPr>
        <p:spPr>
          <a:xfrm>
            <a:off x="532235" y="1897821"/>
            <a:ext cx="1924200" cy="351900"/>
          </a:xfrm>
          <a:prstGeom prst="rect">
            <a:avLst/>
          </a:prstGeom>
          <a:noFill/>
          <a:ln>
            <a:noFill/>
          </a:ln>
        </p:spPr>
        <p:txBody>
          <a:bodyPr spcFirstLastPara="1" wrap="square" lIns="0" tIns="0" rIns="0" bIns="0" anchor="t" anchorCtr="0">
            <a:spAutoFit/>
          </a:bodyPr>
          <a:lstStyle/>
          <a:p>
            <a:pPr marL="0" marR="0" lvl="0" indent="0" algn="l" rtl="0">
              <a:lnSpc>
                <a:spcPct val="76178"/>
              </a:lnSpc>
              <a:spcBef>
                <a:spcPts val="0"/>
              </a:spcBef>
              <a:spcAft>
                <a:spcPts val="0"/>
              </a:spcAft>
              <a:buClr>
                <a:srgbClr val="000000"/>
              </a:buClr>
              <a:buSzPts val="3000"/>
              <a:buFont typeface="Arial"/>
              <a:buNone/>
            </a:pPr>
            <a:r>
              <a:rPr lang="lt-LT" sz="3000" b="0" i="0" u="none" strike="noStrike" cap="none">
                <a:solidFill>
                  <a:schemeClr val="dk1"/>
                </a:solidFill>
                <a:latin typeface="Arial"/>
                <a:ea typeface="Arial"/>
                <a:cs typeface="Arial"/>
                <a:sym typeface="Arial"/>
              </a:rPr>
              <a:t>Svarbesnis</a:t>
            </a:r>
            <a:endParaRPr sz="3000" b="0" i="0" u="none" strike="noStrike" cap="none">
              <a:solidFill>
                <a:schemeClr val="dk1"/>
              </a:solidFill>
              <a:latin typeface="Arial"/>
              <a:ea typeface="Arial"/>
              <a:cs typeface="Arial"/>
              <a:sym typeface="Arial"/>
            </a:endParaRPr>
          </a:p>
        </p:txBody>
      </p:sp>
      <p:sp>
        <p:nvSpPr>
          <p:cNvPr id="1303" name="Google Shape;1303;p112"/>
          <p:cNvSpPr txBox="1"/>
          <p:nvPr/>
        </p:nvSpPr>
        <p:spPr>
          <a:xfrm>
            <a:off x="2084578" y="6298179"/>
            <a:ext cx="1926600" cy="307800"/>
          </a:xfrm>
          <a:prstGeom prst="rect">
            <a:avLst/>
          </a:prstGeom>
          <a:noFill/>
          <a:ln>
            <a:noFill/>
          </a:ln>
        </p:spPr>
        <p:txBody>
          <a:bodyPr spcFirstLastPara="1" wrap="square" lIns="0" tIns="0" rIns="0" bIns="0" anchor="t" anchorCtr="0">
            <a:spAutoFit/>
          </a:bodyPr>
          <a:lstStyle/>
          <a:p>
            <a:pPr marL="0" marR="0" lvl="0" indent="0" algn="l" rtl="0">
              <a:lnSpc>
                <a:spcPct val="104649"/>
              </a:lnSpc>
              <a:spcBef>
                <a:spcPts val="0"/>
              </a:spcBef>
              <a:spcAft>
                <a:spcPts val="0"/>
              </a:spcAft>
              <a:buClr>
                <a:srgbClr val="000000"/>
              </a:buClr>
              <a:buSzPts val="2000"/>
              <a:buFont typeface="Arial"/>
              <a:buNone/>
            </a:pPr>
            <a:r>
              <a:rPr lang="lt-LT" sz="2000" b="0" i="0" u="none" strike="noStrike" cap="none">
                <a:solidFill>
                  <a:schemeClr val="dk1"/>
                </a:solidFill>
                <a:latin typeface="Arial"/>
                <a:ea typeface="Arial"/>
                <a:cs typeface="Arial"/>
                <a:sym typeface="Arial"/>
              </a:rPr>
              <a:t>Mažiau svarbus</a:t>
            </a:r>
            <a:endParaRPr sz="2000" b="0" i="0" u="none" strike="noStrike" cap="none">
              <a:solidFill>
                <a:schemeClr val="dk1"/>
              </a:solidFill>
              <a:latin typeface="Arial"/>
              <a:ea typeface="Arial"/>
              <a:cs typeface="Arial"/>
              <a:sym typeface="Arial"/>
            </a:endParaRPr>
          </a:p>
        </p:txBody>
      </p:sp>
      <p:cxnSp>
        <p:nvCxnSpPr>
          <p:cNvPr id="1304" name="Google Shape;1304;p112"/>
          <p:cNvCxnSpPr/>
          <p:nvPr/>
        </p:nvCxnSpPr>
        <p:spPr>
          <a:xfrm rot="10800000">
            <a:off x="2604522" y="1897257"/>
            <a:ext cx="1671464" cy="8269"/>
          </a:xfrm>
          <a:prstGeom prst="straightConnector1">
            <a:avLst/>
          </a:prstGeom>
          <a:noFill/>
          <a:ln w="57150" cap="flat" cmpd="sng">
            <a:solidFill>
              <a:schemeClr val="accent2"/>
            </a:solidFill>
            <a:prstDash val="solid"/>
            <a:miter lim="800000"/>
            <a:headEnd type="none" w="sm" len="sm"/>
            <a:tailEnd type="none" w="sm" len="sm"/>
          </a:ln>
        </p:spPr>
      </p:cxnSp>
      <p:cxnSp>
        <p:nvCxnSpPr>
          <p:cNvPr id="1305" name="Google Shape;1305;p112"/>
          <p:cNvCxnSpPr/>
          <p:nvPr/>
        </p:nvCxnSpPr>
        <p:spPr>
          <a:xfrm rot="10800000">
            <a:off x="2604523" y="1897258"/>
            <a:ext cx="1656076" cy="4741514"/>
          </a:xfrm>
          <a:prstGeom prst="straightConnector1">
            <a:avLst/>
          </a:prstGeom>
          <a:noFill/>
          <a:ln w="57150" cap="flat" cmpd="sng">
            <a:solidFill>
              <a:schemeClr val="accent2"/>
            </a:solidFill>
            <a:prstDash val="solid"/>
            <a:miter lim="800000"/>
            <a:headEnd type="none" w="sm" len="sm"/>
            <a:tailEnd type="none" w="sm" len="sm"/>
          </a:ln>
        </p:spPr>
      </p:cxnSp>
      <p:cxnSp>
        <p:nvCxnSpPr>
          <p:cNvPr id="1306" name="Google Shape;1306;p112"/>
          <p:cNvCxnSpPr/>
          <p:nvPr/>
        </p:nvCxnSpPr>
        <p:spPr>
          <a:xfrm rot="10800000" flipH="1">
            <a:off x="4263461" y="1891765"/>
            <a:ext cx="12525" cy="4747007"/>
          </a:xfrm>
          <a:prstGeom prst="straightConnector1">
            <a:avLst/>
          </a:prstGeom>
          <a:noFill/>
          <a:ln w="57150" cap="flat" cmpd="sng">
            <a:solidFill>
              <a:schemeClr val="accent2"/>
            </a:solidFill>
            <a:prstDash val="solid"/>
            <a:miter lim="800000"/>
            <a:headEnd type="none" w="sm" len="sm"/>
            <a:tailEnd type="none" w="sm" len="sm"/>
          </a:ln>
        </p:spPr>
      </p:cxnSp>
      <p:sp>
        <p:nvSpPr>
          <p:cNvPr id="1307" name="Google Shape;1307;p112"/>
          <p:cNvSpPr txBox="1"/>
          <p:nvPr/>
        </p:nvSpPr>
        <p:spPr>
          <a:xfrm>
            <a:off x="4951853" y="1717890"/>
            <a:ext cx="5211193"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000"/>
              <a:buFont typeface="Arial"/>
              <a:buNone/>
            </a:pPr>
            <a:r>
              <a:rPr lang="lt-LT" sz="6000" b="0" i="0" u="none" strike="noStrike" cap="none">
                <a:solidFill>
                  <a:schemeClr val="dk1"/>
                </a:solidFill>
                <a:latin typeface="Arial"/>
                <a:ea typeface="Arial"/>
                <a:cs typeface="Arial"/>
                <a:sym typeface="Arial"/>
              </a:rPr>
              <a:t>VAIDMUO</a:t>
            </a:r>
            <a:endParaRPr sz="1400" b="0" i="0" u="none" strike="noStrike" cap="none">
              <a:solidFill>
                <a:srgbClr val="000000"/>
              </a:solidFill>
              <a:latin typeface="Arial"/>
              <a:ea typeface="Arial"/>
              <a:cs typeface="Arial"/>
              <a:sym typeface="Arial"/>
            </a:endParaRPr>
          </a:p>
        </p:txBody>
      </p:sp>
      <p:sp>
        <p:nvSpPr>
          <p:cNvPr id="1308" name="Google Shape;1308;p112"/>
          <p:cNvSpPr txBox="1"/>
          <p:nvPr/>
        </p:nvSpPr>
        <p:spPr>
          <a:xfrm>
            <a:off x="4951853" y="2864579"/>
            <a:ext cx="5612351"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800"/>
              <a:buFont typeface="Arial"/>
              <a:buNone/>
            </a:pPr>
            <a:r>
              <a:rPr lang="lt-LT" sz="4800" b="0" i="0" u="none" strike="noStrike" cap="none">
                <a:solidFill>
                  <a:schemeClr val="dk1"/>
                </a:solidFill>
                <a:latin typeface="Arial"/>
                <a:ea typeface="Arial"/>
                <a:cs typeface="Arial"/>
                <a:sym typeface="Arial"/>
              </a:rPr>
              <a:t>REZULTATAS</a:t>
            </a:r>
            <a:endParaRPr sz="1400" b="0" i="0" u="none" strike="noStrike" cap="none">
              <a:solidFill>
                <a:srgbClr val="000000"/>
              </a:solidFill>
              <a:latin typeface="Arial"/>
              <a:ea typeface="Arial"/>
              <a:cs typeface="Arial"/>
              <a:sym typeface="Arial"/>
            </a:endParaRPr>
          </a:p>
        </p:txBody>
      </p:sp>
      <p:sp>
        <p:nvSpPr>
          <p:cNvPr id="1309" name="Google Shape;1309;p112"/>
          <p:cNvSpPr txBox="1"/>
          <p:nvPr/>
        </p:nvSpPr>
        <p:spPr>
          <a:xfrm>
            <a:off x="4922035" y="3826602"/>
            <a:ext cx="3210883"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lt-LT" sz="4000" b="0" i="0" u="none" strike="noStrike" cap="none">
                <a:solidFill>
                  <a:schemeClr val="dk1"/>
                </a:solidFill>
                <a:latin typeface="Arial"/>
                <a:ea typeface="Arial"/>
                <a:cs typeface="Arial"/>
                <a:sym typeface="Arial"/>
              </a:rPr>
              <a:t>TIKSLAS</a:t>
            </a:r>
            <a:endParaRPr sz="1400" b="0" i="0" u="none" strike="noStrike" cap="none">
              <a:solidFill>
                <a:srgbClr val="000000"/>
              </a:solidFill>
              <a:latin typeface="Arial"/>
              <a:ea typeface="Arial"/>
              <a:cs typeface="Arial"/>
              <a:sym typeface="Arial"/>
            </a:endParaRPr>
          </a:p>
        </p:txBody>
      </p:sp>
      <p:sp>
        <p:nvSpPr>
          <p:cNvPr id="1310" name="Google Shape;1310;p112"/>
          <p:cNvSpPr txBox="1"/>
          <p:nvPr/>
        </p:nvSpPr>
        <p:spPr>
          <a:xfrm>
            <a:off x="4952145" y="4730024"/>
            <a:ext cx="4084822"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lt-LT" sz="3200" b="0" i="0" u="none" strike="noStrike" cap="none">
                <a:solidFill>
                  <a:schemeClr val="dk1"/>
                </a:solidFill>
                <a:latin typeface="Arial"/>
                <a:ea typeface="Arial"/>
                <a:cs typeface="Arial"/>
                <a:sym typeface="Arial"/>
              </a:rPr>
              <a:t>KONTEKSTAS</a:t>
            </a:r>
            <a:endParaRPr sz="1400" b="0" i="0" u="none" strike="noStrike" cap="none">
              <a:solidFill>
                <a:srgbClr val="000000"/>
              </a:solidFill>
              <a:latin typeface="Arial"/>
              <a:ea typeface="Arial"/>
              <a:cs typeface="Arial"/>
              <a:sym typeface="Arial"/>
            </a:endParaRPr>
          </a:p>
        </p:txBody>
      </p:sp>
      <p:sp>
        <p:nvSpPr>
          <p:cNvPr id="1311" name="Google Shape;1311;p112"/>
          <p:cNvSpPr txBox="1"/>
          <p:nvPr/>
        </p:nvSpPr>
        <p:spPr>
          <a:xfrm>
            <a:off x="4951853" y="5510335"/>
            <a:ext cx="3404093" cy="49244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600"/>
              <a:buFont typeface="Arial"/>
              <a:buNone/>
            </a:pPr>
            <a:r>
              <a:rPr lang="lt-LT" sz="2600" b="0" i="0" u="none" strike="noStrike" cap="none">
                <a:solidFill>
                  <a:schemeClr val="dk1"/>
                </a:solidFill>
                <a:latin typeface="Arial"/>
                <a:ea typeface="Arial"/>
                <a:cs typeface="Arial"/>
                <a:sym typeface="Arial"/>
              </a:rPr>
              <a:t>APRIBOJIMAS</a:t>
            </a:r>
            <a:endParaRPr sz="1400" b="0" i="0" u="none" strike="noStrike" cap="none">
              <a:solidFill>
                <a:srgbClr val="000000"/>
              </a:solidFill>
              <a:latin typeface="Arial"/>
              <a:ea typeface="Arial"/>
              <a:cs typeface="Arial"/>
              <a:sym typeface="Arial"/>
            </a:endParaRPr>
          </a:p>
        </p:txBody>
      </p:sp>
      <p:sp>
        <p:nvSpPr>
          <p:cNvPr id="1312" name="Google Shape;1312;p112"/>
          <p:cNvSpPr txBox="1"/>
          <p:nvPr/>
        </p:nvSpPr>
        <p:spPr>
          <a:xfrm>
            <a:off x="4917885" y="6198314"/>
            <a:ext cx="1736015"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lt-LT" sz="2400" b="0" i="0" u="none" strike="noStrike" cap="none">
                <a:solidFill>
                  <a:schemeClr val="dk1"/>
                </a:solidFill>
                <a:latin typeface="Arial"/>
                <a:ea typeface="Arial"/>
                <a:cs typeface="Arial"/>
                <a:sym typeface="Arial"/>
              </a:rPr>
              <a:t>TONAS</a:t>
            </a:r>
            <a:endParaRPr sz="1400" b="0" i="0" u="none" strike="noStrike" cap="none">
              <a:solidFill>
                <a:srgbClr val="000000"/>
              </a:solidFill>
              <a:latin typeface="Arial"/>
              <a:ea typeface="Arial"/>
              <a:cs typeface="Arial"/>
              <a:sym typeface="Arial"/>
            </a:endParaRPr>
          </a:p>
        </p:txBody>
      </p:sp>
      <p:sp>
        <p:nvSpPr>
          <p:cNvPr id="1313" name="Google Shape;1313;p112"/>
          <p:cNvSpPr txBox="1"/>
          <p:nvPr/>
        </p:nvSpPr>
        <p:spPr>
          <a:xfrm>
            <a:off x="936472" y="458909"/>
            <a:ext cx="10933793" cy="1325563"/>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4500"/>
              <a:buFont typeface="Arial"/>
              <a:buNone/>
            </a:pPr>
            <a:r>
              <a:rPr lang="lt-LT" sz="4500" b="1" i="0" u="none" strike="noStrike" cap="none">
                <a:solidFill>
                  <a:srgbClr val="EA551F"/>
                </a:solidFill>
                <a:latin typeface="Century Gothic"/>
                <a:ea typeface="Century Gothic"/>
                <a:cs typeface="Century Gothic"/>
                <a:sym typeface="Century Gothic"/>
              </a:rPr>
              <a:t>6 žingsnių raginimo kontrolinis sąrašas</a:t>
            </a:r>
            <a:endParaRPr sz="4500" b="1" i="0" u="none" strike="noStrike" cap="none">
              <a:solidFill>
                <a:srgbClr val="EA551F"/>
              </a:solidFill>
              <a:latin typeface="Century Gothic"/>
              <a:ea typeface="Century Gothic"/>
              <a:cs typeface="Century Gothic"/>
              <a:sym typeface="Century Gothic"/>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1317"/>
        <p:cNvGrpSpPr/>
        <p:nvPr/>
      </p:nvGrpSpPr>
      <p:grpSpPr>
        <a:xfrm>
          <a:off x="0" y="0"/>
          <a:ext cx="0" cy="0"/>
          <a:chOff x="0" y="0"/>
          <a:chExt cx="0" cy="0"/>
        </a:xfrm>
      </p:grpSpPr>
      <p:sp>
        <p:nvSpPr>
          <p:cNvPr id="1318" name="Google Shape;1318;p195"/>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t>Praktinė užduotis</a:t>
            </a:r>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1323"/>
        <p:cNvGrpSpPr/>
        <p:nvPr/>
      </p:nvGrpSpPr>
      <p:grpSpPr>
        <a:xfrm>
          <a:off x="0" y="0"/>
          <a:ext cx="0" cy="0"/>
          <a:chOff x="0" y="0"/>
          <a:chExt cx="0" cy="0"/>
        </a:xfrm>
      </p:grpSpPr>
      <p:sp>
        <p:nvSpPr>
          <p:cNvPr id="1324" name="Google Shape;1324;p113"/>
          <p:cNvSpPr txBox="1">
            <a:spLocks noGrp="1"/>
          </p:cNvSpPr>
          <p:nvPr>
            <p:ph type="body" idx="1"/>
          </p:nvPr>
        </p:nvSpPr>
        <p:spPr>
          <a:xfrm>
            <a:off x="838200" y="1934554"/>
            <a:ext cx="10349753" cy="455832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Clr>
                <a:srgbClr val="2E2E2E"/>
              </a:buClr>
              <a:buSzPts val="3000"/>
              <a:buNone/>
            </a:pPr>
            <a:r>
              <a:rPr lang="lt-LT"/>
              <a:t>Galite nurodyti amžių.</a:t>
            </a:r>
            <a:endParaRPr/>
          </a:p>
          <a:p>
            <a:pPr marL="0" lvl="0" indent="0" algn="l" rtl="0">
              <a:lnSpc>
                <a:spcPct val="90000"/>
              </a:lnSpc>
              <a:spcBef>
                <a:spcPts val="1000"/>
              </a:spcBef>
              <a:spcAft>
                <a:spcPts val="0"/>
              </a:spcAft>
              <a:buClr>
                <a:srgbClr val="2E2E2E"/>
              </a:buClr>
              <a:buSzPts val="3000"/>
              <a:buNone/>
            </a:pPr>
            <a:r>
              <a:rPr lang="lt-LT"/>
              <a:t>Įrašykite mėgstamą veiklą. </a:t>
            </a:r>
            <a:endParaRPr/>
          </a:p>
          <a:p>
            <a:pPr marL="0" lvl="0" indent="0" algn="l" rtl="0">
              <a:lnSpc>
                <a:spcPct val="90000"/>
              </a:lnSpc>
              <a:spcBef>
                <a:spcPts val="1000"/>
              </a:spcBef>
              <a:spcAft>
                <a:spcPts val="0"/>
              </a:spcAft>
              <a:buClr>
                <a:srgbClr val="2E2E2E"/>
              </a:buClr>
              <a:buSzPts val="3000"/>
              <a:buNone/>
            </a:pPr>
            <a:r>
              <a:rPr lang="lt-LT"/>
              <a:t>Sveikinimas turi būti (įrašote pageidavimus) ir parašytas (nurodykite stilių). </a:t>
            </a:r>
            <a:endParaRPr/>
          </a:p>
          <a:p>
            <a:pPr marL="0" lvl="0" indent="0" algn="l" rtl="0">
              <a:lnSpc>
                <a:spcPct val="90000"/>
              </a:lnSpc>
              <a:spcBef>
                <a:spcPts val="1000"/>
              </a:spcBef>
              <a:spcAft>
                <a:spcPts val="0"/>
              </a:spcAft>
              <a:buClr>
                <a:srgbClr val="2E2E2E"/>
              </a:buClr>
              <a:buSzPts val="3000"/>
              <a:buNone/>
            </a:pPr>
            <a:r>
              <a:rPr lang="lt-LT"/>
              <a:t>Neviršyk (nurodykite, kiek vidutiniškai žodžių turi būti panaudota).</a:t>
            </a:r>
            <a:endParaRPr/>
          </a:p>
          <a:p>
            <a:pPr marL="0" lvl="0" indent="0" algn="l" rtl="0">
              <a:lnSpc>
                <a:spcPct val="90000"/>
              </a:lnSpc>
              <a:spcBef>
                <a:spcPts val="1000"/>
              </a:spcBef>
              <a:spcAft>
                <a:spcPts val="0"/>
              </a:spcAft>
              <a:buClr>
                <a:srgbClr val="2E2E2E"/>
              </a:buClr>
              <a:buSzPts val="3000"/>
              <a:buNone/>
            </a:pPr>
            <a:r>
              <a:rPr lang="lt-LT"/>
              <a:t>Parašyk 2 (3, 4 ar daugiau) sveikinimo variantus.</a:t>
            </a:r>
            <a:endParaRPr/>
          </a:p>
          <a:p>
            <a:pPr marL="228600" lvl="0" indent="-38100" algn="l" rtl="0">
              <a:lnSpc>
                <a:spcPct val="90000"/>
              </a:lnSpc>
              <a:spcBef>
                <a:spcPts val="1000"/>
              </a:spcBef>
              <a:spcAft>
                <a:spcPts val="0"/>
              </a:spcAft>
              <a:buClr>
                <a:srgbClr val="2E2E2E"/>
              </a:buClr>
              <a:buSzPts val="3000"/>
              <a:buNone/>
            </a:pPr>
            <a:endParaRPr/>
          </a:p>
        </p:txBody>
      </p:sp>
      <p:sp>
        <p:nvSpPr>
          <p:cNvPr id="1325" name="Google Shape;1325;p113"/>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Sukurk gimtadienio sveikinimą</a:t>
            </a:r>
            <a:endParaRPr>
              <a:latin typeface="Century Gothic"/>
              <a:ea typeface="Century Gothic"/>
              <a:cs typeface="Century Gothic"/>
              <a:sym typeface="Century Gothic"/>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1330"/>
        <p:cNvGrpSpPr/>
        <p:nvPr/>
      </p:nvGrpSpPr>
      <p:grpSpPr>
        <a:xfrm>
          <a:off x="0" y="0"/>
          <a:ext cx="0" cy="0"/>
          <a:chOff x="0" y="0"/>
          <a:chExt cx="0" cy="0"/>
        </a:xfrm>
      </p:grpSpPr>
      <p:sp>
        <p:nvSpPr>
          <p:cNvPr id="1331" name="Google Shape;1331;p196"/>
          <p:cNvSpPr txBox="1">
            <a:spLocks noGrp="1"/>
          </p:cNvSpPr>
          <p:nvPr>
            <p:ph type="body" idx="1"/>
          </p:nvPr>
        </p:nvSpPr>
        <p:spPr>
          <a:xfrm>
            <a:off x="838200" y="1819766"/>
            <a:ext cx="10515600" cy="455832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r>
              <a:rPr lang="lt-LT" dirty="0"/>
              <a:t>Nurodykite įmonės tipą (logistika, pardavimai, vadyba, dizainas ir t. t.)</a:t>
            </a:r>
            <a:endParaRPr dirty="0"/>
          </a:p>
          <a:p>
            <a:pPr marL="0" lvl="0" indent="0" algn="l" rtl="0">
              <a:lnSpc>
                <a:spcPct val="90000"/>
              </a:lnSpc>
              <a:spcBef>
                <a:spcPts val="1000"/>
              </a:spcBef>
              <a:spcAft>
                <a:spcPts val="0"/>
              </a:spcAft>
              <a:buSzPts val="3000"/>
              <a:buNone/>
            </a:pPr>
            <a:r>
              <a:rPr lang="lt-LT" dirty="0"/>
              <a:t>Įrašykite problemą (nevykdoma sutartis, nebėra pageidaujamų prekių, nespėjate laiku atlikti užsakymų ir t. t.) </a:t>
            </a:r>
            <a:endParaRPr dirty="0"/>
          </a:p>
          <a:p>
            <a:pPr marL="0" lvl="0" indent="0" algn="l" rtl="0">
              <a:lnSpc>
                <a:spcPct val="90000"/>
              </a:lnSpc>
              <a:spcBef>
                <a:spcPts val="1000"/>
              </a:spcBef>
              <a:spcAft>
                <a:spcPts val="0"/>
              </a:spcAft>
              <a:buSzPts val="3000"/>
              <a:buNone/>
            </a:pPr>
            <a:r>
              <a:rPr lang="lt-LT" dirty="0"/>
              <a:t>Tekstas turi būti (įrašote pageidavimus) ir parašytas (nurodykite stilių)</a:t>
            </a:r>
            <a:endParaRPr dirty="0"/>
          </a:p>
          <a:p>
            <a:pPr marL="0" lvl="0" indent="0" algn="l" rtl="0">
              <a:lnSpc>
                <a:spcPct val="90000"/>
              </a:lnSpc>
              <a:spcBef>
                <a:spcPts val="1000"/>
              </a:spcBef>
              <a:spcAft>
                <a:spcPts val="0"/>
              </a:spcAft>
              <a:buSzPts val="3000"/>
              <a:buNone/>
            </a:pPr>
            <a:r>
              <a:rPr lang="lt-LT" dirty="0"/>
              <a:t>Neviršyk (nurodykite, kiek vidutiniškai žodžių turi būti pavartota)</a:t>
            </a:r>
            <a:endParaRPr dirty="0"/>
          </a:p>
          <a:p>
            <a:pPr marL="0" lvl="0" indent="0" algn="l" rtl="0">
              <a:lnSpc>
                <a:spcPct val="90000"/>
              </a:lnSpc>
              <a:spcBef>
                <a:spcPts val="1000"/>
              </a:spcBef>
              <a:spcAft>
                <a:spcPts val="0"/>
              </a:spcAft>
              <a:buSzPts val="3000"/>
              <a:buNone/>
            </a:pPr>
            <a:r>
              <a:rPr lang="lt-LT" dirty="0"/>
              <a:t>Parašyk 2 (3, 4 ar daugiau) variantus</a:t>
            </a:r>
            <a:endParaRPr dirty="0"/>
          </a:p>
          <a:p>
            <a:pPr marL="457200" lvl="0" indent="-228600" algn="l" rtl="0">
              <a:lnSpc>
                <a:spcPct val="90000"/>
              </a:lnSpc>
              <a:spcBef>
                <a:spcPts val="1000"/>
              </a:spcBef>
              <a:spcAft>
                <a:spcPts val="0"/>
              </a:spcAft>
              <a:buClr>
                <a:srgbClr val="2E2E2E"/>
              </a:buClr>
              <a:buSzPts val="3000"/>
              <a:buNone/>
            </a:pPr>
            <a:endParaRPr dirty="0"/>
          </a:p>
          <a:p>
            <a:pPr marL="457200" lvl="0" indent="-228600" algn="l" rtl="0">
              <a:lnSpc>
                <a:spcPct val="90000"/>
              </a:lnSpc>
              <a:spcBef>
                <a:spcPts val="1000"/>
              </a:spcBef>
              <a:spcAft>
                <a:spcPts val="0"/>
              </a:spcAft>
              <a:buClr>
                <a:srgbClr val="2E2E2E"/>
              </a:buClr>
              <a:buSzPts val="3000"/>
              <a:buNone/>
            </a:pPr>
            <a:endParaRPr dirty="0"/>
          </a:p>
          <a:p>
            <a:pPr marL="457200" lvl="0" indent="-228600" algn="l" rtl="0">
              <a:lnSpc>
                <a:spcPct val="90000"/>
              </a:lnSpc>
              <a:spcBef>
                <a:spcPts val="1000"/>
              </a:spcBef>
              <a:spcAft>
                <a:spcPts val="0"/>
              </a:spcAft>
              <a:buClr>
                <a:srgbClr val="2E2E2E"/>
              </a:buClr>
              <a:buSzPts val="3000"/>
              <a:buNone/>
            </a:pPr>
            <a:endParaRPr dirty="0"/>
          </a:p>
        </p:txBody>
      </p:sp>
      <p:sp>
        <p:nvSpPr>
          <p:cNvPr id="1332" name="Google Shape;1332;p196"/>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t>Sukurk atsakymą klientui dėl... </a:t>
            </a:r>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1337"/>
        <p:cNvGrpSpPr/>
        <p:nvPr/>
      </p:nvGrpSpPr>
      <p:grpSpPr>
        <a:xfrm>
          <a:off x="0" y="0"/>
          <a:ext cx="0" cy="0"/>
          <a:chOff x="0" y="0"/>
          <a:chExt cx="0" cy="0"/>
        </a:xfrm>
      </p:grpSpPr>
      <p:sp>
        <p:nvSpPr>
          <p:cNvPr id="1338" name="Google Shape;1338;p114"/>
          <p:cNvSpPr txBox="1">
            <a:spLocks noGrp="1"/>
          </p:cNvSpPr>
          <p:nvPr>
            <p:ph type="body" idx="1"/>
          </p:nvPr>
        </p:nvSpPr>
        <p:spPr>
          <a:xfrm>
            <a:off x="838200" y="2101815"/>
            <a:ext cx="11102788" cy="4391059"/>
          </a:xfrm>
          <a:prstGeom prst="rect">
            <a:avLst/>
          </a:prstGeom>
          <a:noFill/>
          <a:ln>
            <a:noFill/>
          </a:ln>
        </p:spPr>
        <p:txBody>
          <a:bodyPr spcFirstLastPara="1" wrap="square" lIns="91425" tIns="45700" rIns="91425" bIns="45700" anchor="t" anchorCtr="0">
            <a:noAutofit/>
          </a:bodyPr>
          <a:lstStyle/>
          <a:p>
            <a:pPr marL="0" lvl="0" indent="0">
              <a:spcBef>
                <a:spcPts val="0"/>
              </a:spcBef>
              <a:buSzPts val="3200"/>
              <a:buNone/>
            </a:pPr>
            <a:r>
              <a:rPr lang="lt-LT" b="1" dirty="0"/>
              <a:t>Konkrečios informacijos užklausa. </a:t>
            </a:r>
            <a:r>
              <a:rPr lang="lt-LT" dirty="0"/>
              <a:t>„Sukurk 3 žodžių šūkį,  skatinantį žmones nustoti švaistyti maistą“</a:t>
            </a:r>
            <a:endParaRPr dirty="0"/>
          </a:p>
          <a:p>
            <a:pPr marL="0" lvl="0" indent="0" algn="l" rtl="0">
              <a:lnSpc>
                <a:spcPct val="90000"/>
              </a:lnSpc>
              <a:spcBef>
                <a:spcPts val="1000"/>
              </a:spcBef>
              <a:spcAft>
                <a:spcPts val="0"/>
              </a:spcAft>
              <a:buClr>
                <a:srgbClr val="2E2E2E"/>
              </a:buClr>
              <a:buSzPts val="3200"/>
              <a:buNone/>
            </a:pPr>
            <a:r>
              <a:rPr lang="lt-LT" b="1" dirty="0"/>
              <a:t>Palyginimo klausimai.</a:t>
            </a:r>
            <a:r>
              <a:rPr lang="lt-LT" dirty="0"/>
              <a:t> „Palyginkite ir sugretinkite </a:t>
            </a:r>
            <a:r>
              <a:rPr lang="lt-LT" i="1" dirty="0"/>
              <a:t>Apple</a:t>
            </a:r>
            <a:r>
              <a:rPr lang="lt-LT" dirty="0"/>
              <a:t> ir </a:t>
            </a:r>
            <a:r>
              <a:rPr lang="lt-LT" i="1" dirty="0"/>
              <a:t>Microsoft</a:t>
            </a:r>
            <a:r>
              <a:rPr lang="lt-LT" dirty="0"/>
              <a:t> prekių ženklų privalumus ir trūkumus“</a:t>
            </a:r>
            <a:endParaRPr dirty="0"/>
          </a:p>
          <a:p>
            <a:pPr marL="0" lvl="0" indent="0" algn="l" rtl="0">
              <a:lnSpc>
                <a:spcPct val="90000"/>
              </a:lnSpc>
              <a:spcBef>
                <a:spcPts val="1000"/>
              </a:spcBef>
              <a:spcAft>
                <a:spcPts val="0"/>
              </a:spcAft>
              <a:buClr>
                <a:srgbClr val="2E2E2E"/>
              </a:buClr>
              <a:buSzPts val="3200"/>
              <a:buNone/>
            </a:pPr>
            <a:r>
              <a:rPr lang="lt-LT" b="1" dirty="0"/>
              <a:t>Mokomoji užklausa.</a:t>
            </a:r>
            <a:r>
              <a:rPr lang="lt-LT" dirty="0"/>
              <a:t> „Paprastai paaiškinkite prekės ženklo šūkio kūrimo procesą“</a:t>
            </a:r>
            <a:endParaRPr dirty="0"/>
          </a:p>
          <a:p>
            <a:pPr marL="0" lvl="0" indent="0" algn="l" rtl="0">
              <a:lnSpc>
                <a:spcPct val="90000"/>
              </a:lnSpc>
              <a:spcBef>
                <a:spcPts val="1000"/>
              </a:spcBef>
              <a:spcAft>
                <a:spcPts val="0"/>
              </a:spcAft>
              <a:buClr>
                <a:srgbClr val="2E2E2E"/>
              </a:buClr>
              <a:buSzPts val="3200"/>
              <a:buNone/>
            </a:pPr>
            <a:r>
              <a:rPr lang="lt-LT" b="1" dirty="0"/>
              <a:t>Kūrybinio rašymo užklausa. </a:t>
            </a:r>
            <a:r>
              <a:rPr lang="lt-LT" dirty="0"/>
              <a:t>„Parašyk trumpą istoriją apie astronautą, kuris atranda naują planetą ir sutinka merginą“</a:t>
            </a:r>
            <a:endParaRPr dirty="0"/>
          </a:p>
        </p:txBody>
      </p:sp>
      <p:sp>
        <p:nvSpPr>
          <p:cNvPr id="1339" name="Google Shape;1339;p114"/>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Arial"/>
              <a:buNone/>
            </a:pPr>
            <a:r>
              <a:rPr lang="lt-LT" dirty="0">
                <a:latin typeface="Century Gothic"/>
                <a:ea typeface="Century Gothic"/>
                <a:cs typeface="Century Gothic"/>
                <a:sym typeface="Century Gothic"/>
              </a:rPr>
              <a:t>Tinkamai formuluok klausimus (</a:t>
            </a:r>
            <a:r>
              <a:rPr lang="lt-LT" i="1" dirty="0" err="1">
                <a:latin typeface="Century Gothic"/>
                <a:ea typeface="Century Gothic"/>
                <a:cs typeface="Century Gothic"/>
                <a:sym typeface="Century Gothic"/>
              </a:rPr>
              <a:t>promptus</a:t>
            </a:r>
            <a:r>
              <a:rPr lang="lt-LT" dirty="0">
                <a:latin typeface="Century Gothic"/>
                <a:ea typeface="Century Gothic"/>
                <a:cs typeface="Century Gothic"/>
                <a:sym typeface="Century Gothic"/>
              </a:rPr>
              <a:t>)</a:t>
            </a:r>
            <a:endParaRPr dirty="0">
              <a:latin typeface="Century Gothic"/>
              <a:ea typeface="Century Gothic"/>
              <a:cs typeface="Century Gothic"/>
              <a:sym typeface="Century Gothic"/>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1344"/>
        <p:cNvGrpSpPr/>
        <p:nvPr/>
      </p:nvGrpSpPr>
      <p:grpSpPr>
        <a:xfrm>
          <a:off x="0" y="0"/>
          <a:ext cx="0" cy="0"/>
          <a:chOff x="0" y="0"/>
          <a:chExt cx="0" cy="0"/>
        </a:xfrm>
      </p:grpSpPr>
      <p:sp>
        <p:nvSpPr>
          <p:cNvPr id="1345" name="Google Shape;1345;p115"/>
          <p:cNvSpPr txBox="1">
            <a:spLocks noGrp="1"/>
          </p:cNvSpPr>
          <p:nvPr>
            <p:ph type="body" idx="1"/>
          </p:nvPr>
        </p:nvSpPr>
        <p:spPr>
          <a:xfrm>
            <a:off x="838200" y="1934554"/>
            <a:ext cx="11008057" cy="455832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A551F"/>
              </a:buClr>
              <a:buSzPts val="3200"/>
              <a:buNone/>
            </a:pPr>
            <a:r>
              <a:rPr lang="lt-LT" b="1">
                <a:solidFill>
                  <a:srgbClr val="EA551F"/>
                </a:solidFill>
              </a:rPr>
              <a:t>Tušti ir atviri klausimai.</a:t>
            </a:r>
            <a:r>
              <a:rPr lang="lt-LT"/>
              <a:t> „Sukurk reklamą apie grožį“</a:t>
            </a:r>
            <a:endParaRPr/>
          </a:p>
          <a:p>
            <a:pPr marL="0" lvl="0" indent="0" algn="l" rtl="0">
              <a:lnSpc>
                <a:spcPct val="90000"/>
              </a:lnSpc>
              <a:spcBef>
                <a:spcPts val="1000"/>
              </a:spcBef>
              <a:spcAft>
                <a:spcPts val="0"/>
              </a:spcAft>
              <a:buClr>
                <a:srgbClr val="EA551F"/>
              </a:buClr>
              <a:buSzPts val="3200"/>
              <a:buNone/>
            </a:pPr>
            <a:r>
              <a:rPr lang="lt-LT" b="1">
                <a:solidFill>
                  <a:srgbClr val="EA551F"/>
                </a:solidFill>
              </a:rPr>
              <a:t>Šališki klausimai.</a:t>
            </a:r>
            <a:r>
              <a:rPr lang="lt-LT"/>
              <a:t> „Kodėl šis veido kremas yra geriausias?“</a:t>
            </a:r>
            <a:endParaRPr/>
          </a:p>
          <a:p>
            <a:pPr marL="0" lvl="0" indent="0" algn="l" rtl="0">
              <a:lnSpc>
                <a:spcPct val="90000"/>
              </a:lnSpc>
              <a:spcBef>
                <a:spcPts val="1000"/>
              </a:spcBef>
              <a:spcAft>
                <a:spcPts val="0"/>
              </a:spcAft>
              <a:buClr>
                <a:srgbClr val="EA551F"/>
              </a:buClr>
              <a:buSzPts val="3200"/>
              <a:buNone/>
            </a:pPr>
            <a:r>
              <a:rPr lang="lt-LT" b="1">
                <a:solidFill>
                  <a:srgbClr val="EA551F"/>
                </a:solidFill>
              </a:rPr>
              <a:t>Sudėtingi klausimai.</a:t>
            </a:r>
            <a:r>
              <a:rPr lang="lt-LT"/>
              <a:t> „Atsižvelgiant į geopolitines klimato kaitos pasekmes, išanalizuokite galimą ekonominį poveikį besivystančioms šalims per ateinančius 50 metų“ </a:t>
            </a:r>
            <a:endParaRPr/>
          </a:p>
          <a:p>
            <a:pPr marL="0" lvl="0" indent="0" algn="l" rtl="0">
              <a:lnSpc>
                <a:spcPct val="90000"/>
              </a:lnSpc>
              <a:spcBef>
                <a:spcPts val="1000"/>
              </a:spcBef>
              <a:spcAft>
                <a:spcPts val="0"/>
              </a:spcAft>
              <a:buClr>
                <a:srgbClr val="EA551F"/>
              </a:buClr>
              <a:buSzPts val="3200"/>
              <a:buNone/>
            </a:pPr>
            <a:r>
              <a:rPr lang="lt-LT" b="1">
                <a:solidFill>
                  <a:srgbClr val="EA551F"/>
                </a:solidFill>
              </a:rPr>
              <a:t>Labai ambicingi.</a:t>
            </a:r>
            <a:r>
              <a:rPr lang="lt-LT"/>
              <a:t> „Kaip sukurti labai gerą (super) restorano reklamos kampaniją?“</a:t>
            </a:r>
            <a:endParaRPr/>
          </a:p>
          <a:p>
            <a:pPr marL="0" lvl="0" indent="0" algn="l" rtl="0">
              <a:lnSpc>
                <a:spcPct val="90000"/>
              </a:lnSpc>
              <a:spcBef>
                <a:spcPts val="1000"/>
              </a:spcBef>
              <a:spcAft>
                <a:spcPts val="0"/>
              </a:spcAft>
              <a:buClr>
                <a:srgbClr val="EA551F"/>
              </a:buClr>
              <a:buSzPts val="3200"/>
              <a:buNone/>
            </a:pPr>
            <a:r>
              <a:rPr lang="lt-LT" b="1">
                <a:solidFill>
                  <a:srgbClr val="EA551F"/>
                </a:solidFill>
              </a:rPr>
              <a:t>Keli klausimai vienoje užklausoje.</a:t>
            </a:r>
            <a:r>
              <a:rPr lang="lt-LT"/>
              <a:t> „Kas yra klimato kaita ir kaip galime sušvelninti jos padarinius?</a:t>
            </a:r>
            <a:endParaRPr/>
          </a:p>
        </p:txBody>
      </p:sp>
      <p:sp>
        <p:nvSpPr>
          <p:cNvPr id="1346" name="Google Shape;1346;p115"/>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dirty="0">
                <a:latin typeface="Century Gothic"/>
                <a:ea typeface="Century Gothic"/>
                <a:cs typeface="Century Gothic"/>
                <a:sym typeface="Century Gothic"/>
              </a:rPr>
              <a:t>Netinkamos formuluotės</a:t>
            </a:r>
            <a:endParaRPr dirty="0">
              <a:latin typeface="Century Gothic"/>
              <a:ea typeface="Century Gothic"/>
              <a:cs typeface="Century Gothic"/>
              <a:sym typeface="Century Gothic"/>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1351"/>
        <p:cNvGrpSpPr/>
        <p:nvPr/>
      </p:nvGrpSpPr>
      <p:grpSpPr>
        <a:xfrm>
          <a:off x="0" y="0"/>
          <a:ext cx="0" cy="0"/>
          <a:chOff x="0" y="0"/>
          <a:chExt cx="0" cy="0"/>
        </a:xfrm>
      </p:grpSpPr>
      <p:sp>
        <p:nvSpPr>
          <p:cNvPr id="1352" name="Google Shape;1352;p197"/>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t>Praktinė užduotis</a:t>
            </a:r>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1357"/>
        <p:cNvGrpSpPr/>
        <p:nvPr/>
      </p:nvGrpSpPr>
      <p:grpSpPr>
        <a:xfrm>
          <a:off x="0" y="0"/>
          <a:ext cx="0" cy="0"/>
          <a:chOff x="0" y="0"/>
          <a:chExt cx="0" cy="0"/>
        </a:xfrm>
      </p:grpSpPr>
      <p:sp>
        <p:nvSpPr>
          <p:cNvPr id="1358" name="Google Shape;1358;p116"/>
          <p:cNvSpPr txBox="1">
            <a:spLocks noGrp="1"/>
          </p:cNvSpPr>
          <p:nvPr>
            <p:ph type="body" idx="1"/>
          </p:nvPr>
        </p:nvSpPr>
        <p:spPr>
          <a:xfrm>
            <a:off x="838200" y="2126282"/>
            <a:ext cx="11210365" cy="413108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Clr>
                <a:srgbClr val="2E2E2E"/>
              </a:buClr>
              <a:buSzPts val="3200"/>
              <a:buNone/>
            </a:pPr>
            <a:r>
              <a:rPr lang="lt-LT" dirty="0"/>
              <a:t>Sukurk prekės ženklo pavadinimą mažai parduotuvei (verslui), kurioje parduodamos unikalios apyrankės vyrams ir moterims (arba kas nors kita – pagal jūsų poreikį)</a:t>
            </a:r>
            <a:endParaRPr dirty="0"/>
          </a:p>
          <a:p>
            <a:pPr marL="0" lvl="0" indent="0" algn="l" rtl="0">
              <a:lnSpc>
                <a:spcPct val="90000"/>
              </a:lnSpc>
              <a:spcBef>
                <a:spcPts val="1000"/>
              </a:spcBef>
              <a:spcAft>
                <a:spcPts val="0"/>
              </a:spcAft>
              <a:buClr>
                <a:srgbClr val="2E2E2E"/>
              </a:buClr>
              <a:buSzPts val="3200"/>
              <a:buNone/>
            </a:pPr>
            <a:r>
              <a:rPr lang="lt-LT" dirty="0"/>
              <a:t>Pateik 10 pavyzdžių</a:t>
            </a:r>
            <a:endParaRPr dirty="0"/>
          </a:p>
          <a:p>
            <a:pPr marL="0" lvl="0" indent="0" algn="l" rtl="0">
              <a:lnSpc>
                <a:spcPct val="90000"/>
              </a:lnSpc>
              <a:spcBef>
                <a:spcPts val="1000"/>
              </a:spcBef>
              <a:spcAft>
                <a:spcPts val="0"/>
              </a:spcAft>
              <a:buClr>
                <a:srgbClr val="2E2E2E"/>
              </a:buClr>
              <a:buSzPts val="3200"/>
              <a:buNone/>
            </a:pPr>
            <a:r>
              <a:rPr lang="lt-LT" dirty="0"/>
              <a:t>Prekės ženklo pavadinime turėtų būti tik vienas žodis (du, trys, keturi žodžiai)</a:t>
            </a:r>
            <a:endParaRPr dirty="0"/>
          </a:p>
        </p:txBody>
      </p:sp>
      <p:sp>
        <p:nvSpPr>
          <p:cNvPr id="1359" name="Google Shape;1359;p116"/>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Sukurkite prekės ženklo pavadinimą</a:t>
            </a:r>
            <a:endParaRPr>
              <a:latin typeface="Century Gothic"/>
              <a:ea typeface="Century Gothic"/>
              <a:cs typeface="Century Gothic"/>
              <a:sym typeface="Century Gothic"/>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1363"/>
        <p:cNvGrpSpPr/>
        <p:nvPr/>
      </p:nvGrpSpPr>
      <p:grpSpPr>
        <a:xfrm>
          <a:off x="0" y="0"/>
          <a:ext cx="0" cy="0"/>
          <a:chOff x="0" y="0"/>
          <a:chExt cx="0" cy="0"/>
        </a:xfrm>
      </p:grpSpPr>
      <p:sp>
        <p:nvSpPr>
          <p:cNvPr id="1364" name="Google Shape;1364;p198"/>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t>Praktinė užduotis</a:t>
            </a:r>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1369"/>
        <p:cNvGrpSpPr/>
        <p:nvPr/>
      </p:nvGrpSpPr>
      <p:grpSpPr>
        <a:xfrm>
          <a:off x="0" y="0"/>
          <a:ext cx="0" cy="0"/>
          <a:chOff x="0" y="0"/>
          <a:chExt cx="0" cy="0"/>
        </a:xfrm>
      </p:grpSpPr>
      <p:sp>
        <p:nvSpPr>
          <p:cNvPr id="1370" name="Google Shape;1370;p117"/>
          <p:cNvSpPr txBox="1">
            <a:spLocks noGrp="1"/>
          </p:cNvSpPr>
          <p:nvPr>
            <p:ph type="body" idx="1"/>
          </p:nvPr>
        </p:nvSpPr>
        <p:spPr>
          <a:xfrm>
            <a:off x="838200" y="2139696"/>
            <a:ext cx="10939272" cy="4353178"/>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E2E2E"/>
              </a:buClr>
              <a:buSzPts val="3000"/>
              <a:buNone/>
            </a:pPr>
            <a:r>
              <a:rPr lang="lt-LT" dirty="0"/>
              <a:t>Esi profesionalus mokytojas</a:t>
            </a:r>
            <a:endParaRPr dirty="0"/>
          </a:p>
          <a:p>
            <a:pPr marL="0" lvl="0" indent="0" algn="l" rtl="0">
              <a:lnSpc>
                <a:spcPct val="100000"/>
              </a:lnSpc>
              <a:spcBef>
                <a:spcPts val="0"/>
              </a:spcBef>
              <a:spcAft>
                <a:spcPts val="0"/>
              </a:spcAft>
              <a:buClr>
                <a:srgbClr val="2E2E2E"/>
              </a:buClr>
              <a:buSzPts val="3000"/>
              <a:buNone/>
            </a:pPr>
            <a:r>
              <a:rPr lang="lt-LT" dirty="0"/>
              <a:t>Parašyk temą</a:t>
            </a:r>
            <a:endParaRPr dirty="0"/>
          </a:p>
          <a:p>
            <a:pPr marL="0" lvl="0" indent="0" algn="l" rtl="0">
              <a:lnSpc>
                <a:spcPct val="100000"/>
              </a:lnSpc>
              <a:spcBef>
                <a:spcPts val="0"/>
              </a:spcBef>
              <a:spcAft>
                <a:spcPts val="0"/>
              </a:spcAft>
              <a:buClr>
                <a:srgbClr val="2E2E2E"/>
              </a:buClr>
              <a:buSzPts val="3000"/>
              <a:buNone/>
            </a:pPr>
            <a:r>
              <a:rPr lang="lt-LT" dirty="0"/>
              <a:t>Nurodyk auditoriją (vaikai, moksleiviai, suaugusieji, senjorai ar kt.)</a:t>
            </a:r>
            <a:endParaRPr dirty="0"/>
          </a:p>
          <a:p>
            <a:pPr marL="0" lvl="0" indent="0" algn="l" rtl="0">
              <a:lnSpc>
                <a:spcPct val="100000"/>
              </a:lnSpc>
              <a:spcBef>
                <a:spcPts val="0"/>
              </a:spcBef>
              <a:spcAft>
                <a:spcPts val="0"/>
              </a:spcAft>
              <a:buClr>
                <a:srgbClr val="2E2E2E"/>
              </a:buClr>
              <a:buSzPts val="3000"/>
              <a:buNone/>
            </a:pPr>
            <a:r>
              <a:rPr lang="lt-LT" dirty="0"/>
              <a:t>Remkis šia informacija...</a:t>
            </a:r>
            <a:endParaRPr dirty="0"/>
          </a:p>
          <a:p>
            <a:pPr marL="0" lvl="0" indent="0" algn="l" rtl="0">
              <a:lnSpc>
                <a:spcPct val="100000"/>
              </a:lnSpc>
              <a:spcBef>
                <a:spcPts val="0"/>
              </a:spcBef>
              <a:spcAft>
                <a:spcPts val="0"/>
              </a:spcAft>
              <a:buClr>
                <a:srgbClr val="2E2E2E"/>
              </a:buClr>
              <a:buSzPts val="3000"/>
              <a:buNone/>
            </a:pPr>
            <a:r>
              <a:rPr lang="lt-LT" dirty="0"/>
              <a:t>Sugalvok pavadinimą (rimtas, šmaikštus, įdomus ir t. t.)</a:t>
            </a:r>
            <a:endParaRPr dirty="0"/>
          </a:p>
          <a:p>
            <a:pPr marL="0" lvl="0" indent="0" algn="l" rtl="0">
              <a:lnSpc>
                <a:spcPct val="100000"/>
              </a:lnSpc>
              <a:spcBef>
                <a:spcPts val="0"/>
              </a:spcBef>
              <a:spcAft>
                <a:spcPts val="0"/>
              </a:spcAft>
              <a:buClr>
                <a:srgbClr val="2E2E2E"/>
              </a:buClr>
              <a:buSzPts val="3000"/>
              <a:buNone/>
            </a:pPr>
            <a:r>
              <a:rPr lang="lt-LT" dirty="0"/>
              <a:t>Pateik 2, 3, 4 ar daugiau variantų</a:t>
            </a:r>
            <a:endParaRPr dirty="0"/>
          </a:p>
          <a:p>
            <a:pPr marL="0" lvl="0" indent="0" algn="l" rtl="0">
              <a:lnSpc>
                <a:spcPct val="100000"/>
              </a:lnSpc>
              <a:spcBef>
                <a:spcPts val="0"/>
              </a:spcBef>
              <a:spcAft>
                <a:spcPts val="0"/>
              </a:spcAft>
              <a:buClr>
                <a:srgbClr val="2E2E2E"/>
              </a:buClr>
              <a:buSzPts val="3000"/>
              <a:buNone/>
            </a:pPr>
            <a:r>
              <a:rPr lang="lt-LT" dirty="0"/>
              <a:t>Panaudok šias priemones (žemėlapiai, knygos ar kt.)</a:t>
            </a:r>
            <a:endParaRPr dirty="0"/>
          </a:p>
          <a:p>
            <a:pPr marL="0" lvl="0" indent="0" algn="l" rtl="0">
              <a:lnSpc>
                <a:spcPct val="90000"/>
              </a:lnSpc>
              <a:spcBef>
                <a:spcPts val="0"/>
              </a:spcBef>
              <a:spcAft>
                <a:spcPts val="0"/>
              </a:spcAft>
              <a:buClr>
                <a:srgbClr val="2E2E2E"/>
              </a:buClr>
              <a:buSzPts val="3000"/>
              <a:buNone/>
            </a:pPr>
            <a:endParaRPr dirty="0"/>
          </a:p>
          <a:p>
            <a:pPr marL="0" lvl="0" indent="0" algn="l" rtl="0">
              <a:lnSpc>
                <a:spcPct val="90000"/>
              </a:lnSpc>
              <a:spcBef>
                <a:spcPts val="0"/>
              </a:spcBef>
              <a:spcAft>
                <a:spcPts val="0"/>
              </a:spcAft>
              <a:buClr>
                <a:srgbClr val="2E2E2E"/>
              </a:buClr>
              <a:buSzPts val="3000"/>
              <a:buNone/>
            </a:pPr>
            <a:endParaRPr dirty="0"/>
          </a:p>
        </p:txBody>
      </p:sp>
      <p:sp>
        <p:nvSpPr>
          <p:cNvPr id="1371" name="Google Shape;1371;p117"/>
          <p:cNvSpPr txBox="1">
            <a:spLocks noGrp="1"/>
          </p:cNvSpPr>
          <p:nvPr>
            <p:ph type="title"/>
          </p:nvPr>
        </p:nvSpPr>
        <p:spPr>
          <a:xfrm>
            <a:off x="838200" y="365126"/>
            <a:ext cx="11103864" cy="12770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EA551F"/>
              </a:buClr>
              <a:buSzPct val="111111"/>
              <a:buFont typeface="Arial"/>
              <a:buNone/>
            </a:pPr>
            <a:r>
              <a:rPr lang="lt-LT">
                <a:latin typeface="Century Gothic"/>
                <a:ea typeface="Century Gothic"/>
                <a:cs typeface="Century Gothic"/>
                <a:sym typeface="Century Gothic"/>
              </a:rPr>
              <a:t>Sukurk užsiėmimo planą (edukaciją, mokymus, mokymų programą ar kt.) </a:t>
            </a:r>
            <a:endParaRPr>
              <a:latin typeface="Century Gothic"/>
              <a:ea typeface="Century Gothic"/>
              <a:cs typeface="Century Gothic"/>
              <a:sym typeface="Century Gothic"/>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1376"/>
        <p:cNvGrpSpPr/>
        <p:nvPr/>
      </p:nvGrpSpPr>
      <p:grpSpPr>
        <a:xfrm>
          <a:off x="0" y="0"/>
          <a:ext cx="0" cy="0"/>
          <a:chOff x="0" y="0"/>
          <a:chExt cx="0" cy="0"/>
        </a:xfrm>
      </p:grpSpPr>
      <p:sp>
        <p:nvSpPr>
          <p:cNvPr id="1377" name="Google Shape;1377;p199"/>
          <p:cNvSpPr txBox="1">
            <a:spLocks noGrp="1"/>
          </p:cNvSpPr>
          <p:nvPr>
            <p:ph type="body" idx="1"/>
          </p:nvPr>
        </p:nvSpPr>
        <p:spPr>
          <a:xfrm>
            <a:off x="838200" y="1832688"/>
            <a:ext cx="10515600" cy="439688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000"/>
              <a:buNone/>
            </a:pPr>
            <a:r>
              <a:rPr lang="lt-LT" dirty="0"/>
              <a:t>Sukurk originalų kvietimą į skaitymo skatinimo akciją vyresnio amžiaus bibliotekos lankytojams</a:t>
            </a:r>
            <a:endParaRPr dirty="0"/>
          </a:p>
          <a:p>
            <a:pPr marL="38100" lvl="0" indent="0" algn="l" rtl="0">
              <a:lnSpc>
                <a:spcPct val="90000"/>
              </a:lnSpc>
              <a:spcBef>
                <a:spcPts val="1000"/>
              </a:spcBef>
              <a:spcAft>
                <a:spcPts val="0"/>
              </a:spcAft>
              <a:buSzPts val="3000"/>
              <a:buNone/>
            </a:pPr>
            <a:endParaRPr dirty="0"/>
          </a:p>
          <a:p>
            <a:pPr marL="38100" lvl="0" indent="0" algn="l" rtl="0">
              <a:lnSpc>
                <a:spcPct val="90000"/>
              </a:lnSpc>
              <a:spcBef>
                <a:spcPts val="1000"/>
              </a:spcBef>
              <a:spcAft>
                <a:spcPts val="0"/>
              </a:spcAft>
              <a:buSzPts val="3000"/>
              <a:buNone/>
            </a:pPr>
            <a:r>
              <a:rPr lang="lt-LT" dirty="0"/>
              <a:t>Pasiūlyk įdomų užsiėmimą suaugusiesiems per gimtadienio vakarėlį, pateik 5 variantus </a:t>
            </a:r>
            <a:endParaRPr dirty="0"/>
          </a:p>
          <a:p>
            <a:pPr marL="38100" lvl="0" indent="0" algn="l" rtl="0">
              <a:lnSpc>
                <a:spcPct val="90000"/>
              </a:lnSpc>
              <a:spcBef>
                <a:spcPts val="1000"/>
              </a:spcBef>
              <a:spcAft>
                <a:spcPts val="0"/>
              </a:spcAft>
              <a:buSzPts val="3000"/>
              <a:buNone/>
            </a:pPr>
            <a:endParaRPr dirty="0"/>
          </a:p>
          <a:p>
            <a:pPr marL="38100" lvl="0" indent="0" algn="l" rtl="0">
              <a:lnSpc>
                <a:spcPct val="90000"/>
              </a:lnSpc>
              <a:spcBef>
                <a:spcPts val="1000"/>
              </a:spcBef>
              <a:spcAft>
                <a:spcPts val="0"/>
              </a:spcAft>
              <a:buSzPts val="3000"/>
              <a:buNone/>
            </a:pPr>
            <a:r>
              <a:rPr lang="lt-LT" dirty="0"/>
              <a:t>Parenk aprašymą, tinkamą skelbti socialiniame tinkle [pateikite faktus, aprašykite įvykį, prekę, nuomonę ir t. t.]</a:t>
            </a:r>
            <a:endParaRPr dirty="0"/>
          </a:p>
        </p:txBody>
      </p:sp>
      <p:sp>
        <p:nvSpPr>
          <p:cNvPr id="1378" name="Google Shape;1378;p199"/>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dirty="0"/>
              <a:t>Sukurk, pasiūlyk, parenk...</a:t>
            </a:r>
            <a:endParaRPr dirty="0"/>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1383"/>
        <p:cNvGrpSpPr/>
        <p:nvPr/>
      </p:nvGrpSpPr>
      <p:grpSpPr>
        <a:xfrm>
          <a:off x="0" y="0"/>
          <a:ext cx="0" cy="0"/>
          <a:chOff x="0" y="0"/>
          <a:chExt cx="0" cy="0"/>
        </a:xfrm>
      </p:grpSpPr>
      <p:sp>
        <p:nvSpPr>
          <p:cNvPr id="1384" name="Google Shape;1384;p118"/>
          <p:cNvSpPr txBox="1">
            <a:spLocks noGrp="1"/>
          </p:cNvSpPr>
          <p:nvPr>
            <p:ph type="body" idx="1"/>
          </p:nvPr>
        </p:nvSpPr>
        <p:spPr>
          <a:xfrm>
            <a:off x="1452099" y="2109229"/>
            <a:ext cx="4643901" cy="4383645"/>
          </a:xfrm>
          <a:prstGeom prst="rect">
            <a:avLst/>
          </a:prstGeom>
          <a:noFill/>
          <a:ln>
            <a:noFill/>
          </a:ln>
        </p:spPr>
        <p:txBody>
          <a:bodyPr spcFirstLastPara="1" wrap="square" lIns="91425" tIns="45700" rIns="91425" bIns="45700" anchor="t" anchorCtr="0">
            <a:normAutofit/>
          </a:bodyPr>
          <a:lstStyle/>
          <a:p>
            <a:pPr marL="228600" lvl="0" indent="0" algn="l" rtl="0">
              <a:lnSpc>
                <a:spcPct val="150000"/>
              </a:lnSpc>
              <a:spcBef>
                <a:spcPts val="0"/>
              </a:spcBef>
              <a:spcAft>
                <a:spcPts val="0"/>
              </a:spcAft>
              <a:buSzPts val="3000"/>
              <a:buNone/>
            </a:pPr>
            <a:r>
              <a:rPr lang="lt-LT" dirty="0" err="1">
                <a:solidFill>
                  <a:schemeClr val="dk1"/>
                </a:solidFill>
              </a:rPr>
              <a:t>Wix</a:t>
            </a:r>
            <a:r>
              <a:rPr lang="lt-LT" dirty="0">
                <a:solidFill>
                  <a:schemeClr val="dk1"/>
                </a:solidFill>
              </a:rPr>
              <a:t> </a:t>
            </a:r>
            <a:r>
              <a:rPr lang="lt-LT" dirty="0" err="1">
                <a:solidFill>
                  <a:schemeClr val="dk1"/>
                </a:solidFill>
              </a:rPr>
              <a:t>Logo</a:t>
            </a:r>
            <a:r>
              <a:rPr lang="lt-LT" dirty="0">
                <a:solidFill>
                  <a:schemeClr val="dk1"/>
                </a:solidFill>
              </a:rPr>
              <a:t> </a:t>
            </a:r>
            <a:r>
              <a:rPr lang="lt-LT" dirty="0" err="1">
                <a:solidFill>
                  <a:schemeClr val="dk1"/>
                </a:solidFill>
              </a:rPr>
              <a:t>maker</a:t>
            </a:r>
            <a:endParaRPr dirty="0">
              <a:solidFill>
                <a:schemeClr val="dk1"/>
              </a:solidFill>
            </a:endParaRPr>
          </a:p>
          <a:p>
            <a:pPr marL="228600" lvl="0" indent="0" algn="l" rtl="0">
              <a:lnSpc>
                <a:spcPct val="150000"/>
              </a:lnSpc>
              <a:spcBef>
                <a:spcPts val="1000"/>
              </a:spcBef>
              <a:spcAft>
                <a:spcPts val="0"/>
              </a:spcAft>
              <a:buSzPts val="3000"/>
              <a:buNone/>
            </a:pPr>
            <a:r>
              <a:rPr lang="lt-LT" dirty="0" err="1">
                <a:solidFill>
                  <a:schemeClr val="dk1"/>
                </a:solidFill>
              </a:rPr>
              <a:t>Looka</a:t>
            </a:r>
            <a:r>
              <a:rPr lang="lt-LT" dirty="0">
                <a:solidFill>
                  <a:schemeClr val="dk1"/>
                </a:solidFill>
              </a:rPr>
              <a:t> </a:t>
            </a:r>
            <a:r>
              <a:rPr lang="lt-LT" dirty="0" err="1">
                <a:solidFill>
                  <a:schemeClr val="dk1"/>
                </a:solidFill>
              </a:rPr>
              <a:t>Logo</a:t>
            </a:r>
            <a:r>
              <a:rPr lang="lt-LT" dirty="0">
                <a:solidFill>
                  <a:schemeClr val="dk1"/>
                </a:solidFill>
              </a:rPr>
              <a:t> </a:t>
            </a:r>
            <a:r>
              <a:rPr lang="lt-LT" dirty="0" err="1">
                <a:solidFill>
                  <a:schemeClr val="dk1"/>
                </a:solidFill>
              </a:rPr>
              <a:t>maker</a:t>
            </a:r>
            <a:endParaRPr dirty="0">
              <a:solidFill>
                <a:schemeClr val="dk1"/>
              </a:solidFill>
            </a:endParaRPr>
          </a:p>
          <a:p>
            <a:pPr marL="228600" lvl="0" indent="0" algn="l" rtl="0">
              <a:lnSpc>
                <a:spcPct val="150000"/>
              </a:lnSpc>
              <a:spcBef>
                <a:spcPts val="1000"/>
              </a:spcBef>
              <a:spcAft>
                <a:spcPts val="0"/>
              </a:spcAft>
              <a:buSzPts val="3000"/>
              <a:buNone/>
            </a:pPr>
            <a:r>
              <a:rPr lang="lt-LT" dirty="0" err="1">
                <a:solidFill>
                  <a:schemeClr val="dk1"/>
                </a:solidFill>
              </a:rPr>
              <a:t>DesignEvo</a:t>
            </a:r>
            <a:endParaRPr dirty="0">
              <a:solidFill>
                <a:schemeClr val="dk1"/>
              </a:solidFill>
            </a:endParaRPr>
          </a:p>
          <a:p>
            <a:pPr marL="228600" lvl="0" indent="0" algn="l" rtl="0">
              <a:lnSpc>
                <a:spcPct val="150000"/>
              </a:lnSpc>
              <a:spcBef>
                <a:spcPts val="1000"/>
              </a:spcBef>
              <a:spcAft>
                <a:spcPts val="0"/>
              </a:spcAft>
              <a:buSzPts val="3000"/>
              <a:buNone/>
            </a:pPr>
            <a:r>
              <a:rPr lang="lt-LT" dirty="0" err="1">
                <a:solidFill>
                  <a:schemeClr val="dk1"/>
                </a:solidFill>
              </a:rPr>
              <a:t>Canva</a:t>
            </a:r>
            <a:endParaRPr dirty="0">
              <a:solidFill>
                <a:schemeClr val="dk1"/>
              </a:solidFill>
            </a:endParaRPr>
          </a:p>
          <a:p>
            <a:pPr marL="228600" lvl="0" indent="0" algn="l" rtl="0">
              <a:lnSpc>
                <a:spcPct val="150000"/>
              </a:lnSpc>
              <a:spcBef>
                <a:spcPts val="1000"/>
              </a:spcBef>
              <a:spcAft>
                <a:spcPts val="0"/>
              </a:spcAft>
              <a:buSzPts val="3000"/>
              <a:buNone/>
            </a:pPr>
            <a:r>
              <a:rPr lang="lt-LT" dirty="0">
                <a:solidFill>
                  <a:schemeClr val="dk1"/>
                </a:solidFill>
              </a:rPr>
              <a:t>Ir kt.</a:t>
            </a:r>
            <a:endParaRPr dirty="0">
              <a:solidFill>
                <a:schemeClr val="dk1"/>
              </a:solidFill>
            </a:endParaRPr>
          </a:p>
        </p:txBody>
      </p:sp>
      <p:sp>
        <p:nvSpPr>
          <p:cNvPr id="1385" name="Google Shape;1385;p118"/>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Logotipų </a:t>
            </a: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4"/>
                  </a:ext>
                </a:extLst>
              </a:rPr>
              <a:t>kūrimas</a:t>
            </a:r>
            <a:endParaRPr>
              <a:latin typeface="Century Gothic"/>
              <a:ea typeface="Century Gothic"/>
              <a:cs typeface="Century Gothic"/>
              <a:sym typeface="Century Gothic"/>
            </a:endParaRPr>
          </a:p>
        </p:txBody>
      </p:sp>
      <p:pic>
        <p:nvPicPr>
          <p:cNvPr id="1386" name="Google Shape;1386;p118"/>
          <p:cNvPicPr preferRelativeResize="0"/>
          <p:nvPr/>
        </p:nvPicPr>
        <p:blipFill rotWithShape="1">
          <a:blip r:embed="rId3">
            <a:alphaModFix/>
          </a:blip>
          <a:srcRect/>
          <a:stretch/>
        </p:blipFill>
        <p:spPr>
          <a:xfrm>
            <a:off x="7198799" y="5564833"/>
            <a:ext cx="2008220" cy="928041"/>
          </a:xfrm>
          <a:prstGeom prst="rect">
            <a:avLst/>
          </a:prstGeom>
          <a:noFill/>
          <a:ln>
            <a:noFill/>
          </a:ln>
        </p:spPr>
      </p:pic>
      <p:pic>
        <p:nvPicPr>
          <p:cNvPr id="1387" name="Google Shape;1387;p118"/>
          <p:cNvPicPr preferRelativeResize="0"/>
          <p:nvPr/>
        </p:nvPicPr>
        <p:blipFill rotWithShape="1">
          <a:blip r:embed="rId4">
            <a:alphaModFix/>
          </a:blip>
          <a:srcRect/>
          <a:stretch/>
        </p:blipFill>
        <p:spPr>
          <a:xfrm>
            <a:off x="7209693" y="3139490"/>
            <a:ext cx="2310634" cy="928041"/>
          </a:xfrm>
          <a:prstGeom prst="rect">
            <a:avLst/>
          </a:prstGeom>
          <a:noFill/>
          <a:ln>
            <a:noFill/>
          </a:ln>
        </p:spPr>
      </p:pic>
      <p:pic>
        <p:nvPicPr>
          <p:cNvPr id="1388" name="Google Shape;1388;p118"/>
          <p:cNvPicPr preferRelativeResize="0"/>
          <p:nvPr/>
        </p:nvPicPr>
        <p:blipFill rotWithShape="1">
          <a:blip r:embed="rId5">
            <a:alphaModFix/>
          </a:blip>
          <a:srcRect/>
          <a:stretch/>
        </p:blipFill>
        <p:spPr>
          <a:xfrm>
            <a:off x="7198799" y="1953549"/>
            <a:ext cx="1975954" cy="928041"/>
          </a:xfrm>
          <a:prstGeom prst="rect">
            <a:avLst/>
          </a:prstGeom>
          <a:noFill/>
          <a:ln>
            <a:noFill/>
          </a:ln>
        </p:spPr>
      </p:pic>
      <p:pic>
        <p:nvPicPr>
          <p:cNvPr id="1389" name="Google Shape;1389;p118"/>
          <p:cNvPicPr preferRelativeResize="0"/>
          <p:nvPr/>
        </p:nvPicPr>
        <p:blipFill rotWithShape="1">
          <a:blip r:embed="rId6">
            <a:alphaModFix/>
          </a:blip>
          <a:srcRect/>
          <a:stretch/>
        </p:blipFill>
        <p:spPr>
          <a:xfrm>
            <a:off x="7209693" y="4378892"/>
            <a:ext cx="2767553" cy="928041"/>
          </a:xfrm>
          <a:prstGeom prst="rect">
            <a:avLst/>
          </a:prstGeom>
          <a:noFill/>
          <a:ln>
            <a:noFill/>
          </a:ln>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1394"/>
        <p:cNvGrpSpPr/>
        <p:nvPr/>
      </p:nvGrpSpPr>
      <p:grpSpPr>
        <a:xfrm>
          <a:off x="0" y="0"/>
          <a:ext cx="0" cy="0"/>
          <a:chOff x="0" y="0"/>
          <a:chExt cx="0" cy="0"/>
        </a:xfrm>
      </p:grpSpPr>
      <p:sp>
        <p:nvSpPr>
          <p:cNvPr id="1395" name="Google Shape;1395;p119"/>
          <p:cNvSpPr txBox="1"/>
          <p:nvPr/>
        </p:nvSpPr>
        <p:spPr>
          <a:xfrm>
            <a:off x="809434" y="528072"/>
            <a:ext cx="10238100" cy="785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500"/>
              <a:buFont typeface="Arial"/>
              <a:buNone/>
            </a:pPr>
            <a:r>
              <a:rPr lang="lt-LT" sz="4500" b="1" i="0" u="none" strike="noStrike" cap="none">
                <a:solidFill>
                  <a:srgbClr val="EA551F"/>
                </a:solidFill>
                <a:latin typeface="Century Gothic"/>
                <a:ea typeface="Century Gothic"/>
                <a:cs typeface="Century Gothic"/>
                <a:sym typeface="Century Gothic"/>
              </a:rPr>
              <a:t>Muzikos kūrimas su DI</a:t>
            </a:r>
            <a:endParaRPr sz="4500" b="0" i="0" u="none" strike="noStrike" cap="none">
              <a:solidFill>
                <a:srgbClr val="EA551F"/>
              </a:solidFill>
              <a:latin typeface="Century Gothic"/>
              <a:ea typeface="Century Gothic"/>
              <a:cs typeface="Century Gothic"/>
              <a:sym typeface="Century Gothic"/>
            </a:endParaRPr>
          </a:p>
        </p:txBody>
      </p:sp>
      <p:pic>
        <p:nvPicPr>
          <p:cNvPr id="1396" name="Google Shape;1396;p119"/>
          <p:cNvPicPr preferRelativeResize="0"/>
          <p:nvPr/>
        </p:nvPicPr>
        <p:blipFill rotWithShape="1">
          <a:blip r:embed="rId3">
            <a:alphaModFix/>
          </a:blip>
          <a:srcRect/>
          <a:stretch/>
        </p:blipFill>
        <p:spPr>
          <a:xfrm>
            <a:off x="809434" y="1945096"/>
            <a:ext cx="7444615" cy="4656871"/>
          </a:xfrm>
          <a:prstGeom prst="rect">
            <a:avLst/>
          </a:prstGeom>
          <a:noFill/>
          <a:ln>
            <a:noFill/>
          </a:ln>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1401"/>
        <p:cNvGrpSpPr/>
        <p:nvPr/>
      </p:nvGrpSpPr>
      <p:grpSpPr>
        <a:xfrm>
          <a:off x="0" y="0"/>
          <a:ext cx="0" cy="0"/>
          <a:chOff x="0" y="0"/>
          <a:chExt cx="0" cy="0"/>
        </a:xfrm>
      </p:grpSpPr>
      <p:sp>
        <p:nvSpPr>
          <p:cNvPr id="1402" name="Google Shape;1402;p120"/>
          <p:cNvSpPr txBox="1">
            <a:spLocks noGrp="1"/>
          </p:cNvSpPr>
          <p:nvPr>
            <p:ph type="body" idx="1"/>
          </p:nvPr>
        </p:nvSpPr>
        <p:spPr>
          <a:xfrm>
            <a:off x="838200" y="2232578"/>
            <a:ext cx="10515600" cy="177149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rgbClr val="2E2E2E"/>
              </a:buClr>
              <a:buSzPts val="3000"/>
              <a:buNone/>
            </a:pPr>
            <a:r>
              <a:rPr lang="lt-LT" i="1" dirty="0" err="1"/>
              <a:t>Craiyon</a:t>
            </a:r>
            <a:r>
              <a:rPr lang="lt-LT" dirty="0"/>
              <a:t> </a:t>
            </a:r>
            <a:endParaRPr dirty="0"/>
          </a:p>
          <a:p>
            <a:pPr marL="0" lvl="0" indent="0" algn="l" rtl="0">
              <a:lnSpc>
                <a:spcPct val="150000"/>
              </a:lnSpc>
              <a:spcBef>
                <a:spcPts val="0"/>
              </a:spcBef>
              <a:spcAft>
                <a:spcPts val="0"/>
              </a:spcAft>
              <a:buClr>
                <a:srgbClr val="2E2E2E"/>
              </a:buClr>
              <a:buSzPts val="3000"/>
              <a:buNone/>
            </a:pPr>
            <a:r>
              <a:rPr lang="lt-LT" i="1" dirty="0" err="1"/>
              <a:t>Copilot</a:t>
            </a:r>
            <a:r>
              <a:rPr lang="lt-LT" i="1" dirty="0"/>
              <a:t>, </a:t>
            </a:r>
            <a:r>
              <a:rPr lang="lt-LT" i="1" dirty="0" err="1"/>
              <a:t>Gemini</a:t>
            </a:r>
            <a:r>
              <a:rPr lang="lt-LT" i="1" dirty="0"/>
              <a:t>, </a:t>
            </a:r>
            <a:r>
              <a:rPr lang="lt-LT" i="1" dirty="0" err="1"/>
              <a:t>Midjourney</a:t>
            </a:r>
            <a:r>
              <a:rPr lang="lt-LT" i="1" dirty="0"/>
              <a:t> </a:t>
            </a:r>
            <a:r>
              <a:rPr lang="lt-LT" dirty="0"/>
              <a:t>ir kt.</a:t>
            </a:r>
            <a:endParaRPr dirty="0"/>
          </a:p>
        </p:txBody>
      </p:sp>
      <p:sp>
        <p:nvSpPr>
          <p:cNvPr id="1403" name="Google Shape;1403;p120"/>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Vaizdų generavimas su DI</a:t>
            </a:r>
            <a:endParaRPr>
              <a:latin typeface="Century Gothic"/>
              <a:ea typeface="Century Gothic"/>
              <a:cs typeface="Century Gothic"/>
              <a:sym typeface="Century Gothic"/>
            </a:endParaRPr>
          </a:p>
        </p:txBody>
      </p:sp>
      <p:pic>
        <p:nvPicPr>
          <p:cNvPr id="1404" name="Google Shape;1404;p120" descr="Programos Craiyon logotipas. Juodame fone baltos ir oranžinės raidės, pieštuko piktograma."/>
          <p:cNvPicPr preferRelativeResize="0"/>
          <p:nvPr/>
        </p:nvPicPr>
        <p:blipFill rotWithShape="1">
          <a:blip r:embed="rId3">
            <a:alphaModFix/>
          </a:blip>
          <a:srcRect/>
          <a:stretch/>
        </p:blipFill>
        <p:spPr>
          <a:xfrm>
            <a:off x="838200" y="4271426"/>
            <a:ext cx="5724533" cy="1771489"/>
          </a:xfrm>
          <a:prstGeom prst="rect">
            <a:avLst/>
          </a:prstGeom>
          <a:noFill/>
          <a:ln>
            <a:noFill/>
          </a:ln>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1409"/>
        <p:cNvGrpSpPr/>
        <p:nvPr/>
      </p:nvGrpSpPr>
      <p:grpSpPr>
        <a:xfrm>
          <a:off x="0" y="0"/>
          <a:ext cx="0" cy="0"/>
          <a:chOff x="0" y="0"/>
          <a:chExt cx="0" cy="0"/>
        </a:xfrm>
      </p:grpSpPr>
      <p:sp>
        <p:nvSpPr>
          <p:cNvPr id="1410" name="Google Shape;1410;p121"/>
          <p:cNvSpPr txBox="1">
            <a:spLocks noGrp="1"/>
          </p:cNvSpPr>
          <p:nvPr>
            <p:ph type="body" idx="2"/>
          </p:nvPr>
        </p:nvSpPr>
        <p:spPr>
          <a:xfrm>
            <a:off x="652601" y="2839246"/>
            <a:ext cx="6991349" cy="3017816"/>
          </a:xfrm>
          <a:prstGeom prst="rect">
            <a:avLst/>
          </a:prstGeom>
          <a:noFill/>
          <a:ln>
            <a:noFill/>
          </a:ln>
        </p:spPr>
        <p:txBody>
          <a:bodyPr spcFirstLastPara="1" wrap="square" lIns="91425" tIns="45700" rIns="91425" bIns="45700" anchor="t" anchorCtr="0">
            <a:normAutofit/>
          </a:bodyPr>
          <a:lstStyle/>
          <a:p>
            <a:pPr marL="0" lvl="0" indent="0" algn="l" rtl="0">
              <a:lnSpc>
                <a:spcPct val="200000"/>
              </a:lnSpc>
              <a:spcBef>
                <a:spcPts val="1000"/>
              </a:spcBef>
              <a:spcAft>
                <a:spcPts val="0"/>
              </a:spcAft>
              <a:buSzPts val="3000"/>
              <a:buNone/>
            </a:pPr>
            <a:r>
              <a:rPr lang="lt-LT" b="1" i="1" dirty="0" err="1"/>
              <a:t>Snapseed</a:t>
            </a:r>
            <a:r>
              <a:rPr lang="lt-LT" dirty="0"/>
              <a:t>  – nuotraukų redagavimas</a:t>
            </a:r>
            <a:endParaRPr dirty="0"/>
          </a:p>
          <a:p>
            <a:pPr marL="0" lvl="0" indent="0" algn="l" rtl="0">
              <a:lnSpc>
                <a:spcPct val="200000"/>
              </a:lnSpc>
              <a:spcBef>
                <a:spcPts val="1000"/>
              </a:spcBef>
              <a:spcAft>
                <a:spcPts val="0"/>
              </a:spcAft>
              <a:buSzPts val="3000"/>
              <a:buNone/>
            </a:pPr>
            <a:r>
              <a:rPr lang="lt-LT" b="1" i="1" dirty="0" err="1"/>
              <a:t>CapCut</a:t>
            </a:r>
            <a:r>
              <a:rPr lang="lt-LT" dirty="0"/>
              <a:t> – vaizdo failų tvarkymas</a:t>
            </a:r>
            <a:endParaRPr b="1" dirty="0"/>
          </a:p>
          <a:p>
            <a:pPr marL="0" lvl="0" indent="0" algn="l" rtl="0">
              <a:lnSpc>
                <a:spcPct val="200000"/>
              </a:lnSpc>
              <a:spcBef>
                <a:spcPts val="1000"/>
              </a:spcBef>
              <a:spcAft>
                <a:spcPts val="0"/>
              </a:spcAft>
              <a:buClr>
                <a:srgbClr val="2E2E2E"/>
              </a:buClr>
              <a:buSzPts val="3000"/>
              <a:buFont typeface="Arial"/>
              <a:buNone/>
            </a:pPr>
            <a:endParaRPr dirty="0"/>
          </a:p>
        </p:txBody>
      </p:sp>
      <p:sp>
        <p:nvSpPr>
          <p:cNvPr id="1411" name="Google Shape;1411;p121"/>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000"/>
              <a:buFont typeface="Arial"/>
              <a:buNone/>
            </a:pPr>
            <a:r>
              <a:rPr lang="lt-LT" sz="4000">
                <a:latin typeface="Century Gothic"/>
                <a:ea typeface="Century Gothic"/>
                <a:cs typeface="Century Gothic"/>
                <a:sym typeface="Century Gothic"/>
              </a:rPr>
              <a:t>Vaizdų tvarkymas</a:t>
            </a:r>
            <a:endParaRPr>
              <a:latin typeface="Century Gothic"/>
              <a:ea typeface="Century Gothic"/>
              <a:cs typeface="Century Gothic"/>
              <a:sym typeface="Century Gothic"/>
            </a:endParaRPr>
          </a:p>
        </p:txBody>
      </p:sp>
      <p:pic>
        <p:nvPicPr>
          <p:cNvPr id="1412" name="Google Shape;1412;p121" descr="Programėlė CapCut logotioas, baltas užrašas juodame fone."/>
          <p:cNvPicPr preferRelativeResize="0"/>
          <p:nvPr/>
        </p:nvPicPr>
        <p:blipFill rotWithShape="1">
          <a:blip r:embed="rId3">
            <a:alphaModFix/>
          </a:blip>
          <a:srcRect/>
          <a:stretch/>
        </p:blipFill>
        <p:spPr>
          <a:xfrm>
            <a:off x="8548549" y="4967854"/>
            <a:ext cx="2990850" cy="1289158"/>
          </a:xfrm>
          <a:prstGeom prst="rect">
            <a:avLst/>
          </a:prstGeom>
          <a:noFill/>
          <a:ln>
            <a:noFill/>
          </a:ln>
        </p:spPr>
      </p:pic>
      <p:pic>
        <p:nvPicPr>
          <p:cNvPr id="1413" name="Google Shape;1413;p121" descr="Programėlės Snapseed logotipas. Žalių atspalvių lapas baltame fone."/>
          <p:cNvPicPr preferRelativeResize="0"/>
          <p:nvPr/>
        </p:nvPicPr>
        <p:blipFill rotWithShape="1">
          <a:blip r:embed="rId4">
            <a:alphaModFix/>
          </a:blip>
          <a:srcRect/>
          <a:stretch/>
        </p:blipFill>
        <p:spPr>
          <a:xfrm>
            <a:off x="8548549" y="2261888"/>
            <a:ext cx="1971950" cy="2086266"/>
          </a:xfrm>
          <a:prstGeom prst="rect">
            <a:avLst/>
          </a:prstGeom>
          <a:noFill/>
          <a:ln>
            <a:noFill/>
          </a:ln>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1418"/>
        <p:cNvGrpSpPr/>
        <p:nvPr/>
      </p:nvGrpSpPr>
      <p:grpSpPr>
        <a:xfrm>
          <a:off x="0" y="0"/>
          <a:ext cx="0" cy="0"/>
          <a:chOff x="0" y="0"/>
          <a:chExt cx="0" cy="0"/>
        </a:xfrm>
      </p:grpSpPr>
      <p:pic>
        <p:nvPicPr>
          <p:cNvPr id="1419" name="Google Shape;1419;p122" title="Pažink medijas su Klaudija. Kam priklauso DI sukurtas kūrinys?"/>
          <p:cNvPicPr preferRelativeResize="0">
            <a:picLocks noGrp="1"/>
          </p:cNvPicPr>
          <p:nvPr>
            <p:ph type="body" idx="1"/>
          </p:nvPr>
        </p:nvPicPr>
        <p:blipFill rotWithShape="1">
          <a:blip r:embed="rId3">
            <a:alphaModFix/>
          </a:blip>
          <a:srcRect/>
          <a:stretch/>
        </p:blipFill>
        <p:spPr>
          <a:xfrm>
            <a:off x="838200" y="1933574"/>
            <a:ext cx="8069263" cy="4559300"/>
          </a:xfrm>
          <a:prstGeom prst="rect">
            <a:avLst/>
          </a:prstGeom>
          <a:noFill/>
          <a:ln>
            <a:noFill/>
          </a:ln>
        </p:spPr>
      </p:pic>
      <p:sp>
        <p:nvSpPr>
          <p:cNvPr id="1420" name="Google Shape;1420;p122"/>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EA551F"/>
              </a:buClr>
              <a:buSzPct val="100000"/>
              <a:buFont typeface="Arial"/>
              <a:buNone/>
            </a:pPr>
            <a:r>
              <a:rPr lang="lt-LT">
                <a:latin typeface="Century Gothic"/>
                <a:ea typeface="Century Gothic"/>
                <a:cs typeface="Century Gothic"/>
                <a:sym typeface="Century Gothic"/>
              </a:rPr>
              <a:t>Pažink medijas su Klaudija.</a:t>
            </a:r>
            <a:endParaRPr>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100000"/>
              <a:buFont typeface="Arial"/>
              <a:buNone/>
            </a:pPr>
            <a:r>
              <a:rPr lang="lt-LT">
                <a:latin typeface="Century Gothic"/>
                <a:ea typeface="Century Gothic"/>
                <a:cs typeface="Century Gothic"/>
                <a:sym typeface="Century Gothic"/>
              </a:rPr>
              <a:t>Kam priklauso DI sukurtas turinys?</a:t>
            </a:r>
            <a:endParaRPr>
              <a:latin typeface="Century Gothic"/>
              <a:ea typeface="Century Gothic"/>
              <a:cs typeface="Century Gothic"/>
              <a:sym typeface="Century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19"/>
                                        </p:tgtEl>
                                        <p:attrNameLst>
                                          <p:attrName>style.visibility</p:attrName>
                                        </p:attrNameLst>
                                      </p:cBhvr>
                                      <p:to>
                                        <p:strVal val="visible"/>
                                      </p:to>
                                    </p:set>
                                    <p:animEffect transition="in" filter="fade">
                                      <p:cBhvr>
                                        <p:cTn id="7" dur="1"/>
                                        <p:tgtEl>
                                          <p:spTgt spid="1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1425"/>
        <p:cNvGrpSpPr/>
        <p:nvPr/>
      </p:nvGrpSpPr>
      <p:grpSpPr>
        <a:xfrm>
          <a:off x="0" y="0"/>
          <a:ext cx="0" cy="0"/>
          <a:chOff x="0" y="0"/>
          <a:chExt cx="0" cy="0"/>
        </a:xfrm>
      </p:grpSpPr>
      <p:sp>
        <p:nvSpPr>
          <p:cNvPr id="1426" name="Google Shape;1426;p123"/>
          <p:cNvSpPr txBox="1">
            <a:spLocks noGrp="1"/>
          </p:cNvSpPr>
          <p:nvPr>
            <p:ph type="body" idx="1"/>
          </p:nvPr>
        </p:nvSpPr>
        <p:spPr>
          <a:xfrm>
            <a:off x="838200" y="2406920"/>
            <a:ext cx="5974976" cy="3811711"/>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rgbClr val="2E2E2E"/>
              </a:buClr>
              <a:buSzPts val="3200"/>
              <a:buNone/>
            </a:pPr>
            <a:r>
              <a:rPr lang="lt-LT" sz="3200"/>
              <a:t>Dialogų praktika</a:t>
            </a:r>
            <a:endParaRPr/>
          </a:p>
          <a:p>
            <a:pPr marL="0" lvl="0" indent="0" algn="l" rtl="0">
              <a:lnSpc>
                <a:spcPct val="150000"/>
              </a:lnSpc>
              <a:spcBef>
                <a:spcPts val="1000"/>
              </a:spcBef>
              <a:spcAft>
                <a:spcPts val="0"/>
              </a:spcAft>
              <a:buClr>
                <a:srgbClr val="2E2E2E"/>
              </a:buClr>
              <a:buSzPts val="3200"/>
              <a:buNone/>
            </a:pPr>
            <a:r>
              <a:rPr lang="lt-LT" sz="3200"/>
              <a:t>Gramatikos ir žodyno mokymas</a:t>
            </a:r>
            <a:endParaRPr/>
          </a:p>
          <a:p>
            <a:pPr marL="0" lvl="0" indent="0" algn="l" rtl="0">
              <a:lnSpc>
                <a:spcPct val="150000"/>
              </a:lnSpc>
              <a:spcBef>
                <a:spcPts val="1000"/>
              </a:spcBef>
              <a:spcAft>
                <a:spcPts val="0"/>
              </a:spcAft>
              <a:buClr>
                <a:srgbClr val="2E2E2E"/>
              </a:buClr>
              <a:buSzPts val="3200"/>
              <a:buNone/>
            </a:pPr>
            <a:r>
              <a:rPr lang="lt-LT" sz="3200"/>
              <a:t>Ištaisymas ir paaiškinimai </a:t>
            </a:r>
            <a:endParaRPr/>
          </a:p>
          <a:p>
            <a:pPr marL="0" lvl="0" indent="0" algn="l" rtl="0">
              <a:lnSpc>
                <a:spcPct val="150000"/>
              </a:lnSpc>
              <a:spcBef>
                <a:spcPts val="1000"/>
              </a:spcBef>
              <a:spcAft>
                <a:spcPts val="0"/>
              </a:spcAft>
              <a:buClr>
                <a:srgbClr val="2E2E2E"/>
              </a:buClr>
              <a:buSzPts val="3200"/>
              <a:buNone/>
            </a:pPr>
            <a:r>
              <a:rPr lang="lt-LT" sz="3200"/>
              <a:t>Personalizuotas mokymas</a:t>
            </a:r>
            <a:endParaRPr/>
          </a:p>
          <a:p>
            <a:pPr marL="228600" lvl="0" indent="-38100" algn="l" rtl="0">
              <a:lnSpc>
                <a:spcPct val="90000"/>
              </a:lnSpc>
              <a:spcBef>
                <a:spcPts val="1000"/>
              </a:spcBef>
              <a:spcAft>
                <a:spcPts val="0"/>
              </a:spcAft>
              <a:buClr>
                <a:srgbClr val="2E2E2E"/>
              </a:buClr>
              <a:buSzPts val="3000"/>
              <a:buNone/>
            </a:pPr>
            <a:endParaRPr/>
          </a:p>
        </p:txBody>
      </p:sp>
      <p:sp>
        <p:nvSpPr>
          <p:cNvPr id="1427" name="Google Shape;1427;p123"/>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Kaip DI padeda </a:t>
            </a: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5"/>
                  </a:ext>
                </a:extLst>
              </a:rPr>
              <a:t>mokytis kalbų?</a:t>
            </a:r>
            <a:endParaRPr>
              <a:latin typeface="Century Gothic"/>
              <a:ea typeface="Century Gothic"/>
              <a:cs typeface="Century Gothic"/>
              <a:sym typeface="Century Gothic"/>
            </a:endParaRPr>
          </a:p>
        </p:txBody>
      </p:sp>
      <p:pic>
        <p:nvPicPr>
          <p:cNvPr id="1428" name="Google Shape;1428;p123"/>
          <p:cNvPicPr preferRelativeResize="0"/>
          <p:nvPr/>
        </p:nvPicPr>
        <p:blipFill rotWithShape="1">
          <a:blip r:embed="rId3">
            <a:alphaModFix/>
          </a:blip>
          <a:srcRect/>
          <a:stretch/>
        </p:blipFill>
        <p:spPr>
          <a:xfrm>
            <a:off x="7048108" y="2132677"/>
            <a:ext cx="4305692" cy="4360195"/>
          </a:xfrm>
          <a:prstGeom prst="rect">
            <a:avLst/>
          </a:prstGeom>
          <a:noFill/>
          <a:ln>
            <a:noFill/>
          </a:ln>
        </p:spPr>
      </p:pic>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1433"/>
        <p:cNvGrpSpPr/>
        <p:nvPr/>
      </p:nvGrpSpPr>
      <p:grpSpPr>
        <a:xfrm>
          <a:off x="0" y="0"/>
          <a:ext cx="0" cy="0"/>
          <a:chOff x="0" y="0"/>
          <a:chExt cx="0" cy="0"/>
        </a:xfrm>
      </p:grpSpPr>
      <p:sp>
        <p:nvSpPr>
          <p:cNvPr id="1434" name="Google Shape;1434;p96"/>
          <p:cNvSpPr txBox="1">
            <a:spLocks noGrp="1"/>
          </p:cNvSpPr>
          <p:nvPr>
            <p:ph type="body" idx="1"/>
          </p:nvPr>
        </p:nvSpPr>
        <p:spPr>
          <a:xfrm>
            <a:off x="963706" y="1934554"/>
            <a:ext cx="10515600" cy="455832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E2E2E"/>
              </a:buClr>
              <a:buSzPts val="3000"/>
              <a:buNone/>
            </a:pPr>
            <a:r>
              <a:rPr lang="lt-LT" b="1"/>
              <a:t>Duolingo</a:t>
            </a:r>
            <a:r>
              <a:rPr lang="lt-LT"/>
              <a:t>	</a:t>
            </a:r>
            <a:endParaRPr/>
          </a:p>
          <a:p>
            <a:pPr marL="0" lvl="0" indent="0" algn="l" rtl="0">
              <a:lnSpc>
                <a:spcPct val="90000"/>
              </a:lnSpc>
              <a:spcBef>
                <a:spcPts val="1000"/>
              </a:spcBef>
              <a:spcAft>
                <a:spcPts val="0"/>
              </a:spcAft>
              <a:buClr>
                <a:srgbClr val="2E2E2E"/>
              </a:buClr>
              <a:buSzPts val="3000"/>
              <a:buNone/>
            </a:pPr>
            <a:r>
              <a:rPr lang="lt-LT" b="1"/>
              <a:t>ChatGPT</a:t>
            </a:r>
            <a:r>
              <a:rPr lang="lt-LT"/>
              <a:t> (su kalbos nustatymais)</a:t>
            </a:r>
            <a:endParaRPr/>
          </a:p>
          <a:p>
            <a:pPr marL="0" lvl="0" indent="0" algn="l" rtl="0">
              <a:lnSpc>
                <a:spcPct val="90000"/>
              </a:lnSpc>
              <a:spcBef>
                <a:spcPts val="1000"/>
              </a:spcBef>
              <a:spcAft>
                <a:spcPts val="0"/>
              </a:spcAft>
              <a:buClr>
                <a:srgbClr val="2E2E2E"/>
              </a:buClr>
              <a:buSzPts val="3000"/>
              <a:buNone/>
            </a:pPr>
            <a:r>
              <a:rPr lang="lt-LT" b="1"/>
              <a:t>HelloTalk</a:t>
            </a:r>
            <a:r>
              <a:rPr lang="lt-LT"/>
              <a:t>	</a:t>
            </a:r>
            <a:endParaRPr/>
          </a:p>
          <a:p>
            <a:pPr marL="0" lvl="0" indent="0" algn="l" rtl="0">
              <a:lnSpc>
                <a:spcPct val="90000"/>
              </a:lnSpc>
              <a:spcBef>
                <a:spcPts val="1000"/>
              </a:spcBef>
              <a:spcAft>
                <a:spcPts val="0"/>
              </a:spcAft>
              <a:buClr>
                <a:srgbClr val="2E2E2E"/>
              </a:buClr>
              <a:buSzPts val="3000"/>
              <a:buNone/>
            </a:pPr>
            <a:r>
              <a:rPr lang="lt-LT" b="1"/>
              <a:t>Tandem</a:t>
            </a:r>
            <a:r>
              <a:rPr lang="lt-LT"/>
              <a:t>	</a:t>
            </a:r>
            <a:endParaRPr/>
          </a:p>
          <a:p>
            <a:pPr marL="0" lvl="0" indent="0" algn="l" rtl="0">
              <a:lnSpc>
                <a:spcPct val="90000"/>
              </a:lnSpc>
              <a:spcBef>
                <a:spcPts val="1000"/>
              </a:spcBef>
              <a:spcAft>
                <a:spcPts val="0"/>
              </a:spcAft>
              <a:buClr>
                <a:srgbClr val="2E2E2E"/>
              </a:buClr>
              <a:buSzPts val="3000"/>
              <a:buNone/>
            </a:pPr>
            <a:r>
              <a:rPr lang="lt-LT" b="1"/>
              <a:t>Memrise</a:t>
            </a:r>
            <a:endParaRPr b="1"/>
          </a:p>
          <a:p>
            <a:pPr marL="0" lvl="0" indent="0" algn="l" rtl="0">
              <a:lnSpc>
                <a:spcPct val="90000"/>
              </a:lnSpc>
              <a:spcBef>
                <a:spcPts val="1000"/>
              </a:spcBef>
              <a:spcAft>
                <a:spcPts val="0"/>
              </a:spcAft>
              <a:buClr>
                <a:srgbClr val="2E2E2E"/>
              </a:buClr>
              <a:buSzPts val="3000"/>
              <a:buNone/>
            </a:pPr>
            <a:r>
              <a:rPr lang="lt-LT" b="1"/>
              <a:t>LingQ</a:t>
            </a:r>
            <a:r>
              <a:rPr lang="lt-LT"/>
              <a:t>	</a:t>
            </a:r>
            <a:endParaRPr b="1"/>
          </a:p>
          <a:p>
            <a:pPr marL="0" lvl="0" indent="0" algn="l" rtl="0">
              <a:lnSpc>
                <a:spcPct val="90000"/>
              </a:lnSpc>
              <a:spcBef>
                <a:spcPts val="1000"/>
              </a:spcBef>
              <a:spcAft>
                <a:spcPts val="0"/>
              </a:spcAft>
              <a:buClr>
                <a:srgbClr val="2E2E2E"/>
              </a:buClr>
              <a:buSzPts val="3000"/>
              <a:buNone/>
            </a:pPr>
            <a:r>
              <a:rPr lang="lt-LT" b="1"/>
              <a:t>Replika</a:t>
            </a:r>
            <a:endParaRPr/>
          </a:p>
          <a:p>
            <a:pPr marL="0" lvl="0" indent="0" algn="l" rtl="0">
              <a:lnSpc>
                <a:spcPct val="90000"/>
              </a:lnSpc>
              <a:spcBef>
                <a:spcPts val="1000"/>
              </a:spcBef>
              <a:spcAft>
                <a:spcPts val="0"/>
              </a:spcAft>
              <a:buClr>
                <a:srgbClr val="2E2E2E"/>
              </a:buClr>
              <a:buSzPts val="3000"/>
              <a:buNone/>
            </a:pPr>
            <a:r>
              <a:rPr lang="lt-LT" b="1"/>
              <a:t>Talkpal</a:t>
            </a:r>
            <a:endParaRPr/>
          </a:p>
        </p:txBody>
      </p:sp>
      <p:sp>
        <p:nvSpPr>
          <p:cNvPr id="1435" name="Google Shape;1435;p96"/>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6"/>
                  </a:ext>
                </a:extLst>
              </a:rPr>
              <a:t>Populiarios nemokamos programėlės</a:t>
            </a:r>
            <a:endParaRPr>
              <a:latin typeface="Century Gothic"/>
              <a:ea typeface="Century Gothic"/>
              <a:cs typeface="Century Gothic"/>
              <a:sym typeface="Century Gothic"/>
            </a:endParaRPr>
          </a:p>
        </p:txBody>
      </p:sp>
      <p:pic>
        <p:nvPicPr>
          <p:cNvPr id="1436" name="Google Shape;1436;p96" descr="Programėlės Duolingo logotipas. Baltas fonas, žalios raidės, piktograma."/>
          <p:cNvPicPr preferRelativeResize="0"/>
          <p:nvPr/>
        </p:nvPicPr>
        <p:blipFill rotWithShape="1">
          <a:blip r:embed="rId3">
            <a:alphaModFix/>
          </a:blip>
          <a:srcRect/>
          <a:stretch/>
        </p:blipFill>
        <p:spPr>
          <a:xfrm>
            <a:off x="7863548" y="1914802"/>
            <a:ext cx="3364746" cy="916222"/>
          </a:xfrm>
          <a:prstGeom prst="rect">
            <a:avLst/>
          </a:prstGeom>
          <a:noFill/>
          <a:ln>
            <a:noFill/>
          </a:ln>
        </p:spPr>
      </p:pic>
      <p:pic>
        <p:nvPicPr>
          <p:cNvPr id="1437" name="Google Shape;1437;p96" descr="Programėlės HelloTalk logotipas. Mėlynas fonas, baltos raidės, piktograma."/>
          <p:cNvPicPr preferRelativeResize="0"/>
          <p:nvPr/>
        </p:nvPicPr>
        <p:blipFill rotWithShape="1">
          <a:blip r:embed="rId4">
            <a:alphaModFix/>
          </a:blip>
          <a:srcRect l="10989" t="13268" r="6726"/>
          <a:stretch/>
        </p:blipFill>
        <p:spPr>
          <a:xfrm>
            <a:off x="7863548" y="3123390"/>
            <a:ext cx="3370692" cy="713504"/>
          </a:xfrm>
          <a:prstGeom prst="rect">
            <a:avLst/>
          </a:prstGeom>
          <a:noFill/>
          <a:ln>
            <a:noFill/>
          </a:ln>
        </p:spPr>
      </p:pic>
      <p:pic>
        <p:nvPicPr>
          <p:cNvPr id="1438" name="Google Shape;1438;p96" descr="Programėlės Tandem logotipas. Mėlynas fonas, baltos reidės, piktograma."/>
          <p:cNvPicPr preferRelativeResize="0"/>
          <p:nvPr/>
        </p:nvPicPr>
        <p:blipFill rotWithShape="1">
          <a:blip r:embed="rId5">
            <a:alphaModFix/>
          </a:blip>
          <a:srcRect/>
          <a:stretch/>
        </p:blipFill>
        <p:spPr>
          <a:xfrm>
            <a:off x="7787056" y="4162050"/>
            <a:ext cx="3456736" cy="967886"/>
          </a:xfrm>
          <a:prstGeom prst="rect">
            <a:avLst/>
          </a:prstGeom>
          <a:noFill/>
          <a:ln>
            <a:noFill/>
          </a:ln>
        </p:spPr>
      </p:pic>
      <p:pic>
        <p:nvPicPr>
          <p:cNvPr id="1439" name="Google Shape;1439;p96" descr="Programėlės Memrise logotipas. Juodas fonas, geltonos raidės."/>
          <p:cNvPicPr preferRelativeResize="0"/>
          <p:nvPr/>
        </p:nvPicPr>
        <p:blipFill rotWithShape="1">
          <a:blip r:embed="rId6">
            <a:alphaModFix/>
          </a:blip>
          <a:srcRect/>
          <a:stretch/>
        </p:blipFill>
        <p:spPr>
          <a:xfrm>
            <a:off x="5442977" y="4897159"/>
            <a:ext cx="1557057" cy="1303583"/>
          </a:xfrm>
          <a:prstGeom prst="rect">
            <a:avLst/>
          </a:prstGeom>
          <a:noFill/>
          <a:ln>
            <a:noFill/>
          </a:ln>
        </p:spPr>
      </p:pic>
      <p:pic>
        <p:nvPicPr>
          <p:cNvPr id="1440" name="Google Shape;1440;p96" descr="Programėlės LinQ logotipas. Juodas fonas, baltos raidės, piktograma. "/>
          <p:cNvPicPr preferRelativeResize="0"/>
          <p:nvPr/>
        </p:nvPicPr>
        <p:blipFill rotWithShape="1">
          <a:blip r:embed="rId7">
            <a:alphaModFix/>
          </a:blip>
          <a:srcRect/>
          <a:stretch/>
        </p:blipFill>
        <p:spPr>
          <a:xfrm>
            <a:off x="7787056" y="5455092"/>
            <a:ext cx="1912756" cy="745650"/>
          </a:xfrm>
          <a:prstGeom prst="rect">
            <a:avLst/>
          </a:prstGeom>
          <a:noFill/>
          <a:ln>
            <a:noFill/>
          </a:ln>
        </p:spPr>
      </p:pic>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1445"/>
        <p:cNvGrpSpPr/>
        <p:nvPr/>
      </p:nvGrpSpPr>
      <p:grpSpPr>
        <a:xfrm>
          <a:off x="0" y="0"/>
          <a:ext cx="0" cy="0"/>
          <a:chOff x="0" y="0"/>
          <a:chExt cx="0" cy="0"/>
        </a:xfrm>
      </p:grpSpPr>
      <p:sp>
        <p:nvSpPr>
          <p:cNvPr id="1446" name="Google Shape;1446;p124"/>
          <p:cNvSpPr txBox="1">
            <a:spLocks noGrp="1"/>
          </p:cNvSpPr>
          <p:nvPr>
            <p:ph type="body" idx="1"/>
          </p:nvPr>
        </p:nvSpPr>
        <p:spPr>
          <a:xfrm>
            <a:off x="5464515" y="1934554"/>
            <a:ext cx="6157990" cy="455832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E2E2E"/>
              </a:buClr>
              <a:buSzPts val="3000"/>
              <a:buNone/>
            </a:pPr>
            <a:r>
              <a:rPr lang="lt-LT"/>
              <a:t>Visuomenė nerimauja</a:t>
            </a:r>
            <a:endParaRPr/>
          </a:p>
          <a:p>
            <a:pPr marL="0" lvl="0" indent="0" algn="l" rtl="0">
              <a:lnSpc>
                <a:spcPct val="90000"/>
              </a:lnSpc>
              <a:spcBef>
                <a:spcPts val="1000"/>
              </a:spcBef>
              <a:spcAft>
                <a:spcPts val="0"/>
              </a:spcAft>
              <a:buClr>
                <a:srgbClr val="2E2E2E"/>
              </a:buClr>
              <a:buSzPts val="3000"/>
              <a:buNone/>
            </a:pPr>
            <a:r>
              <a:rPr lang="lt-LT"/>
              <a:t>Savo žinojimo nuvertinimas</a:t>
            </a:r>
            <a:endParaRPr/>
          </a:p>
          <a:p>
            <a:pPr marL="0" lvl="0" indent="0" algn="l" rtl="0">
              <a:lnSpc>
                <a:spcPct val="90000"/>
              </a:lnSpc>
              <a:spcBef>
                <a:spcPts val="1000"/>
              </a:spcBef>
              <a:spcAft>
                <a:spcPts val="0"/>
              </a:spcAft>
              <a:buClr>
                <a:srgbClr val="2E2E2E"/>
              </a:buClr>
              <a:buSzPts val="3000"/>
              <a:buNone/>
            </a:pPr>
            <a:r>
              <a:rPr lang="lt-LT"/>
              <a:t>Tikras realus pokalbis ar</a:t>
            </a:r>
            <a:endParaRPr/>
          </a:p>
          <a:p>
            <a:pPr marL="0" lvl="0" indent="0" algn="l" rtl="0">
              <a:lnSpc>
                <a:spcPct val="90000"/>
              </a:lnSpc>
              <a:spcBef>
                <a:spcPts val="1000"/>
              </a:spcBef>
              <a:spcAft>
                <a:spcPts val="0"/>
              </a:spcAft>
              <a:buClr>
                <a:srgbClr val="2E2E2E"/>
              </a:buClr>
              <a:buSzPts val="3000"/>
              <a:buNone/>
            </a:pPr>
            <a:r>
              <a:rPr lang="lt-LT"/>
              <a:t>išmintingas atsakymas iš mašinos?</a:t>
            </a:r>
            <a:endParaRPr/>
          </a:p>
          <a:p>
            <a:pPr marL="228600" lvl="0" indent="-38100" algn="l" rtl="0">
              <a:lnSpc>
                <a:spcPct val="90000"/>
              </a:lnSpc>
              <a:spcBef>
                <a:spcPts val="1000"/>
              </a:spcBef>
              <a:spcAft>
                <a:spcPts val="0"/>
              </a:spcAft>
              <a:buClr>
                <a:srgbClr val="2E2E2E"/>
              </a:buClr>
              <a:buSzPts val="3000"/>
              <a:buNone/>
            </a:pPr>
            <a:endParaRPr/>
          </a:p>
          <a:p>
            <a:pPr marL="0" lvl="0" indent="0" algn="l" rtl="0">
              <a:lnSpc>
                <a:spcPct val="90000"/>
              </a:lnSpc>
              <a:spcBef>
                <a:spcPts val="1000"/>
              </a:spcBef>
              <a:spcAft>
                <a:spcPts val="0"/>
              </a:spcAft>
              <a:buClr>
                <a:srgbClr val="2E2E2E"/>
              </a:buClr>
              <a:buSzPts val="3000"/>
              <a:buNone/>
            </a:pPr>
            <a:r>
              <a:rPr lang="lt-LT" b="1"/>
              <a:t>Be E – be DI </a:t>
            </a:r>
            <a:endParaRPr/>
          </a:p>
          <a:p>
            <a:pPr marL="0" lvl="0" indent="0" algn="l" rtl="0">
              <a:lnSpc>
                <a:spcPct val="90000"/>
              </a:lnSpc>
              <a:spcBef>
                <a:spcPts val="1000"/>
              </a:spcBef>
              <a:spcAft>
                <a:spcPts val="0"/>
              </a:spcAft>
              <a:buClr>
                <a:srgbClr val="2E2E2E"/>
              </a:buClr>
              <a:buSzPts val="3000"/>
              <a:buNone/>
            </a:pPr>
            <a:r>
              <a:rPr lang="lt-LT"/>
              <a:t>(tyčinis DI nenaudojimas)</a:t>
            </a:r>
            <a:endParaRPr/>
          </a:p>
          <a:p>
            <a:pPr marL="228600" lvl="0" indent="-38100" algn="l" rtl="0">
              <a:lnSpc>
                <a:spcPct val="90000"/>
              </a:lnSpc>
              <a:spcBef>
                <a:spcPts val="1000"/>
              </a:spcBef>
              <a:spcAft>
                <a:spcPts val="0"/>
              </a:spcAft>
              <a:buClr>
                <a:srgbClr val="2E2E2E"/>
              </a:buClr>
              <a:buSzPts val="3000"/>
              <a:buNone/>
            </a:pPr>
            <a:endParaRPr/>
          </a:p>
        </p:txBody>
      </p:sp>
      <p:sp>
        <p:nvSpPr>
          <p:cNvPr id="1447" name="Google Shape;1447;p124"/>
          <p:cNvSpPr txBox="1">
            <a:spLocks noGrp="1"/>
          </p:cNvSpPr>
          <p:nvPr>
            <p:ph type="title"/>
          </p:nvPr>
        </p:nvSpPr>
        <p:spPr>
          <a:xfrm>
            <a:off x="537411" y="365126"/>
            <a:ext cx="10515600" cy="103053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400"/>
              <a:buFont typeface="Arial"/>
              <a:buNone/>
            </a:pPr>
            <a:r>
              <a:rPr lang="lt-LT">
                <a:latin typeface="Century Gothic"/>
                <a:ea typeface="Century Gothic"/>
                <a:cs typeface="Century Gothic"/>
                <a:sym typeface="Century Gothic"/>
              </a:rPr>
              <a:t>DI naudojimo paradoksas</a:t>
            </a:r>
            <a:endParaRPr sz="4600">
              <a:latin typeface="Century Gothic"/>
              <a:ea typeface="Century Gothic"/>
              <a:cs typeface="Century Gothic"/>
              <a:sym typeface="Century Gothic"/>
            </a:endParaRPr>
          </a:p>
        </p:txBody>
      </p:sp>
      <p:pic>
        <p:nvPicPr>
          <p:cNvPr id="1448" name="Google Shape;1448;p124"/>
          <p:cNvPicPr preferRelativeResize="0"/>
          <p:nvPr/>
        </p:nvPicPr>
        <p:blipFill rotWithShape="1">
          <a:blip r:embed="rId3">
            <a:alphaModFix/>
          </a:blip>
          <a:srcRect/>
          <a:stretch/>
        </p:blipFill>
        <p:spPr>
          <a:xfrm>
            <a:off x="96253" y="3306372"/>
            <a:ext cx="4740442" cy="3551628"/>
          </a:xfrm>
          <a:prstGeom prst="rect">
            <a:avLst/>
          </a:prstGeom>
          <a:noFill/>
          <a:ln>
            <a:noFill/>
          </a:ln>
        </p:spPr>
      </p:pic>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1453"/>
        <p:cNvGrpSpPr/>
        <p:nvPr/>
      </p:nvGrpSpPr>
      <p:grpSpPr>
        <a:xfrm>
          <a:off x="0" y="0"/>
          <a:ext cx="0" cy="0"/>
          <a:chOff x="0" y="0"/>
          <a:chExt cx="0" cy="0"/>
        </a:xfrm>
      </p:grpSpPr>
      <p:sp>
        <p:nvSpPr>
          <p:cNvPr id="1454" name="Google Shape;1454;p125"/>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EA551F"/>
              </a:buClr>
              <a:buSzPts val="4500"/>
              <a:buFont typeface="Century Gothic"/>
              <a:buNone/>
            </a:pPr>
            <a:r>
              <a:rPr lang="lt-LT"/>
              <a:t>Dažniausios grėsmės ir duomenų apsauga</a:t>
            </a:r>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1459"/>
        <p:cNvGrpSpPr/>
        <p:nvPr/>
      </p:nvGrpSpPr>
      <p:grpSpPr>
        <a:xfrm>
          <a:off x="0" y="0"/>
          <a:ext cx="0" cy="0"/>
          <a:chOff x="0" y="0"/>
          <a:chExt cx="0" cy="0"/>
        </a:xfrm>
      </p:grpSpPr>
      <p:sp>
        <p:nvSpPr>
          <p:cNvPr id="1460" name="Google Shape;1460;p126"/>
          <p:cNvSpPr txBox="1">
            <a:spLocks noGrp="1"/>
          </p:cNvSpPr>
          <p:nvPr>
            <p:ph type="title"/>
          </p:nvPr>
        </p:nvSpPr>
        <p:spPr>
          <a:xfrm>
            <a:off x="347241" y="365126"/>
            <a:ext cx="11424211" cy="1277062"/>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Pažink medijas su Klaudija.</a:t>
            </a:r>
            <a:endParaRPr>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Reikia saugotis „nešvarios“ informacijos</a:t>
            </a:r>
            <a:endParaRPr>
              <a:latin typeface="Century Gothic"/>
              <a:ea typeface="Century Gothic"/>
              <a:cs typeface="Century Gothic"/>
              <a:sym typeface="Century Gothic"/>
            </a:endParaRPr>
          </a:p>
        </p:txBody>
      </p:sp>
      <p:pic>
        <p:nvPicPr>
          <p:cNvPr id="1461" name="Google Shape;1461;p126" title="Pažink medijas su Klaudija. Reikia saugotis „nešvarios“ informacijos"/>
          <p:cNvPicPr preferRelativeResize="0"/>
          <p:nvPr/>
        </p:nvPicPr>
        <p:blipFill rotWithShape="1">
          <a:blip r:embed="rId3">
            <a:alphaModFix/>
          </a:blip>
          <a:srcRect/>
          <a:stretch/>
        </p:blipFill>
        <p:spPr>
          <a:xfrm>
            <a:off x="451413" y="1938043"/>
            <a:ext cx="8380091" cy="473476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61"/>
                                        </p:tgtEl>
                                        <p:attrNameLst>
                                          <p:attrName>style.visibility</p:attrName>
                                        </p:attrNameLst>
                                      </p:cBhvr>
                                      <p:to>
                                        <p:strVal val="visible"/>
                                      </p:to>
                                    </p:set>
                                    <p:animEffect transition="in" filter="fade">
                                      <p:cBhvr>
                                        <p:cTn id="7" dur="1"/>
                                        <p:tgtEl>
                                          <p:spTgt spid="1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1466"/>
        <p:cNvGrpSpPr/>
        <p:nvPr/>
      </p:nvGrpSpPr>
      <p:grpSpPr>
        <a:xfrm>
          <a:off x="0" y="0"/>
          <a:ext cx="0" cy="0"/>
          <a:chOff x="0" y="0"/>
          <a:chExt cx="0" cy="0"/>
        </a:xfrm>
      </p:grpSpPr>
      <p:sp>
        <p:nvSpPr>
          <p:cNvPr id="1467" name="Google Shape;1467;p127"/>
          <p:cNvSpPr txBox="1">
            <a:spLocks noGrp="1"/>
          </p:cNvSpPr>
          <p:nvPr>
            <p:ph type="title"/>
          </p:nvPr>
        </p:nvSpPr>
        <p:spPr>
          <a:xfrm>
            <a:off x="709685" y="365126"/>
            <a:ext cx="10644115"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Century Gothic"/>
              <a:buNone/>
            </a:pPr>
            <a:r>
              <a:rPr lang="lt-LT">
                <a:latin typeface="Century Gothic"/>
                <a:ea typeface="Century Gothic"/>
                <a:cs typeface="Century Gothic"/>
                <a:sym typeface="Century Gothic"/>
              </a:rPr>
              <a:t>Gebėkite atskirti klastotes</a:t>
            </a:r>
            <a:endParaRPr>
              <a:latin typeface="Century Gothic"/>
              <a:ea typeface="Century Gothic"/>
              <a:cs typeface="Century Gothic"/>
              <a:sym typeface="Century Gothic"/>
            </a:endParaRPr>
          </a:p>
        </p:txBody>
      </p:sp>
      <p:sp>
        <p:nvSpPr>
          <p:cNvPr id="1468" name="Google Shape;1468;p127"/>
          <p:cNvSpPr txBox="1">
            <a:spLocks noGrp="1"/>
          </p:cNvSpPr>
          <p:nvPr>
            <p:ph type="body" idx="1"/>
          </p:nvPr>
        </p:nvSpPr>
        <p:spPr>
          <a:xfrm>
            <a:off x="709685" y="2500784"/>
            <a:ext cx="10980291" cy="1856431"/>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E2E2E"/>
              </a:buClr>
              <a:buSzPts val="3200"/>
              <a:buNone/>
            </a:pPr>
            <a:r>
              <a:rPr lang="lt-LT" dirty="0"/>
              <a:t>Į</a:t>
            </a:r>
            <a:r>
              <a:rPr lang="lt-LT" dirty="0">
                <a:latin typeface="Arial"/>
                <a:ea typeface="Arial"/>
                <a:cs typeface="Arial"/>
                <a:sym typeface="Arial"/>
              </a:rPr>
              <a:t>vairių formų suklastoti pranešimai (el. laiškai, SMS žinutės) ir interneto svetainės, kuriomis </a:t>
            </a:r>
            <a:r>
              <a:rPr lang="lt-LT" b="1" dirty="0">
                <a:latin typeface="Arial"/>
                <a:ea typeface="Arial"/>
                <a:cs typeface="Arial"/>
                <a:sym typeface="Arial"/>
              </a:rPr>
              <a:t>siekiama išgauti informaciją arba priversti atlikti tam tikrus veiksmus</a:t>
            </a:r>
            <a:endParaRPr dirty="0"/>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1473"/>
        <p:cNvGrpSpPr/>
        <p:nvPr/>
      </p:nvGrpSpPr>
      <p:grpSpPr>
        <a:xfrm>
          <a:off x="0" y="0"/>
          <a:ext cx="0" cy="0"/>
          <a:chOff x="0" y="0"/>
          <a:chExt cx="0" cy="0"/>
        </a:xfrm>
      </p:grpSpPr>
      <p:sp>
        <p:nvSpPr>
          <p:cNvPr id="1474" name="Google Shape;1474;p128"/>
          <p:cNvSpPr txBox="1">
            <a:spLocks noGrp="1"/>
          </p:cNvSpPr>
          <p:nvPr>
            <p:ph type="body" idx="1"/>
          </p:nvPr>
        </p:nvSpPr>
        <p:spPr>
          <a:xfrm>
            <a:off x="682388" y="2272090"/>
            <a:ext cx="10671412" cy="3636341"/>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E2E2E"/>
              </a:buClr>
              <a:buSzPts val="3200"/>
              <a:buNone/>
            </a:pPr>
            <a:r>
              <a:rPr lang="lt-LT">
                <a:latin typeface="Arial"/>
                <a:ea typeface="Arial"/>
                <a:cs typeface="Arial"/>
                <a:sym typeface="Arial"/>
              </a:rPr>
              <a:t>Piktavaliai dažnai informuoja</a:t>
            </a:r>
            <a:r>
              <a:rPr lang="lt-LT" b="1">
                <a:latin typeface="Arial"/>
                <a:ea typeface="Arial"/>
                <a:cs typeface="Arial"/>
                <a:sym typeface="Arial"/>
              </a:rPr>
              <a:t> apie gautą ar atliktą naują mokėjimą, apie jums priklausančią išmoką</a:t>
            </a:r>
            <a:r>
              <a:rPr lang="lt-LT">
                <a:latin typeface="Arial"/>
                <a:ea typeface="Arial"/>
                <a:cs typeface="Arial"/>
                <a:sym typeface="Arial"/>
              </a:rPr>
              <a:t>, būtinybę atlikti kokį nors veiksmą (pvz., atnaujinti duomenis) ir pan. </a:t>
            </a:r>
            <a:endParaRPr/>
          </a:p>
          <a:p>
            <a:pPr marL="0" lvl="0" indent="0" algn="l" rtl="0">
              <a:lnSpc>
                <a:spcPct val="100000"/>
              </a:lnSpc>
              <a:spcBef>
                <a:spcPts val="2200"/>
              </a:spcBef>
              <a:spcAft>
                <a:spcPts val="0"/>
              </a:spcAft>
              <a:buClr>
                <a:srgbClr val="2E2E2E"/>
              </a:buClr>
              <a:buSzPts val="3200"/>
              <a:buNone/>
            </a:pPr>
            <a:r>
              <a:rPr lang="lt-LT">
                <a:latin typeface="Arial"/>
                <a:ea typeface="Arial"/>
                <a:cs typeface="Arial"/>
                <a:sym typeface="Arial"/>
              </a:rPr>
              <a:t>Laiške pateikiama interneto nuoroda (adresas) ir prašoma prisijungti prie suklastotos sistemos.</a:t>
            </a:r>
            <a:endParaRPr/>
          </a:p>
        </p:txBody>
      </p:sp>
      <p:sp>
        <p:nvSpPr>
          <p:cNvPr id="1475" name="Google Shape;1475;p128"/>
          <p:cNvSpPr txBox="1">
            <a:spLocks noGrp="1"/>
          </p:cNvSpPr>
          <p:nvPr>
            <p:ph type="title"/>
          </p:nvPr>
        </p:nvSpPr>
        <p:spPr>
          <a:xfrm>
            <a:off x="682388" y="365126"/>
            <a:ext cx="10671412"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Gebėkite atskirti klastotes</a:t>
            </a:r>
            <a:endParaRPr>
              <a:latin typeface="Century Gothic"/>
              <a:ea typeface="Century Gothic"/>
              <a:cs typeface="Century Gothic"/>
              <a:sym typeface="Century Gothic"/>
            </a:endParaRP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1480"/>
        <p:cNvGrpSpPr/>
        <p:nvPr/>
      </p:nvGrpSpPr>
      <p:grpSpPr>
        <a:xfrm>
          <a:off x="0" y="0"/>
          <a:ext cx="0" cy="0"/>
          <a:chOff x="0" y="0"/>
          <a:chExt cx="0" cy="0"/>
        </a:xfrm>
      </p:grpSpPr>
      <p:sp>
        <p:nvSpPr>
          <p:cNvPr id="1481" name="Google Shape;1481;p129"/>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EA551F"/>
              </a:buClr>
              <a:buSzPct val="100000"/>
              <a:buFont typeface="Arial"/>
              <a:buNone/>
            </a:pPr>
            <a:r>
              <a:rPr lang="lt-LT">
                <a:latin typeface="Century Gothic"/>
                <a:ea typeface="Century Gothic"/>
                <a:cs typeface="Century Gothic"/>
                <a:sym typeface="Century Gothic"/>
              </a:rPr>
              <a:t>Pažink medijas su Klaudija.</a:t>
            </a:r>
            <a:endParaRPr>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100000"/>
              <a:buFont typeface="Arial"/>
              <a:buNone/>
            </a:pPr>
            <a:r>
              <a:rPr lang="lt-LT">
                <a:latin typeface="Century Gothic"/>
                <a:ea typeface="Century Gothic"/>
                <a:cs typeface="Century Gothic"/>
                <a:sym typeface="Century Gothic"/>
              </a:rPr>
              <a:t>Ar saugu naudotis DI?</a:t>
            </a:r>
            <a:endParaRPr>
              <a:latin typeface="Century Gothic"/>
              <a:ea typeface="Century Gothic"/>
              <a:cs typeface="Century Gothic"/>
              <a:sym typeface="Century Gothic"/>
            </a:endParaRPr>
          </a:p>
        </p:txBody>
      </p:sp>
      <p:pic>
        <p:nvPicPr>
          <p:cNvPr id="1482" name="Google Shape;1482;p129" descr="Pažink medijas su Klaudija. Ar saugu naudotis DI?"/>
          <p:cNvPicPr preferRelativeResize="0"/>
          <p:nvPr/>
        </p:nvPicPr>
        <p:blipFill rotWithShape="1">
          <a:blip r:embed="rId3">
            <a:alphaModFix/>
          </a:blip>
          <a:srcRect/>
          <a:stretch/>
        </p:blipFill>
        <p:spPr>
          <a:xfrm>
            <a:off x="929814" y="1956833"/>
            <a:ext cx="8387807" cy="473912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82"/>
                                        </p:tgtEl>
                                        <p:attrNameLst>
                                          <p:attrName>style.visibility</p:attrName>
                                        </p:attrNameLst>
                                      </p:cBhvr>
                                      <p:to>
                                        <p:strVal val="visible"/>
                                      </p:to>
                                    </p:set>
                                    <p:animEffect transition="in" filter="fade">
                                      <p:cBhvr>
                                        <p:cTn id="7" dur="1"/>
                                        <p:tgtEl>
                                          <p:spTgt spid="1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1487"/>
        <p:cNvGrpSpPr/>
        <p:nvPr/>
      </p:nvGrpSpPr>
      <p:grpSpPr>
        <a:xfrm>
          <a:off x="0" y="0"/>
          <a:ext cx="0" cy="0"/>
          <a:chOff x="0" y="0"/>
          <a:chExt cx="0" cy="0"/>
        </a:xfrm>
      </p:grpSpPr>
      <p:sp>
        <p:nvSpPr>
          <p:cNvPr id="1488" name="Google Shape;1488;p130"/>
          <p:cNvSpPr txBox="1">
            <a:spLocks noGrp="1"/>
          </p:cNvSpPr>
          <p:nvPr>
            <p:ph type="title"/>
          </p:nvPr>
        </p:nvSpPr>
        <p:spPr>
          <a:xfrm>
            <a:off x="385544" y="291994"/>
            <a:ext cx="10534275" cy="99278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400"/>
              <a:buFont typeface="Arial"/>
              <a:buNone/>
            </a:pPr>
            <a:r>
              <a:rPr lang="lt-LT" i="1">
                <a:latin typeface="Century Gothic"/>
                <a:ea typeface="Century Gothic"/>
                <a:cs typeface="Century Gothic"/>
                <a:sym typeface="Century Gothic"/>
              </a:rPr>
              <a:t>ChatGPT</a:t>
            </a:r>
            <a:r>
              <a:rPr lang="lt-LT">
                <a:latin typeface="Century Gothic"/>
                <a:ea typeface="Century Gothic"/>
                <a:cs typeface="Century Gothic"/>
                <a:sym typeface="Century Gothic"/>
              </a:rPr>
              <a:t> nustatymų valdymas</a:t>
            </a:r>
            <a:endParaRPr sz="4600">
              <a:latin typeface="Century Gothic"/>
              <a:ea typeface="Century Gothic"/>
              <a:cs typeface="Century Gothic"/>
              <a:sym typeface="Century Gothic"/>
            </a:endParaRPr>
          </a:p>
        </p:txBody>
      </p:sp>
      <p:pic>
        <p:nvPicPr>
          <p:cNvPr id="1489" name="Google Shape;1489;p130"/>
          <p:cNvPicPr preferRelativeResize="0"/>
          <p:nvPr/>
        </p:nvPicPr>
        <p:blipFill rotWithShape="1">
          <a:blip r:embed="rId3">
            <a:alphaModFix/>
          </a:blip>
          <a:srcRect l="4567" t="6291" b="16895"/>
          <a:stretch/>
        </p:blipFill>
        <p:spPr>
          <a:xfrm>
            <a:off x="534394" y="2469994"/>
            <a:ext cx="4937326" cy="2587083"/>
          </a:xfrm>
          <a:prstGeom prst="rect">
            <a:avLst/>
          </a:prstGeom>
          <a:noFill/>
          <a:ln>
            <a:noFill/>
          </a:ln>
        </p:spPr>
      </p:pic>
      <p:pic>
        <p:nvPicPr>
          <p:cNvPr id="1490" name="Google Shape;1490;p130"/>
          <p:cNvPicPr preferRelativeResize="0"/>
          <p:nvPr/>
        </p:nvPicPr>
        <p:blipFill rotWithShape="1">
          <a:blip r:embed="rId4">
            <a:alphaModFix/>
          </a:blip>
          <a:srcRect t="12089" b="42397"/>
          <a:stretch/>
        </p:blipFill>
        <p:spPr>
          <a:xfrm>
            <a:off x="5600739" y="2469994"/>
            <a:ext cx="6404431" cy="2587083"/>
          </a:xfrm>
          <a:prstGeom prst="rect">
            <a:avLst/>
          </a:prstGeom>
          <a:noFill/>
          <a:ln>
            <a:noFill/>
          </a:ln>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1495"/>
        <p:cNvGrpSpPr/>
        <p:nvPr/>
      </p:nvGrpSpPr>
      <p:grpSpPr>
        <a:xfrm>
          <a:off x="0" y="0"/>
          <a:ext cx="0" cy="0"/>
          <a:chOff x="0" y="0"/>
          <a:chExt cx="0" cy="0"/>
        </a:xfrm>
      </p:grpSpPr>
      <p:sp>
        <p:nvSpPr>
          <p:cNvPr id="1496" name="Google Shape;1496;p200"/>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i="1"/>
              <a:t>Gemini</a:t>
            </a:r>
            <a:r>
              <a:rPr lang="lt-LT"/>
              <a:t> nustatymų valdymas</a:t>
            </a:r>
            <a:endParaRPr/>
          </a:p>
        </p:txBody>
      </p:sp>
      <p:pic>
        <p:nvPicPr>
          <p:cNvPr id="1497" name="Google Shape;1497;p200" descr="Gemini pokalbių roboto interneto puslapio ekrano kopija, tekstas, simboliai."/>
          <p:cNvPicPr preferRelativeResize="0"/>
          <p:nvPr/>
        </p:nvPicPr>
        <p:blipFill rotWithShape="1">
          <a:blip r:embed="rId3">
            <a:alphaModFix/>
          </a:blip>
          <a:srcRect l="5619"/>
          <a:stretch/>
        </p:blipFill>
        <p:spPr>
          <a:xfrm>
            <a:off x="362674" y="2947599"/>
            <a:ext cx="8037961" cy="2534004"/>
          </a:xfrm>
          <a:prstGeom prst="rect">
            <a:avLst/>
          </a:prstGeom>
          <a:noFill/>
          <a:ln>
            <a:noFill/>
          </a:ln>
        </p:spPr>
      </p:pic>
      <p:pic>
        <p:nvPicPr>
          <p:cNvPr id="1498" name="Google Shape;1498;p200" descr="Gemini pokalbių roboto interneto svetainės ekrano kopija. Tekstas, piktogramos."/>
          <p:cNvPicPr preferRelativeResize="0"/>
          <p:nvPr/>
        </p:nvPicPr>
        <p:blipFill rotWithShape="1">
          <a:blip r:embed="rId4">
            <a:alphaModFix/>
          </a:blip>
          <a:srcRect l="26842" t="6805" r="2230" b="3067"/>
          <a:stretch/>
        </p:blipFill>
        <p:spPr>
          <a:xfrm>
            <a:off x="8924081" y="2091638"/>
            <a:ext cx="2824222" cy="3391382"/>
          </a:xfrm>
          <a:prstGeom prst="rect">
            <a:avLst/>
          </a:prstGeom>
          <a:noFill/>
          <a:ln>
            <a:noFill/>
          </a:ln>
        </p:spPr>
      </p:pic>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1503"/>
        <p:cNvGrpSpPr/>
        <p:nvPr/>
      </p:nvGrpSpPr>
      <p:grpSpPr>
        <a:xfrm>
          <a:off x="0" y="0"/>
          <a:ext cx="0" cy="0"/>
          <a:chOff x="0" y="0"/>
          <a:chExt cx="0" cy="0"/>
        </a:xfrm>
      </p:grpSpPr>
      <p:sp>
        <p:nvSpPr>
          <p:cNvPr id="1504" name="Google Shape;1504;p132"/>
          <p:cNvSpPr txBox="1">
            <a:spLocks noGrp="1"/>
          </p:cNvSpPr>
          <p:nvPr>
            <p:ph type="body" idx="1"/>
          </p:nvPr>
        </p:nvSpPr>
        <p:spPr>
          <a:xfrm>
            <a:off x="812252" y="1970956"/>
            <a:ext cx="7754232" cy="4509886"/>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0000"/>
              </a:lnSpc>
              <a:spcBef>
                <a:spcPts val="0"/>
              </a:spcBef>
              <a:spcAft>
                <a:spcPts val="0"/>
              </a:spcAft>
              <a:buClr>
                <a:srgbClr val="2E2E2E"/>
              </a:buClr>
              <a:buSzPts val="3000"/>
              <a:buNone/>
            </a:pPr>
            <a:r>
              <a:rPr lang="lt-LT" dirty="0"/>
              <a:t>Virtualiame pasaulyje galioja realaus pasaulio teisė!</a:t>
            </a:r>
            <a:endParaRPr dirty="0"/>
          </a:p>
          <a:p>
            <a:pPr marL="0" lvl="0" indent="0" algn="l" rtl="0">
              <a:lnSpc>
                <a:spcPct val="100000"/>
              </a:lnSpc>
              <a:spcBef>
                <a:spcPts val="1000"/>
              </a:spcBef>
              <a:spcAft>
                <a:spcPts val="0"/>
              </a:spcAft>
              <a:buClr>
                <a:srgbClr val="2E2E2E"/>
              </a:buClr>
              <a:buSzPts val="3000"/>
              <a:buNone/>
            </a:pPr>
            <a:endParaRPr dirty="0"/>
          </a:p>
          <a:p>
            <a:pPr marL="0" lvl="0" indent="0" algn="l" rtl="0">
              <a:lnSpc>
                <a:spcPct val="100000"/>
              </a:lnSpc>
              <a:spcBef>
                <a:spcPts val="1000"/>
              </a:spcBef>
              <a:spcAft>
                <a:spcPts val="0"/>
              </a:spcAft>
              <a:buClr>
                <a:srgbClr val="2E2E2E"/>
              </a:buClr>
              <a:buSzPts val="3000"/>
              <a:buNone/>
            </a:pPr>
            <a:r>
              <a:rPr lang="lt-LT" dirty="0"/>
              <a:t>Prieš dalindamasis pagalvok: </a:t>
            </a:r>
            <a:endParaRPr dirty="0"/>
          </a:p>
          <a:p>
            <a:pPr marL="0" lvl="0" indent="0" algn="l" rtl="0">
              <a:lnSpc>
                <a:spcPct val="100000"/>
              </a:lnSpc>
              <a:spcBef>
                <a:spcPts val="1000"/>
              </a:spcBef>
              <a:spcAft>
                <a:spcPts val="0"/>
              </a:spcAft>
              <a:buClr>
                <a:srgbClr val="2E2E2E"/>
              </a:buClr>
              <a:buSzPts val="3000"/>
              <a:buNone/>
            </a:pPr>
            <a:r>
              <a:rPr lang="lt-LT" b="1" dirty="0"/>
              <a:t>ar nesi supykęs</a:t>
            </a:r>
            <a:r>
              <a:rPr lang="lt-LT" dirty="0"/>
              <a:t>,</a:t>
            </a:r>
            <a:endParaRPr dirty="0"/>
          </a:p>
          <a:p>
            <a:pPr marL="0" lvl="0" indent="0" algn="l" rtl="0">
              <a:lnSpc>
                <a:spcPct val="100000"/>
              </a:lnSpc>
              <a:spcBef>
                <a:spcPts val="1000"/>
              </a:spcBef>
              <a:spcAft>
                <a:spcPts val="0"/>
              </a:spcAft>
              <a:buClr>
                <a:srgbClr val="2E2E2E"/>
              </a:buClr>
              <a:buSzPts val="3000"/>
              <a:buNone/>
            </a:pPr>
            <a:r>
              <a:rPr lang="lt-LT" b="1" dirty="0"/>
              <a:t>ar nieko neįžeisi, </a:t>
            </a:r>
            <a:endParaRPr dirty="0"/>
          </a:p>
          <a:p>
            <a:pPr marL="0" lvl="0" indent="0" algn="l" rtl="0">
              <a:lnSpc>
                <a:spcPct val="100000"/>
              </a:lnSpc>
              <a:spcBef>
                <a:spcPts val="1000"/>
              </a:spcBef>
              <a:spcAft>
                <a:spcPts val="0"/>
              </a:spcAft>
              <a:buClr>
                <a:srgbClr val="2E2E2E"/>
              </a:buClr>
              <a:buSzPts val="3000"/>
              <a:buNone/>
            </a:pPr>
            <a:r>
              <a:rPr lang="lt-LT" b="1" dirty="0"/>
              <a:t>kas galės matyti</a:t>
            </a:r>
            <a:r>
              <a:rPr lang="lt-LT" dirty="0"/>
              <a:t>,</a:t>
            </a:r>
            <a:endParaRPr dirty="0"/>
          </a:p>
          <a:p>
            <a:pPr marL="0" lvl="0" indent="0" algn="l" rtl="0">
              <a:lnSpc>
                <a:spcPct val="100000"/>
              </a:lnSpc>
              <a:spcBef>
                <a:spcPts val="1000"/>
              </a:spcBef>
              <a:spcAft>
                <a:spcPts val="0"/>
              </a:spcAft>
              <a:buClr>
                <a:srgbClr val="2E2E2E"/>
              </a:buClr>
              <a:buSzPts val="3000"/>
              <a:buNone/>
            </a:pPr>
            <a:r>
              <a:rPr lang="lt-LT" b="1" dirty="0"/>
              <a:t>ar tai nėra patyčios</a:t>
            </a:r>
            <a:r>
              <a:rPr lang="lt-LT" dirty="0"/>
              <a:t>?</a:t>
            </a:r>
            <a:endParaRPr dirty="0"/>
          </a:p>
          <a:p>
            <a:pPr marL="228600" lvl="0" indent="-38100" algn="l" rtl="0">
              <a:lnSpc>
                <a:spcPct val="100000"/>
              </a:lnSpc>
              <a:spcBef>
                <a:spcPts val="1000"/>
              </a:spcBef>
              <a:spcAft>
                <a:spcPts val="0"/>
              </a:spcAft>
              <a:buClr>
                <a:srgbClr val="2E2E2E"/>
              </a:buClr>
              <a:buSzPts val="3000"/>
              <a:buNone/>
            </a:pPr>
            <a:endParaRPr dirty="0"/>
          </a:p>
        </p:txBody>
      </p:sp>
      <p:sp>
        <p:nvSpPr>
          <p:cNvPr id="1505" name="Google Shape;1505;p132"/>
          <p:cNvSpPr txBox="1">
            <a:spLocks noGrp="1"/>
          </p:cNvSpPr>
          <p:nvPr>
            <p:ph type="title"/>
          </p:nvPr>
        </p:nvSpPr>
        <p:spPr>
          <a:xfrm>
            <a:off x="812252" y="229409"/>
            <a:ext cx="11219327" cy="106663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EA551F"/>
              </a:buClr>
              <a:buSzPts val="4400"/>
              <a:buFont typeface="Arial"/>
              <a:buNone/>
            </a:pPr>
            <a:r>
              <a:rPr lang="lt-LT">
                <a:latin typeface="Century Gothic"/>
                <a:ea typeface="Century Gothic"/>
                <a:cs typeface="Century Gothic"/>
                <a:sym typeface="Century Gothic"/>
              </a:rPr>
              <a:t>Privatumo ir duomenų saugumo iššūkiai</a:t>
            </a:r>
            <a:endParaRPr sz="4600">
              <a:latin typeface="Century Gothic"/>
              <a:ea typeface="Century Gothic"/>
              <a:cs typeface="Century Gothic"/>
              <a:sym typeface="Century Gothic"/>
            </a:endParaRPr>
          </a:p>
        </p:txBody>
      </p:sp>
      <p:pic>
        <p:nvPicPr>
          <p:cNvPr id="1506" name="Google Shape;1506;p132"/>
          <p:cNvPicPr preferRelativeResize="0"/>
          <p:nvPr/>
        </p:nvPicPr>
        <p:blipFill rotWithShape="1">
          <a:blip r:embed="rId3">
            <a:alphaModFix/>
          </a:blip>
          <a:srcRect/>
          <a:stretch/>
        </p:blipFill>
        <p:spPr>
          <a:xfrm>
            <a:off x="7868653" y="2254155"/>
            <a:ext cx="2977936" cy="4111929"/>
          </a:xfrm>
          <a:prstGeom prst="rect">
            <a:avLst/>
          </a:prstGeom>
          <a:noFill/>
          <a:ln>
            <a:noFill/>
          </a:ln>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1510"/>
        <p:cNvGrpSpPr/>
        <p:nvPr/>
      </p:nvGrpSpPr>
      <p:grpSpPr>
        <a:xfrm>
          <a:off x="0" y="0"/>
          <a:ext cx="0" cy="0"/>
          <a:chOff x="0" y="0"/>
          <a:chExt cx="0" cy="0"/>
        </a:xfrm>
      </p:grpSpPr>
      <p:sp>
        <p:nvSpPr>
          <p:cNvPr id="1511" name="Google Shape;1511;p133"/>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500"/>
              <a:buFont typeface="Century Gothic"/>
              <a:buNone/>
            </a:pPr>
            <a:r>
              <a:rPr lang="lt-LT"/>
              <a:t>Apibendrinimas</a:t>
            </a:r>
            <a:endParaRP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1516"/>
        <p:cNvGrpSpPr/>
        <p:nvPr/>
      </p:nvGrpSpPr>
      <p:grpSpPr>
        <a:xfrm>
          <a:off x="0" y="0"/>
          <a:ext cx="0" cy="0"/>
          <a:chOff x="0" y="0"/>
          <a:chExt cx="0" cy="0"/>
        </a:xfrm>
      </p:grpSpPr>
      <p:sp>
        <p:nvSpPr>
          <p:cNvPr id="1517" name="Google Shape;1517;p134"/>
          <p:cNvSpPr txBox="1">
            <a:spLocks noGrp="1"/>
          </p:cNvSpPr>
          <p:nvPr>
            <p:ph type="title"/>
          </p:nvPr>
        </p:nvSpPr>
        <p:spPr>
          <a:xfrm>
            <a:off x="838200" y="365126"/>
            <a:ext cx="10515600" cy="12770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EA551F"/>
              </a:buClr>
              <a:buSzPts val="4500"/>
              <a:buFont typeface="Arial"/>
              <a:buNone/>
            </a:pPr>
            <a:r>
              <a:rPr lang="lt-LT">
                <a:latin typeface="Century Gothic"/>
                <a:ea typeface="Century Gothic"/>
                <a:cs typeface="Century Gothic"/>
                <a:sym typeface="Century Gothic"/>
              </a:rPr>
              <a:t>Gerosios praktikos</a:t>
            </a:r>
            <a:endParaRPr>
              <a:latin typeface="Century Gothic"/>
              <a:ea typeface="Century Gothic"/>
              <a:cs typeface="Century Gothic"/>
              <a:sym typeface="Century Gothic"/>
            </a:endParaRPr>
          </a:p>
        </p:txBody>
      </p:sp>
      <p:sp>
        <p:nvSpPr>
          <p:cNvPr id="1518" name="Google Shape;1518;p134"/>
          <p:cNvSpPr txBox="1">
            <a:spLocks noGrp="1"/>
          </p:cNvSpPr>
          <p:nvPr>
            <p:ph type="body" idx="1"/>
          </p:nvPr>
        </p:nvSpPr>
        <p:spPr>
          <a:xfrm>
            <a:off x="838200" y="1965287"/>
            <a:ext cx="11257344" cy="4247276"/>
          </a:xfrm>
          <a:prstGeom prst="rect">
            <a:avLst/>
          </a:prstGeom>
          <a:noFill/>
          <a:ln>
            <a:noFill/>
          </a:ln>
        </p:spPr>
        <p:txBody>
          <a:bodyPr spcFirstLastPara="1" wrap="square" lIns="91425" tIns="45700" rIns="91425" bIns="45700" anchor="ctr" anchorCtr="0">
            <a:spAutoFit/>
          </a:bodyPr>
          <a:lstStyle/>
          <a:p>
            <a:pPr marL="0" lvl="0" indent="0" algn="l" rtl="0">
              <a:lnSpc>
                <a:spcPct val="150000"/>
              </a:lnSpc>
              <a:spcBef>
                <a:spcPts val="0"/>
              </a:spcBef>
              <a:spcAft>
                <a:spcPts val="0"/>
              </a:spcAft>
              <a:buClr>
                <a:schemeClr val="dk1"/>
              </a:buClr>
              <a:buSzPts val="3200"/>
              <a:buNone/>
            </a:pPr>
            <a:r>
              <a:rPr lang="lt-LT" b="0" i="0" strike="noStrike" cap="none" dirty="0">
                <a:solidFill>
                  <a:schemeClr val="dk1"/>
                </a:solidFill>
                <a:latin typeface="Arial"/>
                <a:ea typeface="Arial"/>
                <a:cs typeface="Arial"/>
                <a:sym typeface="Arial"/>
              </a:rPr>
              <a:t>Pirma poreikis, tik tada įrankis</a:t>
            </a:r>
            <a:endParaRPr dirty="0">
              <a:solidFill>
                <a:schemeClr val="dk1"/>
              </a:solidFill>
            </a:endParaRPr>
          </a:p>
          <a:p>
            <a:pPr marL="0" lvl="0" indent="0" algn="l" rtl="0">
              <a:lnSpc>
                <a:spcPct val="150000"/>
              </a:lnSpc>
              <a:spcBef>
                <a:spcPts val="0"/>
              </a:spcBef>
              <a:spcAft>
                <a:spcPts val="0"/>
              </a:spcAft>
              <a:buClr>
                <a:schemeClr val="dk1"/>
              </a:buClr>
              <a:buSzPts val="3200"/>
              <a:buNone/>
            </a:pPr>
            <a:r>
              <a:rPr lang="lt-LT" b="0" i="0" strike="noStrike" cap="none" dirty="0">
                <a:solidFill>
                  <a:schemeClr val="dk1"/>
                </a:solidFill>
                <a:latin typeface="Arial"/>
                <a:ea typeface="Arial"/>
                <a:cs typeface="Arial"/>
                <a:sym typeface="Arial"/>
              </a:rPr>
              <a:t>Vertink pagal paprastumą ir integracijas</a:t>
            </a:r>
            <a:endParaRPr dirty="0">
              <a:solidFill>
                <a:schemeClr val="dk1"/>
              </a:solidFill>
            </a:endParaRPr>
          </a:p>
          <a:p>
            <a:pPr marL="0" lvl="0" indent="0" algn="l" rtl="0">
              <a:lnSpc>
                <a:spcPct val="150000"/>
              </a:lnSpc>
              <a:spcBef>
                <a:spcPts val="0"/>
              </a:spcBef>
              <a:spcAft>
                <a:spcPts val="0"/>
              </a:spcAft>
              <a:buClr>
                <a:schemeClr val="dk1"/>
              </a:buClr>
              <a:buSzPts val="3200"/>
              <a:buNone/>
            </a:pPr>
            <a:r>
              <a:rPr lang="lt-LT" dirty="0">
                <a:solidFill>
                  <a:schemeClr val="dk1"/>
                </a:solidFill>
              </a:rPr>
              <a:t>Nenaudok 10 įrankių vienu metu</a:t>
            </a:r>
            <a:endParaRPr dirty="0">
              <a:solidFill>
                <a:schemeClr val="dk1"/>
              </a:solidFill>
            </a:endParaRPr>
          </a:p>
          <a:p>
            <a:pPr marL="0" lvl="0" indent="0" algn="l" rtl="0">
              <a:lnSpc>
                <a:spcPct val="150000"/>
              </a:lnSpc>
              <a:spcBef>
                <a:spcPts val="0"/>
              </a:spcBef>
              <a:spcAft>
                <a:spcPts val="0"/>
              </a:spcAft>
              <a:buClr>
                <a:schemeClr val="dk1"/>
              </a:buClr>
              <a:buSzPts val="3200"/>
              <a:buNone/>
            </a:pPr>
            <a:r>
              <a:rPr lang="lt-LT" dirty="0">
                <a:solidFill>
                  <a:schemeClr val="dk1"/>
                </a:solidFill>
              </a:rPr>
              <a:t>I</a:t>
            </a:r>
            <a:r>
              <a:rPr lang="lt-LT" b="0" i="0" strike="noStrike" cap="none" dirty="0">
                <a:solidFill>
                  <a:schemeClr val="dk1"/>
                </a:solidFill>
                <a:latin typeface="Arial"/>
                <a:ea typeface="Arial"/>
                <a:cs typeface="Arial"/>
                <a:sym typeface="Arial"/>
              </a:rPr>
              <a:t>šsirink 1–2 įrankius ir pabandyk su jais dirbti 30 dienų Nepadaugink naujovių vienu metu – svarbiausia nuoseklumas!</a:t>
            </a:r>
            <a:endParaRPr dirty="0">
              <a:solidFill>
                <a:schemeClr val="dk1"/>
              </a:solidFill>
            </a:endParaRPr>
          </a:p>
          <a:p>
            <a:pPr marL="0" lvl="0" indent="0" algn="l" rtl="0">
              <a:lnSpc>
                <a:spcPct val="150000"/>
              </a:lnSpc>
              <a:spcBef>
                <a:spcPts val="0"/>
              </a:spcBef>
              <a:spcAft>
                <a:spcPts val="0"/>
              </a:spcAft>
              <a:buClr>
                <a:schemeClr val="dk1"/>
              </a:buClr>
              <a:buSzPts val="3200"/>
              <a:buNone/>
            </a:pPr>
            <a:r>
              <a:rPr lang="lt-LT" b="0" i="0" strike="noStrike" cap="none" dirty="0">
                <a:solidFill>
                  <a:schemeClr val="dk1"/>
                </a:solidFill>
                <a:latin typeface="Arial"/>
                <a:ea typeface="Arial"/>
                <a:cs typeface="Arial"/>
                <a:sym typeface="Arial"/>
              </a:rPr>
              <a:t>Automatizuok pasikartojančius darbus</a:t>
            </a:r>
            <a:endParaRPr dirty="0">
              <a:solidFill>
                <a:schemeClr val="dk1"/>
              </a:solidFill>
            </a:endParaRP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1523"/>
        <p:cNvGrpSpPr/>
        <p:nvPr/>
      </p:nvGrpSpPr>
      <p:grpSpPr>
        <a:xfrm>
          <a:off x="0" y="0"/>
          <a:ext cx="0" cy="0"/>
          <a:chOff x="0" y="0"/>
          <a:chExt cx="0" cy="0"/>
        </a:xfrm>
      </p:grpSpPr>
      <p:sp>
        <p:nvSpPr>
          <p:cNvPr id="1524" name="Google Shape;1524;p135"/>
          <p:cNvSpPr txBox="1">
            <a:spLocks noGrp="1"/>
          </p:cNvSpPr>
          <p:nvPr>
            <p:ph type="title"/>
          </p:nvPr>
        </p:nvSpPr>
        <p:spPr>
          <a:xfrm>
            <a:off x="1809307" y="2766218"/>
            <a:ext cx="8573386" cy="1325563"/>
          </a:xfrm>
          <a:prstGeom prst="rect">
            <a:avLst/>
          </a:prstGeom>
          <a:noFill/>
          <a:ln w="38100" cap="flat" cmpd="sng">
            <a:solidFill>
              <a:srgbClr val="666666"/>
            </a:solidFill>
            <a:prstDash val="lgDash"/>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EA551F"/>
              </a:buClr>
              <a:buSzPts val="4400"/>
              <a:buFont typeface="Arial"/>
              <a:buNone/>
            </a:pPr>
            <a:r>
              <a:rPr lang="lt-LT"/>
              <a:t>Diskusija</a:t>
            </a:r>
            <a:endParaRPr sz="4600"/>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1529"/>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596B3E628590A4DBDCD5CB36A88C228" ma:contentTypeVersion="10" ma:contentTypeDescription="Create a new document." ma:contentTypeScope="" ma:versionID="9123dcd3a75f04f6180a9f988487171a">
  <xsd:schema xmlns:xsd="http://www.w3.org/2001/XMLSchema" xmlns:xs="http://www.w3.org/2001/XMLSchema" xmlns:p="http://schemas.microsoft.com/office/2006/metadata/properties" xmlns:ns2="8f1ab580-f118-4dfc-807d-7a2cd1cfd6a1" xmlns:ns3="61736391-b804-453d-844a-a99e2602f7fb" targetNamespace="http://schemas.microsoft.com/office/2006/metadata/properties" ma:root="true" ma:fieldsID="3a41032f934ce5c941ac98115ddfbadb" ns2:_="" ns3:_="">
    <xsd:import namespace="8f1ab580-f118-4dfc-807d-7a2cd1cfd6a1"/>
    <xsd:import namespace="61736391-b804-453d-844a-a99e2602f7f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1ab580-f118-4dfc-807d-7a2cd1cfd6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1736391-b804-453d-844a-a99e2602f7f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5DFD035-9132-4BD8-8945-93194FBD33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f1ab580-f118-4dfc-807d-7a2cd1cfd6a1"/>
    <ds:schemaRef ds:uri="61736391-b804-453d-844a-a99e2602f7f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DF809B1-3581-49A4-B25B-2D4FCD78DE40}">
  <ds:schemaRefs>
    <ds:schemaRef ds:uri="http://schemas.microsoft.com/sharepoint/v3/contenttype/forms"/>
  </ds:schemaRefs>
</ds:datastoreItem>
</file>

<file path=customXml/itemProps3.xml><?xml version="1.0" encoding="utf-8"?>
<ds:datastoreItem xmlns:ds="http://schemas.openxmlformats.org/officeDocument/2006/customXml" ds:itemID="{2ADD381C-2974-45B9-B9D3-BE75E735E100}">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1482</TotalTime>
  <Words>25561</Words>
  <Application>Microsoft Office PowerPoint</Application>
  <PresentationFormat>Widescreen</PresentationFormat>
  <Paragraphs>1686</Paragraphs>
  <Slides>180</Slides>
  <Notes>180</Notes>
  <HiddenSlides>0</HiddenSlides>
  <MMClips>0</MMClips>
  <ScaleCrop>false</ScaleCrop>
  <HeadingPairs>
    <vt:vector size="4" baseType="variant">
      <vt:variant>
        <vt:lpstr>Theme</vt:lpstr>
      </vt:variant>
      <vt:variant>
        <vt:i4>3</vt:i4>
      </vt:variant>
      <vt:variant>
        <vt:lpstr>Slide Titles</vt:lpstr>
      </vt:variant>
      <vt:variant>
        <vt:i4>180</vt:i4>
      </vt:variant>
    </vt:vector>
  </HeadingPairs>
  <TitlesOfParts>
    <vt:vector size="183" baseType="lpstr">
      <vt:lpstr>Office Theme</vt:lpstr>
      <vt:lpstr>1_Office Theme</vt:lpstr>
      <vt:lpstr>2_Office Theme</vt:lpstr>
      <vt:lpstr>Skaitmeninis efektyvumas (Išmanūs sprendimai efektyviam darbui ir turiningam laisvalaikiui?) </vt:lpstr>
      <vt:lpstr>Planas</vt:lpstr>
      <vt:lpstr>Skaitmeninio efektyvumo svarba</vt:lpstr>
      <vt:lpstr>Informacijos perteklius</vt:lpstr>
      <vt:lpstr>Kodėl verta rūpintis skaitmeniniu efektyvumu?</vt:lpstr>
      <vt:lpstr>Informacijos paieška ir saugojimas</vt:lpstr>
      <vt:lpstr>Populiariausi paieškos varikliai pasaulyje</vt:lpstr>
      <vt:lpstr>Populiariausi paieškos varikliai Lietuvoje</vt:lpstr>
      <vt:lpstr>Naršyklės nustatymai</vt:lpstr>
      <vt:lpstr>Naršyklės nustatymai. Skirtukų grupės</vt:lpstr>
      <vt:lpstr>Naršyklės nustatymai. Vertėjas</vt:lpstr>
      <vt:lpstr>Naršyklės nustatymai. Plėtiniai</vt:lpstr>
      <vt:lpstr>Google chrome plėtiniai</vt:lpstr>
      <vt:lpstr>Informacijos paieškos etapai</vt:lpstr>
      <vt:lpstr>Praktinė užduotis</vt:lpstr>
      <vt:lpstr>Atlikite paiešką Google</vt:lpstr>
      <vt:lpstr>Užduokite klausimą pokalbių robotui</vt:lpstr>
      <vt:lpstr>Google ar pokalbių robotas?</vt:lpstr>
      <vt:lpstr>Mokslinės informacijos šaltiniai</vt:lpstr>
      <vt:lpstr>Google mokslinčius</vt:lpstr>
      <vt:lpstr>Pasaulio duomenų bazės</vt:lpstr>
      <vt:lpstr>Lietuvos duomenų bazės</vt:lpstr>
      <vt:lpstr>Atviros prieigos šaltiniai</vt:lpstr>
      <vt:lpstr>Atviros prieigos šaltiniai</vt:lpstr>
      <vt:lpstr>Informacijos tvarkymas</vt:lpstr>
      <vt:lpstr>Informacijos saugojimas debesyse</vt:lpstr>
      <vt:lpstr>Praktinė užduotis</vt:lpstr>
      <vt:lpstr>Failų valdymas Google diske</vt:lpstr>
      <vt:lpstr>Zotero</vt:lpstr>
      <vt:lpstr>Skaitmeninių tekstinių dokumentų kūrimas </vt:lpstr>
      <vt:lpstr>Dokumentų skenavimas</vt:lpstr>
      <vt:lpstr>Praktinė užduotis</vt:lpstr>
      <vt:lpstr>Laiko ir darbų planavimas</vt:lpstr>
      <vt:lpstr>Kalendoriai</vt:lpstr>
      <vt:lpstr>Google kalendorius</vt:lpstr>
      <vt:lpstr>Praktinė užduotis</vt:lpstr>
      <vt:lpstr>Susitikimų organizavimas</vt:lpstr>
      <vt:lpstr>Užtikrinkime sklandžius vaizdo susitikimus</vt:lpstr>
      <vt:lpstr>Užtikrinkime sklandžius vaizdo susitikimus</vt:lpstr>
      <vt:lpstr>Užtikrinkime sklandžius vaizdo susitikimus</vt:lpstr>
      <vt:lpstr>Praktinė užduotis</vt:lpstr>
      <vt:lpstr>Laiko ir produktyvumo stebėjimas</vt:lpstr>
      <vt:lpstr>Naudingi įrankiai Pomodoro metodui</vt:lpstr>
      <vt:lpstr>Saugus ir etiškas skaitmeninis bendradarbiavimas</vt:lpstr>
      <vt:lpstr>Skaitmeninio bendradarbiavimo formos</vt:lpstr>
      <vt:lpstr>Praktinė užduotis</vt:lpstr>
      <vt:lpstr>Slaptažodžiai</vt:lpstr>
      <vt:lpstr>Pažink medijas su Klaudija. Kokie slaptažodžiai saugūs?</vt:lpstr>
      <vt:lpstr>Pradėti nuo savęs?</vt:lpstr>
      <vt:lpstr>Slaptažodžių tvarkyklės</vt:lpstr>
      <vt:lpstr>Google slaptažodžių tvarkyklė</vt:lpstr>
      <vt:lpstr>Slaptažodžių tvarkyklės</vt:lpstr>
      <vt:lpstr>Elektroninio pašto etiketas</vt:lpstr>
      <vt:lpstr>Dalinkimės saugiai</vt:lpstr>
      <vt:lpstr>Nesiuntinėkite šlamšto</vt:lpstr>
      <vt:lpstr>Nedelsdami atsakykite į el. laiškus</vt:lpstr>
      <vt:lpstr>Laiškų siuntimas išmaniai arba  elektroninio pašto optimizavimas</vt:lpstr>
      <vt:lpstr>Laiškų šablonai</vt:lpstr>
      <vt:lpstr>Pagrindiniai privalumai</vt:lpstr>
      <vt:lpstr>Gmail laiškų šablono nustatymas</vt:lpstr>
      <vt:lpstr>Laiško šablono pavyzdys</vt:lpstr>
      <vt:lpstr>Šablono įterpimas</vt:lpstr>
      <vt:lpstr>Patarimai naudojant šablonus</vt:lpstr>
      <vt:lpstr>Praktinė užduotis</vt:lpstr>
      <vt:lpstr>Outlook taisyklės</vt:lpstr>
      <vt:lpstr>Laiškų nustatymai</vt:lpstr>
      <vt:lpstr>Praktinė užduotis</vt:lpstr>
      <vt:lpstr>Pažink medijas su Klaudija. Kaip žmonės gyveno be interneto?</vt:lpstr>
      <vt:lpstr>Pažink medijas su Klaudija. Socialinių tinklų nustatymai</vt:lpstr>
      <vt:lpstr>Naudingos priemonės: idėjos, formos, apklausos ir kt.</vt:lpstr>
      <vt:lpstr>Doodle</vt:lpstr>
      <vt:lpstr>Praktinė užduotis</vt:lpstr>
      <vt:lpstr>PowerPoint Presentation</vt:lpstr>
      <vt:lpstr>Slido</vt:lpstr>
      <vt:lpstr>Slido apklausos kūrimas</vt:lpstr>
      <vt:lpstr>Praktinė užduotis</vt:lpstr>
      <vt:lpstr>PowerPoint Presentation</vt:lpstr>
      <vt:lpstr>Kahoot!</vt:lpstr>
      <vt:lpstr>Pristatymai (skaidrės)</vt:lpstr>
      <vt:lpstr>Pristatymų rengimo įrankiai</vt:lpstr>
      <vt:lpstr>Microsoft Office paketas (Power Point)</vt:lpstr>
      <vt:lpstr>Google skaidrės</vt:lpstr>
      <vt:lpstr>Pristatymo rengimo patarimai</vt:lpstr>
      <vt:lpstr>Praktinė užduotis</vt:lpstr>
      <vt:lpstr>Pristatymo kūrimas</vt:lpstr>
      <vt:lpstr>Pristatymo kūrimas</vt:lpstr>
      <vt:lpstr>Pristatymo kūrimas</vt:lpstr>
      <vt:lpstr>Pristatymo kūrimas</vt:lpstr>
      <vt:lpstr>Pristatymo kūrimas</vt:lpstr>
      <vt:lpstr>Pristatymo kūrimas</vt:lpstr>
      <vt:lpstr>Canva</vt:lpstr>
      <vt:lpstr>Praktinė užduotis</vt:lpstr>
      <vt:lpstr>PowerPoint Presentation</vt:lpstr>
      <vt:lpstr>Canva + DI</vt:lpstr>
      <vt:lpstr>PowerPoint Presentation</vt:lpstr>
      <vt:lpstr>PowerPoint Presentation</vt:lpstr>
      <vt:lpstr>PowerPoint Presentation</vt:lpstr>
      <vt:lpstr>PowerPoint Presentation</vt:lpstr>
      <vt:lpstr>PowerPoint Presentation</vt:lpstr>
      <vt:lpstr>PowerPoint Presentation</vt:lpstr>
      <vt:lpstr>Intelektinės nuosavybės naudojimas</vt:lpstr>
      <vt:lpstr>Pixabay</vt:lpstr>
      <vt:lpstr>Pažink medijas su Klaudija. Kada atsiranda autorių teisės?</vt:lpstr>
      <vt:lpstr>Autorių teisių objekto kriterijai</vt:lpstr>
      <vt:lpstr>Teisė naudoti edukaciniais tikslais</vt:lpstr>
      <vt:lpstr>Pažink medijas su Klaudija. Ar galiu savo videoklipe naudoti kitų sukurtą muziką?</vt:lpstr>
      <vt:lpstr>Nekomercinis naudojimas</vt:lpstr>
      <vt:lpstr>PowerPoint Presentation</vt:lpstr>
      <vt:lpstr>Pažink medijas su Klaudija. Ar galiu kitų sukurtus kūrinius naudoti komerciniais tikslais?</vt:lpstr>
      <vt:lpstr>Interneto svetainių kritinis vertinimas</vt:lpstr>
      <vt:lpstr>Svetainių tipai</vt:lpstr>
      <vt:lpstr>Svetainių tipai</vt:lpstr>
      <vt:lpstr>Interneto svetainės, tinklaraščiai – tavo verslo pradžiai</vt:lpstr>
      <vt:lpstr>Blogger</vt:lpstr>
      <vt:lpstr>Wordpress, Medium </vt:lpstr>
      <vt:lpstr>Google Sites</vt:lpstr>
      <vt:lpstr>Bibliotekos renginio svetainė</vt:lpstr>
      <vt:lpstr>Wix</vt:lpstr>
      <vt:lpstr>Bibliotekos renginio svetainė</vt:lpstr>
      <vt:lpstr>Praktinė užduotis</vt:lpstr>
      <vt:lpstr>Kokio tipo svetainės?</vt:lpstr>
      <vt:lpstr>Kodėl svarbu atskirti svetainių tipus?</vt:lpstr>
      <vt:lpstr>Ar svetainė saugi?</vt:lpstr>
      <vt:lpstr>Praktinė užduotis</vt:lpstr>
      <vt:lpstr>Laisvalaikis, pramogos</vt:lpstr>
      <vt:lpstr>Hobių programėlės</vt:lpstr>
      <vt:lpstr>Google vertėjas</vt:lpstr>
      <vt:lpstr>PowerPoint Presentation</vt:lpstr>
      <vt:lpstr>PowerPoint Presentation</vt:lpstr>
      <vt:lpstr>Vaikų įrenginių naudojimo kontrolė</vt:lpstr>
      <vt:lpstr>Asmeninių finansų valdymas</vt:lpstr>
      <vt:lpstr>Naudingos programėlės</vt:lpstr>
      <vt:lpstr>Pažink medijas su Klaudija. Kas yra saugus apsipirkimas?</vt:lpstr>
      <vt:lpstr>Saugumas naudojant finansinius įrankius </vt:lpstr>
      <vt:lpstr>Kaip atskirti saugias ir patikimas svetaines?</vt:lpstr>
      <vt:lpstr>Skaitykite domeno vardą atidžiai!</vt:lpstr>
      <vt:lpstr>Darbo paieška</vt:lpstr>
      <vt:lpstr>„Gyvenimo kelias“ (Curriculum Vitae)</vt:lpstr>
      <vt:lpstr>Praktinė užduotis</vt:lpstr>
      <vt:lpstr>Gyvenimo aprašymas ir motyvacinis laiškas</vt:lpstr>
      <vt:lpstr>Darbo pokalbis</vt:lpstr>
      <vt:lpstr>Naujos tendencijos ir technologijos</vt:lpstr>
      <vt:lpstr>Pažink medijas su Klaudija. Kas yra DI?</vt:lpstr>
      <vt:lpstr>Pažink medijas su Klaudija. Iš kur DI viską žino?</vt:lpstr>
      <vt:lpstr>Pokalbių robotų panaudojimo galimybės (1)</vt:lpstr>
      <vt:lpstr>Pokalbių robotų panaudojimo galimybės (2)</vt:lpstr>
      <vt:lpstr>ChatGPT</vt:lpstr>
      <vt:lpstr>Kaip išvengti pavojų?</vt:lpstr>
      <vt:lpstr>Kuris geriausias?</vt:lpstr>
      <vt:lpstr>PowerPoint Presentation</vt:lpstr>
      <vt:lpstr>Praktinė užduotis</vt:lpstr>
      <vt:lpstr>Sukurk gimtadienio sveikinimą</vt:lpstr>
      <vt:lpstr>Sukurk atsakymą klientui dėl... </vt:lpstr>
      <vt:lpstr>Tinkamai formuluok klausimus (promptus)</vt:lpstr>
      <vt:lpstr>Netinkamos formuluotės</vt:lpstr>
      <vt:lpstr>Praktinė užduotis</vt:lpstr>
      <vt:lpstr>Sukurkite prekės ženklo pavadinimą</vt:lpstr>
      <vt:lpstr>Praktinė užduotis</vt:lpstr>
      <vt:lpstr>Sukurk užsiėmimo planą (edukaciją, mokymus, mokymų programą ar kt.) </vt:lpstr>
      <vt:lpstr>Sukurk, pasiūlyk, parenk...</vt:lpstr>
      <vt:lpstr>Logotipų kūrimas</vt:lpstr>
      <vt:lpstr>PowerPoint Presentation</vt:lpstr>
      <vt:lpstr>Vaizdų generavimas su DI</vt:lpstr>
      <vt:lpstr>Vaizdų tvarkymas</vt:lpstr>
      <vt:lpstr>Pažink medijas su Klaudija. Kam priklauso DI sukurtas turinys?</vt:lpstr>
      <vt:lpstr>Kaip DI padeda mokytis kalbų?</vt:lpstr>
      <vt:lpstr>Populiarios nemokamos programėlės</vt:lpstr>
      <vt:lpstr>DI naudojimo paradoksas</vt:lpstr>
      <vt:lpstr>Dažniausios grėsmės ir duomenų apsauga</vt:lpstr>
      <vt:lpstr>Pažink medijas su Klaudija. Reikia saugotis „nešvarios“ informacijos</vt:lpstr>
      <vt:lpstr>Gebėkite atskirti klastotes</vt:lpstr>
      <vt:lpstr>Gebėkite atskirti klastotes</vt:lpstr>
      <vt:lpstr>Pažink medijas su Klaudija. Ar saugu naudotis DI?</vt:lpstr>
      <vt:lpstr>ChatGPT nustatymų valdymas</vt:lpstr>
      <vt:lpstr>Gemini nustatymų valdymas</vt:lpstr>
      <vt:lpstr>Privatumo ir duomenų saugumo iššūkiai</vt:lpstr>
      <vt:lpstr>Apibendrinimas</vt:lpstr>
      <vt:lpstr>Gerosios praktikos</vt:lpstr>
      <vt:lpstr>Diskusija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Robertas Gedrimas</cp:lastModifiedBy>
  <cp:revision>10</cp:revision>
  <dcterms:created xsi:type="dcterms:W3CDTF">2022-12-06T19:55:17Z</dcterms:created>
  <dcterms:modified xsi:type="dcterms:W3CDTF">2025-12-29T08:43:40Z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0x010100A596B3E628590A4DBDCD5CB36A88C228</vt:lpwstr>
  </property>
  <property fmtid="{D5CDD505-2E9C-101B-9397-08002B2CF9AE}" pid="3" name="_dlc_DocIdItemGuid">
    <vt:lpwstr>85041c81-7a03-47de-a57c-b3c51191a9da</vt:lpwstr>
  </property>
</Properties>
</file>