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62" r:id="rId5"/>
    <p:sldMasterId id="2147483676" r:id="rId6"/>
  </p:sldMasterIdLst>
  <p:notesMasterIdLst>
    <p:notesMasterId r:id="rId170"/>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 id="389" r:id="rId140"/>
    <p:sldId id="390" r:id="rId141"/>
    <p:sldId id="391" r:id="rId142"/>
    <p:sldId id="392" r:id="rId143"/>
    <p:sldId id="393" r:id="rId144"/>
    <p:sldId id="394" r:id="rId145"/>
    <p:sldId id="395" r:id="rId146"/>
    <p:sldId id="396" r:id="rId147"/>
    <p:sldId id="397" r:id="rId148"/>
    <p:sldId id="398" r:id="rId149"/>
    <p:sldId id="399" r:id="rId150"/>
    <p:sldId id="400" r:id="rId151"/>
    <p:sldId id="401" r:id="rId152"/>
    <p:sldId id="402" r:id="rId153"/>
    <p:sldId id="403" r:id="rId154"/>
    <p:sldId id="404" r:id="rId155"/>
    <p:sldId id="405" r:id="rId156"/>
    <p:sldId id="406" r:id="rId157"/>
    <p:sldId id="407" r:id="rId158"/>
    <p:sldId id="408" r:id="rId159"/>
    <p:sldId id="409" r:id="rId160"/>
    <p:sldId id="410" r:id="rId161"/>
    <p:sldId id="411" r:id="rId162"/>
    <p:sldId id="412" r:id="rId163"/>
    <p:sldId id="413" r:id="rId164"/>
    <p:sldId id="414" r:id="rId165"/>
    <p:sldId id="415" r:id="rId166"/>
    <p:sldId id="416" r:id="rId167"/>
    <p:sldId id="417" r:id="rId168"/>
    <p:sldId id="418" r:id="rId169"/>
  </p:sldIdLst>
  <p:sldSz cx="12192000" cy="6858000"/>
  <p:notesSz cx="6858000" cy="9144000"/>
  <p:embeddedFontLst>
    <p:embeddedFont>
      <p:font typeface="Century Gothic" panose="020B0502020202020204" pitchFamily="34" charset="0"/>
      <p:regular r:id="rId171"/>
      <p:bold r:id="rId172"/>
      <p:italic r:id="rId173"/>
      <p:boldItalic r:id="rId17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75" roundtripDataSignature="AMtx7mgbJlOTsanbgi3RZ2jnf7LZ98PeW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63" Type="http://schemas.openxmlformats.org/officeDocument/2006/relationships/slide" Target="slides/slide57.xml"/><Relationship Id="rId84" Type="http://schemas.openxmlformats.org/officeDocument/2006/relationships/slide" Target="slides/slide78.xml"/><Relationship Id="rId138" Type="http://schemas.openxmlformats.org/officeDocument/2006/relationships/slide" Target="slides/slide132.xml"/><Relationship Id="rId159" Type="http://schemas.openxmlformats.org/officeDocument/2006/relationships/slide" Target="slides/slide153.xml"/><Relationship Id="rId170" Type="http://schemas.openxmlformats.org/officeDocument/2006/relationships/notesMaster" Target="notesMasters/notesMaster1.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53" Type="http://schemas.openxmlformats.org/officeDocument/2006/relationships/slide" Target="slides/slide47.xml"/><Relationship Id="rId74" Type="http://schemas.openxmlformats.org/officeDocument/2006/relationships/slide" Target="slides/slide68.xml"/><Relationship Id="rId128" Type="http://schemas.openxmlformats.org/officeDocument/2006/relationships/slide" Target="slides/slide122.xml"/><Relationship Id="rId149" Type="http://schemas.openxmlformats.org/officeDocument/2006/relationships/slide" Target="slides/slide143.xml"/><Relationship Id="rId5" Type="http://schemas.openxmlformats.org/officeDocument/2006/relationships/slideMaster" Target="slideMasters/slideMaster2.xml"/><Relationship Id="rId95" Type="http://schemas.openxmlformats.org/officeDocument/2006/relationships/slide" Target="slides/slide89.xml"/><Relationship Id="rId160" Type="http://schemas.openxmlformats.org/officeDocument/2006/relationships/slide" Target="slides/slide154.xml"/><Relationship Id="rId22" Type="http://schemas.openxmlformats.org/officeDocument/2006/relationships/slide" Target="slides/slide16.xml"/><Relationship Id="rId43" Type="http://schemas.openxmlformats.org/officeDocument/2006/relationships/slide" Target="slides/slide37.xml"/><Relationship Id="rId64" Type="http://schemas.openxmlformats.org/officeDocument/2006/relationships/slide" Target="slides/slide58.xml"/><Relationship Id="rId118" Type="http://schemas.openxmlformats.org/officeDocument/2006/relationships/slide" Target="slides/slide112.xml"/><Relationship Id="rId139" Type="http://schemas.openxmlformats.org/officeDocument/2006/relationships/slide" Target="slides/slide133.xml"/><Relationship Id="rId85" Type="http://schemas.openxmlformats.org/officeDocument/2006/relationships/slide" Target="slides/slide79.xml"/><Relationship Id="rId150" Type="http://schemas.openxmlformats.org/officeDocument/2006/relationships/slide" Target="slides/slide144.xml"/><Relationship Id="rId171" Type="http://schemas.openxmlformats.org/officeDocument/2006/relationships/font" Target="fonts/font1.fntdata"/><Relationship Id="rId12" Type="http://schemas.openxmlformats.org/officeDocument/2006/relationships/slide" Target="slides/slide6.xml"/><Relationship Id="rId33" Type="http://schemas.openxmlformats.org/officeDocument/2006/relationships/slide" Target="slides/slide27.xml"/><Relationship Id="rId108" Type="http://schemas.openxmlformats.org/officeDocument/2006/relationships/slide" Target="slides/slide102.xml"/><Relationship Id="rId129" Type="http://schemas.openxmlformats.org/officeDocument/2006/relationships/slide" Target="slides/slide123.xml"/><Relationship Id="rId54" Type="http://schemas.openxmlformats.org/officeDocument/2006/relationships/slide" Target="slides/slide48.xml"/><Relationship Id="rId75" Type="http://schemas.openxmlformats.org/officeDocument/2006/relationships/slide" Target="slides/slide69.xml"/><Relationship Id="rId96" Type="http://schemas.openxmlformats.org/officeDocument/2006/relationships/slide" Target="slides/slide90.xml"/><Relationship Id="rId140" Type="http://schemas.openxmlformats.org/officeDocument/2006/relationships/slide" Target="slides/slide134.xml"/><Relationship Id="rId161" Type="http://schemas.openxmlformats.org/officeDocument/2006/relationships/slide" Target="slides/slide155.xml"/><Relationship Id="rId6" Type="http://schemas.openxmlformats.org/officeDocument/2006/relationships/slideMaster" Target="slideMasters/slideMaster3.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119" Type="http://schemas.openxmlformats.org/officeDocument/2006/relationships/slide" Target="slides/slide113.xml"/><Relationship Id="rId44" Type="http://schemas.openxmlformats.org/officeDocument/2006/relationships/slide" Target="slides/slide38.xml"/><Relationship Id="rId60" Type="http://schemas.openxmlformats.org/officeDocument/2006/relationships/slide" Target="slides/slide54.xml"/><Relationship Id="rId65" Type="http://schemas.openxmlformats.org/officeDocument/2006/relationships/slide" Target="slides/slide59.xml"/><Relationship Id="rId81" Type="http://schemas.openxmlformats.org/officeDocument/2006/relationships/slide" Target="slides/slide75.xml"/><Relationship Id="rId86" Type="http://schemas.openxmlformats.org/officeDocument/2006/relationships/slide" Target="slides/slide80.xml"/><Relationship Id="rId130" Type="http://schemas.openxmlformats.org/officeDocument/2006/relationships/slide" Target="slides/slide124.xml"/><Relationship Id="rId135" Type="http://schemas.openxmlformats.org/officeDocument/2006/relationships/slide" Target="slides/slide129.xml"/><Relationship Id="rId151" Type="http://schemas.openxmlformats.org/officeDocument/2006/relationships/slide" Target="slides/slide145.xml"/><Relationship Id="rId156" Type="http://schemas.openxmlformats.org/officeDocument/2006/relationships/slide" Target="slides/slide150.xml"/><Relationship Id="rId177" Type="http://schemas.openxmlformats.org/officeDocument/2006/relationships/viewProps" Target="viewProps.xml"/><Relationship Id="rId172" Type="http://schemas.openxmlformats.org/officeDocument/2006/relationships/font" Target="fonts/font2.fntdata"/><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slide" Target="slides/slide114.xml"/><Relationship Id="rId125" Type="http://schemas.openxmlformats.org/officeDocument/2006/relationships/slide" Target="slides/slide119.xml"/><Relationship Id="rId141" Type="http://schemas.openxmlformats.org/officeDocument/2006/relationships/slide" Target="slides/slide135.xml"/><Relationship Id="rId146" Type="http://schemas.openxmlformats.org/officeDocument/2006/relationships/slide" Target="slides/slide140.xml"/><Relationship Id="rId167" Type="http://schemas.openxmlformats.org/officeDocument/2006/relationships/slide" Target="slides/slide16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162" Type="http://schemas.openxmlformats.org/officeDocument/2006/relationships/slide" Target="slides/slide156.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131" Type="http://schemas.openxmlformats.org/officeDocument/2006/relationships/slide" Target="slides/slide125.xml"/><Relationship Id="rId136" Type="http://schemas.openxmlformats.org/officeDocument/2006/relationships/slide" Target="slides/slide130.xml"/><Relationship Id="rId157" Type="http://schemas.openxmlformats.org/officeDocument/2006/relationships/slide" Target="slides/slide151.xml"/><Relationship Id="rId178" Type="http://schemas.openxmlformats.org/officeDocument/2006/relationships/theme" Target="theme/theme1.xml"/><Relationship Id="rId61" Type="http://schemas.openxmlformats.org/officeDocument/2006/relationships/slide" Target="slides/slide55.xml"/><Relationship Id="rId82" Type="http://schemas.openxmlformats.org/officeDocument/2006/relationships/slide" Target="slides/slide76.xml"/><Relationship Id="rId152" Type="http://schemas.openxmlformats.org/officeDocument/2006/relationships/slide" Target="slides/slide146.xml"/><Relationship Id="rId173" Type="http://schemas.openxmlformats.org/officeDocument/2006/relationships/font" Target="fonts/font3.fntdata"/><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slide" Target="slides/slide120.xml"/><Relationship Id="rId147" Type="http://schemas.openxmlformats.org/officeDocument/2006/relationships/slide" Target="slides/slide141.xml"/><Relationship Id="rId168" Type="http://schemas.openxmlformats.org/officeDocument/2006/relationships/slide" Target="slides/slide162.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slide" Target="slides/slide136.xml"/><Relationship Id="rId163" Type="http://schemas.openxmlformats.org/officeDocument/2006/relationships/slide" Target="slides/slide157.xml"/><Relationship Id="rId3" Type="http://schemas.openxmlformats.org/officeDocument/2006/relationships/customXml" Target="../customXml/item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137" Type="http://schemas.openxmlformats.org/officeDocument/2006/relationships/slide" Target="slides/slide131.xml"/><Relationship Id="rId158" Type="http://schemas.openxmlformats.org/officeDocument/2006/relationships/slide" Target="slides/slide152.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32" Type="http://schemas.openxmlformats.org/officeDocument/2006/relationships/slide" Target="slides/slide126.xml"/><Relationship Id="rId153" Type="http://schemas.openxmlformats.org/officeDocument/2006/relationships/slide" Target="slides/slide147.xml"/><Relationship Id="rId174" Type="http://schemas.openxmlformats.org/officeDocument/2006/relationships/font" Target="fonts/font4.fntdata"/><Relationship Id="rId179" Type="http://schemas.openxmlformats.org/officeDocument/2006/relationships/tableStyles" Target="tableStyles.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27" Type="http://schemas.openxmlformats.org/officeDocument/2006/relationships/slide" Target="slides/slide121.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43" Type="http://schemas.openxmlformats.org/officeDocument/2006/relationships/slide" Target="slides/slide137.xml"/><Relationship Id="rId148" Type="http://schemas.openxmlformats.org/officeDocument/2006/relationships/slide" Target="slides/slide142.xml"/><Relationship Id="rId164" Type="http://schemas.openxmlformats.org/officeDocument/2006/relationships/slide" Target="slides/slide158.xml"/><Relationship Id="rId169" Type="http://schemas.openxmlformats.org/officeDocument/2006/relationships/slide" Target="slides/slide163.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47" Type="http://schemas.openxmlformats.org/officeDocument/2006/relationships/slide" Target="slides/slide41.xml"/><Relationship Id="rId68" Type="http://schemas.openxmlformats.org/officeDocument/2006/relationships/slide" Target="slides/slide62.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slide" Target="slides/slide127.xml"/><Relationship Id="rId154" Type="http://schemas.openxmlformats.org/officeDocument/2006/relationships/slide" Target="slides/slide148.xml"/><Relationship Id="rId175" Type="http://customschemas.google.com/relationships/presentationmetadata" Target="metadata"/><Relationship Id="rId16" Type="http://schemas.openxmlformats.org/officeDocument/2006/relationships/slide" Target="slides/slide10.xml"/><Relationship Id="rId37" Type="http://schemas.openxmlformats.org/officeDocument/2006/relationships/slide" Target="slides/slide31.xml"/><Relationship Id="rId58" Type="http://schemas.openxmlformats.org/officeDocument/2006/relationships/slide" Target="slides/slide52.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44" Type="http://schemas.openxmlformats.org/officeDocument/2006/relationships/slide" Target="slides/slide138.xml"/><Relationship Id="rId90" Type="http://schemas.openxmlformats.org/officeDocument/2006/relationships/slide" Target="slides/slide84.xml"/><Relationship Id="rId165" Type="http://schemas.openxmlformats.org/officeDocument/2006/relationships/slide" Target="slides/slide159.xml"/><Relationship Id="rId27" Type="http://schemas.openxmlformats.org/officeDocument/2006/relationships/slide" Target="slides/slide21.xml"/><Relationship Id="rId48" Type="http://schemas.openxmlformats.org/officeDocument/2006/relationships/slide" Target="slides/slide42.xml"/><Relationship Id="rId69" Type="http://schemas.openxmlformats.org/officeDocument/2006/relationships/slide" Target="slides/slide63.xml"/><Relationship Id="rId113" Type="http://schemas.openxmlformats.org/officeDocument/2006/relationships/slide" Target="slides/slide107.xml"/><Relationship Id="rId134" Type="http://schemas.openxmlformats.org/officeDocument/2006/relationships/slide" Target="slides/slide128.xml"/><Relationship Id="rId80" Type="http://schemas.openxmlformats.org/officeDocument/2006/relationships/slide" Target="slides/slide74.xml"/><Relationship Id="rId155" Type="http://schemas.openxmlformats.org/officeDocument/2006/relationships/slide" Target="slides/slide149.xml"/><Relationship Id="rId176" Type="http://schemas.openxmlformats.org/officeDocument/2006/relationships/presProps" Target="presProps.xml"/><Relationship Id="rId17" Type="http://schemas.openxmlformats.org/officeDocument/2006/relationships/slide" Target="slides/slide11.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24" Type="http://schemas.openxmlformats.org/officeDocument/2006/relationships/slide" Target="slides/slide118.xml"/><Relationship Id="rId70" Type="http://schemas.openxmlformats.org/officeDocument/2006/relationships/slide" Target="slides/slide64.xml"/><Relationship Id="rId91" Type="http://schemas.openxmlformats.org/officeDocument/2006/relationships/slide" Target="slides/slide85.xml"/><Relationship Id="rId145" Type="http://schemas.openxmlformats.org/officeDocument/2006/relationships/slide" Target="slides/slide139.xml"/><Relationship Id="rId166" Type="http://schemas.openxmlformats.org/officeDocument/2006/relationships/slide" Target="slides/slide160.xml"/><Relationship Id="rId1"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lt-LT"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techtarget.com/whatis/feature/Traditional-media-vs-new-media-Differences-pros-and-cons?utm_source=chatgpt.co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sgi-network.org/docs/2024/country/SGI2024_Lithuania.pdf"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youtube.com/watch?v=l0_cq22vjyg"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fortema.lt/zodynas/vartotoju-sugeneruotas-turinys-ugc-arba-user-generated-content?utm_source=copy-text&amp;utm_medium=text&amp;utm_campaign=link-click"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nytimes.com/article/george-floyd-protests-timeline.html"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youtube.com/watch?v=ukUNo7tUp_E"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youtube.com/watch?v=rPUHecEH02Y"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youtube.com/watch?v=iyiOVUbsPcM&amp;list=PLxgMOEESA8vgmkkQM_jsD94AZfH9Ve2Vd&amp;index=5"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lrt.lt/naujienos/mokslas-ir-it/11/2426420/kilme-uz-60-euru-ekspertai-atskleidzia-kokie-pavojai-slypi-uz-tokiu-genetiniu-testu?srsltid=AfmBOopbYD-4g3Jnq8v41AIUk7K7xE2i6gxkpN928f8EX6JYneb7gGL3&amp;utm_source=chatgpt.com"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8" Type="http://schemas.openxmlformats.org/officeDocument/2006/relationships/hyperlink" Target="https://www.instagram.com/" TargetMode="External"/><Relationship Id="rId13" Type="http://schemas.openxmlformats.org/officeDocument/2006/relationships/hyperlink" Target="https://www.goodreads.com/" TargetMode="External"/><Relationship Id="rId3" Type="http://schemas.openxmlformats.org/officeDocument/2006/relationships/hyperlink" Target="https://www.facebook.com/" TargetMode="External"/><Relationship Id="rId7" Type="http://schemas.openxmlformats.org/officeDocument/2006/relationships/hyperlink" Target="https://vimeo.com/" TargetMode="External"/><Relationship Id="rId12" Type="http://schemas.openxmlformats.org/officeDocument/2006/relationships/hyperlink" Target="https://www.reddit.com/" TargetMode="External"/><Relationship Id="rId2" Type="http://schemas.openxmlformats.org/officeDocument/2006/relationships/slide" Target="../slides/slide41.xml"/><Relationship Id="rId1" Type="http://schemas.openxmlformats.org/officeDocument/2006/relationships/notesMaster" Target="../notesMasters/notesMaster1.xml"/><Relationship Id="rId6" Type="http://schemas.openxmlformats.org/officeDocument/2006/relationships/hyperlink" Target="https://www.tiktok.com/" TargetMode="External"/><Relationship Id="rId11" Type="http://schemas.openxmlformats.org/officeDocument/2006/relationships/hyperlink" Target="https://web.telegram.org/a/" TargetMode="External"/><Relationship Id="rId5" Type="http://schemas.openxmlformats.org/officeDocument/2006/relationships/hyperlink" Target="https://www.youtube.com/" TargetMode="External"/><Relationship Id="rId10" Type="http://schemas.openxmlformats.org/officeDocument/2006/relationships/hyperlink" Target="https://www.snapchat.com/" TargetMode="External"/><Relationship Id="rId4" Type="http://schemas.openxmlformats.org/officeDocument/2006/relationships/hyperlink" Target="https://www.whatsapp.com/" TargetMode="External"/><Relationship Id="rId9" Type="http://schemas.openxmlformats.org/officeDocument/2006/relationships/hyperlink" Target="https://www.pinterest.com/" TargetMode="Externa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3" Type="http://schemas.openxmlformats.org/officeDocument/2006/relationships/hyperlink" Target="https://www.youtube.com/watch?v=rx7MprgYcCY&amp;list=PLYTBt9n9khmA-QT_37TM09GXzjBgeDfWo&amp;index=41&amp;pp=iAQB" TargetMode="External"/><Relationship Id="rId2" Type="http://schemas.openxmlformats.org/officeDocument/2006/relationships/slide" Target="../slides/slide71.xml"/><Relationship Id="rId1" Type="http://schemas.openxmlformats.org/officeDocument/2006/relationships/notesMaster" Target="../notesMasters/notesMaster1.xml"/><Relationship Id="rId4" Type="http://schemas.openxmlformats.org/officeDocument/2006/relationships/hyperlink" Target="https://www.youtube.com/watch?v=rx7MprgYcCY" TargetMode="Externa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youtube.com/watch?v=aLBHRsaxRUE" TargetMode="External"/><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3" Type="http://schemas.openxmlformats.org/officeDocument/2006/relationships/hyperlink" Target="https://demaskuok.lt/" TargetMode="External"/><Relationship Id="rId2" Type="http://schemas.openxmlformats.org/officeDocument/2006/relationships/slide" Target="../slides/slide78.xml"/><Relationship Id="rId1" Type="http://schemas.openxmlformats.org/officeDocument/2006/relationships/notesMaster" Target="../notesMasters/notesMaster1.xml"/><Relationship Id="rId6" Type="http://schemas.openxmlformats.org/officeDocument/2006/relationships/hyperlink" Target="https://www.factcheck.org/" TargetMode="External"/><Relationship Id="rId5" Type="http://schemas.openxmlformats.org/officeDocument/2006/relationships/hyperlink" Target="https://www.snopes.com/" TargetMode="External"/><Relationship Id="rId4" Type="http://schemas.openxmlformats.org/officeDocument/2006/relationships/hyperlink" Target="https://www.debunk.org/lt/articles" TargetMode="Externa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3" Type="http://schemas.openxmlformats.org/officeDocument/2006/relationships/hyperlink" Target="https://veryverified.eu/lt/vienetai/ketvirtas-skyrius/b-dalis-manipuliacija/antrastes-ir-manipuliacijos-vaizdais" TargetMode="External"/><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3" Type="http://schemas.openxmlformats.org/officeDocument/2006/relationships/hyperlink" Target="https://www.tv3.lt/naujiena/lietuva/plinta-netikru-sprogimu-vaizdai-is-izraelio-ir-irano-konflikto-ekspertas-ispeja-visus-n1429272" TargetMode="External"/><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3" Type="http://schemas.openxmlformats.org/officeDocument/2006/relationships/hyperlink" Target="https://www.reddit.com/r/midjourney/comments/11zyvlk/the_2001_great_cascadia_91_earthquake_tsunami/" TargetMode="External"/><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3" Type="http://schemas.openxmlformats.org/officeDocument/2006/relationships/hyperlink" Target="https://in.mashable.com/tech/53204/fake-pentagon-explosion-photo-caused-a-real-dip-in-the-stock-market" TargetMode="External"/><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3" Type="http://schemas.openxmlformats.org/officeDocument/2006/relationships/hyperlink" Target="https://www.npr.org/2022/03/16/1087062648/deepfake-video-zelenskyy-experts-war-manipulation-ukraine-russia" TargetMode="External"/><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3" Type="http://schemas.openxmlformats.org/officeDocument/2006/relationships/hyperlink" Target="https://www.facebook.com/reel/493277339698970" TargetMode="External"/><Relationship Id="rId2" Type="http://schemas.openxmlformats.org/officeDocument/2006/relationships/slide" Target="../slides/slide94.xml"/><Relationship Id="rId1" Type="http://schemas.openxmlformats.org/officeDocument/2006/relationships/notesMaster" Target="../notesMasters/notesMaster1.xml"/><Relationship Id="rId6" Type="http://schemas.openxmlformats.org/officeDocument/2006/relationships/hyperlink" Target="https://www.lrt.lt/naujienos/lietuvoje/2/2442317/naujienos-apie-lietuva-autoriai-armenai-kas-kuria-dirbtinio-intelekto-turini?srsltid=AfmBOooXog_TobT7Eizs13nN3EaC3eKZXw6NkHKR2hgqln14wEm9GLTD" TargetMode="External"/><Relationship Id="rId5" Type="http://schemas.openxmlformats.org/officeDocument/2006/relationships/hyperlink" Target="https://www.instagram.com/p/DLxVxE5Nbnn/" TargetMode="External"/><Relationship Id="rId4" Type="http://schemas.openxmlformats.org/officeDocument/2006/relationships/hyperlink" Target="https://www.instagram.com/reel/DKlzKt3tHUV/?utm_source=ig_web_copy_link&amp;igsh=MW1uYXIzOTBpcmlhbA==" TargetMode="External"/></Relationships>
</file>

<file path=ppt/notesSlides/_rels/notesSlide95.xml.rels><?xml version="1.0" encoding="UTF-8" standalone="yes"?>
<Relationships xmlns="http://schemas.openxmlformats.org/package/2006/relationships"><Relationship Id="rId3" Type="http://schemas.openxmlformats.org/officeDocument/2006/relationships/hyperlink" Target="https://www.tiktok.com/@lukaskeraitis/video/7438938581198015776" TargetMode="External"/><Relationship Id="rId2" Type="http://schemas.openxmlformats.org/officeDocument/2006/relationships/slide" Target="../slides/slide95.xml"/><Relationship Id="rId1" Type="http://schemas.openxmlformats.org/officeDocument/2006/relationships/notesMaster" Target="../notesMasters/notesMaster1.xml"/><Relationship Id="rId4" Type="http://schemas.openxmlformats.org/officeDocument/2006/relationships/hyperlink" Target="https://www.tiktok.com/%40lukaskeraitis/video/7438938581198015776?utm_source=chatgpt.com" TargetMode="Externa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3" Type="http://schemas.openxmlformats.org/officeDocument/2006/relationships/hyperlink" Target="https://britannicaeducation.com/blog/quiz-real-or-ai/" TargetMode="External"/><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3" Type="http://schemas.openxmlformats.org/officeDocument/2006/relationships/hyperlink" Target="https://www.instagram.com/karolinameschino/" TargetMode="External"/><Relationship Id="rId7" Type="http://schemas.openxmlformats.org/officeDocument/2006/relationships/hyperlink" Target="https://www.youtube.com/c/LaisvesTv" TargetMode="External"/><Relationship Id="rId2" Type="http://schemas.openxmlformats.org/officeDocument/2006/relationships/slide" Target="../slides/slide102.xml"/><Relationship Id="rId1" Type="http://schemas.openxmlformats.org/officeDocument/2006/relationships/notesMaster" Target="../notesMasters/notesMaster1.xml"/><Relationship Id="rId6" Type="http://schemas.openxmlformats.org/officeDocument/2006/relationships/hyperlink" Target="http://www.youtube.com/c/WhyDotas/" TargetMode="External"/><Relationship Id="rId5" Type="http://schemas.openxmlformats.org/officeDocument/2006/relationships/hyperlink" Target="https://www.facebook.com/LietuvosGynybosBlogerisLithuanianDefenceBlogger/" TargetMode="External"/><Relationship Id="rId4" Type="http://schemas.openxmlformats.org/officeDocument/2006/relationships/hyperlink" Target="https://www.instagram.com/naglimantas/" TargetMode="Externa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3" Type="http://schemas.openxmlformats.org/officeDocument/2006/relationships/hyperlink" Target="https://m.delfi.lt/melo-detektorius/article.php?id=89093925" TargetMode="External"/><Relationship Id="rId2" Type="http://schemas.openxmlformats.org/officeDocument/2006/relationships/slide" Target="../slides/slide104.xml"/><Relationship Id="rId1" Type="http://schemas.openxmlformats.org/officeDocument/2006/relationships/notesMaster" Target="../notesMasters/notesMaster1.xml"/><Relationship Id="rId5" Type="http://schemas.openxmlformats.org/officeDocument/2006/relationships/hyperlink" Target="https://factcheck.afp.com/these-two-pictures-do-not-show-same-rainforest-ten-years-apart" TargetMode="External"/><Relationship Id="rId4" Type="http://schemas.openxmlformats.org/officeDocument/2006/relationships/hyperlink" Target="https://rebaltica.lv/2021/08/foto-manipulacija-attela-redzamais-tilts-neatrodas-latvija/" TargetMode="External"/></Relationships>
</file>

<file path=ppt/notesSlides/_rels/notesSlide105.xml.rels><?xml version="1.0" encoding="UTF-8" standalone="yes"?>
<Relationships xmlns="http://schemas.openxmlformats.org/package/2006/relationships"><Relationship Id="rId3" Type="http://schemas.openxmlformats.org/officeDocument/2006/relationships/hyperlink" Target="https://www.whichfaceisreal.com/" TargetMode="External"/><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3" Type="http://schemas.openxmlformats.org/officeDocument/2006/relationships/hyperlink" Target="https://www.whichfaceisreal.com/" TargetMode="External"/><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3" Type="http://schemas.openxmlformats.org/officeDocument/2006/relationships/hyperlink" Target="https://www.youtube.com/watch?v=IGtAsDKloNU&amp;t=21s" TargetMode="External"/><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3" Type="http://schemas.openxmlformats.org/officeDocument/2006/relationships/hyperlink" Target="https://www.linkedin.com" TargetMode="External"/><Relationship Id="rId2" Type="http://schemas.openxmlformats.org/officeDocument/2006/relationships/slide" Target="../slides/slide116.xml"/><Relationship Id="rId1" Type="http://schemas.openxmlformats.org/officeDocument/2006/relationships/notesMaster" Target="../notesMasters/notesMaster1.xml"/><Relationship Id="rId4" Type="http://schemas.openxmlformats.org/officeDocument/2006/relationships/hyperlink" Target="https://lt.linkedin.com/" TargetMode="Externa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3" Type="http://schemas.openxmlformats.org/officeDocument/2006/relationships/hyperlink" Target="https://rekvizitai.vz.lt/" TargetMode="External"/><Relationship Id="rId7" Type="http://schemas.openxmlformats.org/officeDocument/2006/relationships/hyperlink" Target="https://facebook.com/" TargetMode="External"/><Relationship Id="rId2" Type="http://schemas.openxmlformats.org/officeDocument/2006/relationships/slide" Target="../slides/slide126.xml"/><Relationship Id="rId1" Type="http://schemas.openxmlformats.org/officeDocument/2006/relationships/notesMaster" Target="../notesMasters/notesMaster1.xml"/><Relationship Id="rId6" Type="http://schemas.openxmlformats.org/officeDocument/2006/relationships/hyperlink" Target="https://svako.lt/studentams/karjera/naudinga-informacija-studentams-ir-darbdaviams?utm_source=chatgpt.com" TargetMode="External"/><Relationship Id="rId5" Type="http://schemas.openxmlformats.org/officeDocument/2006/relationships/hyperlink" Target="https://karjera.lt/" TargetMode="External"/><Relationship Id="rId4" Type="http://schemas.openxmlformats.org/officeDocument/2006/relationships/hyperlink" Target="https://www.cvbankas.lt/" TargetMode="Externa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3" Type="http://schemas.openxmlformats.org/officeDocument/2006/relationships/hyperlink" Target="https://www.thelancet.com/journals/lanepe/article/PIIS2666-7762%2825%2900003-1/fulltext" TargetMode="External"/><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3" Type="http://schemas.openxmlformats.org/officeDocument/2006/relationships/hyperlink" Target="https://us.norton.com/products/norton-family?utm_source=chatgpt.com" TargetMode="External"/><Relationship Id="rId2" Type="http://schemas.openxmlformats.org/officeDocument/2006/relationships/slide" Target="../slides/slide137.xml"/><Relationship Id="rId1" Type="http://schemas.openxmlformats.org/officeDocument/2006/relationships/notesMaster" Target="../notesMasters/notesMaster1.xml"/><Relationship Id="rId4" Type="http://schemas.openxmlformats.org/officeDocument/2006/relationships/hyperlink" Target="https://us.norton.com/feature/parental-control?utm_source=chatgpt.com" TargetMode="Externa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3" Type="http://schemas.openxmlformats.org/officeDocument/2006/relationships/hyperlink" Target="https://help.airdroid.com/hc/en-us/articles/4677178239131-AirDroid-Parental-Control-Overview?utm_source=chatgpt.com" TargetMode="External"/><Relationship Id="rId2" Type="http://schemas.openxmlformats.org/officeDocument/2006/relationships/slide" Target="../slides/slide140.xml"/><Relationship Id="rId1" Type="http://schemas.openxmlformats.org/officeDocument/2006/relationships/notesMaster" Target="../notesMasters/notesMaster1.xml"/><Relationship Id="rId5" Type="http://schemas.openxmlformats.org/officeDocument/2006/relationships/hyperlink" Target="https://help.airdroid.com/hc/en-us/articles/4507395498779-What-is-AirDroid-Parental-Control-and-how-to-start-using-?utm_source=chatgpt.com" TargetMode="External"/><Relationship Id="rId4" Type="http://schemas.openxmlformats.org/officeDocument/2006/relationships/hyperlink" Target="https://www.airdroid.com/guide/parental-control/?utm_source=chatgpt.com" TargetMode="Externa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3" Type="http://schemas.openxmlformats.org/officeDocument/2006/relationships/hyperlink" Target="https://jra.lt/uploads/naudojimos-soc-tinklais-iprociai_ataskaita_5_galutine_viesinama.pdf" TargetMode="External"/><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3" Type="http://schemas.openxmlformats.org/officeDocument/2006/relationships/hyperlink" Target="https://www.lrt.lt/naujienos/lietuvoje/2/2535225/ka-tu-negali-silpnas-paauglius-isuke-socialiniai-tinklai-jau-grasina-ir-zutimis?srsltid=AfmBOorRgM5hArDO7dHkqdGW82vEgnS6ZvdqLSRm28nnYpStCMLDihjC" TargetMode="External"/><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3" Type="http://schemas.openxmlformats.org/officeDocument/2006/relationships/hyperlink" Target="https://www.tiktok.com/@macdaddyz?lang=en" TargetMode="External"/><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3" Type="http://schemas.openxmlformats.org/officeDocument/2006/relationships/hyperlink" Target="https://pixabay.com/" TargetMode="External"/><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3" Type="http://schemas.openxmlformats.org/officeDocument/2006/relationships/hyperlink" Target="https://policija.lrv.lt/lt/naujienos/parengtas-vaiku-saugumo-klausimynas/" TargetMode="External"/><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3" name="Google Shape;32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r>
              <a:rPr lang="lt-LT" sz="1100">
                <a:latin typeface="Arial"/>
                <a:ea typeface="Arial"/>
                <a:cs typeface="Arial"/>
                <a:sym typeface="Arial"/>
              </a:rPr>
              <a:t>Užsiėmimo pradžioje pristačius temą, pasidomėkite, kaip auditorija supranta </a:t>
            </a:r>
            <a:r>
              <a:rPr lang="lt-LT" sz="1100" i="1">
                <a:latin typeface="Arial"/>
                <a:ea typeface="Arial"/>
                <a:cs typeface="Arial"/>
                <a:sym typeface="Arial"/>
              </a:rPr>
              <a:t>medijų</a:t>
            </a:r>
            <a:r>
              <a:rPr lang="lt-LT" sz="1100">
                <a:latin typeface="Arial"/>
                <a:ea typeface="Arial"/>
                <a:cs typeface="Arial"/>
                <a:sym typeface="Arial"/>
              </a:rPr>
              <a:t> sąvoką.</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100">
                <a:latin typeface="Arial"/>
                <a:ea typeface="Arial"/>
                <a:cs typeface="Arial"/>
                <a:sym typeface="Arial"/>
              </a:rPr>
              <a:t>Šia tema siekiama supažindinti su bendravimo skaitmeninėje erdvėje ypatumais, padiskutuoti apie skaitmeninių medijų įtaką bendravimui, santykiams su žmonėmis ir mūsų pačių elgsenai skaitmeninėje aplinkoje.</a:t>
            </a:r>
            <a:endParaRPr sz="1100">
              <a:latin typeface="Arial"/>
              <a:ea typeface="Arial"/>
              <a:cs typeface="Arial"/>
              <a:sym typeface="Arial"/>
            </a:endParaRPr>
          </a:p>
        </p:txBody>
      </p:sp>
      <p:sp>
        <p:nvSpPr>
          <p:cNvPr id="324" name="Google Shape;32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1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 name="Google Shape;329;p1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1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5" name="Google Shape;335;p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lt-LT" sz="1100">
                <a:latin typeface="Arial"/>
                <a:ea typeface="Arial"/>
                <a:cs typeface="Arial"/>
                <a:sym typeface="Arial"/>
              </a:rPr>
              <a:t>Šiandien gyvename informacijos pertekliaus laikais – naujienos mus pasiekia iš įvairių šaltinių, dažnai akimirksniu. Svarbu suvokti, kad net patikimos žiniasklaidos priemonės nėra apsaugotos nuo klaidų: informacija gali būti pateikta ne iki galo tiksliai, šališkai ar be konteksto. Todėl būtina lavinti kritinį mąstymą – gebėjimą klausti, tikrinti, lyginti ir vertinti šaltinius.</a:t>
            </a:r>
            <a:endParaRPr sz="110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lt-LT" sz="1100">
                <a:latin typeface="Arial"/>
                <a:ea typeface="Arial"/>
                <a:cs typeface="Arial"/>
                <a:sym typeface="Arial"/>
              </a:rPr>
              <a:t>Kritinis mąstymas padeda atskirti faktus nuo nuomonių, o objektyvią informaciją – nuo manipuliacijų ar emocinio poveikio. Tai gebėjimas sustoti ir paklausti: </a:t>
            </a:r>
            <a:r>
              <a:rPr lang="lt-LT" sz="1100" i="1">
                <a:latin typeface="Arial"/>
                <a:ea typeface="Arial"/>
                <a:cs typeface="Arial"/>
                <a:sym typeface="Arial"/>
              </a:rPr>
              <a:t>kas tai sako, kodėl, kokiu tikslu?</a:t>
            </a:r>
            <a:endParaRPr sz="1100" i="1">
              <a:latin typeface="Arial"/>
              <a:ea typeface="Arial"/>
              <a:cs typeface="Arial"/>
              <a:sym typeface="Arial"/>
            </a:endParaRPr>
          </a:p>
          <a:p>
            <a:pPr marL="0" lvl="0" indent="0" algn="l" rtl="0">
              <a:lnSpc>
                <a:spcPct val="115000"/>
              </a:lnSpc>
              <a:spcBef>
                <a:spcPts val="1200"/>
              </a:spcBef>
              <a:spcAft>
                <a:spcPts val="1200"/>
              </a:spcAft>
              <a:buClr>
                <a:schemeClr val="dk1"/>
              </a:buClr>
              <a:buSzPts val="1100"/>
              <a:buFont typeface="Arial"/>
              <a:buNone/>
            </a:pPr>
            <a:r>
              <a:rPr lang="lt-LT" sz="1100">
                <a:latin typeface="Arial"/>
                <a:ea typeface="Arial"/>
                <a:cs typeface="Arial"/>
                <a:sym typeface="Arial"/>
              </a:rPr>
              <a:t>Galiausiai verta pabrėžti, kad informacinis raštingumas yra ne tik asmeninė, bet ir pilietinė vertybė. Demokratinėje visuomenėje informuotas pilietis yra stiprus pilietis – toks žmogus geba priimti atsakingus sprendimus, atsispirti propagandai, dalyvauti viešajame gyvenime ir prisidėti prie skaidrios, sąmoningos valstybės kūrimo.</a:t>
            </a:r>
            <a:endParaRPr sz="1100">
              <a:solidFill>
                <a:srgbClr val="FF0000"/>
              </a:solidFill>
              <a:latin typeface="Arial"/>
              <a:ea typeface="Arial"/>
              <a:cs typeface="Arial"/>
              <a:sym typeface="Arial"/>
            </a:endParaRPr>
          </a:p>
        </p:txBody>
      </p:sp>
      <p:sp>
        <p:nvSpPr>
          <p:cNvPr id="341" name="Google Shape;34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7" name="Google Shape;34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Clr>
                <a:srgbClr val="2E2E2E"/>
              </a:buClr>
              <a:buSzPts val="3000"/>
              <a:buFont typeface="Arial"/>
              <a:buNone/>
            </a:pPr>
            <a:r>
              <a:rPr lang="lt-LT" sz="1100">
                <a:solidFill>
                  <a:srgbClr val="2E2E2E"/>
                </a:solidFill>
                <a:latin typeface="Arial"/>
                <a:ea typeface="Arial"/>
                <a:cs typeface="Arial"/>
                <a:sym typeface="Arial"/>
              </a:rPr>
              <a:t>FOMO fenomenas ypač paaštrėjo socialinių medijų atsiradimo laikotarpiu.</a:t>
            </a:r>
            <a:endParaRPr sz="1100">
              <a:solidFill>
                <a:srgbClr val="2E2E2E"/>
              </a:solidFill>
              <a:latin typeface="Arial"/>
              <a:ea typeface="Arial"/>
              <a:cs typeface="Arial"/>
              <a:sym typeface="Arial"/>
            </a:endParaRPr>
          </a:p>
          <a:p>
            <a:pPr marL="0" lvl="0" indent="0" algn="l" rtl="0">
              <a:lnSpc>
                <a:spcPct val="100000"/>
              </a:lnSpc>
              <a:spcBef>
                <a:spcPts val="1000"/>
              </a:spcBef>
              <a:spcAft>
                <a:spcPts val="0"/>
              </a:spcAft>
              <a:buClr>
                <a:srgbClr val="2E2E2E"/>
              </a:buClr>
              <a:buSzPts val="3000"/>
              <a:buFont typeface="Arial"/>
              <a:buNone/>
            </a:pPr>
            <a:r>
              <a:rPr lang="lt-LT" sz="1100">
                <a:solidFill>
                  <a:srgbClr val="2E2E2E"/>
                </a:solidFill>
                <a:latin typeface="Arial"/>
                <a:ea typeface="Arial"/>
                <a:cs typeface="Arial"/>
                <a:sym typeface="Arial"/>
              </a:rPr>
              <a:t>Baimė nesužinoti, ką daro kiti, skatina dažną informacijos tikrinimą socialiniuose tinkluose.</a:t>
            </a:r>
            <a:endParaRPr sz="1100">
              <a:solidFill>
                <a:srgbClr val="2E2E2E"/>
              </a:solidFill>
              <a:latin typeface="Arial"/>
              <a:ea typeface="Arial"/>
              <a:cs typeface="Arial"/>
              <a:sym typeface="Arial"/>
            </a:endParaRPr>
          </a:p>
          <a:p>
            <a:pPr marL="0" lvl="0" indent="0" algn="l" rtl="0">
              <a:lnSpc>
                <a:spcPct val="100000"/>
              </a:lnSpc>
              <a:spcBef>
                <a:spcPts val="1000"/>
              </a:spcBef>
              <a:spcAft>
                <a:spcPts val="0"/>
              </a:spcAft>
              <a:buClr>
                <a:srgbClr val="2E2E2E"/>
              </a:buClr>
              <a:buSzPts val="3000"/>
              <a:buFont typeface="Arial"/>
              <a:buNone/>
            </a:pPr>
            <a:endParaRPr sz="1100">
              <a:solidFill>
                <a:srgbClr val="2E2E2E"/>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lt-LT" sz="1100">
                <a:latin typeface="Arial"/>
                <a:ea typeface="Arial"/>
                <a:cs typeface="Arial"/>
                <a:sym typeface="Arial"/>
              </a:rPr>
              <a:t>Pristačius FOMO fenomeną galima paklausti: Kodėl socialiniai tinklai skatina priklausomybę? Kaip pasireiškia priklausomybė socialiniams tinklams? Ar socialiniai tinklai keičia naujienų programas? Ar tikrinate informaciją, kurią perskaitote socialiniuose tinkluose? </a:t>
            </a:r>
            <a:endParaRPr sz="11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100" i="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Lemon"/>
              <a:buNone/>
            </a:pPr>
            <a:r>
              <a:rPr lang="lt-LT" sz="1100" i="0">
                <a:solidFill>
                  <a:srgbClr val="000000"/>
                </a:solidFill>
                <a:latin typeface="Arial"/>
                <a:ea typeface="Arial"/>
                <a:cs typeface="Arial"/>
                <a:sym typeface="Arial"/>
              </a:rPr>
              <a:t>Kaip atsvara FOMO atsirado </a:t>
            </a:r>
            <a:r>
              <a:rPr lang="lt-LT" sz="1100" b="1" i="0">
                <a:solidFill>
                  <a:srgbClr val="000000"/>
                </a:solidFill>
                <a:latin typeface="Arial"/>
                <a:ea typeface="Arial"/>
                <a:cs typeface="Arial"/>
                <a:sym typeface="Arial"/>
              </a:rPr>
              <a:t>JOMO</a:t>
            </a:r>
            <a:r>
              <a:rPr lang="lt-LT" sz="1100" i="0">
                <a:solidFill>
                  <a:srgbClr val="000000"/>
                </a:solidFill>
                <a:latin typeface="Arial"/>
                <a:ea typeface="Arial"/>
                <a:cs typeface="Arial"/>
                <a:sym typeface="Arial"/>
              </a:rPr>
              <a:t> (angl. </a:t>
            </a:r>
            <a:r>
              <a:rPr lang="lt-LT" sz="1100" i="1">
                <a:solidFill>
                  <a:srgbClr val="000000"/>
                </a:solidFill>
                <a:latin typeface="Arial"/>
                <a:ea typeface="Arial"/>
                <a:cs typeface="Arial"/>
                <a:sym typeface="Arial"/>
              </a:rPr>
              <a:t>Joy of missing out)</a:t>
            </a:r>
            <a:r>
              <a:rPr lang="lt-LT" sz="1100" i="0">
                <a:solidFill>
                  <a:srgbClr val="000000"/>
                </a:solidFill>
                <a:latin typeface="Arial"/>
                <a:ea typeface="Arial"/>
                <a:cs typeface="Arial"/>
                <a:sym typeface="Arial"/>
              </a:rPr>
              <a:t>, išvertus – praleidimo džiaugsmas. Tai sąmoningas pasirinkimas atsisakyti tam tikrų dalykų, susitelkti į esamas patirtis, jas priimti ir jausti už tai  dėkingumą. [...] Svarbu suvokti, kad šis mūsų pasirinkima syra sąmoningas, tikslingas ir padeda laiko skirti tiek kitiems dalykams, tiek sau. Todėl  verta ugdyti </a:t>
            </a:r>
            <a:r>
              <a:rPr lang="lt-LT" sz="1100" b="1" i="0">
                <a:solidFill>
                  <a:srgbClr val="000000"/>
                </a:solidFill>
                <a:latin typeface="Arial"/>
                <a:ea typeface="Arial"/>
                <a:cs typeface="Arial"/>
                <a:sym typeface="Arial"/>
              </a:rPr>
              <a:t>JOMO</a:t>
            </a:r>
            <a:r>
              <a:rPr lang="lt-LT" sz="1100" i="0">
                <a:solidFill>
                  <a:srgbClr val="000000"/>
                </a:solidFill>
                <a:latin typeface="Arial"/>
                <a:ea typeface="Arial"/>
                <a:cs typeface="Arial"/>
                <a:sym typeface="Arial"/>
              </a:rPr>
              <a:t>.</a:t>
            </a: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sz="1100">
              <a:latin typeface="Arial"/>
              <a:ea typeface="Arial"/>
              <a:cs typeface="Arial"/>
              <a:sym typeface="Arial"/>
            </a:endParaRPr>
          </a:p>
        </p:txBody>
      </p:sp>
      <p:sp>
        <p:nvSpPr>
          <p:cNvPr id="348" name="Google Shape;34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5" name="Google Shape;355;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a:solidFill>
                  <a:schemeClr val="dk1"/>
                </a:solidFill>
                <a:latin typeface="Arial"/>
                <a:ea typeface="Arial"/>
                <a:cs typeface="Arial"/>
                <a:sym typeface="Arial"/>
              </a:rPr>
              <a:t>Mokymų vadovas gali paklausti auditorijos: „Kas, Jūsų nuomone, yra kritinis mąstymas? Iš ko jis susideda?“. Labai dažnai girdime frazę „mąstyk kritiškai“, bet ką tai reiškia? Skirkite keletą minučių trumpai diskusijai, kuri padės susipažinti su dalyviais ir jų žiniomis šiuo klausimu. </a:t>
            </a:r>
            <a:endParaRPr sz="1100">
              <a:solidFill>
                <a:schemeClr val="dk1"/>
              </a:solidFill>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endParaRPr sz="1100">
              <a:solidFill>
                <a:schemeClr val="dk1"/>
              </a:solidFill>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100">
                <a:solidFill>
                  <a:schemeClr val="dk1"/>
                </a:solidFill>
                <a:latin typeface="Arial"/>
                <a:ea typeface="Arial"/>
                <a:cs typeface="Arial"/>
                <a:sym typeface="Arial"/>
              </a:rPr>
              <a:t>Mokymų vadovas pristato, iš ko susideda kritinis mąstymas kaip kompetencija. Misinformacijos ir dezinformacijos srautai didėja kartu su internetinės informacijos įtaka, todėl kritinis mąstymas tampa ypač svarbia priemone milžiniškiems informacijos srautams suvaldyti, įvertinti, atrinkti. Kritinis mąstymas, kaip šiuolaikinė kompetencija, susideda iš susijusių trijų dalykų: </a:t>
            </a:r>
            <a:r>
              <a:rPr lang="lt-LT" sz="1100" b="1">
                <a:solidFill>
                  <a:schemeClr val="dk1"/>
                </a:solidFill>
                <a:latin typeface="Arial"/>
                <a:ea typeface="Arial"/>
                <a:cs typeface="Arial"/>
                <a:sym typeface="Arial"/>
              </a:rPr>
              <a:t>turinio analizės, faktų tikrinimo ir medijų informacinio raštingumo</a:t>
            </a:r>
            <a:r>
              <a:rPr lang="lt-LT" sz="1100">
                <a:solidFill>
                  <a:schemeClr val="dk1"/>
                </a:solidFill>
                <a:latin typeface="Arial"/>
                <a:ea typeface="Arial"/>
                <a:cs typeface="Arial"/>
                <a:sym typeface="Arial"/>
              </a:rPr>
              <a:t>. </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endParaRPr sz="1100">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r>
              <a:rPr lang="lt-LT" sz="1100">
                <a:solidFill>
                  <a:schemeClr val="dk1"/>
                </a:solidFill>
                <a:latin typeface="Arial"/>
                <a:ea typeface="Arial"/>
                <a:cs typeface="Arial"/>
                <a:sym typeface="Arial"/>
              </a:rPr>
              <a:t>Turinio analizė yra gebėjimas iškelti klausimą, kokią žinią skelbia tam tikras tekstas, nuotrauka, vaizdo įrašas ar pan. Bet kokį turinį reikia analizuoti atsižvelgiant į jo kiekį ir kokybę. Tam reikalingi ir faktų tikrinimo gebėjimai. Ypač svarbu suprasti, kad neturime mokyti žmonių, kuri informacija yra melaginga, o kuri ne. </a:t>
            </a:r>
            <a:r>
              <a:rPr lang="lt-LT" sz="1100" b="1">
                <a:solidFill>
                  <a:schemeClr val="dk1"/>
                </a:solidFill>
                <a:latin typeface="Arial"/>
                <a:ea typeface="Arial"/>
                <a:cs typeface="Arial"/>
                <a:sym typeface="Arial"/>
              </a:rPr>
              <a:t>Turime ugdyti įgūdžius rasti ir atsirinkti tinkamą informaciją. </a:t>
            </a:r>
            <a:endParaRPr sz="1100">
              <a:latin typeface="Arial"/>
              <a:ea typeface="Arial"/>
              <a:cs typeface="Arial"/>
              <a:sym typeface="Arial"/>
            </a:endParaRPr>
          </a:p>
          <a:p>
            <a:pPr marL="0" lvl="0" indent="0" algn="l" rtl="0">
              <a:lnSpc>
                <a:spcPct val="100000"/>
              </a:lnSpc>
              <a:spcBef>
                <a:spcPts val="0"/>
              </a:spcBef>
              <a:spcAft>
                <a:spcPts val="0"/>
              </a:spcAft>
              <a:buClr>
                <a:srgbClr val="2E2E2E"/>
              </a:buClr>
              <a:buSzPts val="2400"/>
              <a:buFont typeface="Calibri"/>
              <a:buNone/>
            </a:pPr>
            <a:endParaRPr sz="1100">
              <a:solidFill>
                <a:schemeClr val="dk1"/>
              </a:solidFill>
              <a:latin typeface="Arial"/>
              <a:ea typeface="Arial"/>
              <a:cs typeface="Arial"/>
              <a:sym typeface="Arial"/>
            </a:endParaRPr>
          </a:p>
          <a:p>
            <a:pPr marL="0" lvl="0" indent="0" algn="l" rtl="0">
              <a:lnSpc>
                <a:spcPct val="100000"/>
              </a:lnSpc>
              <a:spcBef>
                <a:spcPts val="0"/>
              </a:spcBef>
              <a:spcAft>
                <a:spcPts val="0"/>
              </a:spcAft>
              <a:buClr>
                <a:srgbClr val="2E2E2E"/>
              </a:buClr>
              <a:buSzPts val="2400"/>
              <a:buFont typeface="Arial"/>
              <a:buNone/>
            </a:pPr>
            <a:r>
              <a:rPr lang="lt-LT" sz="1100">
                <a:solidFill>
                  <a:schemeClr val="dk1"/>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Norėdami tapti geresniu kritiniu mąstytoju, </a:t>
            </a:r>
            <a:r>
              <a:rPr lang="lt-LT" sz="1100" b="1">
                <a:solidFill>
                  <a:schemeClr val="dk1"/>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turite išmokti:</a:t>
            </a:r>
            <a:endParaRPr sz="1100">
              <a:latin typeface="Arial"/>
              <a:ea typeface="Arial"/>
              <a:cs typeface="Arial"/>
              <a:sym typeface="Arial"/>
            </a:endParaRPr>
          </a:p>
          <a:p>
            <a:pPr marL="171450" lvl="0" indent="-76200" algn="l" rtl="0">
              <a:lnSpc>
                <a:spcPct val="100000"/>
              </a:lnSpc>
              <a:spcBef>
                <a:spcPts val="0"/>
              </a:spcBef>
              <a:spcAft>
                <a:spcPts val="0"/>
              </a:spcAft>
              <a:buClr>
                <a:srgbClr val="2E2E2E"/>
              </a:buClr>
              <a:buSzPts val="1100"/>
              <a:buChar char="•"/>
            </a:pPr>
            <a:r>
              <a:rPr lang="lt-LT" sz="1100">
                <a:solidFill>
                  <a:schemeClr val="dk1"/>
                </a:solidFill>
                <a:latin typeface="Arial"/>
                <a:ea typeface="Arial"/>
                <a:cs typeface="Arial"/>
                <a:sym typeface="Arial"/>
              </a:rPr>
              <a:t>išsiaiškinti savo mąstymo tikslą ir kontekstą;</a:t>
            </a:r>
            <a:endParaRPr sz="1100">
              <a:latin typeface="Arial"/>
              <a:ea typeface="Arial"/>
              <a:cs typeface="Arial"/>
              <a:sym typeface="Arial"/>
            </a:endParaRPr>
          </a:p>
          <a:p>
            <a:pPr marL="171450" lvl="0" indent="-76200" algn="l" rtl="0">
              <a:lnSpc>
                <a:spcPct val="100000"/>
              </a:lnSpc>
              <a:spcBef>
                <a:spcPts val="0"/>
              </a:spcBef>
              <a:spcAft>
                <a:spcPts val="0"/>
              </a:spcAft>
              <a:buClr>
                <a:srgbClr val="2E2E2E"/>
              </a:buClr>
              <a:buSzPts val="1100"/>
              <a:buChar char="•"/>
            </a:pPr>
            <a:r>
              <a:rPr lang="lt-LT" sz="1100">
                <a:solidFill>
                  <a:schemeClr val="dk1"/>
                </a:solidFill>
                <a:latin typeface="Arial"/>
                <a:ea typeface="Arial"/>
                <a:cs typeface="Arial"/>
                <a:sym typeface="Arial"/>
              </a:rPr>
              <a:t>suabejoti savo informacijos šaltiniais;</a:t>
            </a:r>
            <a:endParaRPr sz="1100">
              <a:latin typeface="Arial"/>
              <a:ea typeface="Arial"/>
              <a:cs typeface="Arial"/>
              <a:sym typeface="Arial"/>
            </a:endParaRPr>
          </a:p>
          <a:p>
            <a:pPr marL="171450" lvl="0" indent="-76200" algn="l" rtl="0">
              <a:lnSpc>
                <a:spcPct val="100000"/>
              </a:lnSpc>
              <a:spcBef>
                <a:spcPts val="0"/>
              </a:spcBef>
              <a:spcAft>
                <a:spcPts val="0"/>
              </a:spcAft>
              <a:buClr>
                <a:srgbClr val="2E2E2E"/>
              </a:buClr>
              <a:buSzPts val="1100"/>
              <a:buChar char="•"/>
            </a:pPr>
            <a:r>
              <a:rPr lang="lt-LT" sz="1100">
                <a:solidFill>
                  <a:schemeClr val="dk1"/>
                </a:solidFill>
                <a:latin typeface="Arial"/>
                <a:ea typeface="Arial"/>
                <a:cs typeface="Arial"/>
                <a:sym typeface="Arial"/>
              </a:rPr>
              <a:t>surasti argumentus;</a:t>
            </a:r>
            <a:endParaRPr sz="1100">
              <a:latin typeface="Arial"/>
              <a:ea typeface="Arial"/>
              <a:cs typeface="Arial"/>
              <a:sym typeface="Arial"/>
            </a:endParaRPr>
          </a:p>
          <a:p>
            <a:pPr marL="171450" lvl="0" indent="-76200" algn="l" rtl="0">
              <a:lnSpc>
                <a:spcPct val="100000"/>
              </a:lnSpc>
              <a:spcBef>
                <a:spcPts val="0"/>
              </a:spcBef>
              <a:spcAft>
                <a:spcPts val="0"/>
              </a:spcAft>
              <a:buClr>
                <a:srgbClr val="2E2E2E"/>
              </a:buClr>
              <a:buSzPts val="1100"/>
              <a:buChar char="•"/>
            </a:pPr>
            <a:r>
              <a:rPr lang="lt-LT" sz="1100">
                <a:solidFill>
                  <a:schemeClr val="dk1"/>
                </a:solidFill>
                <a:latin typeface="Arial"/>
                <a:ea typeface="Arial"/>
                <a:cs typeface="Arial"/>
                <a:sym typeface="Arial"/>
              </a:rPr>
              <a:t>analizuoti šaltinius ir argumentus;</a:t>
            </a:r>
            <a:endParaRPr sz="1100">
              <a:latin typeface="Arial"/>
              <a:ea typeface="Arial"/>
              <a:cs typeface="Arial"/>
              <a:sym typeface="Arial"/>
            </a:endParaRPr>
          </a:p>
          <a:p>
            <a:pPr marL="171450" lvl="0" indent="-76200" algn="l" rtl="0">
              <a:lnSpc>
                <a:spcPct val="100000"/>
              </a:lnSpc>
              <a:spcBef>
                <a:spcPts val="0"/>
              </a:spcBef>
              <a:spcAft>
                <a:spcPts val="0"/>
              </a:spcAft>
              <a:buClr>
                <a:srgbClr val="2E2E2E"/>
              </a:buClr>
              <a:buSzPts val="1100"/>
              <a:buChar char="•"/>
            </a:pPr>
            <a:r>
              <a:rPr lang="lt-LT" sz="1100">
                <a:solidFill>
                  <a:schemeClr val="dk1"/>
                </a:solidFill>
                <a:latin typeface="Arial"/>
                <a:ea typeface="Arial"/>
                <a:cs typeface="Arial"/>
                <a:sym typeface="Arial"/>
              </a:rPr>
              <a:t>įvertinti kitų argumentus</a:t>
            </a:r>
            <a:r>
              <a:rPr lang="lt-LT" sz="1100">
                <a:latin typeface="Arial"/>
                <a:ea typeface="Arial"/>
                <a:cs typeface="Arial"/>
                <a:sym typeface="Arial"/>
              </a:rPr>
              <a:t> ir</a:t>
            </a:r>
            <a:endParaRPr sz="1100">
              <a:solidFill>
                <a:schemeClr val="dk1"/>
              </a:solidFill>
              <a:latin typeface="Arial"/>
              <a:ea typeface="Arial"/>
              <a:cs typeface="Arial"/>
              <a:sym typeface="Arial"/>
            </a:endParaRPr>
          </a:p>
          <a:p>
            <a:pPr marL="171450" lvl="0" indent="-76200" algn="l" rtl="0">
              <a:lnSpc>
                <a:spcPct val="100000"/>
              </a:lnSpc>
              <a:spcBef>
                <a:spcPts val="0"/>
              </a:spcBef>
              <a:spcAft>
                <a:spcPts val="0"/>
              </a:spcAft>
              <a:buClr>
                <a:srgbClr val="2E2E2E"/>
              </a:buClr>
              <a:buSzPts val="1100"/>
              <a:buChar char="•"/>
            </a:pPr>
            <a:r>
              <a:rPr lang="lt-LT" sz="1100">
                <a:solidFill>
                  <a:schemeClr val="dk1"/>
                </a:solidFill>
                <a:latin typeface="Arial"/>
                <a:ea typeface="Arial"/>
                <a:cs typeface="Arial"/>
                <a:sym typeface="Arial"/>
              </a:rPr>
              <a:t>kurti arba sintezuoti savo argumentus.</a:t>
            </a:r>
            <a:endParaRPr sz="1100" b="1">
              <a:solidFill>
                <a:schemeClr val="dk1"/>
              </a:solidFill>
              <a:latin typeface="Arial"/>
              <a:ea typeface="Arial"/>
              <a:cs typeface="Arial"/>
              <a:sym typeface="Arial"/>
            </a:endParaRPr>
          </a:p>
        </p:txBody>
      </p:sp>
      <p:sp>
        <p:nvSpPr>
          <p:cNvPr id="356" name="Google Shape;356;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1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2" name="Google Shape;362;p1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38aee81569f_1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7" name="Google Shape;367;g38aee81569f_1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636363"/>
              </a:buClr>
              <a:buSzPts val="1200"/>
              <a:buFont typeface="Arial"/>
              <a:buNone/>
            </a:pPr>
            <a:r>
              <a:rPr lang="lt-LT" sz="1100">
                <a:latin typeface="Arial"/>
                <a:ea typeface="Arial"/>
                <a:cs typeface="Arial"/>
                <a:sym typeface="Arial"/>
              </a:rPr>
              <a:t>Medijos gali būti skirtingos – tradicinės, tokios kaip knyga, arba šiuolaikinės, kurios sparčiai keičiasi su technologijų vystymusi, pavyzdžiui, išmanieji telefonai. Taip pat medijos turi tikslą, o jų siunčiamos žinutės perduoda tam tikrą informaciją, požiūrius ar įsitikinimus.</a:t>
            </a:r>
            <a:endParaRPr sz="1100">
              <a:latin typeface="Arial"/>
              <a:ea typeface="Arial"/>
              <a:cs typeface="Arial"/>
              <a:sym typeface="Arial"/>
            </a:endParaRPr>
          </a:p>
          <a:p>
            <a:pPr marL="0" lvl="0" indent="0" algn="l" rtl="0">
              <a:lnSpc>
                <a:spcPct val="100000"/>
              </a:lnSpc>
              <a:spcBef>
                <a:spcPts val="0"/>
              </a:spcBef>
              <a:spcAft>
                <a:spcPts val="0"/>
              </a:spcAft>
              <a:buClr>
                <a:srgbClr val="636363"/>
              </a:buClr>
              <a:buSzPts val="1200"/>
              <a:buFont typeface="Arial"/>
              <a:buNone/>
            </a:pP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Žiniasklaidos tipai skirstomi į dvi plačias kategorijas: tradicinę ir naująją. </a:t>
            </a:r>
            <a:r>
              <a:rPr lang="lt-LT" sz="1100" b="1" i="0" u="none" strike="noStrike" cap="none">
                <a:solidFill>
                  <a:schemeClr val="dk1"/>
                </a:solidFill>
                <a:latin typeface="Arial"/>
                <a:ea typeface="Arial"/>
                <a:cs typeface="Arial"/>
                <a:sym typeface="Arial"/>
              </a:rPr>
              <a:t>Tradici</a:t>
            </a:r>
            <a:r>
              <a:rPr lang="lt-LT" sz="1100" b="1">
                <a:latin typeface="Arial"/>
                <a:ea typeface="Arial"/>
                <a:cs typeface="Arial"/>
                <a:sym typeface="Arial"/>
              </a:rPr>
              <a:t>nėms medijoms</a:t>
            </a:r>
            <a:r>
              <a:rPr lang="lt-LT" sz="1100" i="0" u="none" strike="noStrike" cap="none">
                <a:solidFill>
                  <a:schemeClr val="dk1"/>
                </a:solidFill>
                <a:latin typeface="Arial"/>
                <a:ea typeface="Arial"/>
                <a:cs typeface="Arial"/>
                <a:sym typeface="Arial"/>
              </a:rPr>
              <a:t> priklauso spausdintiniai ir transliuojami formatai, o </a:t>
            </a:r>
            <a:r>
              <a:rPr lang="lt-LT" sz="1100" b="1" i="0" u="none" strike="noStrike" cap="none">
                <a:solidFill>
                  <a:schemeClr val="dk1"/>
                </a:solidFill>
                <a:latin typeface="Arial"/>
                <a:ea typeface="Arial"/>
                <a:cs typeface="Arial"/>
                <a:sym typeface="Arial"/>
              </a:rPr>
              <a:t>nau</a:t>
            </a:r>
            <a:r>
              <a:rPr lang="lt-LT" sz="1100" b="1">
                <a:latin typeface="Arial"/>
                <a:ea typeface="Arial"/>
                <a:cs typeface="Arial"/>
                <a:sym typeface="Arial"/>
              </a:rPr>
              <a:t>josioms</a:t>
            </a:r>
            <a:r>
              <a:rPr lang="lt-LT" sz="1100" b="1" i="0" u="none" strike="noStrike" cap="none">
                <a:solidFill>
                  <a:schemeClr val="dk1"/>
                </a:solidFill>
                <a:latin typeface="Arial"/>
                <a:ea typeface="Arial"/>
                <a:cs typeface="Arial"/>
                <a:sym typeface="Arial"/>
              </a:rPr>
              <a:t> </a:t>
            </a:r>
            <a:r>
              <a:rPr lang="lt-LT" sz="1100" i="0" u="none" strike="noStrike" cap="none">
                <a:solidFill>
                  <a:schemeClr val="dk1"/>
                </a:solidFill>
                <a:latin typeface="Arial"/>
                <a:ea typeface="Arial"/>
                <a:cs typeface="Arial"/>
                <a:sym typeface="Arial"/>
              </a:rPr>
              <a:t>– nuolat kintantys skaitmeniniai formatai, pavyzdžiui, tinklaraščiai ir transliacijos.</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latin typeface="Arial"/>
                <a:ea typeface="Arial"/>
                <a:cs typeface="Arial"/>
                <a:sym typeface="Arial"/>
              </a:rPr>
              <a:t>Tradicinė žiniasklaida paprastai reiškia kanalus, kurie naudojami dešimtmečius. Jie yra gerai įsitvirtinę ir paprastai laikosi struktūrizuoto, profesionalaus redagavimo proceso. Informaciją rengia profesionalų komanda, o vėliau ji platinama vietos arba nacionalinei auditorijai. Naujoji žiniasklaida – tai skaitmeninės komunikacijos kanalai, kurie pradėjo atsirasti kartu su internetu. Viena iš apibrėžiančių naujosios žiniasklaidos savybių yra tai, kaip ji suteikia vartotojams galimybę būti aktyviais dalyviais. Vartotojai gali ne tik vartoti turinį, bet ir kurti bei skelbti savo turinį. Jie gali skelbti komentarus, dalytis įrašais ir kai kuriais atvejais sąveikauti su turiniu realiuoju laiku. (Šaltinis </a:t>
            </a:r>
            <a:r>
              <a:rPr lang="lt-LT" sz="1100" u="sng">
                <a:solidFill>
                  <a:schemeClr val="hlink"/>
                </a:solidFill>
                <a:latin typeface="Arial"/>
                <a:ea typeface="Arial"/>
                <a:cs typeface="Arial"/>
                <a:sym typeface="Arial"/>
                <a:hlinkClick r:id="rId3"/>
              </a:rPr>
              <a:t>https://www.techtarget.com/whatis/feature/Traditional-media-vs-new-media-Differences-pros-and-cons?utm_source=chatgpt.com</a:t>
            </a:r>
            <a:r>
              <a:rPr lang="lt-LT" sz="1100">
                <a:latin typeface="Arial"/>
                <a:ea typeface="Arial"/>
                <a:cs typeface="Arial"/>
                <a:sym typeface="Arial"/>
              </a:rPr>
              <a:t> )</a:t>
            </a:r>
            <a:endParaRPr sz="1100">
              <a:latin typeface="Arial"/>
              <a:ea typeface="Arial"/>
              <a:cs typeface="Arial"/>
              <a:sym typeface="Arial"/>
            </a:endParaRPr>
          </a:p>
        </p:txBody>
      </p:sp>
      <p:sp>
        <p:nvSpPr>
          <p:cNvPr id="368" name="Google Shape;368;g38aee81569f_1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4" name="Google Shape;374;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lt-LT" sz="1100">
                <a:latin typeface="Arial"/>
                <a:ea typeface="Arial"/>
                <a:cs typeface="Arial"/>
                <a:sym typeface="Arial"/>
              </a:rPr>
              <a:t>Tradicinė žiniasklaida ir socialinės medijos skiriasi informacijos pateikimo būdu ir auditorijos įtraukimu. Tradicinė žiniasklaida dažniausiai pateikia informaciją per redagavimo ir patikrinimo procesą, jos straipsniai būna išsamūs, kontekstiniai, o auditorija – pasyvi, t. y. skaito, klauso ar žiūri. Tačiau ši žiniasklaida dažnai lėtai reaguoja į įvykius ir nors išlaiko patikimumą, praranda auditorijos dėmesį.</a:t>
            </a:r>
            <a:endParaRPr sz="110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lt-LT" sz="1100">
                <a:latin typeface="Arial"/>
                <a:ea typeface="Arial"/>
                <a:cs typeface="Arial"/>
                <a:sym typeface="Arial"/>
              </a:rPr>
              <a:t>Priešingai, socialinės medijos leidžia skelbti turinį akimirksniu, be tarpininkų. Čia dominuoja trumpi, vizualūs ir emocingi pranešimai, o auditorija yra aktyvi – gali kurti turinį, komentuoti, dalintis ir bendrauti. Socialinių tinklų privalumas – greita informacijos apyvarta ir interaktyvumas, tačiau dažnai trūksta patikimumo.</a:t>
            </a:r>
            <a:endParaRPr sz="110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lt-LT" sz="1100">
                <a:latin typeface="Arial"/>
                <a:ea typeface="Arial"/>
                <a:cs typeface="Arial"/>
                <a:sym typeface="Arial"/>
              </a:rPr>
              <a:t>Tradicinė žiniasklaida atsiliko dėl kelių priežasčių: ji neprisitaikė pakankamai greitai prie technologinės kaitos, jos turinys dažnai atrodo lėtas ir mažiau interaktyvus, jaunesnė auditorija renkasi momentinę informaciją socialiniuose tinkluose.</a:t>
            </a:r>
            <a:endParaRPr sz="110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lt-LT" sz="1100">
                <a:latin typeface="Arial"/>
                <a:ea typeface="Arial"/>
                <a:cs typeface="Arial"/>
                <a:sym typeface="Arial"/>
              </a:rPr>
              <a:t>Išvada: tradicinė žiniasklaida turi prisitaikyti prie naujų realijų – išlaikyti patikimumą, bet tapti labiau interaktyvi ir artima savo auditorijai.</a:t>
            </a:r>
            <a:endParaRPr sz="1100">
              <a:latin typeface="Arial"/>
              <a:ea typeface="Arial"/>
              <a:cs typeface="Arial"/>
              <a:sym typeface="Arial"/>
            </a:endParaRPr>
          </a:p>
          <a:p>
            <a:pPr marL="0" marR="0" lvl="0" indent="0" algn="l" rtl="0">
              <a:lnSpc>
                <a:spcPct val="100000"/>
              </a:lnSpc>
              <a:spcBef>
                <a:spcPts val="1200"/>
              </a:spcBef>
              <a:spcAft>
                <a:spcPts val="0"/>
              </a:spcAft>
              <a:buClr>
                <a:schemeClr val="dk1"/>
              </a:buClr>
              <a:buSzPts val="1200"/>
              <a:buFont typeface="Arial"/>
              <a:buNone/>
            </a:pPr>
            <a:r>
              <a:rPr lang="lt-LT" sz="1100">
                <a:latin typeface="Arial"/>
                <a:ea typeface="Arial"/>
                <a:cs typeface="Arial"/>
                <a:sym typeface="Arial"/>
              </a:rPr>
              <a:t>Po teorinės dalies </a:t>
            </a:r>
            <a:r>
              <a:rPr lang="lt-LT" sz="1100" b="1">
                <a:latin typeface="Arial"/>
                <a:ea typeface="Arial"/>
                <a:cs typeface="Arial"/>
                <a:sym typeface="Arial"/>
              </a:rPr>
              <a:t>pateikimo lektorius gali pasiūlyti</a:t>
            </a:r>
            <a:r>
              <a:rPr lang="lt-LT" sz="1100">
                <a:latin typeface="Arial"/>
                <a:ea typeface="Arial"/>
                <a:cs typeface="Arial"/>
                <a:sym typeface="Arial"/>
              </a:rPr>
              <a:t> padiskutuoti</a:t>
            </a:r>
            <a:r>
              <a:rPr lang="lt-LT" sz="1100" b="1">
                <a:latin typeface="Arial"/>
                <a:ea typeface="Arial"/>
                <a:cs typeface="Arial"/>
                <a:sym typeface="Arial"/>
              </a:rPr>
              <a:t>:</a:t>
            </a:r>
            <a:r>
              <a:rPr lang="lt-LT" sz="1100">
                <a:latin typeface="Arial"/>
                <a:ea typeface="Arial"/>
                <a:cs typeface="Arial"/>
                <a:sym typeface="Arial"/>
              </a:rPr>
              <a:t> ar Jūs pasitikite žiniasklaida? Kodėl pasitikėjimas žiniasklaida yra žemas? Ką žiniasklaida galėtų daryti geriau, kad pasitikėjimas augtų? Ar mokėjimas už žiniasklaidos  turinį  neatriboja žemesnes pajamas gaunančius asmenis nuo kokybiško turinio? Ar jūs mokate už turinį? Jei taip, kodėl?</a:t>
            </a:r>
            <a:endParaRPr sz="1100"/>
          </a:p>
        </p:txBody>
      </p:sp>
      <p:sp>
        <p:nvSpPr>
          <p:cNvPr id="375" name="Google Shape;375;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1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1" name="Google Shape;381;p1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6" name="Google Shape;386;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b="1">
                <a:latin typeface="Arial"/>
                <a:ea typeface="Arial"/>
                <a:cs typeface="Arial"/>
                <a:sym typeface="Arial"/>
              </a:rPr>
              <a:t>Kodėl svarbu, kas jos savininkai?</a:t>
            </a:r>
            <a:endParaRPr sz="1100">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lt-LT" sz="1100">
                <a:latin typeface="Arial"/>
                <a:ea typeface="Arial"/>
                <a:cs typeface="Arial"/>
                <a:sym typeface="Arial"/>
              </a:rPr>
              <a:t>Svarbu žinoti, kas valdo tradicinę žiniasklaidą – tai nėra tik savininkų pavardės. Žiniasklaidos savininko interesai gali formuoti viešąją nuomonę, paveikti demokratines institucijas ir riboti žodžio laisvę. Žiniasklaidos savininko tapatumas veikia tai, </a:t>
            </a:r>
            <a:r>
              <a:rPr lang="lt-LT" sz="1100" b="1">
                <a:latin typeface="Arial"/>
                <a:ea typeface="Arial"/>
                <a:cs typeface="Arial"/>
                <a:sym typeface="Arial"/>
              </a:rPr>
              <a:t>ką</a:t>
            </a:r>
            <a:r>
              <a:rPr lang="lt-LT" sz="1100">
                <a:latin typeface="Arial"/>
                <a:ea typeface="Arial"/>
                <a:cs typeface="Arial"/>
                <a:sym typeface="Arial"/>
              </a:rPr>
              <a:t> ir </a:t>
            </a:r>
            <a:r>
              <a:rPr lang="lt-LT" sz="1100" b="1">
                <a:latin typeface="Arial"/>
                <a:ea typeface="Arial"/>
                <a:cs typeface="Arial"/>
                <a:sym typeface="Arial"/>
              </a:rPr>
              <a:t>kaip</a:t>
            </a:r>
            <a:r>
              <a:rPr lang="lt-LT" sz="1100">
                <a:latin typeface="Arial"/>
                <a:ea typeface="Arial"/>
                <a:cs typeface="Arial"/>
                <a:sym typeface="Arial"/>
              </a:rPr>
              <a:t> mes matome bei suprantame. Didėjanti žiniasklaidos koncentracija nustatyta daugelyje šalių – pavyzdžiui, Jungtinėje Karalystėje DMG Media, News UK, Reach valdo ~90 % nacionalinių laikraščių. O tokia koncentracija gali didinti savicenzūrą: žurnalistams ar redaktoriams dažnai tenka vengti temų, prieštaraujančių savininko interesams – politiniams ar ekonominiams. Pavyzdžiui, JAV atvejais, tokie transliuotojai kaip </a:t>
            </a:r>
            <a:r>
              <a:rPr lang="lt-LT" sz="1100" i="0" u="none" strike="noStrike" cap="none">
                <a:solidFill>
                  <a:schemeClr val="dk1"/>
                </a:solidFill>
                <a:latin typeface="Arial"/>
                <a:ea typeface="Arial"/>
                <a:cs typeface="Arial"/>
                <a:sym typeface="Arial"/>
              </a:rPr>
              <a:t>Sinclair Broadcast Group, žiniasklaidos bendrovė</a:t>
            </a:r>
            <a:r>
              <a:rPr lang="lt-LT" sz="1100" i="0" u="none" strike="noStrike" cap="none">
                <a:solidFill>
                  <a:srgbClr val="2C2F34"/>
                </a:solidFill>
                <a:latin typeface="Arial"/>
                <a:ea typeface="Arial"/>
                <a:cs typeface="Arial"/>
                <a:sym typeface="Arial"/>
              </a:rPr>
              <a:t>,</a:t>
            </a:r>
            <a:r>
              <a:rPr lang="lt-LT" sz="1100">
                <a:latin typeface="Arial"/>
                <a:ea typeface="Arial"/>
                <a:cs typeface="Arial"/>
                <a:sym typeface="Arial"/>
              </a:rPr>
              <a:t> pavyzdžiui, riboja vietines temas ir linksta į konservatyvų toną. </a:t>
            </a:r>
            <a:endParaRPr sz="1100" i="0">
              <a:solidFill>
                <a:srgbClr val="2C2F34"/>
              </a:solidFill>
              <a:latin typeface="Arial"/>
              <a:ea typeface="Arial"/>
              <a:cs typeface="Arial"/>
              <a:sym typeface="Arial"/>
            </a:endParaRPr>
          </a:p>
          <a:p>
            <a:pPr marL="0" lvl="0" indent="0" algn="l" rtl="0">
              <a:lnSpc>
                <a:spcPct val="100000"/>
              </a:lnSpc>
              <a:spcBef>
                <a:spcPts val="0"/>
              </a:spcBef>
              <a:spcAft>
                <a:spcPts val="0"/>
              </a:spcAft>
              <a:buSzPts val="1400"/>
              <a:buNone/>
            </a:pP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Lietuvoje </a:t>
            </a:r>
            <a:r>
              <a:rPr lang="lt-LT" sz="1100">
                <a:latin typeface="Arial"/>
                <a:ea typeface="Arial"/>
                <a:cs typeface="Arial"/>
                <a:sym typeface="Arial"/>
              </a:rPr>
              <a:t>veikia keli dominuojantys verslo konglomeratai: </a:t>
            </a:r>
            <a:r>
              <a:rPr lang="lt-LT"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Žiniasklaidos rinkoje dominuoja šešios žiniasklaidos bendrovės – „Delfi“, „15min“, LNK grupė, „All Media“, „Lietuvoje rytas“ ir „Verslo žinios“. (SGI network, 2024 chrome-extension://efaidnbmnnnibpcajpcglclefindmkaj/</a:t>
            </a:r>
            <a:r>
              <a:rPr lang="lt-LT" sz="1100" u="sng">
                <a:solidFill>
                  <a:schemeClr val="hlink"/>
                </a:solidFill>
                <a:latin typeface="Arial"/>
                <a:ea typeface="Arial"/>
                <a:cs typeface="Arial"/>
                <a:sym typeface="Arial"/>
                <a:hlinkClick r:id="rId3"/>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https://www.sgi-network.org/docs/2024/country/SGI2024_Lithuania.pdf</a:t>
            </a:r>
            <a:r>
              <a:rPr lang="lt-LT"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
                  </a:ext>
                </a:extLst>
              </a:rPr>
              <a:t> ) </a:t>
            </a:r>
            <a:r>
              <a:rPr lang="lt-LT" sz="1100">
                <a:latin typeface="Arial"/>
                <a:ea typeface="Arial"/>
                <a:cs typeface="Arial"/>
                <a:sym typeface="Arial"/>
              </a:rPr>
              <a:t> Jei viena grupė valdo portalus, televizijas ir žurnalus – tai gali sumažinti konkurencingą turinį. </a:t>
            </a:r>
            <a:br>
              <a:rPr lang="lt-LT" sz="1100">
                <a:latin typeface="Arial"/>
                <a:ea typeface="Arial"/>
                <a:cs typeface="Arial"/>
                <a:sym typeface="Arial"/>
              </a:rPr>
            </a:br>
            <a:r>
              <a:rPr lang="lt-LT" sz="1100">
                <a:latin typeface="Arial"/>
                <a:ea typeface="Arial"/>
                <a:cs typeface="Arial"/>
                <a:sym typeface="Arial"/>
              </a:rPr>
              <a:t>Taip pat </a:t>
            </a:r>
            <a:r>
              <a:rPr lang="lt-LT" sz="1100" i="0" u="none" strike="noStrike" cap="none">
                <a:solidFill>
                  <a:schemeClr val="dk1"/>
                </a:solidFill>
                <a:latin typeface="Arial"/>
                <a:ea typeface="Arial"/>
                <a:cs typeface="Arial"/>
                <a:sym typeface="Arial"/>
              </a:rPr>
              <a:t>sparčiai besitraukianti naujienų pasiūla regionuose, didėjanti interesų įtaka ir argumentuotos kritikos stygius sukuria palankią terpę taip vadinamoms „žinių dykumoms“, t. y. turinio nutylėjimams, ypač regioninėje </a:t>
            </a:r>
            <a:r>
              <a:rPr lang="lt-LT" sz="1100">
                <a:latin typeface="Arial"/>
                <a:ea typeface="Arial"/>
                <a:cs typeface="Arial"/>
                <a:sym typeface="Arial"/>
              </a:rPr>
              <a:t>spau</a:t>
            </a:r>
            <a:r>
              <a:rPr lang="lt-LT" sz="1100" i="0" u="none" strike="noStrike" cap="none">
                <a:solidFill>
                  <a:schemeClr val="dk1"/>
                </a:solidFill>
                <a:latin typeface="Arial"/>
                <a:ea typeface="Arial"/>
                <a:cs typeface="Arial"/>
                <a:sym typeface="Arial"/>
              </a:rPr>
              <a:t>doje. </a:t>
            </a:r>
            <a:endParaRPr sz="1100" i="0">
              <a:solidFill>
                <a:srgbClr val="2C2F34"/>
              </a:solidFill>
              <a:latin typeface="Arial"/>
              <a:ea typeface="Arial"/>
              <a:cs typeface="Arial"/>
              <a:sym typeface="Arial"/>
            </a:endParaRPr>
          </a:p>
          <a:p>
            <a:pPr marL="0" lvl="0" indent="0" algn="l" rtl="0">
              <a:lnSpc>
                <a:spcPct val="100000"/>
              </a:lnSpc>
              <a:spcBef>
                <a:spcPts val="0"/>
              </a:spcBef>
              <a:spcAft>
                <a:spcPts val="0"/>
              </a:spcAft>
              <a:buSzPts val="1400"/>
              <a:buNone/>
            </a:pPr>
            <a:endParaRPr sz="1100" i="0">
              <a:solidFill>
                <a:srgbClr val="2C2F34"/>
              </a:solidFill>
              <a:latin typeface="Arial"/>
              <a:ea typeface="Arial"/>
              <a:cs typeface="Arial"/>
              <a:sym typeface="Arial"/>
            </a:endParaRPr>
          </a:p>
          <a:p>
            <a:pPr marL="0" lvl="0" indent="0" algn="l" rtl="0">
              <a:lnSpc>
                <a:spcPct val="100000"/>
              </a:lnSpc>
              <a:spcBef>
                <a:spcPts val="0"/>
              </a:spcBef>
              <a:spcAft>
                <a:spcPts val="0"/>
              </a:spcAft>
              <a:buSzPts val="1400"/>
              <a:buNone/>
            </a:pPr>
            <a:r>
              <a:rPr lang="lt-LT" sz="1100" i="0">
                <a:solidFill>
                  <a:srgbClr val="2C2F34"/>
                </a:solidFill>
                <a:latin typeface="Arial"/>
                <a:ea typeface="Arial"/>
                <a:cs typeface="Arial"/>
                <a:sym typeface="Arial"/>
              </a:rPr>
              <a:t>Ydinga žiniasklaidos rinka apima tokius veiksnius kaip neskaidrūs savininkai, persotinta žiniasklaidos rinka,  dideli skirtumai tarp antraščių ir tekstų turinio, vyriausybės subsidijos, formalių ir neformalių etikos normų stoka. Dėl šių priežasčių žiniasklaidos turinyje atsiranda išgalvotos naujienos (</a:t>
            </a:r>
            <a:r>
              <a:rPr lang="lt-LT" sz="1100" i="1">
                <a:solidFill>
                  <a:srgbClr val="2C2F34"/>
                </a:solidFill>
                <a:latin typeface="Arial"/>
                <a:ea typeface="Arial"/>
                <a:cs typeface="Arial"/>
                <a:sym typeface="Arial"/>
              </a:rPr>
              <a:t>fake news</a:t>
            </a:r>
            <a:r>
              <a:rPr lang="lt-LT" sz="1100" i="0">
                <a:solidFill>
                  <a:srgbClr val="2C2F34"/>
                </a:solidFill>
                <a:latin typeface="Arial"/>
                <a:ea typeface="Arial"/>
                <a:cs typeface="Arial"/>
                <a:sym typeface="Arial"/>
              </a:rPr>
              <a:t>), šališkos naujienos, užsakomieji straipsniai, žiniasklaida tampa įrankiu politinėje kovoje.</a:t>
            </a: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sz="11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100" b="1" i="0" u="none" strike="noStrike" cap="none">
                <a:solidFill>
                  <a:schemeClr val="dk1"/>
                </a:solidFill>
                <a:latin typeface="Arial"/>
                <a:ea typeface="Arial"/>
                <a:cs typeface="Arial"/>
                <a:sym typeface="Arial"/>
              </a:rPr>
              <a:t>Atlikite testą ir aptarkite rezultatus. Rezultatų aptarimui įtvirtinti pažiūrėkite vaizdo įrašus, kas yra tradicinė žiniasklaida ir kodėl svarbu, kas jos savininkai ir kam priklauso žiniasklaidos priemonė, kurią žiūrite, klausote ar skaitote. </a:t>
            </a:r>
            <a:endParaRPr sz="1100" b="1">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1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100">
                <a:latin typeface="Arial"/>
                <a:ea typeface="Arial"/>
                <a:cs typeface="Arial"/>
                <a:sym typeface="Arial"/>
              </a:rPr>
              <a:t>Nykstant spausdintai žiniasklaidai, galima kelti klausimą, ar skaitmeninės naujienų svetainės gebės tinkamai informuoti, samdyti aukštos kvalifikacijos žurnalistus, atlaikyti nepriklausomų tinklaraštininkų ir piliečių žiniasklaidos atstovų konkurenciją? </a:t>
            </a:r>
            <a:endParaRPr sz="1100" b="1">
              <a:latin typeface="Arial"/>
              <a:ea typeface="Arial"/>
              <a:cs typeface="Arial"/>
              <a:sym typeface="Arial"/>
            </a:endParaRPr>
          </a:p>
        </p:txBody>
      </p:sp>
      <p:sp>
        <p:nvSpPr>
          <p:cNvPr id="387" name="Google Shape;387;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3" name="Google Shape;393;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lt-LT" sz="1100">
                <a:latin typeface="Arial"/>
                <a:ea typeface="Arial"/>
                <a:cs typeface="Arial"/>
                <a:sym typeface="Arial"/>
              </a:rPr>
              <a:t>Socialiniai tinklai paremti veikimo principu, kai kiekvienas asmuo, turintis elektrą, išmanųjį įrenginį ir internetinį ryšį, socialinėje platformoje gali susikurti asmeninio profilio puslapį. </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100">
                <a:latin typeface="Arial"/>
                <a:ea typeface="Arial"/>
                <a:cs typeface="Arial"/>
                <a:sym typeface="Arial"/>
              </a:rPr>
              <a:t>Socialiniame tinkle jis gali skelbti asmenines naujienas, dalytis patikusia medžiaga, bendrauti su draugais. </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100">
                <a:latin typeface="Arial"/>
                <a:ea typeface="Arial"/>
                <a:cs typeface="Arial"/>
                <a:sym typeface="Arial"/>
              </a:rPr>
              <a:t>Įėjimas į tinklą yra atviras ir paprastas. Tai buvo vienas iš svarbiausių socialinių tinklų pranašumų, leidusių jiems užsiauginti milijardines auditorijas. </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100">
                <a:latin typeface="Arial"/>
                <a:ea typeface="Arial"/>
                <a:cs typeface="Arial"/>
                <a:sym typeface="Arial"/>
              </a:rPr>
              <a:t>Problema ta, kad įėjimo paprastumu nutarė pasinaudoti ir propagandistai, ir kiti piktavaliai, kurie turėjo tikslą paveikti auditoriją.</a:t>
            </a:r>
            <a:endParaRPr sz="1100">
              <a:latin typeface="Arial"/>
              <a:ea typeface="Arial"/>
              <a:cs typeface="Arial"/>
              <a:sym typeface="Arial"/>
            </a:endParaRPr>
          </a:p>
        </p:txBody>
      </p:sp>
      <p:sp>
        <p:nvSpPr>
          <p:cNvPr id="394" name="Google Shape;394;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lt-LT" sz="1400" b="0" i="0" u="none" strike="noStrike" cap="none">
                <a:solidFill>
                  <a:srgbClr val="000000"/>
                </a:solidFill>
                <a:latin typeface="Arial"/>
                <a:ea typeface="Arial"/>
                <a:cs typeface="Arial"/>
                <a:sym typeface="Arial"/>
              </a:rPr>
              <a:t>12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0" name="Google Shape;40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a:latin typeface="Arial"/>
                <a:ea typeface="Arial"/>
                <a:cs typeface="Arial"/>
                <a:sym typeface="Arial"/>
              </a:rPr>
              <a:t>Šiandien socialiniai tinklai yra neatsiejama mūsų gyvenimo dalis, tačiau kartu jie kelia ir nemažai iššūkių, susijusių su asmeninės informacijos valdymu ir privatumu. Labai svarbu suprasti, kaip mūsų skaitmeninis pėdsakas veikia mūsų reputaciją ir saugumą.</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1. Skaitmeninis pėdsakas ir reputacija</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Kiekvienas mūsų veiksmas socialiniuose tinkluose – nuo patikusio įrašo iki įkeltos nuotraukos ar komentaro – palieka </a:t>
            </a:r>
            <a:r>
              <a:rPr lang="lt-LT" sz="1100" b="1">
                <a:latin typeface="Arial"/>
                <a:ea typeface="Arial"/>
                <a:cs typeface="Arial"/>
                <a:sym typeface="Arial"/>
              </a:rPr>
              <a:t>skaitmeninį pėdsaką</a:t>
            </a:r>
            <a:r>
              <a:rPr lang="lt-LT" sz="1100">
                <a:latin typeface="Arial"/>
                <a:ea typeface="Arial"/>
                <a:cs typeface="Arial"/>
                <a:sym typeface="Arial"/>
              </a:rPr>
              <a:t>. Šis pėdsakas yra nuolatinis ir gali paveikti mūsų:</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Profesinę reputaciją:</a:t>
            </a:r>
            <a:r>
              <a:rPr lang="lt-LT" sz="1100">
                <a:latin typeface="Arial"/>
                <a:ea typeface="Arial"/>
                <a:cs typeface="Arial"/>
                <a:sym typeface="Arial"/>
              </a:rPr>
              <a:t> Darbdaviai vis dažniau peržiūri kandidatų socialinių tinklų profilius. Netinkamas turinys ar elgesys gali pakenkti karjeros galimybėms.</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Asmeninį įvaizdį:</a:t>
            </a:r>
            <a:r>
              <a:rPr lang="lt-LT" sz="1100">
                <a:latin typeface="Arial"/>
                <a:ea typeface="Arial"/>
                <a:cs typeface="Arial"/>
                <a:sym typeface="Arial"/>
              </a:rPr>
              <a:t> Tai, ką skelbiame internete, formuoja kitų žmonių nuomonę apie mus. Svarbu pagalvoti, ar tai atspindi asmenybę, kurią norime demonstruoti.</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Saugumą:</a:t>
            </a:r>
            <a:r>
              <a:rPr lang="lt-LT" sz="1100">
                <a:latin typeface="Arial"/>
                <a:ea typeface="Arial"/>
                <a:cs typeface="Arial"/>
                <a:sym typeface="Arial"/>
              </a:rPr>
              <a:t> Per daug atvirai dalijantis informacija (pvz., apie atostogas, buvimo vietą) galima tapti vagysčių ar kitų nusikaltimų taikiniu.</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Svarbu nuolat peržiūrėti savo skaitmeninį pėdsaką ir įsitikinti, kad jis atitinka mūsų norimą viešąjį įvaizdį.</a:t>
            </a:r>
            <a:endParaRPr sz="1100"/>
          </a:p>
        </p:txBody>
      </p:sp>
      <p:sp>
        <p:nvSpPr>
          <p:cNvPr id="401" name="Google Shape;40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lt-LT" sz="1200" b="0" i="0" u="none" strike="noStrike" cap="none">
                <a:solidFill>
                  <a:srgbClr val="000000"/>
                </a:solidFill>
                <a:latin typeface="Calibri"/>
                <a:ea typeface="Calibri"/>
                <a:cs typeface="Calibri"/>
                <a:sym typeface="Calibri"/>
              </a:rPr>
              <a:t>13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1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7" name="Google Shape;407;p1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lt-LT" sz="1100">
                <a:latin typeface="Arial"/>
                <a:ea typeface="Arial"/>
                <a:cs typeface="Arial"/>
                <a:sym typeface="Arial"/>
              </a:rPr>
              <a:t>Žinoti, kas valdo medijas – tai ne smulkmena. Savininkų įvairovė, aiškumas ir kontrolė užtikrina, kad žiniasklaida liktų įvairi, kritinė ir objektyvi. </a:t>
            </a:r>
            <a:endParaRPr sz="110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sz="1100" b="1">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lt-LT" sz="1100" b="1">
                <a:latin typeface="Arial"/>
                <a:ea typeface="Arial"/>
                <a:cs typeface="Arial"/>
                <a:sym typeface="Arial"/>
              </a:rPr>
              <a:t>Savininkų koncentracija ir netiesioginė įtaka</a:t>
            </a:r>
            <a:r>
              <a:rPr lang="lt-LT" sz="1100">
                <a:latin typeface="Arial"/>
                <a:ea typeface="Arial"/>
                <a:cs typeface="Arial"/>
                <a:sym typeface="Arial"/>
              </a:rPr>
              <a:t>. Verslo konglomeratai dažnai valdo kelis laikraščius ir televizijos kanalus. Lietuvoje pastaraisiais metais žiniasklaidos nuosavybės koncentracija išaugo dėl to, kad žiniasklaidos priemones įsigijo šalies ir užsienio bendrovės. </a:t>
            </a:r>
            <a:r>
              <a:rPr lang="lt-LT"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
                  </a:ext>
                </a:extLst>
              </a:rPr>
              <a:t>Žiniasklaidos rinkoje dominuoja šešios žiniasklaidos bendrovės – „Delfi“, „15min“, LNK grupė, „All Media“, „Lietuvoje rytas“ ir „Verslo žinios“. (SGI network, 2024 chrome-extension://efaidnbmnnnibpcajpcglclefindmkaj/https://www.sgi-network.org/docs/2024/country/SGI2024_Lithuania.pdf) </a:t>
            </a:r>
            <a:endParaRPr sz="110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Politinių veikėjų ir savivaldybių dalyvavimas. </a:t>
            </a:r>
            <a:r>
              <a:rPr lang="lt-LT" sz="1100">
                <a:latin typeface="Arial"/>
                <a:ea typeface="Arial"/>
                <a:cs typeface="Arial"/>
                <a:sym typeface="Arial"/>
              </a:rPr>
              <a:t>Lietuvoje</a:t>
            </a:r>
            <a:r>
              <a:rPr lang="lt-LT" sz="1100" b="1">
                <a:latin typeface="Arial"/>
                <a:ea typeface="Arial"/>
                <a:cs typeface="Arial"/>
                <a:sym typeface="Arial"/>
              </a:rPr>
              <a:t> </a:t>
            </a:r>
            <a:r>
              <a:rPr lang="lt-LT" sz="1100">
                <a:latin typeface="Arial"/>
                <a:ea typeface="Arial"/>
                <a:cs typeface="Arial"/>
                <a:sym typeface="Arial"/>
              </a:rPr>
              <a:t>žiniasklaidos nepriklausomumas gali būti pažeistas, nes vyriausybė išlieka pagrindine reklamuotoja, o didelę dalį žiniasklaidos priemonių valdo nedidelis skaičius šalies ir užsienio bendrovių. Panašiai regioninė žiniasklaida priklauso nuo vietos valdžios institucijų reklamos ir kitokios paramos, o tai gali apriboti jų galimybes kritikuoti vietos valdžios institucijas.(SGI network, 2024 chrome-extension://efaidnbmnnnibpcajpcglclefindmkaj/https://www.sgi-network.org/docs/2024/country/SGI2024_Lithuania.pdf) </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Skaidrumo stoka </a:t>
            </a:r>
            <a:r>
              <a:rPr lang="lt-LT" sz="1100">
                <a:latin typeface="Arial"/>
                <a:ea typeface="Arial"/>
                <a:cs typeface="Arial"/>
                <a:sym typeface="Arial"/>
              </a:rPr>
              <a:t>– nepaisant, kad įstatymiškai Lietuvoje yra reikalaujama skaidriai nurodyti žiniasklaidos priemonių savininkus, </a:t>
            </a:r>
            <a:r>
              <a:rPr lang="lt-LT" sz="1100" b="1">
                <a:latin typeface="Arial"/>
                <a:ea typeface="Arial"/>
                <a:cs typeface="Arial"/>
                <a:sym typeface="Arial"/>
              </a:rPr>
              <a:t>dalis leidinių to nedaro</a:t>
            </a:r>
            <a:r>
              <a:rPr lang="lt-LT" sz="1100">
                <a:latin typeface="Arial"/>
                <a:ea typeface="Arial"/>
                <a:cs typeface="Arial"/>
                <a:sym typeface="Arial"/>
              </a:rPr>
              <a:t>, o </a:t>
            </a:r>
            <a:r>
              <a:rPr lang="lt-LT" sz="1100" b="1">
                <a:latin typeface="Arial"/>
                <a:ea typeface="Arial"/>
                <a:cs typeface="Arial"/>
                <a:sym typeface="Arial"/>
              </a:rPr>
              <a:t>kontrolės mechanizmas neveikia</a:t>
            </a:r>
            <a:r>
              <a:rPr lang="lt-LT" sz="1100">
                <a:latin typeface="Arial"/>
                <a:ea typeface="Arial"/>
                <a:cs typeface="Arial"/>
                <a:sym typeface="Arial"/>
              </a:rPr>
              <a:t> – nėra sankcijų. Tai leidžia kai kuriems leidėjams nuslėpti interesus, o piliečiams sunku suprasti, kas formuoja informaciją viešojoje erdvėje.</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b="1">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lt-LT" sz="1100" b="1">
                <a:latin typeface="Arial"/>
                <a:ea typeface="Arial"/>
                <a:cs typeface="Arial"/>
                <a:sym typeface="Arial"/>
              </a:rPr>
              <a:t>Gyventojų pasitikėjimas žiniasklaida yra gana žemas</a:t>
            </a:r>
            <a:r>
              <a:rPr lang="lt-LT" sz="1100">
                <a:latin typeface="Arial"/>
                <a:ea typeface="Arial"/>
                <a:cs typeface="Arial"/>
                <a:sym typeface="Arial"/>
              </a:rPr>
              <a:t>. Remiantis reprezentatyvia „Vilmorus“ bendrovės 2023 m. lapkričio 22 d. – gruodžio 2 d. atlikta apklausa, 28,6 % respondentų nurodė, kad pasitiki žiniasklaida, o 30,8 % – kad nepasitiki. Tai nedidelis pagerėjimas, palyginti su 2021 m. gruodžio mėn. atlikta „Vilmorus“ apklausa, kai tik 25 % respondentų išreiškė pasitikėjimą žiniasklaida, o 34 % – nepasitikėjimą. Nepaisant šio pagerėjimo, gyventojų, nepasitikinčių žiniasklaida, dalis išlieka didesnė nei tų, kurie ja pasitiki. (SGI network, 2024 chrome-extension://efaidnbmnnnibpcajpcglclefindmkaj/https://www.sgi-network.org/docs/2024/country/SGI2024_Lithuania.pdf)</a:t>
            </a:r>
            <a:endParaRPr sz="1100"/>
          </a:p>
        </p:txBody>
      </p:sp>
      <p:sp>
        <p:nvSpPr>
          <p:cNvPr id="408" name="Google Shape;408;p1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a:latin typeface="Arial"/>
                <a:ea typeface="Arial"/>
                <a:cs typeface="Arial"/>
                <a:sym typeface="Arial"/>
              </a:rPr>
              <a:t>Rodomas 3 min. filmukas „Kas atsakingas už naujienų turinį“.</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u="sng">
                <a:solidFill>
                  <a:schemeClr val="hlink"/>
                </a:solidFill>
                <a:latin typeface="Arial"/>
                <a:ea typeface="Arial"/>
                <a:cs typeface="Arial"/>
                <a:sym typeface="Arial"/>
                <a:hlinkClick r:id="rId3"/>
              </a:rPr>
              <a:t>https://www.youtube.com/watch?v=l0_cq22vjyg</a:t>
            </a:r>
            <a:r>
              <a:rPr lang="lt-LT" sz="1100">
                <a:latin typeface="Arial"/>
                <a:ea typeface="Arial"/>
                <a:cs typeface="Arial"/>
                <a:sym typeface="Arial"/>
              </a:rPr>
              <a:t> </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Lektorius akcentuoja, kad naujienos nėra atsirandančios savaime – jas kuria žurnalistai, redaktoriai ir žiniasklaidos organizacijos.</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latin typeface="Arial"/>
                <a:ea typeface="Arial"/>
                <a:cs typeface="Arial"/>
                <a:sym typeface="Arial"/>
              </a:rPr>
              <a:t>Kiekviena naujiena pereina per redakcinį procesą – tai reiškia, kad kažkas pasirenka, ką skelbti ir kaip tai pateikti.</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latin typeface="Arial"/>
                <a:ea typeface="Arial"/>
                <a:cs typeface="Arial"/>
                <a:sym typeface="Arial"/>
              </a:rPr>
              <a:t>Už turinį atsako ne tik turinio kūrėjas, bet ir savininkas – jų vertybės, interesai ir net politinės nuostatos gali turėti įtakos.</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latin typeface="Arial"/>
                <a:ea typeface="Arial"/>
                <a:cs typeface="Arial"/>
                <a:sym typeface="Arial"/>
              </a:rPr>
              <a:t>Ypač svarbu atskirti: ar tai profesionali žurnalistika, ar nuomonė, ar reklama, ar propaganda.</a:t>
            </a:r>
            <a:endParaRPr sz="1100"/>
          </a:p>
        </p:txBody>
      </p:sp>
      <p:sp>
        <p:nvSpPr>
          <p:cNvPr id="415" name="Google Shape;415;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1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1" name="Google Shape;421;p1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100">
                <a:latin typeface="Arial"/>
                <a:ea typeface="Arial"/>
                <a:cs typeface="Arial"/>
                <a:sym typeface="Arial"/>
              </a:rPr>
              <a:t>Internetinių naujienų kokybės prastėjimas lėmė naujo tipo žurnalistikos atsiradimą – vadinamąją piliečių žurnalistiką arba piliečių žiniasklaidą. Piliečių žurnalistika kaip masinis judėjimas reiškia žmones – aktyvistus mėgėjus ir susirūpinusius piliečius, o ne profesionalius žurnalistus, kurie naudojasi internetu ir tinklaraščiais naujienoms bei informacijai skleisti.</a:t>
            </a: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sz="1100">
              <a:latin typeface="Arial"/>
              <a:ea typeface="Arial"/>
              <a:cs typeface="Arial"/>
              <a:sym typeface="Arial"/>
            </a:endParaRPr>
          </a:p>
          <a:p>
            <a:pPr marL="0" lvl="0" indent="0" algn="l" rtl="0">
              <a:lnSpc>
                <a:spcPct val="120000"/>
              </a:lnSpc>
              <a:spcBef>
                <a:spcPts val="600"/>
              </a:spcBef>
              <a:spcAft>
                <a:spcPts val="0"/>
              </a:spcAft>
              <a:buSzPts val="1400"/>
              <a:buNone/>
            </a:pPr>
            <a:r>
              <a:rPr lang="lt-LT" sz="1100" b="1" i="0" u="none" strike="noStrike">
                <a:latin typeface="Arial"/>
                <a:ea typeface="Arial"/>
                <a:cs typeface="Arial"/>
                <a:sym typeface="Arial"/>
              </a:rPr>
              <a:t>Privalumai</a:t>
            </a:r>
            <a:endParaRPr sz="1100" i="0" u="none" strike="noStrike">
              <a:latin typeface="Arial"/>
              <a:ea typeface="Arial"/>
              <a:cs typeface="Arial"/>
              <a:sym typeface="Arial"/>
            </a:endParaRPr>
          </a:p>
          <a:p>
            <a:pPr marL="269875" lvl="1" indent="-117475" algn="l" rtl="0">
              <a:lnSpc>
                <a:spcPct val="120000"/>
              </a:lnSpc>
              <a:spcBef>
                <a:spcPts val="600"/>
              </a:spcBef>
              <a:spcAft>
                <a:spcPts val="0"/>
              </a:spcAft>
              <a:buClr>
                <a:schemeClr val="dk1"/>
              </a:buClr>
              <a:buSzPts val="1100"/>
              <a:buChar char="•"/>
            </a:pPr>
            <a:r>
              <a:rPr lang="lt-LT" sz="1100" i="0" u="none" strike="noStrike">
                <a:latin typeface="Arial"/>
                <a:ea typeface="Arial"/>
                <a:cs typeface="Arial"/>
                <a:sym typeface="Arial"/>
              </a:rPr>
              <a:t>Užpildo spragas, kurias palieka tradicinė žiniasklaida.</a:t>
            </a:r>
            <a:endParaRPr sz="1100">
              <a:latin typeface="Arial"/>
              <a:ea typeface="Arial"/>
              <a:cs typeface="Arial"/>
              <a:sym typeface="Arial"/>
            </a:endParaRPr>
          </a:p>
          <a:p>
            <a:pPr marL="269875" lvl="1" indent="-117475" algn="l" rtl="0">
              <a:lnSpc>
                <a:spcPct val="120000"/>
              </a:lnSpc>
              <a:spcBef>
                <a:spcPts val="600"/>
              </a:spcBef>
              <a:spcAft>
                <a:spcPts val="0"/>
              </a:spcAft>
              <a:buClr>
                <a:schemeClr val="dk1"/>
              </a:buClr>
              <a:buSzPts val="1100"/>
              <a:buChar char="•"/>
            </a:pPr>
            <a:r>
              <a:rPr lang="lt-LT" sz="1100" i="0" u="none" strike="noStrike">
                <a:latin typeface="Arial"/>
                <a:ea typeface="Arial"/>
                <a:cs typeface="Arial"/>
                <a:sym typeface="Arial"/>
              </a:rPr>
              <a:t>Skatina pilietinį aktyvumą ir dalyvavimą viešajame gyvenime.</a:t>
            </a:r>
            <a:endParaRPr sz="1100">
              <a:latin typeface="Arial"/>
              <a:ea typeface="Arial"/>
              <a:cs typeface="Arial"/>
              <a:sym typeface="Arial"/>
            </a:endParaRPr>
          </a:p>
          <a:p>
            <a:pPr marL="269875" lvl="1" indent="-117475" algn="l" rtl="0">
              <a:lnSpc>
                <a:spcPct val="120000"/>
              </a:lnSpc>
              <a:spcBef>
                <a:spcPts val="600"/>
              </a:spcBef>
              <a:spcAft>
                <a:spcPts val="0"/>
              </a:spcAft>
              <a:buClr>
                <a:schemeClr val="dk1"/>
              </a:buClr>
              <a:buSzPts val="1100"/>
              <a:buChar char="•"/>
            </a:pPr>
            <a:r>
              <a:rPr lang="lt-LT" sz="1100">
                <a:latin typeface="Arial"/>
                <a:ea typeface="Arial"/>
                <a:cs typeface="Arial"/>
                <a:sym typeface="Arial"/>
              </a:rPr>
              <a:t>Greita</a:t>
            </a:r>
            <a:r>
              <a:rPr lang="lt-LT" sz="1100" i="0" u="none" strike="noStrike">
                <a:latin typeface="Arial"/>
                <a:ea typeface="Arial"/>
                <a:cs typeface="Arial"/>
                <a:sym typeface="Arial"/>
              </a:rPr>
              <a:t> informacijos sklaida ypač svarbiais ir aktualiais klausimais.</a:t>
            </a:r>
            <a:endParaRPr sz="1100">
              <a:latin typeface="Arial"/>
              <a:ea typeface="Arial"/>
              <a:cs typeface="Arial"/>
              <a:sym typeface="Arial"/>
            </a:endParaRPr>
          </a:p>
          <a:p>
            <a:pPr marL="0" lvl="0" indent="0" algn="l" rtl="0">
              <a:lnSpc>
                <a:spcPct val="100000"/>
              </a:lnSpc>
              <a:spcBef>
                <a:spcPts val="600"/>
              </a:spcBef>
              <a:spcAft>
                <a:spcPts val="0"/>
              </a:spcAft>
              <a:buSzPts val="1400"/>
              <a:buNone/>
            </a:pPr>
            <a:r>
              <a:rPr lang="lt-LT" sz="1100" b="1" i="0" u="none" strike="noStrike">
                <a:latin typeface="Arial"/>
                <a:ea typeface="Arial"/>
                <a:cs typeface="Arial"/>
                <a:sym typeface="Arial"/>
              </a:rPr>
              <a:t>Trūkumai</a:t>
            </a:r>
            <a:endParaRPr sz="1100" i="0" u="none" strike="noStrike">
              <a:latin typeface="Arial"/>
              <a:ea typeface="Arial"/>
              <a:cs typeface="Arial"/>
              <a:sym typeface="Arial"/>
            </a:endParaRPr>
          </a:p>
          <a:p>
            <a:pPr marL="269875" lvl="1" indent="-136525" algn="l" rtl="0">
              <a:lnSpc>
                <a:spcPct val="100000"/>
              </a:lnSpc>
              <a:spcBef>
                <a:spcPts val="600"/>
              </a:spcBef>
              <a:spcAft>
                <a:spcPts val="0"/>
              </a:spcAft>
              <a:buClr>
                <a:schemeClr val="dk1"/>
              </a:buClr>
              <a:buSzPts val="1100"/>
              <a:buChar char="•"/>
            </a:pPr>
            <a:r>
              <a:rPr lang="lt-LT" sz="1100" i="0" u="none" strike="noStrike">
                <a:latin typeface="Arial"/>
                <a:ea typeface="Arial"/>
                <a:cs typeface="Arial"/>
                <a:sym typeface="Arial"/>
              </a:rPr>
              <a:t>Informacijos patikimumo ir kokybės problemos.</a:t>
            </a:r>
            <a:endParaRPr sz="1100">
              <a:latin typeface="Arial"/>
              <a:ea typeface="Arial"/>
              <a:cs typeface="Arial"/>
              <a:sym typeface="Arial"/>
            </a:endParaRPr>
          </a:p>
          <a:p>
            <a:pPr marL="269875" lvl="1" indent="-136525" algn="l" rtl="0">
              <a:lnSpc>
                <a:spcPct val="100000"/>
              </a:lnSpc>
              <a:spcBef>
                <a:spcPts val="1000"/>
              </a:spcBef>
              <a:spcAft>
                <a:spcPts val="0"/>
              </a:spcAft>
              <a:buClr>
                <a:schemeClr val="dk1"/>
              </a:buClr>
              <a:buSzPts val="1100"/>
              <a:buChar char="•"/>
            </a:pPr>
            <a:r>
              <a:rPr lang="lt-LT" sz="1100" i="0" u="none" strike="noStrike">
                <a:latin typeface="Arial"/>
                <a:ea typeface="Arial"/>
                <a:cs typeface="Arial"/>
                <a:sym typeface="Arial"/>
              </a:rPr>
              <a:t>Gali būti naudojama dezinformacijai ir manipuliacijai skleisti.</a:t>
            </a:r>
            <a:endParaRPr sz="1100">
              <a:latin typeface="Arial"/>
              <a:ea typeface="Arial"/>
              <a:cs typeface="Arial"/>
              <a:sym typeface="Arial"/>
            </a:endParaRPr>
          </a:p>
          <a:p>
            <a:pPr marL="269875" lvl="1" indent="-136525" algn="l" rtl="0">
              <a:lnSpc>
                <a:spcPct val="100000"/>
              </a:lnSpc>
              <a:spcBef>
                <a:spcPts val="1000"/>
              </a:spcBef>
              <a:spcAft>
                <a:spcPts val="0"/>
              </a:spcAft>
              <a:buClr>
                <a:schemeClr val="dk1"/>
              </a:buClr>
              <a:buSzPts val="1100"/>
              <a:buChar char="•"/>
            </a:pPr>
            <a:r>
              <a:rPr lang="lt-LT" sz="1100" i="0" u="none" strike="noStrike">
                <a:latin typeface="Arial"/>
                <a:ea typeface="Arial"/>
                <a:cs typeface="Arial"/>
                <a:sym typeface="Arial"/>
              </a:rPr>
              <a:t>Nepakankamas profesinis </a:t>
            </a:r>
            <a:r>
              <a:rPr lang="lt-LT" sz="1100">
                <a:latin typeface="Arial"/>
                <a:ea typeface="Arial"/>
                <a:cs typeface="Arial"/>
                <a:sym typeface="Arial"/>
              </a:rPr>
              <a:t>pasirengimas</a:t>
            </a:r>
            <a:r>
              <a:rPr lang="lt-LT" sz="1100" i="0" u="none" strike="noStrike">
                <a:latin typeface="Arial"/>
                <a:ea typeface="Arial"/>
                <a:cs typeface="Arial"/>
                <a:sym typeface="Arial"/>
              </a:rPr>
              <a:t> ir etikos normų laikymasis.</a:t>
            </a:r>
            <a:endParaRPr sz="1100">
              <a:latin typeface="Arial"/>
              <a:ea typeface="Arial"/>
              <a:cs typeface="Arial"/>
              <a:sym typeface="Arial"/>
            </a:endParaRPr>
          </a:p>
        </p:txBody>
      </p:sp>
      <p:sp>
        <p:nvSpPr>
          <p:cNvPr id="422" name="Google Shape;422;p1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1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8" name="Google Shape;428;p1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b="1">
                <a:latin typeface="Arial"/>
                <a:ea typeface="Arial"/>
                <a:cs typeface="Arial"/>
                <a:sym typeface="Arial"/>
              </a:rPr>
              <a:t>Arabų pavasaris </a:t>
            </a:r>
            <a:r>
              <a:rPr lang="lt-LT" sz="1100">
                <a:latin typeface="Arial"/>
                <a:ea typeface="Arial"/>
                <a:cs typeface="Arial"/>
                <a:sym typeface="Arial"/>
              </a:rPr>
              <a:t>(2010–2012). Paprasti žmonės Tunise, Egipte, Sirijoje ir kitur filmavo protestus, dalinosi įrašais per „YouTube“ ir „Twitter“. Profesionalūs žurnalistai negalėjo dirbti šiose šalyse laisvai, tad pasaulis sužinojo apie įvykius per piliečių žurnalistiką. Iš dalies tai prisidėjo prie politinių pokyčių regione. </a:t>
            </a:r>
            <a:r>
              <a:rPr lang="lt-LT" sz="1100" i="0">
                <a:solidFill>
                  <a:srgbClr val="000000"/>
                </a:solidFill>
                <a:latin typeface="Arial"/>
                <a:ea typeface="Arial"/>
                <a:cs typeface="Arial"/>
                <a:sym typeface="Arial"/>
              </a:rPr>
              <a:t>Arabų pavasario metu įprastus pilietinio neklusnumo ir protesto metodus reikšmingai papildė socialinių medijų veikimas. Todėl šalia sąvokos „Arabų pavasaris“ atsirado ir kita – Twitter/Facebook Revolution.</a:t>
            </a:r>
            <a:endParaRPr sz="1100">
              <a:latin typeface="Arial"/>
              <a:ea typeface="Arial"/>
              <a:cs typeface="Arial"/>
              <a:sym typeface="Arial"/>
            </a:endParaRPr>
          </a:p>
        </p:txBody>
      </p:sp>
      <p:sp>
        <p:nvSpPr>
          <p:cNvPr id="429" name="Google Shape;429;p1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7" name="Google Shape;437;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a:latin typeface="Arial"/>
                <a:ea typeface="Arial"/>
                <a:cs typeface="Arial"/>
                <a:sym typeface="Arial"/>
              </a:rPr>
              <a:t>Vartotojų sukurtas turinys - yra turinys, kurį kuria ir dalinasi vartotojai, o ne pati įmonė ar organizacija. Tai gali būti įvairios formos, tokios kaip atsiliepimai, nuotraukos, vaizdo įrašai, komentarai, įvertinimai ir kitos vartotojų sukurtos medžiagos. Tačiau šiuo turiniu gali pasidalinti ir pati įmonė, tačiau jis būtų sugeneruotas vartotojų. Visas toks turinys atrodo natūralesnis, sukurtas ne reklamos tikslais, todėl dažnai veikia geriau. (</a:t>
            </a:r>
            <a:r>
              <a:rPr lang="lt-LT" sz="1100" u="sng">
                <a:solidFill>
                  <a:schemeClr val="hlink"/>
                </a:solidFill>
                <a:latin typeface="Arial"/>
                <a:ea typeface="Arial"/>
                <a:cs typeface="Arial"/>
                <a:sym typeface="Arial"/>
                <a:hlinkClick r:id="rId3"/>
              </a:rPr>
              <a:t>https://www.fortema.lt/zodynas/vartotoju-sugeneruotas-turinys-ugc-arba-user-generated-content?utm_source=copy-text&amp;utm_medium=text&amp;utm_campaign=link-click</a:t>
            </a:r>
            <a:r>
              <a:rPr lang="lt-LT" sz="1100">
                <a:latin typeface="Arial"/>
                <a:ea typeface="Arial"/>
                <a:cs typeface="Arial"/>
                <a:sym typeface="Arial"/>
              </a:rPr>
              <a:t> )</a:t>
            </a: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Rekomenduojama įsijungti bet kurį populiarų naujienų puslapį (pvz., </a:t>
            </a:r>
            <a:r>
              <a:rPr lang="lt-LT" sz="1100" i="1">
                <a:latin typeface="Arial"/>
                <a:ea typeface="Arial"/>
                <a:cs typeface="Arial"/>
                <a:sym typeface="Arial"/>
              </a:rPr>
              <a:t>Delfi</a:t>
            </a:r>
            <a:r>
              <a:rPr lang="lt-LT" sz="1100">
                <a:latin typeface="Arial"/>
                <a:ea typeface="Arial"/>
                <a:cs typeface="Arial"/>
                <a:sym typeface="Arial"/>
              </a:rPr>
              <a:t>, </a:t>
            </a:r>
            <a:r>
              <a:rPr lang="lt-LT" sz="1100" i="1">
                <a:latin typeface="Arial"/>
                <a:ea typeface="Arial"/>
                <a:cs typeface="Arial"/>
                <a:sym typeface="Arial"/>
              </a:rPr>
              <a:t>15min</a:t>
            </a:r>
            <a:r>
              <a:rPr lang="lt-LT" sz="1100">
                <a:latin typeface="Arial"/>
                <a:ea typeface="Arial"/>
                <a:cs typeface="Arial"/>
                <a:sym typeface="Arial"/>
              </a:rPr>
              <a:t>, LRT) ir kartu surasti vartotojų parengtus straipsnius. Tokie straipsniai dažniausiai publikuojami rubrikose „Nuomonės“, o vizualizacijai pridedama autoriaus nuotrauka.</a:t>
            </a:r>
            <a:endParaRPr sz="1100">
              <a:latin typeface="Arial"/>
              <a:ea typeface="Arial"/>
              <a:cs typeface="Arial"/>
              <a:sym typeface="Arial"/>
            </a:endParaRPr>
          </a:p>
        </p:txBody>
      </p:sp>
      <p:sp>
        <p:nvSpPr>
          <p:cNvPr id="438" name="Google Shape;438;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38aee81569f_1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4" name="Google Shape;444;g38aee81569f_1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lt-LT" sz="1100" b="1">
                <a:latin typeface="Arial"/>
                <a:ea typeface="Arial"/>
                <a:cs typeface="Arial"/>
                <a:sym typeface="Arial"/>
              </a:rPr>
              <a:t>Kodėl vartotojų kuriamas turinys svarbus:</a:t>
            </a:r>
            <a:endParaRPr sz="1100">
              <a:latin typeface="Arial"/>
              <a:ea typeface="Arial"/>
              <a:cs typeface="Arial"/>
              <a:sym typeface="Arial"/>
            </a:endParaRPr>
          </a:p>
          <a:p>
            <a:pPr marL="457200" lvl="0" indent="-228600" algn="l" rtl="0">
              <a:spcBef>
                <a:spcPts val="0"/>
              </a:spcBef>
              <a:spcAft>
                <a:spcPts val="0"/>
              </a:spcAft>
              <a:buClr>
                <a:schemeClr val="dk1"/>
              </a:buClr>
              <a:buSzPts val="1400"/>
              <a:buFont typeface="Arial"/>
              <a:buNone/>
            </a:pPr>
            <a:r>
              <a:rPr lang="lt-LT" sz="1100">
                <a:latin typeface="Arial"/>
                <a:ea typeface="Arial"/>
                <a:cs typeface="Arial"/>
                <a:sym typeface="Arial"/>
              </a:rPr>
              <a:t>Žmonės labiau juo pasitiki, nes jis atrodo nuoširdesnis ir ne reklaminis.</a:t>
            </a:r>
            <a:endParaRPr sz="1100">
              <a:latin typeface="Arial"/>
              <a:ea typeface="Arial"/>
              <a:cs typeface="Arial"/>
              <a:sym typeface="Arial"/>
            </a:endParaRPr>
          </a:p>
          <a:p>
            <a:pPr marL="457200" lvl="0" indent="-228600" algn="l" rtl="0">
              <a:spcBef>
                <a:spcPts val="0"/>
              </a:spcBef>
              <a:spcAft>
                <a:spcPts val="0"/>
              </a:spcAft>
              <a:buClr>
                <a:schemeClr val="dk1"/>
              </a:buClr>
              <a:buSzPts val="1400"/>
              <a:buFont typeface="Arial"/>
              <a:buNone/>
            </a:pPr>
            <a:r>
              <a:rPr lang="lt-LT" sz="1100">
                <a:latin typeface="Arial"/>
                <a:ea typeface="Arial"/>
                <a:cs typeface="Arial"/>
                <a:sym typeface="Arial"/>
              </a:rPr>
              <a:t>Kuriant ir dalinantis, aktyviau dalyvauja medijų pasaulyje.</a:t>
            </a:r>
            <a:endParaRPr sz="1100">
              <a:latin typeface="Arial"/>
              <a:ea typeface="Arial"/>
              <a:cs typeface="Arial"/>
              <a:sym typeface="Arial"/>
            </a:endParaRPr>
          </a:p>
          <a:p>
            <a:pPr marL="457200" lvl="0" indent="-228600" algn="l" rtl="0">
              <a:spcBef>
                <a:spcPts val="0"/>
              </a:spcBef>
              <a:spcAft>
                <a:spcPts val="0"/>
              </a:spcAft>
              <a:buClr>
                <a:schemeClr val="dk1"/>
              </a:buClr>
              <a:buSzPts val="1400"/>
              <a:buFont typeface="Arial"/>
              <a:buNone/>
            </a:pPr>
            <a:r>
              <a:rPr lang="lt-LT" sz="1100">
                <a:latin typeface="Arial"/>
                <a:ea typeface="Arial"/>
                <a:cs typeface="Arial"/>
                <a:sym typeface="Arial"/>
              </a:rPr>
              <a:t>Platformos gauna daug turinio nemokamai, nes jį kuria patys naudotojai.</a:t>
            </a:r>
            <a:endParaRPr sz="1100">
              <a:latin typeface="Arial"/>
              <a:ea typeface="Arial"/>
              <a:cs typeface="Arial"/>
              <a:sym typeface="Arial"/>
            </a:endParaRPr>
          </a:p>
          <a:p>
            <a:pPr marL="457200" lvl="0" indent="-228600" algn="l" rtl="0">
              <a:spcBef>
                <a:spcPts val="0"/>
              </a:spcBef>
              <a:spcAft>
                <a:spcPts val="0"/>
              </a:spcAft>
              <a:buClr>
                <a:schemeClr val="dk1"/>
              </a:buClr>
              <a:buSzPts val="1400"/>
              <a:buFont typeface="Arial"/>
              <a:buNone/>
            </a:pPr>
            <a:r>
              <a:rPr lang="lt-LT" sz="1100">
                <a:latin typeface="Arial"/>
                <a:ea typeface="Arial"/>
                <a:cs typeface="Arial"/>
                <a:sym typeface="Arial"/>
              </a:rPr>
              <a:t>Informacija pasirodo greitai – dažnai net anksčiau nei žurnalistai spėja atvykti.</a:t>
            </a:r>
            <a:endParaRPr sz="1100">
              <a:latin typeface="Arial"/>
              <a:ea typeface="Arial"/>
              <a:cs typeface="Arial"/>
              <a:sym typeface="Arial"/>
            </a:endParaRPr>
          </a:p>
          <a:p>
            <a:pPr marL="457200" lvl="0" indent="-228600" algn="l" rtl="0">
              <a:spcBef>
                <a:spcPts val="0"/>
              </a:spcBef>
              <a:spcAft>
                <a:spcPts val="0"/>
              </a:spcAft>
              <a:buClr>
                <a:schemeClr val="dk1"/>
              </a:buClr>
              <a:buSzPts val="1400"/>
              <a:buFont typeface="Arial"/>
              <a:buNone/>
            </a:pPr>
            <a:r>
              <a:rPr lang="lt-LT" sz="1100">
                <a:latin typeface="Arial"/>
                <a:ea typeface="Arial"/>
                <a:cs typeface="Arial"/>
                <a:sym typeface="Arial"/>
              </a:rPr>
              <a:t>Prekės ženklai naudoja tokį turinį reklamai, nes jis sukelia daugiau pasitikėjimo.</a:t>
            </a:r>
            <a:endParaRPr sz="1100">
              <a:latin typeface="Arial"/>
              <a:ea typeface="Arial"/>
              <a:cs typeface="Arial"/>
              <a:sym typeface="Arial"/>
            </a:endParaRPr>
          </a:p>
          <a:p>
            <a:pPr marL="457200" lvl="0" indent="-228600" algn="l" rtl="0">
              <a:spcBef>
                <a:spcPts val="0"/>
              </a:spcBef>
              <a:spcAft>
                <a:spcPts val="0"/>
              </a:spcAft>
              <a:buClr>
                <a:schemeClr val="dk1"/>
              </a:buClr>
              <a:buSzPts val="1400"/>
              <a:buFont typeface="Arial"/>
              <a:buNone/>
            </a:pPr>
            <a:r>
              <a:rPr lang="lt-LT" sz="1100">
                <a:latin typeface="Arial"/>
                <a:ea typeface="Arial"/>
                <a:cs typeface="Arial"/>
                <a:sym typeface="Arial"/>
              </a:rPr>
              <a:t>Skatina kūrybiškumą, nes kiekvienas gali dalintis savo idėjomis.</a:t>
            </a:r>
            <a:endParaRPr sz="1100">
              <a:latin typeface="Arial"/>
              <a:ea typeface="Arial"/>
              <a:cs typeface="Arial"/>
              <a:sym typeface="Arial"/>
            </a:endParaRPr>
          </a:p>
          <a:p>
            <a:pPr marL="457200" lvl="0" indent="-228600" algn="l" rtl="0">
              <a:spcBef>
                <a:spcPts val="0"/>
              </a:spcBef>
              <a:spcAft>
                <a:spcPts val="0"/>
              </a:spcAft>
              <a:buClr>
                <a:schemeClr val="dk1"/>
              </a:buClr>
              <a:buSzPts val="1400"/>
              <a:buFont typeface="Arial"/>
              <a:buNone/>
            </a:pPr>
            <a:r>
              <a:rPr lang="lt-LT" sz="1100">
                <a:latin typeface="Arial"/>
                <a:ea typeface="Arial"/>
                <a:cs typeface="Arial"/>
                <a:sym typeface="Arial"/>
              </a:rPr>
              <a:t>Informacija plinta greitai, kartais greičiau nei per naujienas.</a:t>
            </a:r>
            <a:endParaRPr sz="1100">
              <a:latin typeface="Arial"/>
              <a:ea typeface="Arial"/>
              <a:cs typeface="Arial"/>
              <a:sym typeface="Arial"/>
            </a:endParaRPr>
          </a:p>
          <a:p>
            <a:pPr marL="457200" lvl="0" indent="-228600" algn="l" rtl="0">
              <a:spcBef>
                <a:spcPts val="0"/>
              </a:spcBef>
              <a:spcAft>
                <a:spcPts val="0"/>
              </a:spcAft>
              <a:buClr>
                <a:schemeClr val="dk1"/>
              </a:buClr>
              <a:buSzPts val="1400"/>
              <a:buFont typeface="Arial"/>
              <a:buNone/>
            </a:pPr>
            <a:r>
              <a:rPr lang="lt-LT" sz="1100">
                <a:latin typeface="Arial"/>
                <a:ea typeface="Arial"/>
                <a:cs typeface="Arial"/>
                <a:sym typeface="Arial"/>
              </a:rPr>
              <a:t>Rodo, ką galvoja žmonės, nes galima matyti jų nuomones, komentarus.</a:t>
            </a:r>
            <a:endParaRPr sz="1100">
              <a:latin typeface="Arial"/>
              <a:ea typeface="Arial"/>
              <a:cs typeface="Arial"/>
              <a:sym typeface="Arial"/>
            </a:endParaRPr>
          </a:p>
          <a:p>
            <a:pPr marL="457200" lvl="0" indent="-228600" algn="l" rtl="0">
              <a:spcBef>
                <a:spcPts val="0"/>
              </a:spcBef>
              <a:spcAft>
                <a:spcPts val="0"/>
              </a:spcAft>
              <a:buClr>
                <a:schemeClr val="dk1"/>
              </a:buClr>
              <a:buSzPts val="1400"/>
              <a:buFont typeface="Arial"/>
              <a:buNone/>
            </a:pPr>
            <a:r>
              <a:rPr lang="lt-LT" sz="1100">
                <a:latin typeface="Arial"/>
                <a:ea typeface="Arial"/>
                <a:cs typeface="Arial"/>
                <a:sym typeface="Arial"/>
              </a:rPr>
              <a:t>Kiekvienas gali būti kūrėjas, o ne tik didžiosios žiniasklaidos redakcijos.</a:t>
            </a: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Rekomenduojama įsijungti bet kurį populiarų naujienų puslapį (pvz., </a:t>
            </a:r>
            <a:r>
              <a:rPr lang="lt-LT" sz="1100" i="1">
                <a:latin typeface="Arial"/>
                <a:ea typeface="Arial"/>
                <a:cs typeface="Arial"/>
                <a:sym typeface="Arial"/>
              </a:rPr>
              <a:t>Delfi</a:t>
            </a:r>
            <a:r>
              <a:rPr lang="lt-LT" sz="1100">
                <a:latin typeface="Arial"/>
                <a:ea typeface="Arial"/>
                <a:cs typeface="Arial"/>
                <a:sym typeface="Arial"/>
              </a:rPr>
              <a:t>, </a:t>
            </a:r>
            <a:r>
              <a:rPr lang="lt-LT" sz="1100" i="1">
                <a:latin typeface="Arial"/>
                <a:ea typeface="Arial"/>
                <a:cs typeface="Arial"/>
                <a:sym typeface="Arial"/>
              </a:rPr>
              <a:t>15min</a:t>
            </a:r>
            <a:r>
              <a:rPr lang="lt-LT" sz="1100">
                <a:latin typeface="Arial"/>
                <a:ea typeface="Arial"/>
                <a:cs typeface="Arial"/>
                <a:sym typeface="Arial"/>
              </a:rPr>
              <a:t>, LRT) ir kartu surasti vartotojų parengtus straipsnius. Tokie straipsniai dažniausiai publikuojami rubrikose „Nuomonės“, o vizualizacijai pridedama autoriaus nuotrauka.</a:t>
            </a:r>
            <a:endParaRPr sz="1100">
              <a:latin typeface="Arial"/>
              <a:ea typeface="Arial"/>
              <a:cs typeface="Arial"/>
              <a:sym typeface="Arial"/>
            </a:endParaRPr>
          </a:p>
        </p:txBody>
      </p:sp>
      <p:sp>
        <p:nvSpPr>
          <p:cNvPr id="445" name="Google Shape;445;g38aee81569f_1_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38aee81569f_1_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1" name="Google Shape;451;g38aee81569f_1_5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None/>
            </a:pPr>
            <a:r>
              <a:rPr lang="lt-LT" sz="1100" b="1">
                <a:latin typeface="Arial"/>
                <a:ea typeface="Arial"/>
                <a:cs typeface="Arial"/>
                <a:sym typeface="Arial"/>
              </a:rPr>
              <a:t>Neigiami vartotojų kuriamo turinio aspektai</a:t>
            </a:r>
            <a:endParaRPr sz="1100" b="1">
              <a:latin typeface="Arial"/>
              <a:ea typeface="Arial"/>
              <a:cs typeface="Arial"/>
              <a:sym typeface="Arial"/>
            </a:endParaRPr>
          </a:p>
          <a:p>
            <a:pPr marL="457200" lvl="0" indent="0" algn="l" rtl="0">
              <a:lnSpc>
                <a:spcPct val="115000"/>
              </a:lnSpc>
              <a:spcBef>
                <a:spcPts val="1200"/>
              </a:spcBef>
              <a:spcAft>
                <a:spcPts val="0"/>
              </a:spcAft>
              <a:buNone/>
            </a:pPr>
            <a:r>
              <a:rPr lang="lt-LT" sz="1100" b="1">
                <a:latin typeface="Arial"/>
                <a:ea typeface="Arial"/>
                <a:cs typeface="Arial"/>
                <a:sym typeface="Arial"/>
              </a:rPr>
              <a:t>Klaidinga informacija</a:t>
            </a:r>
            <a:r>
              <a:rPr lang="lt-LT" sz="1100">
                <a:latin typeface="Arial"/>
                <a:ea typeface="Arial"/>
                <a:cs typeface="Arial"/>
                <a:sym typeface="Arial"/>
              </a:rPr>
              <a:t> – vartotojai dažnai dalijasi netikrais ar nepagrįstais faktais, o socialinių tinklų greitas sklaidos pobūdis lemia, kad klaidinga informacija gali plisti labai plačiai, kartais net greičiau nei patikimi šaltiniai.</a:t>
            </a:r>
            <a:endParaRPr sz="1100">
              <a:latin typeface="Arial"/>
              <a:ea typeface="Arial"/>
              <a:cs typeface="Arial"/>
              <a:sym typeface="Arial"/>
            </a:endParaRPr>
          </a:p>
          <a:p>
            <a:pPr marL="457200" lvl="0" indent="0" algn="l" rtl="0">
              <a:lnSpc>
                <a:spcPct val="115000"/>
              </a:lnSpc>
              <a:spcBef>
                <a:spcPts val="1200"/>
              </a:spcBef>
              <a:spcAft>
                <a:spcPts val="0"/>
              </a:spcAft>
              <a:buNone/>
            </a:pPr>
            <a:r>
              <a:rPr lang="lt-LT" sz="1100" b="1">
                <a:latin typeface="Arial"/>
                <a:ea typeface="Arial"/>
                <a:cs typeface="Arial"/>
                <a:sym typeface="Arial"/>
              </a:rPr>
              <a:t>Neapykanta ir patyčios</a:t>
            </a:r>
            <a:r>
              <a:rPr lang="lt-LT" sz="1100">
                <a:latin typeface="Arial"/>
                <a:ea typeface="Arial"/>
                <a:cs typeface="Arial"/>
                <a:sym typeface="Arial"/>
              </a:rPr>
              <a:t> – anonimiškumas ir galimybė lengvai komentuoti ar dalytis turiniu gali skatinti žeminančius, įžeidžiančius ar diskriminacinius komentarus, kurie kenkia bendruomenės klimatui.</a:t>
            </a:r>
            <a:endParaRPr sz="1100">
              <a:latin typeface="Arial"/>
              <a:ea typeface="Arial"/>
              <a:cs typeface="Arial"/>
              <a:sym typeface="Arial"/>
            </a:endParaRPr>
          </a:p>
          <a:p>
            <a:pPr marL="457200" lvl="0" indent="0" algn="l" rtl="0">
              <a:lnSpc>
                <a:spcPct val="115000"/>
              </a:lnSpc>
              <a:spcBef>
                <a:spcPts val="1200"/>
              </a:spcBef>
              <a:spcAft>
                <a:spcPts val="0"/>
              </a:spcAft>
              <a:buNone/>
            </a:pPr>
            <a:r>
              <a:rPr lang="lt-LT" sz="1100" b="1">
                <a:latin typeface="Arial"/>
                <a:ea typeface="Arial"/>
                <a:cs typeface="Arial"/>
                <a:sym typeface="Arial"/>
              </a:rPr>
              <a:t>Neredaguotas turinys</a:t>
            </a:r>
            <a:r>
              <a:rPr lang="lt-LT" sz="1100">
                <a:latin typeface="Arial"/>
                <a:ea typeface="Arial"/>
                <a:cs typeface="Arial"/>
                <a:sym typeface="Arial"/>
              </a:rPr>
              <a:t> – vartotojų kuriamas turinys dažniausiai nepraeina redagavimo ar faktų tikrinimo proceso, todėl informacija gali būti netiksli, nepatikima arba subjektyvi.</a:t>
            </a:r>
            <a:endParaRPr sz="1100">
              <a:latin typeface="Arial"/>
              <a:ea typeface="Arial"/>
              <a:cs typeface="Arial"/>
              <a:sym typeface="Arial"/>
            </a:endParaRPr>
          </a:p>
          <a:p>
            <a:pPr marL="0" lvl="0" indent="457200" algn="l" rtl="0">
              <a:lnSpc>
                <a:spcPct val="115000"/>
              </a:lnSpc>
              <a:spcBef>
                <a:spcPts val="1200"/>
              </a:spcBef>
              <a:spcAft>
                <a:spcPts val="0"/>
              </a:spcAft>
              <a:buNone/>
            </a:pPr>
            <a:r>
              <a:rPr lang="lt-LT" sz="1100" b="1">
                <a:latin typeface="Arial"/>
                <a:ea typeface="Arial"/>
                <a:cs typeface="Arial"/>
                <a:sym typeface="Arial"/>
              </a:rPr>
              <a:t>Sensacingumas</a:t>
            </a:r>
            <a:r>
              <a:rPr lang="lt-LT" sz="1100">
                <a:latin typeface="Arial"/>
                <a:ea typeface="Arial"/>
                <a:cs typeface="Arial"/>
                <a:sym typeface="Arial"/>
              </a:rPr>
              <a:t> – emocinis ir sensacingas turinys dažnai sulaukia daugiau dėmesio ir pasiekiamumo nei objektyvūs faktai, todėl auditorija gali gauti iškreiptą realybės vaizdą.</a:t>
            </a:r>
            <a:endParaRPr sz="1100">
              <a:latin typeface="Arial"/>
              <a:ea typeface="Arial"/>
              <a:cs typeface="Arial"/>
              <a:sym typeface="Arial"/>
            </a:endParaRPr>
          </a:p>
          <a:p>
            <a:pPr marL="457200" lvl="0" indent="0" algn="l" rtl="0">
              <a:lnSpc>
                <a:spcPct val="115000"/>
              </a:lnSpc>
              <a:spcBef>
                <a:spcPts val="1200"/>
              </a:spcBef>
              <a:spcAft>
                <a:spcPts val="1200"/>
              </a:spcAft>
              <a:buNone/>
            </a:pPr>
            <a:r>
              <a:rPr lang="lt-LT" sz="1100" b="1">
                <a:latin typeface="Arial"/>
                <a:ea typeface="Arial"/>
                <a:cs typeface="Arial"/>
                <a:sym typeface="Arial"/>
              </a:rPr>
              <a:t>Anonimiškumas ir neatsakingas elgesys</a:t>
            </a:r>
            <a:r>
              <a:rPr lang="lt-LT" sz="1100">
                <a:latin typeface="Arial"/>
                <a:ea typeface="Arial"/>
                <a:cs typeface="Arial"/>
                <a:sym typeface="Arial"/>
              </a:rPr>
              <a:t> – galimybė būti anonimu skatina kai kuriuos vartotojus elgtis neatsakingai, skelbti provokuojantį turinį ar skleisti dezinformaciją be atsakomybės už pasekmes.</a:t>
            </a:r>
            <a:endParaRPr sz="1100">
              <a:latin typeface="Arial"/>
              <a:ea typeface="Arial"/>
              <a:cs typeface="Arial"/>
              <a:sym typeface="Arial"/>
            </a:endParaRPr>
          </a:p>
        </p:txBody>
      </p:sp>
      <p:sp>
        <p:nvSpPr>
          <p:cNvPr id="452" name="Google Shape;452;g38aee81569f_1_5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38aee81569f_1_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8" name="Google Shape;458;g38aee81569f_1_6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lt-LT" sz="1100">
                <a:latin typeface="Arial"/>
                <a:ea typeface="Arial"/>
                <a:cs typeface="Arial"/>
                <a:sym typeface="Arial"/>
              </a:rPr>
              <a:t>Vartotojų sukurtas turinys (pvz., „YouTube“ vaizdo įrašai, „TikTok“ įrašai) dažnai naudojamas reklamos tikslais. Platformos įterpia skelbimus į turinį arba šalia jo. Kiekvieną kartą, kai vartotojas peržiūri, paspaudžia ar kitaip sąveikauja su reklama, platforma uždirba pajamas.</a:t>
            </a:r>
            <a:endParaRPr sz="110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lt-LT" sz="1100">
                <a:latin typeface="Arial"/>
                <a:ea typeface="Arial"/>
                <a:cs typeface="Arial"/>
                <a:sym typeface="Arial"/>
              </a:rPr>
              <a:t>Turinio kūrėjai gauna dalį šių pajamų – pavyzdžiui, „YouTube“ dalijasi reklamos uždirbtais pinigais su vaizdo įrašų autoriais, priklausomai nuo peržiūrų skaičiaus ir auditorijos įsitraukimo. Tai skatina kurti turinį ir plėsti auditoriją, tačiau kartais lemia, kad kūrėjai siekia daugiau dėmesio sensacingu ar clickbait stiliumi.</a:t>
            </a:r>
            <a:endParaRPr sz="1100">
              <a:latin typeface="Arial"/>
              <a:ea typeface="Arial"/>
              <a:cs typeface="Arial"/>
              <a:sym typeface="Arial"/>
            </a:endParaRPr>
          </a:p>
          <a:p>
            <a:pPr marL="457200" lvl="0" indent="0" algn="l" rtl="0">
              <a:lnSpc>
                <a:spcPct val="115000"/>
              </a:lnSpc>
              <a:spcBef>
                <a:spcPts val="1200"/>
              </a:spcBef>
              <a:spcAft>
                <a:spcPts val="0"/>
              </a:spcAft>
              <a:buNone/>
            </a:pPr>
            <a:endParaRPr sz="1100" b="1">
              <a:latin typeface="Arial"/>
              <a:ea typeface="Arial"/>
              <a:cs typeface="Arial"/>
              <a:sym typeface="Arial"/>
            </a:endParaRPr>
          </a:p>
          <a:p>
            <a:pPr marL="457200" lvl="0" indent="0" algn="l" rtl="0">
              <a:lnSpc>
                <a:spcPct val="115000"/>
              </a:lnSpc>
              <a:spcBef>
                <a:spcPts val="1200"/>
              </a:spcBef>
              <a:spcAft>
                <a:spcPts val="0"/>
              </a:spcAft>
              <a:buNone/>
            </a:pPr>
            <a:endParaRPr sz="1100" b="1">
              <a:latin typeface="Arial"/>
              <a:ea typeface="Arial"/>
              <a:cs typeface="Arial"/>
              <a:sym typeface="Arial"/>
            </a:endParaRPr>
          </a:p>
          <a:p>
            <a:pPr marL="0" lvl="0" indent="0" algn="l" rtl="0">
              <a:lnSpc>
                <a:spcPct val="100000"/>
              </a:lnSpc>
              <a:spcBef>
                <a:spcPts val="1200"/>
              </a:spcBef>
              <a:spcAft>
                <a:spcPts val="0"/>
              </a:spcAft>
              <a:buSzPts val="1400"/>
              <a:buNone/>
            </a:pPr>
            <a:endParaRPr sz="1100">
              <a:latin typeface="Arial"/>
              <a:ea typeface="Arial"/>
              <a:cs typeface="Arial"/>
              <a:sym typeface="Arial"/>
            </a:endParaRPr>
          </a:p>
        </p:txBody>
      </p:sp>
      <p:sp>
        <p:nvSpPr>
          <p:cNvPr id="459" name="Google Shape;459;g38aee81569f_1_6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1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5" name="Google Shape;465;p1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b="1">
                <a:latin typeface="Arial"/>
                <a:ea typeface="Arial"/>
                <a:cs typeface="Arial"/>
                <a:sym typeface="Arial"/>
              </a:rPr>
              <a:t>Vaizdo įrašas anglų kalba, trukmė 3 min.: „George Floyd“ vaizdo įrašas </a:t>
            </a:r>
            <a:r>
              <a:rPr lang="lt-LT" sz="1100">
                <a:latin typeface="Arial"/>
                <a:ea typeface="Arial"/>
                <a:cs typeface="Arial"/>
                <a:sym typeface="Arial"/>
              </a:rPr>
              <a:t>(2020, JAV)</a:t>
            </a: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Įvykį, kai policininkas naudojo perteklinę jėgą prieš George’ą Floydą, nufilmavo praeivė – 17-metė Darnella Frazier. Vaizdo įrašas pasklido po visą pasaulį ir išprovokavo didžiulius protestus („Black Lives Matter“).Tai vienas ryškiausių pilietinės žurnalistikos poveikio pavyzdžių. Po </a:t>
            </a:r>
            <a:r>
              <a:rPr lang="lt-LT" sz="1100" i="0">
                <a:solidFill>
                  <a:srgbClr val="363636"/>
                </a:solidFill>
                <a:latin typeface="Arial"/>
                <a:ea typeface="Arial"/>
                <a:cs typeface="Arial"/>
                <a:sym typeface="Arial"/>
              </a:rPr>
              <a:t>Floydo mirties </a:t>
            </a:r>
            <a:r>
              <a:rPr lang="lt-LT" sz="1100">
                <a:solidFill>
                  <a:srgbClr val="363636"/>
                </a:solidFill>
                <a:latin typeface="Arial"/>
                <a:ea typeface="Arial"/>
                <a:cs typeface="Arial"/>
                <a:sym typeface="Arial"/>
              </a:rPr>
              <a:t>protestai kilo</a:t>
            </a:r>
            <a:r>
              <a:rPr lang="lt-LT" sz="1100" i="0">
                <a:solidFill>
                  <a:srgbClr val="363636"/>
                </a:solidFill>
                <a:latin typeface="Arial"/>
                <a:ea typeface="Arial"/>
                <a:cs typeface="Arial"/>
                <a:sym typeface="Arial"/>
              </a:rPr>
              <a:t> mažiausiai 140 miestų visoje JAV, o Nacionalinė gvardija buvo aktyvuota mažiausiai 21 valstijoje. (Šaltinis: </a:t>
            </a:r>
            <a:r>
              <a:rPr lang="lt-LT" sz="1100" i="0" u="sng">
                <a:solidFill>
                  <a:schemeClr val="hlink"/>
                </a:solidFill>
                <a:latin typeface="Arial"/>
                <a:ea typeface="Arial"/>
                <a:cs typeface="Arial"/>
                <a:sym typeface="Arial"/>
                <a:hlinkClick r:id="rId3"/>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7"/>
                  </a:ext>
                </a:extLst>
              </a:rPr>
              <a:t>https://www.nytimes.com/article/george-floyd-protests-timeline.html</a:t>
            </a:r>
            <a:r>
              <a:rPr lang="lt-LT" sz="1100" i="0">
                <a:solidFill>
                  <a:srgbClr val="363636"/>
                </a:solidFill>
                <a:latin typeface="Arial"/>
                <a:ea typeface="Arial"/>
                <a:cs typeface="Arial"/>
                <a:sym typeface="Arial"/>
              </a:rPr>
              <a:t>  )</a:t>
            </a:r>
            <a:endParaRPr sz="1100"/>
          </a:p>
        </p:txBody>
      </p:sp>
      <p:sp>
        <p:nvSpPr>
          <p:cNvPr id="466" name="Google Shape;466;p1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p1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2" name="Google Shape;472;p1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b="1">
                <a:latin typeface="Arial"/>
                <a:ea typeface="Arial"/>
                <a:cs typeface="Arial"/>
                <a:sym typeface="Arial"/>
              </a:rPr>
              <a:t>Bellingcat</a:t>
            </a:r>
            <a:r>
              <a:rPr lang="lt-LT" sz="1100">
                <a:latin typeface="Arial"/>
                <a:ea typeface="Arial"/>
                <a:cs typeface="Arial"/>
                <a:sym typeface="Arial"/>
              </a:rPr>
              <a:t> – tai </a:t>
            </a:r>
            <a:r>
              <a:rPr lang="lt-LT" sz="1100" b="1">
                <a:latin typeface="Arial"/>
                <a:ea typeface="Arial"/>
                <a:cs typeface="Arial"/>
                <a:sym typeface="Arial"/>
              </a:rPr>
              <a:t>nepriklausoma tiriamosios žurnalistikos grupė</a:t>
            </a:r>
            <a:r>
              <a:rPr lang="lt-LT" sz="1100">
                <a:latin typeface="Arial"/>
                <a:ea typeface="Arial"/>
                <a:cs typeface="Arial"/>
                <a:sym typeface="Arial"/>
              </a:rPr>
              <a:t>, įkurta 2014 m. Britanijoje. Jie garsūs tuo, kad tiria įvykius naudodamiesi viešai prieinama informacija – „Google Maps“ vaizdais,</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latin typeface="Arial"/>
                <a:ea typeface="Arial"/>
                <a:cs typeface="Arial"/>
                <a:sym typeface="Arial"/>
              </a:rPr>
              <a:t>vaizdo įrašais iš „YouTube“, socialinių tinklų įrašais, nuotraukomis, palydoviniais vaizdais ir pan. Keletas žymiausių jų tyrimų:</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endParaRPr sz="1100" b="1">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Lėktuvo MH17 numušimas</a:t>
            </a:r>
            <a:r>
              <a:rPr lang="lt-LT" sz="1100">
                <a:latin typeface="Arial"/>
                <a:ea typeface="Arial"/>
                <a:cs typeface="Arial"/>
                <a:sym typeface="Arial"/>
              </a:rPr>
              <a:t> virš Ukrainos 2014 m. – jie atskleidė, kad tai padarė Rusijos kariuomenės „Buk“ raketų sistema.</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Skripalų apnuodijimas</a:t>
            </a:r>
            <a:r>
              <a:rPr lang="lt-LT" sz="1100">
                <a:latin typeface="Arial"/>
                <a:ea typeface="Arial"/>
                <a:cs typeface="Arial"/>
                <a:sym typeface="Arial"/>
              </a:rPr>
              <a:t> Jungtinėje Karalystėje – Bellingcat rado, kas tikrieji Rusijos agentai, prisidengę netikromis pavardėmis.</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Karas Sirijoje</a:t>
            </a:r>
            <a:r>
              <a:rPr lang="lt-LT" sz="1100">
                <a:latin typeface="Arial"/>
                <a:ea typeface="Arial"/>
                <a:cs typeface="Arial"/>
                <a:sym typeface="Arial"/>
              </a:rPr>
              <a:t> – jie rinko įrodymus apie chemines atakas prieš civilius.</a:t>
            </a: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Sukurtas dokumentinis filmas („Bellingcat: Truth in a Post-Truth World“) filmas parodo, kad žurnalistika keičiasi – šiais laikais ne tik didžiosios naujienų agentūros atskleidžia tiesą, bet ir paprasti žmonės, kurie moka naudotis įrankiais ir siekia teisingumo. Tai puikus pavyzdys, kaip piliečių žurnalistika ir technologijos padeda kovoti su melu.</a:t>
            </a:r>
            <a:endParaRPr sz="1100"/>
          </a:p>
        </p:txBody>
      </p:sp>
      <p:sp>
        <p:nvSpPr>
          <p:cNvPr id="473" name="Google Shape;473;p1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g38aee81569f_1_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9" name="Google Shape;479;g38aee81569f_1_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b="1">
                <a:latin typeface="Arial"/>
                <a:ea typeface="Arial"/>
                <a:cs typeface="Arial"/>
                <a:sym typeface="Arial"/>
              </a:rPr>
              <a:t>Bellingcat</a:t>
            </a:r>
            <a:r>
              <a:rPr lang="lt-LT" sz="1100">
                <a:latin typeface="Arial"/>
                <a:ea typeface="Arial"/>
                <a:cs typeface="Arial"/>
                <a:sym typeface="Arial"/>
              </a:rPr>
              <a:t> – tai </a:t>
            </a:r>
            <a:r>
              <a:rPr lang="lt-LT" sz="1100" b="1">
                <a:latin typeface="Arial"/>
                <a:ea typeface="Arial"/>
                <a:cs typeface="Arial"/>
                <a:sym typeface="Arial"/>
              </a:rPr>
              <a:t>nepriklausoma tiriamosios žurnalistikos grupė</a:t>
            </a:r>
            <a:r>
              <a:rPr lang="lt-LT" sz="1100">
                <a:latin typeface="Arial"/>
                <a:ea typeface="Arial"/>
                <a:cs typeface="Arial"/>
                <a:sym typeface="Arial"/>
              </a:rPr>
              <a:t>, įkurta 2014 m. Britanijoje. Jie garsūs tuo, kad tiria įvykius naudodamiesi viešai prieinama informacija – „Google Maps“ vaizdais,</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latin typeface="Arial"/>
                <a:ea typeface="Arial"/>
                <a:cs typeface="Arial"/>
                <a:sym typeface="Arial"/>
              </a:rPr>
              <a:t>vaizdo įrašais iš „YouTube“, socialinių tinklų įrašais, nuotraukomis, palydoviniais vaizdais ir pan.</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latin typeface="Arial"/>
                <a:ea typeface="Arial"/>
                <a:cs typeface="Arial"/>
                <a:sym typeface="Arial"/>
              </a:rPr>
              <a:t>Sukurtas dokumentinis filmas („</a:t>
            </a:r>
            <a:r>
              <a:rPr lang="lt-LT" sz="1100" u="sng">
                <a:solidFill>
                  <a:schemeClr val="hlink"/>
                </a:solidFill>
                <a:latin typeface="Arial"/>
                <a:ea typeface="Arial"/>
                <a:cs typeface="Arial"/>
                <a:sym typeface="Arial"/>
                <a:hlinkClick r:id="rId3"/>
              </a:rPr>
              <a:t>Bellingcat: Truth in a Post-Truth World</a:t>
            </a:r>
            <a:r>
              <a:rPr lang="lt-LT" sz="1100">
                <a:latin typeface="Arial"/>
                <a:ea typeface="Arial"/>
                <a:cs typeface="Arial"/>
                <a:sym typeface="Arial"/>
              </a:rPr>
              <a:t>“) filmas parodo, kad žurnalistika keičiasi – šiais laikais ne tik didžiosios naujienų agentūros atskleidžia tiesą, bet ir paprasti žmonės, kurie moka naudotis įrankiais ir siekia teisingumo. Tai puikus pavyzdys, kaip piliečių žurnalistika ir technologijos padeda kovoti su melu.</a:t>
            </a:r>
            <a:endParaRPr sz="1100"/>
          </a:p>
        </p:txBody>
      </p:sp>
      <p:sp>
        <p:nvSpPr>
          <p:cNvPr id="480" name="Google Shape;480;g38aee81569f_1_7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6" name="Google Shape;486;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b="1">
                <a:latin typeface="Arial"/>
                <a:ea typeface="Arial"/>
                <a:cs typeface="Arial"/>
                <a:sym typeface="Arial"/>
              </a:rPr>
              <a:t>Konteksto išėmimas</a:t>
            </a:r>
            <a:br>
              <a:rPr lang="lt-LT" sz="1100">
                <a:latin typeface="Arial"/>
                <a:ea typeface="Arial"/>
                <a:cs typeface="Arial"/>
                <a:sym typeface="Arial"/>
              </a:rPr>
            </a:br>
            <a:r>
              <a:rPr lang="lt-LT" sz="1100">
                <a:latin typeface="Arial"/>
                <a:ea typeface="Arial"/>
                <a:cs typeface="Arial"/>
                <a:sym typeface="Arial"/>
              </a:rPr>
              <a:t>– Rodoma tik viena citatos ar vaizdo dalis, slepiant visą prasmę.</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Manipuliatyvios antraštės (clickbait)</a:t>
            </a:r>
            <a:br>
              <a:rPr lang="lt-LT" sz="1100">
                <a:latin typeface="Arial"/>
                <a:ea typeface="Arial"/>
                <a:cs typeface="Arial"/>
                <a:sym typeface="Arial"/>
              </a:rPr>
            </a:br>
            <a:r>
              <a:rPr lang="lt-LT" sz="1100">
                <a:latin typeface="Arial"/>
                <a:ea typeface="Arial"/>
                <a:cs typeface="Arial"/>
                <a:sym typeface="Arial"/>
              </a:rPr>
              <a:t>– Skambūs pavadinimai, kurie neatitinka turinio. Skirta pritraukti dėmesį, bet ne informuoti.</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Melagingi vaizdai / nuotraukos</a:t>
            </a:r>
            <a:br>
              <a:rPr lang="lt-LT" sz="1100">
                <a:latin typeface="Arial"/>
                <a:ea typeface="Arial"/>
                <a:cs typeface="Arial"/>
                <a:sym typeface="Arial"/>
              </a:rPr>
            </a:br>
            <a:r>
              <a:rPr lang="lt-LT" sz="1100">
                <a:latin typeface="Arial"/>
                <a:ea typeface="Arial"/>
                <a:cs typeface="Arial"/>
                <a:sym typeface="Arial"/>
              </a:rPr>
              <a:t>– Naudojamos senos, neturinčios nieko bendro su įvykiu nuotraukos. Arba vaizdas suklastotas (Photoshop, AI, deepfake).</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Suklastoti ekspertai / šaltiniai</a:t>
            </a:r>
            <a:br>
              <a:rPr lang="lt-LT" sz="1100">
                <a:latin typeface="Arial"/>
                <a:ea typeface="Arial"/>
                <a:cs typeface="Arial"/>
                <a:sym typeface="Arial"/>
              </a:rPr>
            </a:br>
            <a:r>
              <a:rPr lang="lt-LT" sz="1100">
                <a:latin typeface="Arial"/>
                <a:ea typeface="Arial"/>
                <a:cs typeface="Arial"/>
                <a:sym typeface="Arial"/>
              </a:rPr>
              <a:t>– Cituojami neegzistuojantys specialistai, „institutai“ ar „duomenys“, kad atrodyti patikimai.</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Emocinis tonas ir baimės kurstymas</a:t>
            </a:r>
            <a:br>
              <a:rPr lang="lt-LT" sz="1100">
                <a:latin typeface="Arial"/>
                <a:ea typeface="Arial"/>
                <a:cs typeface="Arial"/>
                <a:sym typeface="Arial"/>
              </a:rPr>
            </a:br>
            <a:r>
              <a:rPr lang="lt-LT" sz="1100">
                <a:latin typeface="Arial"/>
                <a:ea typeface="Arial"/>
                <a:cs typeface="Arial"/>
                <a:sym typeface="Arial"/>
              </a:rPr>
              <a:t>– Informacija pateikiama su emocijomis („siaubinga“, „baisu“, „katastrofa“), kad būtų stipresnis poveikis, net jei faktai iškraipyti.</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Humoro ir memų forma</a:t>
            </a:r>
            <a:br>
              <a:rPr lang="lt-LT" sz="1100">
                <a:latin typeface="Arial"/>
                <a:ea typeface="Arial"/>
                <a:cs typeface="Arial"/>
                <a:sym typeface="Arial"/>
              </a:rPr>
            </a:br>
            <a:r>
              <a:rPr lang="lt-LT" sz="1100">
                <a:latin typeface="Arial"/>
                <a:ea typeface="Arial"/>
                <a:cs typeface="Arial"/>
                <a:sym typeface="Arial"/>
              </a:rPr>
              <a:t>– Klaidinanti informacija pateikiama kaip „juokas“, bet palieka stiprų įspūdį ir dažnai plinta greičiau nei tikri faktai.</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Kodėl tai pavojinga?</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Humoro forma žmonės mažiau abejoja tuo, kas pateikta juokais.</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Daug kartų pasikartojantys mem'ai gali suformuoti nuomonę be jokių įrodymų.</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Paaugliai ir jauni žmonės dažnai mato šiuos memus socialiniuose tinkluose – tai gali tapti pagrindiniu informacijos šaltiniu.</a:t>
            </a:r>
            <a:endParaRPr sz="1100">
              <a:latin typeface="Arial"/>
              <a:ea typeface="Arial"/>
              <a:cs typeface="Arial"/>
              <a:sym typeface="Arial"/>
            </a:endParaRPr>
          </a:p>
        </p:txBody>
      </p:sp>
      <p:sp>
        <p:nvSpPr>
          <p:cNvPr id="487" name="Google Shape;487;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lt-LT" sz="1200" b="0" i="0" u="none" strike="noStrike" cap="none">
                <a:solidFill>
                  <a:srgbClr val="000000"/>
                </a:solidFill>
                <a:latin typeface="Calibri"/>
                <a:ea typeface="Calibri"/>
                <a:cs typeface="Calibri"/>
                <a:sym typeface="Calibri"/>
              </a:rPr>
              <a:t>25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p1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3" name="Google Shape;493;p1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b="1">
                <a:latin typeface="Arial"/>
                <a:ea typeface="Arial"/>
                <a:cs typeface="Arial"/>
                <a:sym typeface="Arial"/>
              </a:rPr>
              <a:t>Konteksto išėmimas</a:t>
            </a:r>
            <a:br>
              <a:rPr lang="lt-LT" sz="1100">
                <a:latin typeface="Arial"/>
                <a:ea typeface="Arial"/>
                <a:cs typeface="Arial"/>
                <a:sym typeface="Arial"/>
              </a:rPr>
            </a:br>
            <a:r>
              <a:rPr lang="lt-LT" sz="1100">
                <a:latin typeface="Arial"/>
                <a:ea typeface="Arial"/>
                <a:cs typeface="Arial"/>
                <a:sym typeface="Arial"/>
              </a:rPr>
              <a:t>– Rodoma tik viena citatos ar vaizdo dalis, slepiant visą prasmę.</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b="1">
                <a:latin typeface="Arial"/>
                <a:ea typeface="Arial"/>
                <a:cs typeface="Arial"/>
                <a:sym typeface="Arial"/>
              </a:rPr>
              <a:t>Manipuliuojant informacija išimant ją iš konteksto</a:t>
            </a:r>
            <a:r>
              <a:rPr lang="lt-LT" sz="1100">
                <a:latin typeface="Arial"/>
                <a:ea typeface="Arial"/>
                <a:cs typeface="Arial"/>
                <a:sym typeface="Arial"/>
              </a:rPr>
              <a:t>, dažniausiai siekiama suklaidinti auditoriją susidarant iškreiptą nuomonę; galima parodyti žmogų nepalankioje šviesoje – paversti jį nekompetentingu, priešišku ar nenuosekliu. Ištrauktos citatos gali būti naudojamos kaip „įrodymai“, kad būtų sustiprinta propaganda ar pateisinta tam tikra nuomonė.</a:t>
            </a: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494" name="Google Shape;494;p1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lt-LT" sz="1200" b="0" i="0" u="none" strike="noStrike" cap="none">
                <a:solidFill>
                  <a:srgbClr val="000000"/>
                </a:solidFill>
                <a:latin typeface="Calibri"/>
                <a:ea typeface="Calibri"/>
                <a:cs typeface="Calibri"/>
                <a:sym typeface="Calibri"/>
              </a:rPr>
              <a:t>26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368ef0aa5e6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lt-LT" sz="1100" b="1">
                <a:latin typeface="Arial"/>
                <a:ea typeface="Arial"/>
                <a:cs typeface="Arial"/>
                <a:sym typeface="Arial"/>
              </a:rPr>
              <a:t>Dalyviams pateikiama citata, be konteksto. Kviečiama pasisakyti ir padiskutuoti apie tai, nepasakant viso konteksto.</a:t>
            </a:r>
            <a:endParaRPr sz="1100" b="1">
              <a:latin typeface="Arial"/>
              <a:ea typeface="Arial"/>
              <a:cs typeface="Arial"/>
              <a:sym typeface="Arial"/>
            </a:endParaRPr>
          </a:p>
          <a:p>
            <a:pPr marL="0" lvl="0" indent="0" algn="l" rtl="0">
              <a:spcBef>
                <a:spcPts val="0"/>
              </a:spcBef>
              <a:spcAft>
                <a:spcPts val="0"/>
              </a:spcAft>
              <a:buClr>
                <a:schemeClr val="dk1"/>
              </a:buClr>
              <a:buSzPts val="1400"/>
              <a:buFont typeface="Arial"/>
              <a:buNone/>
            </a:pPr>
            <a:endParaRPr sz="1100" b="1">
              <a:latin typeface="Arial"/>
              <a:ea typeface="Arial"/>
              <a:cs typeface="Arial"/>
              <a:sym typeface="Arial"/>
            </a:endParaRPr>
          </a:p>
          <a:p>
            <a:pPr marL="0" lvl="0" indent="0" algn="l" rtl="0">
              <a:spcBef>
                <a:spcPts val="0"/>
              </a:spcBef>
              <a:spcAft>
                <a:spcPts val="0"/>
              </a:spcAft>
              <a:buNone/>
            </a:pPr>
            <a:r>
              <a:rPr lang="lt-LT" sz="1100" b="1">
                <a:latin typeface="Arial"/>
                <a:ea typeface="Arial"/>
                <a:cs typeface="Arial"/>
                <a:sym typeface="Arial"/>
              </a:rPr>
              <a:t>Visas kontekstas: </a:t>
            </a:r>
            <a:r>
              <a:rPr lang="lt-LT" sz="1100">
                <a:latin typeface="Arial"/>
                <a:ea typeface="Arial"/>
                <a:cs typeface="Arial"/>
                <a:sym typeface="Arial"/>
              </a:rPr>
              <a:t>„Aš nesu prieš smurtą </a:t>
            </a:r>
            <a:r>
              <a:rPr lang="lt-LT" sz="1100" b="1">
                <a:latin typeface="Arial"/>
                <a:ea typeface="Arial"/>
                <a:cs typeface="Arial"/>
                <a:sym typeface="Arial"/>
              </a:rPr>
              <a:t>veikaluose, filmuose ar žaidimuose</a:t>
            </a:r>
            <a:r>
              <a:rPr lang="lt-LT" sz="1100">
                <a:latin typeface="Arial"/>
                <a:ea typeface="Arial"/>
                <a:cs typeface="Arial"/>
                <a:sym typeface="Arial"/>
              </a:rPr>
              <a:t>, nes tai yra meninės išraiškos forma – bet realiame gyvenime smurtas niekada nepriimtinas.</a:t>
            </a: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endParaRPr sz="1100">
              <a:latin typeface="Arial"/>
              <a:ea typeface="Arial"/>
              <a:cs typeface="Arial"/>
              <a:sym typeface="Arial"/>
            </a:endParaRPr>
          </a:p>
          <a:p>
            <a:pPr marL="0" lvl="0" indent="0" algn="l" rtl="0">
              <a:spcBef>
                <a:spcPts val="0"/>
              </a:spcBef>
              <a:spcAft>
                <a:spcPts val="0"/>
              </a:spcAft>
              <a:buNone/>
            </a:pPr>
            <a:r>
              <a:rPr lang="lt-LT" sz="1100" b="1">
                <a:latin typeface="Arial"/>
                <a:ea typeface="Arial"/>
                <a:cs typeface="Arial"/>
                <a:sym typeface="Arial"/>
              </a:rPr>
              <a:t>Diskusijos klausimai po užduoties:</a:t>
            </a:r>
            <a:endParaRPr sz="1100">
              <a:latin typeface="Arial"/>
              <a:ea typeface="Arial"/>
              <a:cs typeface="Arial"/>
              <a:sym typeface="Arial"/>
            </a:endParaRPr>
          </a:p>
          <a:p>
            <a:pPr marL="457200" lvl="0" indent="-228600" algn="l" rtl="0">
              <a:spcBef>
                <a:spcPts val="0"/>
              </a:spcBef>
              <a:spcAft>
                <a:spcPts val="0"/>
              </a:spcAft>
              <a:buNone/>
            </a:pPr>
            <a:r>
              <a:rPr lang="lt-LT" sz="1100">
                <a:latin typeface="Arial"/>
                <a:ea typeface="Arial"/>
                <a:cs typeface="Arial"/>
                <a:sym typeface="Arial"/>
              </a:rPr>
              <a:t>Kaip pasikeitė jūsų požiūris sužinojus visą kontekstą?</a:t>
            </a:r>
            <a:endParaRPr sz="1100">
              <a:latin typeface="Arial"/>
              <a:ea typeface="Arial"/>
              <a:cs typeface="Arial"/>
              <a:sym typeface="Arial"/>
            </a:endParaRPr>
          </a:p>
          <a:p>
            <a:pPr marL="457200" lvl="0" indent="-228600" algn="l" rtl="0">
              <a:spcBef>
                <a:spcPts val="0"/>
              </a:spcBef>
              <a:spcAft>
                <a:spcPts val="0"/>
              </a:spcAft>
              <a:buNone/>
            </a:pPr>
            <a:r>
              <a:rPr lang="lt-LT" sz="1100">
                <a:latin typeface="Arial"/>
                <a:ea typeface="Arial"/>
                <a:cs typeface="Arial"/>
                <a:sym typeface="Arial"/>
              </a:rPr>
              <a:t>Kodėl tokios manipuliacijos dažnai pasitaiko žiniasklaidoje?</a:t>
            </a:r>
            <a:endParaRPr sz="1100">
              <a:latin typeface="Arial"/>
              <a:ea typeface="Arial"/>
              <a:cs typeface="Arial"/>
              <a:sym typeface="Arial"/>
            </a:endParaRPr>
          </a:p>
          <a:p>
            <a:pPr marL="457200" lvl="0" indent="-228600" algn="l" rtl="0">
              <a:spcBef>
                <a:spcPts val="0"/>
              </a:spcBef>
              <a:spcAft>
                <a:spcPts val="0"/>
              </a:spcAft>
              <a:buNone/>
            </a:pPr>
            <a:r>
              <a:rPr lang="lt-LT" sz="1100">
                <a:latin typeface="Arial"/>
                <a:ea typeface="Arial"/>
                <a:cs typeface="Arial"/>
                <a:sym typeface="Arial"/>
              </a:rPr>
              <a:t>Kaip galime atpažinti, kad informacija galėjo būti išimta iš konteksto?</a:t>
            </a:r>
            <a:endParaRPr sz="1100" b="1">
              <a:latin typeface="Arial"/>
              <a:ea typeface="Arial"/>
              <a:cs typeface="Arial"/>
              <a:sym typeface="Arial"/>
            </a:endParaRPr>
          </a:p>
          <a:p>
            <a:pPr marL="0" lvl="0" indent="0" algn="l" rtl="0">
              <a:spcBef>
                <a:spcPts val="0"/>
              </a:spcBef>
              <a:spcAft>
                <a:spcPts val="0"/>
              </a:spcAft>
              <a:buNone/>
            </a:pPr>
            <a:endParaRPr sz="1100">
              <a:solidFill>
                <a:srgbClr val="2E2E2E"/>
              </a:solidFill>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a:solidFill>
                  <a:srgbClr val="2E2E2E"/>
                </a:solidFill>
                <a:latin typeface="Arial"/>
                <a:ea typeface="Arial"/>
                <a:cs typeface="Arial"/>
                <a:sym typeface="Arial"/>
              </a:rPr>
              <a:t>Kaip supratote šią citatą?</a:t>
            </a:r>
            <a:endParaRPr sz="1100">
              <a:solidFill>
                <a:srgbClr val="2E2E2E"/>
              </a:solidFill>
              <a:latin typeface="Arial"/>
              <a:ea typeface="Arial"/>
              <a:cs typeface="Arial"/>
              <a:sym typeface="Arial"/>
            </a:endParaRPr>
          </a:p>
          <a:p>
            <a:pPr marL="0" lvl="0" indent="0" algn="l" rtl="0">
              <a:spcBef>
                <a:spcPts val="1000"/>
              </a:spcBef>
              <a:spcAft>
                <a:spcPts val="0"/>
              </a:spcAft>
              <a:buClr>
                <a:schemeClr val="dk1"/>
              </a:buClr>
              <a:buSzPts val="3000"/>
              <a:buFont typeface="Arial"/>
              <a:buNone/>
            </a:pPr>
            <a:r>
              <a:rPr lang="lt-LT" sz="1100">
                <a:solidFill>
                  <a:srgbClr val="2E2E2E"/>
                </a:solidFill>
                <a:latin typeface="Arial"/>
                <a:ea typeface="Arial"/>
                <a:cs typeface="Arial"/>
                <a:sym typeface="Arial"/>
              </a:rPr>
              <a:t>Ar tai skamba kaip smurto pateisinimas?</a:t>
            </a:r>
            <a:endParaRPr sz="1100">
              <a:solidFill>
                <a:srgbClr val="2E2E2E"/>
              </a:solidFill>
              <a:latin typeface="Arial"/>
              <a:ea typeface="Arial"/>
              <a:cs typeface="Arial"/>
              <a:sym typeface="Arial"/>
            </a:endParaRPr>
          </a:p>
          <a:p>
            <a:pPr marL="0" lvl="0" indent="0" algn="l" rtl="0">
              <a:spcBef>
                <a:spcPts val="1000"/>
              </a:spcBef>
              <a:spcAft>
                <a:spcPts val="0"/>
              </a:spcAft>
              <a:buClr>
                <a:schemeClr val="dk1"/>
              </a:buClr>
              <a:buSzPts val="3000"/>
              <a:buFont typeface="Arial"/>
              <a:buNone/>
            </a:pPr>
            <a:r>
              <a:rPr lang="lt-LT" sz="1100">
                <a:solidFill>
                  <a:srgbClr val="2E2E2E"/>
                </a:solidFill>
                <a:latin typeface="Arial"/>
                <a:ea typeface="Arial"/>
                <a:cs typeface="Arial"/>
                <a:sym typeface="Arial"/>
              </a:rPr>
              <a:t>Kokios galėtų būti aplinkybės, kuriose tai pasakyta?</a:t>
            </a:r>
            <a:endParaRPr sz="1100" b="1">
              <a:latin typeface="Arial"/>
              <a:ea typeface="Arial"/>
              <a:cs typeface="Arial"/>
              <a:sym typeface="Arial"/>
            </a:endParaRPr>
          </a:p>
        </p:txBody>
      </p:sp>
      <p:sp>
        <p:nvSpPr>
          <p:cNvPr id="500" name="Google Shape;500;g368ef0aa5e6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5" name="Google Shape;505;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b="1">
                <a:latin typeface="Arial"/>
                <a:ea typeface="Arial"/>
                <a:cs typeface="Arial"/>
                <a:sym typeface="Arial"/>
              </a:rPr>
              <a:t>Clickbait </a:t>
            </a:r>
            <a:r>
              <a:rPr lang="lt-LT" sz="1100">
                <a:latin typeface="Arial"/>
                <a:ea typeface="Arial"/>
                <a:cs typeface="Arial"/>
                <a:sym typeface="Arial"/>
              </a:rPr>
              <a:t>dažniausiai naudoja intriguojančias, perdėtas ar klaidinančias antraštes. Clickbait'as išnaudoja žmogaus smalsumą ir emocinę reakciją. Tokie straipsniai ar vaizdo įrašai dažnai neatitinka to, ką žada antraštė. Dėl to vartotojas gali jaustis apgautas ir prarasti pasitikėjimą informacijos šaltiniu. </a:t>
            </a: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Clickbait gali būti naudojamas siekiant gauti daugiau reklamos pajamų ar paskleisti dezinformaciją. </a:t>
            </a:r>
            <a:r>
              <a:rPr lang="lt-LT" sz="1100" i="0">
                <a:latin typeface="Arial"/>
                <a:ea typeface="Arial"/>
                <a:cs typeface="Arial"/>
                <a:sym typeface="Arial"/>
              </a:rPr>
              <a:t>Paspaudimai </a:t>
            </a:r>
            <a:r>
              <a:rPr lang="lt-LT" sz="1100" i="0" u="none" strike="noStrike">
                <a:latin typeface="Arial"/>
                <a:ea typeface="Arial"/>
                <a:cs typeface="Arial"/>
                <a:sym typeface="Arial"/>
              </a:rPr>
              <a:t>portalams</a:t>
            </a:r>
            <a:r>
              <a:rPr lang="lt-LT" sz="1100" i="0">
                <a:latin typeface="Arial"/>
                <a:ea typeface="Arial"/>
                <a:cs typeface="Arial"/>
                <a:sym typeface="Arial"/>
              </a:rPr>
              <a:t> generuoja reklamos peržiūras, o taip ir daromi </a:t>
            </a:r>
            <a:r>
              <a:rPr lang="lt-LT" sz="1100" i="0" u="none" strike="noStrike">
                <a:latin typeface="Arial"/>
                <a:ea typeface="Arial"/>
                <a:cs typeface="Arial"/>
                <a:sym typeface="Arial"/>
              </a:rPr>
              <a:t>pardavimai. </a:t>
            </a:r>
            <a:r>
              <a:rPr lang="lt-LT" sz="1100">
                <a:latin typeface="Arial"/>
                <a:ea typeface="Arial"/>
                <a:cs typeface="Arial"/>
                <a:sym typeface="Arial"/>
              </a:rPr>
              <a:t>Svarbu mokėti atpažinti tokią informaciją ir kritiškai ją vertinti. Norint išvengti clickbait'o spąstų, verta skaityti visą turinį, o ne tik antraštę. Suaugusieji, gebantys atpažinti clickbait, tampa atsakingesniais informacijos vartotojais.</a:t>
            </a:r>
            <a:endParaRPr sz="1100">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lt-LT" sz="1100">
                <a:latin typeface="Arial"/>
                <a:ea typeface="Arial"/>
                <a:cs typeface="Arial"/>
                <a:sym typeface="Arial"/>
              </a:rPr>
              <a:t>Lektorius gali pasiūlyti filmuką </a:t>
            </a:r>
            <a:r>
              <a:rPr lang="lt-LT" sz="1100">
                <a:solidFill>
                  <a:srgbClr val="0F0F0F"/>
                </a:solidFill>
                <a:latin typeface="Arial"/>
                <a:ea typeface="Arial"/>
                <a:cs typeface="Arial"/>
                <a:sym typeface="Arial"/>
              </a:rPr>
              <a:t>Ką reiškia „clickbait“?  </a:t>
            </a:r>
            <a:r>
              <a:rPr lang="lt-LT" sz="1100">
                <a:latin typeface="Arial"/>
                <a:ea typeface="Arial"/>
                <a:cs typeface="Arial"/>
                <a:sym typeface="Arial"/>
              </a:rPr>
              <a:t> </a:t>
            </a:r>
            <a:r>
              <a:rPr lang="lt-LT" sz="1100" u="sng">
                <a:solidFill>
                  <a:schemeClr val="hlink"/>
                </a:solidFill>
                <a:latin typeface="Arial"/>
                <a:ea typeface="Arial"/>
                <a:cs typeface="Arial"/>
                <a:sym typeface="Arial"/>
                <a:hlinkClick r:id="rId3"/>
              </a:rPr>
              <a:t>https://www.youtube.com/watch?v=rPUHecEH02Y</a:t>
            </a:r>
            <a:r>
              <a:rPr lang="lt-LT" sz="1100">
                <a:latin typeface="Arial"/>
                <a:ea typeface="Arial"/>
                <a:cs typeface="Arial"/>
                <a:sym typeface="Arial"/>
              </a:rPr>
              <a:t> </a:t>
            </a:r>
            <a:r>
              <a:rPr lang="lt-LT" sz="1100">
                <a:solidFill>
                  <a:srgbClr val="202122"/>
                </a:solidFill>
                <a:latin typeface="Arial"/>
                <a:ea typeface="Arial"/>
                <a:cs typeface="Arial"/>
                <a:sym typeface="Arial"/>
              </a:rPr>
              <a:t>  </a:t>
            </a:r>
            <a:r>
              <a:rPr lang="lt-LT" sz="1100" i="0" u="none" strike="noStrike" cap="none">
                <a:solidFill>
                  <a:srgbClr val="202122"/>
                </a:solidFill>
                <a:latin typeface="Arial"/>
                <a:ea typeface="Arial"/>
                <a:cs typeface="Arial"/>
                <a:sym typeface="Arial"/>
              </a:rPr>
              <a:t> </a:t>
            </a:r>
            <a:endParaRPr sz="1100" i="0" u="none" strike="noStrike" cap="none">
              <a:solidFill>
                <a:schemeClr val="dk1"/>
              </a:solidFill>
              <a:latin typeface="Arial"/>
              <a:ea typeface="Arial"/>
              <a:cs typeface="Arial"/>
              <a:sym typeface="Arial"/>
            </a:endParaRPr>
          </a:p>
          <a:p>
            <a:pPr marL="0" lvl="0" indent="0" algn="l" rtl="0">
              <a:spcBef>
                <a:spcPts val="0"/>
              </a:spcBef>
              <a:spcAft>
                <a:spcPts val="0"/>
              </a:spcAft>
              <a:buClr>
                <a:schemeClr val="dk1"/>
              </a:buClr>
              <a:buSzPts val="1400"/>
              <a:buFont typeface="Arial"/>
              <a:buNone/>
            </a:pP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„Clickbait“ antraštės perdeda ir išpučia faktus, jų pagalba turinys yra perteikiamas, kaip dramatiškesnis nei jis yra iš tikrųjų.</a:t>
            </a: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Antraštėse yra paliekamos nutylėtos svarbios detalės.</a:t>
            </a: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Naudojami provokuojantys ir įžeidžiantys žodžiai, kurie sukelia stiprią emocinę reakciją</a:t>
            </a:r>
            <a:endParaRPr sz="1100">
              <a:latin typeface="Arial"/>
              <a:ea typeface="Arial"/>
              <a:cs typeface="Arial"/>
              <a:sym typeface="Arial"/>
            </a:endParaRPr>
          </a:p>
          <a:p>
            <a:pPr marL="457200" lvl="0" indent="-228600" algn="l" rtl="0">
              <a:spcBef>
                <a:spcPts val="0"/>
              </a:spcBef>
              <a:spcAft>
                <a:spcPts val="0"/>
              </a:spcAft>
              <a:buClr>
                <a:schemeClr val="dk1"/>
              </a:buClr>
              <a:buSzPts val="1400"/>
              <a:buFont typeface="Arial"/>
              <a:buNone/>
            </a:pP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Dažniausiai „clickbait“ strategijos taikomos laisvalaikio (26,7 %), politikos (23,6 %) ir sporto (22,6 %) temose, o rečiausiai- kriminalų (19,8 %). Keturi dažniausiai atpažinti „clickbait" antraščių bruožai buvo sensacingumas, intriga, perdėjimas ir hiperbolių vartojimas.</a:t>
            </a:r>
            <a:endParaRPr sz="1100">
              <a:latin typeface="Arial"/>
              <a:ea typeface="Arial"/>
              <a:cs typeface="Arial"/>
              <a:sym typeface="Arial"/>
            </a:endParaRPr>
          </a:p>
        </p:txBody>
      </p:sp>
      <p:sp>
        <p:nvSpPr>
          <p:cNvPr id="506" name="Google Shape;506;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2" name="Google Shape;512;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i="0">
                <a:solidFill>
                  <a:srgbClr val="212529"/>
                </a:solidFill>
                <a:latin typeface="Arial"/>
                <a:ea typeface="Arial"/>
                <a:cs typeface="Arial"/>
                <a:sym typeface="Arial"/>
              </a:rPr>
              <a:t>Nors palyginimu iš tiesų bandoma parodyti, kaip naujienų žiniasklaidoje galima naudoti kameros kampus ir vaizdo kompoziciją, kad būtų dramatizuojamas šiaip jau nereikšmingas įvykis, dvi nuotraukos, apie kurias čia kalbama, pačios manipuliuoja skaitytojais. Iš tikrųjų nuotraukos darytos ne „geltonųjų liemenių“ protestų metu, o skirtingu laiku ir skirtingose vietose.</a:t>
            </a:r>
            <a:endParaRPr sz="1100">
              <a:latin typeface="Arial"/>
              <a:ea typeface="Arial"/>
              <a:cs typeface="Arial"/>
              <a:sym typeface="Arial"/>
            </a:endParaRPr>
          </a:p>
        </p:txBody>
      </p:sp>
      <p:sp>
        <p:nvSpPr>
          <p:cNvPr id="513" name="Google Shape;513;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p1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0" name="Google Shape;520;p1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lt-LT" sz="1100">
                <a:latin typeface="Arial"/>
                <a:ea typeface="Arial"/>
                <a:cs typeface="Arial"/>
                <a:sym typeface="Arial"/>
              </a:rPr>
              <a:t>Informacijos iškraipymo būdai. </a:t>
            </a:r>
            <a:r>
              <a:rPr lang="lt-LT" sz="1100" u="sng">
                <a:latin typeface="Arial"/>
                <a:ea typeface="Arial"/>
                <a:cs typeface="Arial"/>
                <a:sym typeface="Arial"/>
                <a:hlinkClick r:id="rId3"/>
              </a:rPr>
              <a:t>Dabar </a:t>
            </a:r>
            <a:r>
              <a:rPr lang="lt-LT" sz="1100" u="sng">
                <a:latin typeface="Arial"/>
                <a:ea typeface="Arial"/>
                <a:cs typeface="Arial"/>
                <a:sym typeface="Arial"/>
                <a:hlinkClick r:id="rId3"/>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1"/>
                  </a:ext>
                </a:extLst>
              </a:rPr>
              <a:t>galime</a:t>
            </a:r>
            <a:r>
              <a:rPr lang="lt-LT" sz="1100" u="sng">
                <a:latin typeface="Arial"/>
                <a:ea typeface="Arial"/>
                <a:cs typeface="Arial"/>
                <a:sym typeface="Arial"/>
                <a:hlinkClick r:id="rId3"/>
              </a:rPr>
              <a:t> sukurti Tomo Cruise'o filmą be Tomo Cruise'o</a:t>
            </a:r>
            <a:endParaRPr sz="110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sz="1100" b="1">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lt-LT" sz="1100" b="1">
                <a:latin typeface="Arial"/>
                <a:ea typeface="Arial"/>
                <a:cs typeface="Arial"/>
                <a:sym typeface="Arial"/>
              </a:rPr>
              <a:t>Melagingi vaizdai / nuotraukos:</a:t>
            </a:r>
            <a:endParaRPr sz="110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sz="1100">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lt-LT" sz="1100">
                <a:latin typeface="Arial"/>
                <a:ea typeface="Arial"/>
                <a:cs typeface="Arial"/>
                <a:sym typeface="Arial"/>
              </a:rPr>
              <a:t>Naudojamos senos, neturinčios nieko bendro su įvykiu nuotraukos. </a:t>
            </a:r>
            <a:endParaRPr sz="1100">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lt-LT" sz="1100">
                <a:latin typeface="Arial"/>
                <a:ea typeface="Arial"/>
                <a:cs typeface="Arial"/>
                <a:sym typeface="Arial"/>
              </a:rPr>
              <a:t>Arba vaizdas suklastotas (Photoshop, AI, deepfake). Gali būti naudojama melagingai informacijai skleisti, reputacijai pakenkti ar pasikėsinti į privatumą.</a:t>
            </a:r>
            <a:endParaRPr sz="1100"/>
          </a:p>
        </p:txBody>
      </p:sp>
      <p:sp>
        <p:nvSpPr>
          <p:cNvPr id="521" name="Google Shape;521;p1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30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1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7" name="Google Shape;527;p1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lt-LT" sz="1100" b="1">
                <a:solidFill>
                  <a:srgbClr val="0A0A0A"/>
                </a:solidFill>
                <a:latin typeface="Arial"/>
                <a:ea typeface="Arial"/>
                <a:cs typeface="Arial"/>
                <a:sym typeface="Arial"/>
              </a:rPr>
              <a:t>EU vs Disinfo – </a:t>
            </a:r>
            <a:r>
              <a:rPr lang="lt-LT" sz="1100">
                <a:solidFill>
                  <a:srgbClr val="0A0A0A"/>
                </a:solidFill>
                <a:latin typeface="Arial"/>
                <a:ea typeface="Arial"/>
                <a:cs typeface="Arial"/>
                <a:sym typeface="Arial"/>
              </a:rPr>
              <a:t>Rytų strateginės komunikacijos darbo grupė – ekspertų komanda, daugiausia patirties turinti komunikacijos, žurnalistikos, socialinių mokslų ir Rusijos studijų srityse. Buvo įsteigta 2015 m., siekiant geriau prognozuoti, spręsti ir reaguoti į Rusijos vykdomas dezinformacijos kampanijas, darančias įtaką Europos Sąjungai, jos valstybėms narėms ir bendros kaimynystės šalims.</a:t>
            </a:r>
            <a:endParaRPr sz="1100">
              <a:latin typeface="Arial"/>
              <a:ea typeface="Arial"/>
              <a:cs typeface="Arial"/>
              <a:sym typeface="Arial"/>
            </a:endParaRPr>
          </a:p>
        </p:txBody>
      </p:sp>
      <p:sp>
        <p:nvSpPr>
          <p:cNvPr id="528" name="Google Shape;528;p1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31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p1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4" name="Google Shape;534;p1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lt-LT" sz="1100" b="1">
                <a:latin typeface="Arial"/>
                <a:ea typeface="Arial"/>
                <a:cs typeface="Arial"/>
                <a:sym typeface="Arial"/>
              </a:rPr>
              <a:t>Emocinis tonas ir baimės kurstymas</a:t>
            </a:r>
            <a:r>
              <a:rPr lang="lt-LT" sz="1100">
                <a:latin typeface="Arial"/>
                <a:ea typeface="Arial"/>
                <a:cs typeface="Arial"/>
                <a:sym typeface="Arial"/>
              </a:rPr>
              <a:t> – tai </a:t>
            </a:r>
            <a:r>
              <a:rPr lang="lt-LT" sz="1100" b="1">
                <a:latin typeface="Arial"/>
                <a:ea typeface="Arial"/>
                <a:cs typeface="Arial"/>
                <a:sym typeface="Arial"/>
              </a:rPr>
              <a:t>informacijos iškraipymo būdas</a:t>
            </a:r>
            <a:r>
              <a:rPr lang="lt-LT" sz="1100">
                <a:latin typeface="Arial"/>
                <a:ea typeface="Arial"/>
                <a:cs typeface="Arial"/>
                <a:sym typeface="Arial"/>
              </a:rPr>
              <a:t>, kai pranešimai sąmoningai pateikiami taip, kad sukeltų </a:t>
            </a:r>
            <a:r>
              <a:rPr lang="lt-LT" sz="1100" b="1">
                <a:latin typeface="Arial"/>
                <a:ea typeface="Arial"/>
                <a:cs typeface="Arial"/>
                <a:sym typeface="Arial"/>
              </a:rPr>
              <a:t>baimę, paniką, pyktį ar kitą stiprią emociją</a:t>
            </a:r>
            <a:r>
              <a:rPr lang="lt-LT" sz="1100">
                <a:latin typeface="Arial"/>
                <a:ea typeface="Arial"/>
                <a:cs typeface="Arial"/>
                <a:sym typeface="Arial"/>
              </a:rPr>
              <a:t>, dažnai ignoruojant faktus ar juos iškreipiant. Tai daroma siekiant paveikti auditorijos nuomonę ar elgesį, skatinti nepasitikėjimą, skatinti neapykantą ar manipuliuoti sprendimais.</a:t>
            </a:r>
            <a:endParaRPr sz="1100">
              <a:latin typeface="Arial"/>
              <a:ea typeface="Arial"/>
              <a:cs typeface="Arial"/>
              <a:sym typeface="Arial"/>
            </a:endParaRPr>
          </a:p>
        </p:txBody>
      </p:sp>
      <p:sp>
        <p:nvSpPr>
          <p:cNvPr id="535" name="Google Shape;535;p1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32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p1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1" name="Google Shape;541;p1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2024 m. Atlanto uraganų sezono pabaigoje pasklido dezinformacija ir sąmokslo teorijos apie uragano „Helene“ir „Milton“ prigimtį bei apie po audros vykusius atsigavimo veiksmus. Plačiai paplitę gandai sukėlė sunkumų gelbėtojams ir oficialiems gelbėjimo darbuotojams, trukdė gelbėjimo pastangoms, o kai kuriems pareigūnams buvo grasinama smurtu.</a:t>
            </a:r>
            <a:endParaRPr sz="1100">
              <a:latin typeface="Arial"/>
              <a:ea typeface="Arial"/>
              <a:cs typeface="Arial"/>
              <a:sym typeface="Arial"/>
            </a:endParaRPr>
          </a:p>
          <a:p>
            <a:pPr marL="457200" lvl="0" indent="-228600" algn="l" rtl="0">
              <a:spcBef>
                <a:spcPts val="0"/>
              </a:spcBef>
              <a:spcAft>
                <a:spcPts val="0"/>
              </a:spcAft>
              <a:buClr>
                <a:schemeClr val="dk1"/>
              </a:buClr>
              <a:buSzPts val="1400"/>
              <a:buFont typeface="Arial"/>
              <a:buNone/>
            </a:pP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Kongresmenė Marjorie Taylor Greene tviteryje pareiškė , kad uraganus galima paveikti modifikuojant orus . Po trijų dienų Greene paskelbė dar vieną įrašą, kuriame teigė, kad orų modifikavimas yra įmanomas ir naudojamas. Žinomas dešiniųjų sąmokslo teorijų šalininkas Alexas Jonesas teigė, kad uraganai Miltonas ir Helena buvo JAV vyriausybės sukurti „orų ginklai“. Meteorologai Matthew Cappucci, Katie Nickolaou ir Jamesas Spannas teigė sulaukę grasinimų, kaltindami juos slėpus, kad JAV vyriausybė kontroliuoja uraganą.</a:t>
            </a:r>
            <a:endParaRPr sz="1100" b="1">
              <a:latin typeface="Arial"/>
              <a:ea typeface="Arial"/>
              <a:cs typeface="Arial"/>
              <a:sym typeface="Arial"/>
            </a:endParaRPr>
          </a:p>
        </p:txBody>
      </p:sp>
      <p:sp>
        <p:nvSpPr>
          <p:cNvPr id="542" name="Google Shape;542;p1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33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38aee81569f_1_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9" name="Google Shape;549;g38aee81569f_1_9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lt-LT" sz="1100" b="1">
                <a:latin typeface="Arial"/>
                <a:ea typeface="Arial"/>
                <a:cs typeface="Arial"/>
                <a:sym typeface="Arial"/>
              </a:rPr>
              <a:t>Humoro ir memų forma</a:t>
            </a:r>
            <a:br>
              <a:rPr lang="lt-LT" sz="1100">
                <a:latin typeface="Arial"/>
                <a:ea typeface="Arial"/>
                <a:cs typeface="Arial"/>
                <a:sym typeface="Arial"/>
              </a:rPr>
            </a:br>
            <a:r>
              <a:rPr lang="lt-LT" sz="1100">
                <a:latin typeface="Arial"/>
                <a:ea typeface="Arial"/>
                <a:cs typeface="Arial"/>
                <a:sym typeface="Arial"/>
              </a:rPr>
              <a:t>Klaidinanti informacija pateikiama kaip „juokas“, bet palieka stiprų įspūdį ir dažnai plinta greičiau nei tikri faktai. Tai gali būti efektyvus būdas paveikti auditoriją, nes žmonės dažnai dalinasi memais nesusimąstydami apie jų tikrumą, o humoras sumažina kritinio mąstymo lygį, nes „juk tai tik juokas“.</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Kiekvienas paveiksliukas, sudarantis memo pagrindą, turi savyje kažkokį pasakojimą, kažkokią prasmę, nešamą ir modifikuojamą.</a:t>
            </a:r>
            <a:br>
              <a:rPr lang="lt-LT" sz="1100">
                <a:latin typeface="Arial"/>
                <a:ea typeface="Arial"/>
                <a:cs typeface="Arial"/>
                <a:sym typeface="Arial"/>
              </a:rPr>
            </a:br>
            <a:r>
              <a:rPr lang="lt-LT" sz="1100" i="0" u="none" strike="noStrike" cap="none">
                <a:solidFill>
                  <a:schemeClr val="dk1"/>
                </a:solidFill>
                <a:latin typeface="Arial"/>
                <a:ea typeface="Arial"/>
                <a:cs typeface="Arial"/>
                <a:sym typeface="Arial"/>
              </a:rPr>
              <a:t>Memai lengvai plinta, jie yra tiesiog sukurti plisti. Dažniausiai pasižymintys nuotaikingumu ir paprastumu, jie tampa turiniu, kurį norisi nusiųsti kitam žmogui arba tiesiog pasidalinti savo naujienų sraute. Kuo daugiau pasidalijimų sulaukia memas, tuo didesnį įsitraukimą į jūsų turinį jis generuos – tai lengvai gali baigtis naujų sekėjų surinkimu. Dar viena priežastis, dėl kurios būtent toks turinys suveikia –  memai glaudžiai susiję su greitai plintančiomis interneto tendencijomis (ang. </a:t>
            </a:r>
            <a:r>
              <a:rPr lang="lt-LT" sz="1100" i="1" u="none" strike="noStrike" cap="none">
                <a:solidFill>
                  <a:schemeClr val="dk1"/>
                </a:solidFill>
                <a:latin typeface="Arial"/>
                <a:ea typeface="Arial"/>
                <a:cs typeface="Arial"/>
                <a:sym typeface="Arial"/>
              </a:rPr>
              <a:t>trends</a:t>
            </a:r>
            <a:r>
              <a:rPr lang="lt-LT" sz="1100" i="0" u="none" strike="noStrike" cap="none">
                <a:solidFill>
                  <a:schemeClr val="dk1"/>
                </a:solidFill>
                <a:latin typeface="Arial"/>
                <a:ea typeface="Arial"/>
                <a:cs typeface="Arial"/>
                <a:sym typeface="Arial"/>
              </a:rPr>
              <a:t>). Šios dažnai būna susijusios su įvairiausiais pasaulio įvykiais ir atspindi tai, kas aktualu visuomenei, todėl turinys sulaukia didesnio susidomėjimo.</a:t>
            </a:r>
            <a:endParaRPr sz="1100">
              <a:latin typeface="Arial"/>
              <a:ea typeface="Arial"/>
              <a:cs typeface="Arial"/>
              <a:sym typeface="Arial"/>
            </a:endParaRPr>
          </a:p>
        </p:txBody>
      </p:sp>
      <p:sp>
        <p:nvSpPr>
          <p:cNvPr id="550" name="Google Shape;550;g38aee81569f_1_9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34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7" name="Google Shape;557;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b="1">
                <a:latin typeface="Arial"/>
                <a:ea typeface="Arial"/>
                <a:cs typeface="Arial"/>
                <a:sym typeface="Arial"/>
              </a:rPr>
              <a:t>Informacijos perteklius („infodemija“)</a:t>
            </a:r>
            <a:br>
              <a:rPr lang="lt-LT" sz="1100">
                <a:latin typeface="Arial"/>
                <a:ea typeface="Arial"/>
                <a:cs typeface="Arial"/>
                <a:sym typeface="Arial"/>
              </a:rPr>
            </a:br>
            <a:r>
              <a:rPr lang="lt-LT" sz="1100">
                <a:latin typeface="Arial"/>
                <a:ea typeface="Arial"/>
                <a:cs typeface="Arial"/>
                <a:sym typeface="Arial"/>
              </a:rPr>
              <a:t> – Kasdien gauname milžinišką kiekį naujienų, įrašų, straipsnių ir nuomonių. Tiek daug turinio apsunkina gebėjimą atsirinkti, kas yra svarbu, o kas – klaidinanti ar netikra informacija.</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Greitas naujienų ciklas</a:t>
            </a:r>
            <a:br>
              <a:rPr lang="lt-LT" sz="1100">
                <a:latin typeface="Arial"/>
                <a:ea typeface="Arial"/>
                <a:cs typeface="Arial"/>
                <a:sym typeface="Arial"/>
              </a:rPr>
            </a:br>
            <a:r>
              <a:rPr lang="lt-LT" sz="1100">
                <a:latin typeface="Arial"/>
                <a:ea typeface="Arial"/>
                <a:cs typeface="Arial"/>
                <a:sym typeface="Arial"/>
              </a:rPr>
              <a:t> – Žiniasklaida lenktyniauja dėl dėmesio ir publikavimo greičio. Dažnai informacija pateikiama nespėjus jos iki galo patikrinti – taip į viešumą patenka netikslumai ar neaiškumai.</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Algoritmai ir personalizuotas turinys</a:t>
            </a:r>
            <a:br>
              <a:rPr lang="lt-LT" sz="1100">
                <a:latin typeface="Arial"/>
                <a:ea typeface="Arial"/>
                <a:cs typeface="Arial"/>
                <a:sym typeface="Arial"/>
              </a:rPr>
            </a:br>
            <a:r>
              <a:rPr lang="lt-LT" sz="1100">
                <a:latin typeface="Arial"/>
                <a:ea typeface="Arial"/>
                <a:cs typeface="Arial"/>
                <a:sym typeface="Arial"/>
              </a:rPr>
              <a:t> – Socialiniai tinklai ir naršyklės rodo mums tai, kas, jų manymu, mums patiks – remiantis mūsų paieškomis, „patinka“ paspaudimais, sekamais puslapiais. Taip galime „įstrigti burbule“, kuriame matome tik vieną požiūrį ar informaciją, kuri mus patvirtina, o ne iššaukia mąstyti plačiau.</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Patvirtinimo šališkumas (angl. confirmation bias)</a:t>
            </a:r>
            <a:br>
              <a:rPr lang="lt-LT" sz="1100">
                <a:latin typeface="Arial"/>
                <a:ea typeface="Arial"/>
                <a:cs typeface="Arial"/>
                <a:sym typeface="Arial"/>
              </a:rPr>
            </a:br>
            <a:r>
              <a:rPr lang="lt-LT" sz="1100">
                <a:latin typeface="Arial"/>
                <a:ea typeface="Arial"/>
                <a:cs typeface="Arial"/>
                <a:sym typeface="Arial"/>
              </a:rPr>
              <a:t> – Tai natūrali žmogaus tendencija labiau tikėti ta informacija, kuri atitinka jo jau turimas nuomones ar įsitikinimus. Net jei faktai yra neteisingi, jie gali atrodyti „teisingi“, nes sutampa su tuo, ką norime girdėti. Dėl to dažnai ignoruojame kitokią, bet galbūt objektyvesnę informaciją. Kuo tai pavojinga: Siaurina pasaulėžiūrą – tampame „uždari burbule“, girdime tik tai, ką jau galvojame.</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Stiprina dezinformacijos poveikį – netikri faktai, atitinkantys mūsų įsitikinimus, atrodo įtikinamesni nei tikra, bet nepatogi informacija.</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Silpnina kritinį mąstymą – nes klausomės tik to, ką „norime girdėti“, o ne to, ką „reikia išgirsti“.</a:t>
            </a:r>
            <a:endParaRPr sz="1100">
              <a:latin typeface="Arial"/>
              <a:ea typeface="Arial"/>
              <a:cs typeface="Arial"/>
              <a:sym typeface="Arial"/>
            </a:endParaRPr>
          </a:p>
        </p:txBody>
      </p:sp>
      <p:sp>
        <p:nvSpPr>
          <p:cNvPr id="558" name="Google Shape;558;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4" name="Google Shape;564;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dk1"/>
              </a:buClr>
              <a:buSzPts val="1200"/>
              <a:buFont typeface="Century Gothic"/>
              <a:buNone/>
            </a:pPr>
            <a:r>
              <a:rPr lang="lt-LT" sz="1100" b="1">
                <a:latin typeface="Arial"/>
                <a:ea typeface="Arial"/>
                <a:cs typeface="Arial"/>
                <a:sym typeface="Arial"/>
              </a:rPr>
              <a:t>Autoritetai</a:t>
            </a:r>
            <a:r>
              <a:rPr lang="lt-LT" sz="1100">
                <a:latin typeface="Arial"/>
                <a:ea typeface="Arial"/>
                <a:cs typeface="Arial"/>
                <a:sym typeface="Arial"/>
              </a:rPr>
              <a:t> – </a:t>
            </a:r>
            <a:r>
              <a:rPr lang="lt-LT" sz="1100">
                <a:solidFill>
                  <a:schemeClr val="dk1"/>
                </a:solidFill>
                <a:latin typeface="Arial"/>
                <a:ea typeface="Arial"/>
                <a:cs typeface="Arial"/>
                <a:sym typeface="Arial"/>
              </a:rPr>
              <a:t>spręsdami problemas galime remtis savo patirtimi, tačiau ji apima tik siaurą mūsų veiklos dalį, todėl dažniausiai remiamės kitų žmonių patirtimi. Esame  priklausomi nuo kitų žmonių idėjų, atsispindinčių tekstuose, vaizdo įrašuose, institucijų veikloje, tradicijose, moralės normose. Didžioji dalis to, ką žinome apie pasaulį, remiasi kitų žmonių mums suteikta perspektyva. Pavyzdžiui, kaimynas Jonas yra autoritetas apie žiemines obelis. Visuomet į jį kreipiamės, kai planuojame naujus žieminių obelų sodinukus. Tačiau Jonas nėra autoritetas politiniais klausimais. </a:t>
            </a:r>
            <a:endParaRPr sz="1100">
              <a:latin typeface="Arial"/>
              <a:ea typeface="Arial"/>
              <a:cs typeface="Arial"/>
              <a:sym typeface="Arial"/>
            </a:endParaRPr>
          </a:p>
          <a:p>
            <a:pPr marL="0" lvl="0" indent="0" algn="just" rtl="0">
              <a:lnSpc>
                <a:spcPct val="100000"/>
              </a:lnSpc>
              <a:spcBef>
                <a:spcPts val="0"/>
              </a:spcBef>
              <a:spcAft>
                <a:spcPts val="0"/>
              </a:spcAft>
              <a:buClr>
                <a:schemeClr val="dk1"/>
              </a:buClr>
              <a:buSzPts val="1200"/>
              <a:buFont typeface="Noto Sans Symbols"/>
              <a:buNone/>
            </a:pPr>
            <a:endParaRPr sz="1100">
              <a:latin typeface="Arial"/>
              <a:ea typeface="Arial"/>
              <a:cs typeface="Arial"/>
              <a:sym typeface="Arial"/>
            </a:endParaRPr>
          </a:p>
          <a:p>
            <a:pPr marL="0" lvl="0" indent="0" algn="just" rtl="0">
              <a:lnSpc>
                <a:spcPct val="100000"/>
              </a:lnSpc>
              <a:spcBef>
                <a:spcPts val="0"/>
              </a:spcBef>
              <a:spcAft>
                <a:spcPts val="0"/>
              </a:spcAft>
              <a:buClr>
                <a:schemeClr val="dk1"/>
              </a:buClr>
              <a:buSzPts val="1200"/>
              <a:buFont typeface="Noto Sans Symbols"/>
              <a:buNone/>
            </a:pPr>
            <a:r>
              <a:rPr lang="lt-LT" sz="1100" b="1">
                <a:solidFill>
                  <a:schemeClr val="dk1"/>
                </a:solidFill>
                <a:latin typeface="Arial"/>
                <a:ea typeface="Arial"/>
                <a:cs typeface="Arial"/>
                <a:sym typeface="Arial"/>
              </a:rPr>
              <a:t>Begalė kanalų </a:t>
            </a:r>
            <a:r>
              <a:rPr lang="lt-LT" sz="1100">
                <a:solidFill>
                  <a:schemeClr val="dk1"/>
                </a:solidFill>
                <a:latin typeface="Arial"/>
                <a:ea typeface="Arial"/>
                <a:cs typeface="Arial"/>
                <a:sym typeface="Arial"/>
              </a:rPr>
              <a:t>– mus užplūdo informacija, gaunama iš tūkstančių skirtingų komunikacijos kanalų: pagrindinės žiniasklaidos, elektroninių leidinių, svetainių, tinklaraščių ir, žinoma, daugybės socialinių tinklų. Kiekvieną dieną masinės komunikacijos priemonės pateikia naujienas, vaizdus ir informaciją, tiesiogiai sujungdamos mus su išorės pasauliu. Galime laisvai pasirinkti šaltinį, kuris geriausiai atspindi mūsų interesus ir politines ar socialines pažiūras. </a:t>
            </a:r>
            <a:endParaRPr sz="1100">
              <a:latin typeface="Arial"/>
              <a:ea typeface="Arial"/>
              <a:cs typeface="Arial"/>
              <a:sym typeface="Arial"/>
            </a:endParaRPr>
          </a:p>
          <a:p>
            <a:pPr marL="0" marR="0" lvl="0" indent="0" algn="just" rtl="0">
              <a:lnSpc>
                <a:spcPct val="100000"/>
              </a:lnSpc>
              <a:spcBef>
                <a:spcPts val="0"/>
              </a:spcBef>
              <a:spcAft>
                <a:spcPts val="0"/>
              </a:spcAft>
              <a:buClr>
                <a:schemeClr val="dk1"/>
              </a:buClr>
              <a:buSzPts val="1200"/>
              <a:buFont typeface="Noto Sans Symbols"/>
              <a:buNone/>
            </a:pPr>
            <a:endParaRPr sz="1100" b="1">
              <a:latin typeface="Arial"/>
              <a:ea typeface="Arial"/>
              <a:cs typeface="Arial"/>
              <a:sym typeface="Arial"/>
            </a:endParaRPr>
          </a:p>
          <a:p>
            <a:pPr marL="0" marR="0" lvl="0" indent="0" algn="just" rtl="0">
              <a:lnSpc>
                <a:spcPct val="100000"/>
              </a:lnSpc>
              <a:spcBef>
                <a:spcPts val="0"/>
              </a:spcBef>
              <a:spcAft>
                <a:spcPts val="0"/>
              </a:spcAft>
              <a:buClr>
                <a:schemeClr val="dk1"/>
              </a:buClr>
              <a:buSzPts val="1200"/>
              <a:buFont typeface="Noto Sans Symbols"/>
              <a:buNone/>
            </a:pPr>
            <a:r>
              <a:rPr lang="lt-LT" sz="1100" b="1">
                <a:latin typeface="Arial"/>
                <a:ea typeface="Arial"/>
                <a:cs typeface="Arial"/>
                <a:sym typeface="Arial"/>
              </a:rPr>
              <a:t>Socialiniai tinklai kaip šaltinis</a:t>
            </a:r>
            <a:r>
              <a:rPr lang="lt-LT" sz="1100">
                <a:latin typeface="Arial"/>
                <a:ea typeface="Arial"/>
                <a:cs typeface="Arial"/>
                <a:sym typeface="Arial"/>
              </a:rPr>
              <a:t>. </a:t>
            </a:r>
            <a:r>
              <a:rPr lang="lt-LT" sz="1100">
                <a:solidFill>
                  <a:schemeClr val="dk1"/>
                </a:solidFill>
                <a:latin typeface="Arial"/>
                <a:ea typeface="Arial"/>
                <a:cs typeface="Arial"/>
                <a:sym typeface="Arial"/>
              </a:rPr>
              <a:t>Kai socialiniai tinklai vis dažniau tampa pagrindiniu informacijos šaltiniu daugeliui, jie taip pat gali tapti erdve dezinformacijai sklisti. </a:t>
            </a:r>
            <a:endParaRPr sz="1100">
              <a:latin typeface="Arial"/>
              <a:ea typeface="Arial"/>
              <a:cs typeface="Arial"/>
              <a:sym typeface="Arial"/>
            </a:endParaRPr>
          </a:p>
          <a:p>
            <a:pPr marL="0" lvl="0" indent="0" algn="just" rtl="0">
              <a:lnSpc>
                <a:spcPct val="100000"/>
              </a:lnSpc>
              <a:spcBef>
                <a:spcPts val="0"/>
              </a:spcBef>
              <a:spcAft>
                <a:spcPts val="0"/>
              </a:spcAft>
              <a:buClr>
                <a:schemeClr val="dk1"/>
              </a:buClr>
              <a:buSzPts val="1200"/>
              <a:buFont typeface="Noto Sans Symbols"/>
              <a:buNone/>
            </a:pPr>
            <a:endParaRPr sz="110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100" b="1">
                <a:latin typeface="Arial"/>
                <a:ea typeface="Arial"/>
                <a:cs typeface="Arial"/>
                <a:sym typeface="Arial"/>
              </a:rPr>
              <a:t>Istorijų iškraipymas, senos informacijos perpublikavimas. </a:t>
            </a:r>
            <a:r>
              <a:rPr lang="lt-LT" sz="1100">
                <a:latin typeface="Arial"/>
                <a:ea typeface="Arial"/>
                <a:cs typeface="Arial"/>
                <a:sym typeface="Arial"/>
              </a:rPr>
              <a:t>Sunku rasti patikimą informaciją, nes dažnai istoriniai faktai yra iškraipomi – interpretuojami subjektyviai ar pritaikomi prie tam tikrų interesų. Be to, internete dažnai platinama sena informacija, kuri pateikiama kaip nauja, todėl gali klaidinti skaitytojus.</a:t>
            </a:r>
            <a:endParaRPr sz="110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10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100">
                <a:solidFill>
                  <a:schemeClr val="dk1"/>
                </a:solidFill>
                <a:latin typeface="Arial"/>
                <a:ea typeface="Arial"/>
                <a:cs typeface="Arial"/>
                <a:sym typeface="Arial"/>
              </a:rPr>
              <a:t>Kalbant apie naujienų tikrinimą svarbus reiškinys yra </a:t>
            </a:r>
            <a:r>
              <a:rPr lang="lt-LT" sz="1100" b="1">
                <a:solidFill>
                  <a:schemeClr val="dk1"/>
                </a:solidFill>
                <a:latin typeface="Arial"/>
                <a:ea typeface="Arial"/>
                <a:cs typeface="Arial"/>
                <a:sym typeface="Arial"/>
              </a:rPr>
              <a:t>informacinis triukšmas</a:t>
            </a:r>
            <a:r>
              <a:rPr lang="lt-LT" sz="1100">
                <a:solidFill>
                  <a:schemeClr val="dk1"/>
                </a:solidFill>
                <a:latin typeface="Arial"/>
                <a:ea typeface="Arial"/>
                <a:cs typeface="Arial"/>
                <a:sym typeface="Arial"/>
              </a:rPr>
              <a:t>. Ar idėja, informacija, žinia bus visuomenės pagauta, žmonės atkreips į ją dėmesį, priklauso nuo daugelio veiksnių. Labai daug kas periklauso, ar informacinėje erdvėje cirkuliuojanti žinia ar idėja nepasimes informaciniame triukšme. Kiekvieną dieną informacijos, žinių, nuomonių srautas yra didžiulis, tačiau ne visa informacija vienodos vertės.</a:t>
            </a:r>
            <a:endParaRPr sz="11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100" b="1">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100" b="1">
                <a:latin typeface="Arial"/>
                <a:ea typeface="Arial"/>
                <a:cs typeface="Arial"/>
                <a:sym typeface="Arial"/>
              </a:rPr>
              <a:t>Kur tikra naujiena?  </a:t>
            </a:r>
            <a:r>
              <a:rPr lang="lt-LT" sz="1100">
                <a:solidFill>
                  <a:schemeClr val="dk1"/>
                </a:solidFill>
                <a:latin typeface="Arial"/>
                <a:ea typeface="Arial"/>
                <a:cs typeface="Arial"/>
                <a:sym typeface="Arial"/>
              </a:rPr>
              <a:t>Kadangi į naujienas panašius formatus lengva atkurti, vis sunkiau pastebėti skirtumą tarp tikro straipsnio ir apgaulės yra sudėtinga net profesionalams. Tikros istorijos iškraipomos siekiant paskatinti politinę darbotvarkę, sena vaizdo medžiaga naudojama naujausiems įvykiams iliustruoti, publikuojamos redaguotos nuotraukos, siekiant padidinti sugalvotų istorijų sensacingumą, trolių ir botų armijos dislokuojamos siekiant atakuoti organizaciją ar konkretų visuomenės veikėją. Darosi vis sunkiau atskirti, kurios naujienos tikros, o kurios netikros. Iššūkis yra nustatyti „naujienas“, kurios gali būti klaidinančios, ir užkirsti kelią tolesnei jų sklaidai.</a:t>
            </a:r>
            <a:endParaRPr sz="1100" b="1">
              <a:solidFill>
                <a:schemeClr val="dk1"/>
              </a:solidFill>
              <a:latin typeface="Arial"/>
              <a:ea typeface="Arial"/>
              <a:cs typeface="Arial"/>
              <a:sym typeface="Arial"/>
            </a:endParaRPr>
          </a:p>
        </p:txBody>
      </p:sp>
      <p:sp>
        <p:nvSpPr>
          <p:cNvPr id="565" name="Google Shape;565;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p1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1" name="Google Shape;571;p1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lt-LT" sz="1100">
                <a:latin typeface="Arial"/>
                <a:ea typeface="Arial"/>
                <a:cs typeface="Arial"/>
                <a:sym typeface="Arial"/>
              </a:rPr>
              <a:t>Lektorius gali pakviesti diskusijai:</a:t>
            </a:r>
            <a:endParaRPr sz="11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sz="1100">
              <a:latin typeface="Arial"/>
              <a:ea typeface="Arial"/>
              <a:cs typeface="Arial"/>
              <a:sym typeface="Arial"/>
            </a:endParaRPr>
          </a:p>
          <a:p>
            <a:pPr marL="0" lvl="0" indent="0" algn="l" rtl="0">
              <a:spcBef>
                <a:spcPts val="0"/>
              </a:spcBef>
              <a:spcAft>
                <a:spcPts val="0"/>
              </a:spcAft>
              <a:buClr>
                <a:schemeClr val="dk1"/>
              </a:buClr>
              <a:buSzPts val="1100"/>
              <a:buFont typeface="Arial"/>
              <a:buNone/>
            </a:pPr>
            <a:r>
              <a:rPr lang="lt-LT" sz="1100">
                <a:latin typeface="Arial"/>
                <a:ea typeface="Arial"/>
                <a:cs typeface="Arial"/>
                <a:sym typeface="Arial"/>
              </a:rPr>
              <a:t>Ar kada nors pastebėjo klaidingą informaciją naujienų portaluose – galbūt straipsnis buvo iškreiptas arba neatitiko antraštės pažadų;</a:t>
            </a:r>
            <a:br>
              <a:rPr lang="lt-LT" sz="1100">
                <a:latin typeface="Arial"/>
                <a:ea typeface="Arial"/>
                <a:cs typeface="Arial"/>
                <a:sym typeface="Arial"/>
              </a:rPr>
            </a:br>
            <a:r>
              <a:rPr lang="lt-LT" sz="1100">
                <a:latin typeface="Arial"/>
                <a:ea typeface="Arial"/>
                <a:cs typeface="Arial"/>
                <a:sym typeface="Arial"/>
              </a:rPr>
              <a:t>Pasidomėkite, kas jiems kilo mintyse, kai susidūrė su netikrais įrašais socialiniuose tinkluose – ar jie patikrino informaciją, pasidalino, ar ignoravo?</a:t>
            </a:r>
            <a:br>
              <a:rPr lang="lt-LT" sz="1100">
                <a:latin typeface="Arial"/>
                <a:ea typeface="Arial"/>
                <a:cs typeface="Arial"/>
                <a:sym typeface="Arial"/>
              </a:rPr>
            </a:br>
            <a:r>
              <a:rPr lang="lt-LT" sz="1100">
                <a:latin typeface="Arial"/>
                <a:ea typeface="Arial"/>
                <a:cs typeface="Arial"/>
                <a:sym typeface="Arial"/>
              </a:rPr>
              <a:t>Diskutuokite apie jų reakcijas: ar jie jautė pyktį, pasipiktinimą, ar tiesiog praleido pro akis?</a:t>
            </a:r>
            <a:br>
              <a:rPr lang="lt-LT" sz="1100">
                <a:latin typeface="Arial"/>
                <a:ea typeface="Arial"/>
                <a:cs typeface="Arial"/>
                <a:sym typeface="Arial"/>
              </a:rPr>
            </a:br>
            <a:r>
              <a:rPr lang="lt-LT" sz="1100">
                <a:latin typeface="Arial"/>
                <a:ea typeface="Arial"/>
                <a:cs typeface="Arial"/>
                <a:sym typeface="Arial"/>
              </a:rPr>
              <a:t>Galima paminėti, kad kritinis mąstymas padeda įvertinti šiuos atvejus: klausti, tikrinti šaltinius, lyginti informaciją su patikimais šaltiniais.</a:t>
            </a:r>
            <a:br>
              <a:rPr lang="lt-LT" sz="1100">
                <a:latin typeface="Arial"/>
                <a:ea typeface="Arial"/>
                <a:cs typeface="Arial"/>
                <a:sym typeface="Arial"/>
              </a:rPr>
            </a:br>
            <a:r>
              <a:rPr lang="lt-LT" sz="1100">
                <a:latin typeface="Arial"/>
                <a:ea typeface="Arial"/>
                <a:cs typeface="Arial"/>
                <a:sym typeface="Arial"/>
              </a:rPr>
              <a:t>Pakvieskite dalyvius pasidalinti patarimais, kaip atpažinti melagingą informaciją ar sąmokslo teorijas ir kaip elgtis atsakingai.</a:t>
            </a:r>
            <a:endParaRPr sz="1100"/>
          </a:p>
        </p:txBody>
      </p:sp>
      <p:sp>
        <p:nvSpPr>
          <p:cNvPr id="572" name="Google Shape;572;p1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37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g368ef0aa5e6_0_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38100" lvl="0" indent="0" algn="l" rtl="0">
              <a:spcBef>
                <a:spcPts val="1000"/>
              </a:spcBef>
              <a:spcAft>
                <a:spcPts val="0"/>
              </a:spcAft>
              <a:buNone/>
            </a:pPr>
            <a:endParaRPr>
              <a:latin typeface="Arial"/>
              <a:ea typeface="Arial"/>
              <a:cs typeface="Arial"/>
              <a:sym typeface="Arial"/>
            </a:endParaRPr>
          </a:p>
          <a:p>
            <a:pPr marL="457200" lvl="0" indent="-228600" algn="l" rtl="0">
              <a:spcBef>
                <a:spcPts val="0"/>
              </a:spcBef>
              <a:spcAft>
                <a:spcPts val="0"/>
              </a:spcAft>
              <a:buNone/>
            </a:pPr>
            <a:endParaRPr>
              <a:latin typeface="Arial"/>
              <a:ea typeface="Arial"/>
              <a:cs typeface="Arial"/>
              <a:sym typeface="Arial"/>
            </a:endParaRPr>
          </a:p>
          <a:p>
            <a:pPr marL="457200" lvl="0" indent="-228600" algn="l" rtl="0">
              <a:spcBef>
                <a:spcPts val="0"/>
              </a:spcBef>
              <a:spcAft>
                <a:spcPts val="0"/>
              </a:spcAft>
              <a:buNone/>
            </a:pPr>
            <a:endParaRPr b="1">
              <a:latin typeface="Arial"/>
              <a:ea typeface="Arial"/>
              <a:cs typeface="Arial"/>
              <a:sym typeface="Arial"/>
            </a:endParaRPr>
          </a:p>
        </p:txBody>
      </p:sp>
      <p:sp>
        <p:nvSpPr>
          <p:cNvPr id="578" name="Google Shape;578;g368ef0aa5e6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p1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3" name="Google Shape;583;p1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b="1">
                <a:latin typeface="Arial"/>
                <a:ea typeface="Arial"/>
                <a:cs typeface="Arial"/>
                <a:sym typeface="Arial"/>
              </a:rPr>
              <a:t>Paprašykite auditorijos atsakyti, kur yra nuomonė, o kur faktas? Kodėl? Dalyviai dalinasi nuomonėmis ir sprendžia ar tai nuomonė, ar faktas.</a:t>
            </a:r>
            <a:endParaRPr sz="1100" b="1">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b="1">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„Moksleivių rezultatai – itin prasti. Kokia ateitis laukia Lietuvos mokyklų?“</a:t>
            </a:r>
            <a:r>
              <a:rPr lang="lt-LT" sz="1100">
                <a:latin typeface="Arial"/>
                <a:ea typeface="Arial"/>
                <a:cs typeface="Arial"/>
                <a:sym typeface="Arial"/>
              </a:rPr>
              <a:t> (Delfi, 2024‑…)</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latin typeface="Arial"/>
                <a:ea typeface="Arial"/>
                <a:cs typeface="Arial"/>
                <a:sym typeface="Arial"/>
              </a:rPr>
              <a:t>Tai autorės asmeninė analizė apie švietimo sistemos problemas, kuri apima tokias temas, kaip gabių vaikų potencialas ir sistemos lanksčios adaptacijos poreikis.</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latin typeface="Arial"/>
                <a:ea typeface="Arial"/>
                <a:cs typeface="Arial"/>
                <a:sym typeface="Arial"/>
              </a:rPr>
              <a:t>Straipsnis remiasi nuomone, kokių pokyčių reikia švietimui, kad jis atitiktų besikeičiančio pasaulio reikalavimus.</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Delfi portale yra išskiriama rubrika Nuomonės </a:t>
            </a:r>
            <a:r>
              <a:rPr lang="lt-LT" sz="1100">
                <a:latin typeface="Arial"/>
                <a:ea typeface="Arial"/>
                <a:cs typeface="Arial"/>
                <a:sym typeface="Arial"/>
              </a:rPr>
              <a:t>https://www.delfi.lt/news/ringas/lit</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b="1">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„Nemokami įrankiai, kuriais nesunkiai patikrinsite internete randamą informaciją“</a:t>
            </a:r>
            <a:r>
              <a:rPr lang="lt-LT" sz="1100">
                <a:latin typeface="Arial"/>
                <a:ea typeface="Arial"/>
                <a:cs typeface="Arial"/>
                <a:sym typeface="Arial"/>
              </a:rPr>
              <a:t> (Delfi, 2024–). Tai praktinis straipsnis, kur nurodyti konkretūs žingsniai (pvz., patikrinti autorystę, datą, šaltinius, faktų tikrinimo portalus) ir pateiktas naudotų įrankių sąrašas . Pateiktas struktūruotas, veiksmais pagrįstas vadovas, pagrįstas žurnalistine praktika.</a:t>
            </a:r>
            <a:endParaRPr sz="1100" b="1">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b="1">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„Kilmė už 60 eurų: ekspertai atskleidžia, kokie pavojai slypi už tokių genetinių testų“</a:t>
            </a:r>
            <a:r>
              <a:rPr lang="lt-LT" sz="1100">
                <a:latin typeface="Arial"/>
                <a:ea typeface="Arial"/>
                <a:cs typeface="Arial"/>
                <a:sym typeface="Arial"/>
              </a:rPr>
              <a:t> (2024‑12‑06. Nors remiasi ekspertais, straipsnio tonas – interpretacinis: „Skelbiama, kad ‘23andMe’ jau kurį laiką negeneruoja pelno ir yra arti bankroto“ </a:t>
            </a:r>
            <a:r>
              <a:rPr lang="lt-LT" sz="1100" u="sng">
                <a:solidFill>
                  <a:schemeClr val="hlink"/>
                </a:solidFill>
                <a:latin typeface="Arial"/>
                <a:ea typeface="Arial"/>
                <a:cs typeface="Arial"/>
                <a:sym typeface="Arial"/>
                <a:hlinkClick r:id="rId3"/>
              </a:rPr>
              <a:t>lrt.lt</a:t>
            </a:r>
            <a:r>
              <a:rPr lang="lt-LT" sz="1100">
                <a:latin typeface="Arial"/>
                <a:ea typeface="Arial"/>
                <a:cs typeface="Arial"/>
                <a:sym typeface="Arial"/>
              </a:rPr>
              <a:t> – įvardijant galimus rizikos aspektus. Tai ne tyra informacija, o interpretacija apie ateities rizikas.</a:t>
            </a:r>
            <a:endParaRPr sz="1100">
              <a:latin typeface="Arial"/>
              <a:ea typeface="Arial"/>
              <a:cs typeface="Arial"/>
              <a:sym typeface="Arial"/>
            </a:endParaRPr>
          </a:p>
        </p:txBody>
      </p:sp>
      <p:sp>
        <p:nvSpPr>
          <p:cNvPr id="584" name="Google Shape;584;p1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39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1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0" name="Google Shape;590;p1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p1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5" name="Google Shape;595;p1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r>
              <a:rPr lang="lt-LT" sz="1100" b="1" u="sng">
                <a:solidFill>
                  <a:schemeClr val="hlink"/>
                </a:solidFill>
                <a:latin typeface="Arial"/>
                <a:ea typeface="Arial"/>
                <a:cs typeface="Arial"/>
                <a:sym typeface="Arial"/>
                <a:hlinkClick r:id="rId3"/>
              </a:rPr>
              <a:t>https://www.facebook.com/</a:t>
            </a:r>
            <a:r>
              <a:rPr lang="lt-LT" sz="1100" b="1">
                <a:latin typeface="Arial"/>
                <a:ea typeface="Arial"/>
                <a:cs typeface="Arial"/>
                <a:sym typeface="Arial"/>
              </a:rPr>
              <a:t>  - </a:t>
            </a:r>
            <a:r>
              <a:rPr lang="lt-LT" sz="1100">
                <a:latin typeface="Arial"/>
                <a:ea typeface="Arial"/>
                <a:cs typeface="Arial"/>
                <a:sym typeface="Arial"/>
              </a:rPr>
              <a:t>Tai viena didžiausių socialinių tinklų platformų, kur vartotojai gali bendrauti, dalintis nuotraukomis, vaizdo įrašais, naujienomis, kurti grupes ir renginius.Facebook taip pat naudojamas naujienoms sekti, verslo puslapiams kurti bei reklamai skelbti.</a:t>
            </a:r>
            <a:endParaRPr sz="1100">
              <a:latin typeface="Arial"/>
              <a:ea typeface="Arial"/>
              <a:cs typeface="Arial"/>
              <a:sym typeface="Arial"/>
            </a:endParaRPr>
          </a:p>
          <a:p>
            <a:pPr marL="0" lvl="0" indent="0" algn="l" rtl="0">
              <a:spcBef>
                <a:spcPts val="0"/>
              </a:spcBef>
              <a:spcAft>
                <a:spcPts val="0"/>
              </a:spcAft>
              <a:buSzPts val="1100"/>
              <a:buNone/>
            </a:pPr>
            <a:r>
              <a:rPr lang="lt-LT" sz="1100" b="1" u="sng">
                <a:solidFill>
                  <a:schemeClr val="hlink"/>
                </a:solidFill>
                <a:latin typeface="Arial"/>
                <a:ea typeface="Arial"/>
                <a:cs typeface="Arial"/>
                <a:sym typeface="Arial"/>
                <a:hlinkClick r:id="rId4"/>
              </a:rPr>
              <a:t>https://www.whatsapp.com/</a:t>
            </a:r>
            <a:r>
              <a:rPr lang="lt-LT" sz="1100" b="1">
                <a:latin typeface="Arial"/>
                <a:ea typeface="Arial"/>
                <a:cs typeface="Arial"/>
                <a:sym typeface="Arial"/>
              </a:rPr>
              <a:t>  -</a:t>
            </a:r>
            <a:r>
              <a:rPr lang="lt-LT" sz="1100">
                <a:latin typeface="Arial"/>
                <a:ea typeface="Arial"/>
                <a:cs typeface="Arial"/>
                <a:sym typeface="Arial"/>
              </a:rPr>
              <a:t>Tai  susirašinėjimo programėlė, leidžianti nemokamai siųsti žinutes, nuotraukas, vaizdo įrašus ir skambinti internetu.Ji pasižymi duomenų šifravimu „nuo galo iki galo“, todėl pokalbiai yra saugūs ir privatūs.</a:t>
            </a:r>
            <a:endParaRPr sz="1100">
              <a:latin typeface="Arial"/>
              <a:ea typeface="Arial"/>
              <a:cs typeface="Arial"/>
              <a:sym typeface="Arial"/>
            </a:endParaRPr>
          </a:p>
          <a:p>
            <a:pPr marL="0" lvl="0" indent="0" algn="l" rtl="0">
              <a:spcBef>
                <a:spcPts val="0"/>
              </a:spcBef>
              <a:spcAft>
                <a:spcPts val="0"/>
              </a:spcAft>
              <a:buSzPts val="1100"/>
              <a:buNone/>
            </a:pPr>
            <a:r>
              <a:rPr lang="lt-LT" sz="1100" b="1" u="sng">
                <a:solidFill>
                  <a:schemeClr val="hlink"/>
                </a:solidFill>
                <a:latin typeface="Arial"/>
                <a:ea typeface="Arial"/>
                <a:cs typeface="Arial"/>
                <a:sym typeface="Arial"/>
                <a:hlinkClick r:id="rId5"/>
              </a:rPr>
              <a:t>https://www.youtube.com/</a:t>
            </a:r>
            <a:r>
              <a:rPr lang="lt-LT" sz="1100" b="1">
                <a:latin typeface="Arial"/>
                <a:ea typeface="Arial"/>
                <a:cs typeface="Arial"/>
                <a:sym typeface="Arial"/>
              </a:rPr>
              <a:t> - </a:t>
            </a:r>
            <a:r>
              <a:rPr lang="lt-LT" sz="1100">
                <a:latin typeface="Arial"/>
                <a:ea typeface="Arial"/>
                <a:cs typeface="Arial"/>
                <a:sym typeface="Arial"/>
              </a:rPr>
              <a:t>Vaizdo įrašų platforma, kur vartotojai gali žiūrėti, dalintis vaizdo turiniu.</a:t>
            </a:r>
            <a:endParaRPr sz="1100">
              <a:latin typeface="Arial"/>
              <a:ea typeface="Arial"/>
              <a:cs typeface="Arial"/>
              <a:sym typeface="Arial"/>
            </a:endParaRPr>
          </a:p>
          <a:p>
            <a:pPr marL="0" lvl="0" indent="0" algn="l" rtl="0">
              <a:spcBef>
                <a:spcPts val="0"/>
              </a:spcBef>
              <a:spcAft>
                <a:spcPts val="0"/>
              </a:spcAft>
              <a:buSzPts val="1100"/>
              <a:buNone/>
            </a:pPr>
            <a:r>
              <a:rPr lang="lt-LT" sz="1100" b="1" u="sng">
                <a:solidFill>
                  <a:schemeClr val="hlink"/>
                </a:solidFill>
                <a:latin typeface="Arial"/>
                <a:ea typeface="Arial"/>
                <a:cs typeface="Arial"/>
                <a:sym typeface="Arial"/>
                <a:hlinkClick r:id="rId6"/>
              </a:rPr>
              <a:t>https://www.tiktok.com/</a:t>
            </a:r>
            <a:r>
              <a:rPr lang="lt-LT" sz="1100" b="1">
                <a:latin typeface="Arial"/>
                <a:ea typeface="Arial"/>
                <a:cs typeface="Arial"/>
                <a:sym typeface="Arial"/>
              </a:rPr>
              <a:t> - </a:t>
            </a:r>
            <a:r>
              <a:rPr lang="lt-LT" sz="1100">
                <a:latin typeface="Arial"/>
                <a:ea typeface="Arial"/>
                <a:cs typeface="Arial"/>
                <a:sym typeface="Arial"/>
              </a:rPr>
              <a:t>Trumpų vaizdo įrašų dalijimosi programėlė, kur vartotojai kuria ir žiūri linksmus ar kūrybingus klipus.</a:t>
            </a:r>
            <a:endParaRPr sz="1100">
              <a:latin typeface="Arial"/>
              <a:ea typeface="Arial"/>
              <a:cs typeface="Arial"/>
              <a:sym typeface="Arial"/>
            </a:endParaRPr>
          </a:p>
          <a:p>
            <a:pPr marL="0" lvl="0" indent="0" algn="l" rtl="0">
              <a:spcBef>
                <a:spcPts val="0"/>
              </a:spcBef>
              <a:spcAft>
                <a:spcPts val="0"/>
              </a:spcAft>
              <a:buSzPts val="1100"/>
              <a:buNone/>
            </a:pPr>
            <a:r>
              <a:rPr lang="lt-LT" sz="1100" b="1" u="sng">
                <a:solidFill>
                  <a:schemeClr val="hlink"/>
                </a:solidFill>
                <a:latin typeface="Arial"/>
                <a:ea typeface="Arial"/>
                <a:cs typeface="Arial"/>
                <a:sym typeface="Arial"/>
                <a:hlinkClick r:id="rId7"/>
              </a:rPr>
              <a:t>https://vimeo.com/</a:t>
            </a:r>
            <a:r>
              <a:rPr lang="lt-LT" sz="1100" b="1">
                <a:latin typeface="Arial"/>
                <a:ea typeface="Arial"/>
                <a:cs typeface="Arial"/>
                <a:sym typeface="Arial"/>
              </a:rPr>
              <a:t> - </a:t>
            </a:r>
            <a:r>
              <a:rPr lang="lt-LT" sz="1100">
                <a:latin typeface="Arial"/>
                <a:ea typeface="Arial"/>
                <a:cs typeface="Arial"/>
                <a:sym typeface="Arial"/>
              </a:rPr>
              <a:t>Profesionalesniems vaizdo įrašams skirta platforma, kurią dažnai naudoja menininkai, kūrėjai ir įmonės.Ji orientuota į aukštą vaizdo kokybę ir neturi tiek reklamos, kiek „YouTube“</a:t>
            </a:r>
            <a:endParaRPr sz="1100">
              <a:latin typeface="Arial"/>
              <a:ea typeface="Arial"/>
              <a:cs typeface="Arial"/>
              <a:sym typeface="Arial"/>
            </a:endParaRPr>
          </a:p>
          <a:p>
            <a:pPr marL="0" lvl="0" indent="0" algn="l" rtl="0">
              <a:spcBef>
                <a:spcPts val="0"/>
              </a:spcBef>
              <a:spcAft>
                <a:spcPts val="0"/>
              </a:spcAft>
              <a:buSzPts val="1100"/>
              <a:buNone/>
            </a:pPr>
            <a:r>
              <a:rPr lang="lt-LT" sz="1100" b="1" u="sng">
                <a:solidFill>
                  <a:schemeClr val="hlink"/>
                </a:solidFill>
                <a:latin typeface="Arial"/>
                <a:ea typeface="Arial"/>
                <a:cs typeface="Arial"/>
                <a:sym typeface="Arial"/>
                <a:hlinkClick r:id="rId8"/>
              </a:rPr>
              <a:t>https://www.instagram.com/</a:t>
            </a:r>
            <a:r>
              <a:rPr lang="lt-LT" sz="1100" b="1">
                <a:latin typeface="Arial"/>
                <a:ea typeface="Arial"/>
                <a:cs typeface="Arial"/>
                <a:sym typeface="Arial"/>
              </a:rPr>
              <a:t> - </a:t>
            </a:r>
            <a:r>
              <a:rPr lang="lt-LT" sz="1100">
                <a:latin typeface="Arial"/>
                <a:ea typeface="Arial"/>
                <a:cs typeface="Arial"/>
                <a:sym typeface="Arial"/>
              </a:rPr>
              <a:t>Socialinis tinklas, skirtas nuotraukoms ir trumpiems vaizdo įrašams dalintis. Vartotojai gali sekti kitus, rašyti žinutes, kurti istorijas („Stories“) ir naudoti filtrus.</a:t>
            </a:r>
            <a:endParaRPr sz="1100">
              <a:latin typeface="Arial"/>
              <a:ea typeface="Arial"/>
              <a:cs typeface="Arial"/>
              <a:sym typeface="Arial"/>
            </a:endParaRPr>
          </a:p>
          <a:p>
            <a:pPr marL="0" lvl="0" indent="0" algn="l" rtl="0">
              <a:spcBef>
                <a:spcPts val="0"/>
              </a:spcBef>
              <a:spcAft>
                <a:spcPts val="0"/>
              </a:spcAft>
              <a:buSzPts val="1100"/>
              <a:buNone/>
            </a:pPr>
            <a:r>
              <a:rPr lang="lt-LT" sz="1100" b="1" u="sng">
                <a:solidFill>
                  <a:schemeClr val="hlink"/>
                </a:solidFill>
                <a:latin typeface="Arial"/>
                <a:ea typeface="Arial"/>
                <a:cs typeface="Arial"/>
                <a:sym typeface="Arial"/>
                <a:hlinkClick r:id="rId9"/>
              </a:rPr>
              <a:t>https://www.pinterest.com/</a:t>
            </a:r>
            <a:r>
              <a:rPr lang="lt-LT" sz="1100" b="1">
                <a:latin typeface="Arial"/>
                <a:ea typeface="Arial"/>
                <a:cs typeface="Arial"/>
                <a:sym typeface="Arial"/>
              </a:rPr>
              <a:t> - </a:t>
            </a:r>
            <a:r>
              <a:rPr lang="lt-LT" sz="1100">
                <a:latin typeface="Arial"/>
                <a:ea typeface="Arial"/>
                <a:cs typeface="Arial"/>
                <a:sym typeface="Arial"/>
              </a:rPr>
              <a:t>Tai idėjų paieškos ir įkvėpimo platforma, kur vartotojai „prisisega“ nuotraukas (vadinamus „pinus“) į temines lentas.Dažniausiai naudojama interjero, mados, receptų ar rankdarbių idėjoms rinkti.</a:t>
            </a:r>
            <a:endParaRPr sz="1100">
              <a:latin typeface="Arial"/>
              <a:ea typeface="Arial"/>
              <a:cs typeface="Arial"/>
              <a:sym typeface="Arial"/>
            </a:endParaRPr>
          </a:p>
          <a:p>
            <a:pPr marL="0" lvl="0" indent="0" algn="l" rtl="0">
              <a:spcBef>
                <a:spcPts val="0"/>
              </a:spcBef>
              <a:spcAft>
                <a:spcPts val="0"/>
              </a:spcAft>
              <a:buSzPts val="1100"/>
              <a:buNone/>
            </a:pPr>
            <a:r>
              <a:rPr lang="lt-LT" sz="1100" b="1" u="sng">
                <a:solidFill>
                  <a:schemeClr val="hlink"/>
                </a:solidFill>
                <a:latin typeface="Arial"/>
                <a:ea typeface="Arial"/>
                <a:cs typeface="Arial"/>
                <a:sym typeface="Arial"/>
                <a:hlinkClick r:id="rId10"/>
              </a:rPr>
              <a:t>https://www.snapchat.com/</a:t>
            </a:r>
            <a:r>
              <a:rPr lang="lt-LT" sz="1100" b="1">
                <a:latin typeface="Arial"/>
                <a:ea typeface="Arial"/>
                <a:cs typeface="Arial"/>
                <a:sym typeface="Arial"/>
              </a:rPr>
              <a:t> - </a:t>
            </a:r>
            <a:r>
              <a:rPr lang="lt-LT" sz="1100">
                <a:latin typeface="Arial"/>
                <a:ea typeface="Arial"/>
                <a:cs typeface="Arial"/>
                <a:sym typeface="Arial"/>
              </a:rPr>
              <a:t>Programėlė, leidžianti siųsti nuotraukas ir vaizdo įrašus, kurie išnyksta po peržiūros.Joje populiarios „istorijos“, filtrai ir papildytos realybės efektai.</a:t>
            </a:r>
            <a:endParaRPr sz="1100">
              <a:latin typeface="Arial"/>
              <a:ea typeface="Arial"/>
              <a:cs typeface="Arial"/>
              <a:sym typeface="Arial"/>
            </a:endParaRPr>
          </a:p>
          <a:p>
            <a:pPr marL="0" lvl="0" indent="0" algn="l" rtl="0">
              <a:spcBef>
                <a:spcPts val="0"/>
              </a:spcBef>
              <a:spcAft>
                <a:spcPts val="0"/>
              </a:spcAft>
              <a:buSzPts val="1100"/>
              <a:buNone/>
            </a:pPr>
            <a:r>
              <a:rPr lang="lt-LT" sz="1100" b="1" u="sng">
                <a:solidFill>
                  <a:schemeClr val="hlink"/>
                </a:solidFill>
                <a:latin typeface="Arial"/>
                <a:ea typeface="Arial"/>
                <a:cs typeface="Arial"/>
                <a:sym typeface="Arial"/>
                <a:hlinkClick r:id="rId11"/>
              </a:rPr>
              <a:t>https://web.telegram.org/a/</a:t>
            </a:r>
            <a:r>
              <a:rPr lang="lt-LT" sz="1100" b="1">
                <a:latin typeface="Arial"/>
                <a:ea typeface="Arial"/>
                <a:cs typeface="Arial"/>
                <a:sym typeface="Arial"/>
              </a:rPr>
              <a:t> - </a:t>
            </a:r>
            <a:r>
              <a:rPr lang="lt-LT" sz="1100">
                <a:latin typeface="Arial"/>
                <a:ea typeface="Arial"/>
                <a:cs typeface="Arial"/>
                <a:sym typeface="Arial"/>
              </a:rPr>
              <a:t>Nemokama susirašinėjimo programėlė, garsėjanti dideliu saugumu, greičiu ir galimybe kurti dideles grupes ar kanalus.Ji dažnai naudojama informacijos sklaidai ir bendruomenių kūrimui.</a:t>
            </a:r>
            <a:br>
              <a:rPr lang="lt-LT" sz="1100">
                <a:latin typeface="Arial"/>
                <a:ea typeface="Arial"/>
                <a:cs typeface="Arial"/>
                <a:sym typeface="Arial"/>
              </a:rPr>
            </a:br>
            <a:r>
              <a:rPr lang="lt-LT" sz="1100" b="1" u="sng">
                <a:solidFill>
                  <a:schemeClr val="hlink"/>
                </a:solidFill>
                <a:latin typeface="Arial"/>
                <a:ea typeface="Arial"/>
                <a:cs typeface="Arial"/>
                <a:sym typeface="Arial"/>
                <a:hlinkClick r:id="rId12"/>
              </a:rPr>
              <a:t>https://www.reddit.com/</a:t>
            </a:r>
            <a:r>
              <a:rPr lang="lt-LT" sz="1100" b="1">
                <a:latin typeface="Arial"/>
                <a:ea typeface="Arial"/>
                <a:cs typeface="Arial"/>
                <a:sym typeface="Arial"/>
              </a:rPr>
              <a:t> - </a:t>
            </a:r>
            <a:r>
              <a:rPr lang="lt-LT" sz="1100">
                <a:latin typeface="Arial"/>
                <a:ea typeface="Arial"/>
                <a:cs typeface="Arial"/>
                <a:sym typeface="Arial"/>
              </a:rPr>
              <a:t> Tai forumų tinklas, kuriame žmonės dalijasi naujienomis, nuomonėmis ir diskusijomis įvairiomis temomis.</a:t>
            </a:r>
            <a:br>
              <a:rPr lang="lt-LT" sz="1100">
                <a:latin typeface="Arial"/>
                <a:ea typeface="Arial"/>
                <a:cs typeface="Arial"/>
                <a:sym typeface="Arial"/>
              </a:rPr>
            </a:br>
            <a:r>
              <a:rPr lang="lt-LT" sz="1100" b="1" u="sng">
                <a:solidFill>
                  <a:schemeClr val="hlink"/>
                </a:solidFill>
                <a:latin typeface="Arial"/>
                <a:ea typeface="Arial"/>
                <a:cs typeface="Arial"/>
                <a:sym typeface="Arial"/>
                <a:hlinkClick r:id="rId13"/>
              </a:rPr>
              <a:t>https://www.goodreads.com/</a:t>
            </a:r>
            <a:r>
              <a:rPr lang="lt-LT" sz="1100" b="1">
                <a:latin typeface="Arial"/>
                <a:ea typeface="Arial"/>
                <a:cs typeface="Arial"/>
                <a:sym typeface="Arial"/>
              </a:rPr>
              <a:t> - </a:t>
            </a:r>
            <a:r>
              <a:rPr lang="lt-LT" sz="1100">
                <a:latin typeface="Arial"/>
                <a:ea typeface="Arial"/>
                <a:cs typeface="Arial"/>
                <a:sym typeface="Arial"/>
              </a:rPr>
              <a:t>Knygų mėgėjų bendruomenės svetainė ir programėlė.Vartotojai gali vertinti, recenzuoti knygas, sudaryti savo skaitymo sąrašus ir sekti draugų rekomendacijas.</a:t>
            </a:r>
            <a:endParaRPr sz="1100">
              <a:latin typeface="Arial"/>
              <a:ea typeface="Arial"/>
              <a:cs typeface="Arial"/>
              <a:sym typeface="Arial"/>
            </a:endParaRPr>
          </a:p>
        </p:txBody>
      </p:sp>
      <p:sp>
        <p:nvSpPr>
          <p:cNvPr id="596" name="Google Shape;596;p1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lt-LT" sz="1400" b="0" i="0" u="none" strike="noStrike" cap="none">
                <a:solidFill>
                  <a:srgbClr val="000000"/>
                </a:solidFill>
                <a:latin typeface="Arial"/>
                <a:ea typeface="Arial"/>
                <a:cs typeface="Arial"/>
                <a:sym typeface="Arial"/>
              </a:rPr>
              <a:t>41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2" name="Google Shape;602;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1000"/>
              </a:spcBef>
              <a:spcAft>
                <a:spcPts val="0"/>
              </a:spcAft>
              <a:buClr>
                <a:schemeClr val="dk1"/>
              </a:buClr>
              <a:buSzPts val="3000"/>
              <a:buFont typeface="Arial"/>
              <a:buNone/>
            </a:pPr>
            <a:r>
              <a:rPr lang="lt-LT" sz="1100">
                <a:solidFill>
                  <a:srgbClr val="2E2E2E"/>
                </a:solidFill>
                <a:latin typeface="Arial"/>
                <a:ea typeface="Arial"/>
                <a:cs typeface="Arial"/>
                <a:sym typeface="Arial"/>
              </a:rPr>
              <a:t>Dezinformacija socialiniuose tinkluose - tai sąmoningai klaidinanti arba melaginga informacija, platinama siekiant daryti įtaką žmonių nuomonei, elgesiui ar sprendimams. Ji gali būti skleidžiama tekstais, nuotraukomis, vaizdo įrašais ar net dirbtinio intelekto sugeneruotu turiniu.</a:t>
            </a:r>
            <a:endParaRPr sz="1100">
              <a:latin typeface="Arial"/>
              <a:ea typeface="Arial"/>
              <a:cs typeface="Arial"/>
              <a:sym typeface="Arial"/>
            </a:endParaRPr>
          </a:p>
        </p:txBody>
      </p:sp>
      <p:sp>
        <p:nvSpPr>
          <p:cNvPr id="603" name="Google Shape;603;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9" name="Google Shape;60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6"/>
                  </a:ext>
                </a:extLst>
              </a:rPr>
              <a:t>Galima teigti, kad socialinių tinklų pagrindinė paskirtis – komunikacija, kuri suteikia galimybę bendrauti su žmonėmis iš viso pasaulio. </a:t>
            </a:r>
            <a:endParaRPr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7"/>
                </a:ext>
              </a:extLst>
            </a:endParaRPr>
          </a:p>
          <a:p>
            <a:pPr marL="0" lvl="0" indent="0" algn="l" rtl="0">
              <a:lnSpc>
                <a:spcPct val="100000"/>
              </a:lnSpc>
              <a:spcBef>
                <a:spcPts val="0"/>
              </a:spcBef>
              <a:spcAft>
                <a:spcPts val="0"/>
              </a:spcAft>
              <a:buSzPts val="1400"/>
              <a:buNone/>
            </a:pPr>
            <a:r>
              <a:rPr lang="lt-LT"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8"/>
                  </a:ext>
                </a:extLst>
              </a:rPr>
              <a:t>Socialinės medijos atlieka tris pagrindines funkcijas: socialinę, komunikacinę ir informacinę. Virtualioje erdvėje  komunikuojama vieniems su kitais, taip suk</a:t>
            </a:r>
            <a:r>
              <a:rPr lang="lt-LT"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9"/>
                  </a:ext>
                </a:extLst>
              </a:rPr>
              <a:t>u</a:t>
            </a:r>
            <a:r>
              <a:rPr lang="lt-LT"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0"/>
                  </a:ext>
                </a:extLst>
              </a:rPr>
              <a:t>riant socialinius santykius. </a:t>
            </a:r>
            <a:endParaRPr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1"/>
                </a:ext>
              </a:extLst>
            </a:endParaRPr>
          </a:p>
          <a:p>
            <a:pPr marL="0" lvl="0" indent="0" algn="l" rtl="0">
              <a:lnSpc>
                <a:spcPct val="100000"/>
              </a:lnSpc>
              <a:spcBef>
                <a:spcPts val="0"/>
              </a:spcBef>
              <a:spcAft>
                <a:spcPts val="0"/>
              </a:spcAft>
              <a:buSzPts val="1400"/>
              <a:buNone/>
            </a:pPr>
            <a:r>
              <a:rPr lang="lt-LT"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2"/>
                  </a:ext>
                </a:extLst>
              </a:rPr>
              <a:t>Socialiniuose interneto tinkluose greitai tampama grupės nariu, susirandama realių arba virtualių draugų, keičiamasi ne tik informacija, bet ir nuotaikomis, įspūdžiais, dienotvarke, įvykiais.</a:t>
            </a:r>
            <a:r>
              <a:rPr lang="lt-LT" sz="1100">
                <a:latin typeface="Arial"/>
                <a:ea typeface="Arial"/>
                <a:cs typeface="Arial"/>
                <a:sym typeface="Arial"/>
              </a:rPr>
              <a:t> </a:t>
            </a:r>
            <a:endParaRPr sz="1100">
              <a:latin typeface="Arial"/>
              <a:ea typeface="Arial"/>
              <a:cs typeface="Arial"/>
              <a:sym typeface="Arial"/>
            </a:endParaRPr>
          </a:p>
        </p:txBody>
      </p:sp>
      <p:sp>
        <p:nvSpPr>
          <p:cNvPr id="610" name="Google Shape;61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lt-LT" sz="1400" b="0" i="0" u="none" strike="noStrike" cap="none">
                <a:solidFill>
                  <a:srgbClr val="000000"/>
                </a:solidFill>
                <a:latin typeface="Arial"/>
                <a:ea typeface="Arial"/>
                <a:cs typeface="Arial"/>
                <a:sym typeface="Arial"/>
              </a:rPr>
              <a:t>43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p1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6" name="Google Shape;616;p1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100">
                <a:solidFill>
                  <a:schemeClr val="dk1"/>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3"/>
                  </a:ext>
                </a:extLst>
              </a:rPr>
              <a:t>Formuoja nuomones: jie gali subtiliai (arba atvirai) palaikyti vieną politinę jėgą, produktą ar socialinę idėją.</a:t>
            </a:r>
            <a:endParaRPr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4"/>
                </a:ext>
              </a:extLst>
            </a:endParaRPr>
          </a:p>
          <a:p>
            <a:pPr marL="0" marR="0" lvl="0" indent="0" algn="l" rtl="0">
              <a:lnSpc>
                <a:spcPct val="100000"/>
              </a:lnSpc>
              <a:spcBef>
                <a:spcPts val="0"/>
              </a:spcBef>
              <a:spcAft>
                <a:spcPts val="0"/>
              </a:spcAft>
              <a:buClr>
                <a:schemeClr val="dk1"/>
              </a:buClr>
              <a:buSzPts val="1200"/>
              <a:buFont typeface="Calibri"/>
              <a:buNone/>
            </a:pPr>
            <a:r>
              <a:rPr lang="lt-LT" sz="1100">
                <a:solidFill>
                  <a:schemeClr val="dk1"/>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5"/>
                  </a:ext>
                </a:extLst>
              </a:rPr>
              <a:t>Skatina vartojimą: dalinasi rekomendacijomis, nuolaidomis, produktų apžvalgomis.</a:t>
            </a:r>
            <a:endParaRPr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6"/>
                </a:ext>
              </a:extLst>
            </a:endParaRPr>
          </a:p>
          <a:p>
            <a:pPr marL="0" marR="0" lvl="0" indent="0" algn="l" rtl="0">
              <a:lnSpc>
                <a:spcPct val="100000"/>
              </a:lnSpc>
              <a:spcBef>
                <a:spcPts val="0"/>
              </a:spcBef>
              <a:spcAft>
                <a:spcPts val="0"/>
              </a:spcAft>
              <a:buClr>
                <a:schemeClr val="dk1"/>
              </a:buClr>
              <a:buSzPts val="1200"/>
              <a:buFont typeface="Calibri"/>
              <a:buNone/>
            </a:pPr>
            <a:r>
              <a:rPr lang="lt-LT" sz="1100">
                <a:solidFill>
                  <a:schemeClr val="dk1"/>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7"/>
                  </a:ext>
                </a:extLst>
              </a:rPr>
              <a:t>Slaptas reklamos turinys: dalis influencerių nepažymi reklaminio turinio, nors tai privaloma pagal teisės aktus. Jie gali gauti pinigus ar dovanas už produkto paminėjimą, bet to atvirai nenurodyti – sekėjui atrodo, kad tai asmeninė, nuoširdi nuomonė. </a:t>
            </a:r>
            <a:endParaRPr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8"/>
                </a:ext>
              </a:extLst>
            </a:endParaRPr>
          </a:p>
          <a:p>
            <a:pPr marL="0" marR="0" lvl="0" indent="0" algn="l" rtl="0">
              <a:lnSpc>
                <a:spcPct val="100000"/>
              </a:lnSpc>
              <a:spcBef>
                <a:spcPts val="0"/>
              </a:spcBef>
              <a:spcAft>
                <a:spcPts val="0"/>
              </a:spcAft>
              <a:buClr>
                <a:schemeClr val="dk1"/>
              </a:buClr>
              <a:buSzPts val="1200"/>
              <a:buFont typeface="Calibri"/>
              <a:buNone/>
            </a:pPr>
            <a:r>
              <a:rPr lang="lt-LT" sz="1100">
                <a:solidFill>
                  <a:schemeClr val="dk1"/>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9"/>
                  </a:ext>
                </a:extLst>
              </a:rPr>
              <a:t>Slaptos reklamos problema – žmogus nesuvokia, kad jam bandoma kažką parduoti ar įteigti.</a:t>
            </a:r>
            <a:endParaRPr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0"/>
                </a:ext>
              </a:extLst>
            </a:endParaRPr>
          </a:p>
          <a:p>
            <a:pPr marL="0" marR="0" lvl="0" indent="0" algn="l" rtl="0">
              <a:lnSpc>
                <a:spcPct val="100000"/>
              </a:lnSpc>
              <a:spcBef>
                <a:spcPts val="0"/>
              </a:spcBef>
              <a:spcAft>
                <a:spcPts val="0"/>
              </a:spcAft>
              <a:buClr>
                <a:schemeClr val="dk1"/>
              </a:buClr>
              <a:buSzPts val="1200"/>
              <a:buFont typeface="Calibri"/>
              <a:buNone/>
            </a:pPr>
            <a:r>
              <a:rPr lang="lt-LT" sz="1100">
                <a:solidFill>
                  <a:schemeClr val="dk1"/>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1"/>
                  </a:ext>
                </a:extLst>
              </a:rPr>
              <a:t>Kokios rizikos – manipuliacija: formuojami troškimai ar nuomonės, net nepastebint, kad tai daroma sąmoningai. Netikra realybė: influenceriai dažnai rodo tik „gražiąją“ gyvenimo pusę, o tai sukuria spaudimą. Sunku atskirti reklamą nuo tikros rekomendacijos: jei nėra pažymėta #reklama ar #bendradarbiavimas, sekėjai nesupranta, kad tai apmokėtas turinys. Ką svarbu žinoti ir mokyti kitus – klauskite savęs „Kodėl šis žmogus tai rodo? Ar jam sumokėta?“ Atkreipkite dėmesį į etiketes, pvz., #ad, #reklama, #sponsored. Paaiškinkite vaikams ar paaugliams, kad ne visa „natūrali“ nuomonė yra tikrai nuoširdi.</a:t>
            </a:r>
            <a:endParaRPr sz="1100"/>
          </a:p>
        </p:txBody>
      </p:sp>
      <p:sp>
        <p:nvSpPr>
          <p:cNvPr id="617" name="Google Shape;617;p1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44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p1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3" name="Google Shape;623;p1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b="1">
                <a:latin typeface="Arial"/>
                <a:ea typeface="Arial"/>
                <a:cs typeface="Arial"/>
                <a:sym typeface="Arial"/>
              </a:rPr>
              <a:t>Pavyzdžiai (galima pateikti pristatymo metu):</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latin typeface="Arial"/>
                <a:ea typeface="Arial"/>
                <a:cs typeface="Arial"/>
                <a:sym typeface="Arial"/>
              </a:rPr>
              <a:t>Sveikatos patarimai be medicininio pagrindo.</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latin typeface="Arial"/>
                <a:ea typeface="Arial"/>
                <a:cs typeface="Arial"/>
                <a:sym typeface="Arial"/>
              </a:rPr>
              <a:t>Netikros naujienos apie politiką ar krizines situacijas.</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latin typeface="Arial"/>
                <a:ea typeface="Arial"/>
                <a:cs typeface="Arial"/>
                <a:sym typeface="Arial"/>
              </a:rPr>
              <a:t>Sąmokslo teorijų sklaida.</a:t>
            </a:r>
            <a:endParaRPr sz="1100"/>
          </a:p>
        </p:txBody>
      </p:sp>
      <p:sp>
        <p:nvSpPr>
          <p:cNvPr id="624" name="Google Shape;624;p1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45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3a0e4a9668e_0_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0" name="Google Shape;630;g3a0e4a9668e_0_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1" name="Google Shape;631;g3a0e4a9668e_0_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lt-LT"/>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p1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7" name="Google Shape;637;p1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b="1">
                <a:latin typeface="Arial"/>
                <a:ea typeface="Arial"/>
                <a:cs typeface="Arial"/>
                <a:sym typeface="Arial"/>
              </a:rPr>
              <a:t>1.Tikrinkite informacijos šaltinį</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Ar tai patikima žiniasklaidos priemonė?</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Ar šaltinis turi reputaciją už tikslumą?</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2. Ieškokite kelių šaltinių</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Patikrinkite, ar kitur rašoma tas pats.</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Jei tik vienas šaltinis – būkite atsargus.</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3. Atkreipkite dėmesį į emocijas</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Dezinformacija dažnai siekia sukelti baimę, pyktį ar paniką.</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Jei įrašas provokuoja stiprias emocijas – sustokite ir pagalvokite.</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4. Analizuokite antraštes</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Ar antraštė skamba per daug sensacingai?</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Skirkite laiko perskaityti visą turinį, o ne tik antraštę.</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5. Tikrinkite faktus</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Naudok faktų tikrinimo svetaines (pvz., Snopes, FactCheck.org, DebunkEU.org).</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Lietuvoje naudinga sekti patikimus šaltinius kaip LRT Faktai.</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6. Venkite dalintis nepatikrinta informacija</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Jei nesate tikras – nesidalink.</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Būkite atsakingi už tai, ką platinate.</a:t>
            </a:r>
            <a:endParaRPr sz="1100">
              <a:latin typeface="Arial"/>
              <a:ea typeface="Arial"/>
              <a:cs typeface="Arial"/>
              <a:sym typeface="Arial"/>
            </a:endParaRPr>
          </a:p>
        </p:txBody>
      </p:sp>
      <p:sp>
        <p:nvSpPr>
          <p:cNvPr id="638" name="Google Shape;638;p1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47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4" name="Google Shape;644;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5" name="Google Shape;645;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lt-LT" sz="1200" b="0" i="0" u="none" strike="noStrike" cap="none">
                <a:solidFill>
                  <a:srgbClr val="000000"/>
                </a:solidFill>
                <a:latin typeface="Calibri"/>
                <a:ea typeface="Calibri"/>
                <a:cs typeface="Calibri"/>
                <a:sym typeface="Calibri"/>
              </a:rPr>
              <a:t>48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p1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1" name="Google Shape;651;p1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a:latin typeface="Arial"/>
                <a:ea typeface="Arial"/>
                <a:cs typeface="Arial"/>
                <a:sym typeface="Arial"/>
              </a:rPr>
              <a:t>Algoritmai analizuoja, ką:</a:t>
            </a:r>
            <a:endParaRPr sz="1100">
              <a:latin typeface="Arial"/>
              <a:ea typeface="Arial"/>
              <a:cs typeface="Arial"/>
              <a:sym typeface="Arial"/>
            </a:endParaRPr>
          </a:p>
          <a:p>
            <a:pPr marL="457200" marR="0" lvl="0" indent="-298450" algn="l" rtl="0">
              <a:lnSpc>
                <a:spcPct val="100000"/>
              </a:lnSpc>
              <a:spcBef>
                <a:spcPts val="0"/>
              </a:spcBef>
              <a:spcAft>
                <a:spcPts val="0"/>
              </a:spcAft>
              <a:buSzPts val="1100"/>
              <a:buFont typeface="Arial"/>
              <a:buChar char="●"/>
            </a:pPr>
            <a:r>
              <a:rPr lang="lt-LT" sz="1100">
                <a:latin typeface="Arial"/>
                <a:ea typeface="Arial"/>
                <a:cs typeface="Arial"/>
                <a:sym typeface="Arial"/>
              </a:rPr>
              <a:t>Spaudžiate</a:t>
            </a:r>
            <a:endParaRPr sz="1100">
              <a:latin typeface="Arial"/>
              <a:ea typeface="Arial"/>
              <a:cs typeface="Arial"/>
              <a:sym typeface="Arial"/>
            </a:endParaRPr>
          </a:p>
          <a:p>
            <a:pPr marL="457200" marR="0" lvl="0" indent="-298450" algn="l" rtl="0">
              <a:lnSpc>
                <a:spcPct val="100000"/>
              </a:lnSpc>
              <a:spcBef>
                <a:spcPts val="0"/>
              </a:spcBef>
              <a:spcAft>
                <a:spcPts val="0"/>
              </a:spcAft>
              <a:buSzPts val="1100"/>
              <a:buFont typeface="Arial"/>
              <a:buChar char="●"/>
            </a:pPr>
            <a:r>
              <a:rPr lang="lt-LT" sz="1100">
                <a:latin typeface="Arial"/>
                <a:ea typeface="Arial"/>
                <a:cs typeface="Arial"/>
                <a:sym typeface="Arial"/>
              </a:rPr>
              <a:t>Komentuojate</a:t>
            </a:r>
            <a:endParaRPr sz="1100">
              <a:latin typeface="Arial"/>
              <a:ea typeface="Arial"/>
              <a:cs typeface="Arial"/>
              <a:sym typeface="Arial"/>
            </a:endParaRPr>
          </a:p>
          <a:p>
            <a:pPr marL="457200" marR="0" lvl="0" indent="-298450" algn="l" rtl="0">
              <a:lnSpc>
                <a:spcPct val="100000"/>
              </a:lnSpc>
              <a:spcBef>
                <a:spcPts val="0"/>
              </a:spcBef>
              <a:spcAft>
                <a:spcPts val="0"/>
              </a:spcAft>
              <a:buSzPts val="1100"/>
              <a:buFont typeface="Arial"/>
              <a:buChar char="●"/>
            </a:pPr>
            <a:r>
              <a:rPr lang="lt-LT" sz="1100">
                <a:latin typeface="Arial"/>
                <a:ea typeface="Arial"/>
                <a:cs typeface="Arial"/>
                <a:sym typeface="Arial"/>
              </a:rPr>
              <a:t>Ieškote,</a:t>
            </a:r>
            <a:endParaRPr sz="1100">
              <a:latin typeface="Arial"/>
              <a:ea typeface="Arial"/>
              <a:cs typeface="Arial"/>
              <a:sym typeface="Arial"/>
            </a:endParaRPr>
          </a:p>
          <a:p>
            <a:pPr marL="457200" marR="0" lvl="0" indent="-298450" algn="l" rtl="0">
              <a:lnSpc>
                <a:spcPct val="100000"/>
              </a:lnSpc>
              <a:spcBef>
                <a:spcPts val="0"/>
              </a:spcBef>
              <a:spcAft>
                <a:spcPts val="0"/>
              </a:spcAft>
              <a:buSzPts val="1100"/>
              <a:buFont typeface="Arial"/>
              <a:buChar char="●"/>
            </a:pPr>
            <a:r>
              <a:rPr lang="lt-LT" sz="1100">
                <a:latin typeface="Arial"/>
                <a:ea typeface="Arial"/>
                <a:cs typeface="Arial"/>
                <a:sym typeface="Arial"/>
              </a:rPr>
              <a:t>Žiūrite.</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latin typeface="Arial"/>
                <a:ea typeface="Arial"/>
                <a:cs typeface="Arial"/>
                <a:sym typeface="Arial"/>
              </a:rPr>
              <a:t>Tada rodo tik tai, kas „jums patiks“ – kad praleistumėte daugiau laiko platformoje.</a:t>
            </a:r>
            <a:endParaRPr sz="1100"/>
          </a:p>
        </p:txBody>
      </p:sp>
      <p:sp>
        <p:nvSpPr>
          <p:cNvPr id="652" name="Google Shape;652;p1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49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p1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8" name="Google Shape;658;p1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a:p>
        </p:txBody>
      </p:sp>
      <p:sp>
        <p:nvSpPr>
          <p:cNvPr id="659" name="Google Shape;659;p1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50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p1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5" name="Google Shape;665;p1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lt-LT" sz="1100" b="1" i="0" u="none" strike="noStrike" cap="none">
                <a:solidFill>
                  <a:schemeClr val="dk1"/>
                </a:solidFill>
                <a:latin typeface="Arial"/>
                <a:ea typeface="Arial"/>
                <a:cs typeface="Arial"/>
                <a:sym typeface="Arial"/>
              </a:rPr>
              <a:t>Sekite įvairių pažiūrų žmones</a:t>
            </a:r>
            <a:r>
              <a:rPr lang="lt-LT" sz="1100">
                <a:latin typeface="Arial"/>
                <a:ea typeface="Arial"/>
                <a:cs typeface="Arial"/>
                <a:sym typeface="Arial"/>
              </a:rPr>
              <a:t> </a:t>
            </a:r>
            <a:r>
              <a:rPr lang="lt-LT" sz="1100" i="0" u="none" strike="noStrike" cap="none">
                <a:solidFill>
                  <a:schemeClr val="dk1"/>
                </a:solidFill>
                <a:latin typeface="Arial"/>
                <a:ea typeface="Arial"/>
                <a:cs typeface="Arial"/>
                <a:sym typeface="Arial"/>
              </a:rPr>
              <a:t>Išplėskite informacinius „burbulus“.</a:t>
            </a:r>
            <a:endParaRPr sz="1100">
              <a:latin typeface="Arial"/>
              <a:ea typeface="Arial"/>
              <a:cs typeface="Arial"/>
              <a:sym typeface="Arial"/>
            </a:endParaRPr>
          </a:p>
          <a:p>
            <a:pPr marL="0" marR="0" lvl="0" indent="0" algn="l" rtl="0">
              <a:lnSpc>
                <a:spcPct val="100000"/>
              </a:lnSpc>
              <a:spcBef>
                <a:spcPts val="0"/>
              </a:spcBef>
              <a:spcAft>
                <a:spcPts val="0"/>
              </a:spcAft>
              <a:buNone/>
            </a:pPr>
            <a:r>
              <a:rPr lang="lt-LT" sz="1100" b="1" i="0" u="none" strike="noStrike" cap="none">
                <a:solidFill>
                  <a:schemeClr val="dk1"/>
                </a:solidFill>
                <a:latin typeface="Arial"/>
                <a:ea typeface="Arial"/>
                <a:cs typeface="Arial"/>
                <a:sym typeface="Arial"/>
              </a:rPr>
              <a:t>Vartok</a:t>
            </a:r>
            <a:r>
              <a:rPr lang="lt-LT" sz="1100" b="1">
                <a:latin typeface="Arial"/>
                <a:ea typeface="Arial"/>
                <a:cs typeface="Arial"/>
                <a:sym typeface="Arial"/>
              </a:rPr>
              <a:t>ite</a:t>
            </a:r>
            <a:r>
              <a:rPr lang="lt-LT" sz="1100" b="1" i="0" u="none" strike="noStrike" cap="none">
                <a:solidFill>
                  <a:schemeClr val="dk1"/>
                </a:solidFill>
                <a:latin typeface="Arial"/>
                <a:ea typeface="Arial"/>
                <a:cs typeface="Arial"/>
                <a:sym typeface="Arial"/>
              </a:rPr>
              <a:t> skirtingus informacijos šaltinius</a:t>
            </a:r>
            <a:r>
              <a:rPr lang="lt-LT" sz="1100">
                <a:latin typeface="Arial"/>
                <a:ea typeface="Arial"/>
                <a:cs typeface="Arial"/>
                <a:sym typeface="Arial"/>
              </a:rPr>
              <a:t> </a:t>
            </a:r>
            <a:r>
              <a:rPr lang="lt-LT" sz="1100" i="0" u="none" strike="noStrike" cap="none">
                <a:solidFill>
                  <a:schemeClr val="dk1"/>
                </a:solidFill>
                <a:latin typeface="Arial"/>
                <a:ea typeface="Arial"/>
                <a:cs typeface="Arial"/>
                <a:sym typeface="Arial"/>
              </a:rPr>
              <a:t>Nacionaliniai, tarptautiniai, kairiųjų ir dešiniųjų pažiūrų.</a:t>
            </a:r>
            <a:endParaRPr sz="1100">
              <a:latin typeface="Arial"/>
              <a:ea typeface="Arial"/>
              <a:cs typeface="Arial"/>
              <a:sym typeface="Arial"/>
            </a:endParaRPr>
          </a:p>
          <a:p>
            <a:pPr marL="0" marR="0" lvl="0" indent="0" algn="l" rtl="0">
              <a:lnSpc>
                <a:spcPct val="100000"/>
              </a:lnSpc>
              <a:spcBef>
                <a:spcPts val="0"/>
              </a:spcBef>
              <a:spcAft>
                <a:spcPts val="0"/>
              </a:spcAft>
              <a:buNone/>
            </a:pPr>
            <a:r>
              <a:rPr lang="lt-LT" sz="1100" b="1" i="0" u="none" strike="noStrike" cap="none">
                <a:solidFill>
                  <a:schemeClr val="dk1"/>
                </a:solidFill>
                <a:latin typeface="Arial"/>
                <a:ea typeface="Arial"/>
                <a:cs typeface="Arial"/>
                <a:sym typeface="Arial"/>
              </a:rPr>
              <a:t>Užduok</a:t>
            </a:r>
            <a:r>
              <a:rPr lang="lt-LT" sz="1100" b="1">
                <a:latin typeface="Arial"/>
                <a:ea typeface="Arial"/>
                <a:cs typeface="Arial"/>
                <a:sym typeface="Arial"/>
              </a:rPr>
              <a:t>ite</a:t>
            </a:r>
            <a:r>
              <a:rPr lang="lt-LT" sz="1100" b="1" i="0" u="none" strike="noStrike" cap="none">
                <a:solidFill>
                  <a:schemeClr val="dk1"/>
                </a:solidFill>
                <a:latin typeface="Arial"/>
                <a:ea typeface="Arial"/>
                <a:cs typeface="Arial"/>
                <a:sym typeface="Arial"/>
              </a:rPr>
              <a:t> sau klausimus</a:t>
            </a:r>
            <a:r>
              <a:rPr lang="lt-LT" sz="1100">
                <a:latin typeface="Arial"/>
                <a:ea typeface="Arial"/>
                <a:cs typeface="Arial"/>
                <a:sym typeface="Arial"/>
              </a:rPr>
              <a:t> </a:t>
            </a:r>
            <a:r>
              <a:rPr lang="lt-LT" sz="1100" i="0" u="none" strike="noStrike" cap="none">
                <a:solidFill>
                  <a:schemeClr val="dk1"/>
                </a:solidFill>
                <a:latin typeface="Arial"/>
                <a:ea typeface="Arial"/>
                <a:cs typeface="Arial"/>
                <a:sym typeface="Arial"/>
              </a:rPr>
              <a:t>Kodėl man ši informacija atrodo teisinga?</a:t>
            </a:r>
            <a:r>
              <a:rPr lang="lt-LT" sz="1100">
                <a:latin typeface="Arial"/>
                <a:ea typeface="Arial"/>
                <a:cs typeface="Arial"/>
                <a:sym typeface="Arial"/>
              </a:rPr>
              <a:t> </a:t>
            </a:r>
            <a:r>
              <a:rPr lang="lt-LT" sz="1100" i="0" u="none" strike="noStrike" cap="none">
                <a:solidFill>
                  <a:schemeClr val="dk1"/>
                </a:solidFill>
                <a:latin typeface="Arial"/>
                <a:ea typeface="Arial"/>
                <a:cs typeface="Arial"/>
                <a:sym typeface="Arial"/>
              </a:rPr>
              <a:t>Ar žinau, ką galvoja kita pusė?</a:t>
            </a:r>
            <a:endParaRPr sz="1100">
              <a:latin typeface="Arial"/>
              <a:ea typeface="Arial"/>
              <a:cs typeface="Arial"/>
              <a:sym typeface="Arial"/>
            </a:endParaRPr>
          </a:p>
          <a:p>
            <a:pPr marL="0" marR="0" lvl="0" indent="0" algn="l" rtl="0">
              <a:lnSpc>
                <a:spcPct val="100000"/>
              </a:lnSpc>
              <a:spcBef>
                <a:spcPts val="0"/>
              </a:spcBef>
              <a:spcAft>
                <a:spcPts val="0"/>
              </a:spcAft>
              <a:buNone/>
            </a:pPr>
            <a:r>
              <a:rPr lang="lt-LT" sz="1100" b="1" i="0" u="none" strike="noStrike" cap="none">
                <a:solidFill>
                  <a:schemeClr val="dk1"/>
                </a:solidFill>
                <a:latin typeface="Arial"/>
                <a:ea typeface="Arial"/>
                <a:cs typeface="Arial"/>
                <a:sym typeface="Arial"/>
              </a:rPr>
              <a:t>Diskutuok</a:t>
            </a:r>
            <a:r>
              <a:rPr lang="lt-LT" sz="1100" b="1">
                <a:latin typeface="Arial"/>
                <a:ea typeface="Arial"/>
                <a:cs typeface="Arial"/>
                <a:sym typeface="Arial"/>
              </a:rPr>
              <a:t>ite</a:t>
            </a:r>
            <a:r>
              <a:rPr lang="lt-LT" sz="1100" b="1" i="0" u="none" strike="noStrike" cap="none">
                <a:solidFill>
                  <a:schemeClr val="dk1"/>
                </a:solidFill>
                <a:latin typeface="Arial"/>
                <a:ea typeface="Arial"/>
                <a:cs typeface="Arial"/>
                <a:sym typeface="Arial"/>
              </a:rPr>
              <a:t> su skirtingai mąstančiais</a:t>
            </a:r>
            <a:r>
              <a:rPr lang="lt-LT" sz="1100">
                <a:latin typeface="Arial"/>
                <a:ea typeface="Arial"/>
                <a:cs typeface="Arial"/>
                <a:sym typeface="Arial"/>
              </a:rPr>
              <a:t> </a:t>
            </a:r>
            <a:r>
              <a:rPr lang="lt-LT" sz="1100" i="0" u="none" strike="noStrike" cap="none">
                <a:solidFill>
                  <a:schemeClr val="dk1"/>
                </a:solidFill>
                <a:latin typeface="Arial"/>
                <a:ea typeface="Arial"/>
                <a:cs typeface="Arial"/>
                <a:sym typeface="Arial"/>
              </a:rPr>
              <a:t>Su pagarba – ne dėl ginčo, bet dėl supratimo.</a:t>
            </a:r>
            <a:endParaRPr sz="1100">
              <a:latin typeface="Arial"/>
              <a:ea typeface="Arial"/>
              <a:cs typeface="Arial"/>
              <a:sym typeface="Arial"/>
            </a:endParaRPr>
          </a:p>
          <a:p>
            <a:pPr marL="0" marR="0" lvl="0" indent="0" algn="l" rtl="0">
              <a:lnSpc>
                <a:spcPct val="100000"/>
              </a:lnSpc>
              <a:spcBef>
                <a:spcPts val="0"/>
              </a:spcBef>
              <a:spcAft>
                <a:spcPts val="0"/>
              </a:spcAft>
              <a:buNone/>
            </a:pPr>
            <a:r>
              <a:rPr lang="lt-LT" sz="1100" b="1" i="0" u="none" strike="noStrike" cap="none">
                <a:solidFill>
                  <a:schemeClr val="dk1"/>
                </a:solidFill>
                <a:latin typeface="Arial"/>
                <a:ea typeface="Arial"/>
                <a:cs typeface="Arial"/>
                <a:sym typeface="Arial"/>
              </a:rPr>
              <a:t>Tikrink</a:t>
            </a:r>
            <a:r>
              <a:rPr lang="lt-LT" sz="1100" b="1">
                <a:latin typeface="Arial"/>
                <a:ea typeface="Arial"/>
                <a:cs typeface="Arial"/>
                <a:sym typeface="Arial"/>
              </a:rPr>
              <a:t>ite</a:t>
            </a:r>
            <a:r>
              <a:rPr lang="lt-LT" sz="1100" b="1" i="0" u="none" strike="noStrike" cap="none">
                <a:solidFill>
                  <a:schemeClr val="dk1"/>
                </a:solidFill>
                <a:latin typeface="Arial"/>
                <a:ea typeface="Arial"/>
                <a:cs typeface="Arial"/>
                <a:sym typeface="Arial"/>
              </a:rPr>
              <a:t> algoritmų veikimą</a:t>
            </a:r>
            <a:r>
              <a:rPr lang="lt-LT" sz="1100">
                <a:latin typeface="Arial"/>
                <a:ea typeface="Arial"/>
                <a:cs typeface="Arial"/>
                <a:sym typeface="Arial"/>
              </a:rPr>
              <a:t> </a:t>
            </a:r>
            <a:r>
              <a:rPr lang="lt-LT" sz="1100" i="0" u="none" strike="noStrike" cap="none">
                <a:solidFill>
                  <a:schemeClr val="dk1"/>
                </a:solidFill>
                <a:latin typeface="Arial"/>
                <a:ea typeface="Arial"/>
                <a:cs typeface="Arial"/>
                <a:sym typeface="Arial"/>
              </a:rPr>
              <a:t>Kartais naudinga išvalyti „sekamų“ sąrašą ar paieškos istoriją, kad algoritmai nerodytų vienodos info.</a:t>
            </a:r>
            <a:endParaRPr sz="1100">
              <a:latin typeface="Arial"/>
              <a:ea typeface="Arial"/>
              <a:cs typeface="Arial"/>
              <a:sym typeface="Arial"/>
            </a:endParaRPr>
          </a:p>
        </p:txBody>
      </p:sp>
      <p:sp>
        <p:nvSpPr>
          <p:cNvPr id="666" name="Google Shape;666;p1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51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p1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2" name="Google Shape;672;p1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p1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8" name="Google Shape;678;p1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800"/>
              <a:buNone/>
            </a:pPr>
            <a:r>
              <a:rPr lang="lt-LT" sz="1100" b="1" i="0" u="none" strike="noStrike" cap="none">
                <a:solidFill>
                  <a:schemeClr val="dk1"/>
                </a:solidFill>
                <a:latin typeface="Arial"/>
                <a:ea typeface="Arial"/>
                <a:cs typeface="Arial"/>
                <a:sym typeface="Arial"/>
              </a:rPr>
              <a:t>Informacijos sklaida:</a:t>
            </a:r>
            <a:br>
              <a:rPr lang="lt-LT" sz="1100" i="0" u="none" strike="noStrike" cap="none">
                <a:solidFill>
                  <a:schemeClr val="dk1"/>
                </a:solidFill>
                <a:latin typeface="Arial"/>
                <a:ea typeface="Arial"/>
                <a:cs typeface="Arial"/>
                <a:sym typeface="Arial"/>
              </a:rPr>
            </a:br>
            <a:r>
              <a:rPr lang="lt-LT" sz="1100" i="0" u="none" strike="noStrike" cap="none">
                <a:solidFill>
                  <a:schemeClr val="dk1"/>
                </a:solidFill>
                <a:latin typeface="Arial"/>
                <a:ea typeface="Arial"/>
                <a:cs typeface="Arial"/>
                <a:sym typeface="Arial"/>
              </a:rPr>
              <a:t>Botai gali greitai dalintis naujienomis, reklamomis ar kitokiu turiniu, taip greitindami informacijos pasiekiamumą.</a:t>
            </a:r>
            <a:endParaRPr sz="1100">
              <a:latin typeface="Arial"/>
              <a:ea typeface="Arial"/>
              <a:cs typeface="Arial"/>
              <a:sym typeface="Arial"/>
            </a:endParaRPr>
          </a:p>
          <a:p>
            <a:pPr marL="0" marR="0" lvl="0" indent="0" algn="l" rtl="0">
              <a:lnSpc>
                <a:spcPct val="100000"/>
              </a:lnSpc>
              <a:spcBef>
                <a:spcPts val="0"/>
              </a:spcBef>
              <a:spcAft>
                <a:spcPts val="0"/>
              </a:spcAft>
              <a:buClr>
                <a:schemeClr val="dk1"/>
              </a:buClr>
              <a:buSzPts val="800"/>
              <a:buNone/>
            </a:pPr>
            <a:r>
              <a:rPr lang="lt-LT" sz="1100" b="1" i="0" u="none" strike="noStrike" cap="none">
                <a:solidFill>
                  <a:schemeClr val="dk1"/>
                </a:solidFill>
                <a:latin typeface="Arial"/>
                <a:ea typeface="Arial"/>
                <a:cs typeface="Arial"/>
                <a:sym typeface="Arial"/>
              </a:rPr>
              <a:t>Nuomonės formavimas ir manipuliavimas:</a:t>
            </a:r>
            <a:br>
              <a:rPr lang="lt-LT" sz="1100" i="0" u="none" strike="noStrike" cap="none">
                <a:solidFill>
                  <a:schemeClr val="dk1"/>
                </a:solidFill>
                <a:latin typeface="Arial"/>
                <a:ea typeface="Arial"/>
                <a:cs typeface="Arial"/>
                <a:sym typeface="Arial"/>
              </a:rPr>
            </a:br>
            <a:r>
              <a:rPr lang="lt-LT" sz="1100" i="0" u="none" strike="noStrike" cap="none">
                <a:solidFill>
                  <a:schemeClr val="dk1"/>
                </a:solidFill>
                <a:latin typeface="Arial"/>
                <a:ea typeface="Arial"/>
                <a:cs typeface="Arial"/>
                <a:sym typeface="Arial"/>
              </a:rPr>
              <a:t>Kai kurie botai kuria įspūdį, kad tam tikra nuomonė yra labai populiari, skatindami kitus vartotojus pritarti ar diskutuoti.</a:t>
            </a:r>
            <a:endParaRPr sz="1100">
              <a:latin typeface="Arial"/>
              <a:ea typeface="Arial"/>
              <a:cs typeface="Arial"/>
              <a:sym typeface="Arial"/>
            </a:endParaRPr>
          </a:p>
          <a:p>
            <a:pPr marL="0" marR="0" lvl="0" indent="0" algn="l" rtl="0">
              <a:lnSpc>
                <a:spcPct val="100000"/>
              </a:lnSpc>
              <a:spcBef>
                <a:spcPts val="0"/>
              </a:spcBef>
              <a:spcAft>
                <a:spcPts val="0"/>
              </a:spcAft>
              <a:buClr>
                <a:schemeClr val="dk1"/>
              </a:buClr>
              <a:buSzPts val="800"/>
              <a:buNone/>
            </a:pPr>
            <a:r>
              <a:rPr lang="lt-LT" sz="1100" b="1">
                <a:latin typeface="Arial"/>
                <a:ea typeface="Arial"/>
                <a:cs typeface="Arial"/>
                <a:sym typeface="Arial"/>
              </a:rPr>
              <a:t>N</a:t>
            </a:r>
            <a:r>
              <a:rPr lang="lt-LT" sz="1100" b="1" i="0" u="none" strike="noStrike" cap="none">
                <a:solidFill>
                  <a:schemeClr val="dk1"/>
                </a:solidFill>
                <a:latin typeface="Arial"/>
                <a:ea typeface="Arial"/>
                <a:cs typeface="Arial"/>
                <a:sym typeface="Arial"/>
              </a:rPr>
              <a:t>etikrų paskyrų palaikymas:</a:t>
            </a:r>
            <a:br>
              <a:rPr lang="lt-LT" sz="1100" i="0" u="none" strike="noStrike" cap="none">
                <a:solidFill>
                  <a:schemeClr val="dk1"/>
                </a:solidFill>
                <a:latin typeface="Arial"/>
                <a:ea typeface="Arial"/>
                <a:cs typeface="Arial"/>
                <a:sym typeface="Arial"/>
              </a:rPr>
            </a:br>
            <a:r>
              <a:rPr lang="lt-LT" sz="1100" i="0" u="none" strike="noStrike" cap="none">
                <a:solidFill>
                  <a:schemeClr val="dk1"/>
                </a:solidFill>
                <a:latin typeface="Arial"/>
                <a:ea typeface="Arial"/>
                <a:cs typeface="Arial"/>
                <a:sym typeface="Arial"/>
              </a:rPr>
              <a:t>Botai dažnai naudojami palaikyti netikras paskyras, kurios gali skleisti dezinformaciją ar įžeidžiančius komentarus.</a:t>
            </a:r>
            <a:endParaRPr sz="1100">
              <a:latin typeface="Arial"/>
              <a:ea typeface="Arial"/>
              <a:cs typeface="Arial"/>
              <a:sym typeface="Arial"/>
            </a:endParaRPr>
          </a:p>
          <a:p>
            <a:pPr marL="0" marR="0" lvl="0" indent="0" algn="l" rtl="0">
              <a:lnSpc>
                <a:spcPct val="100000"/>
              </a:lnSpc>
              <a:spcBef>
                <a:spcPts val="0"/>
              </a:spcBef>
              <a:spcAft>
                <a:spcPts val="0"/>
              </a:spcAft>
              <a:buClr>
                <a:schemeClr val="dk1"/>
              </a:buClr>
              <a:buSzPts val="800"/>
              <a:buNone/>
            </a:pPr>
            <a:r>
              <a:rPr lang="lt-LT" sz="1100" b="1" i="0" u="none" strike="noStrike" cap="none">
                <a:solidFill>
                  <a:schemeClr val="dk1"/>
                </a:solidFill>
                <a:latin typeface="Arial"/>
                <a:ea typeface="Arial"/>
                <a:cs typeface="Arial"/>
                <a:sym typeface="Arial"/>
              </a:rPr>
              <a:t>Automatizuotas atsakymas ir aptarnavimas:</a:t>
            </a:r>
            <a:br>
              <a:rPr lang="lt-LT" sz="1100" i="0" u="none" strike="noStrike" cap="none">
                <a:solidFill>
                  <a:schemeClr val="dk1"/>
                </a:solidFill>
                <a:latin typeface="Arial"/>
                <a:ea typeface="Arial"/>
                <a:cs typeface="Arial"/>
                <a:sym typeface="Arial"/>
              </a:rPr>
            </a:br>
            <a:r>
              <a:rPr lang="lt-LT" sz="1100" i="0" u="none" strike="noStrike" cap="none">
                <a:solidFill>
                  <a:schemeClr val="dk1"/>
                </a:solidFill>
                <a:latin typeface="Arial"/>
                <a:ea typeface="Arial"/>
                <a:cs typeface="Arial"/>
                <a:sym typeface="Arial"/>
              </a:rPr>
              <a:t>Oficialios įmonių paskyros gali naudoti botus atsakyti į dažniausiai užduodamus klausimus, teikti informaciją ar nukreipti vartotojus.</a:t>
            </a:r>
            <a:endParaRPr sz="1100">
              <a:latin typeface="Arial"/>
              <a:ea typeface="Arial"/>
              <a:cs typeface="Arial"/>
              <a:sym typeface="Arial"/>
            </a:endParaRPr>
          </a:p>
          <a:p>
            <a:pPr marL="0" marR="0" lvl="0" indent="0" algn="l" rtl="0">
              <a:lnSpc>
                <a:spcPct val="100000"/>
              </a:lnSpc>
              <a:spcBef>
                <a:spcPts val="0"/>
              </a:spcBef>
              <a:spcAft>
                <a:spcPts val="0"/>
              </a:spcAft>
              <a:buNone/>
            </a:pPr>
            <a:r>
              <a:rPr lang="lt-LT" sz="1100" b="1" i="0" u="none" strike="noStrike" cap="none">
                <a:solidFill>
                  <a:schemeClr val="dk1"/>
                </a:solidFill>
                <a:latin typeface="Arial"/>
                <a:ea typeface="Arial"/>
                <a:cs typeface="Arial"/>
                <a:sym typeface="Arial"/>
              </a:rPr>
              <a:t>Analizė ir sekimas:</a:t>
            </a:r>
            <a:br>
              <a:rPr lang="lt-LT" sz="1100" i="0" u="none" strike="noStrike" cap="none">
                <a:solidFill>
                  <a:schemeClr val="dk1"/>
                </a:solidFill>
                <a:latin typeface="Arial"/>
                <a:ea typeface="Arial"/>
                <a:cs typeface="Arial"/>
                <a:sym typeface="Arial"/>
              </a:rPr>
            </a:br>
            <a:r>
              <a:rPr lang="lt-LT" sz="1100" i="0" u="none" strike="noStrike" cap="none">
                <a:solidFill>
                  <a:schemeClr val="dk1"/>
                </a:solidFill>
                <a:latin typeface="Arial"/>
                <a:ea typeface="Arial"/>
                <a:cs typeface="Arial"/>
                <a:sym typeface="Arial"/>
              </a:rPr>
              <a:t>Botai gali rinkti duomenis apie vartotojų elgesį, populiarias temas ar tendencijas socialiniuose tinkluose.</a:t>
            </a:r>
            <a:endParaRPr sz="1100"/>
          </a:p>
        </p:txBody>
      </p:sp>
      <p:sp>
        <p:nvSpPr>
          <p:cNvPr id="679" name="Google Shape;679;p1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53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p1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5" name="Google Shape;685;p1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b="1">
                <a:latin typeface="Arial"/>
                <a:ea typeface="Arial"/>
                <a:cs typeface="Arial"/>
                <a:sym typeface="Arial"/>
              </a:rPr>
              <a:t>Skleidžia dezinformaciją</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Botai gali masiškai platinti klaidingą arba manipuliuotą informaciją, kad formuotų nuomonę ar paveiktų rinkimus, finansines rinkas ar visuomenės požiūrį.</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Kursto konfliktus ir poliarizaciją</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Gali provokuoti ginčus, skatinti neapykantą ar ekstremalias nuomones, taip silpnindami diskusijas.</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Priklausomybė ir manipuliacija</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Jie gali „pumpuoti“ tam tikrą turinį, kad žmonės dažniau jį matytų ir pasąmoningai manytų, jog tai populiaru ar teisinga.</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Sukčiavimas ir privatumo grėsmės</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Botai gali bandyti išgauti asmeninę informaciją, nukreipti į apgaulingas svetaines arba inicijuoti finansines schemas.</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Dirbtinis populiarumo kūrimas</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Jie gali „pamaitinti“ profilius su klaidingais laikytojais ar reakcijomis, taip klaidindami apie tikrą turinio pasiekiamumą.</a:t>
            </a:r>
            <a:endParaRPr sz="1100"/>
          </a:p>
        </p:txBody>
      </p:sp>
      <p:sp>
        <p:nvSpPr>
          <p:cNvPr id="686" name="Google Shape;686;p1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54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p1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2" name="Google Shape;692;p1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b="1">
                <a:latin typeface="Arial"/>
                <a:ea typeface="Arial"/>
                <a:cs typeface="Arial"/>
                <a:sym typeface="Arial"/>
              </a:rPr>
              <a:t>Būkite kritiškas turiniui</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Nepriimkite informacijos aklai – patikrink šaltinius, ieškok patikimų naujienų ar oficialių puslapių.</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Atidžiai rinkitės, ką sekti ir ką dalintis</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Jei paskyra atrodo „per daug ideali“ ar turi neįprastai daug bendrinimų per trumpą laiką, tai gali būti botų valdomas turinys.</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Naudokite privatumo nustatymus</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Ribokite, kas gali jus sekti, komentuoti ar siųsti žinutes.</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Neatsakykite į įtartinus pranešimus</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Botai dažnai siunčia nuorodas į kenkėjiškas svetaines ar prašo asmeninės informacijos.</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Skleiskite informaciją atsakingai</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Neskubėkite dalintis naujienomis ar nuorodomis, kol nepatikrinai šaltinio.</a:t>
            </a:r>
            <a:endParaRPr sz="1100"/>
          </a:p>
        </p:txBody>
      </p:sp>
      <p:sp>
        <p:nvSpPr>
          <p:cNvPr id="693" name="Google Shape;693;p1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55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p1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9" name="Google Shape;699;p1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a:latin typeface="Arial"/>
                <a:ea typeface="Arial"/>
                <a:cs typeface="Arial"/>
                <a:sym typeface="Arial"/>
              </a:rPr>
              <a:t>Troliai yra glaudžiai susiję su botais, bet jų veikimas šiek tiek kitoks.</a:t>
            </a:r>
            <a:endParaRPr sz="1100">
              <a:latin typeface="Arial"/>
              <a:ea typeface="Arial"/>
              <a:cs typeface="Arial"/>
              <a:sym typeface="Arial"/>
            </a:endParaRPr>
          </a:p>
        </p:txBody>
      </p:sp>
      <p:sp>
        <p:nvSpPr>
          <p:cNvPr id="700" name="Google Shape;700;p15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56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p1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6" name="Google Shape;706;p1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b="1">
                <a:latin typeface="Arial"/>
                <a:ea typeface="Arial"/>
                <a:cs typeface="Arial"/>
                <a:sym typeface="Arial"/>
              </a:rPr>
              <a:t>Diskusijų ardymas</a:t>
            </a:r>
            <a:br>
              <a:rPr lang="lt-LT" sz="1100">
                <a:latin typeface="Arial"/>
                <a:ea typeface="Arial"/>
                <a:cs typeface="Arial"/>
                <a:sym typeface="Arial"/>
              </a:rPr>
            </a:br>
            <a:r>
              <a:rPr lang="lt-LT" sz="1100">
                <a:latin typeface="Arial"/>
                <a:ea typeface="Arial"/>
                <a:cs typeface="Arial"/>
                <a:sym typeface="Arial"/>
              </a:rPr>
              <a:t>– Troliai įsiterpia į temas, kad pokalbiai virstų ginčais ar neproduktyviomis kovomis.</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Poliarizacija</a:t>
            </a:r>
            <a:br>
              <a:rPr lang="lt-LT" sz="1100">
                <a:latin typeface="Arial"/>
                <a:ea typeface="Arial"/>
                <a:cs typeface="Arial"/>
                <a:sym typeface="Arial"/>
              </a:rPr>
            </a:br>
            <a:r>
              <a:rPr lang="lt-LT" sz="1100">
                <a:latin typeface="Arial"/>
                <a:ea typeface="Arial"/>
                <a:cs typeface="Arial"/>
                <a:sym typeface="Arial"/>
              </a:rPr>
              <a:t>– Jie skatina kraštutines nuomones, išprovokuodami „mes prieš juos“ situacijas.</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Dezinformacijos sklaida</a:t>
            </a:r>
            <a:br>
              <a:rPr lang="lt-LT" sz="1100">
                <a:latin typeface="Arial"/>
                <a:ea typeface="Arial"/>
                <a:cs typeface="Arial"/>
                <a:sym typeface="Arial"/>
              </a:rPr>
            </a:br>
            <a:r>
              <a:rPr lang="lt-LT" sz="1100">
                <a:latin typeface="Arial"/>
                <a:ea typeface="Arial"/>
                <a:cs typeface="Arial"/>
                <a:sym typeface="Arial"/>
              </a:rPr>
              <a:t>– Kartais troliai sąmoningai platina melagingą turinį arba sustiprina jau egzistuojančius gandus.</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Psichologinis spaudimas</a:t>
            </a:r>
            <a:br>
              <a:rPr lang="lt-LT" sz="1100">
                <a:latin typeface="Arial"/>
                <a:ea typeface="Arial"/>
                <a:cs typeface="Arial"/>
                <a:sym typeface="Arial"/>
              </a:rPr>
            </a:br>
            <a:r>
              <a:rPr lang="lt-LT" sz="1100">
                <a:latin typeface="Arial"/>
                <a:ea typeface="Arial"/>
                <a:cs typeface="Arial"/>
                <a:sym typeface="Arial"/>
              </a:rPr>
              <a:t>– Įžeidinėjimai, asmeniniai išpuoliai ar patyčios gali paveikti žmonių emocinę būseną, ypač jaunimą.</a:t>
            </a:r>
            <a:endParaRPr sz="1100"/>
          </a:p>
        </p:txBody>
      </p:sp>
      <p:sp>
        <p:nvSpPr>
          <p:cNvPr id="707" name="Google Shape;707;p1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57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p1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3" name="Google Shape;713;p1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b="1">
                <a:latin typeface="Arial"/>
                <a:ea typeface="Arial"/>
                <a:cs typeface="Arial"/>
                <a:sym typeface="Arial"/>
              </a:rPr>
              <a:t>Nešerk trolio („Don’t feed the troll“)</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Troliai maitinasi reakcijomis. Kuo labiau ginčijiesi ar pyksti, tuo labiau jie pasiekia tikslą.</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Atpažink provokacijas</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Jei komentaras atrodo „specialiai užaštrintas“, tikėtina, kad tai troliavimas.</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Naudok blokavimo ir pranešimo funkcijas</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Dauguma socialinių tinklų leidžia blokuoti arba pranešti apie įžeidžiančius vartotojus.</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Nepasiduok emocijoms</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Atsakyk ramiai arba visai nesivelk į diskusiją.</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Bendruomenės palaikymas</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Kartais naudinga informuoti kitus bendruomenės narius, kad tai troliavimas, ir skatinti nebekomentuoti.</a:t>
            </a:r>
            <a:endParaRPr sz="1100"/>
          </a:p>
        </p:txBody>
      </p:sp>
      <p:sp>
        <p:nvSpPr>
          <p:cNvPr id="714" name="Google Shape;714;p1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58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38aee81569f_2_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0" name="Google Shape;720;g38aee81569f_2_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a:p>
        </p:txBody>
      </p:sp>
      <p:sp>
        <p:nvSpPr>
          <p:cNvPr id="721" name="Google Shape;721;g38aee81569f_2_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59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1200"/>
              </a:spcAft>
              <a:buSzPts val="1100"/>
              <a:buNone/>
            </a:pPr>
            <a:r>
              <a:rPr lang="lt-LT" sz="1100" b="1">
                <a:latin typeface="Arial"/>
                <a:ea typeface="Arial"/>
                <a:cs typeface="Arial"/>
                <a:sym typeface="Arial"/>
              </a:rPr>
              <a:t>Sekite patikimus šaltinius:</a:t>
            </a:r>
            <a:r>
              <a:rPr lang="lt-LT" sz="1100">
                <a:latin typeface="Arial"/>
                <a:ea typeface="Arial"/>
                <a:cs typeface="Arial"/>
                <a:sym typeface="Arial"/>
              </a:rPr>
              <a:t>Pasirinkite žinomas, patikrintas naujienų svetaines ar autoritetingus ekspertus. Venkite tik draugų ar nepatikrintų puslapių rekomendacijų kaip vienintelio informacijos šaltinio.</a:t>
            </a:r>
            <a:br>
              <a:rPr lang="lt-LT" sz="1100">
                <a:latin typeface="Arial"/>
                <a:ea typeface="Arial"/>
                <a:cs typeface="Arial"/>
                <a:sym typeface="Arial"/>
              </a:rPr>
            </a:br>
            <a:r>
              <a:rPr lang="lt-LT" sz="1100" b="1">
                <a:latin typeface="Arial"/>
                <a:ea typeface="Arial"/>
                <a:cs typeface="Arial"/>
                <a:sym typeface="Arial"/>
              </a:rPr>
              <a:t>Filtruokite turinį: </a:t>
            </a:r>
            <a:r>
              <a:rPr lang="lt-LT" sz="1100">
                <a:latin typeface="Arial"/>
                <a:ea typeface="Arial"/>
                <a:cs typeface="Arial"/>
                <a:sym typeface="Arial"/>
              </a:rPr>
              <a:t>Socialiniuose tinkluose nustatymuose galima slėpti įrašus pagal temą arba šaltinį. Tai padeda matyti tik aktualią ir naudingą informaciją, mažina triukšmą.</a:t>
            </a:r>
            <a:br>
              <a:rPr lang="lt-LT" sz="1100">
                <a:latin typeface="Arial"/>
                <a:ea typeface="Arial"/>
                <a:cs typeface="Arial"/>
                <a:sym typeface="Arial"/>
              </a:rPr>
            </a:br>
            <a:r>
              <a:rPr lang="lt-LT" sz="1100" b="1">
                <a:latin typeface="Arial"/>
                <a:ea typeface="Arial"/>
                <a:cs typeface="Arial"/>
                <a:sym typeface="Arial"/>
              </a:rPr>
              <a:t>Atsakingai dalinkitės informacija: </a:t>
            </a:r>
            <a:r>
              <a:rPr lang="lt-LT" sz="1100">
                <a:latin typeface="Arial"/>
                <a:ea typeface="Arial"/>
                <a:cs typeface="Arial"/>
                <a:sym typeface="Arial"/>
              </a:rPr>
              <a:t>Neskubėkite dalintis įrašų ar naujienų, jei nesate tikri dėl jų patikimumo,patikrinkite informaciją keliuose patikimuose šaltiniuose.Venkite dalintis turiniu, kuris sukelia stiprias emocijas (pyktį, baimę), jei nesate tikri dėl jo tikslumo.</a:t>
            </a:r>
            <a:br>
              <a:rPr lang="lt-LT" sz="1100">
                <a:latin typeface="Arial"/>
                <a:ea typeface="Arial"/>
                <a:cs typeface="Arial"/>
                <a:sym typeface="Arial"/>
              </a:rPr>
            </a:br>
            <a:r>
              <a:rPr lang="lt-LT" sz="1100" b="1">
                <a:latin typeface="Arial"/>
                <a:ea typeface="Arial"/>
                <a:cs typeface="Arial"/>
                <a:sym typeface="Arial"/>
              </a:rPr>
              <a:t>Tikrinkite faktus: </a:t>
            </a:r>
            <a:r>
              <a:rPr lang="lt-LT" sz="1100">
                <a:latin typeface="Arial"/>
                <a:ea typeface="Arial"/>
                <a:cs typeface="Arial"/>
                <a:sym typeface="Arial"/>
              </a:rPr>
              <a:t>Naudokite faktų tikrinimo svetaines,ypač svarbu dalijantis „sensacinga“ informacija arba skelbiant sveikatos, finansų ar teisinius patarimus.</a:t>
            </a:r>
            <a:br>
              <a:rPr lang="lt-LT" sz="1100">
                <a:latin typeface="Arial"/>
                <a:ea typeface="Arial"/>
                <a:cs typeface="Arial"/>
                <a:sym typeface="Arial"/>
              </a:rPr>
            </a:br>
            <a:r>
              <a:rPr lang="lt-LT" sz="1100" b="1">
                <a:latin typeface="Arial"/>
                <a:ea typeface="Arial"/>
                <a:cs typeface="Arial"/>
                <a:sym typeface="Arial"/>
              </a:rPr>
              <a:t>Sąmoningai valdykite laiką socialiniuose tinkluose: </a:t>
            </a:r>
            <a:r>
              <a:rPr lang="lt-LT" sz="1100">
                <a:latin typeface="Arial"/>
                <a:ea typeface="Arial"/>
                <a:cs typeface="Arial"/>
                <a:sym typeface="Arial"/>
              </a:rPr>
              <a:t>Telefonuose galite peržiūrėti, kiek laiko praleidžiate socialiniuose tinkluose.</a:t>
            </a:r>
            <a:endParaRPr sz="1100">
              <a:solidFill>
                <a:srgbClr val="2E2E2E"/>
              </a:solidFill>
              <a:latin typeface="Arial"/>
              <a:ea typeface="Arial"/>
              <a:cs typeface="Arial"/>
              <a:sym typeface="Arial"/>
            </a:endParaRPr>
          </a:p>
        </p:txBody>
      </p:sp>
      <p:sp>
        <p:nvSpPr>
          <p:cNvPr id="730" name="Google Shape;730;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4"/>
        <p:cNvGrpSpPr/>
        <p:nvPr/>
      </p:nvGrpSpPr>
      <p:grpSpPr>
        <a:xfrm>
          <a:off x="0" y="0"/>
          <a:ext cx="0" cy="0"/>
          <a:chOff x="0" y="0"/>
          <a:chExt cx="0" cy="0"/>
        </a:xfrm>
      </p:grpSpPr>
      <p:sp>
        <p:nvSpPr>
          <p:cNvPr id="735" name="Google Shape;735;p15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6" name="Google Shape;736;p1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p1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2" name="Google Shape;742;p1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a:p>
        </p:txBody>
      </p:sp>
      <p:sp>
        <p:nvSpPr>
          <p:cNvPr id="743" name="Google Shape;743;p15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62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Google Shape;748;g3a0e4a9668e_0_8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Patikrinkite savo ekranų laiką.</a:t>
            </a:r>
            <a:endParaRPr sz="1100">
              <a:latin typeface="Arial"/>
              <a:ea typeface="Arial"/>
              <a:cs typeface="Arial"/>
              <a:sym typeface="Arial"/>
            </a:endParaRPr>
          </a:p>
          <a:p>
            <a:pPr marL="38100" lvl="0" indent="0" algn="l" rtl="0">
              <a:spcBef>
                <a:spcPts val="0"/>
              </a:spcBef>
              <a:spcAft>
                <a:spcPts val="0"/>
              </a:spcAft>
              <a:buClr>
                <a:schemeClr val="dk1"/>
              </a:buClr>
              <a:buSzPts val="1400"/>
              <a:buFont typeface="Arial"/>
              <a:buNone/>
            </a:pPr>
            <a:r>
              <a:rPr lang="lt-LT" sz="1100" b="1">
                <a:latin typeface="Arial"/>
                <a:ea typeface="Arial"/>
                <a:cs typeface="Arial"/>
                <a:sym typeface="Arial"/>
              </a:rPr>
              <a:t>iPhone: </a:t>
            </a:r>
            <a:r>
              <a:rPr lang="lt-LT" sz="1100">
                <a:latin typeface="Arial"/>
                <a:ea typeface="Arial"/>
                <a:cs typeface="Arial"/>
                <a:sym typeface="Arial"/>
              </a:rPr>
              <a:t>Patikrinkite savo ekranų laiką:Atidarykite nustatymus (angl. </a:t>
            </a:r>
            <a:r>
              <a:rPr lang="lt-LT" sz="1100" i="1">
                <a:latin typeface="Arial"/>
                <a:ea typeface="Arial"/>
                <a:cs typeface="Arial"/>
                <a:sym typeface="Arial"/>
              </a:rPr>
              <a:t>Settings</a:t>
            </a:r>
            <a:r>
              <a:rPr lang="lt-LT" sz="1100">
                <a:latin typeface="Arial"/>
                <a:ea typeface="Arial"/>
                <a:cs typeface="Arial"/>
                <a:sym typeface="Arial"/>
              </a:rPr>
              <a:t>).</a:t>
            </a:r>
            <a:br>
              <a:rPr lang="lt-LT" sz="1100">
                <a:latin typeface="Arial"/>
                <a:ea typeface="Arial"/>
                <a:cs typeface="Arial"/>
                <a:sym typeface="Arial"/>
              </a:rPr>
            </a:br>
            <a:r>
              <a:rPr lang="lt-LT" sz="1100">
                <a:latin typeface="Arial"/>
                <a:ea typeface="Arial"/>
                <a:cs typeface="Arial"/>
                <a:sym typeface="Arial"/>
              </a:rPr>
              <a:t>Ieškokite skilties pavadinimu:Skaitmeninė gerovė ir tėvų kontrolė(</a:t>
            </a:r>
            <a:r>
              <a:rPr lang="lt-LT" sz="1100" b="1">
                <a:latin typeface="Arial"/>
                <a:ea typeface="Arial"/>
                <a:cs typeface="Arial"/>
                <a:sym typeface="Arial"/>
              </a:rPr>
              <a:t>Digital Wellbeing &amp; parental controls)</a:t>
            </a:r>
            <a:r>
              <a:rPr lang="lt-LT" sz="1100">
                <a:latin typeface="Arial"/>
                <a:ea typeface="Arial"/>
                <a:cs typeface="Arial"/>
                <a:sym typeface="Arial"/>
              </a:rPr>
              <a:t> Arba „Skaitmeninė pusiausvyra“ lietuviškai, priklausomai nuo kalbos.</a:t>
            </a:r>
            <a:endParaRPr sz="1100" b="1">
              <a:latin typeface="Arial"/>
              <a:ea typeface="Arial"/>
              <a:cs typeface="Arial"/>
              <a:sym typeface="Arial"/>
            </a:endParaRPr>
          </a:p>
          <a:p>
            <a:pPr marL="38100" lvl="0" indent="0" algn="l" rtl="0">
              <a:spcBef>
                <a:spcPts val="0"/>
              </a:spcBef>
              <a:spcAft>
                <a:spcPts val="0"/>
              </a:spcAft>
              <a:buClr>
                <a:schemeClr val="dk1"/>
              </a:buClr>
              <a:buSzPts val="1400"/>
              <a:buFont typeface="Arial"/>
              <a:buNone/>
            </a:pPr>
            <a:r>
              <a:rPr lang="lt-LT" sz="1100" b="1">
                <a:latin typeface="Arial"/>
                <a:ea typeface="Arial"/>
                <a:cs typeface="Arial"/>
                <a:sym typeface="Arial"/>
              </a:rPr>
              <a:t>Android: </a:t>
            </a:r>
            <a:r>
              <a:rPr lang="lt-LT" sz="1100">
                <a:latin typeface="Arial"/>
                <a:ea typeface="Arial"/>
                <a:cs typeface="Arial"/>
                <a:sym typeface="Arial"/>
              </a:rPr>
              <a:t>Atidarykite</a:t>
            </a:r>
            <a:r>
              <a:rPr lang="lt-LT" sz="1100" b="1">
                <a:latin typeface="Arial"/>
                <a:ea typeface="Arial"/>
                <a:cs typeface="Arial"/>
                <a:sym typeface="Arial"/>
              </a:rPr>
              <a:t> </a:t>
            </a:r>
            <a:r>
              <a:rPr lang="lt-LT" sz="1100">
                <a:latin typeface="Arial"/>
                <a:ea typeface="Arial"/>
                <a:cs typeface="Arial"/>
                <a:sym typeface="Arial"/>
              </a:rPr>
              <a:t>„Nustatymai“ (Settings)-„Skaitmeninė gerovė ir tėvų kontrolė“ (angl. </a:t>
            </a:r>
            <a:r>
              <a:rPr lang="lt-LT" sz="1100" i="1">
                <a:latin typeface="Arial"/>
                <a:ea typeface="Arial"/>
                <a:cs typeface="Arial"/>
                <a:sym typeface="Arial"/>
              </a:rPr>
              <a:t>Digital Wellbeing &amp; Parental Controls</a:t>
            </a:r>
            <a:r>
              <a:rPr lang="lt-LT" sz="1100">
                <a:latin typeface="Arial"/>
                <a:ea typeface="Arial"/>
                <a:cs typeface="Arial"/>
                <a:sym typeface="Arial"/>
              </a:rPr>
              <a:t>).</a:t>
            </a:r>
            <a:endParaRPr sz="1100">
              <a:latin typeface="Arial"/>
              <a:ea typeface="Arial"/>
              <a:cs typeface="Arial"/>
              <a:sym typeface="Arial"/>
            </a:endParaRPr>
          </a:p>
          <a:p>
            <a:pPr marL="38100" lvl="0" indent="0" algn="l" rtl="0">
              <a:spcBef>
                <a:spcPts val="0"/>
              </a:spcBef>
              <a:spcAft>
                <a:spcPts val="0"/>
              </a:spcAft>
              <a:buClr>
                <a:schemeClr val="dk1"/>
              </a:buClr>
              <a:buSzPts val="1400"/>
              <a:buFont typeface="Arial"/>
              <a:buNone/>
            </a:pPr>
            <a:r>
              <a:rPr lang="lt-LT" sz="1100">
                <a:latin typeface="Arial"/>
                <a:ea typeface="Arial"/>
                <a:cs typeface="Arial"/>
                <a:sym typeface="Arial"/>
              </a:rPr>
              <a:t>Padiskutuokite:</a:t>
            </a:r>
            <a:br>
              <a:rPr lang="lt-LT" sz="1100">
                <a:latin typeface="Arial"/>
                <a:ea typeface="Arial"/>
                <a:cs typeface="Arial"/>
                <a:sym typeface="Arial"/>
              </a:rPr>
            </a:br>
            <a:r>
              <a:rPr lang="lt-LT" sz="1100">
                <a:solidFill>
                  <a:srgbClr val="2E2E2E"/>
                </a:solidFill>
                <a:latin typeface="Arial"/>
                <a:ea typeface="Arial"/>
                <a:cs typeface="Arial"/>
                <a:sym typeface="Arial"/>
              </a:rPr>
              <a:t>Kiek iš tikrųjų laiko praleidžiame?</a:t>
            </a:r>
            <a:br>
              <a:rPr lang="lt-LT" sz="1100">
                <a:solidFill>
                  <a:srgbClr val="2E2E2E"/>
                </a:solidFill>
                <a:latin typeface="Arial"/>
                <a:ea typeface="Arial"/>
                <a:cs typeface="Arial"/>
                <a:sym typeface="Arial"/>
              </a:rPr>
            </a:br>
            <a:r>
              <a:rPr lang="lt-LT" sz="1100">
                <a:solidFill>
                  <a:srgbClr val="2E2E2E"/>
                </a:solidFill>
                <a:latin typeface="Arial"/>
                <a:ea typeface="Arial"/>
                <a:cs typeface="Arial"/>
                <a:sym typeface="Arial"/>
              </a:rPr>
              <a:t>Kokias programėles naudojate dažniausiai?</a:t>
            </a:r>
            <a:br>
              <a:rPr lang="lt-LT" sz="1100">
                <a:solidFill>
                  <a:srgbClr val="2E2E2E"/>
                </a:solidFill>
                <a:latin typeface="Arial"/>
                <a:ea typeface="Arial"/>
                <a:cs typeface="Arial"/>
                <a:sym typeface="Arial"/>
              </a:rPr>
            </a:br>
            <a:r>
              <a:rPr lang="lt-LT" sz="1100">
                <a:solidFill>
                  <a:srgbClr val="2E2E2E"/>
                </a:solidFill>
                <a:latin typeface="Arial"/>
                <a:ea typeface="Arial"/>
                <a:cs typeface="Arial"/>
                <a:sym typeface="Arial"/>
              </a:rPr>
              <a:t>Kur „dingsta“ mūsų dėmesys?</a:t>
            </a:r>
            <a:endParaRPr sz="1100">
              <a:solidFill>
                <a:srgbClr val="2E2E2E"/>
              </a:solidFill>
              <a:latin typeface="Arial"/>
              <a:ea typeface="Arial"/>
              <a:cs typeface="Arial"/>
              <a:sym typeface="Arial"/>
            </a:endParaRPr>
          </a:p>
          <a:p>
            <a:pPr marL="914400" lvl="1" indent="-228600" algn="l" rtl="0">
              <a:spcBef>
                <a:spcPts val="0"/>
              </a:spcBef>
              <a:spcAft>
                <a:spcPts val="0"/>
              </a:spcAft>
              <a:buClr>
                <a:schemeClr val="dk1"/>
              </a:buClr>
              <a:buSzPts val="1400"/>
              <a:buFont typeface="Arial"/>
              <a:buNone/>
            </a:pPr>
            <a:r>
              <a:rPr lang="lt-LT" sz="1100">
                <a:latin typeface="Arial"/>
                <a:ea typeface="Arial"/>
                <a:cs typeface="Arial"/>
                <a:sym typeface="Arial"/>
              </a:rPr>
              <a:t>Kurios programėlės valgo daugiausiai laiko?</a:t>
            </a:r>
            <a:endParaRPr sz="1100">
              <a:latin typeface="Arial"/>
              <a:ea typeface="Arial"/>
              <a:cs typeface="Arial"/>
              <a:sym typeface="Arial"/>
            </a:endParaRPr>
          </a:p>
          <a:p>
            <a:pPr marL="914400" lvl="1" indent="-228600" algn="l" rtl="0">
              <a:spcBef>
                <a:spcPts val="0"/>
              </a:spcBef>
              <a:spcAft>
                <a:spcPts val="0"/>
              </a:spcAft>
              <a:buClr>
                <a:schemeClr val="dk1"/>
              </a:buClr>
              <a:buSzPts val="1400"/>
              <a:buFont typeface="Arial"/>
              <a:buNone/>
            </a:pPr>
            <a:r>
              <a:rPr lang="lt-LT" sz="1100">
                <a:latin typeface="Arial"/>
                <a:ea typeface="Arial"/>
                <a:cs typeface="Arial"/>
                <a:sym typeface="Arial"/>
              </a:rPr>
              <a:t>Kiek laiko norėčiau praleisti?</a:t>
            </a:r>
            <a:endParaRPr sz="1100">
              <a:latin typeface="Arial"/>
              <a:ea typeface="Arial"/>
              <a:cs typeface="Arial"/>
              <a:sym typeface="Arial"/>
            </a:endParaRPr>
          </a:p>
          <a:p>
            <a:pPr marL="914400" lvl="1" indent="-228600" algn="l" rtl="0">
              <a:spcBef>
                <a:spcPts val="0"/>
              </a:spcBef>
              <a:spcAft>
                <a:spcPts val="0"/>
              </a:spcAft>
              <a:buClr>
                <a:schemeClr val="dk1"/>
              </a:buClr>
              <a:buSzPts val="1400"/>
              <a:buFont typeface="Arial"/>
              <a:buNone/>
            </a:pPr>
            <a:r>
              <a:rPr lang="lt-LT" sz="1100">
                <a:latin typeface="Arial"/>
                <a:ea typeface="Arial"/>
                <a:cs typeface="Arial"/>
                <a:sym typeface="Arial"/>
              </a:rPr>
              <a:t>Kas man būtų naudinga pakeisti?</a:t>
            </a:r>
            <a:endParaRPr sz="1100">
              <a:latin typeface="Arial"/>
              <a:ea typeface="Arial"/>
              <a:cs typeface="Arial"/>
              <a:sym typeface="Arial"/>
            </a:endParaRPr>
          </a:p>
          <a:p>
            <a:pPr marL="457200" lvl="0" indent="-228600" algn="l" rtl="0">
              <a:spcBef>
                <a:spcPts val="0"/>
              </a:spcBef>
              <a:spcAft>
                <a:spcPts val="0"/>
              </a:spcAft>
              <a:buNone/>
            </a:pPr>
            <a:r>
              <a:rPr lang="lt-LT" sz="1100">
                <a:latin typeface="Arial"/>
                <a:ea typeface="Arial"/>
                <a:cs typeface="Arial"/>
                <a:sym typeface="Arial"/>
              </a:rPr>
              <a:t>Užsirašykite 2–3 asmeninius patarimus sau</a:t>
            </a:r>
            <a:endParaRPr sz="1100">
              <a:latin typeface="Arial"/>
              <a:ea typeface="Arial"/>
              <a:cs typeface="Arial"/>
              <a:sym typeface="Arial"/>
            </a:endParaRPr>
          </a:p>
        </p:txBody>
      </p:sp>
      <p:sp>
        <p:nvSpPr>
          <p:cNvPr id="749" name="Google Shape;749;g3a0e4a9668e_0_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p1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4" name="Google Shape;754;p1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b="1">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6"/>
                  </a:ext>
                </a:extLst>
              </a:rPr>
              <a:t>Botas X platformoje (buvęs Twitter)</a:t>
            </a:r>
            <a:endParaRPr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7"/>
                </a:ext>
              </a:extLst>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8"/>
                  </a:ext>
                </a:extLst>
              </a:rPr>
              <a:t>Paskyra kas valandą dalinasi „patriotiniais“ ar „sensacingais“ šūkiais</a:t>
            </a:r>
            <a:endParaRPr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9"/>
                </a:ext>
              </a:extLst>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0"/>
                  </a:ext>
                </a:extLst>
              </a:rPr>
              <a:t>Neturi nuotraukų ar realaus bendravimo</a:t>
            </a:r>
            <a:endParaRPr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1"/>
                </a:ext>
              </a:extLst>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2"/>
                  </a:ext>
                </a:extLst>
              </a:rPr>
              <a:t>Sekėjų sąrašas – kiti panašūs botai</a:t>
            </a:r>
            <a:endParaRPr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3"/>
                </a:ext>
              </a:extLst>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4"/>
                  </a:ext>
                </a:extLst>
              </a:rPr>
              <a:t>Komentarai labai panašūs – „copy-paste“ stilius</a:t>
            </a:r>
            <a:endParaRPr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5"/>
                </a:ext>
              </a:extLst>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6"/>
                  </a:ext>
                </a:extLst>
              </a:rPr>
              <a:t>Netikras „influenceris“</a:t>
            </a:r>
            <a:endParaRPr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7"/>
                </a:ext>
              </a:extLst>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8"/>
                  </a:ext>
                </a:extLst>
              </a:rPr>
              <a:t>Tūkstančiai sekėjų, bet mažai sąveikos (like’ų, komentarų)</a:t>
            </a:r>
            <a:endParaRPr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9"/>
                </a:ext>
              </a:extLst>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0"/>
                  </a:ext>
                </a:extLst>
              </a:rPr>
              <a:t>Nuotraukos gali būti pavogtos arba sukurtos AI</a:t>
            </a:r>
            <a:endParaRPr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1"/>
                </a:ext>
              </a:extLst>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2"/>
                  </a:ext>
                </a:extLst>
              </a:rPr>
              <a:t>Komentarai: vienodai pagiriamieji, kartais iš botų</a:t>
            </a:r>
            <a:endParaRPr sz="1100"/>
          </a:p>
        </p:txBody>
      </p:sp>
      <p:sp>
        <p:nvSpPr>
          <p:cNvPr id="755" name="Google Shape;755;p1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64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9"/>
        <p:cNvGrpSpPr/>
        <p:nvPr/>
      </p:nvGrpSpPr>
      <p:grpSpPr>
        <a:xfrm>
          <a:off x="0" y="0"/>
          <a:ext cx="0" cy="0"/>
          <a:chOff x="0" y="0"/>
          <a:chExt cx="0" cy="0"/>
        </a:xfrm>
      </p:grpSpPr>
      <p:sp>
        <p:nvSpPr>
          <p:cNvPr id="760" name="Google Shape;760;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1" name="Google Shape;761;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lt-LT" sz="1100">
                <a:solidFill>
                  <a:schemeClr val="dk1"/>
                </a:solidFill>
                <a:latin typeface="Arial"/>
                <a:ea typeface="Arial"/>
                <a:cs typeface="Arial"/>
                <a:sym typeface="Arial"/>
              </a:rPr>
              <a:t>Paprastai šios paskyros nėra tokios aktyvios kaip troliai ir dažniausiai būna tarsi „tylūs žiūrovai“. Panašūs kriterijai taikomi netikroms paskyroms daugelyje socialinių tinklų. „Facebook“ parinktas kaip svarbus pavyzdys, nes „Facebook“ linkę dalytis asmeniška informacija. Šios paskyros aktyviai bando tapti jūsų draugais dėl dviejų pagrindinių priežasčių: atrodo tikroviškesnės, nes draugauja daug tikrų žmonių ir yra draugų sąraše, kad pamatytų daugiau asmeninės informacijos. Atsižvelgiant į netikros paskyros tikslus, ji gali būti naudojama asmeninei informacijai rinkti.</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endParaRPr sz="1100">
              <a:solidFill>
                <a:schemeClr val="dk1"/>
              </a:solidFill>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100">
                <a:solidFill>
                  <a:schemeClr val="dk1"/>
                </a:solidFill>
                <a:latin typeface="Arial"/>
                <a:ea typeface="Arial"/>
                <a:cs typeface="Arial"/>
                <a:sym typeface="Arial"/>
              </a:rPr>
              <a:t>1. </a:t>
            </a:r>
            <a:r>
              <a:rPr lang="lt-LT" sz="1100" b="1">
                <a:solidFill>
                  <a:schemeClr val="dk1"/>
                </a:solidFill>
                <a:latin typeface="Arial"/>
                <a:ea typeface="Arial"/>
                <a:cs typeface="Arial"/>
                <a:sym typeface="Arial"/>
              </a:rPr>
              <a:t>Patrauklumo veiksnys</a:t>
            </a:r>
            <a:r>
              <a:rPr lang="lt-LT" sz="1100">
                <a:solidFill>
                  <a:schemeClr val="dk1"/>
                </a:solidFill>
                <a:latin typeface="Arial"/>
                <a:ea typeface="Arial"/>
                <a:cs typeface="Arial"/>
                <a:sym typeface="Arial"/>
              </a:rPr>
              <a:t>. Ne visos nežinomos patrauklios jaunų vyrų ar moterų socialinių tinklų paskyros, kviečiančios jus kaip draugus, yra netikros, tačiau atrodo, kad didžioji dalis netikrų paskyrų būtent tokios ir yra. </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100">
                <a:solidFill>
                  <a:schemeClr val="dk1"/>
                </a:solidFill>
                <a:latin typeface="Arial"/>
                <a:ea typeface="Arial"/>
                <a:cs typeface="Arial"/>
                <a:sym typeface="Arial"/>
              </a:rPr>
              <a:t>2. </a:t>
            </a:r>
            <a:r>
              <a:rPr lang="lt-LT" sz="1100" b="1">
                <a:solidFill>
                  <a:schemeClr val="dk1"/>
                </a:solidFill>
                <a:latin typeface="Arial"/>
                <a:ea typeface="Arial"/>
                <a:cs typeface="Arial"/>
                <a:sym typeface="Arial"/>
              </a:rPr>
              <a:t>Įkelta tik keletas nuotraukų. </a:t>
            </a:r>
            <a:r>
              <a:rPr lang="lt-LT" sz="1100">
                <a:solidFill>
                  <a:schemeClr val="dk1"/>
                </a:solidFill>
                <a:latin typeface="Arial"/>
                <a:ea typeface="Arial"/>
                <a:cs typeface="Arial"/>
                <a:sym typeface="Arial"/>
              </a:rPr>
              <a:t>Dauguma netikrų paskyrų neskelbia daug nuotraukų – trys ar keturios yra tipiškas skaičius. Kartais būna įkeltos keleto skirtingų žmonių nuotraukos. To pakanka sukurti laikiną iliuziją, kad už paskyros slypi tikras asmuo. </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100">
                <a:solidFill>
                  <a:schemeClr val="dk1"/>
                </a:solidFill>
                <a:latin typeface="Arial"/>
                <a:ea typeface="Arial"/>
                <a:cs typeface="Arial"/>
                <a:sym typeface="Arial"/>
              </a:rPr>
              <a:t>3. </a:t>
            </a:r>
            <a:r>
              <a:rPr lang="lt-LT" sz="1100" b="1">
                <a:solidFill>
                  <a:schemeClr val="dk1"/>
                </a:solidFill>
                <a:latin typeface="Arial"/>
                <a:ea typeface="Arial"/>
                <a:cs typeface="Arial"/>
                <a:sym typeface="Arial"/>
              </a:rPr>
              <a:t>Keistos biografijos. </a:t>
            </a:r>
            <a:r>
              <a:rPr lang="lt-LT" sz="1100">
                <a:solidFill>
                  <a:schemeClr val="dk1"/>
                </a:solidFill>
                <a:latin typeface="Arial"/>
                <a:ea typeface="Arial"/>
                <a:cs typeface="Arial"/>
                <a:sym typeface="Arial"/>
              </a:rPr>
              <a:t>Daugumos netikrų paskyrų biografijose yra labai mažai informacijos arba pateikta informacija atrodo keista. Pavyzdžiui, nėra neįmanoma, bet labai mažai tikėtina, kad asmuo gyvena Bronkse (vienas iš Niujorko rajonų, JAV) ir studijavo Helsinkio universitete (Suomija), yra labai jaunas ir dirba Niujorke viešųjų ryšių įmonėje. Jo vardo patikrinimas „Google“ ir atvirkštinė profilio nuotraukos vaizdų paieška gali padėti greitai įvertinti tokią paskyrą. </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100">
                <a:solidFill>
                  <a:schemeClr val="dk1"/>
                </a:solidFill>
                <a:latin typeface="Arial"/>
                <a:ea typeface="Arial"/>
                <a:cs typeface="Arial"/>
                <a:sym typeface="Arial"/>
              </a:rPr>
              <a:t>4. </a:t>
            </a:r>
            <a:r>
              <a:rPr lang="lt-LT" sz="1100" b="1">
                <a:solidFill>
                  <a:schemeClr val="dk1"/>
                </a:solidFill>
                <a:latin typeface="Arial"/>
                <a:ea typeface="Arial"/>
                <a:cs typeface="Arial"/>
                <a:sym typeface="Arial"/>
              </a:rPr>
              <a:t>Nereagavimas. </a:t>
            </a:r>
            <a:r>
              <a:rPr lang="lt-LT" sz="1100">
                <a:solidFill>
                  <a:schemeClr val="dk1"/>
                </a:solidFill>
                <a:latin typeface="Arial"/>
                <a:ea typeface="Arial"/>
                <a:cs typeface="Arial"/>
                <a:sym typeface="Arial"/>
              </a:rPr>
              <a:t>Jei kreipsitės į netikrą paskyrą, mažai tikėtina, kad ji atsakys net į trumpą klausimą. </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100">
                <a:solidFill>
                  <a:schemeClr val="dk1"/>
                </a:solidFill>
                <a:latin typeface="Arial"/>
                <a:ea typeface="Arial"/>
                <a:cs typeface="Arial"/>
                <a:sym typeface="Arial"/>
              </a:rPr>
              <a:t>5. </a:t>
            </a:r>
            <a:r>
              <a:rPr lang="lt-LT" sz="1100" b="1">
                <a:solidFill>
                  <a:schemeClr val="dk1"/>
                </a:solidFill>
                <a:latin typeface="Arial"/>
                <a:ea typeface="Arial"/>
                <a:cs typeface="Arial"/>
                <a:sym typeface="Arial"/>
              </a:rPr>
              <a:t>Dažniausiai tuščia „Facebook“ siena. </a:t>
            </a:r>
            <a:r>
              <a:rPr lang="lt-LT" sz="1100">
                <a:solidFill>
                  <a:schemeClr val="dk1"/>
                </a:solidFill>
                <a:latin typeface="Arial"/>
                <a:ea typeface="Arial"/>
                <a:cs typeface="Arial"/>
                <a:sym typeface="Arial"/>
              </a:rPr>
              <a:t>Paprastai vieninteliai dalykai, kuriuos rasite vienoje iš šių netikrų paskyrų „Facebook“ sienų, yra nauji „Patinka“ paspaudimai „Facebook“ įmonės ar produkto puslapyje ir nauji draugai.</a:t>
            </a:r>
            <a:endParaRPr sz="1100">
              <a:latin typeface="Arial"/>
              <a:ea typeface="Arial"/>
              <a:cs typeface="Arial"/>
              <a:sym typeface="Arial"/>
            </a:endParaRPr>
          </a:p>
        </p:txBody>
      </p:sp>
      <p:sp>
        <p:nvSpPr>
          <p:cNvPr id="762" name="Google Shape;762;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lt-LT" sz="1400" b="0" i="0" u="none" strike="noStrike" cap="none">
                <a:solidFill>
                  <a:srgbClr val="000000"/>
                </a:solidFill>
                <a:latin typeface="Arial"/>
                <a:ea typeface="Arial"/>
                <a:cs typeface="Arial"/>
                <a:sym typeface="Arial"/>
              </a:rPr>
              <a:t>65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p16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lt-LT" sz="1100" b="1">
                <a:latin typeface="Arial"/>
                <a:ea typeface="Arial"/>
                <a:cs typeface="Arial"/>
                <a:sym typeface="Arial"/>
              </a:rPr>
              <a:t>Netikros paskyros</a:t>
            </a:r>
            <a:r>
              <a:rPr lang="lt-LT" sz="1100">
                <a:latin typeface="Arial"/>
                <a:ea typeface="Arial"/>
                <a:cs typeface="Arial"/>
                <a:sym typeface="Arial"/>
              </a:rPr>
              <a:t> (dažnai vadinamos „fake accounts“) socialiniuose tinkluose ar kitose platformose gali būti pavojingos – jos dažnai naudojamos </a:t>
            </a:r>
            <a:r>
              <a:rPr lang="lt-LT" sz="1100" b="1">
                <a:latin typeface="Arial"/>
                <a:ea typeface="Arial"/>
                <a:cs typeface="Arial"/>
                <a:sym typeface="Arial"/>
              </a:rPr>
              <a:t>sukčiavimui, apgavystėms ar šnipinėjimui</a:t>
            </a:r>
            <a:r>
              <a:rPr lang="lt-LT" sz="1100">
                <a:latin typeface="Arial"/>
                <a:ea typeface="Arial"/>
                <a:cs typeface="Arial"/>
                <a:sym typeface="Arial"/>
              </a:rPr>
              <a:t>.</a:t>
            </a:r>
            <a:br>
              <a:rPr lang="lt-LT" sz="1100">
                <a:latin typeface="Arial"/>
                <a:ea typeface="Arial"/>
                <a:cs typeface="Arial"/>
                <a:sym typeface="Arial"/>
              </a:rPr>
            </a:br>
            <a:r>
              <a:rPr lang="lt-LT" sz="1100" b="1">
                <a:latin typeface="Arial"/>
                <a:ea typeface="Arial"/>
                <a:cs typeface="Arial"/>
                <a:sym typeface="Arial"/>
              </a:rPr>
              <a:t>Ką gali padaryti netikros paskyros?</a:t>
            </a:r>
            <a:br>
              <a:rPr lang="lt-LT" sz="1100" b="1">
                <a:latin typeface="Arial"/>
                <a:ea typeface="Arial"/>
                <a:cs typeface="Arial"/>
                <a:sym typeface="Arial"/>
              </a:rPr>
            </a:br>
            <a:r>
              <a:rPr lang="lt-LT" sz="1100" b="1">
                <a:latin typeface="Arial"/>
                <a:ea typeface="Arial"/>
                <a:cs typeface="Arial"/>
                <a:sym typeface="Arial"/>
              </a:rPr>
              <a:t>Vogti asmeninę informaciją: </a:t>
            </a:r>
            <a:r>
              <a:rPr lang="lt-LT" sz="1100">
                <a:latin typeface="Arial"/>
                <a:ea typeface="Arial"/>
                <a:cs typeface="Arial"/>
                <a:sym typeface="Arial"/>
              </a:rPr>
              <a:t>Išvilioja duomenis (vardą, el. paštą, nuotraukas, slaptažodžius), kartais apsimeta pažįstamais žmonėmis.</a:t>
            </a:r>
            <a:br>
              <a:rPr lang="lt-LT" sz="1100">
                <a:latin typeface="Arial"/>
                <a:ea typeface="Arial"/>
                <a:cs typeface="Arial"/>
                <a:sym typeface="Arial"/>
              </a:rPr>
            </a:br>
            <a:r>
              <a:rPr lang="lt-LT" sz="1100" b="1">
                <a:latin typeface="Arial"/>
                <a:ea typeface="Arial"/>
                <a:cs typeface="Arial"/>
                <a:sym typeface="Arial"/>
              </a:rPr>
              <a:t>Siųsti kenkėjiškas nuorodas: </a:t>
            </a:r>
            <a:r>
              <a:rPr lang="lt-LT" sz="1100">
                <a:latin typeface="Arial"/>
                <a:ea typeface="Arial"/>
                <a:cs typeface="Arial"/>
                <a:sym typeface="Arial"/>
              </a:rPr>
              <a:t>Gali siųsti žinutes su nuorodomis į virusus ar sukčiavimo puslapius.</a:t>
            </a:r>
            <a:br>
              <a:rPr lang="lt-LT" sz="1100">
                <a:latin typeface="Arial"/>
                <a:ea typeface="Arial"/>
                <a:cs typeface="Arial"/>
                <a:sym typeface="Arial"/>
              </a:rPr>
            </a:br>
            <a:r>
              <a:rPr lang="lt-LT" sz="1100" b="1">
                <a:latin typeface="Arial"/>
                <a:ea typeface="Arial"/>
                <a:cs typeface="Arial"/>
                <a:sym typeface="Arial"/>
              </a:rPr>
              <a:t>Prisidengus Jūsų vardu, apgauti kitus: </a:t>
            </a:r>
            <a:r>
              <a:rPr lang="lt-LT" sz="1100">
                <a:latin typeface="Arial"/>
                <a:ea typeface="Arial"/>
                <a:cs typeface="Arial"/>
                <a:sym typeface="Arial"/>
              </a:rPr>
              <a:t>Sukuria </a:t>
            </a:r>
            <a:r>
              <a:rPr lang="lt-LT" sz="1100" b="1">
                <a:latin typeface="Arial"/>
                <a:ea typeface="Arial"/>
                <a:cs typeface="Arial"/>
                <a:sym typeface="Arial"/>
              </a:rPr>
              <a:t>kloną</a:t>
            </a:r>
            <a:r>
              <a:rPr lang="lt-LT" sz="1100">
                <a:latin typeface="Arial"/>
                <a:ea typeface="Arial"/>
                <a:cs typeface="Arial"/>
                <a:sym typeface="Arial"/>
              </a:rPr>
              <a:t> tavo vardu ir bando apgauti jūsų draugus (pvz., prašo pinigų, slaptažodžių)</a:t>
            </a:r>
            <a:br>
              <a:rPr lang="lt-LT" sz="1100">
                <a:latin typeface="Arial"/>
                <a:ea typeface="Arial"/>
                <a:cs typeface="Arial"/>
                <a:sym typeface="Arial"/>
              </a:rPr>
            </a:br>
            <a:r>
              <a:rPr lang="lt-LT" sz="1100" b="1">
                <a:latin typeface="Arial"/>
                <a:ea typeface="Arial"/>
                <a:cs typeface="Arial"/>
                <a:sym typeface="Arial"/>
              </a:rPr>
              <a:t>Pavogti paskyrą: </a:t>
            </a:r>
            <a:r>
              <a:rPr lang="lt-LT" sz="1100">
                <a:latin typeface="Arial"/>
                <a:ea typeface="Arial"/>
                <a:cs typeface="Arial"/>
                <a:sym typeface="Arial"/>
              </a:rPr>
              <a:t>Jei paspaudus nuorodą suvesite prisijungimo duomenis- jie gali užvaldyti jūsų paskyrą.</a:t>
            </a:r>
            <a:br>
              <a:rPr lang="lt-LT" sz="1100">
                <a:latin typeface="Arial"/>
                <a:ea typeface="Arial"/>
                <a:cs typeface="Arial"/>
                <a:sym typeface="Arial"/>
              </a:rPr>
            </a:br>
            <a:r>
              <a:rPr lang="lt-LT" sz="1100" b="1">
                <a:latin typeface="Arial"/>
                <a:ea typeface="Arial"/>
                <a:cs typeface="Arial"/>
                <a:sym typeface="Arial"/>
              </a:rPr>
              <a:t>Skleisti dezinformaciją ar šmeižtą: </a:t>
            </a:r>
            <a:r>
              <a:rPr lang="lt-LT" sz="1100">
                <a:latin typeface="Arial"/>
                <a:ea typeface="Arial"/>
                <a:cs typeface="Arial"/>
                <a:sym typeface="Arial"/>
              </a:rPr>
              <a:t>Gali naudoti netikrą paskyrą tam, kad platintų melagingą informaciją ar šmeižtų jus.</a:t>
            </a:r>
            <a:endParaRPr sz="1100">
              <a:latin typeface="Arial"/>
              <a:ea typeface="Arial"/>
              <a:cs typeface="Arial"/>
              <a:sym typeface="Arial"/>
            </a:endParaRPr>
          </a:p>
          <a:p>
            <a:pPr marL="0" lvl="0" indent="0" algn="l" rtl="0">
              <a:spcBef>
                <a:spcPts val="0"/>
              </a:spcBef>
              <a:spcAft>
                <a:spcPts val="0"/>
              </a:spcAft>
              <a:buNone/>
            </a:pPr>
            <a:r>
              <a:rPr lang="lt-LT" sz="1100" b="1">
                <a:latin typeface="Arial"/>
                <a:ea typeface="Arial"/>
                <a:cs typeface="Arial"/>
                <a:sym typeface="Arial"/>
              </a:rPr>
              <a:t>Jei jau bendravote su netikra paskyra:</a:t>
            </a:r>
            <a:endParaRPr sz="1100" b="1">
              <a:latin typeface="Arial"/>
              <a:ea typeface="Arial"/>
              <a:cs typeface="Arial"/>
              <a:sym typeface="Arial"/>
            </a:endParaRPr>
          </a:p>
          <a:p>
            <a:pPr marL="0" lvl="0" indent="0" algn="l" rtl="0">
              <a:spcBef>
                <a:spcPts val="0"/>
              </a:spcBef>
              <a:spcAft>
                <a:spcPts val="0"/>
              </a:spcAft>
              <a:buNone/>
            </a:pPr>
            <a:r>
              <a:rPr lang="lt-LT" sz="1100">
                <a:latin typeface="Arial"/>
                <a:ea typeface="Arial"/>
                <a:cs typeface="Arial"/>
                <a:sym typeface="Arial"/>
              </a:rPr>
              <a:t>Keiskite slaptažodį – nedelsiant.</a:t>
            </a:r>
            <a:br>
              <a:rPr lang="lt-LT" sz="1100">
                <a:latin typeface="Arial"/>
                <a:ea typeface="Arial"/>
                <a:cs typeface="Arial"/>
                <a:sym typeface="Arial"/>
              </a:rPr>
            </a:br>
            <a:r>
              <a:rPr lang="lt-LT" sz="1100">
                <a:latin typeface="Arial"/>
                <a:ea typeface="Arial"/>
                <a:cs typeface="Arial"/>
                <a:sym typeface="Arial"/>
              </a:rPr>
              <a:t>Patikrinkite įrenginių prisijungimus (Facebook, Gmail, Instagram ir kt.).</a:t>
            </a:r>
            <a:br>
              <a:rPr lang="lt-LT" sz="1100">
                <a:latin typeface="Arial"/>
                <a:ea typeface="Arial"/>
                <a:cs typeface="Arial"/>
                <a:sym typeface="Arial"/>
              </a:rPr>
            </a:br>
            <a:r>
              <a:rPr lang="lt-LT" sz="1100">
                <a:latin typeface="Arial"/>
                <a:ea typeface="Arial"/>
                <a:cs typeface="Arial"/>
                <a:sym typeface="Arial"/>
              </a:rPr>
              <a:t>Įjunkite 2FA (dviejų faktorių autentifikavimą). (Tai papildomas apsaugos lygis – net jei kas nors sužinotų jūsų slaptažodį, jie negalės prisijungti be jūsų paskyros)</a:t>
            </a:r>
            <a:br>
              <a:rPr lang="lt-LT" sz="1100">
                <a:latin typeface="Arial"/>
                <a:ea typeface="Arial"/>
                <a:cs typeface="Arial"/>
                <a:sym typeface="Arial"/>
              </a:rPr>
            </a:br>
            <a:r>
              <a:rPr lang="lt-LT" sz="1100">
                <a:latin typeface="Arial"/>
                <a:ea typeface="Arial"/>
                <a:cs typeface="Arial"/>
                <a:sym typeface="Arial"/>
              </a:rPr>
              <a:t>Praneškite apie paskyrą platformai (Report/Blokuoti).</a:t>
            </a:r>
            <a:br>
              <a:rPr lang="lt-LT" sz="1100">
                <a:latin typeface="Arial"/>
                <a:ea typeface="Arial"/>
                <a:cs typeface="Arial"/>
                <a:sym typeface="Arial"/>
              </a:rPr>
            </a:br>
            <a:r>
              <a:rPr lang="lt-LT" sz="1100">
                <a:latin typeface="Arial"/>
                <a:ea typeface="Arial"/>
                <a:cs typeface="Arial"/>
                <a:sym typeface="Arial"/>
              </a:rPr>
              <a:t>Informuokite draugus, jei kas nors bando apsimesti jumis.</a:t>
            </a:r>
            <a:endParaRPr sz="1100">
              <a:latin typeface="Arial"/>
              <a:ea typeface="Arial"/>
              <a:cs typeface="Arial"/>
              <a:sym typeface="Arial"/>
            </a:endParaRPr>
          </a:p>
        </p:txBody>
      </p:sp>
      <p:sp>
        <p:nvSpPr>
          <p:cNvPr id="768" name="Google Shape;768;p1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p1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4" name="Google Shape;774;p1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a:latin typeface="Arial"/>
                <a:ea typeface="Arial"/>
                <a:cs typeface="Arial"/>
                <a:sym typeface="Arial"/>
              </a:rPr>
              <a:t>Yra kelios svarbios priežastys, kodėl verta pranešti apie netikras paskyras socialiniuose tinkluose:</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Saugumas</a:t>
            </a:r>
            <a:r>
              <a:rPr lang="lt-LT" sz="1100">
                <a:latin typeface="Arial"/>
                <a:ea typeface="Arial"/>
                <a:cs typeface="Arial"/>
                <a:sym typeface="Arial"/>
              </a:rPr>
              <a:t> – netikros paskyros gali būti naudojamos sukčiavimui, tapatybės vagystei ar bandymui išvilioti asmeninius duomenis.</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Dezinformacijos mažinimas</a:t>
            </a:r>
            <a:r>
              <a:rPr lang="lt-LT" sz="1100">
                <a:latin typeface="Arial"/>
                <a:ea typeface="Arial"/>
                <a:cs typeface="Arial"/>
                <a:sym typeface="Arial"/>
              </a:rPr>
              <a:t> – tokios paskyros dažnai platina melagingą ar klaidinančią informaciją.</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Bendruomenės apsauga</a:t>
            </a:r>
            <a:r>
              <a:rPr lang="lt-LT" sz="1100">
                <a:latin typeface="Arial"/>
                <a:ea typeface="Arial"/>
                <a:cs typeface="Arial"/>
                <a:sym typeface="Arial"/>
              </a:rPr>
              <a:t> – pranešdami padedame apsaugoti kitus vartotojus nuo manipuliacijos ar žalingo turinio.</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Tinklo patikimumas</a:t>
            </a:r>
            <a:r>
              <a:rPr lang="lt-LT" sz="1100">
                <a:latin typeface="Arial"/>
                <a:ea typeface="Arial"/>
                <a:cs typeface="Arial"/>
                <a:sym typeface="Arial"/>
              </a:rPr>
              <a:t> – kuo daugiau netikrų paskyrų pašalinama, tuo labiau pasitikima pačia platforma.</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Asmeninė nauda</a:t>
            </a:r>
            <a:r>
              <a:rPr lang="lt-LT" sz="1100">
                <a:latin typeface="Arial"/>
                <a:ea typeface="Arial"/>
                <a:cs typeface="Arial"/>
                <a:sym typeface="Arial"/>
              </a:rPr>
              <a:t> – jei netikra paskyra apsimeta jumis ar jūsų pažįstamais, pranešimas gali užkirsti kelią reputacijos žalai.</a:t>
            </a:r>
            <a:endParaRPr sz="1100"/>
          </a:p>
        </p:txBody>
      </p:sp>
      <p:sp>
        <p:nvSpPr>
          <p:cNvPr id="775" name="Google Shape;775;p16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67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1" name="Google Shape;781;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lt-LT" sz="1100">
                <a:solidFill>
                  <a:schemeClr val="dk1"/>
                </a:solidFill>
                <a:latin typeface="Arial"/>
                <a:ea typeface="Arial"/>
                <a:cs typeface="Arial"/>
                <a:sym typeface="Arial"/>
              </a:rPr>
              <a:t>Norint aktyviai kovoti su dezinformacija ir netikromis naujienomis internete, reikia dviejų dalių – jas atskleisti ir apie jas pranešti. </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100">
                <a:solidFill>
                  <a:schemeClr val="dk1"/>
                </a:solidFill>
                <a:latin typeface="Arial"/>
                <a:ea typeface="Arial"/>
                <a:cs typeface="Arial"/>
                <a:sym typeface="Arial"/>
              </a:rPr>
              <a:t>Pranešti apie trolius, botus, netikrą informaciją ar naujienas galima socialinių tinklų administratoriams. </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endParaRPr sz="1100">
              <a:solidFill>
                <a:schemeClr val="dk1"/>
              </a:solidFill>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100" b="1">
                <a:solidFill>
                  <a:schemeClr val="dk1"/>
                </a:solidFill>
                <a:latin typeface="Arial"/>
                <a:ea typeface="Arial"/>
                <a:cs typeface="Arial"/>
                <a:sym typeface="Arial"/>
              </a:rPr>
              <a:t>„Facebook“ tinkle</a:t>
            </a:r>
            <a:endParaRPr sz="1100">
              <a:solidFill>
                <a:schemeClr val="dk1"/>
              </a:solidFill>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100">
                <a:solidFill>
                  <a:schemeClr val="dk1"/>
                </a:solidFill>
                <a:latin typeface="Arial"/>
                <a:ea typeface="Arial"/>
                <a:cs typeface="Arial"/>
                <a:sym typeface="Arial"/>
              </a:rPr>
              <a:t>Pranešti apie pranešimą: a) pranešimo dešiniame viršutiniame kampe spausti ant trijų taškų ikonos; b) </a:t>
            </a:r>
            <a:r>
              <a:rPr lang="lt-LT" sz="1100">
                <a:latin typeface="Arial"/>
                <a:ea typeface="Arial"/>
                <a:cs typeface="Arial"/>
                <a:sym typeface="Arial"/>
              </a:rPr>
              <a:t>spausti</a:t>
            </a:r>
            <a:r>
              <a:rPr lang="lt-LT" sz="1100">
                <a:solidFill>
                  <a:schemeClr val="dk1"/>
                </a:solidFill>
                <a:latin typeface="Arial"/>
                <a:ea typeface="Arial"/>
                <a:cs typeface="Arial"/>
                <a:sym typeface="Arial"/>
              </a:rPr>
              <a:t> </a:t>
            </a:r>
            <a:r>
              <a:rPr lang="lt-LT" sz="1100">
                <a:latin typeface="Arial"/>
                <a:ea typeface="Arial"/>
                <a:cs typeface="Arial"/>
                <a:sym typeface="Arial"/>
              </a:rPr>
              <a:t>„</a:t>
            </a:r>
            <a:r>
              <a:rPr lang="lt-LT" sz="1100">
                <a:solidFill>
                  <a:schemeClr val="dk1"/>
                </a:solidFill>
                <a:latin typeface="Arial"/>
                <a:ea typeface="Arial"/>
                <a:cs typeface="Arial"/>
                <a:sym typeface="Arial"/>
              </a:rPr>
              <a:t>Pranešti apie nuotrauką</a:t>
            </a:r>
            <a:r>
              <a:rPr lang="lt-LT" sz="1100">
                <a:latin typeface="Arial"/>
                <a:ea typeface="Arial"/>
                <a:cs typeface="Arial"/>
                <a:sym typeface="Arial"/>
              </a:rPr>
              <a:t>“;</a:t>
            </a:r>
            <a:r>
              <a:rPr lang="lt-LT" sz="1100">
                <a:solidFill>
                  <a:schemeClr val="dk1"/>
                </a:solidFill>
                <a:latin typeface="Arial"/>
                <a:ea typeface="Arial"/>
                <a:cs typeface="Arial"/>
                <a:sym typeface="Arial"/>
              </a:rPr>
              <a:t> c) </a:t>
            </a:r>
            <a:r>
              <a:rPr lang="lt-LT" sz="1100">
                <a:latin typeface="Arial"/>
                <a:ea typeface="Arial"/>
                <a:cs typeface="Arial"/>
                <a:sym typeface="Arial"/>
              </a:rPr>
              <a:t>pasirinkti</a:t>
            </a:r>
            <a:r>
              <a:rPr lang="lt-LT" sz="1100">
                <a:solidFill>
                  <a:schemeClr val="dk1"/>
                </a:solidFill>
                <a:latin typeface="Arial"/>
                <a:ea typeface="Arial"/>
                <a:cs typeface="Arial"/>
                <a:sym typeface="Arial"/>
              </a:rPr>
              <a:t> vieną iš problemų, pavyzdžiui, klaidinga informacija, šlamštas, neapykantą kurstanti kalba.</a:t>
            </a:r>
            <a:endParaRPr sz="1100">
              <a:latin typeface="Arial"/>
              <a:ea typeface="Arial"/>
              <a:cs typeface="Arial"/>
              <a:sym typeface="Arial"/>
            </a:endParaRPr>
          </a:p>
        </p:txBody>
      </p:sp>
      <p:sp>
        <p:nvSpPr>
          <p:cNvPr id="782" name="Google Shape;782;p5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lt-LT" sz="1400" b="0" i="0" u="none" strike="noStrike" cap="none">
                <a:solidFill>
                  <a:srgbClr val="000000"/>
                </a:solidFill>
                <a:latin typeface="Arial"/>
                <a:ea typeface="Arial"/>
                <a:cs typeface="Arial"/>
                <a:sym typeface="Arial"/>
              </a:rPr>
              <a:t>68</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3"/>
        <p:cNvGrpSpPr/>
        <p:nvPr/>
      </p:nvGrpSpPr>
      <p:grpSpPr>
        <a:xfrm>
          <a:off x="0" y="0"/>
          <a:ext cx="0" cy="0"/>
          <a:chOff x="0" y="0"/>
          <a:chExt cx="0" cy="0"/>
        </a:xfrm>
      </p:grpSpPr>
      <p:sp>
        <p:nvSpPr>
          <p:cNvPr id="794" name="Google Shape;794;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5" name="Google Shape;795;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100">
                <a:solidFill>
                  <a:schemeClr val="dk1"/>
                </a:solidFill>
                <a:latin typeface="Arial"/>
                <a:ea typeface="Arial"/>
                <a:cs typeface="Arial"/>
                <a:sym typeface="Arial"/>
              </a:rPr>
              <a:t>Pranešti apie profilį: a) atidaryti asmens profilį; b) dešinėje meniu juostoje rinktis trijų taškų ikoną; c) </a:t>
            </a:r>
            <a:r>
              <a:rPr lang="lt-LT" sz="1100">
                <a:latin typeface="Arial"/>
                <a:ea typeface="Arial"/>
                <a:cs typeface="Arial"/>
                <a:sym typeface="Arial"/>
              </a:rPr>
              <a:t>rinktis</a:t>
            </a:r>
            <a:r>
              <a:rPr lang="lt-LT" sz="1100">
                <a:solidFill>
                  <a:schemeClr val="dk1"/>
                </a:solidFill>
                <a:latin typeface="Arial"/>
                <a:ea typeface="Arial"/>
                <a:cs typeface="Arial"/>
                <a:sym typeface="Arial"/>
              </a:rPr>
              <a:t> </a:t>
            </a:r>
            <a:r>
              <a:rPr lang="lt-LT" sz="1100">
                <a:latin typeface="Arial"/>
                <a:ea typeface="Arial"/>
                <a:cs typeface="Arial"/>
                <a:sym typeface="Arial"/>
              </a:rPr>
              <a:t>„</a:t>
            </a:r>
            <a:r>
              <a:rPr lang="lt-LT" sz="1100">
                <a:solidFill>
                  <a:schemeClr val="dk1"/>
                </a:solidFill>
                <a:latin typeface="Arial"/>
                <a:ea typeface="Arial"/>
                <a:cs typeface="Arial"/>
                <a:sym typeface="Arial"/>
              </a:rPr>
              <a:t>Gauti pagalbos arba pranešti apie turinį</a:t>
            </a:r>
            <a:r>
              <a:rPr lang="lt-LT" sz="1100">
                <a:latin typeface="Arial"/>
                <a:ea typeface="Arial"/>
                <a:cs typeface="Arial"/>
                <a:sym typeface="Arial"/>
              </a:rPr>
              <a:t>“;</a:t>
            </a:r>
            <a:r>
              <a:rPr lang="lt-LT" sz="1100">
                <a:solidFill>
                  <a:schemeClr val="dk1"/>
                </a:solidFill>
                <a:latin typeface="Arial"/>
                <a:ea typeface="Arial"/>
                <a:cs typeface="Arial"/>
                <a:sym typeface="Arial"/>
              </a:rPr>
              <a:t> d) pasirinkti vieną iš siūlomų problemų, pavyzdžiui, apsimeta kitu asmeniu, netikra paskyra, netikras vardas.</a:t>
            </a:r>
            <a:endParaRPr sz="1100">
              <a:latin typeface="Arial"/>
              <a:ea typeface="Arial"/>
              <a:cs typeface="Arial"/>
              <a:sym typeface="Arial"/>
            </a:endParaRPr>
          </a:p>
        </p:txBody>
      </p:sp>
      <p:sp>
        <p:nvSpPr>
          <p:cNvPr id="796" name="Google Shape;796;p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lt-LT" sz="1400" b="0" i="0" u="none" strike="noStrike" cap="none">
                <a:solidFill>
                  <a:srgbClr val="000000"/>
                </a:solidFill>
                <a:latin typeface="Arial"/>
                <a:ea typeface="Arial"/>
                <a:cs typeface="Arial"/>
                <a:sym typeface="Arial"/>
              </a:rPr>
              <a:t>69</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7"/>
        <p:cNvGrpSpPr/>
        <p:nvPr/>
      </p:nvGrpSpPr>
      <p:grpSpPr>
        <a:xfrm>
          <a:off x="0" y="0"/>
          <a:ext cx="0" cy="0"/>
          <a:chOff x="0" y="0"/>
          <a:chExt cx="0" cy="0"/>
        </a:xfrm>
      </p:grpSpPr>
      <p:sp>
        <p:nvSpPr>
          <p:cNvPr id="808" name="Google Shape;808;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9" name="Google Shape;809;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lt-LT" sz="1100" b="1">
                <a:solidFill>
                  <a:schemeClr val="dk1"/>
                </a:solidFill>
                <a:latin typeface="Arial"/>
                <a:ea typeface="Arial"/>
                <a:cs typeface="Arial"/>
                <a:sym typeface="Arial"/>
              </a:rPr>
              <a:t>„Youtube“ tinkle</a:t>
            </a:r>
            <a:endParaRPr sz="1100">
              <a:solidFill>
                <a:schemeClr val="dk1"/>
              </a:solidFill>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100">
                <a:solidFill>
                  <a:schemeClr val="dk1"/>
                </a:solidFill>
                <a:latin typeface="Arial"/>
                <a:ea typeface="Arial"/>
                <a:cs typeface="Arial"/>
                <a:sym typeface="Arial"/>
              </a:rPr>
              <a:t>Pranešti apie vaizdo turinį: a) suraskite vaizdo įrašą, apie kurį norite pranešti; b) vaizdo įrašo apačioje dešininėje rinkitės trijų taškų ikoną ir „Pranešti“; c) pasirinkite pranešimo priežastį, kuri tiksliausiai atitinka pažeidimą vaizdo įraše.</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endParaRPr sz="1100">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r>
              <a:rPr lang="lt-LT" sz="1100">
                <a:solidFill>
                  <a:schemeClr val="dk1"/>
                </a:solidFill>
                <a:latin typeface="Arial"/>
                <a:ea typeface="Arial"/>
                <a:cs typeface="Arial"/>
                <a:sym typeface="Arial"/>
              </a:rPr>
              <a:t>Jei socialinė platforma gaus pakankamai </a:t>
            </a:r>
            <a:r>
              <a:rPr lang="lt-LT" sz="1100">
                <a:latin typeface="Arial"/>
                <a:ea typeface="Arial"/>
                <a:cs typeface="Arial"/>
                <a:sym typeface="Arial"/>
              </a:rPr>
              <a:t>pranešimų </a:t>
            </a:r>
            <a:r>
              <a:rPr lang="lt-LT" sz="1100">
                <a:solidFill>
                  <a:schemeClr val="dk1"/>
                </a:solidFill>
                <a:latin typeface="Arial"/>
                <a:ea typeface="Arial"/>
                <a:cs typeface="Arial"/>
                <a:sym typeface="Arial"/>
              </a:rPr>
              <a:t>iš vartotojų, istorija ar </a:t>
            </a:r>
            <a:r>
              <a:rPr lang="lt-LT" sz="1100">
                <a:latin typeface="Arial"/>
                <a:ea typeface="Arial"/>
                <a:cs typeface="Arial"/>
                <a:sym typeface="Arial"/>
              </a:rPr>
              <a:t>įrašas bus</a:t>
            </a:r>
            <a:r>
              <a:rPr lang="lt-LT" sz="1100">
                <a:solidFill>
                  <a:schemeClr val="dk1"/>
                </a:solidFill>
                <a:latin typeface="Arial"/>
                <a:ea typeface="Arial"/>
                <a:cs typeface="Arial"/>
                <a:sym typeface="Arial"/>
              </a:rPr>
              <a:t> pašalintas. Tai yra metodas, kurį paprastų piliečių organizacijos (dar žinomos kaip elfai) naudoja kovodamos su dezinformacija internete. </a:t>
            </a:r>
            <a:endParaRPr sz="1100">
              <a:latin typeface="Arial"/>
              <a:ea typeface="Arial"/>
              <a:cs typeface="Arial"/>
              <a:sym typeface="Arial"/>
            </a:endParaRPr>
          </a:p>
        </p:txBody>
      </p:sp>
      <p:sp>
        <p:nvSpPr>
          <p:cNvPr id="810" name="Google Shape;810;p5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lt-LT" sz="1400" b="0" i="0" u="none" strike="noStrike" cap="none">
                <a:solidFill>
                  <a:srgbClr val="000000"/>
                </a:solidFill>
                <a:latin typeface="Arial"/>
                <a:ea typeface="Arial"/>
                <a:cs typeface="Arial"/>
                <a:sym typeface="Arial"/>
              </a:rPr>
              <a:t>70</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3" name="Google Shape;823;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i="0" u="sng" strike="noStrike" cap="none">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Pažink medijas su Klaudija. Į ką kreiptis pastebėjus negerus dalykus?</a:t>
            </a:r>
            <a:r>
              <a:rPr lang="lt-LT" sz="1100" i="0" u="none" strike="noStrike" cap="none">
                <a:solidFill>
                  <a:schemeClr val="dk1"/>
                </a:solidFill>
                <a:latin typeface="Arial"/>
                <a:ea typeface="Arial"/>
                <a:cs typeface="Arial"/>
                <a:sym typeface="Arial"/>
              </a:rPr>
              <a:t> Į </a:t>
            </a:r>
            <a:r>
              <a:rPr lang="lt-LT" sz="1100">
                <a:latin typeface="Arial"/>
                <a:ea typeface="Arial"/>
                <a:cs typeface="Arial"/>
                <a:sym typeface="Arial"/>
              </a:rPr>
              <a:t>klausimus</a:t>
            </a:r>
            <a:r>
              <a:rPr lang="lt-LT" sz="1100" i="0" u="none" strike="noStrike" cap="none">
                <a:solidFill>
                  <a:schemeClr val="dk1"/>
                </a:solidFill>
                <a:latin typeface="Arial"/>
                <a:ea typeface="Arial"/>
                <a:cs typeface="Arial"/>
                <a:sym typeface="Arial"/>
              </a:rPr>
              <a:t> atsako nacionalinio kibernetinio saugumo centro ekspertas Justinas Knieža</a:t>
            </a:r>
            <a:endParaRPr sz="1100" i="0" u="none" strike="noStrike" cap="none">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r>
              <a:rPr lang="lt-LT" sz="1100" u="sng">
                <a:solidFill>
                  <a:schemeClr val="hlink"/>
                </a:solidFill>
                <a:latin typeface="Arial"/>
                <a:ea typeface="Arial"/>
                <a:cs typeface="Arial"/>
                <a:sym typeface="Arial"/>
                <a:hlinkClick r:id="rId4"/>
              </a:rPr>
              <a:t>https://www.youtube.com/watch?v=rx7MprgYcCY</a:t>
            </a:r>
            <a:r>
              <a:rPr lang="lt-LT" sz="1100">
                <a:latin typeface="Arial"/>
                <a:ea typeface="Arial"/>
                <a:cs typeface="Arial"/>
                <a:sym typeface="Arial"/>
              </a:rPr>
              <a:t> </a:t>
            </a:r>
            <a:endParaRPr sz="1100"/>
          </a:p>
        </p:txBody>
      </p:sp>
      <p:sp>
        <p:nvSpPr>
          <p:cNvPr id="824" name="Google Shape;824;p5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lt-LT" sz="1200" b="0" i="0" u="none" strike="noStrike" cap="none">
                <a:solidFill>
                  <a:srgbClr val="000000"/>
                </a:solidFill>
                <a:latin typeface="Calibri"/>
                <a:ea typeface="Calibri"/>
                <a:cs typeface="Calibri"/>
                <a:sym typeface="Calibri"/>
              </a:rPr>
              <a:t>71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0" name="Google Shape;830;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lt-LT" sz="1100">
                <a:solidFill>
                  <a:schemeClr val="dk1"/>
                </a:solidFill>
                <a:latin typeface="Arial"/>
                <a:ea typeface="Arial"/>
                <a:cs typeface="Arial"/>
                <a:sym typeface="Arial"/>
              </a:rPr>
              <a:t>Paprašykite dalyvių panagrinėti savo profiliuose rodomus pranešimus. Pakvieskite, kad įvertintų rodomų žinučių turinį. Vertinant remtis savo vertybėmis ir požiūriu. </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100">
                <a:solidFill>
                  <a:schemeClr val="dk1"/>
                </a:solidFill>
                <a:latin typeface="Arial"/>
                <a:ea typeface="Arial"/>
                <a:cs typeface="Arial"/>
                <a:sym typeface="Arial"/>
              </a:rPr>
              <a:t> </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100">
                <a:solidFill>
                  <a:schemeClr val="dk1"/>
                </a:solidFill>
                <a:latin typeface="Arial"/>
                <a:ea typeface="Arial"/>
                <a:cs typeface="Arial"/>
                <a:sym typeface="Arial"/>
              </a:rPr>
              <a:t>Diskusija:</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100">
                <a:solidFill>
                  <a:schemeClr val="dk1"/>
                </a:solidFill>
                <a:latin typeface="Arial"/>
                <a:ea typeface="Arial"/>
                <a:cs typeface="Arial"/>
                <a:sym typeface="Arial"/>
              </a:rPr>
              <a:t>Ar randa žinučių ar komentarų, kurie atrodo netinkami, skatinantys smurtą, meluojantys, kiršinantys?</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100">
                <a:solidFill>
                  <a:schemeClr val="dk1"/>
                </a:solidFill>
                <a:latin typeface="Arial"/>
                <a:ea typeface="Arial"/>
                <a:cs typeface="Arial"/>
                <a:sym typeface="Arial"/>
              </a:rPr>
              <a:t>Ar imtųsi iniciatyvos siųsti skundą apie konkrečius pranešimus socialinio tinklo administratoriams? </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100">
                <a:solidFill>
                  <a:schemeClr val="dk1"/>
                </a:solidFill>
                <a:latin typeface="Arial"/>
                <a:ea typeface="Arial"/>
                <a:cs typeface="Arial"/>
                <a:sym typeface="Arial"/>
              </a:rPr>
              <a:t>Jei imtųsi, kodėl? Jei nesiimtų, kodėl ne? Kas skatina, o kas stabdo?</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solidFill>
                  <a:schemeClr val="dk1"/>
                </a:solidFill>
                <a:latin typeface="Arial"/>
                <a:ea typeface="Arial"/>
                <a:cs typeface="Arial"/>
                <a:sym typeface="Arial"/>
              </a:rPr>
              <a:t>Ar teko</a:t>
            </a:r>
            <a:r>
              <a:rPr lang="lt-LT" sz="1100">
                <a:latin typeface="Arial"/>
                <a:ea typeface="Arial"/>
                <a:cs typeface="Arial"/>
                <a:sym typeface="Arial"/>
              </a:rPr>
              <a:t> </a:t>
            </a:r>
            <a:r>
              <a:rPr lang="lt-LT" sz="1100">
                <a:solidFill>
                  <a:schemeClr val="dk1"/>
                </a:solidFill>
                <a:latin typeface="Arial"/>
                <a:ea typeface="Arial"/>
                <a:cs typeface="Arial"/>
                <a:sym typeface="Arial"/>
              </a:rPr>
              <a:t>pranešti apie netinkamą turinį?</a:t>
            </a:r>
            <a:r>
              <a:rPr lang="lt-LT" sz="1100">
                <a:latin typeface="Arial"/>
                <a:ea typeface="Arial"/>
                <a:cs typeface="Arial"/>
                <a:sym typeface="Arial"/>
              </a:rPr>
              <a:t> Kaip sekėsi?</a:t>
            </a:r>
            <a:endParaRPr sz="1100">
              <a:latin typeface="Arial"/>
              <a:ea typeface="Arial"/>
              <a:cs typeface="Arial"/>
              <a:sym typeface="Arial"/>
            </a:endParaRPr>
          </a:p>
        </p:txBody>
      </p:sp>
      <p:sp>
        <p:nvSpPr>
          <p:cNvPr id="831" name="Google Shape;831;p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lt-LT" sz="1400" b="0" i="0" u="none" strike="noStrike" cap="none">
                <a:solidFill>
                  <a:srgbClr val="000000"/>
                </a:solidFill>
                <a:latin typeface="Arial"/>
                <a:ea typeface="Arial"/>
                <a:cs typeface="Arial"/>
                <a:sym typeface="Arial"/>
              </a:rPr>
              <a:t>72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p:cNvGrpSpPr/>
        <p:nvPr/>
      </p:nvGrpSpPr>
      <p:grpSpPr>
        <a:xfrm>
          <a:off x="0" y="0"/>
          <a:ext cx="0" cy="0"/>
          <a:chOff x="0" y="0"/>
          <a:chExt cx="0" cy="0"/>
        </a:xfrm>
      </p:grpSpPr>
      <p:sp>
        <p:nvSpPr>
          <p:cNvPr id="836" name="Google Shape;836;g3a0e4a9668e_0_8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lt-LT" sz="1100">
                <a:latin typeface="Arial"/>
                <a:ea typeface="Arial"/>
                <a:cs typeface="Arial"/>
                <a:sym typeface="Arial"/>
              </a:rPr>
              <a:t>Dalyviai prisijungia prie savo „Facebook“ paskyrų (telefone arba kompiuteryje). Peržvelgti </a:t>
            </a:r>
            <a:r>
              <a:rPr lang="lt-LT" sz="1100" b="1">
                <a:latin typeface="Arial"/>
                <a:ea typeface="Arial"/>
                <a:cs typeface="Arial"/>
                <a:sym typeface="Arial"/>
              </a:rPr>
              <a:t>naujienų srautą</a:t>
            </a:r>
            <a:r>
              <a:rPr lang="lt-LT" sz="1100">
                <a:latin typeface="Arial"/>
                <a:ea typeface="Arial"/>
                <a:cs typeface="Arial"/>
                <a:sym typeface="Arial"/>
              </a:rPr>
              <a:t> Pažiūrėti komentarus po populiariais įrašais Atidaryti vieną kitą </a:t>
            </a:r>
            <a:r>
              <a:rPr lang="lt-LT" sz="1100" b="1">
                <a:latin typeface="Arial"/>
                <a:ea typeface="Arial"/>
                <a:cs typeface="Arial"/>
                <a:sym typeface="Arial"/>
              </a:rPr>
              <a:t>grupę</a:t>
            </a:r>
            <a:r>
              <a:rPr lang="lt-LT" sz="1100">
                <a:latin typeface="Arial"/>
                <a:ea typeface="Arial"/>
                <a:cs typeface="Arial"/>
                <a:sym typeface="Arial"/>
              </a:rPr>
              <a:t>, kurioje jie naršo.</a:t>
            </a:r>
            <a:endParaRPr sz="1100">
              <a:latin typeface="Arial"/>
              <a:ea typeface="Arial"/>
              <a:cs typeface="Arial"/>
              <a:sym typeface="Arial"/>
            </a:endParaRPr>
          </a:p>
          <a:p>
            <a:pPr marL="0" lvl="0" indent="0" algn="l" rtl="0">
              <a:spcBef>
                <a:spcPts val="0"/>
              </a:spcBef>
              <a:spcAft>
                <a:spcPts val="0"/>
              </a:spcAft>
              <a:buNone/>
            </a:pPr>
            <a:r>
              <a:rPr lang="lt-LT" sz="1100">
                <a:latin typeface="Arial"/>
                <a:ea typeface="Arial"/>
                <a:cs typeface="Arial"/>
                <a:sym typeface="Arial"/>
              </a:rPr>
              <a:t>Kiekvienas dalyvis turi surasti bent po 1–2 įtartinus atvejus:</a:t>
            </a:r>
            <a:endParaRPr sz="1100">
              <a:latin typeface="Arial"/>
              <a:ea typeface="Arial"/>
              <a:cs typeface="Arial"/>
              <a:sym typeface="Arial"/>
            </a:endParaRPr>
          </a:p>
          <a:p>
            <a:pPr marL="457200" lvl="0" indent="-228600" algn="l" rtl="0">
              <a:spcBef>
                <a:spcPts val="0"/>
              </a:spcBef>
              <a:spcAft>
                <a:spcPts val="0"/>
              </a:spcAft>
              <a:buClr>
                <a:schemeClr val="dk1"/>
              </a:buClr>
              <a:buSzPts val="1400"/>
              <a:buFont typeface="Arial"/>
              <a:buNone/>
            </a:pPr>
            <a:r>
              <a:rPr lang="lt-LT" sz="1100" b="1">
                <a:latin typeface="Arial"/>
                <a:ea typeface="Arial"/>
                <a:cs typeface="Arial"/>
                <a:sym typeface="Arial"/>
              </a:rPr>
              <a:t>Botas?</a:t>
            </a:r>
            <a:r>
              <a:rPr lang="lt-LT" sz="1100">
                <a:latin typeface="Arial"/>
                <a:ea typeface="Arial"/>
                <a:cs typeface="Arial"/>
                <a:sym typeface="Arial"/>
              </a:rPr>
              <a:t> – profilis be nuotraukos, su keistu vardu, kartojantis turinį.</a:t>
            </a:r>
            <a:endParaRPr sz="1100">
              <a:latin typeface="Arial"/>
              <a:ea typeface="Arial"/>
              <a:cs typeface="Arial"/>
              <a:sym typeface="Arial"/>
            </a:endParaRPr>
          </a:p>
          <a:p>
            <a:pPr marL="457200" lvl="0" indent="-228600" algn="l" rtl="0">
              <a:spcBef>
                <a:spcPts val="0"/>
              </a:spcBef>
              <a:spcAft>
                <a:spcPts val="0"/>
              </a:spcAft>
              <a:buClr>
                <a:schemeClr val="dk1"/>
              </a:buClr>
              <a:buSzPts val="1400"/>
              <a:buFont typeface="Arial"/>
              <a:buNone/>
            </a:pPr>
            <a:r>
              <a:rPr lang="lt-LT" sz="1100" b="1">
                <a:latin typeface="Arial"/>
                <a:ea typeface="Arial"/>
                <a:cs typeface="Arial"/>
                <a:sym typeface="Arial"/>
              </a:rPr>
              <a:t>Trolis?</a:t>
            </a:r>
            <a:r>
              <a:rPr lang="lt-LT" sz="1100">
                <a:latin typeface="Arial"/>
                <a:ea typeface="Arial"/>
                <a:cs typeface="Arial"/>
                <a:sym typeface="Arial"/>
              </a:rPr>
              <a:t> – provokuojantis ar įžeidžiantis komentaras, skirtas sukelti emocijas.</a:t>
            </a:r>
            <a:endParaRPr sz="1100">
              <a:latin typeface="Arial"/>
              <a:ea typeface="Arial"/>
              <a:cs typeface="Arial"/>
              <a:sym typeface="Arial"/>
            </a:endParaRPr>
          </a:p>
        </p:txBody>
      </p:sp>
      <p:sp>
        <p:nvSpPr>
          <p:cNvPr id="837" name="Google Shape;837;g3a0e4a9668e_0_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2" name="Google Shape;842;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lt-LT" sz="1100" b="1">
                <a:solidFill>
                  <a:srgbClr val="0F0F0F"/>
                </a:solidFill>
                <a:latin typeface="Arial"/>
                <a:ea typeface="Arial"/>
                <a:cs typeface="Arial"/>
                <a:sym typeface="Arial"/>
              </a:rPr>
              <a:t>Pažiūrėkite filmuką „Pažink medijas su Klaudija. „Facebook“ pasaulį valdo algoritmai”</a:t>
            </a:r>
            <a:endParaRPr sz="1100" b="1">
              <a:solidFill>
                <a:srgbClr val="0F0F0F"/>
              </a:solidFill>
              <a:latin typeface="Arial"/>
              <a:ea typeface="Arial"/>
              <a:cs typeface="Arial"/>
              <a:sym typeface="Arial"/>
            </a:endParaRPr>
          </a:p>
          <a:p>
            <a:pPr marL="0" lvl="0" indent="0" algn="l" rtl="0">
              <a:lnSpc>
                <a:spcPct val="100000"/>
              </a:lnSpc>
              <a:spcBef>
                <a:spcPts val="0"/>
              </a:spcBef>
              <a:spcAft>
                <a:spcPts val="0"/>
              </a:spcAft>
              <a:buSzPts val="1400"/>
              <a:buNone/>
            </a:pPr>
            <a:r>
              <a:rPr lang="lt-LT" sz="1100">
                <a:solidFill>
                  <a:srgbClr val="131313"/>
                </a:solidFill>
                <a:latin typeface="Arial"/>
                <a:ea typeface="Arial"/>
                <a:cs typeface="Arial"/>
                <a:sym typeface="Arial"/>
              </a:rPr>
              <a:t>Pokalbis su Kauno technologijos universiteto profesoriumi Sauliumi Keturakiu.</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u="sng">
                <a:solidFill>
                  <a:schemeClr val="hlink"/>
                </a:solidFill>
                <a:latin typeface="Arial"/>
                <a:ea typeface="Arial"/>
                <a:cs typeface="Arial"/>
                <a:sym typeface="Arial"/>
                <a:hlinkClick r:id="rId3"/>
              </a:rPr>
              <a:t>https://www.youtube.com/watch?v=aLBHRsaxRUE</a:t>
            </a:r>
            <a:r>
              <a:rPr lang="lt-LT" sz="1100">
                <a:latin typeface="Arial"/>
                <a:ea typeface="Arial"/>
                <a:cs typeface="Arial"/>
                <a:sym typeface="Arial"/>
              </a:rPr>
              <a:t> </a:t>
            </a:r>
            <a:endParaRPr sz="1100"/>
          </a:p>
          <a:p>
            <a:pPr marL="0" lvl="0" indent="0" algn="l" rtl="0">
              <a:lnSpc>
                <a:spcPct val="100000"/>
              </a:lnSpc>
              <a:spcBef>
                <a:spcPts val="0"/>
              </a:spcBef>
              <a:spcAft>
                <a:spcPts val="0"/>
              </a:spcAft>
              <a:buSzPts val="1400"/>
              <a:buNone/>
            </a:pPr>
            <a:endParaRPr sz="1100">
              <a:latin typeface="Arial"/>
              <a:ea typeface="Arial"/>
              <a:cs typeface="Arial"/>
              <a:sym typeface="Arial"/>
            </a:endParaRPr>
          </a:p>
        </p:txBody>
      </p:sp>
      <p:sp>
        <p:nvSpPr>
          <p:cNvPr id="843" name="Google Shape;843;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lt-LT" sz="1200" b="0" i="0" u="none" strike="noStrike" cap="none">
                <a:solidFill>
                  <a:srgbClr val="000000"/>
                </a:solidFill>
                <a:latin typeface="Calibri"/>
                <a:ea typeface="Calibri"/>
                <a:cs typeface="Calibri"/>
                <a:sym typeface="Calibri"/>
              </a:rPr>
              <a:t>74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p1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9" name="Google Shape;849;p1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lt-LT" sz="1100">
                <a:latin typeface="Arial"/>
                <a:ea typeface="Arial"/>
                <a:cs typeface="Arial"/>
                <a:sym typeface="Arial"/>
              </a:rPr>
              <a:t>Faktų tikrinimas padeda suprasti, kas tikra, o kas – klaidinga. Tai procesas, kai patikrinama informacija, naujienos ar teiginiai, siekiant nustatyti, ar jie yra tikri, ar klaidingi. </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latin typeface="Arial"/>
                <a:ea typeface="Arial"/>
                <a:cs typeface="Arial"/>
                <a:sym typeface="Arial"/>
              </a:rPr>
              <a:t>Aptarsime kaip atskirti patikimą informaciją nuo dezinformacijos, kaip mažinti klaidinančios informacijos sklaidą ir ugdyti kritinį mąstymą ir atsakingą informacijos vartojimą.</a:t>
            </a:r>
            <a:endParaRPr sz="1100">
              <a:latin typeface="Arial"/>
              <a:ea typeface="Arial"/>
              <a:cs typeface="Arial"/>
              <a:sym typeface="Arial"/>
            </a:endParaRPr>
          </a:p>
        </p:txBody>
      </p:sp>
      <p:sp>
        <p:nvSpPr>
          <p:cNvPr id="850" name="Google Shape;850;p16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75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3"/>
        <p:cNvGrpSpPr/>
        <p:nvPr/>
      </p:nvGrpSpPr>
      <p:grpSpPr>
        <a:xfrm>
          <a:off x="0" y="0"/>
          <a:ext cx="0" cy="0"/>
          <a:chOff x="0" y="0"/>
          <a:chExt cx="0" cy="0"/>
        </a:xfrm>
      </p:grpSpPr>
      <p:sp>
        <p:nvSpPr>
          <p:cNvPr id="854" name="Google Shape;854;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5" name="Google Shape;855;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a:latin typeface="Arial"/>
                <a:ea typeface="Arial"/>
                <a:cs typeface="Arial"/>
                <a:sym typeface="Arial"/>
              </a:rPr>
              <a:t>Žiniasklaidos priemonės pasitelkia faktų tikrinimo procesus prieš paskelbiant naujienas, kad visuomenę pasiektų faktais grįsta informacija, šis procesas yra svarbi žurnalistikos dalis. Pasitelkdamos faktų tikrinimu, visuomenės informavimo priemonės išlaiko savo objektyvumą bei darbo kokybę, ir didina žmonių pasitikėjimą žiniasklaida.</a:t>
            </a: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Tarptautinio faktų tikrinimo tinklo nariais yra tapę: </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1. Lietuvos nacionalinis radijas ir televizija su projektu „LRT faktai“; </a:t>
            </a:r>
            <a:br>
              <a:rPr lang="lt-LT" sz="1100">
                <a:latin typeface="Arial"/>
                <a:ea typeface="Arial"/>
                <a:cs typeface="Arial"/>
                <a:sym typeface="Arial"/>
              </a:rPr>
            </a:br>
            <a:r>
              <a:rPr lang="lt-LT" sz="1100">
                <a:latin typeface="Arial"/>
                <a:ea typeface="Arial"/>
                <a:cs typeface="Arial"/>
                <a:sym typeface="Arial"/>
              </a:rPr>
              <a:t>2. Naujienų portalas „15min” ir jų projektas „Patikrinta 15min”; </a:t>
            </a:r>
            <a:br>
              <a:rPr lang="lt-LT" sz="1100">
                <a:latin typeface="Arial"/>
                <a:ea typeface="Arial"/>
                <a:cs typeface="Arial"/>
                <a:sym typeface="Arial"/>
              </a:rPr>
            </a:br>
            <a:r>
              <a:rPr lang="lt-LT" sz="1100">
                <a:latin typeface="Arial"/>
                <a:ea typeface="Arial"/>
                <a:cs typeface="Arial"/>
                <a:sym typeface="Arial"/>
              </a:rPr>
              <a:t>3. Naujienų portalo „Delfi“ projektas „Melo detektorius“.</a:t>
            </a: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Faktų tikrinimo procesas kasdienybėje susideda iš šaltinių, informacijos ir duomenų tikrinimo bei analizės, taip pat tokių metodų, kaip šoninis skaitymas pasitelkimo, kuomet po greito teksto peržvelgimo palieka svetainę ir atidaro naujus naršyklės skirtukus, kad įvertintų pradinės svetainės patikimumą. (chrome-extension://efaidnbmnnnibpcajpcglclefindmkaj/https://portalcris.vdu.lt/server/api/core/bitstreams/02db3a9f-21ae-4f2a-a1bc-6769cefa5de9/content)</a:t>
            </a: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Norint demaskuoti tikrovės neatitinkančią informaciją, yra pasitelkiama baziniais faktų patikros įrankiais, pavyzdžiui, „InVID We Verify“ ar „Google Lens“ </a:t>
            </a:r>
            <a:endParaRPr sz="1100"/>
          </a:p>
        </p:txBody>
      </p:sp>
      <p:sp>
        <p:nvSpPr>
          <p:cNvPr id="856" name="Google Shape;856;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76</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Google Shape;861;p1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2" name="Google Shape;862;p1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lt-LT" sz="1100">
                <a:latin typeface="Arial"/>
                <a:ea typeface="Arial"/>
                <a:cs typeface="Arial"/>
                <a:sym typeface="Arial"/>
              </a:rPr>
              <a:t>Pavyzdžiai: pandemijos metu sklidusi dezinformacija, rinkimų kampanijos, ekonominės ar sveikatos naujienos.</a:t>
            </a:r>
            <a:endParaRPr sz="1100">
              <a:latin typeface="Arial"/>
              <a:ea typeface="Arial"/>
              <a:cs typeface="Arial"/>
              <a:sym typeface="Arial"/>
            </a:endParaRPr>
          </a:p>
          <a:p>
            <a:pPr marL="0" lvl="0" indent="0" algn="l" rtl="0">
              <a:lnSpc>
                <a:spcPct val="100000"/>
              </a:lnSpc>
              <a:spcBef>
                <a:spcPts val="0"/>
              </a:spcBef>
              <a:spcAft>
                <a:spcPts val="0"/>
              </a:spcAft>
              <a:buNone/>
            </a:pPr>
            <a:r>
              <a:rPr lang="lt-LT" sz="1100">
                <a:latin typeface="Arial"/>
                <a:ea typeface="Arial"/>
                <a:cs typeface="Arial"/>
                <a:sym typeface="Arial"/>
              </a:rPr>
              <a:t>Kur auditorija tikrina informaciją?  patikimos žiniasklaidos svetainės, fact-checking organizacijos (pvz., „Delfi Faktai“, „15min faktų tikrinimas“, tarptautinės organizacijos).</a:t>
            </a:r>
            <a:endParaRPr sz="1100"/>
          </a:p>
        </p:txBody>
      </p:sp>
      <p:sp>
        <p:nvSpPr>
          <p:cNvPr id="863" name="Google Shape;863;p1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77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7"/>
        <p:cNvGrpSpPr/>
        <p:nvPr/>
      </p:nvGrpSpPr>
      <p:grpSpPr>
        <a:xfrm>
          <a:off x="0" y="0"/>
          <a:ext cx="0" cy="0"/>
          <a:chOff x="0" y="0"/>
          <a:chExt cx="0" cy="0"/>
        </a:xfrm>
      </p:grpSpPr>
      <p:sp>
        <p:nvSpPr>
          <p:cNvPr id="868" name="Google Shape;86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9" name="Google Shape;869;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100">
                <a:latin typeface="Arial"/>
                <a:ea typeface="Arial"/>
                <a:cs typeface="Arial"/>
                <a:sym typeface="Arial"/>
              </a:rPr>
              <a:t>Faktų tikrinimo platformos padeda nustatyti melagingą ar klaidinančią informaciją, ypač socialiniuose tinkluose ir žiniasklaidoje. Jos remiasi patikimais šaltiniais, analize ir skaidrumu, siekdamos didinti informacijos patikimumą visuomenėje.</a:t>
            </a:r>
            <a:endParaRPr sz="1100" b="1">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100" b="1">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100" b="1">
                <a:latin typeface="Arial"/>
                <a:ea typeface="Arial"/>
                <a:cs typeface="Arial"/>
                <a:sym typeface="Arial"/>
              </a:rPr>
              <a:t>Faktų tikrinimo svetainės ir iniciatyvos paprastai turi tokius požymius: </a:t>
            </a:r>
            <a:endParaRPr sz="11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100">
                <a:latin typeface="Arial"/>
                <a:ea typeface="Arial"/>
                <a:cs typeface="Arial"/>
                <a:sym typeface="Arial"/>
              </a:rPr>
              <a:t>• nagrinėja visas šalis ir puses; </a:t>
            </a:r>
            <a:endParaRPr sz="11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100">
                <a:latin typeface="Arial"/>
                <a:ea typeface="Arial"/>
                <a:cs typeface="Arial"/>
                <a:sym typeface="Arial"/>
              </a:rPr>
              <a:t>• užklausas nagrinėja ir daro išvadas diskrečiai; </a:t>
            </a:r>
            <a:endParaRPr sz="11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100">
                <a:latin typeface="Arial"/>
                <a:ea typeface="Arial"/>
                <a:cs typeface="Arial"/>
                <a:sym typeface="Arial"/>
              </a:rPr>
              <a:t>• seka politinius pažadus; </a:t>
            </a:r>
            <a:endParaRPr sz="11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100">
                <a:latin typeface="Arial"/>
                <a:ea typeface="Arial"/>
                <a:cs typeface="Arial"/>
                <a:sym typeface="Arial"/>
              </a:rPr>
              <a:t>• yra skaidrios apie naudojamus šaltinius ir metodus; </a:t>
            </a:r>
            <a:endParaRPr sz="11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100">
                <a:latin typeface="Arial"/>
                <a:ea typeface="Arial"/>
                <a:cs typeface="Arial"/>
                <a:sym typeface="Arial"/>
              </a:rPr>
              <a:t>• atskleidžia finansavimą ir prieskyrą; </a:t>
            </a:r>
            <a:endParaRPr sz="11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100">
                <a:latin typeface="Arial"/>
                <a:ea typeface="Arial"/>
                <a:cs typeface="Arial"/>
                <a:sym typeface="Arial"/>
              </a:rPr>
              <a:t>• jų pagrindinė misija yra naujienos ir informacija.</a:t>
            </a:r>
            <a:endParaRPr sz="1100" b="1" i="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100" b="1" i="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lt-LT" sz="1100" b="1" i="0">
                <a:solidFill>
                  <a:srgbClr val="000000"/>
                </a:solidFill>
                <a:latin typeface="Arial"/>
                <a:ea typeface="Arial"/>
                <a:cs typeface="Arial"/>
                <a:sym typeface="Arial"/>
              </a:rPr>
              <a:t>Demaskuok.lt </a:t>
            </a:r>
            <a:r>
              <a:rPr lang="lt-LT" sz="1100" i="0">
                <a:solidFill>
                  <a:srgbClr val="000000"/>
                </a:solidFill>
                <a:latin typeface="Arial"/>
                <a:ea typeface="Arial"/>
                <a:cs typeface="Arial"/>
                <a:sym typeface="Arial"/>
              </a:rPr>
              <a:t>- Tai yra nacionalinė iniciatyva, telkianti visuomenės, žiniasklaidos ir valstybės atstovus kovai su melagingomis naujienomis.. Dalyviai atsidaro Demaskuok.lt puslapį ir peržiūri keletą demaskuotų melagienų.  </a:t>
            </a:r>
            <a:r>
              <a:rPr lang="lt-LT" sz="1100" i="0" u="sng">
                <a:solidFill>
                  <a:schemeClr val="hlink"/>
                </a:solidFill>
                <a:latin typeface="Arial"/>
                <a:ea typeface="Arial"/>
                <a:cs typeface="Arial"/>
                <a:sym typeface="Arial"/>
                <a:hlinkClick r:id="rId3"/>
              </a:rPr>
              <a:t>https://demaskuok.lt/</a:t>
            </a:r>
            <a:r>
              <a:rPr lang="lt-LT" sz="1100" i="0">
                <a:solidFill>
                  <a:srgbClr val="000000"/>
                </a:solidFill>
                <a:latin typeface="Arial"/>
                <a:ea typeface="Arial"/>
                <a:cs typeface="Arial"/>
                <a:sym typeface="Arial"/>
              </a:rPr>
              <a:t> </a:t>
            </a:r>
            <a:endParaRPr sz="11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100" i="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lt-LT" sz="1100" i="0">
                <a:solidFill>
                  <a:srgbClr val="000000"/>
                </a:solidFill>
                <a:latin typeface="Arial"/>
                <a:ea typeface="Arial"/>
                <a:cs typeface="Arial"/>
                <a:sym typeface="Arial"/>
              </a:rPr>
              <a:t>Nepriklausomas tyrimų centras ir nevyriausybinė organizacija </a:t>
            </a:r>
            <a:r>
              <a:rPr lang="lt-LT" sz="1100" b="1" i="0">
                <a:solidFill>
                  <a:srgbClr val="000000"/>
                </a:solidFill>
                <a:latin typeface="Arial"/>
                <a:ea typeface="Arial"/>
                <a:cs typeface="Arial"/>
                <a:sym typeface="Arial"/>
              </a:rPr>
              <a:t>Debunk.org</a:t>
            </a:r>
            <a:r>
              <a:rPr lang="lt-LT" sz="1100" i="0">
                <a:solidFill>
                  <a:srgbClr val="000000"/>
                </a:solidFill>
                <a:latin typeface="Arial"/>
                <a:ea typeface="Arial"/>
                <a:cs typeface="Arial"/>
                <a:sym typeface="Arial"/>
              </a:rPr>
              <a:t>, VšĮ, atlieka dezinformacijos analizę ir vykdo medijų raštingumo kampanijas Baltijos šalyse, Lenkijoje, Gruzijoje ir Juodkalnijoje, taip pat Jungtinėse Amerikos Valstijose ir Šiaurės Makedonijoje kartu su partneriais. </a:t>
            </a:r>
            <a:r>
              <a:rPr lang="lt-LT" sz="1100" i="0" u="sng">
                <a:solidFill>
                  <a:schemeClr val="hlink"/>
                </a:solidFill>
                <a:latin typeface="Arial"/>
                <a:ea typeface="Arial"/>
                <a:cs typeface="Arial"/>
                <a:sym typeface="Arial"/>
                <a:hlinkClick r:id="rId4"/>
              </a:rPr>
              <a:t>https://www.debunk.org/lt/articles</a:t>
            </a:r>
            <a:r>
              <a:rPr lang="lt-LT" sz="1100" i="0">
                <a:solidFill>
                  <a:srgbClr val="000000"/>
                </a:solidFill>
                <a:latin typeface="Arial"/>
                <a:ea typeface="Arial"/>
                <a:cs typeface="Arial"/>
                <a:sym typeface="Arial"/>
              </a:rPr>
              <a:t> </a:t>
            </a:r>
            <a:endParaRPr sz="11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100" i="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100" b="1">
                <a:latin typeface="Arial"/>
                <a:ea typeface="Arial"/>
                <a:cs typeface="Arial"/>
                <a:sym typeface="Arial"/>
              </a:rPr>
              <a:t>Snopes.com </a:t>
            </a:r>
            <a:r>
              <a:rPr lang="lt-LT" sz="1100">
                <a:latin typeface="Arial"/>
                <a:ea typeface="Arial"/>
                <a:cs typeface="Arial"/>
                <a:sym typeface="Arial"/>
              </a:rPr>
              <a:t>– </a:t>
            </a:r>
            <a:r>
              <a:rPr lang="lt-LT" sz="1100" i="0">
                <a:solidFill>
                  <a:srgbClr val="454545"/>
                </a:solidFill>
                <a:latin typeface="Arial"/>
                <a:ea typeface="Arial"/>
                <a:cs typeface="Arial"/>
                <a:sym typeface="Arial"/>
              </a:rPr>
              <a:t>seniausia ir didžiausia faktų tikrinimo svetainė internete, plačiai pripažįstama žurnalistų, folkloristų ir skaitytojų kaip neįkainojamas tyrimų partneris. </a:t>
            </a:r>
            <a:r>
              <a:rPr lang="lt-LT" sz="1100" i="0" u="sng">
                <a:solidFill>
                  <a:schemeClr val="hlink"/>
                </a:solidFill>
                <a:latin typeface="Arial"/>
                <a:ea typeface="Arial"/>
                <a:cs typeface="Arial"/>
                <a:sym typeface="Arial"/>
                <a:hlinkClick r:id="rId5"/>
              </a:rPr>
              <a:t>https://www.snopes.com/</a:t>
            </a:r>
            <a:r>
              <a:rPr lang="lt-LT" sz="1100" i="0">
                <a:solidFill>
                  <a:srgbClr val="454545"/>
                </a:solidFill>
                <a:latin typeface="Arial"/>
                <a:ea typeface="Arial"/>
                <a:cs typeface="Arial"/>
                <a:sym typeface="Arial"/>
              </a:rPr>
              <a:t> </a:t>
            </a:r>
            <a:endParaRPr sz="11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100" i="0">
              <a:solidFill>
                <a:srgbClr val="454545"/>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100" b="1">
                <a:solidFill>
                  <a:srgbClr val="454545"/>
                </a:solidFill>
                <a:latin typeface="Arial"/>
                <a:ea typeface="Arial"/>
                <a:cs typeface="Arial"/>
                <a:sym typeface="Arial"/>
              </a:rPr>
              <a:t>FactCheck.org</a:t>
            </a:r>
            <a:r>
              <a:rPr lang="lt-LT" sz="1100">
                <a:solidFill>
                  <a:srgbClr val="454545"/>
                </a:solidFill>
                <a:latin typeface="Arial"/>
                <a:ea typeface="Arial"/>
                <a:cs typeface="Arial"/>
                <a:sym typeface="Arial"/>
              </a:rPr>
              <a:t> </a:t>
            </a:r>
            <a:r>
              <a:rPr lang="lt-LT" sz="1100" i="0">
                <a:solidFill>
                  <a:srgbClr val="212529"/>
                </a:solidFill>
                <a:latin typeface="Arial"/>
                <a:ea typeface="Arial"/>
                <a:cs typeface="Arial"/>
                <a:sym typeface="Arial"/>
              </a:rPr>
              <a:t>– nešališka, ne pelno siekianti „vartotojų gynimo organizacija“, ginanti rinkėjus, kurios tikslas – sumažinti apgaulės ir painiavos lygį JAV politikoje. </a:t>
            </a:r>
            <a:r>
              <a:rPr lang="lt-LT" sz="1100" i="0" u="sng">
                <a:solidFill>
                  <a:schemeClr val="hlink"/>
                </a:solidFill>
                <a:latin typeface="Arial"/>
                <a:ea typeface="Arial"/>
                <a:cs typeface="Arial"/>
                <a:sym typeface="Arial"/>
                <a:hlinkClick r:id="rId6"/>
              </a:rPr>
              <a:t>https://www.factcheck.org/</a:t>
            </a:r>
            <a:r>
              <a:rPr lang="lt-LT" sz="1100" i="0">
                <a:solidFill>
                  <a:srgbClr val="212529"/>
                </a:solidFill>
                <a:latin typeface="Arial"/>
                <a:ea typeface="Arial"/>
                <a:cs typeface="Arial"/>
                <a:sym typeface="Arial"/>
              </a:rPr>
              <a:t> </a:t>
            </a:r>
            <a:endParaRPr sz="1100" b="0"/>
          </a:p>
        </p:txBody>
      </p:sp>
      <p:sp>
        <p:nvSpPr>
          <p:cNvPr id="870" name="Google Shape;870;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78</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4"/>
        <p:cNvGrpSpPr/>
        <p:nvPr/>
      </p:nvGrpSpPr>
      <p:grpSpPr>
        <a:xfrm>
          <a:off x="0" y="0"/>
          <a:ext cx="0" cy="0"/>
          <a:chOff x="0" y="0"/>
          <a:chExt cx="0" cy="0"/>
        </a:xfrm>
      </p:grpSpPr>
      <p:sp>
        <p:nvSpPr>
          <p:cNvPr id="875" name="Google Shape;875;g3a0e4a9668e_0_8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457200" lvl="0" indent="-228600" algn="l" rtl="0">
              <a:spcBef>
                <a:spcPts val="0"/>
              </a:spcBef>
              <a:spcAft>
                <a:spcPts val="0"/>
              </a:spcAft>
              <a:buNone/>
            </a:pPr>
            <a:endParaRPr>
              <a:latin typeface="Arial"/>
              <a:ea typeface="Arial"/>
              <a:cs typeface="Arial"/>
              <a:sym typeface="Arial"/>
            </a:endParaRPr>
          </a:p>
        </p:txBody>
      </p:sp>
      <p:sp>
        <p:nvSpPr>
          <p:cNvPr id="876" name="Google Shape;876;g3a0e4a9668e_0_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9"/>
        <p:cNvGrpSpPr/>
        <p:nvPr/>
      </p:nvGrpSpPr>
      <p:grpSpPr>
        <a:xfrm>
          <a:off x="0" y="0"/>
          <a:ext cx="0" cy="0"/>
          <a:chOff x="0" y="0"/>
          <a:chExt cx="0" cy="0"/>
        </a:xfrm>
      </p:grpSpPr>
      <p:sp>
        <p:nvSpPr>
          <p:cNvPr id="880" name="Google Shape;880;g3a0e4a9668e_0_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1" name="Google Shape;881;g3a0e4a9668e_0_9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lt-LT" sz="1100">
                <a:latin typeface="Arial"/>
                <a:ea typeface="Arial"/>
                <a:cs typeface="Arial"/>
                <a:sym typeface="Arial"/>
              </a:rPr>
              <a:t>Padiskutuokite, kuo teiginys klaidingas, kaip buvo paneigtas, ir kodėl žmonės gali juo patikėti.</a:t>
            </a:r>
            <a:endParaRPr sz="1100"/>
          </a:p>
          <a:p>
            <a:pPr marL="0" lvl="0" indent="0" algn="l" rtl="0">
              <a:spcBef>
                <a:spcPts val="0"/>
              </a:spcBef>
              <a:spcAft>
                <a:spcPts val="0"/>
              </a:spcAft>
              <a:buClr>
                <a:schemeClr val="dk1"/>
              </a:buClr>
              <a:buSzPts val="1200"/>
              <a:buFont typeface="Calibri"/>
              <a:buNone/>
            </a:pPr>
            <a:endParaRPr sz="1100">
              <a:latin typeface="Arial"/>
              <a:ea typeface="Arial"/>
              <a:cs typeface="Arial"/>
              <a:sym typeface="Arial"/>
            </a:endParaRPr>
          </a:p>
          <a:p>
            <a:pPr marL="0" lvl="0" indent="0" algn="l" rtl="0">
              <a:spcBef>
                <a:spcPts val="0"/>
              </a:spcBef>
              <a:spcAft>
                <a:spcPts val="0"/>
              </a:spcAft>
              <a:buClr>
                <a:schemeClr val="dk1"/>
              </a:buClr>
              <a:buSzPts val="1200"/>
              <a:buFont typeface="Calibri"/>
              <a:buNone/>
            </a:pPr>
            <a:r>
              <a:rPr lang="lt-LT" sz="1100">
                <a:latin typeface="Arial"/>
                <a:ea typeface="Arial"/>
                <a:cs typeface="Arial"/>
                <a:sym typeface="Arial"/>
              </a:rPr>
              <a:t>Galite padiskutuoti tema: „Kaip tokio tipo melagienos gali veikti visuomenės nuomonę ir sprendimų priėmimą?“</a:t>
            </a:r>
            <a:endParaRPr sz="1100"/>
          </a:p>
          <a:p>
            <a:pPr marL="0" lvl="0" indent="0" algn="l" rtl="0">
              <a:spcBef>
                <a:spcPts val="0"/>
              </a:spcBef>
              <a:spcAft>
                <a:spcPts val="0"/>
              </a:spcAft>
              <a:buClr>
                <a:schemeClr val="dk1"/>
              </a:buClr>
              <a:buSzPts val="1200"/>
              <a:buFont typeface="Calibri"/>
              <a:buNone/>
            </a:pPr>
            <a:endParaRPr sz="1100">
              <a:latin typeface="Arial"/>
              <a:ea typeface="Arial"/>
              <a:cs typeface="Arial"/>
              <a:sym typeface="Arial"/>
            </a:endParaRPr>
          </a:p>
          <a:p>
            <a:pPr marL="0" lvl="0" indent="0" algn="l" rtl="0">
              <a:spcBef>
                <a:spcPts val="0"/>
              </a:spcBef>
              <a:spcAft>
                <a:spcPts val="0"/>
              </a:spcAft>
              <a:buSzPts val="1200"/>
              <a:buNone/>
            </a:pPr>
            <a:r>
              <a:rPr lang="lt-LT" sz="1100">
                <a:latin typeface="Arial"/>
                <a:ea typeface="Arial"/>
                <a:cs typeface="Arial"/>
                <a:sym typeface="Arial"/>
              </a:rPr>
              <a:t>Raskite Snopes.com puslapyje populiarų istorinį mitą. Pagalvokite, padiskutuokite iš kur jis kilo, kaip buvo išsklaidytas ir kodėl žmonės jį iki šiol kartais tiki: į paieškos laukelį parašykite „history“ ir pasirinkite jums patinkantį įrašą diskusijai.</a:t>
            </a:r>
            <a:endParaRPr sz="1100"/>
          </a:p>
        </p:txBody>
      </p:sp>
      <p:sp>
        <p:nvSpPr>
          <p:cNvPr id="882" name="Google Shape;882;g3a0e4a9668e_0_9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80</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5"/>
        <p:cNvGrpSpPr/>
        <p:nvPr/>
      </p:nvGrpSpPr>
      <p:grpSpPr>
        <a:xfrm>
          <a:off x="0" y="0"/>
          <a:ext cx="0" cy="0"/>
          <a:chOff x="0" y="0"/>
          <a:chExt cx="0" cy="0"/>
        </a:xfrm>
      </p:grpSpPr>
      <p:sp>
        <p:nvSpPr>
          <p:cNvPr id="886" name="Google Shape;886;p1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7" name="Google Shape;887;p1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a:latin typeface="Arial"/>
                <a:ea typeface="Arial"/>
                <a:cs typeface="Arial"/>
                <a:sym typeface="Arial"/>
              </a:rPr>
              <a:t>Pradžioje dėstytojas gali pakviesti trumpai diskusijai ar provokacijai, užduodamas klausimus: kokie DI privalumai žiniasklaidoje? (Greitis, personalizacija, naujienų analizė); ar patikėtumėte DI sugeneruota naujiena apie sveikatą ar politiką? </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latin typeface="Arial"/>
                <a:ea typeface="Arial"/>
                <a:cs typeface="Arial"/>
                <a:sym typeface="Arial"/>
              </a:rPr>
              <a:t>Galbūt provokaciniai klausimai: Jeigu DI sugeneruota naujiena klaidinga, kas atsakingas – žmogus ar algoritmas? Jeigu DI gali kurti „geresnes“ naujienas nei žurnalistas, ar mums vis dar reikia žmonių žiniasklaidoje?</a:t>
            </a:r>
            <a:endParaRPr sz="1100">
              <a:latin typeface="Arial"/>
              <a:ea typeface="Arial"/>
              <a:cs typeface="Arial"/>
              <a:sym typeface="Arial"/>
            </a:endParaRPr>
          </a:p>
        </p:txBody>
      </p:sp>
      <p:sp>
        <p:nvSpPr>
          <p:cNvPr id="888" name="Google Shape;888;p1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81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1"/>
        <p:cNvGrpSpPr/>
        <p:nvPr/>
      </p:nvGrpSpPr>
      <p:grpSpPr>
        <a:xfrm>
          <a:off x="0" y="0"/>
          <a:ext cx="0" cy="0"/>
          <a:chOff x="0" y="0"/>
          <a:chExt cx="0" cy="0"/>
        </a:xfrm>
      </p:grpSpPr>
      <p:sp>
        <p:nvSpPr>
          <p:cNvPr id="892" name="Google Shape;892;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3" name="Google Shape;893;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lt-LT" sz="1100">
                <a:latin typeface="Arial"/>
                <a:ea typeface="Arial"/>
                <a:cs typeface="Arial"/>
                <a:sym typeface="Arial"/>
              </a:rPr>
              <a:t>Dirbtinis intelektas vis aktyviau taikomas medijų srityje, o viena iš ryškiausių sričių – turinio kūrimas. Šiandien DI gali per kelias sekundes sugeneruoti ištisus straipsnius, antraštes, net vaizdus ar vaizdo įrašus. Tai leidžia žurnalistams dirbti greičiau ir efektyviau, ypač kai reikia apdoroti didelį kiekį informacijos ar greitai reaguoti į įvykius. Vis dėl to, kai tekstus kuria mašinos, kyla klausimas: kiek tame turinyje išlieka žmogaus kūrybiškumo ir autentiškumo? Ar neatsiranda grėsmė, kad vis daugiau turinio bus panašus, šabloniškas?</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latin typeface="Arial"/>
                <a:ea typeface="Arial"/>
                <a:cs typeface="Arial"/>
                <a:sym typeface="Arial"/>
              </a:rPr>
              <a:t>DI taip pat padeda analizuoti auditorijas daug tiksliau – naudodamas didelius duomenų kiekius, jis gali nuspėti, kas mūsų skaitytojams ar žiūrovams bus įdomu. Tai leidžia kurti labiau įtraukiančius tekstus, bet kartu kelia klausimų apie privatumą ir duomenų naudojimą. </a:t>
            </a:r>
            <a:endParaRPr sz="1100"/>
          </a:p>
        </p:txBody>
      </p:sp>
      <p:sp>
        <p:nvSpPr>
          <p:cNvPr id="894" name="Google Shape;894;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lt-LT" sz="1200" b="0" i="0" u="none" strike="noStrike" cap="none">
                <a:solidFill>
                  <a:srgbClr val="000000"/>
                </a:solidFill>
                <a:latin typeface="Calibri"/>
                <a:ea typeface="Calibri"/>
                <a:cs typeface="Calibri"/>
                <a:sym typeface="Calibri"/>
              </a:rPr>
              <a:t>82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8"/>
        <p:cNvGrpSpPr/>
        <p:nvPr/>
      </p:nvGrpSpPr>
      <p:grpSpPr>
        <a:xfrm>
          <a:off x="0" y="0"/>
          <a:ext cx="0" cy="0"/>
          <a:chOff x="0" y="0"/>
          <a:chExt cx="0" cy="0"/>
        </a:xfrm>
      </p:grpSpPr>
      <p:sp>
        <p:nvSpPr>
          <p:cNvPr id="899" name="Google Shape;899;p1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0" name="Google Shape;900;p1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a:latin typeface="Arial"/>
                <a:ea typeface="Arial"/>
                <a:cs typeface="Arial"/>
                <a:sym typeface="Arial"/>
              </a:rPr>
              <a:t>Tikslesnė auditorijos analizė leidžia kurti personalizuotą turinį – kiekvienam vartotojui gali būti rodomi būtent jam aktualūs straipsniai ar vaizdo įrašai. Tai iš pirmo žvilgsnio atrodo labai naudinga, bet turime nepamiršti vieno pavojingo reiškinio – informacinių burbulų. Kai vartotojai nuolat gauna tik jiems pritaikytą informaciją, jie vis mažiau susiduria su kitokia nuomone ar platesniu kontekstu. Tai gali silpninti kritinį mąstymą ir didinti visuomenės susiskaldymą.</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latin typeface="Arial"/>
                <a:ea typeface="Arial"/>
                <a:cs typeface="Arial"/>
                <a:sym typeface="Arial"/>
              </a:rPr>
              <a:t>DI taip pat labai naudingas faktų tikrinimo procese – jis gali greitai palyginti šaltinius, aptikti netikslumus ar melagingus teiginius. Tačiau ta pati technologija gali būti ir piktnaudžiaujama. Pavyzdžiui, su DI pagalba kuriami tikroviški, bet visiškai netikri vaizdo įrašai, dar vadinami </a:t>
            </a:r>
            <a:r>
              <a:rPr lang="lt-LT" sz="1100" i="1">
                <a:latin typeface="Arial"/>
                <a:ea typeface="Arial"/>
                <a:cs typeface="Arial"/>
                <a:sym typeface="Arial"/>
              </a:rPr>
              <a:t>deepfake</a:t>
            </a:r>
            <a:r>
              <a:rPr lang="lt-LT" sz="1100">
                <a:latin typeface="Arial"/>
                <a:ea typeface="Arial"/>
                <a:cs typeface="Arial"/>
                <a:sym typeface="Arial"/>
              </a:rPr>
              <a:t>. Tai kelia grėsmę informacijos patikimumui ir pasitikėjimui žiniasklaida.</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latin typeface="Arial"/>
                <a:ea typeface="Arial"/>
                <a:cs typeface="Arial"/>
                <a:sym typeface="Arial"/>
              </a:rPr>
              <a:t>Todėl medijoms tenka sudėtinga užduotis – rasti pusiausvyrą tarp inovacijų išnaudojimo ir etinės atsakomybės. Neužtenka tik naudotis DI galimybėmis – reikia ir nuolat vertinti jų poveikį.</a:t>
            </a:r>
            <a:endParaRPr sz="1100"/>
          </a:p>
        </p:txBody>
      </p:sp>
      <p:sp>
        <p:nvSpPr>
          <p:cNvPr id="901" name="Google Shape;901;p17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lt-LT" sz="1200" b="0" i="0" u="none" strike="noStrike" cap="none">
                <a:solidFill>
                  <a:srgbClr val="000000"/>
                </a:solidFill>
                <a:latin typeface="Calibri"/>
                <a:ea typeface="Calibri"/>
                <a:cs typeface="Calibri"/>
                <a:sym typeface="Calibri"/>
              </a:rPr>
              <a:t>83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5"/>
        <p:cNvGrpSpPr/>
        <p:nvPr/>
      </p:nvGrpSpPr>
      <p:grpSpPr>
        <a:xfrm>
          <a:off x="0" y="0"/>
          <a:ext cx="0" cy="0"/>
          <a:chOff x="0" y="0"/>
          <a:chExt cx="0" cy="0"/>
        </a:xfrm>
      </p:grpSpPr>
      <p:sp>
        <p:nvSpPr>
          <p:cNvPr id="906" name="Google Shape;906;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7" name="Google Shape;907;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100">
                <a:latin typeface="Arial"/>
                <a:ea typeface="Arial"/>
                <a:cs typeface="Arial"/>
                <a:sym typeface="Arial"/>
              </a:rPr>
              <a:t>Netikros naujienos nėra naujiena – nuo pat žmonijos istorijos pradžios jos buvo naudojamos manipuliacijai, įtakai, karams ar pelnui siekti. Tačiau šiandien, turint dirbtinio intelekto (DI) įrankius, jos tapo ne tik greitai platinamos, bet ir labai įtikinamos. Generatyviniai DI modeliai gali kurti tekstus, vaizdus, vaizdo įrašus, netgi imituoti žmonių balsus, todėl net profesionalui kartais sunku atskirti, kas tikra, o kas – ne.</a:t>
            </a:r>
            <a:endParaRPr sz="11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1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100">
                <a:latin typeface="Arial"/>
                <a:ea typeface="Arial"/>
                <a:cs typeface="Arial"/>
                <a:sym typeface="Arial"/>
              </a:rPr>
              <a:t>Dirbtinis intelektas – tai kaip peilis: jis gali pjauti duoną, bet gali ir sužeisti. Lygiai taip pat DI gali būti naudojamas dezinformacijos kūrimui – pavyzdžiui, suklastoti politikų pasisakymai, netikri įvykiai ar emocingą reakciją sukeliantys vaizdai. Tačiau tuo pačiu DI gali padėti ir ją aptikti – analizuodamas modelius, tikrindamas faktus, atpažindamas manipuliacines struktūras tekstuose ar socialiniuose tinkluose.</a:t>
            </a:r>
            <a:endParaRPr sz="11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1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100">
                <a:latin typeface="Arial"/>
                <a:ea typeface="Arial"/>
                <a:cs typeface="Arial"/>
                <a:sym typeface="Arial"/>
              </a:rPr>
              <a:t>Dėl demokratijos - tai klausimas, kurį šiandien kelia žurnalistai, politikai, akademikai, technologijų kūrėjai. Kai visuomenė nebegali susitarti, kas yra tiesa, demokratinis sprendimų priėmimas tampa labai pažeidžiamas. Netikros naujienos gali mažinti pasitikėjimą institucijomis, paveikti rinkimų rezultatus. Todėl tai yra vertybinis ir politinis iššūkis. Demokratijos ateitis priklauso nuo mūsų gebėjimo kurti atsparią, kritiškai mąstančią ir technologijas suprantančią visuomenę.</a:t>
            </a:r>
            <a:endParaRPr sz="1100">
              <a:latin typeface="Arial"/>
              <a:ea typeface="Arial"/>
              <a:cs typeface="Arial"/>
              <a:sym typeface="Arial"/>
            </a:endParaRPr>
          </a:p>
        </p:txBody>
      </p:sp>
      <p:sp>
        <p:nvSpPr>
          <p:cNvPr id="908" name="Google Shape;908;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84</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2"/>
        <p:cNvGrpSpPr/>
        <p:nvPr/>
      </p:nvGrpSpPr>
      <p:grpSpPr>
        <a:xfrm>
          <a:off x="0" y="0"/>
          <a:ext cx="0" cy="0"/>
          <a:chOff x="0" y="0"/>
          <a:chExt cx="0" cy="0"/>
        </a:xfrm>
      </p:grpSpPr>
      <p:sp>
        <p:nvSpPr>
          <p:cNvPr id="913" name="Google Shape;913;p1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4" name="Google Shape;914;p1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a:latin typeface="Arial"/>
                <a:ea typeface="Arial"/>
                <a:cs typeface="Arial"/>
                <a:sym typeface="Arial"/>
              </a:rPr>
              <a:t>Šaltinis: </a:t>
            </a:r>
            <a:r>
              <a:rPr lang="lt-LT" sz="1100" u="sng">
                <a:solidFill>
                  <a:schemeClr val="hlink"/>
                </a:solidFill>
                <a:latin typeface="Arial"/>
                <a:ea typeface="Arial"/>
                <a:cs typeface="Arial"/>
                <a:sym typeface="Arial"/>
                <a:hlinkClick r:id="rId3"/>
              </a:rPr>
              <a:t>https://veryverified.eu/lt/vienetai/ketvirtas-skyrius/b-dalis-manipuliacija/antrastes-ir-manipuliacijos-vaizdais</a:t>
            </a:r>
            <a:r>
              <a:rPr lang="lt-LT" sz="1100">
                <a:latin typeface="Arial"/>
                <a:ea typeface="Arial"/>
                <a:cs typeface="Arial"/>
                <a:sym typeface="Arial"/>
              </a:rPr>
              <a:t>  </a:t>
            </a:r>
            <a:endParaRPr sz="1100">
              <a:latin typeface="Arial"/>
              <a:ea typeface="Arial"/>
              <a:cs typeface="Arial"/>
              <a:sym typeface="Arial"/>
            </a:endParaRPr>
          </a:p>
        </p:txBody>
      </p:sp>
      <p:sp>
        <p:nvSpPr>
          <p:cNvPr id="915" name="Google Shape;915;p17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85</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9"/>
        <p:cNvGrpSpPr/>
        <p:nvPr/>
      </p:nvGrpSpPr>
      <p:grpSpPr>
        <a:xfrm>
          <a:off x="0" y="0"/>
          <a:ext cx="0" cy="0"/>
          <a:chOff x="0" y="0"/>
          <a:chExt cx="0" cy="0"/>
        </a:xfrm>
      </p:grpSpPr>
      <p:sp>
        <p:nvSpPr>
          <p:cNvPr id="920" name="Google Shape;920;p1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1" name="Google Shape;921;p1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lvl="0" indent="-323850" algn="l" rtl="0">
              <a:lnSpc>
                <a:spcPct val="100000"/>
              </a:lnSpc>
              <a:spcBef>
                <a:spcPts val="0"/>
              </a:spcBef>
              <a:spcAft>
                <a:spcPts val="0"/>
              </a:spcAft>
              <a:buSzPts val="1100"/>
              <a:buAutoNum type="arabicPeriod"/>
            </a:pPr>
            <a:r>
              <a:rPr lang="lt-LT" sz="1100">
                <a:latin typeface="Arial"/>
                <a:ea typeface="Arial"/>
                <a:cs typeface="Arial"/>
                <a:sym typeface="Arial"/>
              </a:rPr>
              <a:t>Šiuo klausimu verta paskatinti asmeninį auditorijos patyrimą. Kiekvienas turbūt esame bent kartą susidūrę su naujiena, kuri vėliau pasirodė klaidinga ar iškraipyta. Tai puiki proga aptarti, kaip klaidinga informacija veikia pasitikėjimą žiniasklaida, ir ar žmonės linkę suteikti „antrą šansą“ žiniasklaidos priemonei.</a:t>
            </a:r>
            <a:br>
              <a:rPr lang="lt-LT" sz="1100">
                <a:latin typeface="Arial"/>
                <a:ea typeface="Arial"/>
                <a:cs typeface="Arial"/>
                <a:sym typeface="Arial"/>
              </a:rPr>
            </a:br>
            <a:r>
              <a:rPr lang="lt-LT" sz="1100">
                <a:latin typeface="Arial"/>
                <a:ea typeface="Arial"/>
                <a:cs typeface="Arial"/>
                <a:sym typeface="Arial"/>
              </a:rPr>
              <a:t>Taip pat svarbu pabrėžti, kad klaidos žurnalistikoje – neišvengiamos, tačiau didžiausias skirtumas tarp etiškos žiniasklaidos ir manipuliatyvios – tai, ar jos pripažįsta ir ištaiso klaidas.</a:t>
            </a:r>
            <a:endParaRPr sz="1100">
              <a:latin typeface="Arial"/>
              <a:ea typeface="Arial"/>
              <a:cs typeface="Arial"/>
              <a:sym typeface="Arial"/>
            </a:endParaRPr>
          </a:p>
          <a:p>
            <a:pPr marL="342900" lvl="0" indent="-254000" algn="l" rtl="0">
              <a:lnSpc>
                <a:spcPct val="100000"/>
              </a:lnSpc>
              <a:spcBef>
                <a:spcPts val="0"/>
              </a:spcBef>
              <a:spcAft>
                <a:spcPts val="0"/>
              </a:spcAft>
              <a:buSzPts val="1400"/>
              <a:buNone/>
            </a:pPr>
            <a:endParaRPr sz="1100">
              <a:latin typeface="Arial"/>
              <a:ea typeface="Arial"/>
              <a:cs typeface="Arial"/>
              <a:sym typeface="Arial"/>
            </a:endParaRPr>
          </a:p>
          <a:p>
            <a:pPr marL="342900" lvl="0" indent="-323850" algn="l" rtl="0">
              <a:lnSpc>
                <a:spcPct val="100000"/>
              </a:lnSpc>
              <a:spcBef>
                <a:spcPts val="0"/>
              </a:spcBef>
              <a:spcAft>
                <a:spcPts val="0"/>
              </a:spcAft>
              <a:buSzPts val="1100"/>
              <a:buAutoNum type="arabicPeriod"/>
            </a:pPr>
            <a:r>
              <a:rPr lang="lt-LT" sz="1100">
                <a:latin typeface="Arial"/>
                <a:ea typeface="Arial"/>
                <a:cs typeface="Arial"/>
                <a:sym typeface="Arial"/>
              </a:rPr>
              <a:t>Čia svarbu išskirti keletą ženklų, rodančių manipuliaciją: emocingos antraštės, vienpusiškas šaltinių pasirinkimas, neryškiai atskirta nuomonė nuo fakto, klaidinantis kontekstas.</a:t>
            </a:r>
            <a:br>
              <a:rPr lang="lt-LT" sz="1100">
                <a:latin typeface="Arial"/>
                <a:ea typeface="Arial"/>
                <a:cs typeface="Arial"/>
                <a:sym typeface="Arial"/>
              </a:rPr>
            </a:br>
            <a:r>
              <a:rPr lang="lt-LT" sz="1100">
                <a:latin typeface="Arial"/>
                <a:ea typeface="Arial"/>
                <a:cs typeface="Arial"/>
                <a:sym typeface="Arial"/>
              </a:rPr>
              <a:t>Šį klausimą galima paversti diskusija: kokios ribos tarp įtaigumo ir manipuliacijos yra priimtinos? Pavyzdžiui, ar provokuojanti antraštė – tai rinkodara, ar jau melagingos komunikacijos forma?</a:t>
            </a:r>
            <a:endParaRPr sz="1100">
              <a:latin typeface="Arial"/>
              <a:ea typeface="Arial"/>
              <a:cs typeface="Arial"/>
              <a:sym typeface="Arial"/>
            </a:endParaRPr>
          </a:p>
          <a:p>
            <a:pPr marL="342900" lvl="0" indent="-254000" algn="l" rtl="0">
              <a:lnSpc>
                <a:spcPct val="100000"/>
              </a:lnSpc>
              <a:spcBef>
                <a:spcPts val="0"/>
              </a:spcBef>
              <a:spcAft>
                <a:spcPts val="0"/>
              </a:spcAft>
              <a:buSzPts val="1400"/>
              <a:buNone/>
            </a:pPr>
            <a:endParaRPr sz="1100">
              <a:latin typeface="Arial"/>
              <a:ea typeface="Arial"/>
              <a:cs typeface="Arial"/>
              <a:sym typeface="Arial"/>
            </a:endParaRPr>
          </a:p>
          <a:p>
            <a:pPr marL="342900" lvl="0" indent="-323850" algn="l" rtl="0">
              <a:lnSpc>
                <a:spcPct val="100000"/>
              </a:lnSpc>
              <a:spcBef>
                <a:spcPts val="0"/>
              </a:spcBef>
              <a:spcAft>
                <a:spcPts val="0"/>
              </a:spcAft>
              <a:buSzPts val="1100"/>
              <a:buAutoNum type="arabicPeriod"/>
            </a:pPr>
            <a:r>
              <a:rPr lang="lt-LT" sz="1100">
                <a:latin typeface="Arial"/>
                <a:ea typeface="Arial"/>
                <a:cs typeface="Arial"/>
                <a:sym typeface="Arial"/>
              </a:rPr>
              <a:t>Klausimas – ar turime teisę žinoti, kas rašo naujienas: žmogus ar mašina? DI gali būti naudojamas ne tik tekstui generuoti, bet ir analizuoti duomenis, sudaryti antraštes ar net versti kalbas.</a:t>
            </a:r>
            <a:br>
              <a:rPr lang="lt-LT" sz="1100">
                <a:latin typeface="Arial"/>
                <a:ea typeface="Arial"/>
                <a:cs typeface="Arial"/>
                <a:sym typeface="Arial"/>
              </a:rPr>
            </a:br>
            <a:r>
              <a:rPr lang="lt-LT" sz="1100">
                <a:latin typeface="Arial"/>
                <a:ea typeface="Arial"/>
                <a:cs typeface="Arial"/>
                <a:sym typeface="Arial"/>
              </a:rPr>
              <a:t>Rekomenduojama pabrėžti, kad skaidrumas yra pasitikėjimo pagrindas – net jei DI padeda, skaitytojas turėtų tai žinoti. Galima paklausti auditorijos: ar jums tai svarbu, jei turinys kokybiškas, ar svarbu, kas jį parašė?</a:t>
            </a:r>
            <a:endParaRPr sz="1100">
              <a:latin typeface="Arial"/>
              <a:ea typeface="Arial"/>
              <a:cs typeface="Arial"/>
              <a:sym typeface="Arial"/>
            </a:endParaRPr>
          </a:p>
          <a:p>
            <a:pPr marL="342900" lvl="0" indent="-254000" algn="l" rtl="0">
              <a:lnSpc>
                <a:spcPct val="100000"/>
              </a:lnSpc>
              <a:spcBef>
                <a:spcPts val="0"/>
              </a:spcBef>
              <a:spcAft>
                <a:spcPts val="0"/>
              </a:spcAft>
              <a:buSzPts val="1400"/>
              <a:buNone/>
            </a:pPr>
            <a:endParaRPr sz="1100">
              <a:latin typeface="Arial"/>
              <a:ea typeface="Arial"/>
              <a:cs typeface="Arial"/>
              <a:sym typeface="Arial"/>
            </a:endParaRPr>
          </a:p>
          <a:p>
            <a:pPr marL="342900" lvl="0" indent="-323850" algn="l" rtl="0">
              <a:lnSpc>
                <a:spcPct val="100000"/>
              </a:lnSpc>
              <a:spcBef>
                <a:spcPts val="0"/>
              </a:spcBef>
              <a:spcAft>
                <a:spcPts val="0"/>
              </a:spcAft>
              <a:buSzPts val="1100"/>
              <a:buAutoNum type="arabicPeriod"/>
            </a:pPr>
            <a:r>
              <a:rPr lang="lt-LT" sz="1100">
                <a:latin typeface="Arial"/>
                <a:ea typeface="Arial"/>
                <a:cs typeface="Arial"/>
                <a:sym typeface="Arial"/>
              </a:rPr>
              <a:t>Lektorius gali akcentuoti dvigubą atsakomybės pobūdį: žiniasklaida turi pareigą laikytis faktų, etikos, redakcinės kontrolės, tačiau skaitytojas taip pat turi atsakomybę – atsirinkti, tikrinti, kritiškai vertinti</a:t>
            </a:r>
            <a:r>
              <a:rPr lang="lt-LT" sz="1100" b="1">
                <a:latin typeface="Arial"/>
                <a:ea typeface="Arial"/>
                <a:cs typeface="Arial"/>
                <a:sym typeface="Arial"/>
              </a:rPr>
              <a:t> </a:t>
            </a:r>
            <a:r>
              <a:rPr lang="lt-LT" sz="1100">
                <a:latin typeface="Arial"/>
                <a:ea typeface="Arial"/>
                <a:cs typeface="Arial"/>
                <a:sym typeface="Arial"/>
              </a:rPr>
              <a:t>informaciją.</a:t>
            </a:r>
            <a:br>
              <a:rPr lang="lt-LT" sz="1100">
                <a:latin typeface="Arial"/>
                <a:ea typeface="Arial"/>
                <a:cs typeface="Arial"/>
                <a:sym typeface="Arial"/>
              </a:rPr>
            </a:br>
            <a:endParaRPr sz="1100">
              <a:latin typeface="Arial"/>
              <a:ea typeface="Arial"/>
              <a:cs typeface="Arial"/>
              <a:sym typeface="Arial"/>
            </a:endParaRPr>
          </a:p>
          <a:p>
            <a:pPr marL="342900" lvl="0" indent="-323850" algn="l" rtl="0">
              <a:lnSpc>
                <a:spcPct val="100000"/>
              </a:lnSpc>
              <a:spcBef>
                <a:spcPts val="0"/>
              </a:spcBef>
              <a:spcAft>
                <a:spcPts val="0"/>
              </a:spcAft>
              <a:buSzPts val="1100"/>
              <a:buAutoNum type="arabicPeriod"/>
            </a:pPr>
            <a:r>
              <a:rPr lang="lt-LT" sz="1100">
                <a:latin typeface="Arial"/>
                <a:ea typeface="Arial"/>
                <a:cs typeface="Arial"/>
                <a:sym typeface="Arial"/>
              </a:rPr>
              <a:t>Galima pateikti metaforą: kaip sveikatai svarbu, ką valgome, taip ir informacinei higienai svarbu, ką skaitome. Lektorius gali pakviesti auditoriją pokalbiui: ar mes patys kartais nesidaliname nepatikrinta informacija? Ką tai sako apie mūsų vaidmenį?</a:t>
            </a:r>
            <a:endParaRPr sz="1100">
              <a:latin typeface="Arial"/>
              <a:ea typeface="Arial"/>
              <a:cs typeface="Arial"/>
              <a:sym typeface="Arial"/>
            </a:endParaRPr>
          </a:p>
        </p:txBody>
      </p:sp>
      <p:sp>
        <p:nvSpPr>
          <p:cNvPr id="922" name="Google Shape;922;p17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86</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6"/>
        <p:cNvGrpSpPr/>
        <p:nvPr/>
      </p:nvGrpSpPr>
      <p:grpSpPr>
        <a:xfrm>
          <a:off x="0" y="0"/>
          <a:ext cx="0" cy="0"/>
          <a:chOff x="0" y="0"/>
          <a:chExt cx="0" cy="0"/>
        </a:xfrm>
      </p:grpSpPr>
      <p:sp>
        <p:nvSpPr>
          <p:cNvPr id="927" name="Google Shape;927;g3a0e4a9668e_0_9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457200" lvl="0" indent="-228600" algn="l" rtl="0">
              <a:spcBef>
                <a:spcPts val="0"/>
              </a:spcBef>
              <a:spcAft>
                <a:spcPts val="0"/>
              </a:spcAft>
              <a:buNone/>
            </a:pPr>
            <a:endParaRPr>
              <a:latin typeface="Arial"/>
              <a:ea typeface="Arial"/>
              <a:cs typeface="Arial"/>
              <a:sym typeface="Arial"/>
            </a:endParaRPr>
          </a:p>
        </p:txBody>
      </p:sp>
      <p:sp>
        <p:nvSpPr>
          <p:cNvPr id="928" name="Google Shape;928;g3a0e4a9668e_0_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1"/>
        <p:cNvGrpSpPr/>
        <p:nvPr/>
      </p:nvGrpSpPr>
      <p:grpSpPr>
        <a:xfrm>
          <a:off x="0" y="0"/>
          <a:ext cx="0" cy="0"/>
          <a:chOff x="0" y="0"/>
          <a:chExt cx="0" cy="0"/>
        </a:xfrm>
      </p:grpSpPr>
      <p:sp>
        <p:nvSpPr>
          <p:cNvPr id="932" name="Google Shape;932;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3" name="Google Shape;933;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i="1">
                <a:latin typeface="Arial"/>
                <a:ea typeface="Arial"/>
                <a:cs typeface="Arial"/>
                <a:sym typeface="Arial"/>
              </a:rPr>
              <a:t>Klikbait’as – </a:t>
            </a:r>
            <a:r>
              <a:rPr lang="lt-LT" sz="1100" i="0" u="none" strike="noStrike" cap="none">
                <a:solidFill>
                  <a:schemeClr val="dk1"/>
                </a:solidFill>
                <a:latin typeface="Arial"/>
                <a:ea typeface="Arial"/>
                <a:cs typeface="Arial"/>
                <a:sym typeface="Arial"/>
              </a:rPr>
              <a:t>paspaudimus provokuojanti (klaidinanti, sensacinga) interneto straipsnio antraštė ar paveikslėlis.</a:t>
            </a: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sz="1100" i="0" u="none" strike="noStrike" cap="none">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Užduoties atlikimo pavyzdžiai lektoriui:</a:t>
            </a:r>
            <a:endParaRPr sz="1100">
              <a:latin typeface="Arial"/>
              <a:ea typeface="Arial"/>
              <a:cs typeface="Arial"/>
              <a:sym typeface="Arial"/>
            </a:endParaRPr>
          </a:p>
          <a:p>
            <a:pPr marL="457200" lvl="0" indent="-209550" algn="l" rtl="0">
              <a:lnSpc>
                <a:spcPct val="100000"/>
              </a:lnSpc>
              <a:spcBef>
                <a:spcPts val="0"/>
              </a:spcBef>
              <a:spcAft>
                <a:spcPts val="0"/>
              </a:spcAft>
              <a:buSzPts val="1100"/>
              <a:buAutoNum type="arabicPeriod"/>
            </a:pPr>
            <a:r>
              <a:rPr lang="lt-LT" sz="1100" i="0">
                <a:latin typeface="Arial"/>
                <a:ea typeface="Arial"/>
                <a:cs typeface="Arial"/>
                <a:sym typeface="Arial"/>
              </a:rPr>
              <a:t>„Per savaitę elektros kaina ūgtelėjo 3 %“– neutralus, tikslus, be emocinio atspalvio.</a:t>
            </a:r>
            <a:endParaRPr sz="1100">
              <a:latin typeface="Arial"/>
              <a:ea typeface="Arial"/>
              <a:cs typeface="Arial"/>
              <a:sym typeface="Arial"/>
            </a:endParaRPr>
          </a:p>
          <a:p>
            <a:pPr marL="457200" lvl="0" indent="-209550" algn="l" rtl="0">
              <a:lnSpc>
                <a:spcPct val="100000"/>
              </a:lnSpc>
              <a:spcBef>
                <a:spcPts val="0"/>
              </a:spcBef>
              <a:spcAft>
                <a:spcPts val="0"/>
              </a:spcAft>
              <a:buSzPts val="1100"/>
              <a:buAutoNum type="arabicPeriod"/>
            </a:pPr>
            <a:r>
              <a:rPr lang="lt-LT" sz="1100" i="0">
                <a:latin typeface="Arial"/>
                <a:ea typeface="Arial"/>
                <a:cs typeface="Arial"/>
                <a:sym typeface="Arial"/>
              </a:rPr>
              <a:t>„Elektros kainos vėl kyla – gyventojams tai gali smogti per pinigines!“– emociškai įkrautas, dramatizuojantis faktą, bet neišsigalvojantis.</a:t>
            </a:r>
            <a:endParaRPr sz="1100">
              <a:latin typeface="Arial"/>
              <a:ea typeface="Arial"/>
              <a:cs typeface="Arial"/>
              <a:sym typeface="Arial"/>
            </a:endParaRPr>
          </a:p>
          <a:p>
            <a:pPr marL="457200" lvl="0" indent="-209550" algn="l" rtl="0">
              <a:lnSpc>
                <a:spcPct val="100000"/>
              </a:lnSpc>
              <a:spcBef>
                <a:spcPts val="0"/>
              </a:spcBef>
              <a:spcAft>
                <a:spcPts val="0"/>
              </a:spcAft>
              <a:buSzPts val="1100"/>
              <a:buAutoNum type="arabicPeriod"/>
            </a:pPr>
            <a:r>
              <a:rPr lang="lt-LT" sz="1100" i="0">
                <a:latin typeface="Arial"/>
                <a:ea typeface="Arial"/>
                <a:cs typeface="Arial"/>
                <a:sym typeface="Arial"/>
              </a:rPr>
              <a:t>„Elektros kainos kyla – ar Vyriausybė vėl nusisuko nuo žmonių?“– kelia kaltinimus ar nepasitikėjimą, daro užuominą apie politinę atsakomybę be tiesioginių įrodymų.</a:t>
            </a:r>
            <a:endParaRPr sz="1100"/>
          </a:p>
        </p:txBody>
      </p:sp>
      <p:sp>
        <p:nvSpPr>
          <p:cNvPr id="934" name="Google Shape;934;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88</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g38c13b5cb66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0" name="Google Shape;940;g38c13b5cb66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Generatyvinis - tai dirbtinis intelektas, kuris gali generuoti naują turinį, kurio anksčiau nebuvo.</a:t>
            </a:r>
            <a:endParaRPr sz="1100">
              <a:latin typeface="Arial"/>
              <a:ea typeface="Arial"/>
              <a:cs typeface="Arial"/>
              <a:sym typeface="Arial"/>
            </a:endParaRPr>
          </a:p>
          <a:p>
            <a:pPr marL="0" lvl="0" indent="0" algn="l" rtl="0">
              <a:spcBef>
                <a:spcPts val="0"/>
              </a:spcBef>
              <a:spcAft>
                <a:spcPts val="0"/>
              </a:spcAft>
              <a:buSzPts val="1100"/>
              <a:buNone/>
            </a:pPr>
            <a:r>
              <a:rPr lang="lt-LT" sz="1100">
                <a:latin typeface="Arial"/>
                <a:ea typeface="Arial"/>
                <a:cs typeface="Arial"/>
                <a:sym typeface="Arial"/>
              </a:rPr>
              <a:t>Parodykite vieną vaizdą ar trumpą vaizdo įrašą, kuris atrodo tikras, bet sukurtas DI — ir paklauskite auditorijos, ar pastebi skirtumą: Plinta netikrų sprogimų vaizdai iš Izraelio ir Irano konflikto: ekspertas įspėja visus</a:t>
            </a:r>
            <a:endParaRPr sz="1100">
              <a:latin typeface="Arial"/>
              <a:ea typeface="Arial"/>
              <a:cs typeface="Arial"/>
              <a:sym typeface="Arial"/>
            </a:endParaRPr>
          </a:p>
          <a:p>
            <a:pPr marL="0" lvl="0" indent="0" algn="l" rtl="0">
              <a:spcBef>
                <a:spcPts val="0"/>
              </a:spcBef>
              <a:spcAft>
                <a:spcPts val="0"/>
              </a:spcAft>
              <a:buClr>
                <a:schemeClr val="dk1"/>
              </a:buClr>
              <a:buSzPts val="1100"/>
              <a:buFont typeface="Arial"/>
              <a:buNone/>
            </a:pPr>
            <a:r>
              <a:rPr lang="lt-LT" sz="1100" u="sng">
                <a:solidFill>
                  <a:schemeClr val="hlink"/>
                </a:solidFill>
                <a:latin typeface="Arial"/>
                <a:ea typeface="Arial"/>
                <a:cs typeface="Arial"/>
                <a:sym typeface="Arial"/>
                <a:hlinkClick r:id="rId3"/>
              </a:rPr>
              <a:t>https://www.tv3.lt/naujiena/lietuva/plinta-netikru-sprogimu-vaizdai-is-izraelio-ir-irano-konflikto-ekspertas-ispeja-visus-n1429272</a:t>
            </a:r>
            <a:r>
              <a:rPr lang="lt-LT" sz="1100">
                <a:latin typeface="Arial"/>
                <a:ea typeface="Arial"/>
                <a:cs typeface="Arial"/>
                <a:sym typeface="Arial"/>
              </a:rPr>
              <a:t> </a:t>
            </a:r>
            <a:br>
              <a:rPr lang="lt-LT" sz="1100">
                <a:latin typeface="Arial"/>
                <a:ea typeface="Arial"/>
                <a:cs typeface="Arial"/>
                <a:sym typeface="Arial"/>
              </a:rPr>
            </a:br>
            <a:endParaRPr sz="1100">
              <a:latin typeface="Arial"/>
              <a:ea typeface="Arial"/>
              <a:cs typeface="Arial"/>
              <a:sym typeface="Arial"/>
            </a:endParaRPr>
          </a:p>
          <a:p>
            <a:pPr marL="0" lvl="0" indent="0" algn="l" rtl="0">
              <a:spcBef>
                <a:spcPts val="0"/>
              </a:spcBef>
              <a:spcAft>
                <a:spcPts val="0"/>
              </a:spcAft>
              <a:buSzPts val="1100"/>
              <a:buNone/>
            </a:pPr>
            <a:r>
              <a:rPr lang="lt-LT" sz="1100">
                <a:latin typeface="Arial"/>
                <a:ea typeface="Arial"/>
                <a:cs typeface="Arial"/>
                <a:sym typeface="Arial"/>
              </a:rPr>
              <a:t>Pabrėžkite kontrastą: generatyvinis DI kaip pagalbininkas (pvz., tekstų kūrimas, vizualų generavimas) prieš DI kaip manipuliacijos įrankis: Generatyvinis dirbtinis intelektas gali būti naudingas pagalbininkas – padeda kurti tekstus, iliustracijas ar vaizdo medžiagą greitai ir kūrybiškai. Tačiau ta pati technologija tampa pavojinga, kai naudojama manipuliacijai – pavyzdžiui, kuriant netikrus naujienų reportažus ar „deepfake“ vaizdo įrašus.</a:t>
            </a:r>
            <a:endParaRPr sz="1100">
              <a:latin typeface="Arial"/>
              <a:ea typeface="Arial"/>
              <a:cs typeface="Arial"/>
              <a:sym typeface="Arial"/>
            </a:endParaRPr>
          </a:p>
          <a:p>
            <a:pPr marL="0" lvl="0" indent="0" algn="l" rtl="0">
              <a:spcBef>
                <a:spcPts val="0"/>
              </a:spcBef>
              <a:spcAft>
                <a:spcPts val="0"/>
              </a:spcAft>
              <a:buClr>
                <a:schemeClr val="dk1"/>
              </a:buClr>
              <a:buSzPts val="1100"/>
              <a:buFont typeface="Arial"/>
              <a:buNone/>
            </a:pPr>
            <a:r>
              <a:rPr lang="lt-LT" sz="1100">
                <a:latin typeface="Arial"/>
                <a:ea typeface="Arial"/>
                <a:cs typeface="Arial"/>
                <a:sym typeface="Arial"/>
              </a:rPr>
              <a:t>Todėl svarbiausia – nebijoti naudotis DI galimybėmis, bet išmokti atpažinti, kada jis naudojamas klaidinimui.</a:t>
            </a:r>
            <a:br>
              <a:rPr lang="lt-LT" sz="1100">
                <a:latin typeface="Arial"/>
                <a:ea typeface="Arial"/>
                <a:cs typeface="Arial"/>
                <a:sym typeface="Arial"/>
              </a:rPr>
            </a:br>
            <a:endParaRPr sz="1100">
              <a:latin typeface="Arial"/>
              <a:ea typeface="Arial"/>
              <a:cs typeface="Arial"/>
              <a:sym typeface="Arial"/>
            </a:endParaRPr>
          </a:p>
          <a:p>
            <a:pPr marL="0" lvl="0" indent="0" algn="l" rtl="0">
              <a:spcBef>
                <a:spcPts val="0"/>
              </a:spcBef>
              <a:spcAft>
                <a:spcPts val="0"/>
              </a:spcAft>
              <a:buClr>
                <a:schemeClr val="dk1"/>
              </a:buClr>
              <a:buSzPts val="1100"/>
              <a:buFont typeface="Arial"/>
              <a:buNone/>
            </a:pPr>
            <a:r>
              <a:rPr lang="lt-LT" sz="1100">
                <a:latin typeface="Arial"/>
                <a:ea typeface="Arial"/>
                <a:cs typeface="Arial"/>
                <a:sym typeface="Arial"/>
              </a:rPr>
              <a:t>Galite paklausti auditorijos: „Ar jums teko matyti socialiniuose tinkluose turinį, kuris atrodė tikras, bet vėliau paaiškėjo, kad tai – DI kūrinys?“ Daug skelbiama netikrų žinučių su „oficialiu“ vaizduojamu žinomu veikėju, vėliau pasirodo, kad vaizdas ir garsas buvo generatyvinio DI kūrinys.</a:t>
            </a:r>
            <a:br>
              <a:rPr lang="lt-LT" sz="1100">
                <a:latin typeface="Arial"/>
                <a:ea typeface="Arial"/>
                <a:cs typeface="Arial"/>
                <a:sym typeface="Arial"/>
              </a:rPr>
            </a:br>
            <a:endParaRPr sz="1100">
              <a:latin typeface="Arial"/>
              <a:ea typeface="Arial"/>
              <a:cs typeface="Arial"/>
              <a:sym typeface="Arial"/>
            </a:endParaRPr>
          </a:p>
          <a:p>
            <a:pPr marL="0" lvl="0" indent="0" algn="l" rtl="0">
              <a:spcBef>
                <a:spcPts val="0"/>
              </a:spcBef>
              <a:spcAft>
                <a:spcPts val="0"/>
              </a:spcAft>
              <a:buClr>
                <a:schemeClr val="dk1"/>
              </a:buClr>
              <a:buSzPts val="1100"/>
              <a:buFont typeface="Arial"/>
              <a:buNone/>
            </a:pPr>
            <a:r>
              <a:rPr lang="lt-LT" sz="1100">
                <a:latin typeface="Arial"/>
                <a:ea typeface="Arial"/>
                <a:cs typeface="Arial"/>
                <a:sym typeface="Arial"/>
              </a:rPr>
              <a:t>Galite užbaigti praktine žinute, kad biblioteka gali tapti vieta, kur žmonės išmoksta atpažinti, patikrinti ir suprasti dirbtinio intelekto turinį.</a:t>
            </a:r>
            <a:endParaRPr sz="1100">
              <a:latin typeface="Arial"/>
              <a:ea typeface="Arial"/>
              <a:cs typeface="Arial"/>
              <a:sym typeface="Arial"/>
            </a:endParaRPr>
          </a:p>
        </p:txBody>
      </p:sp>
      <p:sp>
        <p:nvSpPr>
          <p:cNvPr id="941" name="Google Shape;941;g38c13b5cb66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89</a:t>
            </a:fld>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7" name="Google Shape;947;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Populiarus dirbtinio intelekto vaizdų generatorius „Midjourney“ gali būti manipuliuojamas taip, kad sukurtų klaidinančius prezidento J. Bideno ir D. Trumpo vaizdus, nepaisant to, kad bendrovė įsipareigojo blokuoti suklastotus dviejų kandidatų į prezidentus vaizdus prieš lapkričio mėnesio rinkimus. </a:t>
            </a: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sz="110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lt-LT" sz="1100" i="0" u="none" strike="noStrike" cap="none">
                <a:solidFill>
                  <a:schemeClr val="dk1"/>
                </a:solidFill>
                <a:latin typeface="Arial"/>
                <a:ea typeface="Arial"/>
                <a:cs typeface="Arial"/>
                <a:sym typeface="Arial"/>
              </a:rPr>
              <a:t>Nuotraukoje, kuri buvo peržiūrėta daugiau nei 8 milijonus kartų ir surinko daugiau nei 270 000 „patinka“, Kate Perry, regis, matoma su didele gėlėta suknele, atitinkančia „Met Gala“ gamtos temą, nors nuotrauka nesutampa su oficialiomis renginio raudonojo kilimo ir žiniasklaidos zonų nuotraukomis.</a:t>
            </a:r>
            <a:endParaRPr sz="1100">
              <a:latin typeface="Arial"/>
              <a:ea typeface="Arial"/>
              <a:cs typeface="Arial"/>
              <a:sym typeface="Arial"/>
            </a:endParaRPr>
          </a:p>
        </p:txBody>
      </p:sp>
      <p:sp>
        <p:nvSpPr>
          <p:cNvPr id="948" name="Google Shape;948;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90</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3"/>
        <p:cNvGrpSpPr/>
        <p:nvPr/>
      </p:nvGrpSpPr>
      <p:grpSpPr>
        <a:xfrm>
          <a:off x="0" y="0"/>
          <a:ext cx="0" cy="0"/>
          <a:chOff x="0" y="0"/>
          <a:chExt cx="0" cy="0"/>
        </a:xfrm>
      </p:grpSpPr>
      <p:sp>
        <p:nvSpPr>
          <p:cNvPr id="954" name="Google Shape;954;g3a0e4a9668e_0_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5" name="Google Shape;955;g3a0e4a9668e_0_10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Nekilnojamojo turto plėtros srityje dirbančio Ontarijo vartotojo Sebo Diazo „Midjourney“ svetainėje sukurti vaizdai taip pat sukėlė diskusijas apie galimybę suklastoti istorinius įvykius. Praėjusią savaitę jis labai detaliai aprašė netikrą katastrofą, kurią pavadino Didžiuoju Kaskadijos žemės drebėjimu, kuris, jo teigimu, 2001 m. balandžio 3 d. įvyko prie Oregono krantų ir nuniokojo Ramiojo vandenyno šiaurės vakarus.</a:t>
            </a: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Šaltinis: </a:t>
            </a:r>
            <a:r>
              <a:rPr lang="lt-LT" sz="1100" u="sng">
                <a:solidFill>
                  <a:schemeClr val="hlink"/>
                </a:solidFill>
                <a:latin typeface="Arial"/>
                <a:ea typeface="Arial"/>
                <a:cs typeface="Arial"/>
                <a:sym typeface="Arial"/>
                <a:hlinkClick r:id="rId3"/>
              </a:rPr>
              <a:t>https://www.reddit.com/r/midjourney/comments/11zyvlk/the_2001_great_cascadia_91_earthquake_tsunami/</a:t>
            </a:r>
            <a:r>
              <a:rPr lang="lt-LT" sz="1100">
                <a:latin typeface="Arial"/>
                <a:ea typeface="Arial"/>
                <a:cs typeface="Arial"/>
                <a:sym typeface="Arial"/>
              </a:rPr>
              <a:t> </a:t>
            </a:r>
            <a:endParaRPr sz="1100">
              <a:latin typeface="Arial"/>
              <a:ea typeface="Arial"/>
              <a:cs typeface="Arial"/>
              <a:sym typeface="Arial"/>
            </a:endParaRPr>
          </a:p>
        </p:txBody>
      </p:sp>
      <p:sp>
        <p:nvSpPr>
          <p:cNvPr id="956" name="Google Shape;956;g3a0e4a9668e_0_10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91</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1"/>
        <p:cNvGrpSpPr/>
        <p:nvPr/>
      </p:nvGrpSpPr>
      <p:grpSpPr>
        <a:xfrm>
          <a:off x="0" y="0"/>
          <a:ext cx="0" cy="0"/>
          <a:chOff x="0" y="0"/>
          <a:chExt cx="0" cy="0"/>
        </a:xfrm>
      </p:grpSpPr>
      <p:sp>
        <p:nvSpPr>
          <p:cNvPr id="962" name="Google Shape;962;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3" name="Google Shape;963;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b="1" u="sng">
                <a:solidFill>
                  <a:schemeClr val="hlink"/>
                </a:solidFill>
                <a:latin typeface="Arial"/>
                <a:ea typeface="Arial"/>
                <a:cs typeface="Arial"/>
                <a:sym typeface="Arial"/>
                <a:hlinkClick r:id="rId3"/>
              </a:rPr>
              <a:t>PAVYZDYS: Netikras Pentagono sprogimas, sukrėtęs akcijų rinką 2023 m.</a:t>
            </a:r>
            <a:r>
              <a:rPr lang="lt-LT" sz="1100">
                <a:latin typeface="Arial"/>
                <a:ea typeface="Arial"/>
                <a:cs typeface="Arial"/>
                <a:sym typeface="Arial"/>
              </a:rPr>
              <a:t> </a:t>
            </a:r>
            <a:r>
              <a:rPr lang="lt-LT" sz="1100" u="sng">
                <a:solidFill>
                  <a:schemeClr val="hlink"/>
                </a:solidFill>
                <a:latin typeface="Arial"/>
                <a:ea typeface="Arial"/>
                <a:cs typeface="Arial"/>
                <a:sym typeface="Arial"/>
                <a:hlinkClick r:id="rId3"/>
              </a:rPr>
              <a:t>https://in.mashable.com/tech/53204/fake-pentagon-explosion-photo-caused-a-real-dip-in-the-stock-market</a:t>
            </a:r>
            <a:r>
              <a:rPr lang="lt-LT" sz="1100">
                <a:latin typeface="Arial"/>
                <a:ea typeface="Arial"/>
                <a:cs typeface="Arial"/>
                <a:sym typeface="Arial"/>
              </a:rPr>
              <a:t> </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Giluminis sprogimo Pentagone, dėl kurio akcijų rinka smuko, klastojimas puikiai iliustravo generatyvinio dirbtinio intelekto keliamą dezinformacijos riziką.</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„Twitter“ tinkle pasirodė dirbtinio intelekto sugeneruotas vaizdas, kuriame matyti sprogimas prie Pentagono. Arlingtono policijos departamentas greitai paneigė šį vaizdą Twiteryje, parašydamas: „Pentagono rezervate ar šalia jo neįvyko JOKIO sprogimo ar incidento, ir nėra jokio tiesioginio pavojaus visuomenei.“</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Tačiau prieš tai akcijų rinka nukrito 0,26 proc., o vėliau atsigavo, praneša </a:t>
            </a:r>
            <a:r>
              <a:rPr lang="lt-LT" sz="1100" i="0" u="sng" strike="noStrike" cap="none">
                <a:solidFill>
                  <a:schemeClr val="dk1"/>
                </a:solidFill>
                <a:latin typeface="Arial"/>
                <a:ea typeface="Arial"/>
                <a:cs typeface="Arial"/>
                <a:sym typeface="Arial"/>
              </a:rPr>
              <a:t>„Insider“</a:t>
            </a:r>
            <a:r>
              <a:rPr lang="lt-LT" sz="1100" i="0" u="none" strike="noStrike" cap="none">
                <a:solidFill>
                  <a:schemeClr val="dk1"/>
                </a:solidFill>
                <a:latin typeface="Arial"/>
                <a:ea typeface="Arial"/>
                <a:cs typeface="Arial"/>
                <a:sym typeface="Arial"/>
              </a:rPr>
              <a:t> .</a:t>
            </a:r>
            <a:endParaRPr sz="1100"/>
          </a:p>
        </p:txBody>
      </p:sp>
      <p:sp>
        <p:nvSpPr>
          <p:cNvPr id="964" name="Google Shape;964;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92</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8"/>
        <p:cNvGrpSpPr/>
        <p:nvPr/>
      </p:nvGrpSpPr>
      <p:grpSpPr>
        <a:xfrm>
          <a:off x="0" y="0"/>
          <a:ext cx="0" cy="0"/>
          <a:chOff x="0" y="0"/>
          <a:chExt cx="0" cy="0"/>
        </a:xfrm>
      </p:grpSpPr>
      <p:sp>
        <p:nvSpPr>
          <p:cNvPr id="969" name="Google Shape;969;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0" name="Google Shape;970;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Vaizdo įrašas, kuriame matyti, kaip Ukrainos prezidentas liepia savo kareiviams sudėti ginklus ir pasiduoti kovai su Rusija, yra vadinamasis „deepfake“ tipo vaizdo įrašas, trukęs maždaug minutę. </a:t>
            </a:r>
            <a:r>
              <a:rPr lang="lt-LT" sz="1100" i="0" u="sng" strike="noStrike" cap="none">
                <a:solidFill>
                  <a:schemeClr val="hlink"/>
                </a:solidFill>
                <a:latin typeface="Arial"/>
                <a:ea typeface="Arial"/>
                <a:cs typeface="Arial"/>
                <a:sym typeface="Arial"/>
                <a:hlinkClick r:id="rId3"/>
              </a:rPr>
              <a:t>https://www.npr.org/2022/03/16/1087062648/deepfake-video-zelenskyy-experts-war-manipulation-ukraine-russia</a:t>
            </a:r>
            <a:r>
              <a:rPr lang="lt-LT" sz="1100" i="0" u="none" strike="noStrike" cap="none">
                <a:solidFill>
                  <a:schemeClr val="dk1"/>
                </a:solidFill>
                <a:latin typeface="Arial"/>
                <a:ea typeface="Arial"/>
                <a:cs typeface="Arial"/>
                <a:sym typeface="Arial"/>
              </a:rPr>
              <a:t> </a:t>
            </a: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sz="1100" i="0" u="none" strike="noStrike" cap="none">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Žiūrovai greitai atkreipė dėmesį, kad V. Zelenskio akcentas buvo netikslus, o jo galva ir balsas, atidžiai įsižiūrėjus, neatrodė autentiški.</a:t>
            </a:r>
            <a:endParaRPr sz="1100">
              <a:latin typeface="Arial"/>
              <a:ea typeface="Arial"/>
              <a:cs typeface="Arial"/>
              <a:sym typeface="Arial"/>
            </a:endParaRPr>
          </a:p>
        </p:txBody>
      </p:sp>
      <p:sp>
        <p:nvSpPr>
          <p:cNvPr id="971" name="Google Shape;971;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93</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p:cNvGrpSpPr/>
        <p:nvPr/>
      </p:nvGrpSpPr>
      <p:grpSpPr>
        <a:xfrm>
          <a:off x="0" y="0"/>
          <a:ext cx="0" cy="0"/>
          <a:chOff x="0" y="0"/>
          <a:chExt cx="0" cy="0"/>
        </a:xfrm>
      </p:grpSpPr>
      <p:sp>
        <p:nvSpPr>
          <p:cNvPr id="976" name="Google Shape;976;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7" name="Google Shape;977;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i="0">
                <a:solidFill>
                  <a:schemeClr val="dk1"/>
                </a:solidFill>
                <a:latin typeface="Arial"/>
                <a:ea typeface="Arial"/>
                <a:cs typeface="Arial"/>
                <a:sym typeface="Arial"/>
              </a:rPr>
              <a:t>Menininkas Nerijus Čivilis neseniai sukūrė populiarią vaizdo įrašų seriją, kurioje atgyja istorinės figūros ir vaizdai. </a:t>
            </a:r>
            <a:r>
              <a:rPr lang="lt-LT" sz="1100" i="0" u="sng">
                <a:solidFill>
                  <a:schemeClr val="hlink"/>
                </a:solidFill>
                <a:latin typeface="Arial"/>
                <a:ea typeface="Arial"/>
                <a:cs typeface="Arial"/>
                <a:sym typeface="Arial"/>
                <a:hlinkClick r:id="rId3"/>
              </a:rPr>
              <a:t>https://www.facebook.com/reel/493277339698970</a:t>
            </a:r>
            <a:r>
              <a:rPr lang="lt-LT" sz="1100" i="0">
                <a:solidFill>
                  <a:schemeClr val="dk1"/>
                </a:solidFill>
                <a:latin typeface="Arial"/>
                <a:ea typeface="Arial"/>
                <a:cs typeface="Arial"/>
                <a:sym typeface="Arial"/>
              </a:rPr>
              <a:t>  </a:t>
            </a: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sz="1100" i="0">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1-mame vaizde atgyja Ispanijos karalienė Izabelė I (Katalikė). </a:t>
            </a:r>
            <a:r>
              <a:rPr lang="lt-LT" sz="1100" i="0" u="sng" strike="noStrike" cap="none">
                <a:solidFill>
                  <a:schemeClr val="hlink"/>
                </a:solidFill>
                <a:latin typeface="Arial"/>
                <a:ea typeface="Arial"/>
                <a:cs typeface="Arial"/>
                <a:sym typeface="Arial"/>
                <a:hlinkClick r:id="rId4"/>
              </a:rPr>
              <a:t>https://www.instagram.com/reel/DKlzKt3tHUV/?utm_source=ig_web_copy_link&amp;igsh=MW1uYXIzOTBpcmlhbA==</a:t>
            </a:r>
            <a:r>
              <a:rPr lang="lt-LT" sz="1100" i="0" u="none" strike="noStrike" cap="none">
                <a:solidFill>
                  <a:schemeClr val="dk1"/>
                </a:solidFill>
                <a:latin typeface="Arial"/>
                <a:ea typeface="Arial"/>
                <a:cs typeface="Arial"/>
                <a:sym typeface="Arial"/>
              </a:rPr>
              <a:t>  </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2-as vaizdas sukurtas su dirbtiniu intelektu ir atgaivina tikrą 1906 metų nuotrauką. Tai žvilgsnis į praeitį.  </a:t>
            </a:r>
            <a:r>
              <a:rPr lang="lt-LT" sz="1100" i="0" u="sng" strike="noStrike" cap="none">
                <a:solidFill>
                  <a:schemeClr val="hlink"/>
                </a:solidFill>
                <a:latin typeface="Arial"/>
                <a:ea typeface="Arial"/>
                <a:cs typeface="Arial"/>
                <a:sym typeface="Arial"/>
                <a:hlinkClick r:id="rId5"/>
              </a:rPr>
              <a:t>https://www.instagram.com/p/DLxVxE5Nbnn/</a:t>
            </a:r>
            <a:r>
              <a:rPr lang="lt-LT" sz="1100" i="0" u="none" strike="noStrike" cap="none">
                <a:solidFill>
                  <a:schemeClr val="dk1"/>
                </a:solidFill>
                <a:latin typeface="Arial"/>
                <a:ea typeface="Arial"/>
                <a:cs typeface="Arial"/>
                <a:sym typeface="Arial"/>
              </a:rPr>
              <a:t>  </a:t>
            </a:r>
            <a:endParaRPr sz="1100" i="0">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endParaRPr sz="1100" i="0">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Jei kur nors „Facebook“ ar „Instagram“ pamatome gražius vaizdus, gal ir nėra didelio reikalo jų vertinti, tai per daug įtakos nedaro. Bet jei tai politinis komentaras, karo zonos, jei norima paveikti? </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Visgi DI sugeneruotuose vaizdeliuose galima įžvelgti ir pavojų. Būtent gamtos, gyvūnų ir augalų vaizdus dažnai pasitelkia apgaulingų naujienų kūrėjai. Klaidinančių paveikslėlių kūrėjai dažnai kuria vaizdus, kuriuose gyvūnai elgiasi panašiai į žmones. Tai sukelia susižavėjimą, bet iškreipia suvokimą apie gamtą. Baiminamasi, kad DI technologijos gali būti panaudotos politiniais tikslais, sukelti paniką visuomenėje kritiniais atvejais.</a:t>
            </a:r>
            <a:endParaRPr sz="1100" i="0" u="none" strike="noStrike" cap="none">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endParaRPr sz="1100" i="0" u="none" strike="noStrike" cap="none">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endParaRPr sz="1100" i="0">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r>
              <a:rPr lang="lt-LT" sz="1100" i="0">
                <a:solidFill>
                  <a:schemeClr val="dk1"/>
                </a:solidFill>
                <a:latin typeface="Arial"/>
                <a:ea typeface="Arial"/>
                <a:cs typeface="Arial"/>
                <a:sym typeface="Arial"/>
              </a:rPr>
              <a:t>Papildomam pasiskaitymui: </a:t>
            </a:r>
            <a:r>
              <a:rPr lang="lt-LT" sz="1100" i="0" u="sng">
                <a:solidFill>
                  <a:schemeClr val="hlink"/>
                </a:solidFill>
                <a:latin typeface="Arial"/>
                <a:ea typeface="Arial"/>
                <a:cs typeface="Arial"/>
                <a:sym typeface="Arial"/>
                <a:hlinkClick r:id="rId6"/>
              </a:rPr>
              <a:t>https://www.lrt.lt/naujienos/lietuvoje/2/2442317/naujienos-apie-lietuva-autoriai-armenai-kas-kuria-dirbtinio-intelekto-turini?srsltid=AfmBOooXog_TobT7Eizs13nN3EaC3eKZXw6NkHKR2hgqln14wEm9GLTD</a:t>
            </a:r>
            <a:r>
              <a:rPr lang="lt-LT" sz="1100" i="0">
                <a:solidFill>
                  <a:schemeClr val="dk1"/>
                </a:solidFill>
                <a:latin typeface="Arial"/>
                <a:ea typeface="Arial"/>
                <a:cs typeface="Arial"/>
                <a:sym typeface="Arial"/>
              </a:rPr>
              <a:t> </a:t>
            </a:r>
            <a:endParaRPr sz="1100">
              <a:latin typeface="Arial"/>
              <a:ea typeface="Arial"/>
              <a:cs typeface="Arial"/>
              <a:sym typeface="Arial"/>
            </a:endParaRPr>
          </a:p>
        </p:txBody>
      </p:sp>
      <p:sp>
        <p:nvSpPr>
          <p:cNvPr id="978" name="Google Shape;978;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94</a:t>
            </a:fld>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3"/>
        <p:cNvGrpSpPr/>
        <p:nvPr/>
      </p:nvGrpSpPr>
      <p:grpSpPr>
        <a:xfrm>
          <a:off x="0" y="0"/>
          <a:ext cx="0" cy="0"/>
          <a:chOff x="0" y="0"/>
          <a:chExt cx="0" cy="0"/>
        </a:xfrm>
      </p:grpSpPr>
      <p:sp>
        <p:nvSpPr>
          <p:cNvPr id="984" name="Google Shape;984;g3a0e4a9668e_0_1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5" name="Google Shape;985;g3a0e4a9668e_0_1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Luko Keraičio „Trumpam atgijo“ yra trumpas, kūrybiškas Tiktok vaizdo įrašas, kuriame menininkas pasitelkia generatyvinio dirbtinio intelekto (DI) galimybes „atgaivinti“ senas nuotraukas.</a:t>
            </a: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u="sng">
                <a:solidFill>
                  <a:schemeClr val="hlink"/>
                </a:solidFill>
                <a:latin typeface="Arial"/>
                <a:ea typeface="Arial"/>
                <a:cs typeface="Arial"/>
                <a:sym typeface="Arial"/>
                <a:hlinkClick r:id="rId3"/>
              </a:rPr>
              <a:t>https://www.tiktok.com/@lukaskeraitis/video/7438938581198015776</a:t>
            </a:r>
            <a:r>
              <a:rPr lang="lt-LT" sz="1100">
                <a:latin typeface="Arial"/>
                <a:ea typeface="Arial"/>
                <a:cs typeface="Arial"/>
                <a:sym typeface="Arial"/>
              </a:rPr>
              <a:t> </a:t>
            </a: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Lukas Keraitis – technologijų žurnalistas ir kūrėjas – savo projekte „Trumpam atgijo“ naudoja dirbtinį intelektą (DI), kad atgaivintų žymius lietuvių istorijos veikėjus, tokius kaip Mikalojus Konstantinas Čiurlionis ar Jonas Basanavičius. Šiuose kūriniuose istorijos figūros „prabyla“ šiuolaikinėmis technologijomis sukurtu balsu, o jų atvaizdai atgimsta animacijoje. Tai – kūrybinis eksperimentas, jungiantis Lietuvos istoriją su šiuolaikinėmis technologijomis.</a:t>
            </a:r>
            <a:r>
              <a:rPr lang="lt-LT" sz="1100" u="sng">
                <a:solidFill>
                  <a:schemeClr val="hlink"/>
                </a:solidFill>
                <a:latin typeface="Arial"/>
                <a:ea typeface="Arial"/>
                <a:cs typeface="Arial"/>
                <a:sym typeface="Arial"/>
                <a:hlinkClick r:id="rId4"/>
              </a:rPr>
              <a:t>TikTok</a:t>
            </a: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Keraitis savo kūrinius pristato per socialinius tinklus, tokius kaip TikTok ir Instagram, kur jie sulaukia didelio susidomėjimo ir diskusijų apie DI galimybes ir etinius klausimus. Šis projektas atskleidžia, kaip DI gali būti naudojamas ne tik pramogoms, bet ir kultūrai bei švietimui.</a:t>
            </a:r>
            <a:endParaRPr sz="1100">
              <a:latin typeface="Arial"/>
              <a:ea typeface="Arial"/>
              <a:cs typeface="Arial"/>
              <a:sym typeface="Arial"/>
            </a:endParaRPr>
          </a:p>
        </p:txBody>
      </p:sp>
      <p:sp>
        <p:nvSpPr>
          <p:cNvPr id="986" name="Google Shape;986;g3a0e4a9668e_0_1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95</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
        <p:cNvGrpSpPr/>
        <p:nvPr/>
      </p:nvGrpSpPr>
      <p:grpSpPr>
        <a:xfrm>
          <a:off x="0" y="0"/>
          <a:ext cx="0" cy="0"/>
          <a:chOff x="0" y="0"/>
          <a:chExt cx="0" cy="0"/>
        </a:xfrm>
      </p:grpSpPr>
      <p:sp>
        <p:nvSpPr>
          <p:cNvPr id="992" name="Google Shape;992;p1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3" name="Google Shape;993;p1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r>
              <a:rPr lang="lt-LT" sz="1100">
                <a:latin typeface="Arial"/>
                <a:ea typeface="Arial"/>
                <a:cs typeface="Arial"/>
                <a:sym typeface="Arial"/>
              </a:rPr>
              <a:t>Socialiniuose tinkluose dažnai pasirodo įrašai, kuriuose teigiama, kad vyresnio amžiaus asmuo buvo pamirštas ar ignoruojamas artimųjų, ir raginama siųsti jam linkėjimus ar paramą. Šie įrašai dažnai būna su sentimentaliais vaizdais ar istorijomis, siekiant sukelti užuojautą ir paskatinti vartotojus dalintis bei reaguoti. Nors kai kurie iš jų gali būti tikri, daugelis yra sukurti siekiant emocinės reakcijos ir gali būti netikri ar iškraipyti. </a:t>
            </a:r>
            <a:endParaRPr sz="1100">
              <a:latin typeface="Arial"/>
              <a:ea typeface="Arial"/>
              <a:cs typeface="Arial"/>
              <a:sym typeface="Arial"/>
            </a:endParaRPr>
          </a:p>
          <a:p>
            <a:pPr marL="457200" lvl="0" indent="-228600" algn="l" rtl="0">
              <a:spcBef>
                <a:spcPts val="0"/>
              </a:spcBef>
              <a:spcAft>
                <a:spcPts val="0"/>
              </a:spcAft>
              <a:buSzPts val="1100"/>
              <a:buNone/>
            </a:pPr>
            <a:endParaRPr sz="1100">
              <a:latin typeface="Arial"/>
              <a:ea typeface="Arial"/>
              <a:cs typeface="Arial"/>
              <a:sym typeface="Arial"/>
            </a:endParaRPr>
          </a:p>
          <a:p>
            <a:pPr marL="0" lvl="0" indent="0" algn="l" rtl="0">
              <a:spcBef>
                <a:spcPts val="0"/>
              </a:spcBef>
              <a:spcAft>
                <a:spcPts val="0"/>
              </a:spcAft>
              <a:buClr>
                <a:schemeClr val="dk1"/>
              </a:buClr>
              <a:buSzPts val="1100"/>
              <a:buFont typeface="Arial"/>
              <a:buNone/>
            </a:pPr>
            <a:r>
              <a:rPr lang="lt-LT" sz="1100">
                <a:latin typeface="Arial"/>
                <a:ea typeface="Arial"/>
                <a:cs typeface="Arial"/>
                <a:sym typeface="Arial"/>
              </a:rPr>
              <a:t>Pabrėžkite, kad tokie įrašai nebūtinai melagingi, bet dažnai </a:t>
            </a:r>
            <a:r>
              <a:rPr lang="lt-LT" sz="1100" b="1">
                <a:latin typeface="Arial"/>
                <a:ea typeface="Arial"/>
                <a:cs typeface="Arial"/>
                <a:sym typeface="Arial"/>
              </a:rPr>
              <a:t>išnaudoja emocijas</a:t>
            </a:r>
            <a:r>
              <a:rPr lang="lt-LT" sz="1100">
                <a:latin typeface="Arial"/>
                <a:ea typeface="Arial"/>
                <a:cs typeface="Arial"/>
                <a:sym typeface="Arial"/>
              </a:rPr>
              <a:t> siekiant pasiekti kuo didesnę auditoriją.</a:t>
            </a:r>
            <a:br>
              <a:rPr lang="lt-LT" sz="1100">
                <a:latin typeface="Arial"/>
                <a:ea typeface="Arial"/>
                <a:cs typeface="Arial"/>
                <a:sym typeface="Arial"/>
              </a:rPr>
            </a:br>
            <a:endParaRPr sz="1100">
              <a:latin typeface="Arial"/>
              <a:ea typeface="Arial"/>
              <a:cs typeface="Arial"/>
              <a:sym typeface="Arial"/>
            </a:endParaRPr>
          </a:p>
          <a:p>
            <a:pPr marL="0" lvl="0" indent="0" algn="l" rtl="0">
              <a:spcBef>
                <a:spcPts val="0"/>
              </a:spcBef>
              <a:spcAft>
                <a:spcPts val="0"/>
              </a:spcAft>
              <a:buClr>
                <a:schemeClr val="dk1"/>
              </a:buClr>
              <a:buSzPts val="1100"/>
              <a:buFont typeface="Arial"/>
              <a:buNone/>
            </a:pPr>
            <a:r>
              <a:rPr lang="lt-LT" sz="1100">
                <a:latin typeface="Arial"/>
                <a:ea typeface="Arial"/>
                <a:cs typeface="Arial"/>
                <a:sym typeface="Arial"/>
              </a:rPr>
              <a:t>Paaiškinkite, kaip veikia algoritmai – kuo daugiau reakcijų, tuo daugiau matomumo, todėl kuriami „jausmus spaudžiantys“ vaizdai.</a:t>
            </a:r>
            <a:br>
              <a:rPr lang="lt-LT" sz="1100">
                <a:latin typeface="Arial"/>
                <a:ea typeface="Arial"/>
                <a:cs typeface="Arial"/>
                <a:sym typeface="Arial"/>
              </a:rPr>
            </a:br>
            <a:endParaRPr sz="1100">
              <a:latin typeface="Arial"/>
              <a:ea typeface="Arial"/>
              <a:cs typeface="Arial"/>
              <a:sym typeface="Arial"/>
            </a:endParaRPr>
          </a:p>
          <a:p>
            <a:pPr marL="0" lvl="0" indent="0" algn="l" rtl="0">
              <a:spcBef>
                <a:spcPts val="0"/>
              </a:spcBef>
              <a:spcAft>
                <a:spcPts val="0"/>
              </a:spcAft>
              <a:buClr>
                <a:schemeClr val="dk1"/>
              </a:buClr>
              <a:buSzPts val="1100"/>
              <a:buFont typeface="Arial"/>
              <a:buNone/>
            </a:pPr>
            <a:r>
              <a:rPr lang="lt-LT" sz="1100">
                <a:latin typeface="Arial"/>
                <a:ea typeface="Arial"/>
                <a:cs typeface="Arial"/>
                <a:sym typeface="Arial"/>
              </a:rPr>
              <a:t>Pakvieskite auditoriją pagalvoti: </a:t>
            </a:r>
            <a:r>
              <a:rPr lang="lt-LT" sz="1100" b="1">
                <a:latin typeface="Arial"/>
                <a:ea typeface="Arial"/>
                <a:cs typeface="Arial"/>
                <a:sym typeface="Arial"/>
              </a:rPr>
              <a:t>ar dalinamės, nes nuoširdžiai norime padėti, ar nesąmoningai tampame manipuliacijos dalimi?</a:t>
            </a:r>
            <a:endParaRPr sz="1100">
              <a:latin typeface="Arial"/>
              <a:ea typeface="Arial"/>
              <a:cs typeface="Arial"/>
              <a:sym typeface="Arial"/>
            </a:endParaRPr>
          </a:p>
          <a:p>
            <a:pPr marL="457200" lvl="0" indent="-228600" algn="l" rtl="0">
              <a:spcBef>
                <a:spcPts val="0"/>
              </a:spcBef>
              <a:spcAft>
                <a:spcPts val="0"/>
              </a:spcAft>
              <a:buClr>
                <a:schemeClr val="dk1"/>
              </a:buClr>
              <a:buSzPts val="1100"/>
              <a:buFont typeface="Arial"/>
              <a:buNone/>
            </a:pP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a:latin typeface="Arial"/>
              <a:ea typeface="Arial"/>
              <a:cs typeface="Arial"/>
              <a:sym typeface="Arial"/>
            </a:endParaRPr>
          </a:p>
        </p:txBody>
      </p:sp>
      <p:sp>
        <p:nvSpPr>
          <p:cNvPr id="994" name="Google Shape;994;p1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96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p:cNvGrpSpPr/>
        <p:nvPr/>
      </p:nvGrpSpPr>
      <p:grpSpPr>
        <a:xfrm>
          <a:off x="0" y="0"/>
          <a:ext cx="0" cy="0"/>
          <a:chOff x="0" y="0"/>
          <a:chExt cx="0" cy="0"/>
        </a:xfrm>
      </p:grpSpPr>
      <p:sp>
        <p:nvSpPr>
          <p:cNvPr id="999" name="Google Shape;999;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0" name="Google Shape;1000;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b="1">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3"/>
                  </a:ext>
                </a:extLst>
              </a:rPr>
              <a:t>Sugeneruoja realistiškai skambantį tekstą </a:t>
            </a:r>
            <a:r>
              <a:rPr lang="lt-LT"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4"/>
                  </a:ext>
                </a:extLst>
              </a:rPr>
              <a:t>– naudodamas didelius duomenų kiekius, DI gali kurti įtikinamus straipsnius, imituodamas žurnalistinį stilių, naudodamas faktų fragmentus, tačiau pateikdamas juos klaidinančiame kontekste arba visiškai išgalvotus. Tekstai gali būti kuriami naudojant generatyvinį DI (pvz., ChatGPT, Claude, Grok ir kt.).</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b="1">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Sujungia tekstą su įtikinama vizualika </a:t>
            </a:r>
            <a:r>
              <a:rPr lang="lt-LT" sz="1100">
                <a:latin typeface="Arial"/>
                <a:ea typeface="Arial"/>
                <a:cs typeface="Arial"/>
                <a:sym typeface="Arial"/>
              </a:rPr>
              <a:t>– generatyviniai modeliai geba kurti suklastotas nuotraukas ar vaizdo įrašus, kurie sustiprina netikrų naujienų įtaigumą ir emocinį poveikį, taip klaidindami auditoriją dar veiksmingiau. „Deepfake“ vaizdo įrašai, kuomet žinomi asmenys „kalba“ ar „veikia“ tai, ko niekada nebuvo.</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latin typeface="Arial"/>
                <a:ea typeface="Arial"/>
                <a:cs typeface="Arial"/>
                <a:sym typeface="Arial"/>
              </a:rPr>
              <a:t>Sukurtos nuotraukos generuojamos naudojant DI įrankius (pvz., Midjourney, DALL·E), vaizduojant išgalvotus įvykius – protestus, karus, katastrofas ir kt.</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a:latin typeface="Arial"/>
                <a:ea typeface="Arial"/>
                <a:cs typeface="Arial"/>
                <a:sym typeface="Arial"/>
              </a:rPr>
              <a:t>Manipuliuoja kontekstu – </a:t>
            </a:r>
            <a:r>
              <a:rPr lang="lt-LT" sz="1100">
                <a:latin typeface="Arial"/>
                <a:ea typeface="Arial"/>
                <a:cs typeface="Arial"/>
                <a:sym typeface="Arial"/>
              </a:rPr>
              <a:t>DI gali panaudoti tikrus faktus, bet pateikti juos iškraipytame ar klaidinančiame kontekste, kad pakeistų prasmę ir sukeltų neteisingą įspūdį.</a:t>
            </a:r>
            <a:endParaRPr sz="110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sz="1100" b="1">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lt-LT" sz="1100" b="1">
                <a:latin typeface="Arial"/>
                <a:ea typeface="Arial"/>
                <a:cs typeface="Arial"/>
                <a:sym typeface="Arial"/>
              </a:rPr>
              <a:t>Kuria automatizuotus naujienų puslapius </a:t>
            </a:r>
            <a:r>
              <a:rPr lang="lt-LT" sz="1100">
                <a:latin typeface="Arial"/>
                <a:ea typeface="Arial"/>
                <a:cs typeface="Arial"/>
                <a:sym typeface="Arial"/>
              </a:rPr>
              <a:t>– naudojant DI galima masiškai kurti tariamai „autentiškus“ naujienų portalus su fiktyviais straipsniais, autoriais ir net „skaitytojų komentarais“.</a:t>
            </a:r>
            <a:endParaRPr sz="1100">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100">
              <a:latin typeface="Arial"/>
              <a:ea typeface="Arial"/>
              <a:cs typeface="Arial"/>
              <a:sym typeface="Arial"/>
            </a:endParaRPr>
          </a:p>
          <a:p>
            <a:pPr marL="0" lvl="0" indent="0" algn="l" rtl="0">
              <a:lnSpc>
                <a:spcPct val="100000"/>
              </a:lnSpc>
              <a:spcBef>
                <a:spcPts val="0"/>
              </a:spcBef>
              <a:spcAft>
                <a:spcPts val="0"/>
              </a:spcAft>
              <a:buSzPts val="3000"/>
              <a:buNone/>
            </a:pPr>
            <a:r>
              <a:rPr lang="lt-LT" sz="1100" b="1">
                <a:latin typeface="Arial"/>
                <a:ea typeface="Arial"/>
                <a:cs typeface="Arial"/>
                <a:sym typeface="Arial"/>
              </a:rPr>
              <a:t>Gali klonuoti socialinių tinklų profilius </a:t>
            </a:r>
            <a:r>
              <a:rPr lang="lt-LT" sz="1100">
                <a:latin typeface="Arial"/>
                <a:ea typeface="Arial"/>
                <a:cs typeface="Arial"/>
                <a:sym typeface="Arial"/>
              </a:rPr>
              <a:t>– sukuriami DI valdomi netikri profiliai, kurie dalijasi netikromis naujienomis, taip stiprinant jų sklaidą ir patikimumo įspūdį.</a:t>
            </a:r>
            <a:endParaRPr sz="1100">
              <a:latin typeface="Arial"/>
              <a:ea typeface="Arial"/>
              <a:cs typeface="Arial"/>
              <a:sym typeface="Arial"/>
            </a:endParaRPr>
          </a:p>
          <a:p>
            <a:pPr marL="0" lvl="0" indent="0" algn="l" rtl="0">
              <a:lnSpc>
                <a:spcPct val="100000"/>
              </a:lnSpc>
              <a:spcBef>
                <a:spcPts val="0"/>
              </a:spcBef>
              <a:spcAft>
                <a:spcPts val="0"/>
              </a:spcAft>
              <a:buSzPts val="3000"/>
              <a:buNone/>
            </a:pPr>
            <a:r>
              <a:rPr lang="lt-LT" sz="1100" b="1">
                <a:latin typeface="Arial"/>
                <a:ea typeface="Arial"/>
                <a:cs typeface="Arial"/>
                <a:sym typeface="Arial"/>
              </a:rPr>
              <a:t>Tikslingai provokuoja emocijas </a:t>
            </a:r>
            <a:r>
              <a:rPr lang="lt-LT" sz="1100">
                <a:latin typeface="Arial"/>
                <a:ea typeface="Arial"/>
                <a:cs typeface="Arial"/>
                <a:sym typeface="Arial"/>
              </a:rPr>
              <a:t>– generatyviniai modeliai mokomi atpažinti, kas sukelia stiprias emocines reakcijas (pyktį, baimę, užuojautą), ir kurti atitinkamą turinį, kuris greičiau plinta internete.</a:t>
            </a:r>
            <a:endParaRPr sz="1100">
              <a:latin typeface="Arial"/>
              <a:ea typeface="Arial"/>
              <a:cs typeface="Arial"/>
              <a:sym typeface="Arial"/>
            </a:endParaRPr>
          </a:p>
        </p:txBody>
      </p:sp>
      <p:sp>
        <p:nvSpPr>
          <p:cNvPr id="1001" name="Google Shape;1001;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97</a:t>
            </a:fld>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5"/>
        <p:cNvGrpSpPr/>
        <p:nvPr/>
      </p:nvGrpSpPr>
      <p:grpSpPr>
        <a:xfrm>
          <a:off x="0" y="0"/>
          <a:ext cx="0" cy="0"/>
          <a:chOff x="0" y="0"/>
          <a:chExt cx="0" cy="0"/>
        </a:xfrm>
      </p:grpSpPr>
      <p:sp>
        <p:nvSpPr>
          <p:cNvPr id="1006" name="Google Shape;1006;g3a0e4a9668e_0_1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457200" lvl="0" indent="-228600" algn="l" rtl="0">
              <a:spcBef>
                <a:spcPts val="0"/>
              </a:spcBef>
              <a:spcAft>
                <a:spcPts val="0"/>
              </a:spcAft>
              <a:buNone/>
            </a:pPr>
            <a:endParaRPr>
              <a:latin typeface="Arial"/>
              <a:ea typeface="Arial"/>
              <a:cs typeface="Arial"/>
              <a:sym typeface="Arial"/>
            </a:endParaRPr>
          </a:p>
        </p:txBody>
      </p:sp>
      <p:sp>
        <p:nvSpPr>
          <p:cNvPr id="1007" name="Google Shape;1007;g3a0e4a9668e_0_1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0"/>
        <p:cNvGrpSpPr/>
        <p:nvPr/>
      </p:nvGrpSpPr>
      <p:grpSpPr>
        <a:xfrm>
          <a:off x="0" y="0"/>
          <a:ext cx="0" cy="0"/>
          <a:chOff x="0" y="0"/>
          <a:chExt cx="0" cy="0"/>
        </a:xfrm>
      </p:grpSpPr>
      <p:sp>
        <p:nvSpPr>
          <p:cNvPr id="1011" name="Google Shape;1011;p1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2" name="Google Shape;1012;p17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a:latin typeface="Arial"/>
                <a:ea typeface="Arial"/>
                <a:cs typeface="Arial"/>
                <a:sym typeface="Arial"/>
              </a:rPr>
              <a:t>Testas anglų kalba. </a:t>
            </a:r>
            <a:r>
              <a:rPr lang="lt-LT" sz="1100" u="sng">
                <a:solidFill>
                  <a:schemeClr val="hlink"/>
                </a:solidFill>
                <a:latin typeface="Arial"/>
                <a:ea typeface="Arial"/>
                <a:cs typeface="Arial"/>
                <a:sym typeface="Arial"/>
                <a:hlinkClick r:id="rId3"/>
              </a:rPr>
              <a:t>https://britannicaeducation.com/blog/quiz-real-or-ai/</a:t>
            </a:r>
            <a:r>
              <a:rPr lang="lt-LT" sz="1100">
                <a:latin typeface="Arial"/>
                <a:ea typeface="Arial"/>
                <a:cs typeface="Arial"/>
                <a:sym typeface="Arial"/>
              </a:rPr>
              <a:t> </a:t>
            </a:r>
            <a:br>
              <a:rPr lang="lt-LT" sz="1100">
                <a:latin typeface="Arial"/>
                <a:ea typeface="Arial"/>
                <a:cs typeface="Arial"/>
                <a:sym typeface="Arial"/>
              </a:rPr>
            </a:br>
            <a:r>
              <a:rPr lang="lt-LT" sz="1100">
                <a:latin typeface="Arial"/>
                <a:ea typeface="Arial"/>
                <a:cs typeface="Arial"/>
                <a:sym typeface="Arial"/>
              </a:rPr>
              <a:t>S</a:t>
            </a:r>
            <a:r>
              <a:rPr lang="lt-LT" sz="1100" i="0" u="none" strike="noStrike" cap="none">
                <a:solidFill>
                  <a:schemeClr val="dk1"/>
                </a:solidFill>
                <a:latin typeface="Arial"/>
                <a:ea typeface="Arial"/>
                <a:cs typeface="Arial"/>
                <a:sym typeface="Arial"/>
              </a:rPr>
              <a:t>kirtas ne tik paveikslėlių atskyrimui; jis pasineria į žavų pasaulį, kuriame dirbtinis intelektas, pasimokęs iš daugybės autentiškų vaizdų, kuria apgaulingai tikroviškus vaizdus. Jūsų užduotis – atskirti šiuos vaizdus nuo realybės. Kiekvienas klausimas apima įvairias temas, skatindamas mokinius stebėti, kritiškai analizuoti ir atidžiai vertinti. Ar esate pasiruošę atskirti tikrąjį nuo klastotės?</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latin typeface="Arial"/>
                <a:ea typeface="Arial"/>
                <a:cs typeface="Arial"/>
                <a:sym typeface="Arial"/>
              </a:rPr>
              <a:t>Dirbtinis intelektas šiandien geba kurti labai tikroviškus vaizdus, kurie dažnai atrodo kaip tikros nuotraukos. Jūsų užduotis – peržiūrėti kelis vaizdus ir nuspręsti, kurie iš jų yra tikri, o kurie – sukurti DI.</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latin typeface="Arial"/>
                <a:ea typeface="Arial"/>
                <a:cs typeface="Arial"/>
                <a:sym typeface="Arial"/>
              </a:rPr>
              <a:t>Galite dirbti poromis arba mažose grupėse; aptarkite, į ką atkreipėte dėmesį – kas padėjo atpažinti klastotę?; pasidalinkite savo sprendimais su kitais.</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latin typeface="Arial"/>
                <a:ea typeface="Arial"/>
                <a:cs typeface="Arial"/>
                <a:sym typeface="Arial"/>
              </a:rPr>
              <a:t>Klausimas: ar mūsų akys vis dar gali atskirti tikrovę nuo DI sukurtos iliuzijos?</a:t>
            </a:r>
            <a:endParaRPr sz="1100"/>
          </a:p>
        </p:txBody>
      </p:sp>
      <p:sp>
        <p:nvSpPr>
          <p:cNvPr id="1013" name="Google Shape;1013;p17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99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7"/>
        <p:cNvGrpSpPr/>
        <p:nvPr/>
      </p:nvGrpSpPr>
      <p:grpSpPr>
        <a:xfrm>
          <a:off x="0" y="0"/>
          <a:ext cx="0" cy="0"/>
          <a:chOff x="0" y="0"/>
          <a:chExt cx="0" cy="0"/>
        </a:xfrm>
      </p:grpSpPr>
      <p:sp>
        <p:nvSpPr>
          <p:cNvPr id="1018" name="Google Shape;1018;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9" name="Google Shape;1019;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3"/>
        <p:cNvGrpSpPr/>
        <p:nvPr/>
      </p:nvGrpSpPr>
      <p:grpSpPr>
        <a:xfrm>
          <a:off x="0" y="0"/>
          <a:ext cx="0" cy="0"/>
          <a:chOff x="0" y="0"/>
          <a:chExt cx="0" cy="0"/>
        </a:xfrm>
      </p:grpSpPr>
      <p:sp>
        <p:nvSpPr>
          <p:cNvPr id="1024" name="Google Shape;1024;g3a0e4a9668e_0_12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457200" lvl="0" indent="-228600" algn="l" rtl="0">
              <a:spcBef>
                <a:spcPts val="0"/>
              </a:spcBef>
              <a:spcAft>
                <a:spcPts val="0"/>
              </a:spcAft>
              <a:buNone/>
            </a:pPr>
            <a:endParaRPr>
              <a:latin typeface="Arial"/>
              <a:ea typeface="Arial"/>
              <a:cs typeface="Arial"/>
              <a:sym typeface="Arial"/>
            </a:endParaRPr>
          </a:p>
        </p:txBody>
      </p:sp>
      <p:sp>
        <p:nvSpPr>
          <p:cNvPr id="1025" name="Google Shape;1025;g3a0e4a9668e_0_1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8"/>
        <p:cNvGrpSpPr/>
        <p:nvPr/>
      </p:nvGrpSpPr>
      <p:grpSpPr>
        <a:xfrm>
          <a:off x="0" y="0"/>
          <a:ext cx="0" cy="0"/>
          <a:chOff x="0" y="0"/>
          <a:chExt cx="0" cy="0"/>
        </a:xfrm>
      </p:grpSpPr>
      <p:sp>
        <p:nvSpPr>
          <p:cNvPr id="1029" name="Google Shape;1029;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0" name="Google Shape;1030;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79375" lvl="0" indent="0" algn="just" rtl="0">
              <a:lnSpc>
                <a:spcPct val="117000"/>
              </a:lnSpc>
              <a:spcBef>
                <a:spcPts val="0"/>
              </a:spcBef>
              <a:spcAft>
                <a:spcPts val="0"/>
              </a:spcAft>
              <a:buSzPts val="1400"/>
              <a:buNone/>
            </a:pPr>
            <a:r>
              <a:rPr lang="lt-LT" sz="1100">
                <a:latin typeface="Arial"/>
                <a:ea typeface="Arial"/>
                <a:cs typeface="Arial"/>
                <a:sym typeface="Arial"/>
              </a:rPr>
              <a:t>Dalyviams pristatyti nuomonės formuotojus ir jų kuriamą turinį (dalyviai gali pasirinkti naudojamą platformą ir jame esantį nuomonės formuotoją). Pavyzdžiui:</a:t>
            </a:r>
            <a:endParaRPr sz="1100">
              <a:latin typeface="Arial"/>
              <a:ea typeface="Arial"/>
              <a:cs typeface="Arial"/>
              <a:sym typeface="Arial"/>
            </a:endParaRPr>
          </a:p>
          <a:p>
            <a:pPr marL="342900" lvl="0" indent="-311150" algn="just" rtl="0">
              <a:lnSpc>
                <a:spcPct val="115000"/>
              </a:lnSpc>
              <a:spcBef>
                <a:spcPts val="400"/>
              </a:spcBef>
              <a:spcAft>
                <a:spcPts val="0"/>
              </a:spcAft>
              <a:buClr>
                <a:schemeClr val="dk1"/>
              </a:buClr>
              <a:buSzPts val="1100"/>
              <a:buChar char="●"/>
            </a:pPr>
            <a:r>
              <a:rPr lang="lt-LT" sz="1100">
                <a:latin typeface="Arial"/>
                <a:ea typeface="Arial"/>
                <a:cs typeface="Arial"/>
                <a:sym typeface="Arial"/>
              </a:rPr>
              <a:t>Karolina Meschino: </a:t>
            </a:r>
            <a:r>
              <a:rPr lang="lt-LT" sz="1100" u="sng">
                <a:latin typeface="Arial"/>
                <a:ea typeface="Arial"/>
                <a:cs typeface="Arial"/>
                <a:sym typeface="Arial"/>
                <a:hlinkClick r:id="rId3"/>
              </a:rPr>
              <a:t>https://www.instagram.com/karolinameschino/</a:t>
            </a:r>
            <a:r>
              <a:rPr lang="lt-LT" sz="1100">
                <a:latin typeface="Arial"/>
                <a:ea typeface="Arial"/>
                <a:cs typeface="Arial"/>
                <a:sym typeface="Arial"/>
              </a:rPr>
              <a:t>.</a:t>
            </a:r>
            <a:endParaRPr sz="1100">
              <a:latin typeface="Arial"/>
              <a:ea typeface="Arial"/>
              <a:cs typeface="Arial"/>
              <a:sym typeface="Arial"/>
            </a:endParaRPr>
          </a:p>
          <a:p>
            <a:pPr marL="342900" lvl="0" indent="-311150" algn="just" rtl="0">
              <a:lnSpc>
                <a:spcPct val="115000"/>
              </a:lnSpc>
              <a:spcBef>
                <a:spcPts val="400"/>
              </a:spcBef>
              <a:spcAft>
                <a:spcPts val="0"/>
              </a:spcAft>
              <a:buClr>
                <a:schemeClr val="dk1"/>
              </a:buClr>
              <a:buSzPts val="1100"/>
              <a:buChar char="●"/>
            </a:pPr>
            <a:r>
              <a:rPr lang="lt-LT" sz="1100">
                <a:latin typeface="Arial"/>
                <a:ea typeface="Arial"/>
                <a:cs typeface="Arial"/>
                <a:sym typeface="Arial"/>
              </a:rPr>
              <a:t>Naglis Bierancas: </a:t>
            </a:r>
            <a:r>
              <a:rPr lang="lt-LT" sz="1100" u="sng">
                <a:latin typeface="Arial"/>
                <a:ea typeface="Arial"/>
                <a:cs typeface="Arial"/>
                <a:sym typeface="Arial"/>
                <a:hlinkClick r:id="rId4"/>
              </a:rPr>
              <a:t>https://www.instagram.com/naglimantas/</a:t>
            </a:r>
            <a:r>
              <a:rPr lang="lt-LT" sz="1100">
                <a:latin typeface="Arial"/>
                <a:ea typeface="Arial"/>
                <a:cs typeface="Arial"/>
                <a:sym typeface="Arial"/>
              </a:rPr>
              <a:t>.</a:t>
            </a:r>
            <a:endParaRPr sz="1100">
              <a:latin typeface="Arial"/>
              <a:ea typeface="Arial"/>
              <a:cs typeface="Arial"/>
              <a:sym typeface="Arial"/>
            </a:endParaRPr>
          </a:p>
          <a:p>
            <a:pPr marL="342900" marR="79375" lvl="0" indent="-311150" algn="l" rtl="0">
              <a:lnSpc>
                <a:spcPct val="107000"/>
              </a:lnSpc>
              <a:spcBef>
                <a:spcPts val="400"/>
              </a:spcBef>
              <a:spcAft>
                <a:spcPts val="0"/>
              </a:spcAft>
              <a:buClr>
                <a:schemeClr val="dk1"/>
              </a:buClr>
              <a:buSzPts val="1100"/>
              <a:buChar char="●"/>
            </a:pPr>
            <a:r>
              <a:rPr lang="lt-LT" sz="1100">
                <a:latin typeface="Arial"/>
                <a:ea typeface="Arial"/>
                <a:cs typeface="Arial"/>
                <a:sym typeface="Arial"/>
              </a:rPr>
              <a:t>Lietuvos gynybos blogeris / Lithuanian defence blogger: </a:t>
            </a:r>
            <a:r>
              <a:rPr lang="lt-LT" sz="1100" u="sng">
                <a:latin typeface="Arial"/>
                <a:ea typeface="Arial"/>
                <a:cs typeface="Arial"/>
                <a:sym typeface="Arial"/>
                <a:hlinkClick r:id="rId5"/>
              </a:rPr>
              <a:t>https://www.facebook.com/LietuvosGynybosBlogerisLithuanianDefenceBlogger/</a:t>
            </a:r>
            <a:endParaRPr sz="1100">
              <a:latin typeface="Arial"/>
              <a:ea typeface="Arial"/>
              <a:cs typeface="Arial"/>
              <a:sym typeface="Arial"/>
            </a:endParaRPr>
          </a:p>
          <a:p>
            <a:pPr marL="342900" lvl="0" indent="-311150" algn="just" rtl="0">
              <a:lnSpc>
                <a:spcPct val="115000"/>
              </a:lnSpc>
              <a:spcBef>
                <a:spcPts val="400"/>
              </a:spcBef>
              <a:spcAft>
                <a:spcPts val="0"/>
              </a:spcAft>
              <a:buClr>
                <a:schemeClr val="dk1"/>
              </a:buClr>
              <a:buSzPts val="1100"/>
              <a:buChar char="●"/>
            </a:pPr>
            <a:r>
              <a:rPr lang="lt-LT" sz="1100">
                <a:latin typeface="Arial"/>
                <a:ea typeface="Arial"/>
                <a:cs typeface="Arial"/>
                <a:sym typeface="Arial"/>
              </a:rPr>
              <a:t>WhyDotas: </a:t>
            </a:r>
            <a:r>
              <a:rPr lang="lt-LT" sz="1100" u="sng">
                <a:latin typeface="Arial"/>
                <a:ea typeface="Arial"/>
                <a:cs typeface="Arial"/>
                <a:sym typeface="Arial"/>
                <a:hlinkClick r:id="rId6"/>
              </a:rPr>
              <a:t>https://www.youtube.com/c/WhyDotas/.</a:t>
            </a:r>
            <a:endParaRPr sz="1100">
              <a:latin typeface="Arial"/>
              <a:ea typeface="Arial"/>
              <a:cs typeface="Arial"/>
              <a:sym typeface="Arial"/>
            </a:endParaRPr>
          </a:p>
          <a:p>
            <a:pPr marL="342900" lvl="0" indent="-311150" algn="just" rtl="0">
              <a:lnSpc>
                <a:spcPct val="115000"/>
              </a:lnSpc>
              <a:spcBef>
                <a:spcPts val="400"/>
              </a:spcBef>
              <a:spcAft>
                <a:spcPts val="0"/>
              </a:spcAft>
              <a:buClr>
                <a:schemeClr val="dk1"/>
              </a:buClr>
              <a:buSzPts val="1100"/>
              <a:buChar char="●"/>
            </a:pPr>
            <a:r>
              <a:rPr lang="lt-LT" sz="1100">
                <a:latin typeface="Arial"/>
                <a:ea typeface="Arial"/>
                <a:cs typeface="Arial"/>
                <a:sym typeface="Arial"/>
              </a:rPr>
              <a:t>LaisvėsTV: </a:t>
            </a:r>
            <a:r>
              <a:rPr lang="lt-LT" sz="1100" u="sng">
                <a:latin typeface="Arial"/>
                <a:ea typeface="Arial"/>
                <a:cs typeface="Arial"/>
                <a:sym typeface="Arial"/>
                <a:hlinkClick r:id="rId7"/>
              </a:rPr>
              <a:t>https://www.youtube.com/c/LaisvesTv</a:t>
            </a:r>
            <a:r>
              <a:rPr lang="lt-LT" sz="1100">
                <a:latin typeface="Arial"/>
                <a:ea typeface="Arial"/>
                <a:cs typeface="Arial"/>
                <a:sym typeface="Arial"/>
              </a:rPr>
              <a:t>.</a:t>
            </a:r>
            <a:endParaRPr sz="1100">
              <a:latin typeface="Arial"/>
              <a:ea typeface="Arial"/>
              <a:cs typeface="Arial"/>
              <a:sym typeface="Arial"/>
            </a:endParaRPr>
          </a:p>
          <a:p>
            <a:pPr marL="76200" marR="79375" lvl="0" indent="0" algn="just" rtl="0">
              <a:lnSpc>
                <a:spcPct val="117000"/>
              </a:lnSpc>
              <a:spcBef>
                <a:spcPts val="400"/>
              </a:spcBef>
              <a:spcAft>
                <a:spcPts val="0"/>
              </a:spcAft>
              <a:buSzPts val="1400"/>
              <a:buNone/>
            </a:pPr>
            <a:r>
              <a:rPr lang="lt-LT" sz="1100">
                <a:latin typeface="Arial"/>
                <a:ea typeface="Arial"/>
                <a:cs typeface="Arial"/>
                <a:sym typeface="Arial"/>
              </a:rPr>
              <a:t>Diskusijai organizuoti suskirstykite dalyvius į grupes po 3–4 asmenis ir pakvieskite aptarti šiuos klausimus. Paprašyti po atstovą iš grupės pristatyti pagrindines diskusijos mintis.</a:t>
            </a:r>
            <a:endParaRPr sz="1100">
              <a:latin typeface="Arial"/>
              <a:ea typeface="Arial"/>
              <a:cs typeface="Arial"/>
              <a:sym typeface="Arial"/>
            </a:endParaRPr>
          </a:p>
          <a:p>
            <a:pPr marL="76200" lvl="0" indent="0" algn="just" rtl="0">
              <a:lnSpc>
                <a:spcPct val="115000"/>
              </a:lnSpc>
              <a:spcBef>
                <a:spcPts val="400"/>
              </a:spcBef>
              <a:spcAft>
                <a:spcPts val="0"/>
              </a:spcAft>
              <a:buSzPts val="1400"/>
              <a:buNone/>
            </a:pPr>
            <a:r>
              <a:rPr lang="lt-LT" sz="1100">
                <a:latin typeface="Arial"/>
                <a:ea typeface="Arial"/>
                <a:cs typeface="Arial"/>
                <a:sym typeface="Arial"/>
              </a:rPr>
              <a:t>Klausimai diskusijai – skaidrėje.</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Diskutuokite: Kuo emocijos susijusios su dezinformacijos poveikiu?</a:t>
            </a: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Ar šiame įraše yra reklamos požymių? Jei taip – kokių?</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Ar aiškiai nurodyta, kad tai reklama? (pvz., #reklama, #ad, #bendradarbiavimas)</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Ar įrašas atrodo kaip nuoširdi asmeninė nuomonė, nors gali būti apmokėtas?</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Kaip šis turinys gali paveikti sekėjus, ypač jaunimą?</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Ką darytumėte, jei norėtumėte patikrinti, ar produktas/paslauga iš tikrųjų yra vertinga?</a:t>
            </a:r>
            <a:endParaRPr sz="1100"/>
          </a:p>
        </p:txBody>
      </p:sp>
      <p:sp>
        <p:nvSpPr>
          <p:cNvPr id="1031" name="Google Shape;1031;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102</a:t>
            </a:fld>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5"/>
        <p:cNvGrpSpPr/>
        <p:nvPr/>
      </p:nvGrpSpPr>
      <p:grpSpPr>
        <a:xfrm>
          <a:off x="0" y="0"/>
          <a:ext cx="0" cy="0"/>
          <a:chOff x="0" y="0"/>
          <a:chExt cx="0" cy="0"/>
        </a:xfrm>
      </p:grpSpPr>
      <p:sp>
        <p:nvSpPr>
          <p:cNvPr id="1036" name="Google Shape;1036;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7" name="Google Shape;1037;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b="1">
                <a:latin typeface="Arial"/>
                <a:ea typeface="Arial"/>
                <a:cs typeface="Arial"/>
                <a:sym typeface="Arial"/>
              </a:rPr>
              <a:t>Patikrinkite šaltinį</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Kas paskelbė? Ar tai žinomas ar oficialus profilis?</a:t>
            </a: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 2. Ieškokite kitur</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Ar tą pačią informaciją rasite kituose šaltiniuose?</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Patikrinkite naujienų portaluose, „Google“, faktų tikrinimo svetainėse.</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 3. Atsargiai su per tobulu turiniu</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Filtruotos ar surežisuotos nuotraukos dažnai neatspindi realybės.</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„Tobulas gyvenimas“ dažnai – iliuzija.</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 4. Stebėkite vizualinę informaciją</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Nenatūralūs veidai ar fonai gali reikšti redagavimą arba D</a:t>
            </a:r>
            <a:r>
              <a:rPr lang="lt-LT"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1"/>
                  </a:ext>
                </a:extLst>
              </a:rPr>
              <a:t>I.</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Atkreipkite dėmesį į detales (šešėliai, proporcijos).</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5. Saugokitės manipuliacijos</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Kai kurie įrašai bando paveikti emocijas, kad gautų pinigų, pasidalijimų ar dėmesio.</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Neaiškūs patarimai (ypač sveikatos, finansų srityse) gali būti pavojingi.</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 6. Užduokite sau klausimus:</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Kas tai paskelbė?</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Ką nori, kad aš padaryčiau?</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Kuo remiasi šis teiginys?</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Kaip tai mane priverčia jaustis?</a:t>
            </a:r>
            <a:endParaRPr sz="1100"/>
          </a:p>
        </p:txBody>
      </p:sp>
      <p:sp>
        <p:nvSpPr>
          <p:cNvPr id="1038" name="Google Shape;1038;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lt-LT" sz="1200" b="0" i="0" u="none" strike="noStrike" cap="none">
                <a:solidFill>
                  <a:srgbClr val="000000"/>
                </a:solidFill>
                <a:latin typeface="Calibri"/>
                <a:ea typeface="Calibri"/>
                <a:cs typeface="Calibri"/>
                <a:sym typeface="Calibri"/>
              </a:rPr>
              <a:t>103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2"/>
        <p:cNvGrpSpPr/>
        <p:nvPr/>
      </p:nvGrpSpPr>
      <p:grpSpPr>
        <a:xfrm>
          <a:off x="0" y="0"/>
          <a:ext cx="0" cy="0"/>
          <a:chOff x="0" y="0"/>
          <a:chExt cx="0" cy="0"/>
        </a:xfrm>
      </p:grpSpPr>
      <p:sp>
        <p:nvSpPr>
          <p:cNvPr id="1043" name="Google Shape;1043;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4" name="Google Shape;1044;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lt-LT" sz="1100" i="0">
                <a:solidFill>
                  <a:srgbClr val="212529"/>
                </a:solidFill>
                <a:latin typeface="Arial"/>
                <a:ea typeface="Arial"/>
                <a:cs typeface="Arial"/>
                <a:sym typeface="Arial"/>
              </a:rPr>
              <a:t>Tikros vietos ar asmens nuotrauka pateikiama kaip visiškai kitos vietos ar asmens atvaizdas. </a:t>
            </a:r>
            <a:endParaRPr sz="1100">
              <a:latin typeface="Arial"/>
              <a:ea typeface="Arial"/>
              <a:cs typeface="Arial"/>
              <a:sym typeface="Arial"/>
            </a:endParaRPr>
          </a:p>
          <a:p>
            <a:pPr marL="0" lvl="0" indent="0" algn="l" rtl="0">
              <a:lnSpc>
                <a:spcPct val="100000"/>
              </a:lnSpc>
              <a:spcBef>
                <a:spcPts val="0"/>
              </a:spcBef>
              <a:spcAft>
                <a:spcPts val="0"/>
              </a:spcAft>
              <a:buClr>
                <a:srgbClr val="212529"/>
              </a:buClr>
              <a:buSzPts val="1200"/>
              <a:buFont typeface="Jost"/>
              <a:buNone/>
            </a:pPr>
            <a:r>
              <a:rPr lang="lt-LT" sz="1100" i="0">
                <a:solidFill>
                  <a:srgbClr val="212529"/>
                </a:solidFill>
                <a:latin typeface="Arial"/>
                <a:ea typeface="Arial"/>
                <a:cs typeface="Arial"/>
                <a:sym typeface="Arial"/>
              </a:rPr>
              <a:t>Tiek nuotraukos, tiek filmuota medžiaga dažnai naudojama išimta iš konteksto. Pavyzdžiui, </a:t>
            </a:r>
            <a:r>
              <a:rPr lang="lt-LT" sz="1100" i="0" u="sng" strike="noStrike">
                <a:solidFill>
                  <a:srgbClr val="007BFF"/>
                </a:solidFill>
                <a:latin typeface="Arial"/>
                <a:ea typeface="Arial"/>
                <a:cs typeface="Arial"/>
                <a:sym typeface="Arial"/>
                <a:hlinkClick r:id="rId3">
                  <a:extLst>
                    <a:ext uri="{A12FA001-AC4F-418D-AE19-62706E023703}">
                      <ahyp:hlinkClr xmlns:ahyp="http://schemas.microsoft.com/office/drawing/2018/hyperlinkcolor" val="tx"/>
                    </a:ext>
                  </a:extLst>
                </a:hlinkClick>
              </a:rPr>
              <a:t>socialinių tinklų vartotojai</a:t>
            </a:r>
            <a:r>
              <a:rPr lang="lt-LT" sz="1100" i="0">
                <a:solidFill>
                  <a:srgbClr val="212529"/>
                </a:solidFill>
                <a:latin typeface="Arial"/>
                <a:ea typeface="Arial"/>
                <a:cs typeface="Arial"/>
                <a:sym typeface="Arial"/>
              </a:rPr>
              <a:t> Lietuvoje dalinosi vaizdo montažu, kuriame rodomi nuo COVID-19 vakcinos alpstantys žmonės. Didžioji dalis šios vaizdo medžiagos iš tiesų buvo nufilmuota dar prieš pandemiją.</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endParaRPr sz="1100" i="0">
              <a:solidFill>
                <a:srgbClr val="212529"/>
              </a:solidFill>
              <a:latin typeface="Arial"/>
              <a:ea typeface="Arial"/>
              <a:cs typeface="Arial"/>
              <a:sym typeface="Arial"/>
            </a:endParaRPr>
          </a:p>
          <a:p>
            <a:pPr marL="0" lvl="0" indent="0" algn="l" rtl="0">
              <a:lnSpc>
                <a:spcPct val="100000"/>
              </a:lnSpc>
              <a:spcBef>
                <a:spcPts val="0"/>
              </a:spcBef>
              <a:spcAft>
                <a:spcPts val="0"/>
              </a:spcAft>
              <a:buNone/>
            </a:pPr>
            <a:r>
              <a:rPr lang="lt-LT" sz="1100" i="0">
                <a:solidFill>
                  <a:srgbClr val="212529"/>
                </a:solidFill>
                <a:latin typeface="Arial"/>
                <a:ea typeface="Arial"/>
                <a:cs typeface="Arial"/>
                <a:sym typeface="Arial"/>
              </a:rPr>
              <a:t>Suklastotos nuotraukos, pakeistos grafikos redaktoriumi (pvz., „Photoshop“), kad būtų pridėti arba pašalinti kai kurie elementai.</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i="0" u="sng" strike="noStrike">
                <a:solidFill>
                  <a:srgbClr val="007BFF"/>
                </a:solidFill>
                <a:latin typeface="Arial"/>
                <a:ea typeface="Arial"/>
                <a:cs typeface="Arial"/>
                <a:sym typeface="Arial"/>
                <a:hlinkClick r:id="rId4">
                  <a:extLst>
                    <a:ext uri="{A12FA001-AC4F-418D-AE19-62706E023703}">
                      <ahyp:hlinkClr xmlns:ahyp="http://schemas.microsoft.com/office/drawing/2018/hyperlinkcolor" val="tx"/>
                    </a:ext>
                  </a:extLst>
                </a:hlinkClick>
              </a:rPr>
              <a:t>Latvijos socialinių tinklų naudotojai dalijosi vaizdu</a:t>
            </a:r>
            <a:r>
              <a:rPr lang="lt-LT" sz="1100" i="0">
                <a:solidFill>
                  <a:srgbClr val="212529"/>
                </a:solidFill>
                <a:latin typeface="Arial"/>
                <a:ea typeface="Arial"/>
                <a:cs typeface="Arial"/>
                <a:sym typeface="Arial"/>
              </a:rPr>
              <a:t>, kuriame buvo pavaizduotas tiltas su dideliu įtrūkimu. Tilto fonas buvo redaguojamas taip, kad atrodytų, jog nuotrauka daryta Rygoje. Latvijos žurnalistai atskleidė, kad iš tikrųjų originali nuotrauka buvo padaryta Brazilijoje, o koreguotas vaizdas buvo panaudotas įvairiose šalyse – nuo Tuniso iki Kanados, kritikuojant vietos valdžios institucijas ar savivaldybes.</a:t>
            </a: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sz="1100" i="0">
              <a:solidFill>
                <a:srgbClr val="212529"/>
              </a:solidFill>
              <a:latin typeface="Arial"/>
              <a:ea typeface="Arial"/>
              <a:cs typeface="Arial"/>
              <a:sym typeface="Arial"/>
            </a:endParaRPr>
          </a:p>
          <a:p>
            <a:pPr marL="0" lvl="0" indent="0" algn="l" rtl="0">
              <a:lnSpc>
                <a:spcPct val="100000"/>
              </a:lnSpc>
              <a:spcBef>
                <a:spcPts val="0"/>
              </a:spcBef>
              <a:spcAft>
                <a:spcPts val="0"/>
              </a:spcAft>
              <a:buNone/>
            </a:pPr>
            <a:r>
              <a:rPr lang="lt-LT" sz="1100" i="0">
                <a:solidFill>
                  <a:srgbClr val="212529"/>
                </a:solidFill>
                <a:latin typeface="Arial"/>
                <a:ea typeface="Arial"/>
                <a:cs typeface="Arial"/>
                <a:sym typeface="Arial"/>
              </a:rPr>
              <a:t>Apkarpytos nuotraukos, kuriose rodoma tik dalis vaizdo, nėra konteksto. </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i="0">
                <a:solidFill>
                  <a:srgbClr val="212529"/>
                </a:solidFill>
                <a:latin typeface="Arial"/>
                <a:ea typeface="Arial"/>
                <a:cs typeface="Arial"/>
                <a:sym typeface="Arial"/>
              </a:rPr>
              <a:t>„World Wildlife Fund – Pakistanas“ „Instagrame“ paskelbė nuotrauką, kurioje neva pateikiamas palyginamas kaip kertamas Malaizijos atogrąžų miškas – kaip buvo prieš dešimt metų ir dabar. </a:t>
            </a:r>
            <a:r>
              <a:rPr lang="lt-LT" sz="1100" i="0" u="sng" strike="noStrike">
                <a:solidFill>
                  <a:srgbClr val="007BFF"/>
                </a:solidFill>
                <a:latin typeface="Arial"/>
                <a:ea typeface="Arial"/>
                <a:cs typeface="Arial"/>
                <a:sym typeface="Arial"/>
                <a:hlinkClick r:id="rId5">
                  <a:extLst>
                    <a:ext uri="{A12FA001-AC4F-418D-AE19-62706E023703}">
                      <ahyp:hlinkClr xmlns:ahyp="http://schemas.microsoft.com/office/drawing/2018/hyperlinkcolor" val="tx"/>
                    </a:ext>
                  </a:extLst>
                </a:hlinkClick>
              </a:rPr>
              <a:t>Kaip atskleidė faktų tikrintojai iš AFP</a:t>
            </a:r>
            <a:r>
              <a:rPr lang="lt-LT" sz="1100" i="0">
                <a:solidFill>
                  <a:srgbClr val="212529"/>
                </a:solidFill>
                <a:latin typeface="Arial"/>
                <a:ea typeface="Arial"/>
                <a:cs typeface="Arial"/>
                <a:sym typeface="Arial"/>
              </a:rPr>
              <a:t>, abi nuotraukos buvo padarytos iš tos pačios 2018 m. darytos</a:t>
            </a:r>
            <a:r>
              <a:rPr lang="lt-LT" sz="1100">
                <a:solidFill>
                  <a:srgbClr val="212529"/>
                </a:solidFill>
                <a:latin typeface="Arial"/>
                <a:ea typeface="Arial"/>
                <a:cs typeface="Arial"/>
                <a:sym typeface="Arial"/>
              </a:rPr>
              <a:t> </a:t>
            </a:r>
            <a:r>
              <a:rPr lang="lt-LT" sz="1100" i="0">
                <a:solidFill>
                  <a:srgbClr val="212529"/>
                </a:solidFill>
                <a:latin typeface="Arial"/>
                <a:ea typeface="Arial"/>
                <a:cs typeface="Arial"/>
                <a:sym typeface="Arial"/>
              </a:rPr>
              <a:t>fotografijos.</a:t>
            </a:r>
            <a:endParaRPr sz="1100">
              <a:latin typeface="Arial"/>
              <a:ea typeface="Arial"/>
              <a:cs typeface="Arial"/>
              <a:sym typeface="Arial"/>
            </a:endParaRPr>
          </a:p>
        </p:txBody>
      </p:sp>
      <p:sp>
        <p:nvSpPr>
          <p:cNvPr id="1045" name="Google Shape;1045;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104</a:t>
            </a:fld>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9"/>
        <p:cNvGrpSpPr/>
        <p:nvPr/>
      </p:nvGrpSpPr>
      <p:grpSpPr>
        <a:xfrm>
          <a:off x="0" y="0"/>
          <a:ext cx="0" cy="0"/>
          <a:chOff x="0" y="0"/>
          <a:chExt cx="0" cy="0"/>
        </a:xfrm>
      </p:grpSpPr>
      <p:sp>
        <p:nvSpPr>
          <p:cNvPr id="1050" name="Google Shape;1050;g38be4de6db4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1" name="Google Shape;1051;g38be4de6db4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lt-LT" sz="1100" b="1">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3"/>
                  </a:ext>
                </a:extLst>
              </a:rPr>
              <a:t>Which Face Is Real?“</a:t>
            </a:r>
            <a:r>
              <a:rPr lang="lt-LT" sz="1100" u="sng">
                <a:solidFill>
                  <a:schemeClr val="hlink"/>
                </a:solidFill>
                <a:latin typeface="Arial"/>
                <a:ea typeface="Arial"/>
                <a:cs typeface="Arial"/>
                <a:sym typeface="Arial"/>
                <a:hlinkClick r:id="rId3"/>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4"/>
                  </a:ext>
                </a:extLst>
              </a:rPr>
              <a:t>https://www.whichfaceisreal.com/</a:t>
            </a:r>
            <a:r>
              <a:rPr lang="lt-LT"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5"/>
                  </a:ext>
                </a:extLst>
              </a:rPr>
              <a:t>  – tai interaktyvi svetainė, sukurta siekiant ugdyti vartotojų skaitmeninį raštingumą ir vizualinį kritinį mąstymą. Joje lankytojams pateikiamos dvi žmonių veidų nuotraukos: viena – tikra, kita – dirbtinai sukurta naudojant dirbtinį intelektą (generatyvinį neuroninį tinklą). Vartotojo užduotis – atspėti, kuris veidas yra tikras.</a:t>
            </a:r>
            <a:endParaRPr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6"/>
                </a:ext>
              </a:extLst>
            </a:endParaRPr>
          </a:p>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7"/>
                  </a:ext>
                </a:extLst>
              </a:rPr>
              <a:t>Ši svetainė ne tik įtraukia kaip žaidimas, bet ir atskleidžia, kaip sudėtinga gali būti atskirti realybę nuo dirbtinai sukurtų vaizdų. Ji skirta padėti žmonėms geriau suprasti šiuolaikinių technologijų galimybes ir pavojus, ypač dezinformacijos bei manipuliacijos vaizdais srityje.</a:t>
            </a:r>
            <a:endParaRPr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8"/>
                </a:ext>
              </a:extLst>
            </a:endParaRPr>
          </a:p>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9"/>
                  </a:ext>
                </a:extLst>
              </a:rPr>
              <a:t>Svetainę sukūrė Vašingtono universiteto mokslininkai siekdami šviesti visuomenę apie dirbtinai sukurtų veidų plitimą internete. Joje taip pat pateikiama informacijos apie tai, į ką atkreipti dėmesį norint atpažinti dirbtinai sukurtus atvaizdus – pvz., neįprasti fonai, simetrijos klaidos ar nenatūralios detalės.</a:t>
            </a:r>
            <a:endParaRPr sz="1100"/>
          </a:p>
        </p:txBody>
      </p:sp>
      <p:sp>
        <p:nvSpPr>
          <p:cNvPr id="1052" name="Google Shape;1052;g38be4de6db4_0_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105</a:t>
            </a:fld>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7"/>
        <p:cNvGrpSpPr/>
        <p:nvPr/>
      </p:nvGrpSpPr>
      <p:grpSpPr>
        <a:xfrm>
          <a:off x="0" y="0"/>
          <a:ext cx="0" cy="0"/>
          <a:chOff x="0" y="0"/>
          <a:chExt cx="0" cy="0"/>
        </a:xfrm>
      </p:grpSpPr>
      <p:sp>
        <p:nvSpPr>
          <p:cNvPr id="1058" name="Google Shape;1058;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400"/>
              <a:buNone/>
            </a:pPr>
            <a:r>
              <a:rPr lang="lt-LT" sz="1100">
                <a:latin typeface="Arial"/>
                <a:ea typeface="Arial"/>
                <a:cs typeface="Arial"/>
                <a:sym typeface="Arial"/>
              </a:rPr>
              <a:t>Lektorius prisijungia prie svetainės ir ekrane demonstruoja svetainėje generuojamas nuotraukas ir prašo dalyvių atpažinti kuri nuotrauka tikra, o kuri sukurta DI. </a:t>
            </a:r>
            <a:r>
              <a:rPr lang="lt-LT" sz="1100" u="sng">
                <a:solidFill>
                  <a:schemeClr val="hlink"/>
                </a:solidFill>
                <a:latin typeface="Arial"/>
                <a:ea typeface="Arial"/>
                <a:cs typeface="Arial"/>
                <a:sym typeface="Arial"/>
                <a:hlinkClick r:id="rId3"/>
              </a:rPr>
              <a:t>https://www.whichfaceisreal.com/</a:t>
            </a:r>
            <a:r>
              <a:rPr lang="lt-LT" sz="1100">
                <a:latin typeface="Arial"/>
                <a:ea typeface="Arial"/>
                <a:cs typeface="Arial"/>
                <a:sym typeface="Arial"/>
              </a:rPr>
              <a:t> </a:t>
            </a:r>
            <a:endParaRPr sz="1100"/>
          </a:p>
        </p:txBody>
      </p:sp>
      <p:sp>
        <p:nvSpPr>
          <p:cNvPr id="1059" name="Google Shape;1059;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2"/>
        <p:cNvGrpSpPr/>
        <p:nvPr/>
      </p:nvGrpSpPr>
      <p:grpSpPr>
        <a:xfrm>
          <a:off x="0" y="0"/>
          <a:ext cx="0" cy="0"/>
          <a:chOff x="0" y="0"/>
          <a:chExt cx="0" cy="0"/>
        </a:xfrm>
      </p:grpSpPr>
      <p:sp>
        <p:nvSpPr>
          <p:cNvPr id="1063" name="Google Shape;1063;g38be4de6db4_0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4" name="Google Shape;1064;g38be4de6db4_0_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065" name="Google Shape;1065;g38be4de6db4_0_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107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8"/>
        <p:cNvGrpSpPr/>
        <p:nvPr/>
      </p:nvGrpSpPr>
      <p:grpSpPr>
        <a:xfrm>
          <a:off x="0" y="0"/>
          <a:ext cx="0" cy="0"/>
          <a:chOff x="0" y="0"/>
          <a:chExt cx="0" cy="0"/>
        </a:xfrm>
      </p:grpSpPr>
      <p:sp>
        <p:nvSpPr>
          <p:cNvPr id="1069" name="Google Shape;1069;g38be4de6db4_0_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0" name="Google Shape;1070;g38be4de6db4_0_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Kibernetines patyčias gali išduoti įžeidžiantys komentarai, grasinimai, šantažas ar nuolatinis persekiojimas internete.</a:t>
            </a: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sz="1100">
              <a:latin typeface="Arial"/>
              <a:ea typeface="Arial"/>
              <a:cs typeface="Arial"/>
              <a:sym typeface="Arial"/>
            </a:endParaRPr>
          </a:p>
        </p:txBody>
      </p:sp>
      <p:sp>
        <p:nvSpPr>
          <p:cNvPr id="1071" name="Google Shape;1071;g38be4de6db4_0_4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lt-LT" sz="1200" b="0" i="0" u="none" strike="noStrike" cap="none">
                <a:solidFill>
                  <a:srgbClr val="000000"/>
                </a:solidFill>
                <a:latin typeface="Calibri"/>
                <a:ea typeface="Calibri"/>
                <a:cs typeface="Calibri"/>
                <a:sym typeface="Calibri"/>
              </a:rPr>
              <a:t>108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5"/>
        <p:cNvGrpSpPr/>
        <p:nvPr/>
      </p:nvGrpSpPr>
      <p:grpSpPr>
        <a:xfrm>
          <a:off x="0" y="0"/>
          <a:ext cx="0" cy="0"/>
          <a:chOff x="0" y="0"/>
          <a:chExt cx="0" cy="0"/>
        </a:xfrm>
      </p:grpSpPr>
      <p:sp>
        <p:nvSpPr>
          <p:cNvPr id="1076" name="Google Shape;1076;g38be4de6db4_0_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7" name="Google Shape;1077;g38be4de6db4_0_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endParaRPr sz="1400">
              <a:latin typeface="Arial"/>
              <a:ea typeface="Arial"/>
              <a:cs typeface="Arial"/>
              <a:sym typeface="Arial"/>
            </a:endParaRPr>
          </a:p>
        </p:txBody>
      </p:sp>
      <p:sp>
        <p:nvSpPr>
          <p:cNvPr id="1078" name="Google Shape;1078;g38be4de6db4_0_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lt-LT" sz="1200" b="0" i="0" u="none" strike="noStrike" cap="none">
                <a:solidFill>
                  <a:srgbClr val="000000"/>
                </a:solidFill>
                <a:latin typeface="Calibri"/>
                <a:ea typeface="Calibri"/>
                <a:cs typeface="Calibri"/>
                <a:sym typeface="Calibri"/>
              </a:rPr>
              <a:t>109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g38be4de6db4_0_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4" name="Google Shape;1084;g38be4de6db4_0_5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400">
              <a:latin typeface="Arial"/>
              <a:ea typeface="Arial"/>
              <a:cs typeface="Arial"/>
              <a:sym typeface="Arial"/>
            </a:endParaRPr>
          </a:p>
        </p:txBody>
      </p:sp>
      <p:sp>
        <p:nvSpPr>
          <p:cNvPr id="1085" name="Google Shape;1085;g38be4de6db4_0_5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lt-LT" sz="1200" b="0" i="0" u="none" strike="noStrike" cap="none">
                <a:solidFill>
                  <a:srgbClr val="000000"/>
                </a:solidFill>
                <a:latin typeface="Calibri"/>
                <a:ea typeface="Calibri"/>
                <a:cs typeface="Calibri"/>
                <a:sym typeface="Calibri"/>
              </a:rPr>
              <a:t>110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9"/>
        <p:cNvGrpSpPr/>
        <p:nvPr/>
      </p:nvGrpSpPr>
      <p:grpSpPr>
        <a:xfrm>
          <a:off x="0" y="0"/>
          <a:ext cx="0" cy="0"/>
          <a:chOff x="0" y="0"/>
          <a:chExt cx="0" cy="0"/>
        </a:xfrm>
      </p:grpSpPr>
      <p:sp>
        <p:nvSpPr>
          <p:cNvPr id="1090" name="Google Shape;1090;g38be4de6db4_0_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1" name="Google Shape;1091;g38be4de6db4_0_5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Pažink medijas su Klaudija. Apie socialinių medijų pavojus pasakoja Kauno technologijos universiteto profesorius Saulius Keturakis</a:t>
            </a: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u="sng">
                <a:solidFill>
                  <a:schemeClr val="hlink"/>
                </a:solidFill>
                <a:latin typeface="Arial"/>
                <a:ea typeface="Arial"/>
                <a:cs typeface="Arial"/>
                <a:sym typeface="Arial"/>
                <a:hlinkClick r:id="rId3"/>
              </a:rPr>
              <a:t>https://www.youtube.com/watch?v=IGtAsDKloNU&amp;t=21s</a:t>
            </a:r>
            <a:r>
              <a:rPr lang="lt-LT" sz="1100">
                <a:latin typeface="Arial"/>
                <a:ea typeface="Arial"/>
                <a:cs typeface="Arial"/>
                <a:sym typeface="Arial"/>
              </a:rPr>
              <a:t> </a:t>
            </a: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sz="1100">
              <a:latin typeface="Arial"/>
              <a:ea typeface="Arial"/>
              <a:cs typeface="Arial"/>
              <a:sym typeface="Arial"/>
            </a:endParaRPr>
          </a:p>
        </p:txBody>
      </p:sp>
      <p:sp>
        <p:nvSpPr>
          <p:cNvPr id="1092" name="Google Shape;1092;g38be4de6db4_0_5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lt-LT" sz="1200" b="0" i="0" u="none" strike="noStrike" cap="none">
                <a:solidFill>
                  <a:srgbClr val="000000"/>
                </a:solidFill>
                <a:latin typeface="Calibri"/>
                <a:ea typeface="Calibri"/>
                <a:cs typeface="Calibri"/>
                <a:sym typeface="Calibri"/>
              </a:rPr>
              <a:t>111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6"/>
        <p:cNvGrpSpPr/>
        <p:nvPr/>
      </p:nvGrpSpPr>
      <p:grpSpPr>
        <a:xfrm>
          <a:off x="0" y="0"/>
          <a:ext cx="0" cy="0"/>
          <a:chOff x="0" y="0"/>
          <a:chExt cx="0" cy="0"/>
        </a:xfrm>
      </p:grpSpPr>
      <p:sp>
        <p:nvSpPr>
          <p:cNvPr id="1097" name="Google Shape;1097;p1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098" name="Google Shape;1098;p1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1"/>
        <p:cNvGrpSpPr/>
        <p:nvPr/>
      </p:nvGrpSpPr>
      <p:grpSpPr>
        <a:xfrm>
          <a:off x="0" y="0"/>
          <a:ext cx="0" cy="0"/>
          <a:chOff x="0" y="0"/>
          <a:chExt cx="0" cy="0"/>
        </a:xfrm>
      </p:grpSpPr>
      <p:sp>
        <p:nvSpPr>
          <p:cNvPr id="1102" name="Google Shape;1102;g3a0e4a9668e_0_1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3" name="Google Shape;1103;g3a0e4a9668e_0_1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r>
              <a:rPr lang="lt-LT" sz="1100">
                <a:latin typeface="Arial"/>
                <a:ea typeface="Arial"/>
                <a:cs typeface="Arial"/>
                <a:sym typeface="Arial"/>
              </a:rPr>
              <a:t>Šiandien socialiniai tinklai – tai ne tik vieta bendrauti su draugais, dalintis nuotraukomis ar naujienomis. Jie tapo svarbia mūsų </a:t>
            </a:r>
            <a:r>
              <a:rPr lang="lt-LT" sz="1100" b="1">
                <a:latin typeface="Arial"/>
                <a:ea typeface="Arial"/>
                <a:cs typeface="Arial"/>
                <a:sym typeface="Arial"/>
              </a:rPr>
              <a:t>profesinio gyvenimo dalimi.</a:t>
            </a:r>
            <a:r>
              <a:rPr lang="lt-LT" sz="1100">
                <a:latin typeface="Arial"/>
                <a:ea typeface="Arial"/>
                <a:cs typeface="Arial"/>
                <a:sym typeface="Arial"/>
              </a:rPr>
              <a:t>Darbdaviai dažnai ieško kandidatų per socialinius tinklus, peržiūri jų profilius ir vertina, kokį įvaizdį žmogus kuria internete. Tinkamai tvarkomas socialinis tinklas gali tapti </a:t>
            </a:r>
            <a:r>
              <a:rPr lang="lt-LT" sz="1100" b="1">
                <a:latin typeface="Arial"/>
                <a:ea typeface="Arial"/>
                <a:cs typeface="Arial"/>
                <a:sym typeface="Arial"/>
              </a:rPr>
              <a:t>naudingas įrankis karjerai</a:t>
            </a:r>
            <a:r>
              <a:rPr lang="lt-LT" sz="1100">
                <a:latin typeface="Arial"/>
                <a:ea typeface="Arial"/>
                <a:cs typeface="Arial"/>
                <a:sym typeface="Arial"/>
              </a:rPr>
              <a:t> – padėti susirasti darbo pasiūlymų, užmegzti ryšių ar parodyti savo kompetenciją.Tačiau netinkamas elgesys, vieši komentarai ar nuotraukos gali sukelti priešingą efektą – </a:t>
            </a:r>
            <a:r>
              <a:rPr lang="lt-LT" sz="1100" b="1">
                <a:latin typeface="Arial"/>
                <a:ea typeface="Arial"/>
                <a:cs typeface="Arial"/>
                <a:sym typeface="Arial"/>
              </a:rPr>
              <a:t>pakenkti reputacijai ir sumažinti įsidarbinimo galimybes.</a:t>
            </a:r>
            <a:endParaRPr sz="1100" b="1">
              <a:latin typeface="Arial"/>
              <a:ea typeface="Arial"/>
              <a:cs typeface="Arial"/>
              <a:sym typeface="Arial"/>
            </a:endParaRPr>
          </a:p>
          <a:p>
            <a:pPr marL="0" lvl="0" indent="0" algn="l" rtl="0">
              <a:lnSpc>
                <a:spcPct val="100000"/>
              </a:lnSpc>
              <a:spcBef>
                <a:spcPts val="0"/>
              </a:spcBef>
              <a:spcAft>
                <a:spcPts val="0"/>
              </a:spcAft>
              <a:buSzPts val="1400"/>
              <a:buNone/>
            </a:pPr>
            <a:endParaRPr sz="1100" b="1">
              <a:latin typeface="Arial"/>
              <a:ea typeface="Arial"/>
              <a:cs typeface="Arial"/>
              <a:sym typeface="Arial"/>
            </a:endParaRPr>
          </a:p>
        </p:txBody>
      </p:sp>
      <p:sp>
        <p:nvSpPr>
          <p:cNvPr id="1104" name="Google Shape;1104;g3a0e4a9668e_0_1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lt-LT" sz="1200" b="0" i="0" u="none" strike="noStrike" cap="none">
                <a:solidFill>
                  <a:srgbClr val="000000"/>
                </a:solidFill>
                <a:latin typeface="Calibri"/>
                <a:ea typeface="Calibri"/>
                <a:cs typeface="Calibri"/>
                <a:sym typeface="Calibri"/>
              </a:rPr>
              <a:t>113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8"/>
        <p:cNvGrpSpPr/>
        <p:nvPr/>
      </p:nvGrpSpPr>
      <p:grpSpPr>
        <a:xfrm>
          <a:off x="0" y="0"/>
          <a:ext cx="0" cy="0"/>
          <a:chOff x="0" y="0"/>
          <a:chExt cx="0" cy="0"/>
        </a:xfrm>
      </p:grpSpPr>
      <p:sp>
        <p:nvSpPr>
          <p:cNvPr id="1109" name="Google Shape;1109;g38be4de6db4_0_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0" name="Google Shape;1110;g38be4de6db4_0_6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Skaidrė ieškantiems darbo</a:t>
            </a: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b="1">
                <a:latin typeface="Arial"/>
                <a:ea typeface="Arial"/>
                <a:cs typeface="Arial"/>
                <a:sym typeface="Arial"/>
              </a:rPr>
              <a:t>Darbo paieška socialiniuose tinkluose: kokios rizikos?</a:t>
            </a: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b="1">
                <a:latin typeface="Arial"/>
                <a:ea typeface="Arial"/>
                <a:cs typeface="Arial"/>
                <a:sym typeface="Arial"/>
              </a:rPr>
              <a:t>1. Filtro burbulai riboja galimybes</a:t>
            </a: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Algoritmai rodo tik tai, kas atitinka tavo elgesį – todėl gali </a:t>
            </a:r>
            <a:r>
              <a:rPr lang="lt-LT" sz="1100" b="1">
                <a:latin typeface="Arial"/>
                <a:ea typeface="Arial"/>
                <a:cs typeface="Arial"/>
                <a:sym typeface="Arial"/>
              </a:rPr>
              <a:t>nepamatyti darbo pasiūlymų</a:t>
            </a:r>
            <a:r>
              <a:rPr lang="lt-LT" sz="1100">
                <a:latin typeface="Arial"/>
                <a:ea typeface="Arial"/>
                <a:cs typeface="Arial"/>
                <a:sym typeface="Arial"/>
              </a:rPr>
              <a:t>, kurie neatitinka tavo „profilio“, bet galėtų būti vertingi.</a:t>
            </a: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b="1">
                <a:latin typeface="Arial"/>
                <a:ea typeface="Arial"/>
                <a:cs typeface="Arial"/>
                <a:sym typeface="Arial"/>
              </a:rPr>
              <a:t>2. Netikslus įvaizdis darbdaviui</a:t>
            </a: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Socialinių tinklų veikla (komentarai, nuotraukos, sekami puslapiai) gali sudaryti </a:t>
            </a:r>
            <a:r>
              <a:rPr lang="lt-LT" sz="1100" b="1">
                <a:latin typeface="Arial"/>
                <a:ea typeface="Arial"/>
                <a:cs typeface="Arial"/>
                <a:sym typeface="Arial"/>
              </a:rPr>
              <a:t>šališką įspūdį</a:t>
            </a:r>
            <a:r>
              <a:rPr lang="lt-LT" sz="1100">
                <a:latin typeface="Arial"/>
                <a:ea typeface="Arial"/>
                <a:cs typeface="Arial"/>
                <a:sym typeface="Arial"/>
              </a:rPr>
              <a:t>, kurio pats nenorėtum darbdaviui rodyti.</a:t>
            </a: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b="1">
                <a:latin typeface="Arial"/>
                <a:ea typeface="Arial"/>
                <a:cs typeface="Arial"/>
                <a:sym typeface="Arial"/>
              </a:rPr>
              <a:t>3. Informacijos perteklius ir klaidinantys pasiūlymai</a:t>
            </a: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Galima susidurti su </a:t>
            </a:r>
            <a:r>
              <a:rPr lang="lt-LT" sz="1100" b="1">
                <a:latin typeface="Arial"/>
                <a:ea typeface="Arial"/>
                <a:cs typeface="Arial"/>
                <a:sym typeface="Arial"/>
              </a:rPr>
              <a:t>melagingais ar pasenusiais skelbimais</a:t>
            </a:r>
            <a:r>
              <a:rPr lang="lt-LT" sz="1100">
                <a:latin typeface="Arial"/>
                <a:ea typeface="Arial"/>
                <a:cs typeface="Arial"/>
                <a:sym typeface="Arial"/>
              </a:rPr>
              <a:t>, ypač mažiau patikimuose kanaluose ar neoficialiose grupėse.</a:t>
            </a: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b="1">
                <a:latin typeface="Arial"/>
                <a:ea typeface="Arial"/>
                <a:cs typeface="Arial"/>
                <a:sym typeface="Arial"/>
              </a:rPr>
              <a:t> 4. Privatumo pažeidimai</a:t>
            </a: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Aktyvi darbo paieška reiškia daugiau paspaudimų, registracijų, CV dalinimosi – rizikuojama </a:t>
            </a:r>
            <a:r>
              <a:rPr lang="lt-LT" sz="1100" b="1">
                <a:latin typeface="Arial"/>
                <a:ea typeface="Arial"/>
                <a:cs typeface="Arial"/>
                <a:sym typeface="Arial"/>
              </a:rPr>
              <a:t>duomenų nutekėjimu ar šlamštu</a:t>
            </a:r>
            <a:r>
              <a:rPr lang="lt-LT" sz="1100">
                <a:latin typeface="Arial"/>
                <a:ea typeface="Arial"/>
                <a:cs typeface="Arial"/>
                <a:sym typeface="Arial"/>
              </a:rPr>
              <a:t>.</a:t>
            </a:r>
            <a:endParaRPr sz="1100">
              <a:latin typeface="Arial"/>
              <a:ea typeface="Arial"/>
              <a:cs typeface="Arial"/>
              <a:sym typeface="Arial"/>
            </a:endParaRPr>
          </a:p>
        </p:txBody>
      </p:sp>
      <p:sp>
        <p:nvSpPr>
          <p:cNvPr id="1111" name="Google Shape;1111;g38be4de6db4_0_6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lt-LT" sz="1200" b="0" i="0" u="none" strike="noStrike" cap="none">
                <a:solidFill>
                  <a:srgbClr val="000000"/>
                </a:solidFill>
                <a:latin typeface="Calibri"/>
                <a:ea typeface="Calibri"/>
                <a:cs typeface="Calibri"/>
                <a:sym typeface="Calibri"/>
              </a:rPr>
              <a:t>114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5"/>
        <p:cNvGrpSpPr/>
        <p:nvPr/>
      </p:nvGrpSpPr>
      <p:grpSpPr>
        <a:xfrm>
          <a:off x="0" y="0"/>
          <a:ext cx="0" cy="0"/>
          <a:chOff x="0" y="0"/>
          <a:chExt cx="0" cy="0"/>
        </a:xfrm>
      </p:grpSpPr>
      <p:sp>
        <p:nvSpPr>
          <p:cNvPr id="1116" name="Google Shape;1116;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7" name="Google Shape;1117;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2400"/>
              </a:spcBef>
              <a:spcAft>
                <a:spcPts val="600"/>
              </a:spcAft>
              <a:buSzPts val="1100"/>
              <a:buNone/>
            </a:pPr>
            <a:r>
              <a:rPr lang="lt-LT" sz="1100" b="1">
                <a:latin typeface="Arial"/>
                <a:ea typeface="Arial"/>
                <a:cs typeface="Arial"/>
                <a:sym typeface="Arial"/>
              </a:rPr>
              <a:t>Pagrindinės funkcijos:</a:t>
            </a:r>
            <a:br>
              <a:rPr lang="lt-LT" sz="1100" b="1">
                <a:latin typeface="Arial"/>
                <a:ea typeface="Arial"/>
                <a:cs typeface="Arial"/>
                <a:sym typeface="Arial"/>
              </a:rPr>
            </a:br>
            <a:r>
              <a:rPr lang="lt-LT" sz="1100" b="1">
                <a:latin typeface="Arial"/>
                <a:ea typeface="Arial"/>
                <a:cs typeface="Arial"/>
                <a:sym typeface="Arial"/>
              </a:rPr>
              <a:t>Asmeninis profilis</a:t>
            </a:r>
            <a:r>
              <a:rPr lang="lt-LT" sz="1100">
                <a:latin typeface="Arial"/>
                <a:ea typeface="Arial"/>
                <a:cs typeface="Arial"/>
                <a:sym typeface="Arial"/>
              </a:rPr>
              <a:t> – Jūsų „CV online“: nuotrauka, , trumpas aprašymas, darbo patirtis, išsilavinimas, įgūdžiai ir rekomendacijos.</a:t>
            </a:r>
            <a:br>
              <a:rPr lang="lt-LT" sz="1100">
                <a:latin typeface="Arial"/>
                <a:ea typeface="Arial"/>
                <a:cs typeface="Arial"/>
                <a:sym typeface="Arial"/>
              </a:rPr>
            </a:br>
            <a:r>
              <a:rPr lang="lt-LT" sz="1100" b="1">
                <a:latin typeface="Arial"/>
                <a:ea typeface="Arial"/>
                <a:cs typeface="Arial"/>
                <a:sym typeface="Arial"/>
              </a:rPr>
              <a:t>Tinklo kūrimas</a:t>
            </a:r>
            <a:r>
              <a:rPr lang="lt-LT" sz="1100">
                <a:latin typeface="Arial"/>
                <a:ea typeface="Arial"/>
                <a:cs typeface="Arial"/>
                <a:sym typeface="Arial"/>
              </a:rPr>
              <a:t> -siųsti kvietimus, priimti, sekti žmones ir įmones.</a:t>
            </a:r>
            <a:br>
              <a:rPr lang="lt-LT" sz="1100">
                <a:latin typeface="Arial"/>
                <a:ea typeface="Arial"/>
                <a:cs typeface="Arial"/>
                <a:sym typeface="Arial"/>
              </a:rPr>
            </a:br>
            <a:r>
              <a:rPr lang="lt-LT" sz="1100" b="1">
                <a:latin typeface="Arial"/>
                <a:ea typeface="Arial"/>
                <a:cs typeface="Arial"/>
                <a:sym typeface="Arial"/>
              </a:rPr>
              <a:t>Naujienų srautas –</a:t>
            </a:r>
            <a:r>
              <a:rPr lang="lt-LT" sz="1100">
                <a:latin typeface="Arial"/>
                <a:ea typeface="Arial"/>
                <a:cs typeface="Arial"/>
                <a:sym typeface="Arial"/>
              </a:rPr>
              <a:t> įrašai, nuorodos, straipsniai, komentarai — daugiau profesinio pobūdžio.</a:t>
            </a:r>
            <a:br>
              <a:rPr lang="lt-LT" sz="1100">
                <a:latin typeface="Arial"/>
                <a:ea typeface="Arial"/>
                <a:cs typeface="Arial"/>
                <a:sym typeface="Arial"/>
              </a:rPr>
            </a:br>
            <a:r>
              <a:rPr lang="lt-LT" sz="1100" b="1">
                <a:latin typeface="Arial"/>
                <a:ea typeface="Arial"/>
                <a:cs typeface="Arial"/>
                <a:sym typeface="Arial"/>
              </a:rPr>
              <a:t>Žinutės –</a:t>
            </a:r>
            <a:r>
              <a:rPr lang="lt-LT" sz="1100">
                <a:latin typeface="Arial"/>
                <a:ea typeface="Arial"/>
                <a:cs typeface="Arial"/>
                <a:sym typeface="Arial"/>
              </a:rPr>
              <a:t> tiesioginis kontaktas su ryšiais.</a:t>
            </a:r>
            <a:br>
              <a:rPr lang="lt-LT" sz="1100">
                <a:latin typeface="Arial"/>
                <a:ea typeface="Arial"/>
                <a:cs typeface="Arial"/>
                <a:sym typeface="Arial"/>
              </a:rPr>
            </a:br>
            <a:r>
              <a:rPr lang="lt-LT" sz="1100" b="1">
                <a:latin typeface="Arial"/>
                <a:ea typeface="Arial"/>
                <a:cs typeface="Arial"/>
                <a:sym typeface="Arial"/>
              </a:rPr>
              <a:t>Įmonių puslapiai </a:t>
            </a:r>
            <a:r>
              <a:rPr lang="lt-LT" sz="1100">
                <a:latin typeface="Arial"/>
                <a:ea typeface="Arial"/>
                <a:cs typeface="Arial"/>
                <a:sym typeface="Arial"/>
              </a:rPr>
              <a:t>– įmonės pristatymas, skelbimai, naujienos.</a:t>
            </a:r>
            <a:br>
              <a:rPr lang="lt-LT" sz="1100">
                <a:latin typeface="Arial"/>
                <a:ea typeface="Arial"/>
                <a:cs typeface="Arial"/>
                <a:sym typeface="Arial"/>
              </a:rPr>
            </a:br>
            <a:r>
              <a:rPr lang="lt-LT" sz="1100" b="1">
                <a:latin typeface="Arial"/>
                <a:ea typeface="Arial"/>
                <a:cs typeface="Arial"/>
                <a:sym typeface="Arial"/>
              </a:rPr>
              <a:t>Darbo skelbimai – i</a:t>
            </a:r>
            <a:r>
              <a:rPr lang="lt-LT" sz="1100">
                <a:latin typeface="Arial"/>
                <a:ea typeface="Arial"/>
                <a:cs typeface="Arial"/>
                <a:sym typeface="Arial"/>
              </a:rPr>
              <a:t>eškoti darbo ir kandidatuoti; įmonės gali tikrinti kandidatus.</a:t>
            </a:r>
            <a:br>
              <a:rPr lang="lt-LT" sz="1100">
                <a:latin typeface="Arial"/>
                <a:ea typeface="Arial"/>
                <a:cs typeface="Arial"/>
                <a:sym typeface="Arial"/>
              </a:rPr>
            </a:br>
            <a:r>
              <a:rPr lang="lt-LT" sz="1100" b="1">
                <a:latin typeface="Arial"/>
                <a:ea typeface="Arial"/>
                <a:cs typeface="Arial"/>
                <a:sym typeface="Arial"/>
              </a:rPr>
              <a:t>LinkedIn Learning</a:t>
            </a:r>
            <a:r>
              <a:rPr lang="lt-LT" sz="1100">
                <a:latin typeface="Arial"/>
                <a:ea typeface="Arial"/>
                <a:cs typeface="Arial"/>
                <a:sym typeface="Arial"/>
              </a:rPr>
              <a:t> – mokymai ir kursai (mokama arba per Premium).</a:t>
            </a:r>
            <a:endParaRPr sz="1100"/>
          </a:p>
        </p:txBody>
      </p:sp>
      <p:sp>
        <p:nvSpPr>
          <p:cNvPr id="1118" name="Google Shape;1118;p6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lt-LT" sz="1200" b="0" i="0" u="none" strike="noStrike" cap="none">
                <a:solidFill>
                  <a:srgbClr val="000000"/>
                </a:solidFill>
                <a:latin typeface="Calibri"/>
                <a:ea typeface="Calibri"/>
                <a:cs typeface="Calibri"/>
                <a:sym typeface="Calibri"/>
              </a:rPr>
              <a:t>115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2"/>
        <p:cNvGrpSpPr/>
        <p:nvPr/>
      </p:nvGrpSpPr>
      <p:grpSpPr>
        <a:xfrm>
          <a:off x="0" y="0"/>
          <a:ext cx="0" cy="0"/>
          <a:chOff x="0" y="0"/>
          <a:chExt cx="0" cy="0"/>
        </a:xfrm>
      </p:grpSpPr>
      <p:sp>
        <p:nvSpPr>
          <p:cNvPr id="1123" name="Google Shape;1123;g3a1327b39ae_0_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4" name="Google Shape;1124;g3a1327b39ae_0_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457200" lvl="0" indent="0" algn="l" rtl="0">
              <a:lnSpc>
                <a:spcPct val="115000"/>
              </a:lnSpc>
              <a:spcBef>
                <a:spcPts val="1200"/>
              </a:spcBef>
              <a:spcAft>
                <a:spcPts val="0"/>
              </a:spcAft>
              <a:buNone/>
            </a:pPr>
            <a:r>
              <a:rPr lang="lt-LT" sz="1100">
                <a:latin typeface="Arial"/>
                <a:ea typeface="Arial"/>
                <a:cs typeface="Arial"/>
                <a:sym typeface="Arial"/>
              </a:rPr>
              <a:t>Eikite į svetainę</a:t>
            </a:r>
            <a:r>
              <a:rPr lang="lt-LT" sz="1100">
                <a:uFill>
                  <a:noFill/>
                </a:uFill>
                <a:latin typeface="Arial"/>
                <a:ea typeface="Arial"/>
                <a:cs typeface="Arial"/>
                <a:sym typeface="Arial"/>
                <a:hlinkClick r:id="rId3"/>
              </a:rPr>
              <a:t> </a:t>
            </a:r>
            <a:r>
              <a:rPr lang="lt-LT" sz="1100">
                <a:latin typeface="Arial"/>
                <a:ea typeface="Arial"/>
                <a:cs typeface="Arial"/>
                <a:sym typeface="Arial"/>
              </a:rPr>
              <a:t> </a:t>
            </a:r>
            <a:r>
              <a:rPr lang="lt-LT" sz="1100" u="sng">
                <a:solidFill>
                  <a:schemeClr val="hlink"/>
                </a:solidFill>
                <a:latin typeface="Arial"/>
                <a:ea typeface="Arial"/>
                <a:cs typeface="Arial"/>
                <a:sym typeface="Arial"/>
                <a:hlinkClick r:id="rId4"/>
              </a:rPr>
              <a:t>https://lt.linkedin.com/</a:t>
            </a:r>
            <a:r>
              <a:rPr lang="lt-LT" sz="1100">
                <a:latin typeface="Arial"/>
                <a:ea typeface="Arial"/>
                <a:cs typeface="Arial"/>
                <a:sym typeface="Arial"/>
              </a:rPr>
              <a:t>  arba atsisiųskite </a:t>
            </a:r>
            <a:r>
              <a:rPr lang="lt-LT" sz="1100" b="1">
                <a:latin typeface="Arial"/>
                <a:ea typeface="Arial"/>
                <a:cs typeface="Arial"/>
                <a:sym typeface="Arial"/>
              </a:rPr>
              <a:t>LinkedIn</a:t>
            </a:r>
            <a:r>
              <a:rPr lang="lt-LT" sz="1100">
                <a:latin typeface="Arial"/>
                <a:ea typeface="Arial"/>
                <a:cs typeface="Arial"/>
                <a:sym typeface="Arial"/>
              </a:rPr>
              <a:t> programėlę į telefoną.</a:t>
            </a:r>
            <a:br>
              <a:rPr lang="lt-LT" sz="1100">
                <a:latin typeface="Arial"/>
                <a:ea typeface="Arial"/>
                <a:cs typeface="Arial"/>
                <a:sym typeface="Arial"/>
              </a:rPr>
            </a:br>
            <a:r>
              <a:rPr lang="lt-LT" sz="1100">
                <a:latin typeface="Arial"/>
                <a:ea typeface="Arial"/>
                <a:cs typeface="Arial"/>
                <a:sym typeface="Arial"/>
              </a:rPr>
              <a:t>Paspauskite </a:t>
            </a:r>
            <a:r>
              <a:rPr lang="lt-LT" sz="1100" b="1">
                <a:latin typeface="Arial"/>
                <a:ea typeface="Arial"/>
                <a:cs typeface="Arial"/>
                <a:sym typeface="Arial"/>
              </a:rPr>
              <a:t>„Join now“</a:t>
            </a:r>
            <a:r>
              <a:rPr lang="lt-LT" sz="1100">
                <a:latin typeface="Arial"/>
                <a:ea typeface="Arial"/>
                <a:cs typeface="Arial"/>
                <a:sym typeface="Arial"/>
              </a:rPr>
              <a:t> („Prisijungti“).</a:t>
            </a:r>
            <a:br>
              <a:rPr lang="lt-LT" sz="1100">
                <a:latin typeface="Arial"/>
                <a:ea typeface="Arial"/>
                <a:cs typeface="Arial"/>
                <a:sym typeface="Arial"/>
              </a:rPr>
            </a:br>
            <a:r>
              <a:rPr lang="lt-LT" sz="1100">
                <a:latin typeface="Arial"/>
                <a:ea typeface="Arial"/>
                <a:cs typeface="Arial"/>
                <a:sym typeface="Arial"/>
              </a:rPr>
              <a:t>Įveskite savo </a:t>
            </a:r>
            <a:r>
              <a:rPr lang="lt-LT" sz="1100" b="1">
                <a:latin typeface="Arial"/>
                <a:ea typeface="Arial"/>
                <a:cs typeface="Arial"/>
                <a:sym typeface="Arial"/>
              </a:rPr>
              <a:t>el. paštą</a:t>
            </a:r>
            <a:r>
              <a:rPr lang="lt-LT" sz="1100">
                <a:latin typeface="Arial"/>
                <a:ea typeface="Arial"/>
                <a:cs typeface="Arial"/>
                <a:sym typeface="Arial"/>
              </a:rPr>
              <a:t> ir </a:t>
            </a:r>
            <a:r>
              <a:rPr lang="lt-LT" sz="1100" b="1">
                <a:latin typeface="Arial"/>
                <a:ea typeface="Arial"/>
                <a:cs typeface="Arial"/>
                <a:sym typeface="Arial"/>
              </a:rPr>
              <a:t>susikurkite slaptažodį</a:t>
            </a:r>
            <a:r>
              <a:rPr lang="lt-LT" sz="1100">
                <a:latin typeface="Arial"/>
                <a:ea typeface="Arial"/>
                <a:cs typeface="Arial"/>
                <a:sym typeface="Arial"/>
              </a:rPr>
              <a:t>.</a:t>
            </a:r>
            <a:br>
              <a:rPr lang="lt-LT" sz="1100">
                <a:latin typeface="Arial"/>
                <a:ea typeface="Arial"/>
                <a:cs typeface="Arial"/>
                <a:sym typeface="Arial"/>
              </a:rPr>
            </a:br>
            <a:r>
              <a:rPr lang="lt-LT" sz="1100">
                <a:latin typeface="Arial"/>
                <a:ea typeface="Arial"/>
                <a:cs typeface="Arial"/>
                <a:sym typeface="Arial"/>
              </a:rPr>
              <a:t>Užpildykite savo </a:t>
            </a:r>
            <a:r>
              <a:rPr lang="lt-LT" sz="1100" b="1">
                <a:latin typeface="Arial"/>
                <a:ea typeface="Arial"/>
                <a:cs typeface="Arial"/>
                <a:sym typeface="Arial"/>
              </a:rPr>
              <a:t>profilį</a:t>
            </a:r>
            <a:r>
              <a:rPr lang="lt-LT" sz="1100">
                <a:latin typeface="Arial"/>
                <a:ea typeface="Arial"/>
                <a:cs typeface="Arial"/>
                <a:sym typeface="Arial"/>
              </a:rPr>
              <a:t>: vardą, pavardę, nuotrauką, išsilavinimą, darbo patirtį, įgūdžius.</a:t>
            </a:r>
            <a:br>
              <a:rPr lang="lt-LT" sz="1100">
                <a:latin typeface="Arial"/>
                <a:ea typeface="Arial"/>
                <a:cs typeface="Arial"/>
                <a:sym typeface="Arial"/>
              </a:rPr>
            </a:br>
            <a:r>
              <a:rPr lang="lt-LT" sz="1100">
                <a:latin typeface="Arial"/>
                <a:ea typeface="Arial"/>
                <a:cs typeface="Arial"/>
                <a:sym typeface="Arial"/>
              </a:rPr>
              <a:t>Patvirtinkite paskyrą per el. paštą.</a:t>
            </a:r>
            <a:endParaRPr sz="110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lt-LT" sz="1100" i="1">
                <a:latin typeface="Arial"/>
                <a:ea typeface="Arial"/>
                <a:cs typeface="Arial"/>
                <a:sym typeface="Arial"/>
              </a:rPr>
              <a:t>Patarimas:</a:t>
            </a:r>
            <a:r>
              <a:rPr lang="lt-LT" sz="1100">
                <a:latin typeface="Arial"/>
                <a:ea typeface="Arial"/>
                <a:cs typeface="Arial"/>
                <a:sym typeface="Arial"/>
              </a:rPr>
              <a:t> kuo išsamesnis profilis – tuo didesnė tikimybė būti pastebėtam darbdavio.</a:t>
            </a:r>
            <a:endParaRPr sz="1100">
              <a:latin typeface="Arial"/>
              <a:ea typeface="Arial"/>
              <a:cs typeface="Arial"/>
              <a:sym typeface="Arial"/>
            </a:endParaRPr>
          </a:p>
          <a:p>
            <a:pPr marL="0" lvl="0" indent="0" algn="l" rtl="0">
              <a:lnSpc>
                <a:spcPct val="115000"/>
              </a:lnSpc>
              <a:spcBef>
                <a:spcPts val="1200"/>
              </a:spcBef>
              <a:spcAft>
                <a:spcPts val="0"/>
              </a:spcAft>
              <a:buNone/>
            </a:pPr>
            <a:br>
              <a:rPr lang="lt-LT" sz="1100">
                <a:latin typeface="Arial"/>
                <a:ea typeface="Arial"/>
                <a:cs typeface="Arial"/>
                <a:sym typeface="Arial"/>
              </a:rPr>
            </a:br>
            <a:endParaRPr sz="1100">
              <a:latin typeface="Arial"/>
              <a:ea typeface="Arial"/>
              <a:cs typeface="Arial"/>
              <a:sym typeface="Arial"/>
            </a:endParaRPr>
          </a:p>
          <a:p>
            <a:pPr marL="0" lvl="0" indent="0" algn="l" rtl="0">
              <a:spcBef>
                <a:spcPts val="1200"/>
              </a:spcBef>
              <a:spcAft>
                <a:spcPts val="0"/>
              </a:spcAft>
              <a:buNone/>
            </a:pPr>
            <a:endParaRPr/>
          </a:p>
        </p:txBody>
      </p:sp>
      <p:sp>
        <p:nvSpPr>
          <p:cNvPr id="1125" name="Google Shape;1125;g3a1327b39ae_0_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lt-LT"/>
              <a:t>116</a:t>
            </a:fld>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9"/>
        <p:cNvGrpSpPr/>
        <p:nvPr/>
      </p:nvGrpSpPr>
      <p:grpSpPr>
        <a:xfrm>
          <a:off x="0" y="0"/>
          <a:ext cx="0" cy="0"/>
          <a:chOff x="0" y="0"/>
          <a:chExt cx="0" cy="0"/>
        </a:xfrm>
      </p:grpSpPr>
      <p:sp>
        <p:nvSpPr>
          <p:cNvPr id="1130" name="Google Shape;1130;g3a1327b39ae_0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1" name="Google Shape;1131;g3a1327b39ae_0_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400"/>
              </a:spcBef>
              <a:spcAft>
                <a:spcPts val="0"/>
              </a:spcAft>
              <a:buClr>
                <a:schemeClr val="dk1"/>
              </a:buClr>
              <a:buSzPts val="1100"/>
              <a:buFont typeface="Arial"/>
              <a:buNone/>
            </a:pPr>
            <a:r>
              <a:rPr lang="lt-LT" sz="1100" b="1">
                <a:latin typeface="Arial"/>
                <a:ea typeface="Arial"/>
                <a:cs typeface="Arial"/>
                <a:sym typeface="Arial"/>
              </a:rPr>
              <a:t>Papildomi patarimai:</a:t>
            </a:r>
            <a:endParaRPr sz="1100" b="1">
              <a:latin typeface="Arial"/>
              <a:ea typeface="Arial"/>
              <a:cs typeface="Arial"/>
              <a:sym typeface="Arial"/>
            </a:endParaRPr>
          </a:p>
          <a:p>
            <a:pPr marL="457200" lvl="0" indent="0" algn="l" rtl="0">
              <a:lnSpc>
                <a:spcPct val="115000"/>
              </a:lnSpc>
              <a:spcBef>
                <a:spcPts val="1200"/>
              </a:spcBef>
              <a:spcAft>
                <a:spcPts val="0"/>
              </a:spcAft>
              <a:buNone/>
            </a:pPr>
            <a:r>
              <a:rPr lang="lt-LT" sz="1100">
                <a:latin typeface="Arial"/>
                <a:ea typeface="Arial"/>
                <a:cs typeface="Arial"/>
                <a:sym typeface="Arial"/>
              </a:rPr>
              <a:t>Sekite įmones, kuriose norėtumėte dirbti.</a:t>
            </a:r>
            <a:br>
              <a:rPr lang="lt-LT" sz="1100">
                <a:latin typeface="Arial"/>
                <a:ea typeface="Arial"/>
                <a:cs typeface="Arial"/>
                <a:sym typeface="Arial"/>
              </a:rPr>
            </a:br>
            <a:r>
              <a:rPr lang="lt-LT" sz="1100">
                <a:latin typeface="Arial"/>
                <a:ea typeface="Arial"/>
                <a:cs typeface="Arial"/>
                <a:sym typeface="Arial"/>
              </a:rPr>
              <a:t>Pridėkite kontaktų iš savo srities – tinklas padeda pastebėti naujas galimybes.</a:t>
            </a:r>
            <a:br>
              <a:rPr lang="lt-LT" sz="1100">
                <a:latin typeface="Arial"/>
                <a:ea typeface="Arial"/>
                <a:cs typeface="Arial"/>
                <a:sym typeface="Arial"/>
              </a:rPr>
            </a:br>
            <a:r>
              <a:rPr lang="lt-LT" sz="1100">
                <a:latin typeface="Arial"/>
                <a:ea typeface="Arial"/>
                <a:cs typeface="Arial"/>
                <a:sym typeface="Arial"/>
              </a:rPr>
              <a:t>Dalinkitės įrašais, kurie susiję su jūsų profesine sritimi – taip stiprinate savo matomumą.</a:t>
            </a:r>
            <a:br>
              <a:rPr lang="lt-LT" sz="1100">
                <a:latin typeface="Arial"/>
                <a:ea typeface="Arial"/>
                <a:cs typeface="Arial"/>
                <a:sym typeface="Arial"/>
              </a:rPr>
            </a:br>
            <a:r>
              <a:rPr lang="lt-LT" sz="1100">
                <a:latin typeface="Arial"/>
                <a:ea typeface="Arial"/>
                <a:cs typeface="Arial"/>
                <a:sym typeface="Arial"/>
              </a:rPr>
              <a:t>Peržiūrėkite savo </a:t>
            </a:r>
            <a:r>
              <a:rPr lang="lt-LT" sz="1100" b="1">
                <a:latin typeface="Arial"/>
                <a:ea typeface="Arial"/>
                <a:cs typeface="Arial"/>
                <a:sym typeface="Arial"/>
              </a:rPr>
              <a:t>privatumo nustatymus</a:t>
            </a:r>
            <a:r>
              <a:rPr lang="lt-LT" sz="1100">
                <a:latin typeface="Arial"/>
                <a:ea typeface="Arial"/>
                <a:cs typeface="Arial"/>
                <a:sym typeface="Arial"/>
              </a:rPr>
              <a:t>, kad matytumėte, ką apie jus gali pamatyti darbdaviai. (žr. sekančioje skaidrėje)</a:t>
            </a:r>
            <a:endParaRPr sz="1100">
              <a:latin typeface="Arial"/>
              <a:ea typeface="Arial"/>
              <a:cs typeface="Arial"/>
              <a:sym typeface="Arial"/>
            </a:endParaRPr>
          </a:p>
          <a:p>
            <a:pPr marL="0" lvl="0" indent="0" algn="l" rtl="0">
              <a:spcBef>
                <a:spcPts val="1200"/>
              </a:spcBef>
              <a:spcAft>
                <a:spcPts val="0"/>
              </a:spcAft>
              <a:buNone/>
            </a:pPr>
            <a:endParaRPr/>
          </a:p>
        </p:txBody>
      </p:sp>
      <p:sp>
        <p:nvSpPr>
          <p:cNvPr id="1132" name="Google Shape;1132;g3a1327b39ae_0_1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lt-LT"/>
              <a:t>117</a:t>
            </a:fld>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7"/>
        <p:cNvGrpSpPr/>
        <p:nvPr/>
      </p:nvGrpSpPr>
      <p:grpSpPr>
        <a:xfrm>
          <a:off x="0" y="0"/>
          <a:ext cx="0" cy="0"/>
          <a:chOff x="0" y="0"/>
          <a:chExt cx="0" cy="0"/>
        </a:xfrm>
      </p:grpSpPr>
      <p:sp>
        <p:nvSpPr>
          <p:cNvPr id="1138" name="Google Shape;1138;g3a1327b39ae_0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9" name="Google Shape;1139;g3a1327b39ae_0_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400"/>
              </a:spcBef>
              <a:spcAft>
                <a:spcPts val="0"/>
              </a:spcAft>
              <a:buClr>
                <a:schemeClr val="dk1"/>
              </a:buClr>
              <a:buSzPts val="1100"/>
              <a:buFont typeface="Arial"/>
              <a:buNone/>
            </a:pPr>
            <a:r>
              <a:rPr lang="lt-LT" sz="1100" b="1">
                <a:latin typeface="Arial"/>
                <a:ea typeface="Arial"/>
                <a:cs typeface="Arial"/>
                <a:sym typeface="Arial"/>
              </a:rPr>
              <a:t>Punktai, kuriuos verta patikrinti:</a:t>
            </a:r>
            <a:endParaRPr sz="1100" b="1">
              <a:latin typeface="Arial"/>
              <a:ea typeface="Arial"/>
              <a:cs typeface="Arial"/>
              <a:sym typeface="Arial"/>
            </a:endParaRPr>
          </a:p>
          <a:p>
            <a:pPr marL="457200" lvl="0" indent="0" algn="l" rtl="0">
              <a:lnSpc>
                <a:spcPct val="115000"/>
              </a:lnSpc>
              <a:spcBef>
                <a:spcPts val="1200"/>
              </a:spcBef>
              <a:spcAft>
                <a:spcPts val="0"/>
              </a:spcAft>
              <a:buNone/>
            </a:pPr>
            <a:r>
              <a:rPr lang="lt-LT" sz="1100" b="1">
                <a:latin typeface="Arial"/>
                <a:ea typeface="Arial"/>
                <a:cs typeface="Arial"/>
                <a:sym typeface="Arial"/>
              </a:rPr>
              <a:t>„Who can see your connections“</a:t>
            </a:r>
            <a:r>
              <a:rPr lang="lt-LT" sz="1100">
                <a:latin typeface="Arial"/>
                <a:ea typeface="Arial"/>
                <a:cs typeface="Arial"/>
                <a:sym typeface="Arial"/>
              </a:rPr>
              <a:t> – galite pasirinkti, ar kiti matys jūsų kontaktų sąrašą.</a:t>
            </a:r>
            <a:endParaRPr sz="1100">
              <a:latin typeface="Arial"/>
              <a:ea typeface="Arial"/>
              <a:cs typeface="Arial"/>
              <a:sym typeface="Arial"/>
            </a:endParaRPr>
          </a:p>
          <a:p>
            <a:pPr marL="457200" lvl="0" indent="0" algn="l" rtl="0">
              <a:lnSpc>
                <a:spcPct val="115000"/>
              </a:lnSpc>
              <a:spcBef>
                <a:spcPts val="1200"/>
              </a:spcBef>
              <a:spcAft>
                <a:spcPts val="0"/>
              </a:spcAft>
              <a:buNone/>
            </a:pPr>
            <a:r>
              <a:rPr lang="lt-LT" sz="1100" b="1">
                <a:latin typeface="Arial"/>
                <a:ea typeface="Arial"/>
                <a:cs typeface="Arial"/>
                <a:sym typeface="Arial"/>
              </a:rPr>
              <a:t>„Profile viewing options“</a:t>
            </a:r>
            <a:r>
              <a:rPr lang="lt-LT" sz="1100">
                <a:latin typeface="Arial"/>
                <a:ea typeface="Arial"/>
                <a:cs typeface="Arial"/>
                <a:sym typeface="Arial"/>
              </a:rPr>
              <a:t> – leidžia nuspręsti, ar peržiūrint kitų profilius būsite matomi vardu, ar anonimiškai.</a:t>
            </a:r>
            <a:endParaRPr sz="1100">
              <a:latin typeface="Arial"/>
              <a:ea typeface="Arial"/>
              <a:cs typeface="Arial"/>
              <a:sym typeface="Arial"/>
            </a:endParaRPr>
          </a:p>
          <a:p>
            <a:pPr marL="457200" lvl="0" indent="0" algn="l" rtl="0">
              <a:lnSpc>
                <a:spcPct val="115000"/>
              </a:lnSpc>
              <a:spcBef>
                <a:spcPts val="1200"/>
              </a:spcBef>
              <a:spcAft>
                <a:spcPts val="0"/>
              </a:spcAft>
              <a:buNone/>
            </a:pPr>
            <a:r>
              <a:rPr lang="lt-LT" sz="1100" b="1">
                <a:latin typeface="Arial"/>
                <a:ea typeface="Arial"/>
                <a:cs typeface="Arial"/>
                <a:sym typeface="Arial"/>
              </a:rPr>
              <a:t>„Edit your public profile“</a:t>
            </a:r>
            <a:r>
              <a:rPr lang="lt-LT" sz="1100">
                <a:latin typeface="Arial"/>
                <a:ea typeface="Arial"/>
                <a:cs typeface="Arial"/>
                <a:sym typeface="Arial"/>
              </a:rPr>
              <a:t> – nustatykite, ką apie jus mato žmonės be „LinkedIn“ paskyros (pvz., tik vardą ir pareigas).</a:t>
            </a:r>
            <a:endParaRPr sz="1100">
              <a:latin typeface="Arial"/>
              <a:ea typeface="Arial"/>
              <a:cs typeface="Arial"/>
              <a:sym typeface="Arial"/>
            </a:endParaRPr>
          </a:p>
          <a:p>
            <a:pPr marL="457200" lvl="0" indent="0" algn="l" rtl="0">
              <a:lnSpc>
                <a:spcPct val="115000"/>
              </a:lnSpc>
              <a:spcBef>
                <a:spcPts val="1200"/>
              </a:spcBef>
              <a:spcAft>
                <a:spcPts val="0"/>
              </a:spcAft>
              <a:buNone/>
            </a:pPr>
            <a:r>
              <a:rPr lang="lt-LT" sz="1100" b="1">
                <a:latin typeface="Arial"/>
                <a:ea typeface="Arial"/>
                <a:cs typeface="Arial"/>
                <a:sym typeface="Arial"/>
              </a:rPr>
              <a:t>„Sharing profile updates“</a:t>
            </a:r>
            <a:r>
              <a:rPr lang="lt-LT" sz="1100">
                <a:latin typeface="Arial"/>
                <a:ea typeface="Arial"/>
                <a:cs typeface="Arial"/>
                <a:sym typeface="Arial"/>
              </a:rPr>
              <a:t> – galite išjungti automatinį pranešimą, kai atnaujinate CV ar nuotrauką.</a:t>
            </a:r>
            <a:endParaRPr sz="1100">
              <a:latin typeface="Arial"/>
              <a:ea typeface="Arial"/>
              <a:cs typeface="Arial"/>
              <a:sym typeface="Arial"/>
            </a:endParaRPr>
          </a:p>
          <a:p>
            <a:pPr marL="0" lvl="0" indent="0" algn="l" rtl="0">
              <a:spcBef>
                <a:spcPts val="1200"/>
              </a:spcBef>
              <a:spcAft>
                <a:spcPts val="0"/>
              </a:spcAft>
              <a:buNone/>
            </a:pPr>
            <a:r>
              <a:rPr lang="lt-LT"/>
              <a:t> </a:t>
            </a:r>
            <a:endParaRPr/>
          </a:p>
        </p:txBody>
      </p:sp>
      <p:sp>
        <p:nvSpPr>
          <p:cNvPr id="1140" name="Google Shape;1140;g3a1327b39ae_0_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lt-LT"/>
              <a:t>118</a:t>
            </a:fld>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4"/>
        <p:cNvGrpSpPr/>
        <p:nvPr/>
      </p:nvGrpSpPr>
      <p:grpSpPr>
        <a:xfrm>
          <a:off x="0" y="0"/>
          <a:ext cx="0" cy="0"/>
          <a:chOff x="0" y="0"/>
          <a:chExt cx="0" cy="0"/>
        </a:xfrm>
      </p:grpSpPr>
      <p:sp>
        <p:nvSpPr>
          <p:cNvPr id="1145" name="Google Shape;1145;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6" name="Google Shape;1146;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a:latin typeface="Arial"/>
                <a:ea typeface="Arial"/>
                <a:cs typeface="Arial"/>
                <a:sym typeface="Arial"/>
              </a:rPr>
              <a:t>Naudotis LinkedIn verta dėl daugybės priežasčių, nes tai yra galinga platforma, kuri gali padėti jūsų karjerai, verslui ir profesiniam tobulėjimui.</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Darbdavių pasiekiamumas:</a:t>
            </a:r>
            <a:r>
              <a:rPr lang="lt-LT" sz="1100">
                <a:latin typeface="Arial"/>
                <a:ea typeface="Arial"/>
                <a:cs typeface="Arial"/>
                <a:sym typeface="Arial"/>
              </a:rPr>
              <a:t> Didžioji dauguma (net iki 93%) įmonių ir personalo atrankos specialistų naudoja LinkedIn darbuotojų paieškai. Jie aktyviai ieško talentų per platformą. Jei neturite profilio, galite likti nepastebėti.</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Atranka per LinkedIn:</a:t>
            </a:r>
            <a:r>
              <a:rPr lang="lt-LT" sz="1100">
                <a:latin typeface="Arial"/>
                <a:ea typeface="Arial"/>
                <a:cs typeface="Arial"/>
                <a:sym typeface="Arial"/>
              </a:rPr>
              <a:t> Daugelis įmonių skelbia darbo vietas tiesiogiai LinkedIn.</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Profesinis CV:</a:t>
            </a:r>
            <a:r>
              <a:rPr lang="lt-LT" sz="1100">
                <a:latin typeface="Arial"/>
                <a:ea typeface="Arial"/>
                <a:cs typeface="Arial"/>
                <a:sym typeface="Arial"/>
              </a:rPr>
              <a:t> Jūsų LinkedIn profilis veikia kaip dinamiškas, visada pasiekiamas CV. Čia galite detaliai aprašyti savo darbo patirtį, išsilavinimą, įgūdžius ir pasiekimus. Galite netgi pridėti savo darbų pavyzdžius, projektus ar publikacijas.</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Asmeninis prekės ženklas:</a:t>
            </a:r>
            <a:r>
              <a:rPr lang="lt-LT" sz="1100">
                <a:latin typeface="Arial"/>
                <a:ea typeface="Arial"/>
                <a:cs typeface="Arial"/>
                <a:sym typeface="Arial"/>
              </a:rPr>
              <a:t> Reguliariai dalijantis savo srities naujienomis, įžvalgomis, komentarais ir publikuojant straipsnius, galite pozicionuoti save kaip ekspertą. Tai didina jūsų matomumą ir patikimumą jūsų industrijoje.</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Matomumas paieškos sistemose:</a:t>
            </a:r>
            <a:r>
              <a:rPr lang="lt-LT" sz="1100">
                <a:latin typeface="Arial"/>
                <a:ea typeface="Arial"/>
                <a:cs typeface="Arial"/>
                <a:sym typeface="Arial"/>
              </a:rPr>
              <a:t> Gerai užpildytas LinkedIn profilis dažnai atsiduria aukštose pozicijose Google paieškos rezultatuose, kai kas nors ieško jūsų vardo.</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Profesinių ryšių užmezgimas:</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Ryšių plėtra:</a:t>
            </a:r>
            <a:r>
              <a:rPr lang="lt-LT" sz="1100">
                <a:latin typeface="Arial"/>
                <a:ea typeface="Arial"/>
                <a:cs typeface="Arial"/>
                <a:sym typeface="Arial"/>
              </a:rPr>
              <a:t> Galite lengvai rasti ir užmegzti ryšius su buvusiais kolegomis, bendramoksliais, pramonės lyderiais, potencialiais partneriais ar mentoriais.</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Tiesioginis bendravimas:</a:t>
            </a:r>
            <a:r>
              <a:rPr lang="lt-LT" sz="1100">
                <a:latin typeface="Arial"/>
                <a:ea typeface="Arial"/>
                <a:cs typeface="Arial"/>
                <a:sym typeface="Arial"/>
              </a:rPr>
              <a:t> LinkedIn leidžia tiesiogiai susisiekti su jums svarbiais žmonėmis, net jei neturite jų el. pašto adreso ar telefono numerio.</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Grupės ir bendruomenės:</a:t>
            </a:r>
            <a:r>
              <a:rPr lang="lt-LT" sz="1100">
                <a:latin typeface="Arial"/>
                <a:ea typeface="Arial"/>
                <a:cs typeface="Arial"/>
                <a:sym typeface="Arial"/>
              </a:rPr>
              <a:t> Galite prisijungti prie profesinių grupių, kuriose dalijamasi žiniomis, diskutuojama aktualiomis temomis ir užmezgami nauji ryšiai su bendraminčiais.</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Mokymosi galimybės:</a:t>
            </a:r>
            <a:r>
              <a:rPr lang="lt-LT" sz="1100">
                <a:latin typeface="Arial"/>
                <a:ea typeface="Arial"/>
                <a:cs typeface="Arial"/>
                <a:sym typeface="Arial"/>
              </a:rPr>
              <a:t> LinkedIn Learning platforma siūlo daugybę kursų, padedančių tobulinti įgūdžius ar įgyti naujų.</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LinkedIn Lietuvoje:</a:t>
            </a:r>
            <a:r>
              <a:rPr lang="lt-LT" sz="1100">
                <a:latin typeface="Arial"/>
                <a:ea typeface="Arial"/>
                <a:cs typeface="Arial"/>
                <a:sym typeface="Arial"/>
              </a:rPr>
              <a:t> Nors Lietuvoje LinkedIn nėra toks populiarus kaip Facebook ar Instagram asmeniniam bendravimui, jo reikšmė profesiniame gyvenime nuolat auga. Daugelis Lietuvos įmonių ir specialistų aktyviai naudojasi šia platforma 2023 m. duomenimis, </a:t>
            </a:r>
            <a:r>
              <a:rPr lang="lt-LT" sz="1100" b="1">
                <a:latin typeface="Arial"/>
                <a:ea typeface="Arial"/>
                <a:cs typeface="Arial"/>
                <a:sym typeface="Arial"/>
              </a:rPr>
              <a:t>Lietuvoje LinkedIn turi daugiau nei 340 tūkstančių registruotų vartotojų</a:t>
            </a:r>
            <a:r>
              <a:rPr lang="lt-LT" sz="1100">
                <a:latin typeface="Arial"/>
                <a:ea typeface="Arial"/>
                <a:cs typeface="Arial"/>
                <a:sym typeface="Arial"/>
              </a:rPr>
              <a:t>, o tai rodo didelį platformos potencialą ir svarbą šalies darbo rinkoje.</a:t>
            </a:r>
            <a:endParaRPr sz="1100"/>
          </a:p>
        </p:txBody>
      </p:sp>
      <p:sp>
        <p:nvSpPr>
          <p:cNvPr id="1147" name="Google Shape;1147;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lt-LT" sz="1200" b="0" i="0" u="none" strike="noStrike" cap="none">
                <a:solidFill>
                  <a:srgbClr val="000000"/>
                </a:solidFill>
                <a:latin typeface="Calibri"/>
                <a:ea typeface="Calibri"/>
                <a:cs typeface="Calibri"/>
                <a:sym typeface="Calibri"/>
              </a:rPr>
              <a:t>119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p:cNvGrpSpPr/>
        <p:nvPr/>
      </p:nvGrpSpPr>
      <p:grpSpPr>
        <a:xfrm>
          <a:off x="0" y="0"/>
          <a:ext cx="0" cy="0"/>
          <a:chOff x="0" y="0"/>
          <a:chExt cx="0" cy="0"/>
        </a:xfrm>
      </p:grpSpPr>
      <p:sp>
        <p:nvSpPr>
          <p:cNvPr id="1152" name="Google Shape;1152;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3" name="Google Shape;1153;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a:latin typeface="Arial"/>
                <a:ea typeface="Arial"/>
                <a:cs typeface="Arial"/>
                <a:sym typeface="Arial"/>
              </a:rPr>
              <a:t>Skelbimas iš oficialaus įmonės profilio</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Aiškiai nurodytos pareigos, lokacija, atlyginimas (jei įmanoma)</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Nuoroda į įmonės karjeros puslapį</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Kontaktinis asmuo su pilnu LinkedIn profiliu</a:t>
            </a:r>
            <a:endParaRPr sz="1100"/>
          </a:p>
        </p:txBody>
      </p:sp>
      <p:sp>
        <p:nvSpPr>
          <p:cNvPr id="1154" name="Google Shape;1154;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lt-LT" sz="1200" b="0" i="0" u="none" strike="noStrike" cap="none">
                <a:solidFill>
                  <a:srgbClr val="000000"/>
                </a:solidFill>
                <a:latin typeface="Calibri"/>
                <a:ea typeface="Calibri"/>
                <a:cs typeface="Calibri"/>
                <a:sym typeface="Calibri"/>
              </a:rPr>
              <a:t>120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8"/>
        <p:cNvGrpSpPr/>
        <p:nvPr/>
      </p:nvGrpSpPr>
      <p:grpSpPr>
        <a:xfrm>
          <a:off x="0" y="0"/>
          <a:ext cx="0" cy="0"/>
          <a:chOff x="0" y="0"/>
          <a:chExt cx="0" cy="0"/>
        </a:xfrm>
      </p:grpSpPr>
      <p:sp>
        <p:nvSpPr>
          <p:cNvPr id="1159" name="Google Shape;1159;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0" name="Google Shape;1160;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a:latin typeface="Arial"/>
                <a:ea typeface="Arial"/>
                <a:cs typeface="Arial"/>
                <a:sym typeface="Arial"/>
              </a:rPr>
              <a:t>Neaiškus ar naujas įmonės profilis</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 Per daug viliojantys pasiūlymai (pvz.: "dirbk iš namų už 5000 €/mėn. be patirties")</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 Prašoma siųsti asmeninius duomenis el. paštu.</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 Nėra informacijos apie atsakomybes ar poziciją</a:t>
            </a:r>
            <a:endParaRPr sz="1100"/>
          </a:p>
        </p:txBody>
      </p:sp>
      <p:sp>
        <p:nvSpPr>
          <p:cNvPr id="1161" name="Google Shape;1161;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lt-LT" sz="1200" b="0" i="0" u="none" strike="noStrike" cap="none">
                <a:solidFill>
                  <a:srgbClr val="000000"/>
                </a:solidFill>
                <a:latin typeface="Calibri"/>
                <a:ea typeface="Calibri"/>
                <a:cs typeface="Calibri"/>
                <a:sym typeface="Calibri"/>
              </a:rPr>
              <a:t>121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5"/>
        <p:cNvGrpSpPr/>
        <p:nvPr/>
      </p:nvGrpSpPr>
      <p:grpSpPr>
        <a:xfrm>
          <a:off x="0" y="0"/>
          <a:ext cx="0" cy="0"/>
          <a:chOff x="0" y="0"/>
          <a:chExt cx="0" cy="0"/>
        </a:xfrm>
      </p:grpSpPr>
      <p:sp>
        <p:nvSpPr>
          <p:cNvPr id="1166" name="Google Shape;1166;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7" name="Google Shape;1167;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a:latin typeface="Arial"/>
                <a:ea typeface="Arial"/>
                <a:cs typeface="Arial"/>
                <a:sym typeface="Arial"/>
              </a:rPr>
              <a:t>Tikrinkite įmonės profilio istoriją ir veiklą</a:t>
            </a:r>
            <a:endParaRPr sz="1100">
              <a:latin typeface="Arial"/>
              <a:ea typeface="Arial"/>
              <a:cs typeface="Arial"/>
              <a:sym typeface="Arial"/>
            </a:endParaRPr>
          </a:p>
          <a:p>
            <a:pPr marL="0" lvl="0" indent="0" algn="l" rtl="0">
              <a:lnSpc>
                <a:spcPct val="100000"/>
              </a:lnSpc>
              <a:spcBef>
                <a:spcPts val="1000"/>
              </a:spcBef>
              <a:spcAft>
                <a:spcPts val="0"/>
              </a:spcAft>
              <a:buSzPts val="1400"/>
              <a:buNone/>
            </a:pPr>
            <a:r>
              <a:rPr lang="lt-LT" sz="1100">
                <a:latin typeface="Arial"/>
                <a:ea typeface="Arial"/>
                <a:cs typeface="Arial"/>
                <a:sym typeface="Arial"/>
              </a:rPr>
              <a:t> Nesiųskite asmens duomenų be patikros</a:t>
            </a:r>
            <a:endParaRPr sz="1100">
              <a:latin typeface="Arial"/>
              <a:ea typeface="Arial"/>
              <a:cs typeface="Arial"/>
              <a:sym typeface="Arial"/>
            </a:endParaRPr>
          </a:p>
          <a:p>
            <a:pPr marL="0" lvl="0" indent="0" algn="l" rtl="0">
              <a:lnSpc>
                <a:spcPct val="100000"/>
              </a:lnSpc>
              <a:spcBef>
                <a:spcPts val="1000"/>
              </a:spcBef>
              <a:spcAft>
                <a:spcPts val="0"/>
              </a:spcAft>
              <a:buSzPts val="1400"/>
              <a:buNone/>
            </a:pPr>
            <a:r>
              <a:rPr lang="lt-LT" sz="1100">
                <a:latin typeface="Arial"/>
                <a:ea typeface="Arial"/>
                <a:cs typeface="Arial"/>
                <a:sym typeface="Arial"/>
              </a:rPr>
              <a:t> Naudokite 'Report' funkciją įtartinoms paskyroms</a:t>
            </a:r>
            <a:endParaRPr sz="1100">
              <a:latin typeface="Arial"/>
              <a:ea typeface="Arial"/>
              <a:cs typeface="Arial"/>
              <a:sym typeface="Arial"/>
            </a:endParaRPr>
          </a:p>
          <a:p>
            <a:pPr marL="0" lvl="0" indent="0" algn="l" rtl="0">
              <a:lnSpc>
                <a:spcPct val="100000"/>
              </a:lnSpc>
              <a:spcBef>
                <a:spcPts val="1000"/>
              </a:spcBef>
              <a:spcAft>
                <a:spcPts val="0"/>
              </a:spcAft>
              <a:buSzPts val="1400"/>
              <a:buNone/>
            </a:pPr>
            <a:r>
              <a:rPr lang="lt-LT" sz="1100">
                <a:latin typeface="Arial"/>
                <a:ea typeface="Arial"/>
                <a:cs typeface="Arial"/>
                <a:sym typeface="Arial"/>
              </a:rPr>
              <a:t>Report“ funkcija, arba </a:t>
            </a:r>
            <a:r>
              <a:rPr lang="lt-LT" sz="1100" b="1">
                <a:latin typeface="Arial"/>
                <a:ea typeface="Arial"/>
                <a:cs typeface="Arial"/>
                <a:sym typeface="Arial"/>
              </a:rPr>
              <a:t>pranešimo funkcija</a:t>
            </a:r>
            <a:r>
              <a:rPr lang="lt-LT" sz="1100">
                <a:latin typeface="Arial"/>
                <a:ea typeface="Arial"/>
                <a:cs typeface="Arial"/>
                <a:sym typeface="Arial"/>
              </a:rPr>
              <a:t>, yra įrankis, leidžiantis vartotojams pranešti apie netinkamą, pažeidžiantį taisykles ar įžeidžiantį turinį, elgesį, ar veiklą internetinėse platformose, programėlėse ar sistemose. Ši funkcija yra esminė siekiant palaikyti saugią, pagarbią ir teigiamą aplinką internete.</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Kaip tai veikia?</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Kai vartotojas pastebi kažką, kas, jo nuomone, pažeidžia platformos taisykles (pvz., neapykantos kalba, priekabiavimas, apgaulė, netikros naujienos,), jis gali pasinaudoti „Report“ funkcija. Paprastai tai apima kelis žingsnius:</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Surasti pranešimo mygtuką:</a:t>
            </a:r>
            <a:r>
              <a:rPr lang="lt-LT" sz="1100">
                <a:latin typeface="Arial"/>
                <a:ea typeface="Arial"/>
                <a:cs typeface="Arial"/>
                <a:sym typeface="Arial"/>
              </a:rPr>
              <a:t> Dažniausiai tai būna nedidelė piktograma (pvz., trys taškai, vėliavėlė, šauktukas) šalia turinio (komentaro, įrašo, profilio) ar vartotojo, apie kurį norima pranešti.</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Pasirinkti pažeidimo tipą:</a:t>
            </a:r>
            <a:r>
              <a:rPr lang="lt-LT" sz="1100">
                <a:latin typeface="Arial"/>
                <a:ea typeface="Arial"/>
                <a:cs typeface="Arial"/>
                <a:sym typeface="Arial"/>
              </a:rPr>
              <a:t> Sistema dažnai pasiūlo sąrašą galimų pažeidimų, iš kurių vartotojas gali pasirinkti tinkamiausią.</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Pateikti papildomą informaciją (neprivaloma):</a:t>
            </a:r>
            <a:r>
              <a:rPr lang="lt-LT" sz="1100">
                <a:latin typeface="Arial"/>
                <a:ea typeface="Arial"/>
                <a:cs typeface="Arial"/>
                <a:sym typeface="Arial"/>
              </a:rPr>
              <a:t> Kartais galima pridėti daugiau detalių ar paaiškinimų, kodėl pranešama apie konkretų turinį ar elgesį.</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Išsiųsti pranešimą:</a:t>
            </a:r>
            <a:r>
              <a:rPr lang="lt-LT" sz="1100">
                <a:latin typeface="Arial"/>
                <a:ea typeface="Arial"/>
                <a:cs typeface="Arial"/>
                <a:sym typeface="Arial"/>
              </a:rPr>
              <a:t> Pateikus visą reikiamą informaciją, pranešimas išsiunčiamas platformos administratoriams ar moderatoriams.</a:t>
            </a:r>
            <a:endParaRPr sz="1100"/>
          </a:p>
        </p:txBody>
      </p:sp>
      <p:sp>
        <p:nvSpPr>
          <p:cNvPr id="1168" name="Google Shape;1168;p6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lt-LT" sz="1200" b="0" i="0" u="none" strike="noStrike" cap="none">
                <a:solidFill>
                  <a:srgbClr val="000000"/>
                </a:solidFill>
                <a:latin typeface="Calibri"/>
                <a:ea typeface="Calibri"/>
                <a:cs typeface="Calibri"/>
                <a:sym typeface="Calibri"/>
              </a:rPr>
              <a:t>122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2"/>
        <p:cNvGrpSpPr/>
        <p:nvPr/>
      </p:nvGrpSpPr>
      <p:grpSpPr>
        <a:xfrm>
          <a:off x="0" y="0"/>
          <a:ext cx="0" cy="0"/>
          <a:chOff x="0" y="0"/>
          <a:chExt cx="0" cy="0"/>
        </a:xfrm>
      </p:grpSpPr>
      <p:sp>
        <p:nvSpPr>
          <p:cNvPr id="1173" name="Google Shape;1173;p1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4" name="Google Shape;1174;p1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b="1" i="0" u="none" strike="noStrike" cap="none">
                <a:solidFill>
                  <a:schemeClr val="dk1"/>
                </a:solidFill>
                <a:latin typeface="Arial"/>
                <a:ea typeface="Arial"/>
                <a:cs typeface="Arial"/>
                <a:sym typeface="Arial"/>
              </a:rPr>
              <a:t>Aiškiai nurodyta įmonės informacija</a:t>
            </a:r>
            <a:r>
              <a:rPr lang="lt-LT" sz="1100" i="0" u="none" strike="noStrike" cap="none">
                <a:solidFill>
                  <a:schemeClr val="dk1"/>
                </a:solidFill>
                <a:latin typeface="Arial"/>
                <a:ea typeface="Arial"/>
                <a:cs typeface="Arial"/>
                <a:sym typeface="Arial"/>
              </a:rPr>
              <a:t>: Įmonės pavadinimas, adresas, kontaktai.</a:t>
            </a:r>
            <a:endParaRPr sz="1100" i="0" u="none" strike="noStrike" cap="none">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r>
              <a:rPr lang="lt-LT" sz="1100" b="1" i="0" u="none" strike="noStrike" cap="none">
                <a:solidFill>
                  <a:schemeClr val="dk1"/>
                </a:solidFill>
                <a:latin typeface="Arial"/>
                <a:ea typeface="Arial"/>
                <a:cs typeface="Arial"/>
                <a:sym typeface="Arial"/>
              </a:rPr>
              <a:t>Konkreti darbo pozicija ir sąlygos</a:t>
            </a:r>
            <a:r>
              <a:rPr lang="lt-LT" sz="1100" i="0" u="none" strike="noStrike" cap="none">
                <a:solidFill>
                  <a:schemeClr val="dk1"/>
                </a:solidFill>
                <a:latin typeface="Arial"/>
                <a:ea typeface="Arial"/>
                <a:cs typeface="Arial"/>
                <a:sym typeface="Arial"/>
              </a:rPr>
              <a:t>: Pareigybės pavadinimas ,darbo pobūdis, atlyginimas, lokacija, darbo grafikas.</a:t>
            </a:r>
            <a:endParaRPr sz="1100" i="0" u="none" strike="noStrike" cap="none">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r>
              <a:rPr lang="lt-LT" sz="1100" b="1" i="0" u="none" strike="noStrike" cap="none">
                <a:solidFill>
                  <a:schemeClr val="dk1"/>
                </a:solidFill>
                <a:latin typeface="Arial"/>
                <a:ea typeface="Arial"/>
                <a:cs typeface="Arial"/>
                <a:sym typeface="Arial"/>
              </a:rPr>
              <a:t>Aiškūs kontaktai</a:t>
            </a:r>
            <a:r>
              <a:rPr lang="lt-LT" sz="1100" i="0" u="none" strike="noStrike" cap="none">
                <a:solidFill>
                  <a:schemeClr val="dk1"/>
                </a:solidFill>
                <a:latin typeface="Arial"/>
                <a:ea typeface="Arial"/>
                <a:cs typeface="Arial"/>
                <a:sym typeface="Arial"/>
              </a:rPr>
              <a:t>: Darbo el. paštas (dažniausiai su įmonės domenu, pvz., @imone.lt).</a:t>
            </a:r>
            <a:endParaRPr sz="1100" i="0" u="none" strike="noStrike" cap="none">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r>
              <a:rPr lang="lt-LT" sz="1100" b="1" i="0" u="none" strike="noStrike" cap="none">
                <a:solidFill>
                  <a:schemeClr val="dk1"/>
                </a:solidFill>
                <a:latin typeface="Arial"/>
                <a:ea typeface="Arial"/>
                <a:cs typeface="Arial"/>
                <a:sym typeface="Arial"/>
              </a:rPr>
              <a:t>Jokių reikalavimų mokėti pinigus</a:t>
            </a:r>
            <a:r>
              <a:rPr lang="lt-LT" sz="1100" i="0" u="none" strike="noStrike" cap="none">
                <a:solidFill>
                  <a:schemeClr val="dk1"/>
                </a:solidFill>
                <a:latin typeface="Arial"/>
                <a:ea typeface="Arial"/>
                <a:cs typeface="Arial"/>
                <a:sym typeface="Arial"/>
              </a:rPr>
              <a:t>: Tikri darbdaviai niekada neprašo pinigų „įdarbinimo mokesčiams“, „registracijai“ ar „dokumentų paruošimui“.</a:t>
            </a:r>
            <a:endParaRPr sz="1100" i="0" u="none" strike="noStrike" cap="none">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r>
              <a:rPr lang="lt-LT" sz="1100" b="1" i="0" u="none" strike="noStrike" cap="none">
                <a:solidFill>
                  <a:schemeClr val="dk1"/>
                </a:solidFill>
                <a:latin typeface="Arial"/>
                <a:ea typeface="Arial"/>
                <a:cs typeface="Arial"/>
                <a:sym typeface="Arial"/>
              </a:rPr>
              <a:t>Skelbimas parašytas tvarkingai</a:t>
            </a:r>
            <a:r>
              <a:rPr lang="lt-LT" sz="1100" i="0" u="none" strike="noStrike" cap="none">
                <a:solidFill>
                  <a:schemeClr val="dk1"/>
                </a:solidFill>
                <a:latin typeface="Arial"/>
                <a:ea typeface="Arial"/>
                <a:cs typeface="Arial"/>
                <a:sym typeface="Arial"/>
              </a:rPr>
              <a:t>: Be gramatinių klaidų, logiškas, su profesionalia kalba</a:t>
            </a:r>
            <a:r>
              <a:rPr lang="lt-LT" sz="1100">
                <a:latin typeface="Arial"/>
                <a:ea typeface="Arial"/>
                <a:cs typeface="Arial"/>
                <a:sym typeface="Arial"/>
              </a:rPr>
              <a:t>.</a:t>
            </a:r>
            <a:endParaRPr sz="1100"/>
          </a:p>
        </p:txBody>
      </p:sp>
      <p:sp>
        <p:nvSpPr>
          <p:cNvPr id="1175" name="Google Shape;1175;p18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lt-LT" sz="1200" b="0" i="0" u="none" strike="noStrike" cap="none">
                <a:solidFill>
                  <a:srgbClr val="000000"/>
                </a:solidFill>
                <a:latin typeface="Calibri"/>
                <a:ea typeface="Calibri"/>
                <a:cs typeface="Calibri"/>
                <a:sym typeface="Calibri"/>
              </a:rPr>
              <a:t>123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9"/>
        <p:cNvGrpSpPr/>
        <p:nvPr/>
      </p:nvGrpSpPr>
      <p:grpSpPr>
        <a:xfrm>
          <a:off x="0" y="0"/>
          <a:ext cx="0" cy="0"/>
          <a:chOff x="0" y="0"/>
          <a:chExt cx="0" cy="0"/>
        </a:xfrm>
      </p:grpSpPr>
      <p:sp>
        <p:nvSpPr>
          <p:cNvPr id="1180" name="Google Shape;1180;p1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1" name="Google Shape;1181;p1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lt-LT" sz="1100">
                <a:latin typeface="Arial"/>
                <a:ea typeface="Arial"/>
                <a:cs typeface="Arial"/>
                <a:sym typeface="Arial"/>
              </a:rPr>
              <a:t>Facebook'e gausu </a:t>
            </a:r>
            <a:r>
              <a:rPr lang="lt-LT" sz="1100" b="1">
                <a:latin typeface="Arial"/>
                <a:ea typeface="Arial"/>
                <a:cs typeface="Arial"/>
                <a:sym typeface="Arial"/>
              </a:rPr>
              <a:t>netikrų darbo skelbimų</a:t>
            </a:r>
            <a:r>
              <a:rPr lang="lt-LT" sz="1100">
                <a:latin typeface="Arial"/>
                <a:ea typeface="Arial"/>
                <a:cs typeface="Arial"/>
                <a:sym typeface="Arial"/>
              </a:rPr>
              <a:t>, </a:t>
            </a:r>
            <a:r>
              <a:rPr lang="lt-LT" sz="1100" b="1">
                <a:latin typeface="Arial"/>
                <a:ea typeface="Arial"/>
                <a:cs typeface="Arial"/>
                <a:sym typeface="Arial"/>
              </a:rPr>
              <a:t>apgavysčių</a:t>
            </a:r>
            <a:r>
              <a:rPr lang="lt-LT" sz="1100">
                <a:latin typeface="Arial"/>
                <a:ea typeface="Arial"/>
                <a:cs typeface="Arial"/>
                <a:sym typeface="Arial"/>
              </a:rPr>
              <a:t>, ir </a:t>
            </a:r>
            <a:r>
              <a:rPr lang="lt-LT" sz="1100" b="1">
                <a:latin typeface="Arial"/>
                <a:ea typeface="Arial"/>
                <a:cs typeface="Arial"/>
                <a:sym typeface="Arial"/>
              </a:rPr>
              <a:t>nesąžiningų darbdavių</a:t>
            </a:r>
            <a:r>
              <a:rPr lang="lt-LT" sz="1100">
                <a:latin typeface="Arial"/>
                <a:ea typeface="Arial"/>
                <a:cs typeface="Arial"/>
                <a:sym typeface="Arial"/>
              </a:rPr>
              <a:t>. </a:t>
            </a:r>
            <a:endParaRPr sz="1100">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lt-LT" sz="1100" b="1">
                <a:latin typeface="Arial"/>
                <a:ea typeface="Arial"/>
                <a:cs typeface="Arial"/>
                <a:sym typeface="Arial"/>
              </a:rPr>
              <a:t>Dažniausi apgaulingų skelbimų požymiai: </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Per daug gerai, kad būtų tiesa: </a:t>
            </a:r>
            <a:endParaRPr sz="1100">
              <a:latin typeface="Arial"/>
              <a:ea typeface="Arial"/>
              <a:cs typeface="Arial"/>
              <a:sym typeface="Arial"/>
            </a:endParaRPr>
          </a:p>
          <a:p>
            <a:pPr marL="76200" lvl="0" indent="0" algn="l" rtl="0">
              <a:lnSpc>
                <a:spcPct val="100000"/>
              </a:lnSpc>
              <a:spcBef>
                <a:spcPts val="0"/>
              </a:spcBef>
              <a:spcAft>
                <a:spcPts val="0"/>
              </a:spcAft>
              <a:buSzPts val="1400"/>
              <a:buNone/>
            </a:pPr>
            <a:r>
              <a:rPr lang="lt-LT" sz="1100">
                <a:latin typeface="Arial"/>
                <a:ea typeface="Arial"/>
                <a:cs typeface="Arial"/>
                <a:sym typeface="Arial"/>
              </a:rPr>
              <a:t>„Uždirbk 3000 € per savaitę be patirties“.„Darbas internetu – tik 1 val. per dieną“.</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Reikalaujama sumokėti pinigus iš anksto</a:t>
            </a:r>
            <a:r>
              <a:rPr lang="lt-LT" sz="1100">
                <a:latin typeface="Arial"/>
                <a:ea typeface="Arial"/>
                <a:cs typeface="Arial"/>
                <a:sym typeface="Arial"/>
              </a:rPr>
              <a:t>:</a:t>
            </a:r>
            <a:endParaRPr sz="1100">
              <a:latin typeface="Arial"/>
              <a:ea typeface="Arial"/>
              <a:cs typeface="Arial"/>
              <a:sym typeface="Arial"/>
            </a:endParaRPr>
          </a:p>
          <a:p>
            <a:pPr marL="533400" lvl="1" indent="0" algn="l" rtl="0">
              <a:lnSpc>
                <a:spcPct val="100000"/>
              </a:lnSpc>
              <a:spcBef>
                <a:spcPts val="0"/>
              </a:spcBef>
              <a:spcAft>
                <a:spcPts val="0"/>
              </a:spcAft>
              <a:buSzPts val="1400"/>
              <a:buNone/>
            </a:pPr>
            <a:r>
              <a:rPr lang="lt-LT" sz="1100">
                <a:latin typeface="Arial"/>
                <a:ea typeface="Arial"/>
                <a:cs typeface="Arial"/>
                <a:sym typeface="Arial"/>
              </a:rPr>
              <a:t>Įdarbinimo mokestis, dokumentų tvarkymas, „užstatą“.</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Neaiškūs ar netikri profiliai</a:t>
            </a:r>
            <a:r>
              <a:rPr lang="lt-LT" sz="1100">
                <a:latin typeface="Arial"/>
                <a:ea typeface="Arial"/>
                <a:cs typeface="Arial"/>
                <a:sym typeface="Arial"/>
              </a:rPr>
              <a:t>:Nauji, be draugų, be įrašų, be profilio nuotraukos.</a:t>
            </a:r>
            <a:endParaRPr sz="1100">
              <a:latin typeface="Arial"/>
              <a:ea typeface="Arial"/>
              <a:cs typeface="Arial"/>
              <a:sym typeface="Arial"/>
            </a:endParaRPr>
          </a:p>
          <a:p>
            <a:pPr marL="533400" lvl="1" indent="0" algn="l" rtl="0">
              <a:lnSpc>
                <a:spcPct val="100000"/>
              </a:lnSpc>
              <a:spcBef>
                <a:spcPts val="0"/>
              </a:spcBef>
              <a:spcAft>
                <a:spcPts val="0"/>
              </a:spcAft>
              <a:buSzPts val="1400"/>
              <a:buNone/>
            </a:pPr>
            <a:r>
              <a:rPr lang="lt-LT" sz="1100">
                <a:latin typeface="Arial"/>
                <a:ea typeface="Arial"/>
                <a:cs typeface="Arial"/>
                <a:sym typeface="Arial"/>
              </a:rPr>
              <a:t>Neturi bendrų pažįstamų ar atsiliepimų.</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latin typeface="Arial"/>
                <a:ea typeface="Arial"/>
                <a:cs typeface="Arial"/>
                <a:sym typeface="Arial"/>
              </a:rPr>
              <a:t>Prašoma pateikti jautrią informaciją</a:t>
            </a:r>
            <a:r>
              <a:rPr lang="lt-LT" sz="1100">
                <a:latin typeface="Arial"/>
                <a:ea typeface="Arial"/>
                <a:cs typeface="Arial"/>
                <a:sym typeface="Arial"/>
              </a:rPr>
              <a:t>:</a:t>
            </a:r>
            <a:endParaRPr sz="1100">
              <a:latin typeface="Arial"/>
              <a:ea typeface="Arial"/>
              <a:cs typeface="Arial"/>
              <a:sym typeface="Arial"/>
            </a:endParaRPr>
          </a:p>
          <a:p>
            <a:pPr marL="533400" lvl="1" indent="0" algn="l" rtl="0">
              <a:lnSpc>
                <a:spcPct val="100000"/>
              </a:lnSpc>
              <a:spcBef>
                <a:spcPts val="0"/>
              </a:spcBef>
              <a:spcAft>
                <a:spcPts val="0"/>
              </a:spcAft>
              <a:buSzPts val="1400"/>
              <a:buNone/>
            </a:pPr>
            <a:r>
              <a:rPr lang="lt-LT" sz="1100">
                <a:latin typeface="Arial"/>
                <a:ea typeface="Arial"/>
                <a:cs typeface="Arial"/>
                <a:sym typeface="Arial"/>
              </a:rPr>
              <a:t>Asmens kodas, banko prisijungimai, ID dokumentų kopijos iškart.</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S</a:t>
            </a:r>
            <a:r>
              <a:rPr lang="lt-LT" sz="1100" b="1">
                <a:latin typeface="Arial"/>
                <a:ea typeface="Arial"/>
                <a:cs typeface="Arial"/>
                <a:sym typeface="Arial"/>
              </a:rPr>
              <a:t>kubina apsispręsti</a:t>
            </a:r>
            <a:r>
              <a:rPr lang="lt-LT" sz="1100">
                <a:latin typeface="Arial"/>
                <a:ea typeface="Arial"/>
                <a:cs typeface="Arial"/>
                <a:sym typeface="Arial"/>
              </a:rPr>
              <a:t>:</a:t>
            </a:r>
            <a:endParaRPr sz="1100">
              <a:latin typeface="Arial"/>
              <a:ea typeface="Arial"/>
              <a:cs typeface="Arial"/>
              <a:sym typeface="Arial"/>
            </a:endParaRPr>
          </a:p>
          <a:p>
            <a:pPr marL="533400" lvl="1" indent="0" algn="l" rtl="0">
              <a:lnSpc>
                <a:spcPct val="100000"/>
              </a:lnSpc>
              <a:spcBef>
                <a:spcPts val="0"/>
              </a:spcBef>
              <a:spcAft>
                <a:spcPts val="0"/>
              </a:spcAft>
              <a:buSzPts val="1400"/>
              <a:buNone/>
            </a:pPr>
            <a:r>
              <a:rPr lang="lt-LT" sz="1100">
                <a:latin typeface="Arial"/>
                <a:ea typeface="Arial"/>
                <a:cs typeface="Arial"/>
                <a:sym typeface="Arial"/>
              </a:rPr>
              <a:t>„Paskubėk, vietų liko tik 2!“, „Spręsk dabar arba viskas bus atiduota kitam!“.</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i="0" u="none" strike="noStrike" cap="none">
                <a:solidFill>
                  <a:schemeClr val="dk1"/>
                </a:solidFill>
                <a:latin typeface="Arial"/>
                <a:ea typeface="Arial"/>
                <a:cs typeface="Arial"/>
                <a:sym typeface="Arial"/>
              </a:rPr>
              <a:t>Nėra įmonės informacijos</a:t>
            </a:r>
            <a:r>
              <a:rPr lang="lt-LT" sz="1100" i="0" u="none" strike="noStrike" cap="none">
                <a:solidFill>
                  <a:schemeClr val="dk1"/>
                </a:solidFill>
                <a:latin typeface="Arial"/>
                <a:ea typeface="Arial"/>
                <a:cs typeface="Arial"/>
                <a:sym typeface="Arial"/>
              </a:rPr>
              <a:t>:</a:t>
            </a:r>
            <a:endParaRPr sz="1100" i="0" u="none" strike="noStrike" cap="none">
              <a:solidFill>
                <a:schemeClr val="dk1"/>
              </a:solidFill>
              <a:latin typeface="Arial"/>
              <a:ea typeface="Arial"/>
              <a:cs typeface="Arial"/>
              <a:sym typeface="Arial"/>
            </a:endParaRPr>
          </a:p>
          <a:p>
            <a:pPr marL="914400" lvl="1" indent="-22860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Nenurodytas darbdavys, tik tarpininkas ar „privatus verslas“.</a:t>
            </a:r>
            <a:endParaRPr sz="1100">
              <a:latin typeface="Arial"/>
              <a:ea typeface="Arial"/>
              <a:cs typeface="Arial"/>
              <a:sym typeface="Arial"/>
            </a:endParaRPr>
          </a:p>
        </p:txBody>
      </p:sp>
      <p:sp>
        <p:nvSpPr>
          <p:cNvPr id="1182" name="Google Shape;1182;p18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124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6"/>
        <p:cNvGrpSpPr/>
        <p:nvPr/>
      </p:nvGrpSpPr>
      <p:grpSpPr>
        <a:xfrm>
          <a:off x="0" y="0"/>
          <a:ext cx="0" cy="0"/>
          <a:chOff x="0" y="0"/>
          <a:chExt cx="0" cy="0"/>
        </a:xfrm>
      </p:grpSpPr>
      <p:sp>
        <p:nvSpPr>
          <p:cNvPr id="1187" name="Google Shape;1187;p18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lt-LT" sz="1100">
                <a:latin typeface="Arial"/>
                <a:ea typeface="Arial"/>
                <a:cs typeface="Arial"/>
                <a:sym typeface="Arial"/>
              </a:rPr>
              <a:t>Visada tikrinkite įmonę: Google, rekvizitai.lt, LinkedIn.</a:t>
            </a:r>
            <a:endParaRPr sz="1100">
              <a:latin typeface="Arial"/>
              <a:ea typeface="Arial"/>
              <a:cs typeface="Arial"/>
              <a:sym typeface="Arial"/>
            </a:endParaRPr>
          </a:p>
          <a:p>
            <a:pPr marL="0" lvl="0" indent="0" algn="l" rtl="0">
              <a:spcBef>
                <a:spcPts val="0"/>
              </a:spcBef>
              <a:spcAft>
                <a:spcPts val="0"/>
              </a:spcAft>
              <a:buNone/>
            </a:pPr>
            <a:r>
              <a:rPr lang="lt-LT" sz="1100">
                <a:latin typeface="Arial"/>
                <a:ea typeface="Arial"/>
                <a:cs typeface="Arial"/>
                <a:sym typeface="Arial"/>
              </a:rPr>
              <a:t>Naudokite saugius darbo paieškos puslapius: CVonline, cvbankas, europass.</a:t>
            </a:r>
            <a:endParaRPr sz="1100">
              <a:latin typeface="Arial"/>
              <a:ea typeface="Arial"/>
              <a:cs typeface="Arial"/>
              <a:sym typeface="Arial"/>
            </a:endParaRPr>
          </a:p>
          <a:p>
            <a:pPr marL="0" lvl="0" indent="0" algn="l" rtl="0">
              <a:spcBef>
                <a:spcPts val="0"/>
              </a:spcBef>
              <a:spcAft>
                <a:spcPts val="0"/>
              </a:spcAft>
              <a:buNone/>
            </a:pPr>
            <a:r>
              <a:rPr lang="lt-LT" sz="1100">
                <a:latin typeface="Arial"/>
                <a:ea typeface="Arial"/>
                <a:cs typeface="Arial"/>
                <a:sym typeface="Arial"/>
              </a:rPr>
              <a:t>Venkite anoniminės komunikacijos: Nerašykite nepažįstamiems profiliams be įrodymų.</a:t>
            </a:r>
            <a:endParaRPr sz="1100">
              <a:latin typeface="Arial"/>
              <a:ea typeface="Arial"/>
              <a:cs typeface="Arial"/>
              <a:sym typeface="Arial"/>
            </a:endParaRPr>
          </a:p>
          <a:p>
            <a:pPr marL="0" lvl="0" indent="0" algn="l" rtl="0">
              <a:spcBef>
                <a:spcPts val="0"/>
              </a:spcBef>
              <a:spcAft>
                <a:spcPts val="0"/>
              </a:spcAft>
              <a:buNone/>
            </a:pPr>
            <a:r>
              <a:rPr lang="lt-LT" sz="1100">
                <a:latin typeface="Arial"/>
                <a:ea typeface="Arial"/>
                <a:cs typeface="Arial"/>
                <a:sym typeface="Arial"/>
              </a:rPr>
              <a:t>Saugokite savo duomenis: Neatskleiskite asmens kodo, adreso, sąskaitų numerių.</a:t>
            </a:r>
            <a:endParaRPr sz="1100">
              <a:latin typeface="Arial"/>
              <a:ea typeface="Arial"/>
              <a:cs typeface="Arial"/>
              <a:sym typeface="Arial"/>
            </a:endParaRPr>
          </a:p>
          <a:p>
            <a:pPr marL="0" lvl="0" indent="0" algn="l" rtl="0">
              <a:spcBef>
                <a:spcPts val="0"/>
              </a:spcBef>
              <a:spcAft>
                <a:spcPts val="0"/>
              </a:spcAft>
              <a:buNone/>
            </a:pPr>
            <a:r>
              <a:rPr lang="lt-LT" sz="1100">
                <a:latin typeface="Arial"/>
                <a:ea typeface="Arial"/>
                <a:cs typeface="Arial"/>
                <a:sym typeface="Arial"/>
              </a:rPr>
              <a:t>Klauskite kitų patirties: Ieškokite atsiliepimų apie darbdavį Facebook'e ar forume.</a:t>
            </a:r>
            <a:endParaRPr sz="1100">
              <a:latin typeface="Arial"/>
              <a:ea typeface="Arial"/>
              <a:cs typeface="Arial"/>
              <a:sym typeface="Arial"/>
            </a:endParaRPr>
          </a:p>
          <a:p>
            <a:pPr marL="0" lvl="0" indent="0" algn="l" rtl="0">
              <a:spcBef>
                <a:spcPts val="0"/>
              </a:spcBef>
              <a:spcAft>
                <a:spcPts val="0"/>
              </a:spcAft>
              <a:buNone/>
            </a:pPr>
            <a:r>
              <a:rPr lang="lt-LT" sz="1100">
                <a:latin typeface="Arial"/>
                <a:ea typeface="Arial"/>
                <a:cs typeface="Arial"/>
                <a:sym typeface="Arial"/>
              </a:rPr>
              <a:t>Praneškite apie apgaulę: Facebook leidžia žymėti įrašus kaip „Scam“ – pasinaudokite.</a:t>
            </a:r>
            <a:endParaRPr sz="1100"/>
          </a:p>
        </p:txBody>
      </p:sp>
      <p:sp>
        <p:nvSpPr>
          <p:cNvPr id="1188" name="Google Shape;1188;p1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2"/>
        <p:cNvGrpSpPr/>
        <p:nvPr/>
      </p:nvGrpSpPr>
      <p:grpSpPr>
        <a:xfrm>
          <a:off x="0" y="0"/>
          <a:ext cx="0" cy="0"/>
          <a:chOff x="0" y="0"/>
          <a:chExt cx="0" cy="0"/>
        </a:xfrm>
      </p:grpSpPr>
      <p:sp>
        <p:nvSpPr>
          <p:cNvPr id="1193" name="Google Shape;1193;p18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lt-LT" sz="1100" u="sng">
                <a:solidFill>
                  <a:schemeClr val="hlink"/>
                </a:solidFill>
                <a:latin typeface="Arial"/>
                <a:ea typeface="Arial"/>
                <a:cs typeface="Arial"/>
                <a:sym typeface="Arial"/>
                <a:hlinkClick r:id="rId3"/>
              </a:rPr>
              <a:t>https://rekvizitai.vz.lt/</a:t>
            </a:r>
            <a:r>
              <a:rPr lang="lt-LT" sz="1100">
                <a:solidFill>
                  <a:srgbClr val="2E2E2E"/>
                </a:solidFill>
                <a:latin typeface="Arial"/>
                <a:ea typeface="Arial"/>
                <a:cs typeface="Arial"/>
                <a:sym typeface="Arial"/>
              </a:rPr>
              <a:t> – </a:t>
            </a:r>
            <a:r>
              <a:rPr lang="lt-LT" sz="1100">
                <a:latin typeface="Arial"/>
                <a:ea typeface="Arial"/>
                <a:cs typeface="Arial"/>
                <a:sym typeface="Arial"/>
              </a:rPr>
              <a:t>Pagrindinė paskirtis – teikti viešai prieinamą informaciją apie Lietuvos įmones: kontaktus, veiklos sritis, finansines ataskaitas, PVM kodus ir kitus registrinius duomenis.Leidžia ieškoti įmonių pagal veiklos sritį, miestą ar kitus kriterijus.</a:t>
            </a:r>
            <a:endParaRPr sz="1100" u="sng">
              <a:solidFill>
                <a:schemeClr val="hlink"/>
              </a:solidFill>
              <a:latin typeface="Arial"/>
              <a:ea typeface="Arial"/>
              <a:cs typeface="Arial"/>
              <a:sym typeface="Arial"/>
            </a:endParaRPr>
          </a:p>
          <a:p>
            <a:pPr marL="0" lvl="0" indent="0" algn="l" rtl="0">
              <a:spcBef>
                <a:spcPts val="1800"/>
              </a:spcBef>
              <a:spcAft>
                <a:spcPts val="0"/>
              </a:spcAft>
              <a:buNone/>
            </a:pPr>
            <a:r>
              <a:rPr lang="lt-LT" sz="1100" u="sng">
                <a:solidFill>
                  <a:schemeClr val="hlink"/>
                </a:solidFill>
                <a:latin typeface="Arial"/>
                <a:ea typeface="Arial"/>
                <a:cs typeface="Arial"/>
                <a:sym typeface="Arial"/>
                <a:hlinkClick r:id="rId4"/>
              </a:rPr>
              <a:t>https://www.cvbankas.lt/</a:t>
            </a:r>
            <a:r>
              <a:rPr lang="lt-LT" sz="1100">
                <a:solidFill>
                  <a:srgbClr val="2E2E2E"/>
                </a:solidFill>
                <a:latin typeface="Arial"/>
                <a:ea typeface="Arial"/>
                <a:cs typeface="Arial"/>
                <a:sym typeface="Arial"/>
              </a:rPr>
              <a:t> – darbo skelbimų platforma.Galima i</a:t>
            </a:r>
            <a:r>
              <a:rPr lang="lt-LT" sz="1100">
                <a:latin typeface="Arial"/>
                <a:ea typeface="Arial"/>
                <a:cs typeface="Arial"/>
                <a:sym typeface="Arial"/>
              </a:rPr>
              <a:t>eškoti darbo skelbimų pagal miestą, veiklos sritį, atlyginimą ir kitus filtrus.Darbdaviams skelbti atvirus darbo pasiūlymus.Peržiūrėti atlyginimų statistiką — populiarių profesijų atlyginimai lyginami pagal skelbimus ir lūkesčius.Leidžia susikurti  vartotojo paskyrą, jungiantis per socialinius tinklus (Facebook, Google, LinkedIn) </a:t>
            </a:r>
            <a:endParaRPr sz="1100">
              <a:latin typeface="Arial"/>
              <a:ea typeface="Arial"/>
              <a:cs typeface="Arial"/>
              <a:sym typeface="Arial"/>
            </a:endParaRPr>
          </a:p>
          <a:p>
            <a:pPr marL="0" lvl="0" indent="0" algn="l" rtl="0">
              <a:spcBef>
                <a:spcPts val="1800"/>
              </a:spcBef>
              <a:spcAft>
                <a:spcPts val="0"/>
              </a:spcAft>
              <a:buNone/>
            </a:pPr>
            <a:r>
              <a:rPr lang="lt-LT" sz="1100" u="sng">
                <a:solidFill>
                  <a:schemeClr val="hlink"/>
                </a:solidFill>
                <a:latin typeface="Arial"/>
                <a:ea typeface="Arial"/>
                <a:cs typeface="Arial"/>
                <a:sym typeface="Arial"/>
                <a:hlinkClick r:id="rId5"/>
              </a:rPr>
              <a:t>https://karjera.lt/</a:t>
            </a:r>
            <a:r>
              <a:rPr lang="lt-LT" sz="1100">
                <a:solidFill>
                  <a:srgbClr val="2E2E2E"/>
                </a:solidFill>
                <a:latin typeface="Arial"/>
                <a:ea typeface="Arial"/>
                <a:cs typeface="Arial"/>
                <a:sym typeface="Arial"/>
              </a:rPr>
              <a:t> – </a:t>
            </a:r>
            <a:r>
              <a:rPr lang="lt-LT" sz="1100">
                <a:latin typeface="Arial"/>
                <a:ea typeface="Arial"/>
                <a:cs typeface="Arial"/>
                <a:sym typeface="Arial"/>
              </a:rPr>
              <a:t> tai nacionalinė aukštųjų mokyklų studentų ir absolventų karjeros valdymo informacinė sistema.</a:t>
            </a:r>
            <a:r>
              <a:rPr lang="lt-LT" sz="1100">
                <a:uFill>
                  <a:noFill/>
                </a:uFill>
                <a:latin typeface="Arial"/>
                <a:ea typeface="Arial"/>
                <a:cs typeface="Arial"/>
                <a:sym typeface="Arial"/>
                <a:hlinkClick r:id="rId6"/>
              </a:rPr>
              <a:t> </a:t>
            </a:r>
            <a:r>
              <a:rPr lang="lt-LT" sz="1100">
                <a:latin typeface="Arial"/>
                <a:ea typeface="Arial"/>
                <a:cs typeface="Arial"/>
                <a:sym typeface="Arial"/>
              </a:rPr>
              <a:t>Sistemos tikslas – padėti studentams ir absolventams </a:t>
            </a:r>
            <a:r>
              <a:rPr lang="lt-LT" sz="1100" b="1">
                <a:latin typeface="Arial"/>
                <a:ea typeface="Arial"/>
                <a:cs typeface="Arial"/>
                <a:sym typeface="Arial"/>
              </a:rPr>
              <a:t>valdyti savo karjerą</a:t>
            </a:r>
            <a:r>
              <a:rPr lang="lt-LT" sz="1100">
                <a:latin typeface="Arial"/>
                <a:ea typeface="Arial"/>
                <a:cs typeface="Arial"/>
                <a:sym typeface="Arial"/>
              </a:rPr>
              <a:t> – planuoti, ieškoti darbo ir praktikos, naudotis karjeros konsultacijomis.Taip pat: surinkti duomenis apie absolventų karjeros stebėseną (pvz. kiek studentų įsidarbina, kur, per kiek laiko).Padeda darbdaviams – jie gali skelbti praktikos ir darbo pasiūlymus studentams, susisiekti su potencialiais kandidatais.</a:t>
            </a:r>
            <a:endParaRPr sz="1100">
              <a:solidFill>
                <a:srgbClr val="2E2E2E"/>
              </a:solidFill>
              <a:latin typeface="Arial"/>
              <a:ea typeface="Arial"/>
              <a:cs typeface="Arial"/>
              <a:sym typeface="Arial"/>
            </a:endParaRPr>
          </a:p>
          <a:p>
            <a:pPr marL="0" lvl="0" indent="0" algn="l" rtl="0">
              <a:spcBef>
                <a:spcPts val="1800"/>
              </a:spcBef>
              <a:spcAft>
                <a:spcPts val="0"/>
              </a:spcAft>
              <a:buClr>
                <a:schemeClr val="dk1"/>
              </a:buClr>
              <a:buSzPts val="1000"/>
              <a:buFont typeface="Arial"/>
              <a:buNone/>
            </a:pPr>
            <a:r>
              <a:rPr lang="lt-LT" sz="1100" u="sng">
                <a:solidFill>
                  <a:schemeClr val="hlink"/>
                </a:solidFill>
                <a:latin typeface="Arial"/>
                <a:ea typeface="Arial"/>
                <a:cs typeface="Arial"/>
                <a:sym typeface="Arial"/>
                <a:hlinkClick r:id="rId7"/>
              </a:rPr>
              <a:t>https://facebook.com</a:t>
            </a:r>
            <a:r>
              <a:rPr lang="lt-LT" sz="1100">
                <a:solidFill>
                  <a:srgbClr val="2E2E2E"/>
                </a:solidFill>
                <a:latin typeface="Arial"/>
                <a:ea typeface="Arial"/>
                <a:cs typeface="Arial"/>
                <a:sym typeface="Arial"/>
              </a:rPr>
              <a:t> – naudokite paiešką „Darbas + miestas“, bet vertinkite kritiškai.</a:t>
            </a:r>
            <a:endParaRPr sz="1100">
              <a:solidFill>
                <a:srgbClr val="2E2E2E"/>
              </a:solidFill>
              <a:latin typeface="Century Gothic"/>
              <a:ea typeface="Century Gothic"/>
              <a:cs typeface="Century Gothic"/>
              <a:sym typeface="Century Gothic"/>
            </a:endParaRPr>
          </a:p>
          <a:p>
            <a:pPr marL="0" lvl="0" indent="0" algn="l" rtl="0">
              <a:spcBef>
                <a:spcPts val="0"/>
              </a:spcBef>
              <a:spcAft>
                <a:spcPts val="0"/>
              </a:spcAft>
              <a:buNone/>
            </a:pPr>
            <a:endParaRPr sz="1100"/>
          </a:p>
        </p:txBody>
      </p:sp>
      <p:sp>
        <p:nvSpPr>
          <p:cNvPr id="1194" name="Google Shape;1194;p1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1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0" name="Google Shape;1200;p1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a:latin typeface="Arial"/>
                <a:ea typeface="Arial"/>
                <a:cs typeface="Arial"/>
                <a:sym typeface="Arial"/>
              </a:rPr>
              <a:t>Lektorius gali </a:t>
            </a:r>
            <a:r>
              <a:rPr lang="lt-LT" sz="1400" i="0" u="none" strike="noStrike" cap="none">
                <a:solidFill>
                  <a:schemeClr val="dk1"/>
                </a:solidFill>
                <a:latin typeface="Arial"/>
                <a:ea typeface="Arial"/>
                <a:cs typeface="Arial"/>
                <a:sym typeface="Arial"/>
              </a:rPr>
              <a:t>parodykite 2–3 realius „Facebook“ darbo skelbimus (galite iš anksto paruošti: vieną patikimą, vieną abejotiną, vieną aiškiai netikrą).</a:t>
            </a:r>
            <a:endParaRPr sz="1400" i="0" u="none" strike="noStrike" cap="none">
              <a:solidFill>
                <a:schemeClr val="dk1"/>
              </a:solidFill>
              <a:latin typeface="Arial"/>
              <a:ea typeface="Arial"/>
              <a:cs typeface="Arial"/>
              <a:sym typeface="Arial"/>
            </a:endParaRPr>
          </a:p>
          <a:p>
            <a:pPr marL="457200" lvl="0" indent="-228600" algn="l" rtl="0">
              <a:lnSpc>
                <a:spcPct val="100000"/>
              </a:lnSpc>
              <a:spcBef>
                <a:spcPts val="0"/>
              </a:spcBef>
              <a:spcAft>
                <a:spcPts val="0"/>
              </a:spcAft>
              <a:buSzPts val="1400"/>
              <a:buNone/>
            </a:pPr>
            <a:r>
              <a:rPr lang="lt-LT" sz="1400" i="0" u="none" strike="noStrike" cap="none">
                <a:solidFill>
                  <a:schemeClr val="dk1"/>
                </a:solidFill>
                <a:latin typeface="Arial"/>
                <a:ea typeface="Arial"/>
                <a:cs typeface="Arial"/>
                <a:sym typeface="Arial"/>
              </a:rPr>
              <a:t>Paprašykite dalyvių atsakyti:</a:t>
            </a:r>
            <a:endParaRPr sz="1400" i="0" u="none" strike="noStrike" cap="none">
              <a:solidFill>
                <a:schemeClr val="dk1"/>
              </a:solidFill>
              <a:latin typeface="Arial"/>
              <a:ea typeface="Arial"/>
              <a:cs typeface="Arial"/>
              <a:sym typeface="Arial"/>
            </a:endParaRPr>
          </a:p>
          <a:p>
            <a:pPr marL="914400" lvl="1" indent="-228600" algn="l" rtl="0">
              <a:lnSpc>
                <a:spcPct val="100000"/>
              </a:lnSpc>
              <a:spcBef>
                <a:spcPts val="0"/>
              </a:spcBef>
              <a:spcAft>
                <a:spcPts val="0"/>
              </a:spcAft>
              <a:buSzPts val="1400"/>
              <a:buNone/>
            </a:pPr>
            <a:r>
              <a:rPr lang="lt-LT" sz="1400" i="0" u="none" strike="noStrike" cap="none">
                <a:solidFill>
                  <a:schemeClr val="dk1"/>
                </a:solidFill>
                <a:latin typeface="Arial"/>
                <a:ea typeface="Arial"/>
                <a:cs typeface="Arial"/>
                <a:sym typeface="Arial"/>
              </a:rPr>
              <a:t>Ką pastebite šiame skelbime?</a:t>
            </a:r>
            <a:endParaRPr sz="1400" i="0" u="none" strike="noStrike" cap="none">
              <a:solidFill>
                <a:schemeClr val="dk1"/>
              </a:solidFill>
              <a:latin typeface="Arial"/>
              <a:ea typeface="Arial"/>
              <a:cs typeface="Arial"/>
              <a:sym typeface="Arial"/>
            </a:endParaRPr>
          </a:p>
          <a:p>
            <a:pPr marL="914400" lvl="1" indent="-228600" algn="l" rtl="0">
              <a:lnSpc>
                <a:spcPct val="100000"/>
              </a:lnSpc>
              <a:spcBef>
                <a:spcPts val="0"/>
              </a:spcBef>
              <a:spcAft>
                <a:spcPts val="0"/>
              </a:spcAft>
              <a:buSzPts val="1400"/>
              <a:buNone/>
            </a:pPr>
            <a:r>
              <a:rPr lang="lt-LT" sz="1400" i="0" u="none" strike="noStrike" cap="none">
                <a:solidFill>
                  <a:schemeClr val="dk1"/>
                </a:solidFill>
                <a:latin typeface="Arial"/>
                <a:ea typeface="Arial"/>
                <a:cs typeface="Arial"/>
                <a:sym typeface="Arial"/>
              </a:rPr>
              <a:t>Kas kelia įtarimą?</a:t>
            </a:r>
            <a:endParaRPr sz="1400" i="0" u="none" strike="noStrike" cap="none">
              <a:solidFill>
                <a:schemeClr val="dk1"/>
              </a:solidFill>
              <a:latin typeface="Arial"/>
              <a:ea typeface="Arial"/>
              <a:cs typeface="Arial"/>
              <a:sym typeface="Arial"/>
            </a:endParaRPr>
          </a:p>
          <a:p>
            <a:pPr marL="914400" lvl="1" indent="-228600" algn="l" rtl="0">
              <a:lnSpc>
                <a:spcPct val="100000"/>
              </a:lnSpc>
              <a:spcBef>
                <a:spcPts val="0"/>
              </a:spcBef>
              <a:spcAft>
                <a:spcPts val="0"/>
              </a:spcAft>
              <a:buSzPts val="1400"/>
              <a:buNone/>
            </a:pPr>
            <a:r>
              <a:rPr lang="lt-LT" sz="1400" i="0" u="none" strike="noStrike" cap="none">
                <a:solidFill>
                  <a:schemeClr val="dk1"/>
                </a:solidFill>
                <a:latin typeface="Arial"/>
                <a:ea typeface="Arial"/>
                <a:cs typeface="Arial"/>
                <a:sym typeface="Arial"/>
              </a:rPr>
              <a:t>Kokius kriterijus naudotumėte, kad patikrintumėte patikimumą?</a:t>
            </a:r>
            <a:endParaRPr sz="1400" i="0" u="none" strike="noStrike" cap="none">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r>
              <a:rPr lang="lt-LT" sz="1400" i="0" u="none" strike="noStrike" cap="none">
                <a:solidFill>
                  <a:schemeClr val="dk1"/>
                </a:solidFill>
                <a:latin typeface="Arial"/>
                <a:ea typeface="Arial"/>
                <a:cs typeface="Arial"/>
                <a:sym typeface="Arial"/>
              </a:rPr>
              <a:t>Aptarkite atsakymus grupėje ir parodykite, kaip atpažinti rizikas.</a:t>
            </a:r>
            <a:endParaRPr sz="140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SzPts val="1400"/>
              <a:buNone/>
            </a:pPr>
            <a:r>
              <a:rPr lang="lt-LT" sz="1400">
                <a:latin typeface="Arial"/>
                <a:ea typeface="Arial"/>
                <a:cs typeface="Arial"/>
                <a:sym typeface="Arial"/>
              </a:rPr>
              <a:t>Užduotį galite pateikti ekrane arba atsispausdinti abu pavyzdžius ir padalinti auditorijai užduočiai spręsti.</a:t>
            </a:r>
            <a:endParaRPr sz="1400">
              <a:latin typeface="Arial"/>
              <a:ea typeface="Arial"/>
              <a:cs typeface="Arial"/>
              <a:sym typeface="Arial"/>
            </a:endParaRPr>
          </a:p>
        </p:txBody>
      </p:sp>
      <p:sp>
        <p:nvSpPr>
          <p:cNvPr id="1201" name="Google Shape;1201;p18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127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p:cNvGrpSpPr/>
        <p:nvPr/>
      </p:nvGrpSpPr>
      <p:grpSpPr>
        <a:xfrm>
          <a:off x="0" y="0"/>
          <a:ext cx="0" cy="0"/>
          <a:chOff x="0" y="0"/>
          <a:chExt cx="0" cy="0"/>
        </a:xfrm>
      </p:grpSpPr>
      <p:sp>
        <p:nvSpPr>
          <p:cNvPr id="1205" name="Google Shape;1205;p18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6" name="Google Shape;1206;p1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0"/>
        <p:cNvGrpSpPr/>
        <p:nvPr/>
      </p:nvGrpSpPr>
      <p:grpSpPr>
        <a:xfrm>
          <a:off x="0" y="0"/>
          <a:ext cx="0" cy="0"/>
          <a:chOff x="0" y="0"/>
          <a:chExt cx="0" cy="0"/>
        </a:xfrm>
      </p:grpSpPr>
      <p:sp>
        <p:nvSpPr>
          <p:cNvPr id="1211" name="Google Shape;1211;p18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2" name="Google Shape;1212;p1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6"/>
        <p:cNvGrpSpPr/>
        <p:nvPr/>
      </p:nvGrpSpPr>
      <p:grpSpPr>
        <a:xfrm>
          <a:off x="0" y="0"/>
          <a:ext cx="0" cy="0"/>
          <a:chOff x="0" y="0"/>
          <a:chExt cx="0" cy="0"/>
        </a:xfrm>
      </p:grpSpPr>
      <p:sp>
        <p:nvSpPr>
          <p:cNvPr id="1217" name="Google Shape;1217;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76200" lvl="0" indent="0" algn="just" rtl="0">
              <a:lnSpc>
                <a:spcPct val="115000"/>
              </a:lnSpc>
              <a:spcBef>
                <a:spcPts val="0"/>
              </a:spcBef>
              <a:spcAft>
                <a:spcPts val="400"/>
              </a:spcAft>
              <a:buSzPts val="1400"/>
              <a:buNone/>
            </a:pPr>
            <a:r>
              <a:rPr lang="lt-LT" sz="1100">
                <a:solidFill>
                  <a:srgbClr val="444746"/>
                </a:solidFill>
                <a:latin typeface="Arial"/>
                <a:ea typeface="Arial"/>
                <a:cs typeface="Arial"/>
                <a:sym typeface="Arial"/>
              </a:rPr>
              <a:t>Lektorius gali atsispausdinti darbo skelbimą ir pateikti auditorijai aptarimui.</a:t>
            </a:r>
            <a:endParaRPr sz="1100">
              <a:latin typeface="Arial"/>
              <a:ea typeface="Arial"/>
              <a:cs typeface="Arial"/>
              <a:sym typeface="Arial"/>
            </a:endParaRPr>
          </a:p>
        </p:txBody>
      </p:sp>
      <p:sp>
        <p:nvSpPr>
          <p:cNvPr id="1218" name="Google Shape;1218;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2"/>
        <p:cNvGrpSpPr/>
        <p:nvPr/>
      </p:nvGrpSpPr>
      <p:grpSpPr>
        <a:xfrm>
          <a:off x="0" y="0"/>
          <a:ext cx="0" cy="0"/>
          <a:chOff x="0" y="0"/>
          <a:chExt cx="0" cy="0"/>
        </a:xfrm>
      </p:grpSpPr>
      <p:sp>
        <p:nvSpPr>
          <p:cNvPr id="1223" name="Google Shape;1223;p1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4" name="Google Shape;1224;p18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A551F"/>
              </a:buClr>
              <a:buSzPts val="4500"/>
              <a:buFont typeface="Century Gothic"/>
              <a:buNone/>
            </a:pPr>
            <a:r>
              <a:rPr lang="lt-LT" sz="1400" b="1">
                <a:latin typeface="Arial"/>
                <a:ea typeface="Arial"/>
                <a:cs typeface="Arial"/>
                <a:sym typeface="Arial"/>
              </a:rPr>
              <a:t>Potemė skirta pedagogams, tėvams.</a:t>
            </a:r>
            <a:endParaRPr sz="1400" b="1">
              <a:latin typeface="Arial"/>
              <a:ea typeface="Arial"/>
              <a:cs typeface="Arial"/>
              <a:sym typeface="Arial"/>
            </a:endParaRPr>
          </a:p>
          <a:p>
            <a:pPr marL="0" lvl="0" indent="0" algn="l" rtl="0">
              <a:lnSpc>
                <a:spcPct val="90000"/>
              </a:lnSpc>
              <a:spcBef>
                <a:spcPts val="0"/>
              </a:spcBef>
              <a:spcAft>
                <a:spcPts val="0"/>
              </a:spcAft>
              <a:buClr>
                <a:srgbClr val="EA551F"/>
              </a:buClr>
              <a:buSzPts val="4500"/>
              <a:buFont typeface="Century Gothic"/>
              <a:buNone/>
            </a:pPr>
            <a:endParaRPr sz="1400" b="1">
              <a:latin typeface="Arial"/>
              <a:ea typeface="Arial"/>
              <a:cs typeface="Arial"/>
              <a:sym typeface="Arial"/>
            </a:endParaRPr>
          </a:p>
          <a:p>
            <a:pPr marL="0" lvl="0" indent="0" algn="l" rtl="0">
              <a:lnSpc>
                <a:spcPct val="90000"/>
              </a:lnSpc>
              <a:spcBef>
                <a:spcPts val="0"/>
              </a:spcBef>
              <a:spcAft>
                <a:spcPts val="0"/>
              </a:spcAft>
              <a:buClr>
                <a:srgbClr val="EA551F"/>
              </a:buClr>
              <a:buSzPts val="4500"/>
              <a:buFont typeface="Century Gothic"/>
              <a:buNone/>
            </a:pPr>
            <a:r>
              <a:rPr lang="lt-LT" sz="1400" b="1">
                <a:latin typeface="Arial"/>
                <a:ea typeface="Arial"/>
                <a:cs typeface="Arial"/>
                <a:sym typeface="Arial"/>
              </a:rPr>
              <a:t>Kalbėsime apie tai, k</a:t>
            </a:r>
            <a:r>
              <a:rPr lang="lt-LT" sz="1400" b="1">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8"/>
                  </a:ext>
                </a:extLst>
              </a:rPr>
              <a:t>aip apsaugoti vaikus internete – apie elektronines patyčias ir kitas grėsmes </a:t>
            </a:r>
            <a:endParaRPr sz="1400">
              <a:latin typeface="Arial"/>
              <a:ea typeface="Arial"/>
              <a:cs typeface="Arial"/>
              <a:sym typeface="Arial"/>
            </a:endParaRPr>
          </a:p>
          <a:p>
            <a:pPr marL="0" lvl="0" indent="0" algn="l" rtl="0">
              <a:spcBef>
                <a:spcPts val="0"/>
              </a:spcBef>
              <a:spcAft>
                <a:spcPts val="0"/>
              </a:spcAft>
              <a:buNone/>
            </a:pPr>
            <a:endParaRPr sz="1400">
              <a:latin typeface="Arial"/>
              <a:ea typeface="Arial"/>
              <a:cs typeface="Arial"/>
              <a:sym typeface="Arial"/>
            </a:endParaRPr>
          </a:p>
          <a:p>
            <a:pPr marL="0" lvl="0" indent="0" algn="l" rtl="0">
              <a:spcBef>
                <a:spcPts val="0"/>
              </a:spcBef>
              <a:spcAft>
                <a:spcPts val="0"/>
              </a:spcAft>
              <a:buNone/>
            </a:pPr>
            <a:r>
              <a:rPr lang="lt-LT" sz="1400">
                <a:latin typeface="Arial"/>
                <a:ea typeface="Arial"/>
                <a:cs typeface="Arial"/>
                <a:sym typeface="Arial"/>
              </a:rPr>
              <a:t>Kalbėsime apie dažniausias grėsmes, su kuriomis susiduria jaunimas internete. </a:t>
            </a:r>
            <a:endParaRPr sz="1400">
              <a:latin typeface="Arial"/>
              <a:ea typeface="Arial"/>
              <a:cs typeface="Arial"/>
              <a:sym typeface="Arial"/>
            </a:endParaRPr>
          </a:p>
          <a:p>
            <a:pPr marL="0" lvl="0" indent="0" algn="l" rtl="0">
              <a:spcBef>
                <a:spcPts val="0"/>
              </a:spcBef>
              <a:spcAft>
                <a:spcPts val="0"/>
              </a:spcAft>
              <a:buNone/>
            </a:pPr>
            <a:r>
              <a:rPr lang="lt-LT" sz="1400">
                <a:latin typeface="Arial"/>
                <a:ea typeface="Arial"/>
                <a:cs typeface="Arial"/>
                <a:sym typeface="Arial"/>
              </a:rPr>
              <a:t>Aptarsime elektronines patyčias, asmens duomenų vagystes, netinkamo turinio poveikį, priklausomybę nuo ekranų ir psichologinį spaudimą. </a:t>
            </a:r>
            <a:endParaRPr sz="1400">
              <a:latin typeface="Arial"/>
              <a:ea typeface="Arial"/>
              <a:cs typeface="Arial"/>
              <a:sym typeface="Arial"/>
            </a:endParaRPr>
          </a:p>
          <a:p>
            <a:pPr marL="0" lvl="0" indent="0" algn="l" rtl="0">
              <a:spcBef>
                <a:spcPts val="0"/>
              </a:spcBef>
              <a:spcAft>
                <a:spcPts val="0"/>
              </a:spcAft>
              <a:buNone/>
            </a:pPr>
            <a:r>
              <a:rPr lang="lt-LT" sz="1400">
                <a:latin typeface="Arial"/>
                <a:ea typeface="Arial"/>
                <a:cs typeface="Arial"/>
                <a:sym typeface="Arial"/>
              </a:rPr>
              <a:t>Kalbėsime apie tai, kas yra elektroninės patyčios – pagrindinės formos, dažniausios socialinės programėlės ir platformos, kuriose vaikai ir paaugliai praleidžia laiką, kaip atpažinti rizikingą ar žalingą vaikų elgesį internete – staigūs nuotaikų pokyčiai, paslaptingumas, vengimas kalbėti apie tai, ką mato telefone.</a:t>
            </a:r>
            <a:endParaRPr sz="1400">
              <a:latin typeface="Arial"/>
              <a:ea typeface="Arial"/>
              <a:cs typeface="Arial"/>
              <a:sym typeface="Arial"/>
            </a:endParaRPr>
          </a:p>
          <a:p>
            <a:pPr marL="0" lvl="0" indent="0" algn="l" rtl="0">
              <a:spcBef>
                <a:spcPts val="0"/>
              </a:spcBef>
              <a:spcAft>
                <a:spcPts val="0"/>
              </a:spcAft>
              <a:buNone/>
            </a:pPr>
            <a:endParaRPr sz="1400">
              <a:latin typeface="Arial"/>
              <a:ea typeface="Arial"/>
              <a:cs typeface="Arial"/>
              <a:sym typeface="Arial"/>
            </a:endParaRPr>
          </a:p>
          <a:p>
            <a:pPr marL="0" lvl="0" indent="0" algn="l" rtl="0">
              <a:spcBef>
                <a:spcPts val="0"/>
              </a:spcBef>
              <a:spcAft>
                <a:spcPts val="0"/>
              </a:spcAft>
              <a:buNone/>
            </a:pPr>
            <a:r>
              <a:rPr lang="lt-LT" sz="1400">
                <a:latin typeface="Arial"/>
                <a:ea typeface="Arial"/>
                <a:cs typeface="Arial"/>
                <a:sym typeface="Arial"/>
              </a:rPr>
              <a:t>Sužinosime, kaip šie pavojai gali paveikti realų gyvenimą ir ką galime padaryti, kad apsisaugotume.</a:t>
            </a:r>
            <a:endParaRPr sz="14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4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a:latin typeface="Arial"/>
                <a:ea typeface="Arial"/>
                <a:cs typeface="Arial"/>
                <a:sym typeface="Arial"/>
              </a:rPr>
              <a:t>Potemėje kalbama </a:t>
            </a:r>
            <a:endParaRPr sz="14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a:latin typeface="Arial"/>
                <a:ea typeface="Arial"/>
                <a:cs typeface="Arial"/>
                <a:sym typeface="Arial"/>
              </a:rPr>
              <a:t>Kaip reaguoti į el. patyčias – ką daryti pirmiausia (netylėti, kaupti įrodymus, pranešti mokyklai / platformai / policijai).</a:t>
            </a:r>
            <a:endParaRPr sz="14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a:latin typeface="Arial"/>
                <a:ea typeface="Arial"/>
                <a:cs typeface="Arial"/>
                <a:sym typeface="Arial"/>
              </a:rPr>
              <a:t>Tėvų ir mokytojų vaidmuo – kaip kalbėtis su vaikais, kaip kurti pasitikėjimą ir stebėti jų skaitmeninį aktyvumą nepaverčiant to kontroliuojančiu elgesiu.</a:t>
            </a:r>
            <a:endParaRPr sz="14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a:latin typeface="Arial"/>
                <a:ea typeface="Arial"/>
                <a:cs typeface="Arial"/>
                <a:sym typeface="Arial"/>
              </a:rPr>
              <a:t>Kada ir kur kreiptis pagalbos – pagalbos linijos, mokyklos specialistai, institucijos.</a:t>
            </a:r>
            <a:endParaRPr sz="14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a:latin typeface="Arial"/>
                <a:ea typeface="Arial"/>
                <a:cs typeface="Arial"/>
                <a:sym typeface="Arial"/>
              </a:rPr>
              <a:t>Patarimai prevencijai – kaip ugdyti atsakomybę, kritinį mąstymą ir skaitmeninį raštingumą.</a:t>
            </a:r>
            <a:endParaRPr sz="1400">
              <a:latin typeface="Arial"/>
              <a:ea typeface="Arial"/>
              <a:cs typeface="Arial"/>
              <a:sym typeface="Arial"/>
            </a:endParaRPr>
          </a:p>
        </p:txBody>
      </p:sp>
      <p:sp>
        <p:nvSpPr>
          <p:cNvPr id="1225" name="Google Shape;1225;p18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131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8"/>
        <p:cNvGrpSpPr/>
        <p:nvPr/>
      </p:nvGrpSpPr>
      <p:grpSpPr>
        <a:xfrm>
          <a:off x="0" y="0"/>
          <a:ext cx="0" cy="0"/>
          <a:chOff x="0" y="0"/>
          <a:chExt cx="0" cy="0"/>
        </a:xfrm>
      </p:grpSpPr>
      <p:sp>
        <p:nvSpPr>
          <p:cNvPr id="1229" name="Google Shape;1229;p1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0" name="Google Shape;1230;p19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a:latin typeface="Arial"/>
                <a:ea typeface="Arial"/>
                <a:cs typeface="Arial"/>
                <a:sym typeface="Arial"/>
              </a:rPr>
              <a:t>Tyrimas: </a:t>
            </a:r>
            <a:r>
              <a:rPr lang="lt-LT" sz="1100" b="1" i="0" u="none" strike="noStrike" cap="none">
                <a:solidFill>
                  <a:schemeClr val="dk1"/>
                </a:solidFill>
                <a:latin typeface="Arial"/>
                <a:ea typeface="Arial"/>
                <a:cs typeface="Arial"/>
                <a:sym typeface="Arial"/>
              </a:rPr>
              <a:t>School phone policies and their association with mental wellbeing, phone use, and social media use (SMART Schools): a cross-sectional observational study</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Goodyear, Victoria A. et al.</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The Lancet Regional Health – Europe, Volume 51, 101211 </a:t>
            </a:r>
            <a:r>
              <a:rPr lang="lt-LT" sz="1100" i="0" u="sng" strike="noStrike" cap="none">
                <a:solidFill>
                  <a:schemeClr val="hlink"/>
                </a:solidFill>
                <a:latin typeface="Arial"/>
                <a:ea typeface="Arial"/>
                <a:cs typeface="Arial"/>
                <a:sym typeface="Arial"/>
                <a:hlinkClick r:id="rId3"/>
              </a:rPr>
              <a:t>https://www.thelancet.com/journals/lanepe/article/PIIS2666-7762%2825%2900003-1/fulltext</a:t>
            </a:r>
            <a:r>
              <a:rPr lang="lt-LT" sz="1100" i="0" u="none" strike="noStrike" cap="none">
                <a:solidFill>
                  <a:schemeClr val="dk1"/>
                </a:solidFill>
                <a:latin typeface="Arial"/>
                <a:ea typeface="Arial"/>
                <a:cs typeface="Arial"/>
                <a:sym typeface="Arial"/>
              </a:rPr>
              <a:t> </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solidFill>
                  <a:srgbClr val="2E2E2E"/>
                </a:solidFill>
                <a:latin typeface="Arial"/>
                <a:ea typeface="Arial"/>
                <a:cs typeface="Arial"/>
                <a:sym typeface="Arial"/>
              </a:rPr>
              <a:t>Nėra įrodymų, kad ribojanti mokyklos politika būtų susijusi su bendru telefono ir socialinių tinklų naudojimu ar geresne paauglių psichine gerove. Tyrimo rezultatai nepateikia įrodymų, patvirtinančių dabartinės mokyklos politikos, draudžiančios naudotis telefonu mokyklos metu, taikymą, ir rodo, kad šią politiką reikia toliau tobulinti.</a:t>
            </a:r>
            <a:endParaRPr sz="1100">
              <a:solidFill>
                <a:srgbClr val="2E2E2E"/>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a:solidFill>
                <a:srgbClr val="2E2E2E"/>
              </a:solidFill>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Tyrime lygindami mokyklas, kurios riboja telefonų naudojimą dienos metu, su mokyklomis, kurios tai leidžia, nepastebėta jokių skirtumų tarp paauglių pačių praneštos psichinės gerovės, nerimo, depresijos, probleminio socialinės žiniasklaidos naudojimo ir jų motyvų naudoti socialinę žiniasklaidą.</a:t>
            </a: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Paaugliai, lankantys mokyklas, kuriose galioja ribojanti telefono politika, nesiskyrė pagal miego trukmę ir efektyvumą, fizinį aktyvumą, akademinius pasiekimus ir trikdantį elgesį klasėje, palyginti su mokiniais, kurie lankė mokyklas, kuriose telefono naudojimas buvo leidžiamas mokyklos metu.</a:t>
            </a:r>
            <a:endParaRPr sz="1100">
              <a:latin typeface="Arial"/>
              <a:ea typeface="Arial"/>
              <a:cs typeface="Arial"/>
              <a:sym typeface="Arial"/>
            </a:endParaRPr>
          </a:p>
          <a:p>
            <a:pPr marL="457200" lvl="0" indent="-228600" algn="l" rtl="0">
              <a:spcBef>
                <a:spcPts val="0"/>
              </a:spcBef>
              <a:spcAft>
                <a:spcPts val="0"/>
              </a:spcAft>
              <a:buClr>
                <a:schemeClr val="dk1"/>
              </a:buClr>
              <a:buSzPts val="1400"/>
              <a:buFont typeface="Arial"/>
              <a:buNone/>
            </a:pP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Tačiau nustatytas neigiamas ryšys tarp didėjančio laiko, praleidžiamo prie telefonų / socialinės žiniasklaidos, ir pablogėjusios psichinės sveikatos bei gerovės rodo, kad reikia spręsti paauglių telefonų ir socialinės žiniasklaidos naudojimo problemą, o mokyklų politika turėtų būti kuriama taikant holistinį požiūrį.</a:t>
            </a:r>
            <a:endParaRPr sz="1100">
              <a:solidFill>
                <a:srgbClr val="2E2E2E"/>
              </a:solidFill>
              <a:latin typeface="Arial"/>
              <a:ea typeface="Arial"/>
              <a:cs typeface="Arial"/>
              <a:sym typeface="Arial"/>
            </a:endParaRPr>
          </a:p>
        </p:txBody>
      </p:sp>
      <p:sp>
        <p:nvSpPr>
          <p:cNvPr id="1231" name="Google Shape;1231;p19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132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5"/>
        <p:cNvGrpSpPr/>
        <p:nvPr/>
      </p:nvGrpSpPr>
      <p:grpSpPr>
        <a:xfrm>
          <a:off x="0" y="0"/>
          <a:ext cx="0" cy="0"/>
          <a:chOff x="0" y="0"/>
          <a:chExt cx="0" cy="0"/>
        </a:xfrm>
      </p:grpSpPr>
      <p:sp>
        <p:nvSpPr>
          <p:cNvPr id="1236" name="Google Shape;1236;p1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7" name="Google Shape;1237;p19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Internetas leidžia pažinti pasaulį ir tobulėti, bendrauti ir užmegzti santykius, pramogauti ir palengvina daugybę kasdienių dalykų. Tačiau jis taip pat kupinas pavojų - ne tik kibernetinių nusikaltimų, bet ir neapykantos, privatumo pažeidimų, manipuliacijų, net smurto. Svarbu, kad neatsirastų probleminis interneto naudojimas, kuomet atsiranda priklausomybė.</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Vaikus svarbu išmokinti bazinių interneto saugumo taisyklių, kaip saugūs slaptažodžiai, svetainių patikimumas</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solidFill>
                  <a:srgbClr val="2E2E2E"/>
                </a:solidFill>
                <a:latin typeface="Arial"/>
                <a:ea typeface="Arial"/>
                <a:cs typeface="Arial"/>
                <a:sym typeface="Arial"/>
              </a:rPr>
              <a:t>Elektroninės patyčios – tyčiojimasis, grasinimai ar žeminimas per socialinius tinklus.</a:t>
            </a:r>
            <a:endParaRPr sz="1100">
              <a:solidFill>
                <a:srgbClr val="2E2E2E"/>
              </a:solidFill>
              <a:latin typeface="Arial"/>
              <a:ea typeface="Arial"/>
              <a:cs typeface="Arial"/>
              <a:sym typeface="Arial"/>
            </a:endParaRPr>
          </a:p>
          <a:p>
            <a:pPr marL="457200" lvl="0" indent="-298450" algn="l" rtl="0">
              <a:lnSpc>
                <a:spcPct val="120000"/>
              </a:lnSpc>
              <a:spcBef>
                <a:spcPts val="600"/>
              </a:spcBef>
              <a:spcAft>
                <a:spcPts val="0"/>
              </a:spcAft>
              <a:buClr>
                <a:srgbClr val="2E2E2E"/>
              </a:buClr>
              <a:buSzPts val="1100"/>
              <a:buChar char="•"/>
            </a:pPr>
            <a:r>
              <a:rPr lang="lt-LT" sz="1100">
                <a:solidFill>
                  <a:srgbClr val="2E2E2E"/>
                </a:solidFill>
                <a:latin typeface="Arial"/>
                <a:ea typeface="Arial"/>
                <a:cs typeface="Arial"/>
                <a:sym typeface="Arial"/>
              </a:rPr>
              <a:t>Asmens duomenų vagystės – kai vaikai nesąmoningai pasidalija savo slapta ar jautria informacija, kuri gali būti panaudota prieš juos.</a:t>
            </a:r>
            <a:endParaRPr sz="1100">
              <a:solidFill>
                <a:srgbClr val="2E2E2E"/>
              </a:solidFill>
              <a:latin typeface="Arial"/>
              <a:ea typeface="Arial"/>
              <a:cs typeface="Arial"/>
              <a:sym typeface="Arial"/>
            </a:endParaRPr>
          </a:p>
          <a:p>
            <a:pPr marL="457200" lvl="0" indent="-298450" algn="l" rtl="0">
              <a:lnSpc>
                <a:spcPct val="120000"/>
              </a:lnSpc>
              <a:spcBef>
                <a:spcPts val="600"/>
              </a:spcBef>
              <a:spcAft>
                <a:spcPts val="0"/>
              </a:spcAft>
              <a:buClr>
                <a:srgbClr val="2E2E2E"/>
              </a:buClr>
              <a:buSzPts val="1100"/>
              <a:buChar char="•"/>
            </a:pPr>
            <a:r>
              <a:rPr lang="lt-LT" sz="1100">
                <a:solidFill>
                  <a:srgbClr val="2E2E2E"/>
                </a:solidFill>
                <a:latin typeface="Arial"/>
                <a:ea typeface="Arial"/>
                <a:cs typeface="Arial"/>
                <a:sym typeface="Arial"/>
              </a:rPr>
              <a:t>Netinkamas turinys – prieiga prie smurtinio, seksualinio ar klaidinančio turinio, kuris gali paveikti vaikų emocinę raidą.</a:t>
            </a:r>
            <a:endParaRPr sz="1100">
              <a:solidFill>
                <a:srgbClr val="2E2E2E"/>
              </a:solidFill>
              <a:latin typeface="Arial"/>
              <a:ea typeface="Arial"/>
              <a:cs typeface="Arial"/>
              <a:sym typeface="Arial"/>
            </a:endParaRPr>
          </a:p>
          <a:p>
            <a:pPr marL="457200" lvl="0" indent="-298450" algn="l" rtl="0">
              <a:lnSpc>
                <a:spcPct val="120000"/>
              </a:lnSpc>
              <a:spcBef>
                <a:spcPts val="600"/>
              </a:spcBef>
              <a:spcAft>
                <a:spcPts val="0"/>
              </a:spcAft>
              <a:buClr>
                <a:srgbClr val="2E2E2E"/>
              </a:buClr>
              <a:buSzPts val="1100"/>
              <a:buChar char="•"/>
            </a:pPr>
            <a:r>
              <a:rPr lang="lt-LT" sz="1100">
                <a:solidFill>
                  <a:srgbClr val="2E2E2E"/>
                </a:solidFill>
                <a:latin typeface="Arial"/>
                <a:ea typeface="Arial"/>
                <a:cs typeface="Arial"/>
                <a:sym typeface="Arial"/>
              </a:rPr>
              <a:t>Priklausomybė nuo ekranų – per ilgas buvimas prie išmaniųjų įrenginių gali paveikti miegą, mokymosi gebėjimus ir socialinius ryšius.</a:t>
            </a:r>
            <a:endParaRPr sz="1100">
              <a:solidFill>
                <a:srgbClr val="2E2E2E"/>
              </a:solidFill>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solidFill>
                  <a:srgbClr val="2E2E2E"/>
                </a:solidFill>
                <a:latin typeface="Arial"/>
                <a:ea typeface="Arial"/>
                <a:cs typeface="Arial"/>
                <a:sym typeface="Arial"/>
              </a:rPr>
              <a:t>Psichologinis spaudimas – nuolatinis lyginimasis su kitais internete gali mažinti savivertę, skatinti nerimą ir depresiją.</a:t>
            </a:r>
            <a:endParaRPr sz="1100"/>
          </a:p>
        </p:txBody>
      </p:sp>
      <p:sp>
        <p:nvSpPr>
          <p:cNvPr id="1238" name="Google Shape;1238;p19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133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2"/>
        <p:cNvGrpSpPr/>
        <p:nvPr/>
      </p:nvGrpSpPr>
      <p:grpSpPr>
        <a:xfrm>
          <a:off x="0" y="0"/>
          <a:ext cx="0" cy="0"/>
          <a:chOff x="0" y="0"/>
          <a:chExt cx="0" cy="0"/>
        </a:xfrm>
      </p:grpSpPr>
      <p:sp>
        <p:nvSpPr>
          <p:cNvPr id="1243" name="Google Shape;1243;p1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4" name="Google Shape;1244;p19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lt-LT" sz="1100" b="1">
                <a:latin typeface="Arial"/>
                <a:ea typeface="Arial"/>
                <a:cs typeface="Arial"/>
                <a:sym typeface="Arial"/>
              </a:rPr>
              <a:t>Atviras ir supratingas bendravimas</a:t>
            </a:r>
            <a:br>
              <a:rPr lang="lt-LT" sz="1100" b="1">
                <a:latin typeface="Arial"/>
                <a:ea typeface="Arial"/>
                <a:cs typeface="Arial"/>
                <a:sym typeface="Arial"/>
              </a:rPr>
            </a:br>
            <a:r>
              <a:rPr lang="lt-LT" sz="1100">
                <a:latin typeface="Arial"/>
                <a:ea typeface="Arial"/>
                <a:cs typeface="Arial"/>
                <a:sym typeface="Arial"/>
              </a:rPr>
              <a:t> Kalbėkite su vaikais apie interneto naudą ir pavojus nuo ankstyvo amžiaus. Aiškus ir nuoširdus pokalbis padeda vaikams suprasti taisyklių prasmę ir jaustis saugiai.</a:t>
            </a:r>
            <a:endParaRPr sz="110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lt-LT" sz="1100" b="1">
                <a:latin typeface="Arial"/>
                <a:ea typeface="Arial"/>
                <a:cs typeface="Arial"/>
                <a:sym typeface="Arial"/>
              </a:rPr>
              <a:t>Tėvų kontrolės programėlių naudojimas. </a:t>
            </a:r>
            <a:r>
              <a:rPr lang="lt-LT" sz="1100">
                <a:latin typeface="Arial"/>
                <a:ea typeface="Arial"/>
                <a:cs typeface="Arial"/>
                <a:sym typeface="Arial"/>
              </a:rPr>
              <a:t>Programėlės leidžia stebėti, kiek laiko vaikas praleidžia internete ir kokiame turinyje dalyvauja. Svarbu naudoti šias priemones kaip pagalbą, o ne vienintelį kontrolės įrankį, kad nebūtų pažeistas pasitikėjimas.</a:t>
            </a:r>
            <a:endParaRPr sz="110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lt-LT" sz="1100" b="1">
                <a:latin typeface="Arial"/>
                <a:ea typeface="Arial"/>
                <a:cs typeface="Arial"/>
                <a:sym typeface="Arial"/>
              </a:rPr>
              <a:t>Bazinės interneto saugumo žinios. </a:t>
            </a:r>
            <a:r>
              <a:rPr lang="lt-LT" sz="1100">
                <a:latin typeface="Arial"/>
                <a:ea typeface="Arial"/>
                <a:cs typeface="Arial"/>
                <a:sym typeface="Arial"/>
              </a:rPr>
              <a:t>Vaikai turi žinoti, kaip saugiai kurti slaptažodžius, neatskleisti asmeninės informacijos ir atpažinti netikrą turinį. Šios žinios padeda apsisaugoti nuo sukčiavimo, kibernetinio patyčių ar kitų pavojų.</a:t>
            </a:r>
            <a:endParaRPr sz="110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lt-LT" sz="1100" b="1">
                <a:latin typeface="Arial"/>
                <a:ea typeface="Arial"/>
                <a:cs typeface="Arial"/>
                <a:sym typeface="Arial"/>
              </a:rPr>
              <a:t>Ekranų naudojimo laiko ribojima.</a:t>
            </a:r>
            <a:r>
              <a:rPr lang="lt-LT" sz="1100">
                <a:latin typeface="Arial"/>
                <a:ea typeface="Arial"/>
                <a:cs typeface="Arial"/>
                <a:sym typeface="Arial"/>
              </a:rPr>
              <a:t> Aiškiai nustatytos laiko ribos padeda vaikams išlaikyti pusiausvyrą tarp virtualaus ir realaus pasaulio. Tai mažina per didelės priklausomybės riziką ir gerina miego bei mokymosi įpročius.</a:t>
            </a:r>
            <a:endParaRPr sz="1100">
              <a:latin typeface="Arial"/>
              <a:ea typeface="Arial"/>
              <a:cs typeface="Arial"/>
              <a:sym typeface="Arial"/>
            </a:endParaRPr>
          </a:p>
          <a:p>
            <a:pPr marL="0" lvl="0" indent="0" algn="l" rtl="0">
              <a:lnSpc>
                <a:spcPct val="115000"/>
              </a:lnSpc>
              <a:spcBef>
                <a:spcPts val="1200"/>
              </a:spcBef>
              <a:spcAft>
                <a:spcPts val="1200"/>
              </a:spcAft>
              <a:buClr>
                <a:schemeClr val="dk1"/>
              </a:buClr>
              <a:buSzPts val="1100"/>
              <a:buFont typeface="Arial"/>
              <a:buNone/>
            </a:pPr>
            <a:r>
              <a:rPr lang="lt-LT" sz="1100" b="1">
                <a:latin typeface="Arial"/>
                <a:ea typeface="Arial"/>
                <a:cs typeface="Arial"/>
                <a:sym typeface="Arial"/>
              </a:rPr>
              <a:t>Alternatyvių veiklų skatinimas. </a:t>
            </a:r>
            <a:r>
              <a:rPr lang="lt-LT" sz="1100">
                <a:latin typeface="Arial"/>
                <a:ea typeface="Arial"/>
                <a:cs typeface="Arial"/>
                <a:sym typeface="Arial"/>
              </a:rPr>
              <a:t>Skatinkite vaikus užsiimti sportu, kūrybine veikla ar laisvalaikio hobiais, kurie neatitinka ekranų. Tokios alternatyvos padeda formuoti sveikus įpročius ir mažina norą ilgai užsibūti prie elektroninių įrenginių.</a:t>
            </a:r>
            <a:endParaRPr sz="1100">
              <a:latin typeface="Arial"/>
              <a:ea typeface="Arial"/>
              <a:cs typeface="Arial"/>
              <a:sym typeface="Arial"/>
            </a:endParaRPr>
          </a:p>
        </p:txBody>
      </p:sp>
      <p:sp>
        <p:nvSpPr>
          <p:cNvPr id="1245" name="Google Shape;1245;p19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134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9"/>
        <p:cNvGrpSpPr/>
        <p:nvPr/>
      </p:nvGrpSpPr>
      <p:grpSpPr>
        <a:xfrm>
          <a:off x="0" y="0"/>
          <a:ext cx="0" cy="0"/>
          <a:chOff x="0" y="0"/>
          <a:chExt cx="0" cy="0"/>
        </a:xfrm>
      </p:grpSpPr>
      <p:sp>
        <p:nvSpPr>
          <p:cNvPr id="1250" name="Google Shape;1250;p1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1" name="Google Shape;1251;p19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„Qustodio” pasižymi patogia ir gerai organizuota vartotojo sąsaja, todėl jos nustatymas ir naudojimas yra paprastas net ir pradedantiesiems. Viena iš išskirtinių funkcijų yra GPS vietos sekimas ir geografinio aptvėrimo galimybės, leidžiančios tėvams nustatyti saugias zonas ir gauti pranešimus, kai vaikas į jas atvyksta ar išvyksta. Taip pat, esant kritinei situacijai, vaikas gali pasinaudoti panikos mygtuku, kad greitai praneštų tėvams apie pavojų. Kaina 43 -  76€.</a:t>
            </a:r>
            <a:endParaRPr sz="1100">
              <a:latin typeface="Arial"/>
              <a:ea typeface="Arial"/>
              <a:cs typeface="Arial"/>
              <a:sym typeface="Arial"/>
            </a:endParaRPr>
          </a:p>
          <a:p>
            <a:pPr marL="0" lvl="0" indent="0" algn="l" rtl="0">
              <a:lnSpc>
                <a:spcPct val="115000"/>
              </a:lnSpc>
              <a:spcBef>
                <a:spcPts val="1200"/>
              </a:spcBef>
              <a:spcAft>
                <a:spcPts val="1200"/>
              </a:spcAft>
              <a:buNone/>
            </a:pPr>
            <a:r>
              <a:rPr lang="lt-LT" sz="1100">
                <a:latin typeface="Arial"/>
                <a:ea typeface="Arial"/>
                <a:cs typeface="Arial"/>
                <a:sym typeface="Arial"/>
              </a:rPr>
              <a:t>Qustodio nėra skirtas vaikui „šnipinėti“, o padeda kartu mokyti atsakingo interneto naudojimo.</a:t>
            </a:r>
            <a:endParaRPr sz="1100"/>
          </a:p>
        </p:txBody>
      </p:sp>
      <p:sp>
        <p:nvSpPr>
          <p:cNvPr id="1252" name="Google Shape;1252;p19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135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7"/>
        <p:cNvGrpSpPr/>
        <p:nvPr/>
      </p:nvGrpSpPr>
      <p:grpSpPr>
        <a:xfrm>
          <a:off x="0" y="0"/>
          <a:ext cx="0" cy="0"/>
          <a:chOff x="0" y="0"/>
          <a:chExt cx="0" cy="0"/>
        </a:xfrm>
      </p:grpSpPr>
      <p:sp>
        <p:nvSpPr>
          <p:cNvPr id="1258" name="Google Shape;1258;g38c13b5cb66_0_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9" name="Google Shape;1259;g38c13b5cb66_0_5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„mSpy“ yra viena iš populiariausių tėvų kontrolės programų, skirta išmaniųjų telefonų stebėjimui. Ji suteikia galimybę stebėti vaikų veiklą socialiniuose tinkluose, peržiūrėti SMS žinutes, sekti GPS buvimo vietą realiuoju laiku ir analizuoti naršymo istoriją. Be to, „mSpy“ leidžia blokuoti tam tikras svetaines ar programėles, jei tėvai mano, kad jos nėra tinkamos jų vaikui.</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latin typeface="Arial"/>
                <a:ea typeface="Arial"/>
                <a:cs typeface="Arial"/>
                <a:sym typeface="Arial"/>
              </a:rPr>
              <a:t>mSpy veikia tiek </a:t>
            </a:r>
            <a:r>
              <a:rPr lang="lt-LT" sz="1100" b="1">
                <a:latin typeface="Arial"/>
                <a:ea typeface="Arial"/>
                <a:cs typeface="Arial"/>
                <a:sym typeface="Arial"/>
              </a:rPr>
              <a:t>Android</a:t>
            </a:r>
            <a:r>
              <a:rPr lang="lt-LT" sz="1100">
                <a:latin typeface="Arial"/>
                <a:ea typeface="Arial"/>
                <a:cs typeface="Arial"/>
                <a:sym typeface="Arial"/>
              </a:rPr>
              <a:t>, tiek </a:t>
            </a:r>
            <a:r>
              <a:rPr lang="lt-LT" sz="1100" b="1">
                <a:latin typeface="Arial"/>
                <a:ea typeface="Arial"/>
                <a:cs typeface="Arial"/>
                <a:sym typeface="Arial"/>
              </a:rPr>
              <a:t>iOS</a:t>
            </a:r>
            <a:r>
              <a:rPr lang="lt-LT" sz="1100">
                <a:latin typeface="Arial"/>
                <a:ea typeface="Arial"/>
                <a:cs typeface="Arial"/>
                <a:sym typeface="Arial"/>
              </a:rPr>
              <a:t> įrenginiuose, taip pat gali stebėti </a:t>
            </a:r>
            <a:r>
              <a:rPr lang="lt-LT" sz="1100" b="1">
                <a:latin typeface="Arial"/>
                <a:ea typeface="Arial"/>
                <a:cs typeface="Arial"/>
                <a:sym typeface="Arial"/>
              </a:rPr>
              <a:t>Windows ir Mac</a:t>
            </a:r>
            <a:r>
              <a:rPr lang="lt-LT" sz="1100">
                <a:latin typeface="Arial"/>
                <a:ea typeface="Arial"/>
                <a:cs typeface="Arial"/>
                <a:sym typeface="Arial"/>
              </a:rPr>
              <a:t> kompiuterius, todėl galima vienu metu sekti kelių įrenginių veiklą.</a:t>
            </a:r>
            <a:endParaRPr sz="1100"/>
          </a:p>
        </p:txBody>
      </p:sp>
      <p:sp>
        <p:nvSpPr>
          <p:cNvPr id="1260" name="Google Shape;1260;g38c13b5cb66_0_5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136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5"/>
        <p:cNvGrpSpPr/>
        <p:nvPr/>
      </p:nvGrpSpPr>
      <p:grpSpPr>
        <a:xfrm>
          <a:off x="0" y="0"/>
          <a:ext cx="0" cy="0"/>
          <a:chOff x="0" y="0"/>
          <a:chExt cx="0" cy="0"/>
        </a:xfrm>
      </p:grpSpPr>
      <p:sp>
        <p:nvSpPr>
          <p:cNvPr id="1266" name="Google Shape;1266;g38c13b5cb66_0_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7" name="Google Shape;1267;g38c13b5cb66_0_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400"/>
              <a:buNone/>
            </a:pPr>
            <a:r>
              <a:rPr lang="lt-LT" sz="1100">
                <a:latin typeface="Arial"/>
                <a:ea typeface="Arial"/>
                <a:cs typeface="Arial"/>
                <a:sym typeface="Arial"/>
              </a:rPr>
              <a:t>„Norton Family“ yra patikima ir išsami tėvų kontrolės programa, padedanti tėvams užtikrinti vaikų saugumą internete ir skatinti sveikus skaitmeninius įpročius. Ji suteikia galimybę stebėti ir blokuoti netinkamą turinį, riboti vaikų naudojimosi internetu laiką, analizuoti paieškos istoriją ir matyti, kokias svetaines vaikai lanko. </a:t>
            </a:r>
            <a:endParaRPr sz="1100">
              <a:latin typeface="Arial"/>
              <a:ea typeface="Arial"/>
              <a:cs typeface="Arial"/>
              <a:sym typeface="Arial"/>
            </a:endParaRPr>
          </a:p>
          <a:p>
            <a:pPr marL="0" lvl="0" indent="0" algn="l" rtl="0">
              <a:lnSpc>
                <a:spcPct val="115000"/>
              </a:lnSpc>
              <a:spcBef>
                <a:spcPts val="1200"/>
              </a:spcBef>
              <a:spcAft>
                <a:spcPts val="0"/>
              </a:spcAft>
              <a:buNone/>
            </a:pPr>
            <a:r>
              <a:rPr lang="lt-LT" sz="1100">
                <a:latin typeface="Arial"/>
                <a:ea typeface="Arial"/>
                <a:cs typeface="Arial"/>
                <a:sym typeface="Arial"/>
              </a:rPr>
              <a:t>Norton Family siūlo 45 iš anksto nustatytas turinio kategorijas, leidžiančias tiksliai blokuoti netinkamą medžiagą pagal amžių ar temą. Tai apima smurtą, narkotikus, suaugusiųjų turinį ir kt. Programėlė leidžia stebėti vaikų buvimo vietą realiu laiku ir nustatyti saugias zonas. Tėvai gauna pranešimus, kai vaikas įeina į nustatytas vietas arba jas palieka.</a:t>
            </a:r>
            <a:br>
              <a:rPr lang="lt-LT" sz="1100" u="sng">
                <a:solidFill>
                  <a:schemeClr val="hlink"/>
                </a:solidFill>
                <a:latin typeface="Arial"/>
                <a:ea typeface="Arial"/>
                <a:cs typeface="Arial"/>
                <a:sym typeface="Arial"/>
                <a:hlinkClick r:id="rId3"/>
              </a:rPr>
            </a:br>
            <a:r>
              <a:rPr lang="lt-LT" sz="1100">
                <a:latin typeface="Arial"/>
                <a:ea typeface="Arial"/>
                <a:cs typeface="Arial"/>
                <a:sym typeface="Arial"/>
              </a:rPr>
              <a:t>Tėvai gauna reguliarias ataskaitas apie vaikų veiklą internete, įskaitant aplankytas svetaines, paieškos užklausas ir naudojamas programėles. Tai padeda geriau suprasti vaikų elgesį ir laiku reaguoti į galimus pavojus.</a:t>
            </a:r>
            <a:br>
              <a:rPr lang="lt-LT" sz="1100" u="sng">
                <a:solidFill>
                  <a:schemeClr val="hlink"/>
                </a:solidFill>
                <a:latin typeface="Arial"/>
                <a:ea typeface="Arial"/>
                <a:cs typeface="Arial"/>
                <a:sym typeface="Arial"/>
                <a:hlinkClick r:id="rId4"/>
              </a:rPr>
            </a:br>
            <a:r>
              <a:rPr lang="lt-LT" sz="1100">
                <a:latin typeface="Arial"/>
                <a:ea typeface="Arial"/>
                <a:cs typeface="Arial"/>
                <a:sym typeface="Arial"/>
              </a:rPr>
              <a:t>Norton Family leidžia tėvams valdyti nustatymus ir stebėti veiklą per internetinę platformą arba mobilias programas, suderinamas su Windows, Android ir iOS įrenginiais.</a:t>
            </a:r>
            <a:endParaRPr sz="1100" u="sng">
              <a:solidFill>
                <a:schemeClr val="hlink"/>
              </a:solidFill>
              <a:latin typeface="Arial"/>
              <a:ea typeface="Arial"/>
              <a:cs typeface="Arial"/>
              <a:sym typeface="Arial"/>
            </a:endParaRPr>
          </a:p>
          <a:p>
            <a:pPr marL="0" lvl="0" indent="0" algn="l" rtl="0">
              <a:lnSpc>
                <a:spcPct val="115000"/>
              </a:lnSpc>
              <a:spcBef>
                <a:spcPts val="1200"/>
              </a:spcBef>
              <a:spcAft>
                <a:spcPts val="1200"/>
              </a:spcAft>
              <a:buClr>
                <a:schemeClr val="dk1"/>
              </a:buClr>
              <a:buSzPts val="1100"/>
              <a:buFont typeface="Arial"/>
              <a:buNone/>
            </a:pPr>
            <a:r>
              <a:rPr lang="lt-LT" sz="1100">
                <a:latin typeface="Arial"/>
                <a:ea typeface="Arial"/>
                <a:cs typeface="Arial"/>
                <a:sym typeface="Arial"/>
              </a:rPr>
              <a:t>Svarbu pažymėti, kad Norton Family turi ir tam tikrų apribojimų, tokių kaip ribotas funkcionalumas iOS įrenginiuose ir nesugebėjimas stebėti socialinių tinklų ar SMS žinučių.</a:t>
            </a:r>
            <a:endParaRPr sz="1100"/>
          </a:p>
        </p:txBody>
      </p:sp>
      <p:sp>
        <p:nvSpPr>
          <p:cNvPr id="1268" name="Google Shape;1268;g38c13b5cb66_0_7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137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3"/>
        <p:cNvGrpSpPr/>
        <p:nvPr/>
      </p:nvGrpSpPr>
      <p:grpSpPr>
        <a:xfrm>
          <a:off x="0" y="0"/>
          <a:ext cx="0" cy="0"/>
          <a:chOff x="0" y="0"/>
          <a:chExt cx="0" cy="0"/>
        </a:xfrm>
      </p:grpSpPr>
      <p:sp>
        <p:nvSpPr>
          <p:cNvPr id="1274" name="Google Shape;1274;g38c13b5cb66_0_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5" name="Google Shape;1275;g38c13b5cb66_0_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„Google Family Link“ yra visiškai nemokama tėvų kontrolės programa, skirta padėti tėvams valdyti vaikų internetinę veiklą ir užtikrinti saugią skaitmeninę patirtį. Ji suteikia galimybę nustatyti ekrano laiko apribojimus, peržiūrėti ir patvirtinti arba blokuoti įdiegtas programėles, bei filtruoti turinį, kad vaikai naudotųsi tik jiems tinkamomis svetainėmis ir paslaugomis. </a:t>
            </a:r>
            <a:endParaRPr sz="1100">
              <a:latin typeface="Arial"/>
              <a:ea typeface="Arial"/>
              <a:cs typeface="Arial"/>
              <a:sym typeface="Arial"/>
            </a:endParaRPr>
          </a:p>
          <a:p>
            <a:pPr marL="0" lvl="0" indent="0" algn="l" rtl="0">
              <a:lnSpc>
                <a:spcPct val="115000"/>
              </a:lnSpc>
              <a:spcBef>
                <a:spcPts val="1200"/>
              </a:spcBef>
              <a:spcAft>
                <a:spcPts val="0"/>
              </a:spcAft>
              <a:buNone/>
            </a:pPr>
            <a:r>
              <a:rPr lang="lt-LT" sz="1100">
                <a:latin typeface="Arial"/>
                <a:ea typeface="Arial"/>
                <a:cs typeface="Arial"/>
                <a:sym typeface="Arial"/>
              </a:rPr>
              <a:t>Leidžia stebėti kelis Android įrenginius vienu metu.</a:t>
            </a:r>
            <a:endParaRPr sz="1100">
              <a:latin typeface="Arial"/>
              <a:ea typeface="Arial"/>
              <a:cs typeface="Arial"/>
              <a:sym typeface="Arial"/>
            </a:endParaRPr>
          </a:p>
          <a:p>
            <a:pPr marL="0" lvl="0" indent="0" algn="l" rtl="0">
              <a:lnSpc>
                <a:spcPct val="115000"/>
              </a:lnSpc>
              <a:spcBef>
                <a:spcPts val="1200"/>
              </a:spcBef>
              <a:spcAft>
                <a:spcPts val="0"/>
              </a:spcAft>
              <a:buNone/>
            </a:pPr>
            <a:r>
              <a:rPr lang="lt-LT" sz="1100">
                <a:latin typeface="Arial"/>
                <a:ea typeface="Arial"/>
                <a:cs typeface="Arial"/>
                <a:sym typeface="Arial"/>
              </a:rPr>
              <a:t>Family Link labiausiai tinka jaunesniems vaikams, padedant jiems saugiai pradėti naudotis internetu, ir veikia kaip pagalbinė priemonė, o ne vienintelė kontrolės priemonė.</a:t>
            </a:r>
            <a:endParaRPr sz="1100">
              <a:latin typeface="Arial"/>
              <a:ea typeface="Arial"/>
              <a:cs typeface="Arial"/>
              <a:sym typeface="Arial"/>
            </a:endParaRPr>
          </a:p>
          <a:p>
            <a:pPr marL="0" lvl="0" indent="0" algn="l" rtl="0">
              <a:lnSpc>
                <a:spcPct val="115000"/>
              </a:lnSpc>
              <a:spcBef>
                <a:spcPts val="1200"/>
              </a:spcBef>
              <a:spcAft>
                <a:spcPts val="0"/>
              </a:spcAft>
              <a:buNone/>
            </a:pPr>
            <a:r>
              <a:rPr lang="lt-LT" sz="1100">
                <a:latin typeface="Arial"/>
                <a:ea typeface="Arial"/>
                <a:cs typeface="Arial"/>
                <a:sym typeface="Arial"/>
              </a:rPr>
              <a:t>Pagrindinė Family Link platforma – Android, o kitose sistemose ji veikia tik kaip pagalbinė priemonė arba nuotolinė prieiga.</a:t>
            </a:r>
            <a:endParaRPr sz="11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1200"/>
              </a:spcBef>
              <a:spcAft>
                <a:spcPts val="0"/>
              </a:spcAft>
              <a:buSzPts val="1400"/>
              <a:buNone/>
            </a:pPr>
            <a:endParaRPr sz="1100"/>
          </a:p>
        </p:txBody>
      </p:sp>
      <p:sp>
        <p:nvSpPr>
          <p:cNvPr id="1276" name="Google Shape;1276;g38c13b5cb66_0_8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138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1"/>
        <p:cNvGrpSpPr/>
        <p:nvPr/>
      </p:nvGrpSpPr>
      <p:grpSpPr>
        <a:xfrm>
          <a:off x="0" y="0"/>
          <a:ext cx="0" cy="0"/>
          <a:chOff x="0" y="0"/>
          <a:chExt cx="0" cy="0"/>
        </a:xfrm>
      </p:grpSpPr>
      <p:sp>
        <p:nvSpPr>
          <p:cNvPr id="1282" name="Google Shape;1282;g38c13b5cb66_0_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3" name="Google Shape;1283;g38c13b5cb66_0_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„Microsoft Family Safety“ yra nemokama tėvų kontrolės programa, kuri suteikia galimybę šeimoms valdyti vaikų ekrano laiką, stebėti jų buvimo vietą ir kontroliuoti interneto turinį. Ji yra ypač naudinga šeimoms, jau naudojančioms „Microsoft“ ekosistemą, nes siūlo sklandžią integraciją su „Windows“ kompiuteriais, „Xbox“ konsolėmis, „Android“ ir „iOS“ įrenginiais.</a:t>
            </a:r>
            <a:endParaRPr sz="1100"/>
          </a:p>
        </p:txBody>
      </p:sp>
      <p:sp>
        <p:nvSpPr>
          <p:cNvPr id="1284" name="Google Shape;1284;g38c13b5cb66_0_9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139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9"/>
        <p:cNvGrpSpPr/>
        <p:nvPr/>
      </p:nvGrpSpPr>
      <p:grpSpPr>
        <a:xfrm>
          <a:off x="0" y="0"/>
          <a:ext cx="0" cy="0"/>
          <a:chOff x="0" y="0"/>
          <a:chExt cx="0" cy="0"/>
        </a:xfrm>
      </p:grpSpPr>
      <p:sp>
        <p:nvSpPr>
          <p:cNvPr id="1290" name="Google Shape;1290;g36ca1383a01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1" name="Google Shape;1291;g36ca1383a01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lt-LT" sz="1100" b="1">
                <a:latin typeface="Arial"/>
                <a:ea typeface="Arial"/>
                <a:cs typeface="Arial"/>
                <a:sym typeface="Arial"/>
              </a:rPr>
              <a:t>Findmykids</a:t>
            </a:r>
            <a:r>
              <a:rPr lang="lt-LT" sz="1100">
                <a:latin typeface="Arial"/>
                <a:ea typeface="Arial"/>
                <a:cs typeface="Arial"/>
                <a:sym typeface="Arial"/>
              </a:rPr>
              <a:t> – tai tėvams skirta programėlė, padedanti stebėti vaiko buvimo vietą realiu laiku ir užtikrinti jo saugumą. Ji leidžia matyti vaiko judėjimo istoriją, gauti pranešimus, kai vaikas atvyksta ar išeina iš tam tikrų vietų, ir bendrauti per integruotą pokalbių funkciją.</a:t>
            </a:r>
            <a:endParaRPr sz="1100">
              <a:latin typeface="Arial"/>
              <a:ea typeface="Arial"/>
              <a:cs typeface="Arial"/>
              <a:sym typeface="Arial"/>
            </a:endParaRPr>
          </a:p>
          <a:p>
            <a:pPr marL="0" lvl="0" indent="0" algn="l" rtl="0">
              <a:lnSpc>
                <a:spcPct val="115000"/>
              </a:lnSpc>
              <a:spcBef>
                <a:spcPts val="1200"/>
              </a:spcBef>
              <a:spcAft>
                <a:spcPts val="0"/>
              </a:spcAft>
              <a:buNone/>
            </a:pPr>
            <a:r>
              <a:rPr lang="lt-LT" sz="1100">
                <a:latin typeface="Arial"/>
                <a:ea typeface="Arial"/>
                <a:cs typeface="Arial"/>
                <a:sym typeface="Arial"/>
              </a:rPr>
              <a:t>AirDroid Parental Control — tai vaikų priežiūros programa, leidžianti tėvams stebėti ir riboti vaiko naudoto telefono veiklą bei interneto prieigą.</a:t>
            </a:r>
            <a:r>
              <a:rPr lang="lt-LT" sz="1100">
                <a:uFill>
                  <a:noFill/>
                </a:uFill>
                <a:latin typeface="Arial"/>
                <a:ea typeface="Arial"/>
                <a:cs typeface="Arial"/>
                <a:sym typeface="Arial"/>
                <a:hlinkClick r:id="rId3"/>
              </a:rPr>
              <a:t> </a:t>
            </a:r>
            <a:r>
              <a:rPr lang="lt-LT" sz="1100" u="sng">
                <a:solidFill>
                  <a:schemeClr val="hlink"/>
                </a:solidFill>
                <a:latin typeface="Arial"/>
                <a:ea typeface="Arial"/>
                <a:cs typeface="Arial"/>
                <a:sym typeface="Arial"/>
                <a:hlinkClick r:id="rId3"/>
              </a:rPr>
              <a:t>help.airdroid.com+2help.airdroid.com+2</a:t>
            </a:r>
            <a:endParaRPr sz="1100" u="sng">
              <a:solidFill>
                <a:schemeClr val="hlink"/>
              </a:solidFill>
              <a:latin typeface="Arial"/>
              <a:ea typeface="Arial"/>
              <a:cs typeface="Arial"/>
              <a:sym typeface="Arial"/>
            </a:endParaRPr>
          </a:p>
          <a:p>
            <a:pPr marL="0" lvl="0" indent="0" algn="l" rtl="0">
              <a:lnSpc>
                <a:spcPct val="115000"/>
              </a:lnSpc>
              <a:spcBef>
                <a:spcPts val="1200"/>
              </a:spcBef>
              <a:spcAft>
                <a:spcPts val="0"/>
              </a:spcAft>
              <a:buNone/>
            </a:pPr>
            <a:r>
              <a:rPr lang="lt-LT" sz="1100" b="1">
                <a:latin typeface="Arial"/>
                <a:ea typeface="Arial"/>
                <a:cs typeface="Arial"/>
                <a:sym typeface="Arial"/>
              </a:rPr>
              <a:t>Pagrindinės funkcijos:</a:t>
            </a:r>
            <a:br>
              <a:rPr lang="lt-LT" sz="1100" u="sng">
                <a:solidFill>
                  <a:schemeClr val="hlink"/>
                </a:solidFill>
                <a:latin typeface="Arial"/>
                <a:ea typeface="Arial"/>
                <a:cs typeface="Arial"/>
                <a:sym typeface="Arial"/>
                <a:hlinkClick r:id="rId3"/>
              </a:rPr>
            </a:br>
            <a:r>
              <a:rPr lang="lt-LT" sz="1100">
                <a:latin typeface="Arial"/>
                <a:ea typeface="Arial"/>
                <a:cs typeface="Arial"/>
                <a:sym typeface="Arial"/>
              </a:rPr>
              <a:t>Pranešimų sinchronizavimas — galima matyti, ką vaikas gauna per pranešimus („notifications“) bei stebėti veiklą socialiniuose tinkluose, SMS/ar skambučių monitoringas.</a:t>
            </a:r>
            <a:br>
              <a:rPr lang="lt-LT" sz="1100" u="sng">
                <a:solidFill>
                  <a:schemeClr val="hlink"/>
                </a:solidFill>
                <a:latin typeface="Arial"/>
                <a:ea typeface="Arial"/>
                <a:cs typeface="Arial"/>
                <a:sym typeface="Arial"/>
                <a:hlinkClick r:id="rId4"/>
              </a:rPr>
            </a:br>
            <a:r>
              <a:rPr lang="lt-LT" sz="1100">
                <a:latin typeface="Arial"/>
                <a:ea typeface="Arial"/>
                <a:cs typeface="Arial"/>
                <a:sym typeface="Arial"/>
              </a:rPr>
              <a:t>Programų apribojimai: padaryti, kad vaikas galėtų naudoti tik tam tikras programas, blokuoti naujai įdiegtas programas, riboti laiką prie ekrano.</a:t>
            </a:r>
            <a:br>
              <a:rPr lang="lt-LT" sz="1100" u="sng">
                <a:solidFill>
                  <a:schemeClr val="hlink"/>
                </a:solidFill>
                <a:latin typeface="Arial"/>
                <a:ea typeface="Arial"/>
                <a:cs typeface="Arial"/>
                <a:sym typeface="Arial"/>
                <a:hlinkClick r:id="rId4"/>
              </a:rPr>
            </a:br>
            <a:r>
              <a:rPr lang="lt-LT" sz="1100">
                <a:latin typeface="Arial"/>
                <a:ea typeface="Arial"/>
                <a:cs typeface="Arial"/>
                <a:sym typeface="Arial"/>
              </a:rPr>
              <a:t>Interneto/ svetainių filtravimas, juodraščių / tinklaraščių blokavimas ar leidimas, saugi paieška (safe search).</a:t>
            </a:r>
            <a:br>
              <a:rPr lang="lt-LT" sz="1100" u="sng">
                <a:solidFill>
                  <a:schemeClr val="hlink"/>
                </a:solidFill>
                <a:latin typeface="Arial"/>
                <a:ea typeface="Arial"/>
                <a:cs typeface="Arial"/>
                <a:sym typeface="Arial"/>
                <a:hlinkClick r:id="rId3"/>
              </a:rPr>
            </a:br>
            <a:r>
              <a:rPr lang="lt-LT" sz="1100">
                <a:latin typeface="Arial"/>
                <a:ea typeface="Arial"/>
                <a:cs typeface="Arial"/>
                <a:sym typeface="Arial"/>
              </a:rPr>
              <a:t>Vietos nustatymas (GPS), maršruto istorija, geografinės zonos – kad būtų matyti, kur vaikas juda.</a:t>
            </a:r>
            <a:br>
              <a:rPr lang="lt-LT" sz="1100" u="sng">
                <a:solidFill>
                  <a:schemeClr val="hlink"/>
                </a:solidFill>
                <a:latin typeface="Arial"/>
                <a:ea typeface="Arial"/>
                <a:cs typeface="Arial"/>
                <a:sym typeface="Arial"/>
                <a:hlinkClick r:id="rId5"/>
              </a:rPr>
            </a:br>
            <a:r>
              <a:rPr lang="lt-LT" sz="1100" b="1">
                <a:latin typeface="Arial"/>
                <a:ea typeface="Arial"/>
                <a:cs typeface="Arial"/>
                <a:sym typeface="Arial"/>
              </a:rPr>
              <a:t>Apribojimai / galimos problemos: </a:t>
            </a:r>
            <a:r>
              <a:rPr lang="lt-LT" sz="1100">
                <a:latin typeface="Arial"/>
                <a:ea typeface="Arial"/>
                <a:cs typeface="Arial"/>
                <a:sym typeface="Arial"/>
              </a:rPr>
              <a:t>Kai kurios funkcijos veikia tik su Android vaiko įrenginiu; norint pasiekti visas galimybes, reikia prenumeratos („premium“ versijos).</a:t>
            </a:r>
            <a:endParaRPr sz="1100">
              <a:latin typeface="Arial"/>
              <a:ea typeface="Arial"/>
              <a:cs typeface="Arial"/>
              <a:sym typeface="Arial"/>
            </a:endParaRPr>
          </a:p>
          <a:p>
            <a:pPr marL="0" lvl="0" indent="0" algn="l" rtl="0">
              <a:spcBef>
                <a:spcPts val="1200"/>
              </a:spcBef>
              <a:spcAft>
                <a:spcPts val="0"/>
              </a:spcAft>
              <a:buNone/>
            </a:pPr>
            <a:r>
              <a:rPr lang="lt-LT" sz="1100">
                <a:latin typeface="Arial"/>
                <a:ea typeface="Arial"/>
                <a:cs typeface="Arial"/>
                <a:sym typeface="Arial"/>
              </a:rPr>
              <a:t>Google Family Link – tai „Google“ programa / paslauga, kuria tėvai gali prižiūrėti ir valdyti vaikų skaitmeninius įpročius bei laiką, praleidžiamą prie įrenginio. </a:t>
            </a: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b="1">
                <a:latin typeface="Arial"/>
                <a:ea typeface="Arial"/>
                <a:cs typeface="Arial"/>
                <a:sym typeface="Arial"/>
              </a:rPr>
              <a:t>Family Orbit</a:t>
            </a:r>
            <a:r>
              <a:rPr lang="lt-LT" sz="1100">
                <a:latin typeface="Arial"/>
                <a:ea typeface="Arial"/>
                <a:cs typeface="Arial"/>
                <a:sym typeface="Arial"/>
              </a:rPr>
              <a:t> – tėvų kontrolės / vaikų stebėjimo programa, leidžianti stebėti įvairius vaiko skaitmeninio gyvenimo aspektus: vietos nustatymą realiu laiku, skambučių ir SMS istoriją; naršyklės istoriją; galima  prieiga prie medijų, kurias vaikas turi telefone; kontaktų ir kalendoriaus stebėjimą. BET - nemokamos versijos funkcijų gali būti mažiau, pilna kontrolė reikalauja prenumeratos; kai kurios funkcijos veikia tik su Android, kitos su iOS ir gali prireikti tam tikrų leidimų ar nustatymų. </a:t>
            </a:r>
            <a:endParaRPr sz="11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endParaRPr sz="1100"/>
          </a:p>
        </p:txBody>
      </p:sp>
      <p:sp>
        <p:nvSpPr>
          <p:cNvPr id="1292" name="Google Shape;1292;g36ca1383a01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140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7"/>
        <p:cNvGrpSpPr/>
        <p:nvPr/>
      </p:nvGrpSpPr>
      <p:grpSpPr>
        <a:xfrm>
          <a:off x="0" y="0"/>
          <a:ext cx="0" cy="0"/>
          <a:chOff x="0" y="0"/>
          <a:chExt cx="0" cy="0"/>
        </a:xfrm>
      </p:grpSpPr>
      <p:sp>
        <p:nvSpPr>
          <p:cNvPr id="1298" name="Google Shape;1298;g38c13b5cb66_0_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9" name="Google Shape;1299;g38c13b5cb66_0_6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None/>
            </a:pPr>
            <a:r>
              <a:rPr lang="lt-LT" sz="1100">
                <a:latin typeface="Arial"/>
                <a:ea typeface="Arial"/>
                <a:cs typeface="Arial"/>
                <a:sym typeface="Arial"/>
              </a:rPr>
              <a:t>Programėlės, skirtos tėvų kontrolei ir šeimos saugumui, padeda užtikrinti vaikų gerovę tiek internete, tiek realiame gyvenime. Jos leidžia matyti vaiko buvimo vietą, stebėti, kiek laiko jis praleidžia prie ekrano, ir valdyti, kokį turinį pasiekia. Tokios programos stiprina tėvų ir vaikų pasitikėjimą, moko atsakingo technologijų naudojimo bei suteikia ramybės jausmą žinant, kad vaikas yra saugus.</a:t>
            </a:r>
            <a:endParaRPr sz="1100">
              <a:latin typeface="Arial"/>
              <a:ea typeface="Arial"/>
              <a:cs typeface="Arial"/>
              <a:sym typeface="Arial"/>
            </a:endParaRPr>
          </a:p>
          <a:p>
            <a:pPr marL="0" lvl="0" indent="0" algn="l" rtl="0">
              <a:lnSpc>
                <a:spcPct val="115000"/>
              </a:lnSpc>
              <a:spcBef>
                <a:spcPts val="1200"/>
              </a:spcBef>
              <a:spcAft>
                <a:spcPts val="0"/>
              </a:spcAft>
              <a:buNone/>
            </a:pPr>
            <a:r>
              <a:rPr lang="lt-LT" sz="1100">
                <a:latin typeface="Arial"/>
                <a:ea typeface="Arial"/>
                <a:cs typeface="Arial"/>
                <a:sym typeface="Arial"/>
              </a:rPr>
              <a:t>Pasirinkimas priklauso nuo </a:t>
            </a:r>
            <a:r>
              <a:rPr lang="lt-LT" sz="1100" b="1">
                <a:latin typeface="Arial"/>
                <a:ea typeface="Arial"/>
                <a:cs typeface="Arial"/>
                <a:sym typeface="Arial"/>
              </a:rPr>
              <a:t>vaiko amžiaus</a:t>
            </a:r>
            <a:r>
              <a:rPr lang="lt-LT" sz="1100">
                <a:latin typeface="Arial"/>
                <a:ea typeface="Arial"/>
                <a:cs typeface="Arial"/>
                <a:sym typeface="Arial"/>
              </a:rPr>
              <a:t>, naudojamų įrenginių ir pageidaujamų funkcijų.</a:t>
            </a:r>
            <a:br>
              <a:rPr lang="lt-LT" sz="1100">
                <a:latin typeface="Arial"/>
                <a:ea typeface="Arial"/>
                <a:cs typeface="Arial"/>
                <a:sym typeface="Arial"/>
              </a:rPr>
            </a:br>
            <a:br>
              <a:rPr lang="lt-LT" sz="1100">
                <a:latin typeface="Arial"/>
                <a:ea typeface="Arial"/>
                <a:cs typeface="Arial"/>
                <a:sym typeface="Arial"/>
              </a:rPr>
            </a:br>
            <a:r>
              <a:rPr lang="lt-LT" sz="1100">
                <a:latin typeface="Arial"/>
                <a:ea typeface="Arial"/>
                <a:cs typeface="Arial"/>
                <a:sym typeface="Arial"/>
              </a:rPr>
              <a:t>Galima derinti kelias programėles, kad gautumėte platesnį stebėjimą ir apsaugą.</a:t>
            </a:r>
            <a:endParaRPr sz="1100">
              <a:latin typeface="Arial"/>
              <a:ea typeface="Arial"/>
              <a:cs typeface="Arial"/>
              <a:sym typeface="Arial"/>
            </a:endParaRPr>
          </a:p>
          <a:p>
            <a:pPr marL="457200" marR="0" lvl="0" indent="-228600" algn="l" rtl="0">
              <a:lnSpc>
                <a:spcPct val="100000"/>
              </a:lnSpc>
              <a:spcBef>
                <a:spcPts val="1200"/>
              </a:spcBef>
              <a:spcAft>
                <a:spcPts val="0"/>
              </a:spcAft>
              <a:buSzPts val="1400"/>
              <a:buNone/>
            </a:pPr>
            <a:endParaRPr sz="1100"/>
          </a:p>
        </p:txBody>
      </p:sp>
      <p:sp>
        <p:nvSpPr>
          <p:cNvPr id="1300" name="Google Shape;1300;g38c13b5cb66_0_6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141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4"/>
        <p:cNvGrpSpPr/>
        <p:nvPr/>
      </p:nvGrpSpPr>
      <p:grpSpPr>
        <a:xfrm>
          <a:off x="0" y="0"/>
          <a:ext cx="0" cy="0"/>
          <a:chOff x="0" y="0"/>
          <a:chExt cx="0" cy="0"/>
        </a:xfrm>
      </p:grpSpPr>
      <p:sp>
        <p:nvSpPr>
          <p:cNvPr id="1305" name="Google Shape;1305;p1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6" name="Google Shape;1306;p19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b="1">
                <a:solidFill>
                  <a:schemeClr val="dk1"/>
                </a:solidFill>
                <a:latin typeface="Arial"/>
                <a:ea typeface="Arial"/>
                <a:cs typeface="Arial"/>
                <a:sym typeface="Arial"/>
              </a:rPr>
              <a:t>Momentinis bendravimas: </a:t>
            </a:r>
            <a:r>
              <a:rPr lang="lt-LT" sz="1100">
                <a:solidFill>
                  <a:schemeClr val="dk1"/>
                </a:solidFill>
                <a:latin typeface="Arial"/>
                <a:ea typeface="Arial"/>
                <a:cs typeface="Arial"/>
                <a:sym typeface="Arial"/>
              </a:rPr>
              <a:t>Paauglių pokalbių programos yra programos, leidžiančios paaugliams akimirksniu susisiekti su paaugliais draugais ar nepažįstamais žmonėmis ir nedelsiant pradėti pokalbį.</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solidFill>
                  <a:schemeClr val="dk1"/>
                </a:solidFill>
                <a:latin typeface="Arial"/>
                <a:ea typeface="Arial"/>
                <a:cs typeface="Arial"/>
                <a:sym typeface="Arial"/>
              </a:rPr>
              <a:t>Anonimiškumas ir privatumas: </a:t>
            </a:r>
            <a:r>
              <a:rPr lang="lt-LT" sz="1100">
                <a:solidFill>
                  <a:schemeClr val="dk1"/>
                </a:solidFill>
                <a:latin typeface="Arial"/>
                <a:ea typeface="Arial"/>
                <a:cs typeface="Arial"/>
                <a:sym typeface="Arial"/>
              </a:rPr>
              <a:t>Kai kuriose paauglių pokalbių programose naudotojai gali likti anonimiški, o tai padeda paaugliams patogiai kalbėtis.</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solidFill>
                  <a:schemeClr val="dk1"/>
                </a:solidFill>
                <a:latin typeface="Arial"/>
                <a:ea typeface="Arial"/>
                <a:cs typeface="Arial"/>
                <a:sym typeface="Arial"/>
              </a:rPr>
              <a:t>Socialinė sąveika: </a:t>
            </a:r>
            <a:r>
              <a:rPr lang="lt-LT" sz="1100">
                <a:solidFill>
                  <a:schemeClr val="dk1"/>
                </a:solidFill>
                <a:latin typeface="Arial"/>
                <a:ea typeface="Arial"/>
                <a:cs typeface="Arial"/>
                <a:sym typeface="Arial"/>
              </a:rPr>
              <a:t>Tai taip pat leidžia paaugliams susirasti draugų, juos dominančias grupes ir kalbėtis su kitais paaugliais iš skirtingų vietų.</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solidFill>
                  <a:schemeClr val="dk1"/>
                </a:solidFill>
                <a:latin typeface="Arial"/>
                <a:ea typeface="Arial"/>
                <a:cs typeface="Arial"/>
                <a:sym typeface="Arial"/>
              </a:rPr>
              <a:t>Patogus vartotojui dizainas: </a:t>
            </a:r>
            <a:r>
              <a:rPr lang="lt-LT" sz="1100">
                <a:solidFill>
                  <a:schemeClr val="dk1"/>
                </a:solidFill>
                <a:latin typeface="Arial"/>
                <a:ea typeface="Arial"/>
                <a:cs typeface="Arial"/>
                <a:sym typeface="Arial"/>
              </a:rPr>
              <a:t>Paauglių pokalbių programos yra labai paprastos ir turi lengvai pasiekiamas sąsajas, leidžiančias paaugliams lengvai kalbėtis ir bendrauti su kitais.</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solidFill>
                  <a:schemeClr val="dk1"/>
                </a:solidFill>
                <a:latin typeface="Arial"/>
                <a:ea typeface="Arial"/>
                <a:cs typeface="Arial"/>
                <a:sym typeface="Arial"/>
              </a:rPr>
              <a:t>Interaktyvios funkcijos: </a:t>
            </a:r>
            <a:r>
              <a:rPr lang="lt-LT" sz="1100">
                <a:solidFill>
                  <a:schemeClr val="dk1"/>
                </a:solidFill>
                <a:latin typeface="Arial"/>
                <a:ea typeface="Arial"/>
                <a:cs typeface="Arial"/>
                <a:sym typeface="Arial"/>
              </a:rPr>
              <a:t>Tokios parinktys kaip vaizdo skambutis ir jaustukai, taip pat lipdukai pagerina paauglių gebėjimą perduoti žinutes ir daro bendravimą malonesnį.</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solidFill>
                  <a:schemeClr val="dk1"/>
                </a:solidFill>
                <a:latin typeface="Arial"/>
                <a:ea typeface="Arial"/>
                <a:cs typeface="Arial"/>
                <a:sym typeface="Arial"/>
              </a:rPr>
              <a:t>Saugu ir užtikrinta:</a:t>
            </a:r>
            <a:r>
              <a:rPr lang="lt-LT" sz="1100">
                <a:solidFill>
                  <a:schemeClr val="dk1"/>
                </a:solidFill>
                <a:latin typeface="Arial"/>
                <a:ea typeface="Arial"/>
                <a:cs typeface="Arial"/>
                <a:sym typeface="Arial"/>
              </a:rPr>
              <a:t> Visose paauglių pokalbių programose yra privatumo, ataskaitų teikimo ir moderavimo parinkčių, užtikrinančių pokalbių saugumą ir vartotojų apsaugą nuo bet kokio pavojingo turinio.</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solidFill>
                  <a:schemeClr val="dk1"/>
                </a:solidFill>
                <a:latin typeface="Arial"/>
                <a:ea typeface="Arial"/>
                <a:cs typeface="Arial"/>
                <a:sym typeface="Arial"/>
              </a:rPr>
              <a:t>Prieinamumas visą parą:</a:t>
            </a:r>
            <a:r>
              <a:rPr lang="lt-LT" sz="1100">
                <a:solidFill>
                  <a:schemeClr val="dk1"/>
                </a:solidFill>
                <a:latin typeface="Arial"/>
                <a:ea typeface="Arial"/>
                <a:cs typeface="Arial"/>
                <a:sym typeface="Arial"/>
              </a:rPr>
              <a:t> Paauglių pokalbių programos leidžia paaugliams bet kada ir bet kur kalbėtis su kitais, todėl jie gali būti tikri, kad visada galės susirasti draugų, su kuriais galėtų pasikalbėti, arba susirasti naujų draugų, kada tik panorės.</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solidFill>
                  <a:schemeClr val="dk1"/>
                </a:solidFill>
                <a:latin typeface="Arial"/>
                <a:ea typeface="Arial"/>
                <a:cs typeface="Arial"/>
                <a:sym typeface="Arial"/>
              </a:rPr>
              <a:t>Pabėgimas nuo realaus pasaulio streso: </a:t>
            </a:r>
            <a:r>
              <a:rPr lang="lt-LT" sz="1100">
                <a:solidFill>
                  <a:schemeClr val="dk1"/>
                </a:solidFill>
                <a:latin typeface="Arial"/>
                <a:ea typeface="Arial"/>
                <a:cs typeface="Arial"/>
                <a:sym typeface="Arial"/>
              </a:rPr>
              <a:t>Bendraujant su paaugliu naudojant šias programas, jauni vartotojai gali pailsėti, aptarti reikalus ir smagiai leisti laiką su draugais, kai jiems nuobodu mokykloje ar namuose.</a:t>
            </a:r>
            <a:endParaRPr sz="1100"/>
          </a:p>
        </p:txBody>
      </p:sp>
      <p:sp>
        <p:nvSpPr>
          <p:cNvPr id="1307" name="Google Shape;1307;p19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142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1"/>
        <p:cNvGrpSpPr/>
        <p:nvPr/>
      </p:nvGrpSpPr>
      <p:grpSpPr>
        <a:xfrm>
          <a:off x="0" y="0"/>
          <a:ext cx="0" cy="0"/>
          <a:chOff x="0" y="0"/>
          <a:chExt cx="0" cy="0"/>
        </a:xfrm>
      </p:grpSpPr>
      <p:sp>
        <p:nvSpPr>
          <p:cNvPr id="1312" name="Google Shape;1312;p1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3" name="Google Shape;1313;p19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a:latin typeface="Arial"/>
                <a:ea typeface="Arial"/>
                <a:cs typeface="Arial"/>
                <a:sym typeface="Arial"/>
              </a:rPr>
              <a:t>Dažniausiai jaunimo naudojamos socialinių tinklų svetainės yra „TikTok“, „Instagram“ ir „Snapchat“, rečiausiai -„Facebook“. Tyrimo metu pastebėta, kad jaunimas daugiau laiko praleidžia „TikTok“ nei „Facebook“, jauni suaugę (19-26 m. jaunuoliai) minėjo abi tarp dažniausiai naudojamų, o paaugliai (14-18 m. jaunuoliai) pabrėžė, kad „Facebook“ ir „Messenger“ STS naudoja bendravimui su tėvais, giminėmis, mokytojais arba mokyklos reikalais, o tarpusavyje bendrauja per „TikTok“, „Instagram“ ir „Snapchat“. (Šaltinis: chrome-extension://efaidnbmnnnibpcajpcglclefindmkaj/</a:t>
            </a:r>
            <a:r>
              <a:rPr lang="lt-LT" sz="1100" u="sng">
                <a:solidFill>
                  <a:schemeClr val="hlink"/>
                </a:solidFill>
                <a:latin typeface="Arial"/>
                <a:ea typeface="Arial"/>
                <a:cs typeface="Arial"/>
                <a:sym typeface="Arial"/>
                <a:hlinkClick r:id="rId3"/>
              </a:rPr>
              <a:t>https://jra.lt/uploads/naudojimos-soc-tinklais-iprociai_ataskaita_5_galutine_viesinama.pdf</a:t>
            </a:r>
            <a:r>
              <a:rPr lang="lt-LT" sz="1100">
                <a:latin typeface="Arial"/>
                <a:ea typeface="Arial"/>
                <a:cs typeface="Arial"/>
                <a:sym typeface="Arial"/>
              </a:rPr>
              <a:t> )</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latin typeface="Arial"/>
                <a:ea typeface="Arial"/>
                <a:cs typeface="Arial"/>
                <a:sym typeface="Arial"/>
              </a:rPr>
              <a:t>Šiose platformose jie dalijasi nuotraukomis, bendrauja su draugais, žiūri turinį ar dalyvauja bendruomenėse. Nors jos suteikia galimybių kurti ir bendrauti, jose taip pat slypi rizikų – nepažįstamų asmenų kontaktai, netinkamas turinys, patyčios ar spaudimas pritapti prie tendencijų. Todėl svarbu, kad tėvai ir mokytojai žinotų, kaip šios programėlės veikia ir kaip jose galima užtikrinti saugesnį naudojimąsi.</a:t>
            </a:r>
            <a:endParaRPr sz="1100">
              <a:latin typeface="Arial"/>
              <a:ea typeface="Arial"/>
              <a:cs typeface="Arial"/>
              <a:sym typeface="Arial"/>
            </a:endParaRPr>
          </a:p>
        </p:txBody>
      </p:sp>
      <p:sp>
        <p:nvSpPr>
          <p:cNvPr id="1314" name="Google Shape;1314;p19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143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8"/>
        <p:cNvGrpSpPr/>
        <p:nvPr/>
      </p:nvGrpSpPr>
      <p:grpSpPr>
        <a:xfrm>
          <a:off x="0" y="0"/>
          <a:ext cx="0" cy="0"/>
          <a:chOff x="0" y="0"/>
          <a:chExt cx="0" cy="0"/>
        </a:xfrm>
      </p:grpSpPr>
      <p:sp>
        <p:nvSpPr>
          <p:cNvPr id="1319" name="Google Shape;1319;g36ca1383a01_0_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0" name="Google Shape;1320;g36ca1383a01_0_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a:solidFill>
                  <a:schemeClr val="dk1"/>
                </a:solidFill>
                <a:latin typeface="Arial"/>
                <a:ea typeface="Arial"/>
                <a:cs typeface="Arial"/>
                <a:sym typeface="Arial"/>
              </a:rPr>
              <a:t>Paauglių tarpe yra populiariausi TikTok, Instagram ir Snapchat. Maždaug 8 iš 10 šiais socialiniais tinklais besinaudojančių paauglių juose apsilanko kiekvieną dieną.</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solidFill>
                  <a:schemeClr val="dk1"/>
                </a:solidFill>
                <a:latin typeface="Arial"/>
                <a:ea typeface="Arial"/>
                <a:cs typeface="Arial"/>
                <a:sym typeface="Arial"/>
              </a:rPr>
              <a:t>16 – 18 metų paaugliai vidutiniškai per dieną socialiniuose tinkluose praleidžia daugiau nei 3,5 val., naudoja penkių skirtingų socialinių tinklų paskyras, laiko praleidimui jose dažniausiai naudoja išmanųjį telefoną, o populiariausi socialiniai tinklai, kuriais naudojamasi – TikTok, YouTube ir Snapchat. </a:t>
            </a: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sz="1100">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r>
              <a:rPr lang="lt-LT" sz="1100" b="1">
                <a:solidFill>
                  <a:schemeClr val="dk1"/>
                </a:solidFill>
                <a:latin typeface="Arial"/>
                <a:ea typeface="Arial"/>
                <a:cs typeface="Arial"/>
                <a:sym typeface="Arial"/>
              </a:rPr>
              <a:t>TikTok </a:t>
            </a:r>
            <a:r>
              <a:rPr lang="lt-LT" sz="1100">
                <a:solidFill>
                  <a:schemeClr val="dk1"/>
                </a:solidFill>
                <a:latin typeface="Arial"/>
                <a:ea typeface="Arial"/>
                <a:cs typeface="Arial"/>
                <a:sym typeface="Arial"/>
              </a:rPr>
              <a:t>yra viena iš sparčiausiai augančių platformų Lietuvoje, ypač tarp jaunimo. Statista duomenimis, trečdalis „TikTok“ vartotojų yra 10–19 metų amžiaus . Programėlė leidžia kurti ir žiūrėti trumpus vaizdo įrašus, dalyvauti iššūkiuose ir sekti mėgstamus kūrėjus.</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solidFill>
                  <a:schemeClr val="dk1"/>
                </a:solidFill>
                <a:latin typeface="Arial"/>
                <a:ea typeface="Arial"/>
                <a:cs typeface="Arial"/>
                <a:sym typeface="Arial"/>
              </a:rPr>
              <a:t>YouTube </a:t>
            </a:r>
            <a:r>
              <a:rPr lang="lt-LT" sz="1100">
                <a:solidFill>
                  <a:schemeClr val="dk1"/>
                </a:solidFill>
                <a:latin typeface="Arial"/>
                <a:ea typeface="Arial"/>
                <a:cs typeface="Arial"/>
                <a:sym typeface="Arial"/>
              </a:rPr>
              <a:t>išlieka viena iš populiariausių platformų tarp visų amžiaus grupių Lietuvoje. Pasak TELE2 tyrimo, tik 3 proc. apklaustųjų nenaudoja šios platformos . Paaugliai čia žiūri muzikinius klipus, vlogus, mokomuosius vaizdo įrašus ir pramoginį turinį.</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solidFill>
                  <a:schemeClr val="dk1"/>
                </a:solidFill>
                <a:latin typeface="Arial"/>
                <a:ea typeface="Arial"/>
                <a:cs typeface="Arial"/>
                <a:sym typeface="Arial"/>
              </a:rPr>
              <a:t>Instagram </a:t>
            </a:r>
            <a:r>
              <a:rPr lang="lt-LT" sz="1100">
                <a:solidFill>
                  <a:schemeClr val="dk1"/>
                </a:solidFill>
                <a:latin typeface="Arial"/>
                <a:ea typeface="Arial"/>
                <a:cs typeface="Arial"/>
                <a:sym typeface="Arial"/>
              </a:rPr>
              <a:t>yra populiarus tarp jaunimo dėl galimybės dalintis nuotraukomis, vaizdo įrašais ir istorijomis. „Synopticom“ apklausos duomenimis, 18–29 metų respondentai labiau linkę rinktis „Instagram“ (66 proc. vartotojų).</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solidFill>
                  <a:schemeClr val="dk1"/>
                </a:solidFill>
                <a:latin typeface="Arial"/>
                <a:ea typeface="Arial"/>
                <a:cs typeface="Arial"/>
                <a:sym typeface="Arial"/>
              </a:rPr>
              <a:t>Snapchat </a:t>
            </a:r>
            <a:r>
              <a:rPr lang="lt-LT" sz="1100">
                <a:solidFill>
                  <a:schemeClr val="dk1"/>
                </a:solidFill>
                <a:latin typeface="Arial"/>
                <a:ea typeface="Arial"/>
                <a:cs typeface="Arial"/>
                <a:sym typeface="Arial"/>
              </a:rPr>
              <a:t>leidžia vartotojams siųsti trumpalaikes nuotraukas ir vaizdo įrašus, kurie dingsta po peržiūros. Ši programėlė ypač populiari tarp 13–24 metų amžiaus grupės.</a:t>
            </a: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sz="1100">
              <a:latin typeface="Arial"/>
              <a:ea typeface="Arial"/>
              <a:cs typeface="Arial"/>
              <a:sym typeface="Arial"/>
            </a:endParaRPr>
          </a:p>
        </p:txBody>
      </p:sp>
      <p:sp>
        <p:nvSpPr>
          <p:cNvPr id="1321" name="Google Shape;1321;g36ca1383a01_0_3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144</a:t>
            </a:fld>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8" name="Google Shape;1328;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100" b="1">
                <a:solidFill>
                  <a:schemeClr val="dk1"/>
                </a:solidFill>
                <a:latin typeface="Arial"/>
                <a:ea typeface="Arial"/>
                <a:cs typeface="Arial"/>
                <a:sym typeface="Arial"/>
              </a:rPr>
              <a:t>Discord </a:t>
            </a:r>
            <a:r>
              <a:rPr lang="lt-LT" sz="1100">
                <a:solidFill>
                  <a:schemeClr val="dk1"/>
                </a:solidFill>
                <a:latin typeface="Arial"/>
                <a:ea typeface="Arial"/>
                <a:cs typeface="Arial"/>
                <a:sym typeface="Arial"/>
              </a:rPr>
              <a:t>iš pradžių buvo sukurta žaidėjams, tačiau dabar ji plačiai naudojama įvairioms bendruomenėms. Nors Lietuvoje ja naudojasi tik apie 9 proc. apklaustųjų, ji populiari tarp paauglių, ypač žaidimų ir technologijų entuziastų.</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solidFill>
                  <a:schemeClr val="dk1"/>
                </a:solidFill>
                <a:latin typeface="Arial"/>
                <a:ea typeface="Arial"/>
                <a:cs typeface="Arial"/>
                <a:sym typeface="Arial"/>
              </a:rPr>
              <a:t>Yubo </a:t>
            </a:r>
            <a:r>
              <a:rPr lang="lt-LT" sz="1100">
                <a:solidFill>
                  <a:schemeClr val="dk1"/>
                </a:solidFill>
                <a:latin typeface="Arial"/>
                <a:ea typeface="Arial"/>
                <a:cs typeface="Arial"/>
                <a:sym typeface="Arial"/>
              </a:rPr>
              <a:t>yra socialinio bendravimo programėlė, skirta paaugliams, leidžianti susirasti naujų draugų ir bendrauti per tiesioginius vaizdo pokalbius. Ji turi moderavimo funkcijas ir privatumo nustatymus, kad užtikrintų saugią aplinką vartotojams.</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a:solidFill>
                  <a:schemeClr val="dk1"/>
                </a:solidFill>
                <a:latin typeface="Arial"/>
                <a:ea typeface="Arial"/>
                <a:cs typeface="Arial"/>
                <a:sym typeface="Arial"/>
              </a:rPr>
              <a:t>Houseparty </a:t>
            </a:r>
            <a:r>
              <a:rPr lang="lt-LT" sz="1100">
                <a:solidFill>
                  <a:schemeClr val="dk1"/>
                </a:solidFill>
                <a:latin typeface="Arial"/>
                <a:ea typeface="Arial"/>
                <a:cs typeface="Arial"/>
                <a:sym typeface="Arial"/>
              </a:rPr>
              <a:t>suteikia galimybę paaugliams bendrauti grupėse per tiesioginius vaizdo pokalbius. Nors ši programėlė gali būti smagi, tėvai turėtų būti atsargūs dėl galimo netinkamo turinio.</a:t>
            </a: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b="1" i="0" u="none" strike="noStrike" cap="none">
                <a:solidFill>
                  <a:schemeClr val="dk1"/>
                </a:solidFill>
                <a:latin typeface="Arial"/>
                <a:ea typeface="Arial"/>
                <a:cs typeface="Arial"/>
                <a:sym typeface="Arial"/>
              </a:rPr>
              <a:t>WhatsApp</a:t>
            </a:r>
            <a:r>
              <a:rPr lang="lt-LT" sz="1100" i="0" u="none" strike="noStrike" cap="none">
                <a:solidFill>
                  <a:schemeClr val="dk1"/>
                </a:solidFill>
                <a:latin typeface="Arial"/>
                <a:ea typeface="Arial"/>
                <a:cs typeface="Arial"/>
                <a:sym typeface="Arial"/>
              </a:rPr>
              <a:t> yra populiari nemokama pranešimų siuntimo ir balso skambučių programėlė, skirta išmaniesiems telefonams. Ji leidžia vartotojams siųsti žinutes, dalintis nuotraukomis, vaizdo įrašais, dokumentais ir skambinti vienas kitam, naudodamiesi interneto ryšiu. Programėlė žinoma dėl savo saugumo, nes žinutės ir skambučiai yra šifruojami. </a:t>
            </a:r>
            <a:endParaRPr sz="1100">
              <a:latin typeface="Arial"/>
              <a:ea typeface="Arial"/>
              <a:cs typeface="Arial"/>
              <a:sym typeface="Arial"/>
            </a:endParaRPr>
          </a:p>
        </p:txBody>
      </p:sp>
      <p:sp>
        <p:nvSpPr>
          <p:cNvPr id="1329" name="Google Shape;1329;p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145</a:t>
            </a:fld>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4"/>
        <p:cNvGrpSpPr/>
        <p:nvPr/>
      </p:nvGrpSpPr>
      <p:grpSpPr>
        <a:xfrm>
          <a:off x="0" y="0"/>
          <a:ext cx="0" cy="0"/>
          <a:chOff x="0" y="0"/>
          <a:chExt cx="0" cy="0"/>
        </a:xfrm>
      </p:grpSpPr>
      <p:sp>
        <p:nvSpPr>
          <p:cNvPr id="1335" name="Google Shape;1335;p1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6" name="Google Shape;1336;p19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4889"/>
              <a:buFont typeface="Calibri"/>
              <a:buNone/>
            </a:pPr>
            <a:r>
              <a:rPr lang="lt-LT" sz="1100" b="1">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4"/>
                  </a:ext>
                </a:extLst>
              </a:rPr>
              <a:t>Prevencijos priemonės</a:t>
            </a:r>
            <a:r>
              <a:rPr lang="lt-LT" sz="1100" b="1">
                <a:latin typeface="Arial"/>
                <a:ea typeface="Arial"/>
                <a:cs typeface="Arial"/>
                <a:sym typeface="Arial"/>
              </a:rPr>
              <a:t>, kurias gali taikyti tiek tėvai, tiek mokytojai</a:t>
            </a:r>
            <a:endParaRPr sz="1100" b="1">
              <a:latin typeface="Arial"/>
              <a:ea typeface="Arial"/>
              <a:cs typeface="Arial"/>
              <a:sym typeface="Arial"/>
            </a:endParaRPr>
          </a:p>
          <a:p>
            <a:pPr marL="38100" lvl="0" indent="0" algn="l" rtl="0">
              <a:lnSpc>
                <a:spcPct val="100000"/>
              </a:lnSpc>
              <a:spcBef>
                <a:spcPts val="0"/>
              </a:spcBef>
              <a:spcAft>
                <a:spcPts val="0"/>
              </a:spcAft>
              <a:buSzPts val="1400"/>
              <a:buNone/>
            </a:pPr>
            <a:r>
              <a:rPr lang="lt-LT" sz="1100" b="1">
                <a:latin typeface="Arial"/>
                <a:ea typeface="Arial"/>
                <a:cs typeface="Arial"/>
                <a:sym typeface="Arial"/>
              </a:rPr>
              <a:t>Atvira komunikacija</a:t>
            </a:r>
            <a:br>
              <a:rPr lang="lt-LT" sz="1100">
                <a:latin typeface="Arial"/>
                <a:ea typeface="Arial"/>
                <a:cs typeface="Arial"/>
                <a:sym typeface="Arial"/>
              </a:rPr>
            </a:br>
            <a:r>
              <a:rPr lang="lt-LT" sz="1100">
                <a:latin typeface="Arial"/>
                <a:ea typeface="Arial"/>
                <a:cs typeface="Arial"/>
                <a:sym typeface="Arial"/>
              </a:rPr>
              <a:t>Nuolat kalbėtis su vaikais apie tai, ką jie veikia internete, kas jiems patinka, kas kelia nerimą. Sukurti pasitikėjimą, kad vaikas drąsiai kreiptųsi, jei kas nutiktų.</a:t>
            </a:r>
            <a:endParaRPr sz="1100">
              <a:latin typeface="Arial"/>
              <a:ea typeface="Arial"/>
              <a:cs typeface="Arial"/>
              <a:sym typeface="Arial"/>
            </a:endParaRPr>
          </a:p>
          <a:p>
            <a:pPr marL="38100" lvl="0" indent="0" algn="l" rtl="0">
              <a:lnSpc>
                <a:spcPct val="100000"/>
              </a:lnSpc>
              <a:spcBef>
                <a:spcPts val="0"/>
              </a:spcBef>
              <a:spcAft>
                <a:spcPts val="0"/>
              </a:spcAft>
              <a:buSzPts val="1400"/>
              <a:buNone/>
            </a:pPr>
            <a:r>
              <a:rPr lang="lt-LT" sz="1100" b="1">
                <a:latin typeface="Arial"/>
                <a:ea typeface="Arial"/>
                <a:cs typeface="Arial"/>
                <a:sym typeface="Arial"/>
              </a:rPr>
              <a:t>Švietimas ir skaitmeninis raštingumas</a:t>
            </a:r>
            <a:br>
              <a:rPr lang="lt-LT" sz="1100">
                <a:latin typeface="Arial"/>
                <a:ea typeface="Arial"/>
                <a:cs typeface="Arial"/>
                <a:sym typeface="Arial"/>
              </a:rPr>
            </a:br>
            <a:r>
              <a:rPr lang="lt-LT" sz="1100">
                <a:latin typeface="Arial"/>
                <a:ea typeface="Arial"/>
                <a:cs typeface="Arial"/>
                <a:sym typeface="Arial"/>
              </a:rPr>
              <a:t>Mokyti vaikus atpažinti pavojingas situacijas, klausti leidimo prieš dalinantis informacija, suprasti, ką reiškia privatumas internete.</a:t>
            </a:r>
            <a:endParaRPr sz="1100">
              <a:latin typeface="Arial"/>
              <a:ea typeface="Arial"/>
              <a:cs typeface="Arial"/>
              <a:sym typeface="Arial"/>
            </a:endParaRPr>
          </a:p>
          <a:p>
            <a:pPr marL="38100" lvl="0" indent="0" algn="l" rtl="0">
              <a:lnSpc>
                <a:spcPct val="100000"/>
              </a:lnSpc>
              <a:spcBef>
                <a:spcPts val="0"/>
              </a:spcBef>
              <a:spcAft>
                <a:spcPts val="0"/>
              </a:spcAft>
              <a:buSzPts val="1400"/>
              <a:buNone/>
            </a:pPr>
            <a:r>
              <a:rPr lang="lt-LT" sz="1100" b="1">
                <a:latin typeface="Arial"/>
                <a:ea typeface="Arial"/>
                <a:cs typeface="Arial"/>
                <a:sym typeface="Arial"/>
              </a:rPr>
              <a:t>Aiškios taisyklės ir ribos</a:t>
            </a:r>
            <a:br>
              <a:rPr lang="lt-LT" sz="1100">
                <a:latin typeface="Arial"/>
                <a:ea typeface="Arial"/>
                <a:cs typeface="Arial"/>
                <a:sym typeface="Arial"/>
              </a:rPr>
            </a:br>
            <a:r>
              <a:rPr lang="lt-LT" sz="1100">
                <a:latin typeface="Arial"/>
                <a:ea typeface="Arial"/>
                <a:cs typeface="Arial"/>
                <a:sym typeface="Arial"/>
              </a:rPr>
              <a:t>Sutarti dėl naudojimosi telefonu / programėlėmis laiko, tinkamų elgesio taisyklių ir pasekmių jų nesilaikant.</a:t>
            </a:r>
            <a:endParaRPr sz="1100">
              <a:latin typeface="Arial"/>
              <a:ea typeface="Arial"/>
              <a:cs typeface="Arial"/>
              <a:sym typeface="Arial"/>
            </a:endParaRPr>
          </a:p>
          <a:p>
            <a:pPr marL="38100" lvl="0" indent="0" algn="l" rtl="0">
              <a:lnSpc>
                <a:spcPct val="100000"/>
              </a:lnSpc>
              <a:spcBef>
                <a:spcPts val="0"/>
              </a:spcBef>
              <a:spcAft>
                <a:spcPts val="0"/>
              </a:spcAft>
              <a:buSzPts val="1400"/>
              <a:buNone/>
            </a:pPr>
            <a:r>
              <a:rPr lang="lt-LT" sz="1100" b="1">
                <a:latin typeface="Arial"/>
                <a:ea typeface="Arial"/>
                <a:cs typeface="Arial"/>
                <a:sym typeface="Arial"/>
              </a:rPr>
              <a:t>Privatumo nustatymai ir saugumas</a:t>
            </a:r>
            <a:br>
              <a:rPr lang="lt-LT" sz="1100">
                <a:latin typeface="Arial"/>
                <a:ea typeface="Arial"/>
                <a:cs typeface="Arial"/>
                <a:sym typeface="Arial"/>
              </a:rPr>
            </a:br>
            <a:r>
              <a:rPr lang="lt-LT" sz="1100">
                <a:latin typeface="Arial"/>
                <a:ea typeface="Arial"/>
                <a:cs typeface="Arial"/>
                <a:sym typeface="Arial"/>
              </a:rPr>
              <a:t>Padėti vaikams susitvarkyti paskyrų nustatymus (pvz., privatus profilis), riboti, kas gali jiems rašyti ar matyti jų turinį.</a:t>
            </a:r>
            <a:endParaRPr sz="1100">
              <a:latin typeface="Arial"/>
              <a:ea typeface="Arial"/>
              <a:cs typeface="Arial"/>
              <a:sym typeface="Arial"/>
            </a:endParaRPr>
          </a:p>
          <a:p>
            <a:pPr marL="38100" lvl="0" indent="0" algn="l" rtl="0">
              <a:lnSpc>
                <a:spcPct val="100000"/>
              </a:lnSpc>
              <a:spcBef>
                <a:spcPts val="0"/>
              </a:spcBef>
              <a:spcAft>
                <a:spcPts val="0"/>
              </a:spcAft>
              <a:buSzPts val="1400"/>
              <a:buNone/>
            </a:pPr>
            <a:r>
              <a:rPr lang="lt-LT" sz="1100" b="1">
                <a:latin typeface="Arial"/>
                <a:ea typeface="Arial"/>
                <a:cs typeface="Arial"/>
                <a:sym typeface="Arial"/>
              </a:rPr>
              <a:t>Stebėjimas be perteklinės kontrolės</a:t>
            </a:r>
            <a:br>
              <a:rPr lang="lt-LT" sz="1100">
                <a:latin typeface="Arial"/>
                <a:ea typeface="Arial"/>
                <a:cs typeface="Arial"/>
                <a:sym typeface="Arial"/>
              </a:rPr>
            </a:br>
            <a:r>
              <a:rPr lang="lt-LT" sz="1100">
                <a:latin typeface="Arial"/>
                <a:ea typeface="Arial"/>
                <a:cs typeface="Arial"/>
                <a:sym typeface="Arial"/>
              </a:rPr>
              <a:t>Domėtis, kokias programėles vaikas naudoja, bet neperžengti ribų – svarbu palaikyti pagarbų ryšį.</a:t>
            </a:r>
            <a:endParaRPr sz="1100">
              <a:latin typeface="Arial"/>
              <a:ea typeface="Arial"/>
              <a:cs typeface="Arial"/>
              <a:sym typeface="Arial"/>
            </a:endParaRPr>
          </a:p>
          <a:p>
            <a:pPr marL="38100" lvl="0" indent="0" algn="l" rtl="0">
              <a:lnSpc>
                <a:spcPct val="100000"/>
              </a:lnSpc>
              <a:spcBef>
                <a:spcPts val="0"/>
              </a:spcBef>
              <a:spcAft>
                <a:spcPts val="0"/>
              </a:spcAft>
              <a:buSzPts val="1400"/>
              <a:buNone/>
            </a:pPr>
            <a:r>
              <a:rPr lang="lt-LT" sz="1100" b="1">
                <a:latin typeface="Arial"/>
                <a:ea typeface="Arial"/>
                <a:cs typeface="Arial"/>
                <a:sym typeface="Arial"/>
              </a:rPr>
              <a:t>Ankstyvas reagavimas</a:t>
            </a:r>
            <a:br>
              <a:rPr lang="lt-LT" sz="1100">
                <a:latin typeface="Arial"/>
                <a:ea typeface="Arial"/>
                <a:cs typeface="Arial"/>
                <a:sym typeface="Arial"/>
              </a:rPr>
            </a:br>
            <a:r>
              <a:rPr lang="lt-LT" sz="1100">
                <a:latin typeface="Arial"/>
                <a:ea typeface="Arial"/>
                <a:cs typeface="Arial"/>
                <a:sym typeface="Arial"/>
              </a:rPr>
              <a:t>Pastebėjus pasikeitusį elgesį ar nerimą, iš karto kalbėtis, prireikus – kreiptis pagalbos (psichologai, policija, pagalbos linijos).</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a:latin typeface="Arial"/>
              <a:ea typeface="Arial"/>
              <a:cs typeface="Arial"/>
              <a:sym typeface="Arial"/>
            </a:endParaRPr>
          </a:p>
        </p:txBody>
      </p:sp>
      <p:sp>
        <p:nvSpPr>
          <p:cNvPr id="1337" name="Google Shape;1337;p19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146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1"/>
        <p:cNvGrpSpPr/>
        <p:nvPr/>
      </p:nvGrpSpPr>
      <p:grpSpPr>
        <a:xfrm>
          <a:off x="0" y="0"/>
          <a:ext cx="0" cy="0"/>
          <a:chOff x="0" y="0"/>
          <a:chExt cx="0" cy="0"/>
        </a:xfrm>
      </p:grpSpPr>
      <p:sp>
        <p:nvSpPr>
          <p:cNvPr id="1342" name="Google Shape;1342;p2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3" name="Google Shape;1343;p20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1000"/>
              </a:spcBef>
              <a:spcAft>
                <a:spcPts val="0"/>
              </a:spcAft>
              <a:buClr>
                <a:schemeClr val="dk1"/>
              </a:buClr>
              <a:buSzPts val="1100"/>
              <a:buFont typeface="Arial"/>
              <a:buNone/>
            </a:pPr>
            <a:r>
              <a:rPr lang="lt-LT" sz="1100">
                <a:solidFill>
                  <a:srgbClr val="2E2E2E"/>
                </a:solidFill>
                <a:latin typeface="Arial"/>
                <a:ea typeface="Arial"/>
                <a:cs typeface="Arial"/>
                <a:sym typeface="Arial"/>
              </a:rPr>
              <a:t>Paaugliai ir vaikai aktyviai įsitraukia į socialiniuose tinkluose plintančius iššūkius.</a:t>
            </a:r>
            <a:endParaRPr sz="1100">
              <a:solidFill>
                <a:srgbClr val="2E2E2E"/>
              </a:solidFill>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lt-LT" sz="1100">
                <a:solidFill>
                  <a:srgbClr val="2E2E2E"/>
                </a:solidFill>
                <a:latin typeface="Arial"/>
                <a:ea typeface="Arial"/>
                <a:cs typeface="Arial"/>
                <a:sym typeface="Arial"/>
              </a:rPr>
              <a:t>Specialistai aiškina, kad įsitraukti į tokius iššūkius nepilnamečius skatina noras priklausyti bendraminčių grupei, adrenalino ir pripažinimo siekis bei noras rizikuoti.</a:t>
            </a:r>
            <a:br>
              <a:rPr lang="lt-LT" sz="1100">
                <a:solidFill>
                  <a:srgbClr val="2E2E2E"/>
                </a:solidFill>
                <a:latin typeface="Arial"/>
                <a:ea typeface="Arial"/>
                <a:cs typeface="Arial"/>
                <a:sym typeface="Arial"/>
              </a:rPr>
            </a:br>
            <a:r>
              <a:rPr lang="lt-LT" sz="1100">
                <a:solidFill>
                  <a:srgbClr val="2E2E2E"/>
                </a:solidFill>
                <a:latin typeface="Arial"/>
                <a:ea typeface="Arial"/>
                <a:cs typeface="Arial"/>
                <a:sym typeface="Arial"/>
              </a:rPr>
              <a:t>Nemažai jaunuolių ir mažamečių jungiasi į nerimo nekeliančius šokio, dainavimo ir panašius iššūkius.</a:t>
            </a:r>
            <a:endParaRPr sz="1100"/>
          </a:p>
        </p:txBody>
      </p:sp>
      <p:sp>
        <p:nvSpPr>
          <p:cNvPr id="1344" name="Google Shape;1344;p20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147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8"/>
        <p:cNvGrpSpPr/>
        <p:nvPr/>
      </p:nvGrpSpPr>
      <p:grpSpPr>
        <a:xfrm>
          <a:off x="0" y="0"/>
          <a:ext cx="0" cy="0"/>
          <a:chOff x="0" y="0"/>
          <a:chExt cx="0" cy="0"/>
        </a:xfrm>
      </p:grpSpPr>
      <p:sp>
        <p:nvSpPr>
          <p:cNvPr id="1349" name="Google Shape;1349;p2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0" name="Google Shape;1350;p20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lt-LT" sz="1100" b="1">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6"/>
                  </a:ext>
                </a:extLst>
              </a:rPr>
              <a:t>Pavyzdys: </a:t>
            </a:r>
            <a:r>
              <a:rPr lang="lt-LT" sz="1100" i="0" u="none" strike="noStrike" cap="none">
                <a:solidFill>
                  <a:schemeClr val="dk1"/>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7"/>
                  </a:ext>
                </a:extLst>
              </a:rPr>
              <a:t>Skaudžios to iliustracijos gali būti neseni įvykiai Prienuose ir Kelmėje. Prienuose kovą mirė tam tikru cheminiu skysčiu apsinuodijusi nepilnametė. Medikai kovojo ir dėl dar vieno paauglio iš Prienų gyvybės, kuris buvo apsinuodijęs tokiu pat būdu. Netrukus po to, kai Kelmėje esančių namų kieme buvo rasta negyva vienuolikmetė, teisėsauga ėmėsi vertinti, ar mergaitė galėjo būti sukurstyta arba privesta prie savižudybės. „Ji dalyvavo kažkokiame iššūkyje ar kažkas tokio buvo. Ji nenorėjo nusižudyti“, – tramdydami ašaras tuomet kalbėjo mergaitės artimieji</a:t>
            </a:r>
            <a:r>
              <a:rPr lang="lt-LT" sz="1100" i="0" u="none" strike="noStrike" cap="none">
                <a:solidFill>
                  <a:schemeClr val="dk1"/>
                </a:solidFill>
                <a:latin typeface="Arial"/>
                <a:ea typeface="Arial"/>
                <a:cs typeface="Arial"/>
                <a:sym typeface="Arial"/>
              </a:rPr>
              <a:t>. (Šaltinis: </a:t>
            </a:r>
            <a:r>
              <a:rPr lang="lt-LT" sz="1100" i="0" u="sng" strike="noStrike" cap="none">
                <a:solidFill>
                  <a:schemeClr val="hlink"/>
                </a:solidFill>
                <a:latin typeface="Arial"/>
                <a:ea typeface="Arial"/>
                <a:cs typeface="Arial"/>
                <a:sym typeface="Arial"/>
                <a:hlinkClick r:id="rId3"/>
              </a:rPr>
              <a:t>https://www.lrt.lt/naujienos/lietuvoje/2/2535225/ka-tu-negali-silpnas-paauglius-isuke-socialiniai-tinklai-jau-grasina-ir-zutimis?srsltid=AfmBOorRgM5hArDO7dHkqdGW82vEgnS6ZvdqLSRm28nnYpStCMLDihjC</a:t>
            </a:r>
            <a:r>
              <a:rPr lang="lt-LT" sz="1100" i="0" u="none" strike="noStrike" cap="none">
                <a:solidFill>
                  <a:schemeClr val="dk1"/>
                </a:solidFill>
                <a:latin typeface="Arial"/>
                <a:ea typeface="Arial"/>
                <a:cs typeface="Arial"/>
                <a:sym typeface="Arial"/>
              </a:rPr>
              <a:t> )</a:t>
            </a:r>
            <a:endParaRPr sz="110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sz="110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lt-LT" sz="1100">
                <a:latin typeface="Arial"/>
                <a:ea typeface="Arial"/>
                <a:cs typeface="Arial"/>
                <a:sym typeface="Arial"/>
              </a:rPr>
              <a:t>Nemažai jaunuolių ir mažamečių jungiasi į nerimo nekeliančius šokio, dainavimo ir panašius iššūkius.</a:t>
            </a:r>
            <a:endParaRPr sz="110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i="0" u="none" strike="noStrike" cap="none">
                <a:solidFill>
                  <a:schemeClr val="dk1"/>
                </a:solidFill>
                <a:latin typeface="Arial"/>
                <a:ea typeface="Arial"/>
                <a:cs typeface="Arial"/>
                <a:sym typeface="Arial"/>
              </a:rPr>
              <a:t>„10 metų iššūkis“ (10-Year Challenge)</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Dalyviai dalijasi nuotraukomis prieš 10 metų ir dabar, parodydami, kaip jie pasikeitė. Šis iššūkis paplito, nes daugeliui buvo smalsu peržvelgti savo gyvenimo pokyčius. Tai yra vienas iš lengvesnių ir saugių iššūkių. Tačiau verta atminti, kad dalindamiesi savo asmeninėmis nuotraukomis socialiniuose tinkluose paliekate duomenis, kuriuos gali panaudoti socialiniai tinklai ar dirbtinio intelekto programos.</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b="1" i="0" u="none" strike="noStrike" cap="none">
                <a:solidFill>
                  <a:schemeClr val="dk1"/>
                </a:solidFill>
                <a:latin typeface="Arial"/>
                <a:ea typeface="Arial"/>
                <a:cs typeface="Arial"/>
                <a:sym typeface="Arial"/>
              </a:rPr>
              <a:t>„Fitness Challenge“ </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Sporto iššūkiai, tokie kaip „30 dienų atsispaudimų iššūkis“ ar „Plank Challenge“, skatina fizinį aktyvumą ir sveiką gyvenseną. Dalyviai kasdien vykdo tam tikrą fizinį pratimą ir siekia pasiekti geresnę fizinę formą.</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b="1" i="0" u="none" strike="noStrike" cap="none">
                <a:solidFill>
                  <a:schemeClr val="dk1"/>
                </a:solidFill>
                <a:latin typeface="Arial"/>
                <a:ea typeface="Arial"/>
                <a:cs typeface="Arial"/>
                <a:sym typeface="Arial"/>
              </a:rPr>
              <a:t>„Dance Challenge“ </a:t>
            </a:r>
            <a:r>
              <a:rPr lang="lt-LT" sz="1100" i="0" u="none" strike="noStrike" cap="none">
                <a:solidFill>
                  <a:schemeClr val="dk1"/>
                </a:solidFill>
                <a:latin typeface="Arial"/>
                <a:ea typeface="Arial"/>
                <a:cs typeface="Arial"/>
                <a:sym typeface="Arial"/>
              </a:rPr>
              <a:t>Šokių iššūkiai, tokie kaip „Renegade Challenge“ ar „Savage Love Challenge“, skatina šokti pagal populiarias dainas ir sukurti originalią choreografiją. Šie iššūkiai dažnai skatina kūrybiškumą ir suteikia daug pramogų.</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b="1" i="0" u="none" strike="noStrike" cap="none">
                <a:solidFill>
                  <a:schemeClr val="dk1"/>
                </a:solidFill>
                <a:latin typeface="Arial"/>
                <a:ea typeface="Arial"/>
                <a:cs typeface="Arial"/>
                <a:sym typeface="Arial"/>
              </a:rPr>
              <a:t>„Glow-Up Challenge“ </a:t>
            </a:r>
            <a:r>
              <a:rPr lang="lt-LT" sz="1100" i="0" u="none" strike="noStrike" cap="none">
                <a:solidFill>
                  <a:schemeClr val="dk1"/>
                </a:solidFill>
                <a:latin typeface="Arial"/>
                <a:ea typeface="Arial"/>
                <a:cs typeface="Arial"/>
                <a:sym typeface="Arial"/>
              </a:rPr>
              <a:t>Dalyviai dalijasi nuotraukomis prieš ir po pokyčių, kurie parodo jų asmeninę transformaciją – tiek išvaizdos, tiek stiliaus. Tai gali būti susiję su mados pokyčiais, makiažu ar sveikatingumo progresu.</a:t>
            </a:r>
            <a:endParaRPr sz="1100"/>
          </a:p>
          <a:p>
            <a:pPr marL="457200" marR="0" lvl="0" indent="-22860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endParaRPr sz="1100"/>
          </a:p>
        </p:txBody>
      </p:sp>
      <p:sp>
        <p:nvSpPr>
          <p:cNvPr id="1351" name="Google Shape;1351;p20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148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5"/>
        <p:cNvGrpSpPr/>
        <p:nvPr/>
      </p:nvGrpSpPr>
      <p:grpSpPr>
        <a:xfrm>
          <a:off x="0" y="0"/>
          <a:ext cx="0" cy="0"/>
          <a:chOff x="0" y="0"/>
          <a:chExt cx="0" cy="0"/>
        </a:xfrm>
      </p:grpSpPr>
      <p:sp>
        <p:nvSpPr>
          <p:cNvPr id="1356" name="Google Shape;1356;p2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7" name="Google Shape;1357;p20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lt-LT" sz="1100" i="0" u="none" strike="noStrike" cap="none">
                <a:solidFill>
                  <a:schemeClr val="dk1"/>
                </a:solidFill>
                <a:latin typeface="Arial"/>
                <a:ea typeface="Arial"/>
                <a:cs typeface="Arial"/>
                <a:sym typeface="Arial"/>
              </a:rPr>
              <a:t>10 metų iššūkis buvosocialinių tinklų tendencija, kai vartotojai skelbė nuotraukų palyginimus „tada ir dabar“, paprastai rodydami 2009 m. nuotrauką kartu su naujesne. Tai apėmė greta esančių nuotraukų dalijimąsi tokiose platformose kaip „Facebook“, „Instagram“ ir „Twitter“, dažnai su prierašu „Mano 10 metų iššūkis“. Iššūkio tikslas buvo pabrėžti išvaizdos pokyčius arba jų nebuvimą per dešimtmetį. </a:t>
            </a:r>
            <a:endParaRPr sz="110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sz="110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lt-LT" sz="1100" i="0" u="none" strike="noStrike" cap="none">
                <a:solidFill>
                  <a:schemeClr val="dk1"/>
                </a:solidFill>
                <a:latin typeface="Arial"/>
                <a:ea typeface="Arial"/>
                <a:cs typeface="Arial"/>
                <a:sym typeface="Arial"/>
              </a:rPr>
              <a:t>Dalyviai dalijasi nuotraukomis prieš 10 metų ir dabar, parodydami, kaip jie pasikeitė. Šis iššūkis paplito, nes daugeliui buvo smalsu peržvelgti savo gyvenimo pokyčius. Tai yra vienas iš lengvesnių ir saugių iššūkių. Tačiau verta atminti, kad dalindamiesi savo asmeninėmis nuotraukomis socialiniuose tinkluose paliekate duomenis, kuriuos gali panaudoti socialiniai tinklai ar dirbtinio intelekto programos.</a:t>
            </a:r>
            <a:endParaRPr sz="1100"/>
          </a:p>
        </p:txBody>
      </p:sp>
      <p:sp>
        <p:nvSpPr>
          <p:cNvPr id="1358" name="Google Shape;1358;p20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149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p:cNvGrpSpPr/>
        <p:nvPr/>
      </p:nvGrpSpPr>
      <p:grpSpPr>
        <a:xfrm>
          <a:off x="0" y="0"/>
          <a:ext cx="0" cy="0"/>
          <a:chOff x="0" y="0"/>
          <a:chExt cx="0" cy="0"/>
        </a:xfrm>
      </p:grpSpPr>
      <p:sp>
        <p:nvSpPr>
          <p:cNvPr id="1364" name="Google Shape;1364;p2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5" name="Google Shape;1365;p20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a:latin typeface="Arial"/>
                <a:ea typeface="Arial"/>
                <a:cs typeface="Arial"/>
                <a:sym typeface="Arial"/>
              </a:rPr>
              <a:t>„Dance Challenge“ – tai šokio iššūkis, kuris dažniausiai plinta socialiniuose tinkluose (pvz., TikTok, Instagram).</a:t>
            </a:r>
            <a:br>
              <a:rPr lang="lt-LT" sz="1100">
                <a:latin typeface="Arial"/>
                <a:ea typeface="Arial"/>
                <a:cs typeface="Arial"/>
                <a:sym typeface="Arial"/>
              </a:rPr>
            </a:br>
            <a:r>
              <a:rPr lang="lt-LT" sz="1100">
                <a:latin typeface="Arial"/>
                <a:ea typeface="Arial"/>
                <a:cs typeface="Arial"/>
                <a:sym typeface="Arial"/>
              </a:rPr>
              <a:t>Jo esmė – išmokti tam tikrą šokio kombinaciją arba atlikti ją pagal konkrečią dainą ir nufilmuoti savo pasirodymą. Žmonės tada dalijasi savo vaizdo įrašais ir perduoda iššūkį draugams ar sekėjams.</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Tokio tipo iššūkiai yra skirti:</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linksmai praleisti laiką;</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parodyti kūrybiškumą ir judesių įgūdžius;</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prisijungti prie populiarios tendencijos;</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paskatinti kitus pajudėti ar išbandyti ką nors naujo.</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Kartais iššūkis turi taisykles (pvz., konkretūs judesiai ar laikas), o kartais suteikiama daugiau laisvės improvizacijai.</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i="0" u="none" strike="noStrike" cap="non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Pagal „The Weeknd“ dainą atliekamas juokingas grupinis šokių iššūkis „Blinding Lights“, kurį išpopuliarino „TikTok“ vartotojas </a:t>
            </a:r>
            <a:r>
              <a:rPr lang="lt-LT" sz="1100" i="0" u="sng" strike="noStrike" cap="none">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@macdaddyz</a:t>
            </a:r>
            <a:r>
              <a:rPr lang="lt-LT" sz="1100" i="0" u="none" strike="noStrike" cap="none">
                <a:solidFill>
                  <a:schemeClr val="dk1"/>
                </a:solidFill>
                <a:latin typeface="Arial"/>
                <a:ea typeface="Arial"/>
                <a:cs typeface="Arial"/>
                <a:sym typeface="Arial"/>
              </a:rPr>
              <a:t> . Jame pateikiami 9-ojo dešimtmečio choreografijos įkvėpti žingsneliai, derantys su daina. Savaime suprantama, šis iššūkis įkvėpė daugybę šeimų pateikti savo darbus. Tai buvo vienas iš pagrindinių iššūkių, paskatinusių vyresnio amžiaus tėvus išmokti virusinių „TikTok“ šokių. Daina nuo to laiko buvo panaudota milijonuose „TikTok“ vaizdo įrašų.</a:t>
            </a:r>
            <a:endParaRPr sz="1100">
              <a:latin typeface="Arial"/>
              <a:ea typeface="Arial"/>
              <a:cs typeface="Arial"/>
              <a:sym typeface="Arial"/>
            </a:endParaRPr>
          </a:p>
        </p:txBody>
      </p:sp>
      <p:sp>
        <p:nvSpPr>
          <p:cNvPr id="1366" name="Google Shape;1366;p20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150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0"/>
        <p:cNvGrpSpPr/>
        <p:nvPr/>
      </p:nvGrpSpPr>
      <p:grpSpPr>
        <a:xfrm>
          <a:off x="0" y="0"/>
          <a:ext cx="0" cy="0"/>
          <a:chOff x="0" y="0"/>
          <a:chExt cx="0" cy="0"/>
        </a:xfrm>
      </p:grpSpPr>
      <p:sp>
        <p:nvSpPr>
          <p:cNvPr id="1371" name="Google Shape;1371;p2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2" name="Google Shape;1372;p20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a:latin typeface="Arial"/>
                <a:ea typeface="Arial"/>
                <a:cs typeface="Arial"/>
                <a:sym typeface="Arial"/>
              </a:rPr>
              <a:t>„Glow-Up Challenge“ – tai savęs tobulinimo iššūkis, kurio tikslas – per tam tikrą laiką pagerinti savo išvaizdą, savijautą ir gyvenimo būdą.</a:t>
            </a:r>
            <a:br>
              <a:rPr lang="lt-LT" sz="1100">
                <a:latin typeface="Arial"/>
                <a:ea typeface="Arial"/>
                <a:cs typeface="Arial"/>
                <a:sym typeface="Arial"/>
              </a:rPr>
            </a:br>
            <a:r>
              <a:rPr lang="lt-LT" sz="1100">
                <a:latin typeface="Arial"/>
                <a:ea typeface="Arial"/>
                <a:cs typeface="Arial"/>
                <a:sym typeface="Arial"/>
              </a:rPr>
              <a:t>Žmonės dažnai susikuria planą, kuriame įtraukia tokias veiklas kaip:</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sveikesnė mityba;</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sportas ar aktyvus judėjimas;</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odos priežiūra;</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tinkamas miego režimas;</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nauji įpročiai (pvz., daugiau skaityti, skirti laiko saviugdai);</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stiliaus atnaujinimas ar savęs lepinimas.</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Paprastai visa tai dokumentuojama (pvz., socialiniuose tinkluose) ir stebima pažanga. Tai savotiškas motyvuojantis projektas, padedantis tapti geresne savo versija tiek iš išorės, tiek viduje.</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latin typeface="Arial"/>
                <a:ea typeface="Arial"/>
                <a:cs typeface="Arial"/>
                <a:sym typeface="Arial"/>
              </a:rPr>
              <a:t>Idėjų galima rasti čia: https://www.pinterest.com/pin/1125968649732441/ </a:t>
            </a:r>
            <a:endParaRPr sz="1100">
              <a:latin typeface="Arial"/>
              <a:ea typeface="Arial"/>
              <a:cs typeface="Arial"/>
              <a:sym typeface="Arial"/>
            </a:endParaRPr>
          </a:p>
        </p:txBody>
      </p:sp>
      <p:sp>
        <p:nvSpPr>
          <p:cNvPr id="1373" name="Google Shape;1373;p20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151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7"/>
        <p:cNvGrpSpPr/>
        <p:nvPr/>
      </p:nvGrpSpPr>
      <p:grpSpPr>
        <a:xfrm>
          <a:off x="0" y="0"/>
          <a:ext cx="0" cy="0"/>
          <a:chOff x="0" y="0"/>
          <a:chExt cx="0" cy="0"/>
        </a:xfrm>
      </p:grpSpPr>
      <p:sp>
        <p:nvSpPr>
          <p:cNvPr id="1378" name="Google Shape;1378;p2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9" name="Google Shape;1379;p20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a:latin typeface="Arial"/>
                <a:ea typeface="Arial"/>
                <a:cs typeface="Arial"/>
                <a:sym typeface="Arial"/>
              </a:rPr>
              <a:t>„Fitness Challenge“ – tai fizinio aktyvumo iššūkis, skirtas pagerinti kūno formą, stiprumą ar ištvermę per tam tikrą laikotarpį.</a:t>
            </a:r>
            <a:br>
              <a:rPr lang="lt-LT" sz="1100">
                <a:latin typeface="Arial"/>
                <a:ea typeface="Arial"/>
                <a:cs typeface="Arial"/>
                <a:sym typeface="Arial"/>
              </a:rPr>
            </a:br>
            <a:r>
              <a:rPr lang="lt-LT" sz="1100">
                <a:latin typeface="Arial"/>
                <a:ea typeface="Arial"/>
                <a:cs typeface="Arial"/>
                <a:sym typeface="Arial"/>
              </a:rPr>
              <a:t>Tokie iššūkiai dažnai turi konkrečias užduotis ar treniruočių planą (pvz., 30 dienų atsilenkimų, bėgimo ar pritūpimų challenge).</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a:latin typeface="Arial"/>
                <a:ea typeface="Arial"/>
                <a:cs typeface="Arial"/>
                <a:sym typeface="Arial"/>
              </a:rPr>
              <a:t>Įprasti bruožai:</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nurodyta trukmė (pvz., 7, 14 arba 30 dienų);</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kasdienės arba savaitinės užduotys;</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galimybė stebėti savo progresą;</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kartais – dalijimasis rezultatais su draugais arba socialiniuose tinkluose.</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100">
                <a:latin typeface="Arial"/>
                <a:ea typeface="Arial"/>
                <a:cs typeface="Arial"/>
                <a:sym typeface="Arial"/>
              </a:rPr>
              <a:t>Tikslas – motyvuoti nuosekliai sportuoti ir susikurti sveikesnius įpročius.</a:t>
            </a:r>
            <a:endParaRPr sz="1100">
              <a:latin typeface="Arial"/>
              <a:ea typeface="Arial"/>
              <a:cs typeface="Arial"/>
              <a:sym typeface="Arial"/>
            </a:endParaRPr>
          </a:p>
        </p:txBody>
      </p:sp>
      <p:sp>
        <p:nvSpPr>
          <p:cNvPr id="1380" name="Google Shape;1380;p20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152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4"/>
        <p:cNvGrpSpPr/>
        <p:nvPr/>
      </p:nvGrpSpPr>
      <p:grpSpPr>
        <a:xfrm>
          <a:off x="0" y="0"/>
          <a:ext cx="0" cy="0"/>
          <a:chOff x="0" y="0"/>
          <a:chExt cx="0" cy="0"/>
        </a:xfrm>
      </p:grpSpPr>
      <p:sp>
        <p:nvSpPr>
          <p:cNvPr id="1385" name="Google Shape;1385;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6" name="Google Shape;1386;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3000"/>
              <a:buFont typeface="Arial"/>
              <a:buNone/>
            </a:pPr>
            <a:r>
              <a:rPr lang="lt-LT" sz="1100">
                <a:solidFill>
                  <a:srgbClr val="2E2E2E"/>
                </a:solidFill>
                <a:latin typeface="Arial"/>
                <a:ea typeface="Arial"/>
                <a:cs typeface="Arial"/>
                <a:sym typeface="Arial"/>
              </a:rPr>
              <a:t>Daugelis iššūkių vaikams ir paaugliams nekelia pavojaus, atvirkščiai, gali būti smagūs, gali daryti teigiamą įtaką ir įkvėpti jaunimą padaryti ką nors gero</a:t>
            </a:r>
            <a:endParaRPr sz="1100">
              <a:solidFill>
                <a:srgbClr val="2E2E2E"/>
              </a:solidFill>
              <a:latin typeface="Arial"/>
              <a:ea typeface="Arial"/>
              <a:cs typeface="Arial"/>
              <a:sym typeface="Arial"/>
            </a:endParaRPr>
          </a:p>
          <a:p>
            <a:pPr marL="0" lvl="0" indent="0" algn="l" rtl="0">
              <a:spcBef>
                <a:spcPts val="1000"/>
              </a:spcBef>
              <a:spcAft>
                <a:spcPts val="0"/>
              </a:spcAft>
              <a:buClr>
                <a:schemeClr val="dk1"/>
              </a:buClr>
              <a:buSzPts val="3000"/>
              <a:buFont typeface="Arial"/>
              <a:buNone/>
            </a:pPr>
            <a:r>
              <a:rPr lang="lt-LT" sz="1100">
                <a:solidFill>
                  <a:srgbClr val="2E2E2E"/>
                </a:solidFill>
                <a:latin typeface="Arial"/>
                <a:ea typeface="Arial"/>
                <a:cs typeface="Arial"/>
                <a:sym typeface="Arial"/>
              </a:rPr>
              <a:t>Tačiau apie 30 proc. iššūkių gali paskatinti jaunus </a:t>
            </a:r>
            <a:r>
              <a:rPr lang="lt-LT" sz="1100">
                <a:solidFill>
                  <a:srgbClr val="2E2E2E"/>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9"/>
                  </a:ext>
                </a:extLst>
              </a:rPr>
              <a:t>žmones</a:t>
            </a:r>
            <a:r>
              <a:rPr lang="lt-LT" sz="1100">
                <a:solidFill>
                  <a:srgbClr val="2E2E2E"/>
                </a:solidFill>
                <a:latin typeface="Arial"/>
                <a:ea typeface="Arial"/>
                <a:cs typeface="Arial"/>
                <a:sym typeface="Arial"/>
              </a:rPr>
              <a:t> kenkti sau ar aplinkiniams, o didžioji dalis tų neigiamų iššūkių daro fizinę ar psichologinę žalą. </a:t>
            </a:r>
            <a:endParaRPr sz="1100">
              <a:solidFill>
                <a:srgbClr val="2E2E2E"/>
              </a:solidFill>
              <a:latin typeface="Arial"/>
              <a:ea typeface="Arial"/>
              <a:cs typeface="Arial"/>
              <a:sym typeface="Arial"/>
            </a:endParaRPr>
          </a:p>
          <a:p>
            <a:pPr marL="0" lvl="0" indent="0" algn="l" rtl="0">
              <a:spcBef>
                <a:spcPts val="1000"/>
              </a:spcBef>
              <a:spcAft>
                <a:spcPts val="0"/>
              </a:spcAft>
              <a:buClr>
                <a:schemeClr val="dk1"/>
              </a:buClr>
              <a:buSzPts val="3000"/>
              <a:buFont typeface="Arial"/>
              <a:buNone/>
            </a:pPr>
            <a:r>
              <a:rPr lang="lt-LT" sz="1100">
                <a:solidFill>
                  <a:srgbClr val="2E2E2E"/>
                </a:solidFill>
                <a:latin typeface="Arial"/>
                <a:ea typeface="Arial"/>
                <a:cs typeface="Arial"/>
                <a:sym typeface="Arial"/>
              </a:rPr>
              <a:t>Maždaug iki 1 proc. iššūkių netgi gali kelti grėsmę vaiko gyvybei.</a:t>
            </a: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„Paqui One Chip Challenge“ buvo socialinių tinklų iššūkis, kurio metu reikėjo suvalgyti itin aštrų tortilijos traškutį. Traškutyje buvo kapsaicino – junginio, kuris sukelia burnos ir gerklės skausmą, tačiau gali sukelti ir rimtesnių sveikatos problemų, įskaitant kvėpavimo sutrikimus, stemplės pažeidimus ir širdies problemas. Gamintojas pradėjo išimti produktą iš lentynų 2023 m. rugsėjį, po to, kai praėjus kelioms valandoms po dalyvavimo iššūkyje mirė sveikas paauglys.</a:t>
            </a:r>
            <a:endParaRPr sz="1100">
              <a:latin typeface="Arial"/>
              <a:ea typeface="Arial"/>
              <a:cs typeface="Arial"/>
              <a:sym typeface="Arial"/>
            </a:endParaRPr>
          </a:p>
          <a:p>
            <a:pPr marL="457200" lvl="0" indent="-228600" algn="l" rtl="0">
              <a:lnSpc>
                <a:spcPct val="100000"/>
              </a:lnSpc>
              <a:spcBef>
                <a:spcPts val="0"/>
              </a:spcBef>
              <a:spcAft>
                <a:spcPts val="0"/>
              </a:spcAft>
              <a:buSzPts val="1400"/>
              <a:buNone/>
            </a:pPr>
            <a:endParaRPr sz="1100" i="0" u="none" strike="noStrike" cap="none">
              <a:solidFill>
                <a:schemeClr val="dk1"/>
              </a:solidFill>
              <a:latin typeface="Arial"/>
              <a:ea typeface="Arial"/>
              <a:cs typeface="Arial"/>
              <a:sym typeface="Arial"/>
            </a:endParaRPr>
          </a:p>
          <a:p>
            <a:pPr marL="457200" lvl="0" indent="-228600" algn="l" rtl="0">
              <a:lnSpc>
                <a:spcPct val="100000"/>
              </a:lnSpc>
              <a:spcBef>
                <a:spcPts val="0"/>
              </a:spcBef>
              <a:spcAft>
                <a:spcPts val="0"/>
              </a:spcAft>
              <a:buSzPts val="1400"/>
              <a:buNone/>
            </a:pPr>
            <a:r>
              <a:rPr lang="lt-LT" sz="1100" b="1" i="0" u="none" strike="noStrike" cap="none">
                <a:solidFill>
                  <a:schemeClr val="dk1"/>
                </a:solidFill>
                <a:latin typeface="Arial"/>
                <a:ea typeface="Arial"/>
                <a:cs typeface="Arial"/>
                <a:sym typeface="Arial"/>
              </a:rPr>
              <a:t>Kartu su vaiku tėvai turėtų įvertinti:</a:t>
            </a:r>
            <a:endParaRPr sz="1100">
              <a:latin typeface="Arial"/>
              <a:ea typeface="Arial"/>
              <a:cs typeface="Arial"/>
              <a:sym typeface="Arial"/>
            </a:endParaRPr>
          </a:p>
          <a:p>
            <a:pPr marL="457200" lvl="0" indent="-22860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Ką vaikas turės daryti ėmęsis šio iššūkio?</a:t>
            </a:r>
            <a:endParaRPr sz="1100">
              <a:latin typeface="Arial"/>
              <a:ea typeface="Arial"/>
              <a:cs typeface="Arial"/>
              <a:sym typeface="Arial"/>
            </a:endParaRPr>
          </a:p>
          <a:p>
            <a:pPr marL="457200" lvl="0" indent="-22860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Kodėl vaikas nori dalyvauti šiame iššūkyje?</a:t>
            </a:r>
            <a:endParaRPr sz="1100">
              <a:latin typeface="Arial"/>
              <a:ea typeface="Arial"/>
              <a:cs typeface="Arial"/>
              <a:sym typeface="Arial"/>
            </a:endParaRPr>
          </a:p>
          <a:p>
            <a:pPr marL="457200" lvl="0" indent="-22860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Kas galėtų nutikti ne taip ir ar situacija galėtų pakrypti netikėta linkme?</a:t>
            </a:r>
            <a:endParaRPr sz="1100">
              <a:latin typeface="Arial"/>
              <a:ea typeface="Arial"/>
              <a:cs typeface="Arial"/>
              <a:sym typeface="Arial"/>
            </a:endParaRPr>
          </a:p>
          <a:p>
            <a:pPr marL="457200" lvl="0" indent="-22860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Ar vaikas jausis patogiai dalyvaudamas šiame iššūkyje?</a:t>
            </a:r>
            <a:endParaRPr sz="1100">
              <a:latin typeface="Arial"/>
              <a:ea typeface="Arial"/>
              <a:cs typeface="Arial"/>
              <a:sym typeface="Arial"/>
            </a:endParaRPr>
          </a:p>
        </p:txBody>
      </p:sp>
      <p:sp>
        <p:nvSpPr>
          <p:cNvPr id="1387" name="Google Shape;1387;p7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153</a:t>
            </a:fld>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1"/>
        <p:cNvGrpSpPr/>
        <p:nvPr/>
      </p:nvGrpSpPr>
      <p:grpSpPr>
        <a:xfrm>
          <a:off x="0" y="0"/>
          <a:ext cx="0" cy="0"/>
          <a:chOff x="0" y="0"/>
          <a:chExt cx="0" cy="0"/>
        </a:xfrm>
      </p:grpSpPr>
      <p:sp>
        <p:nvSpPr>
          <p:cNvPr id="1392" name="Google Shape;1392;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3" name="Google Shape;1393;p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100" i="0" u="none" strike="noStrike" cap="none">
                <a:solidFill>
                  <a:schemeClr val="dk1"/>
                </a:solidFill>
                <a:latin typeface="Arial"/>
                <a:ea typeface="Arial"/>
                <a:cs typeface="Arial"/>
                <a:sym typeface="Arial"/>
              </a:rPr>
              <a:t>Nuotolinis ugdymas ir technologijų naudojimas padidino paauglių susidomėjimą socialine žiniasklaida, o internetinės komunikacijos platformos paaugliams parodė kitą patyčių būdą - elektronines patyčias, kai asmenys bet kada tyčia daro žalą kitiems tiek privačiose, tiek viešose vietose. </a:t>
            </a:r>
            <a:endParaRPr sz="11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10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100">
                <a:solidFill>
                  <a:schemeClr val="dk1"/>
                </a:solidFill>
                <a:latin typeface="Arial"/>
                <a:ea typeface="Arial"/>
                <a:cs typeface="Arial"/>
                <a:sym typeface="Arial"/>
              </a:rPr>
              <a:t>Technologijų naudojimas tarp vaikų ir paauglių sparčiai auga mobilumui, interaktyvumui ir mokymosi tikslams pasinaudoti nemokamu turiniu. Vaikai naudoja elektroninius įrenginius žaidimams ar vaizdo įrašams žiūrėti, fotografuoti ir įrašyti vaizdo įrašus, pasiekti mokymosi turinį ir programas. Nepaisant to, populiarėjant socialiniai žiniasklaidai, riba tarp pramogų ir bendravimo tapo neryški.</a:t>
            </a: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Be to, elektroninių patyčių vykdymo technologijos rūšys skiriasi priklausomai nuo elektroninių patyčių vykdytojų amžiaus. Nors daugiausiai elektroninių patyčių tarp pradinio mokyklinio amžiaus mokinių įvyksta per internetinius žaidimus, vidurinių mokyklų mokiniai dažniau patiria elektronines patyčias naudodami įvairesnes technologijas, ypač socialinę žiniasklaidą.</a:t>
            </a: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sz="1100">
              <a:latin typeface="Arial"/>
              <a:ea typeface="Arial"/>
              <a:cs typeface="Arial"/>
              <a:sym typeface="Arial"/>
            </a:endParaRPr>
          </a:p>
          <a:p>
            <a:pPr marL="0" lvl="0" indent="0" algn="l" rtl="0">
              <a:lnSpc>
                <a:spcPct val="100000"/>
              </a:lnSpc>
              <a:spcBef>
                <a:spcPts val="0"/>
              </a:spcBef>
              <a:spcAft>
                <a:spcPts val="0"/>
              </a:spcAft>
              <a:buSzPts val="1400"/>
              <a:buNone/>
            </a:pPr>
            <a:r>
              <a:rPr lang="lt-LT" sz="1100">
                <a:latin typeface="Arial"/>
                <a:ea typeface="Arial"/>
                <a:cs typeface="Arial"/>
                <a:sym typeface="Arial"/>
              </a:rPr>
              <a:t>Esminis skirtumas tarp tradicinių patyčių ir elektroninių patyčių yra anonimiškumas, kuris dažnai neleidžia identifikuoti asmenų, kurie vykdo elektronines patyčias. Be to, platus internetinių pranešimų pasiekiamumas gali sustiprinti elektroninių patyčių žalingumą. Kadangi elektroninių patyčių elgesį ir žalingą turinį gali matyti daugybė vartotojų visame pasaulyje ir jie gali būti retransliuojami ir prieinami ilgą laiką. </a:t>
            </a:r>
            <a:endParaRPr sz="11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100">
                <a:solidFill>
                  <a:schemeClr val="dk1"/>
                </a:solidFill>
                <a:latin typeface="Arial"/>
                <a:ea typeface="Arial"/>
                <a:cs typeface="Arial"/>
                <a:sym typeface="Arial"/>
              </a:rPr>
              <a:t>Šaltinis: </a:t>
            </a:r>
            <a:r>
              <a:rPr lang="lt-LT" sz="1100">
                <a:latin typeface="Arial"/>
                <a:ea typeface="Arial"/>
                <a:cs typeface="Arial"/>
                <a:sym typeface="Arial"/>
              </a:rPr>
              <a:t>Vaščiūnaitė, Audronė, darbas paruoštas institucijoje Kauno technologijos universitetas, ir humanitarinių mokslų ir menų fakultetas Kauno technologijos universitetas. Socialinių. </a:t>
            </a:r>
            <a:r>
              <a:rPr lang="lt-LT" sz="1100" i="1">
                <a:latin typeface="Arial"/>
                <a:ea typeface="Arial"/>
                <a:cs typeface="Arial"/>
                <a:sym typeface="Arial"/>
              </a:rPr>
              <a:t>Elektroninių patyčių prevencinių priemonių taikymas mokykloje  / Audronė Vaščiūnaitė .</a:t>
            </a:r>
            <a:r>
              <a:rPr lang="lt-LT" sz="1100">
                <a:latin typeface="Arial"/>
                <a:ea typeface="Arial"/>
                <a:cs typeface="Arial"/>
                <a:sym typeface="Arial"/>
              </a:rPr>
              <a:t> Kauno technologijos universitetas, 2021. Print.</a:t>
            </a:r>
            <a:endParaRPr sz="1100">
              <a:latin typeface="Arial"/>
              <a:ea typeface="Arial"/>
              <a:cs typeface="Arial"/>
              <a:sym typeface="Arial"/>
            </a:endParaRPr>
          </a:p>
        </p:txBody>
      </p:sp>
      <p:sp>
        <p:nvSpPr>
          <p:cNvPr id="1394" name="Google Shape;1394;p7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154</a:t>
            </a:fld>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8"/>
        <p:cNvGrpSpPr/>
        <p:nvPr/>
      </p:nvGrpSpPr>
      <p:grpSpPr>
        <a:xfrm>
          <a:off x="0" y="0"/>
          <a:ext cx="0" cy="0"/>
          <a:chOff x="0" y="0"/>
          <a:chExt cx="0" cy="0"/>
        </a:xfrm>
      </p:grpSpPr>
      <p:sp>
        <p:nvSpPr>
          <p:cNvPr id="1399" name="Google Shape;1399;p2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0" name="Google Shape;1400;p20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a:latin typeface="Arial"/>
                <a:ea typeface="Arial"/>
                <a:cs typeface="Arial"/>
                <a:sym typeface="Arial"/>
              </a:rPr>
              <a:t>Paveikslėlio šaltinis: </a:t>
            </a:r>
            <a:r>
              <a:rPr lang="lt-LT" sz="1100" u="sng">
                <a:solidFill>
                  <a:schemeClr val="hlink"/>
                </a:solidFill>
                <a:latin typeface="Arial"/>
                <a:ea typeface="Arial"/>
                <a:cs typeface="Arial"/>
                <a:sym typeface="Arial"/>
                <a:hlinkClick r:id="rId3"/>
              </a:rPr>
              <a:t>https://pixabay.com/</a:t>
            </a:r>
            <a:r>
              <a:rPr lang="lt-LT" sz="1100">
                <a:latin typeface="Arial"/>
                <a:ea typeface="Arial"/>
                <a:cs typeface="Arial"/>
                <a:sym typeface="Arial"/>
              </a:rPr>
              <a:t> </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Atsispirkite pagundai atsikirsti savo piktais ar įžeidžiančiais komentarais – tai dažniausiai tik pablogina situaciją ir gali sukelti daugiau problemų. Kartais pravartu kelioms minutėms atsitraukti nuo ekrano, nusiraminti ir apgalvoti, ką daryti toliau. Taip pat galite naudoti programėlės funkcijas, kad ignoruotumėte, paslėptumėte arba nutildytumėte kito asmens įrašus ar komentarus, kad jų nebematytumėte.</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Jums nereikia pačiam susidoroti su patyčiomis. Galite manyti, kad turėtumėte su tuo susitvarkyti patys, bet jei jaučiatės šiek tiek prislėgti, pokalbis su kitu asmeniu gali padėti. Žmogus, kuriuo pasitikite, gali suteikti naują požiūrį ir padėti nuspręsti, ką daryti ir kaip reaguoti į bet kokį poveikį. Stenkitės palaikyti ryšį su savo pagalbininku, kol sprendžiate situaciją.</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Darykite patyčių turinio ekrano kopijas arba įrašus, kad turėtumėte įrodymų. Taip pat užsirašykite dalyvaujančių asmenų vartotojo vardus ir rodomus vardus ir išsaugokite URL (interneto adresus) bei pranešimų nuorodas.</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Praneškite apie turinį socialinės žiniasklaidos svetainei, žaidimui. Yra elektroninė platforma, skirta mokiniams, jų tėvams ir mokytojams anonimiškai pranešti apie patyčias mokykloje.</a:t>
            </a:r>
            <a:endParaRPr sz="11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10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Naudodamiesi programėlės funkcijomis, galite ignoruoti, paslėpti arba nutildyti kito asmens įrašus ar komentarus, kad jų daugiau nematytumėte. </a:t>
            </a:r>
            <a:endParaRPr sz="1100"/>
          </a:p>
        </p:txBody>
      </p:sp>
      <p:sp>
        <p:nvSpPr>
          <p:cNvPr id="1401" name="Google Shape;1401;p20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155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6"/>
        <p:cNvGrpSpPr/>
        <p:nvPr/>
      </p:nvGrpSpPr>
      <p:grpSpPr>
        <a:xfrm>
          <a:off x="0" y="0"/>
          <a:ext cx="0" cy="0"/>
          <a:chOff x="0" y="0"/>
          <a:chExt cx="0" cy="0"/>
        </a:xfrm>
      </p:grpSpPr>
      <p:sp>
        <p:nvSpPr>
          <p:cNvPr id="1407" name="Google Shape;1407;p2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8" name="Google Shape;1408;p20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100" b="1" i="0" u="none" strike="noStrike" cap="none">
                <a:solidFill>
                  <a:schemeClr val="dk1"/>
                </a:solidFill>
                <a:latin typeface="Arial"/>
                <a:ea typeface="Arial"/>
                <a:cs typeface="Arial"/>
                <a:sym typeface="Arial"/>
              </a:rPr>
              <a:t>Būkite šalia – kalbėkitės su vaikais apie jų patirtis internete.</a:t>
            </a:r>
            <a:br>
              <a:rPr lang="lt-LT" sz="1100" b="1" i="0" u="none" strike="noStrike" cap="none">
                <a:solidFill>
                  <a:schemeClr val="dk1"/>
                </a:solidFill>
                <a:latin typeface="Arial"/>
                <a:ea typeface="Arial"/>
                <a:cs typeface="Arial"/>
                <a:sym typeface="Arial"/>
              </a:rPr>
            </a:br>
            <a:r>
              <a:rPr lang="lt-LT" sz="1100" i="0" u="none" strike="noStrike" cap="none">
                <a:solidFill>
                  <a:schemeClr val="dk1"/>
                </a:solidFill>
                <a:latin typeface="Arial"/>
                <a:ea typeface="Arial"/>
                <a:cs typeface="Arial"/>
                <a:sym typeface="Arial"/>
              </a:rPr>
              <a:t>Pasiteiraukite, ką vaikas mato socialiniuose tinkluose, kaip dėl to jaučiasi. Nesmerkite, net jei patirtis buvo nemaloni – parodykite, kad visada galima pasitarti ir gauti pagalbą.</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i="0" u="none" strike="noStrike" cap="none">
                <a:solidFill>
                  <a:schemeClr val="dk1"/>
                </a:solidFill>
                <a:latin typeface="Arial"/>
                <a:ea typeface="Arial"/>
                <a:cs typeface="Arial"/>
                <a:sym typeface="Arial"/>
              </a:rPr>
              <a:t>Skatinkite vaikus laikytis oficialių amžiaus apribojimų</a:t>
            </a:r>
            <a:r>
              <a:rPr lang="lt-LT" sz="1100" i="0" u="none" strike="noStrike" cap="none">
                <a:solidFill>
                  <a:schemeClr val="dk1"/>
                </a:solidFill>
                <a:latin typeface="Arial"/>
                <a:ea typeface="Arial"/>
                <a:cs typeface="Arial"/>
                <a:sym typeface="Arial"/>
              </a:rPr>
              <a:t>.</a:t>
            </a:r>
            <a:br>
              <a:rPr lang="lt-LT" sz="1100" i="0" u="none" strike="noStrike" cap="none">
                <a:solidFill>
                  <a:schemeClr val="dk1"/>
                </a:solidFill>
                <a:latin typeface="Arial"/>
                <a:ea typeface="Arial"/>
                <a:cs typeface="Arial"/>
                <a:sym typeface="Arial"/>
              </a:rPr>
            </a:br>
            <a:r>
              <a:rPr lang="lt-LT" sz="1100" i="0" u="none" strike="noStrike" cap="none">
                <a:solidFill>
                  <a:schemeClr val="dk1"/>
                </a:solidFill>
                <a:latin typeface="Arial"/>
                <a:ea typeface="Arial"/>
                <a:cs typeface="Arial"/>
                <a:sym typeface="Arial"/>
              </a:rPr>
              <a:t>Daugelis socialinių tinklų skelbia, kad jais naudotis galima tik sulaukus 13 metų, nes virtualus bendravimas reikalauja socialinės ir emocinės brandos – gebėjimo atskirti tinkamą turinį, saugiai reaguoti į krizes.</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i="0" u="none" strike="noStrike" cap="none">
                <a:solidFill>
                  <a:schemeClr val="dk1"/>
                </a:solidFill>
                <a:latin typeface="Arial"/>
                <a:ea typeface="Arial"/>
                <a:cs typeface="Arial"/>
                <a:sym typeface="Arial"/>
              </a:rPr>
              <a:t>Įdiekite saugumo priemones ir susitarkite dėl taisyklių</a:t>
            </a:r>
            <a:r>
              <a:rPr lang="lt-LT" sz="1100" i="0" u="none" strike="noStrike" cap="none">
                <a:solidFill>
                  <a:schemeClr val="dk1"/>
                </a:solidFill>
                <a:latin typeface="Arial"/>
                <a:ea typeface="Arial"/>
                <a:cs typeface="Arial"/>
                <a:sym typeface="Arial"/>
              </a:rPr>
              <a:t>.</a:t>
            </a:r>
            <a:br>
              <a:rPr lang="lt-LT" sz="1100" i="0" u="none" strike="noStrike" cap="none">
                <a:solidFill>
                  <a:schemeClr val="dk1"/>
                </a:solidFill>
                <a:latin typeface="Arial"/>
                <a:ea typeface="Arial"/>
                <a:cs typeface="Arial"/>
                <a:sym typeface="Arial"/>
              </a:rPr>
            </a:br>
            <a:r>
              <a:rPr lang="lt-LT" sz="1100" i="0" u="none" strike="noStrike" cap="none">
                <a:solidFill>
                  <a:schemeClr val="dk1"/>
                </a:solidFill>
                <a:latin typeface="Arial"/>
                <a:ea typeface="Arial"/>
                <a:cs typeface="Arial"/>
                <a:sym typeface="Arial"/>
              </a:rPr>
              <a:t>Naudokite prieinamus įrankius, kurie suteikia galimybę riboti ekranų laiką, susitarkite, kur ir kuriuo metu namuose bus naudojami mobilūs įrenginiai. Būkite pavyzdžiu patys – bendraukite, leiskite laiką be ekranų.</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i="0" u="none" strike="noStrike" cap="none">
                <a:solidFill>
                  <a:schemeClr val="dk1"/>
                </a:solidFill>
                <a:latin typeface="Arial"/>
                <a:ea typeface="Arial"/>
                <a:cs typeface="Arial"/>
                <a:sym typeface="Arial"/>
              </a:rPr>
              <a:t>Stebėkite elgesio pokyčius</a:t>
            </a:r>
            <a:r>
              <a:rPr lang="lt-LT" sz="1100" i="0" u="none" strike="noStrike" cap="none">
                <a:solidFill>
                  <a:schemeClr val="dk1"/>
                </a:solidFill>
                <a:latin typeface="Arial"/>
                <a:ea typeface="Arial"/>
                <a:cs typeface="Arial"/>
                <a:sym typeface="Arial"/>
              </a:rPr>
              <a:t>.</a:t>
            </a:r>
            <a:br>
              <a:rPr lang="lt-LT" sz="1100" i="0" u="none" strike="noStrike" cap="none">
                <a:solidFill>
                  <a:schemeClr val="dk1"/>
                </a:solidFill>
                <a:latin typeface="Arial"/>
                <a:ea typeface="Arial"/>
                <a:cs typeface="Arial"/>
                <a:sym typeface="Arial"/>
              </a:rPr>
            </a:br>
            <a:r>
              <a:rPr lang="lt-LT" sz="1100" i="0" u="none" strike="noStrike" cap="none">
                <a:solidFill>
                  <a:schemeClr val="dk1"/>
                </a:solidFill>
                <a:latin typeface="Arial"/>
                <a:ea typeface="Arial"/>
                <a:cs typeface="Arial"/>
                <a:sym typeface="Arial"/>
              </a:rPr>
              <a:t>Atkreipkite dėmesį į vaiko emocinius pokyčius: staigų uždarumą, nerimą, dažnesnį ekranų naudojimą , miego sutrikimų požymius. Pastebėję nerimą keliančius ženklus, pasikalbėkite su vaiku individualiai ir praneškite mokyklos psichologui ar administracijai.</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i="0" u="none" strike="noStrike" cap="none">
                <a:solidFill>
                  <a:schemeClr val="dk1"/>
                </a:solidFill>
                <a:latin typeface="Arial"/>
                <a:ea typeface="Arial"/>
                <a:cs typeface="Arial"/>
                <a:sym typeface="Arial"/>
              </a:rPr>
              <a:t>Suteikite žinių – mokykite vaiką atpažinti grėsmes</a:t>
            </a:r>
            <a:r>
              <a:rPr lang="lt-LT" sz="1100" i="0" u="none" strike="noStrike" cap="none">
                <a:solidFill>
                  <a:schemeClr val="dk1"/>
                </a:solidFill>
                <a:latin typeface="Arial"/>
                <a:ea typeface="Arial"/>
                <a:cs typeface="Arial"/>
                <a:sym typeface="Arial"/>
              </a:rPr>
              <a:t>.</a:t>
            </a:r>
            <a:br>
              <a:rPr lang="lt-LT" sz="1100" i="0" u="none" strike="noStrike" cap="none">
                <a:solidFill>
                  <a:schemeClr val="dk1"/>
                </a:solidFill>
                <a:latin typeface="Arial"/>
                <a:ea typeface="Arial"/>
                <a:cs typeface="Arial"/>
                <a:sym typeface="Arial"/>
              </a:rPr>
            </a:br>
            <a:r>
              <a:rPr lang="lt-LT" sz="1100" i="0" u="none" strike="noStrike" cap="none">
                <a:solidFill>
                  <a:schemeClr val="dk1"/>
                </a:solidFill>
                <a:latin typeface="Arial"/>
                <a:ea typeface="Arial"/>
                <a:cs typeface="Arial"/>
                <a:sym typeface="Arial"/>
              </a:rPr>
              <a:t>Paaiškinkite vaikui, kad internete galima susidurti su patyčiomis, apnuoginto kūno nuotraukų ar vaizdo įrašų gavimu ir siuntimu, viliojimu ar kitu neigiamu turiniu. Paaiškinkite, kaip reaguoti – išjungti, blokuoti, pranešti suaugusiajam, kuriuo vaikas pasitiki.</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i="0" u="none" strike="noStrike" cap="none">
                <a:solidFill>
                  <a:schemeClr val="dk1"/>
                </a:solidFill>
                <a:latin typeface="Arial"/>
                <a:ea typeface="Arial"/>
                <a:cs typeface="Arial"/>
                <a:sym typeface="Arial"/>
              </a:rPr>
              <a:t>Žinokite, kaip reaguoti į krizę. Pasinaudokite nemokamomis pagalbos priemonėmis</a:t>
            </a:r>
            <a:r>
              <a:rPr lang="lt-LT" sz="1100" i="0" u="none" strike="noStrike" cap="none">
                <a:solidFill>
                  <a:schemeClr val="dk1"/>
                </a:solidFill>
                <a:latin typeface="Arial"/>
                <a:ea typeface="Arial"/>
                <a:cs typeface="Arial"/>
                <a:sym typeface="Arial"/>
              </a:rPr>
              <a:t>.</a:t>
            </a:r>
            <a:br>
              <a:rPr lang="lt-LT" sz="1100" i="0" u="none" strike="noStrike" cap="none">
                <a:solidFill>
                  <a:schemeClr val="dk1"/>
                </a:solidFill>
                <a:latin typeface="Arial"/>
                <a:ea typeface="Arial"/>
                <a:cs typeface="Arial"/>
                <a:sym typeface="Arial"/>
              </a:rPr>
            </a:br>
            <a:r>
              <a:rPr lang="lt-LT" sz="1100" i="0" u="none" strike="noStrike" cap="none">
                <a:solidFill>
                  <a:schemeClr val="dk1"/>
                </a:solidFill>
                <a:latin typeface="Arial"/>
                <a:ea typeface="Arial"/>
                <a:cs typeface="Arial"/>
                <a:sym typeface="Arial"/>
              </a:rPr>
              <a:t>– Nemokamai su psichologu pasitarkite „Tėvų linijoje“, 0 800 900 12. </a:t>
            </a:r>
            <a:br>
              <a:rPr lang="lt-LT" sz="1100" i="0" u="none" strike="noStrike" cap="none">
                <a:solidFill>
                  <a:schemeClr val="dk1"/>
                </a:solidFill>
                <a:latin typeface="Arial"/>
                <a:ea typeface="Arial"/>
                <a:cs typeface="Arial"/>
                <a:sym typeface="Arial"/>
              </a:rPr>
            </a:br>
            <a:r>
              <a:rPr lang="lt-LT" sz="1100" i="0" u="none" strike="noStrike" cap="none">
                <a:solidFill>
                  <a:schemeClr val="dk1"/>
                </a:solidFill>
                <a:latin typeface="Arial"/>
                <a:ea typeface="Arial"/>
                <a:cs typeface="Arial"/>
                <a:sym typeface="Arial"/>
              </a:rPr>
              <a:t>– Vaikas ar artimasis patyrė stiprų sukrėtimą, emocinę krizę, mirties ar smurto situaciją? Skambinkite nemokamu numeriu 1815 Psichologinių krizių pagalbos centrui, kuris kartu su Mobiliosiomis psichologinių krizių komandomis teikia neatidėliotiną emocinę pagalbą krizių metu visoje Lietuvoje.</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i="0" u="none" strike="noStrike" cap="none">
                <a:solidFill>
                  <a:schemeClr val="dk1"/>
                </a:solidFill>
                <a:latin typeface="Arial"/>
                <a:ea typeface="Arial"/>
                <a:cs typeface="Arial"/>
                <a:sym typeface="Arial"/>
              </a:rPr>
              <a:t>Įvertinkite vaiko saugumą</a:t>
            </a:r>
            <a:r>
              <a:rPr lang="lt-LT" sz="1100" i="0" u="none" strike="noStrike" cap="none">
                <a:solidFill>
                  <a:schemeClr val="dk1"/>
                </a:solidFill>
                <a:latin typeface="Arial"/>
                <a:ea typeface="Arial"/>
                <a:cs typeface="Arial"/>
                <a:sym typeface="Arial"/>
              </a:rPr>
              <a:t>.</a:t>
            </a:r>
            <a:br>
              <a:rPr lang="lt-LT" sz="1100" i="0" u="none" strike="noStrike" cap="none">
                <a:solidFill>
                  <a:schemeClr val="dk1"/>
                </a:solidFill>
                <a:latin typeface="Arial"/>
                <a:ea typeface="Arial"/>
                <a:cs typeface="Arial"/>
                <a:sym typeface="Arial"/>
              </a:rPr>
            </a:br>
            <a:r>
              <a:rPr lang="lt-LT" sz="1100" i="0" u="none" strike="noStrike" cap="none">
                <a:solidFill>
                  <a:schemeClr val="dk1"/>
                </a:solidFill>
                <a:latin typeface="Arial"/>
                <a:ea typeface="Arial"/>
                <a:cs typeface="Arial"/>
                <a:sym typeface="Arial"/>
              </a:rPr>
              <a:t>Naudokite policijos parengtą </a:t>
            </a:r>
            <a:r>
              <a:rPr lang="lt-LT" sz="1100" i="0" u="sng" strike="noStrike" cap="none">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vaiko saugumo klausimyną</a:t>
            </a:r>
            <a:r>
              <a:rPr lang="lt-LT" sz="1100" i="0" u="none" strike="noStrike" cap="none">
                <a:solidFill>
                  <a:schemeClr val="dk1"/>
                </a:solidFill>
                <a:latin typeface="Arial"/>
                <a:ea typeface="Arial"/>
                <a:cs typeface="Arial"/>
                <a:sym typeface="Arial"/>
              </a:rPr>
              <a:t>, kuris padės įvertinti vaiko aplinką, kasdienybę ir galimas rizikas.</a:t>
            </a:r>
            <a:endParaRPr sz="1100">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b="1" i="0" u="none" strike="noStrike" cap="none">
                <a:solidFill>
                  <a:schemeClr val="dk1"/>
                </a:solidFill>
                <a:latin typeface="Arial"/>
                <a:ea typeface="Arial"/>
                <a:cs typeface="Arial"/>
                <a:sym typeface="Arial"/>
              </a:rPr>
              <a:t>Svarbiausia – palaikymas ir artumas</a:t>
            </a:r>
            <a:endParaRPr sz="110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SzPts val="1400"/>
              <a:buNone/>
            </a:pPr>
            <a:r>
              <a:rPr lang="lt-LT" sz="1100" i="0" u="none" strike="noStrike" cap="none">
                <a:solidFill>
                  <a:schemeClr val="dk1"/>
                </a:solidFill>
                <a:latin typeface="Arial"/>
                <a:ea typeface="Arial"/>
                <a:cs typeface="Arial"/>
                <a:sym typeface="Arial"/>
              </a:rPr>
              <a:t>Kartais užtenka vienintelio pasiteiravimo „kaip jautiesi?“, kad vaikas suprastų: jis yra svarbus, mylimas ir ne vienas. Skaitmeninis pasaulis – tai tik dar viena erdvė, kurioje vaikams reikia mūsų pagalbos. Būkime tie, kurie padeda jiems šioje erdvėje naviguoti saugiai.</a:t>
            </a:r>
            <a:endParaRPr sz="1100">
              <a:latin typeface="Arial"/>
              <a:ea typeface="Arial"/>
              <a:cs typeface="Arial"/>
              <a:sym typeface="Arial"/>
            </a:endParaRPr>
          </a:p>
        </p:txBody>
      </p:sp>
      <p:sp>
        <p:nvSpPr>
          <p:cNvPr id="1409" name="Google Shape;1409;p20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156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3"/>
        <p:cNvGrpSpPr/>
        <p:nvPr/>
      </p:nvGrpSpPr>
      <p:grpSpPr>
        <a:xfrm>
          <a:off x="0" y="0"/>
          <a:ext cx="0" cy="0"/>
          <a:chOff x="0" y="0"/>
          <a:chExt cx="0" cy="0"/>
        </a:xfrm>
      </p:grpSpPr>
      <p:sp>
        <p:nvSpPr>
          <p:cNvPr id="1414" name="Google Shape;1414;p20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lt-LT" sz="1100" b="1">
                <a:latin typeface="Arial"/>
                <a:ea typeface="Arial"/>
                <a:cs typeface="Arial"/>
                <a:sym typeface="Arial"/>
              </a:rPr>
              <a:t>Kaip tai padaryti:</a:t>
            </a:r>
            <a:endParaRPr sz="1100" b="1">
              <a:latin typeface="Arial"/>
              <a:ea typeface="Arial"/>
              <a:cs typeface="Arial"/>
              <a:sym typeface="Arial"/>
            </a:endParaRPr>
          </a:p>
          <a:p>
            <a:pPr marL="0" lvl="0" indent="0" algn="l" rtl="0">
              <a:lnSpc>
                <a:spcPct val="115000"/>
              </a:lnSpc>
              <a:spcBef>
                <a:spcPts val="1200"/>
              </a:spcBef>
              <a:spcAft>
                <a:spcPts val="0"/>
              </a:spcAft>
              <a:buNone/>
            </a:pPr>
            <a:r>
              <a:rPr lang="lt-LT" sz="1100">
                <a:latin typeface="Arial"/>
                <a:ea typeface="Arial"/>
                <a:cs typeface="Arial"/>
                <a:sym typeface="Arial"/>
              </a:rPr>
              <a:t>Aptarkite, kaip lengvai socialiniai tinklai ar žiniasklaida gali formuoti nuomonę per paveikslėlius, antraštes ar tendencingą informaciją.</a:t>
            </a:r>
            <a:br>
              <a:rPr lang="lt-LT" sz="1100">
                <a:latin typeface="Arial"/>
                <a:ea typeface="Arial"/>
                <a:cs typeface="Arial"/>
                <a:sym typeface="Arial"/>
              </a:rPr>
            </a:br>
            <a:r>
              <a:rPr lang="lt-LT" sz="1100">
                <a:latin typeface="Arial"/>
                <a:ea typeface="Arial"/>
                <a:cs typeface="Arial"/>
                <a:sym typeface="Arial"/>
              </a:rPr>
              <a:t>Pateikite paprastų pavyzdžių (memai, clickbait, „fake news“), kad vaikai ar paaugliai galėtų patys atpažinti manipuliaciją.</a:t>
            </a:r>
            <a:br>
              <a:rPr lang="lt-LT" sz="1100">
                <a:latin typeface="Arial"/>
                <a:ea typeface="Arial"/>
                <a:cs typeface="Arial"/>
                <a:sym typeface="Arial"/>
              </a:rPr>
            </a:br>
            <a:r>
              <a:rPr lang="lt-LT" sz="1100">
                <a:latin typeface="Arial"/>
                <a:ea typeface="Arial"/>
                <a:cs typeface="Arial"/>
                <a:sym typeface="Arial"/>
              </a:rPr>
              <a:t>Skatinkite klausti: „Kas tai skelbia? Koks tikslas? Ar yra patikimas šaltinis?“</a:t>
            </a:r>
            <a:endParaRPr sz="1100" b="1">
              <a:latin typeface="Arial"/>
              <a:ea typeface="Arial"/>
              <a:cs typeface="Arial"/>
              <a:sym typeface="Arial"/>
            </a:endParaRPr>
          </a:p>
          <a:p>
            <a:pPr marL="0" lvl="0" indent="0" algn="l" rtl="0">
              <a:lnSpc>
                <a:spcPct val="115000"/>
              </a:lnSpc>
              <a:spcBef>
                <a:spcPts val="1200"/>
              </a:spcBef>
              <a:spcAft>
                <a:spcPts val="0"/>
              </a:spcAft>
              <a:buNone/>
            </a:pPr>
            <a:r>
              <a:rPr lang="lt-LT" sz="1100">
                <a:latin typeface="Arial"/>
                <a:ea typeface="Arial"/>
                <a:cs typeface="Arial"/>
                <a:sym typeface="Arial"/>
              </a:rPr>
              <a:t>Paaiškinkite, kodėl svarbu rinktis stiprius slaptažodžius ir reguliariai juos keisti.</a:t>
            </a:r>
            <a:br>
              <a:rPr lang="lt-LT" sz="1100">
                <a:latin typeface="Arial"/>
                <a:ea typeface="Arial"/>
                <a:cs typeface="Arial"/>
                <a:sym typeface="Arial"/>
              </a:rPr>
            </a:br>
            <a:r>
              <a:rPr lang="lt-LT" sz="1100">
                <a:latin typeface="Arial"/>
                <a:ea typeface="Arial"/>
                <a:cs typeface="Arial"/>
                <a:sym typeface="Arial"/>
              </a:rPr>
              <a:t>Diskutuokite apie asmens duomenų apsaugą ir kodėl informaciją verta dalintis atsargiai.</a:t>
            </a:r>
            <a:br>
              <a:rPr lang="lt-LT" sz="1100">
                <a:latin typeface="Arial"/>
                <a:ea typeface="Arial"/>
                <a:cs typeface="Arial"/>
                <a:sym typeface="Arial"/>
              </a:rPr>
            </a:br>
            <a:r>
              <a:rPr lang="lt-LT" sz="1100">
                <a:latin typeface="Arial"/>
                <a:ea typeface="Arial"/>
                <a:cs typeface="Arial"/>
                <a:sym typeface="Arial"/>
              </a:rPr>
              <a:t>Pateikite praktinių patarimų: dviejų faktorių autentifikacija, asmeninės informacijos ribojimas socialiniuose tinkluose.</a:t>
            </a:r>
            <a:endParaRPr sz="1100" b="1">
              <a:latin typeface="Arial"/>
              <a:ea typeface="Arial"/>
              <a:cs typeface="Arial"/>
              <a:sym typeface="Arial"/>
            </a:endParaRPr>
          </a:p>
          <a:p>
            <a:pPr marL="0" lvl="0" indent="0" algn="l" rtl="0">
              <a:lnSpc>
                <a:spcPct val="115000"/>
              </a:lnSpc>
              <a:spcBef>
                <a:spcPts val="1200"/>
              </a:spcBef>
              <a:spcAft>
                <a:spcPts val="0"/>
              </a:spcAft>
              <a:buNone/>
            </a:pPr>
            <a:r>
              <a:rPr lang="lt-LT" sz="1100">
                <a:latin typeface="Arial"/>
                <a:ea typeface="Arial"/>
                <a:cs typeface="Arial"/>
                <a:sym typeface="Arial"/>
              </a:rPr>
              <a:t>Pabrėžkite, kad socialinėje erdvėje svarbu jausti atsakomybę už savo žodžius – cyberbullying pasekmės realios.</a:t>
            </a:r>
            <a:br>
              <a:rPr lang="lt-LT" sz="1100">
                <a:latin typeface="Arial"/>
                <a:ea typeface="Arial"/>
                <a:cs typeface="Arial"/>
                <a:sym typeface="Arial"/>
              </a:rPr>
            </a:br>
            <a:r>
              <a:rPr lang="lt-LT" sz="1100">
                <a:latin typeface="Arial"/>
                <a:ea typeface="Arial"/>
                <a:cs typeface="Arial"/>
                <a:sym typeface="Arial"/>
              </a:rPr>
              <a:t>Diskutuokite apie empatiją ir gebėjimą suprasti kitų jausmus internete.</a:t>
            </a:r>
            <a:br>
              <a:rPr lang="lt-LT" sz="1100">
                <a:latin typeface="Arial"/>
                <a:ea typeface="Arial"/>
                <a:cs typeface="Arial"/>
                <a:sym typeface="Arial"/>
              </a:rPr>
            </a:br>
            <a:r>
              <a:rPr lang="lt-LT" sz="1100">
                <a:latin typeface="Arial"/>
                <a:ea typeface="Arial"/>
                <a:cs typeface="Arial"/>
                <a:sym typeface="Arial"/>
              </a:rPr>
              <a:t>Paskatinkite reflektuoti savo emocijas: ar skaitant komentarus ar dalijantis turiniu jaučiamės gerai?</a:t>
            </a:r>
            <a:endParaRPr sz="1100" b="1">
              <a:latin typeface="Arial"/>
              <a:ea typeface="Arial"/>
              <a:cs typeface="Arial"/>
              <a:sym typeface="Arial"/>
            </a:endParaRPr>
          </a:p>
          <a:p>
            <a:pPr marL="0" lvl="0" indent="0" algn="l" rtl="0">
              <a:lnSpc>
                <a:spcPct val="115000"/>
              </a:lnSpc>
              <a:spcBef>
                <a:spcPts val="1200"/>
              </a:spcBef>
              <a:spcAft>
                <a:spcPts val="0"/>
              </a:spcAft>
              <a:buNone/>
            </a:pPr>
            <a:r>
              <a:rPr lang="lt-LT" sz="1100">
                <a:latin typeface="Arial"/>
                <a:ea typeface="Arial"/>
                <a:cs typeface="Arial"/>
                <a:sym typeface="Arial"/>
              </a:rPr>
              <a:t>Aptarkite, kad teisė į laisvę internete kartu reiškia atsakomybę: neplatinti melagingos informacijos, gerbti kitų nuomonę.</a:t>
            </a:r>
            <a:br>
              <a:rPr lang="lt-LT" sz="1100">
                <a:latin typeface="Arial"/>
                <a:ea typeface="Arial"/>
                <a:cs typeface="Arial"/>
                <a:sym typeface="Arial"/>
              </a:rPr>
            </a:br>
            <a:r>
              <a:rPr lang="lt-LT" sz="1100">
                <a:latin typeface="Arial"/>
                <a:ea typeface="Arial"/>
                <a:cs typeface="Arial"/>
                <a:sym typeface="Arial"/>
              </a:rPr>
              <a:t>Pateikite pavyzdžių, kaip mažos kasdienės elgesio taisyklės gali kurti saugesnę ir pagarbų bendruomenę.</a:t>
            </a:r>
            <a:endParaRPr sz="1100" b="1">
              <a:latin typeface="Arial"/>
              <a:ea typeface="Arial"/>
              <a:cs typeface="Arial"/>
              <a:sym typeface="Arial"/>
            </a:endParaRPr>
          </a:p>
          <a:p>
            <a:pPr marL="0" lvl="0" indent="0" algn="l" rtl="0">
              <a:lnSpc>
                <a:spcPct val="115000"/>
              </a:lnSpc>
              <a:spcBef>
                <a:spcPts val="1200"/>
              </a:spcBef>
              <a:spcAft>
                <a:spcPts val="1200"/>
              </a:spcAft>
              <a:buNone/>
            </a:pPr>
            <a:r>
              <a:rPr lang="lt-LT" sz="1100">
                <a:latin typeface="Arial"/>
                <a:ea typeface="Arial"/>
                <a:cs typeface="Arial"/>
                <a:sym typeface="Arial"/>
              </a:rPr>
              <a:t>Pabrėžkite, kad tėvų ir mokytojų įsitraukimas nėra kontroliavimas, o pagalba ir palaikymas.</a:t>
            </a:r>
            <a:br>
              <a:rPr lang="lt-LT" sz="1100">
                <a:latin typeface="Arial"/>
                <a:ea typeface="Arial"/>
                <a:cs typeface="Arial"/>
                <a:sym typeface="Arial"/>
              </a:rPr>
            </a:br>
            <a:r>
              <a:rPr lang="lt-LT" sz="1100">
                <a:latin typeface="Arial"/>
                <a:ea typeface="Arial"/>
                <a:cs typeface="Arial"/>
                <a:sym typeface="Arial"/>
              </a:rPr>
              <a:t>Skatinkite atvirą dialogą apie problemas, kurias vaikai patiria internete.</a:t>
            </a:r>
            <a:endParaRPr sz="1100"/>
          </a:p>
        </p:txBody>
      </p:sp>
      <p:sp>
        <p:nvSpPr>
          <p:cNvPr id="1415" name="Google Shape;1415;p2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9"/>
        <p:cNvGrpSpPr/>
        <p:nvPr/>
      </p:nvGrpSpPr>
      <p:grpSpPr>
        <a:xfrm>
          <a:off x="0" y="0"/>
          <a:ext cx="0" cy="0"/>
          <a:chOff x="0" y="0"/>
          <a:chExt cx="0" cy="0"/>
        </a:xfrm>
      </p:grpSpPr>
      <p:sp>
        <p:nvSpPr>
          <p:cNvPr id="1420" name="Google Shape;1420;g3a1380c406d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None/>
            </a:pPr>
            <a:r>
              <a:rPr lang="lt-LT" sz="1100">
                <a:latin typeface="Arial"/>
                <a:ea typeface="Arial"/>
                <a:cs typeface="Arial"/>
                <a:sym typeface="Arial"/>
              </a:rPr>
              <a:t>Klausimai diskusijai:</a:t>
            </a:r>
            <a:br>
              <a:rPr lang="lt-LT" sz="1100">
                <a:latin typeface="Arial"/>
                <a:ea typeface="Arial"/>
                <a:cs typeface="Arial"/>
                <a:sym typeface="Arial"/>
              </a:rPr>
            </a:br>
            <a:r>
              <a:rPr lang="lt-LT" sz="1100">
                <a:latin typeface="Arial"/>
                <a:ea typeface="Arial"/>
                <a:cs typeface="Arial"/>
                <a:sym typeface="Arial"/>
              </a:rPr>
              <a:t>Kodėl vaikams (ir suaugusiesiems!) taip svarbu gauti „like’ų“? „Like’ai“ svarbūs, nes jie reiškia pritarimą ir patvirtinimą – tarsi ženklą, kad jie yra pastebėti, priimti ir vertinami. Tai sukuria trumpalaikį džiaugsmo jausmą, bet ilgainiui gali padaryti savivertę priklausomą nuo kitų nuomonės.</a:t>
            </a:r>
            <a:br>
              <a:rPr lang="lt-LT" sz="1100">
                <a:latin typeface="Arial"/>
                <a:ea typeface="Arial"/>
                <a:cs typeface="Arial"/>
                <a:sym typeface="Arial"/>
              </a:rPr>
            </a:br>
            <a:r>
              <a:rPr lang="lt-LT" sz="1100">
                <a:latin typeface="Arial"/>
                <a:ea typeface="Arial"/>
                <a:cs typeface="Arial"/>
                <a:sym typeface="Arial"/>
              </a:rPr>
              <a:t>Ar „patinka“ paspaudimai iš tiesų rodo, kad žmogus yra vertinamas? Ne, „patinka“ paspaudimai nebūtinai rodo, kad žmogus iš tiesų yra vertinamas. Jie dažnai reiškia tik trumpalaikį dėmesį ar įprotį, o tikras vertinimas kyla iš nuoširdaus bendravimo, pasitikėjimo ir realių santykių.Kaip reaguoti, kai komentaras žeidžia, nors buvo „juokais“?</a:t>
            </a:r>
            <a:br>
              <a:rPr lang="lt-LT" sz="1100">
                <a:latin typeface="Arial"/>
                <a:ea typeface="Arial"/>
                <a:cs typeface="Arial"/>
                <a:sym typeface="Arial"/>
              </a:rPr>
            </a:br>
            <a:r>
              <a:rPr lang="lt-LT" sz="1100">
                <a:latin typeface="Arial"/>
                <a:ea typeface="Arial"/>
                <a:cs typeface="Arial"/>
                <a:sym typeface="Arial"/>
              </a:rPr>
              <a:t>Kaip atrodo „tobulas gyvenimas“ socialiniuose tinkluose ir kiek jis realus?</a:t>
            </a:r>
            <a:br>
              <a:rPr lang="lt-LT" sz="1100">
                <a:latin typeface="Arial"/>
                <a:ea typeface="Arial"/>
                <a:cs typeface="Arial"/>
                <a:sym typeface="Arial"/>
              </a:rPr>
            </a:br>
            <a:r>
              <a:rPr lang="lt-LT" sz="1100">
                <a:latin typeface="Arial"/>
                <a:ea typeface="Arial"/>
                <a:cs typeface="Arial"/>
                <a:sym typeface="Arial"/>
              </a:rPr>
              <a:t>Kaip galima išmokti džiaugtis tuo, ką turi, net jei kiti atrodo „geresni“?</a:t>
            </a:r>
            <a:endParaRPr sz="1100">
              <a:latin typeface="Arial"/>
              <a:ea typeface="Arial"/>
              <a:cs typeface="Arial"/>
              <a:sym typeface="Arial"/>
            </a:endParaRPr>
          </a:p>
          <a:p>
            <a:pPr marL="0" lvl="0" indent="0" algn="l" rtl="0">
              <a:lnSpc>
                <a:spcPct val="115000"/>
              </a:lnSpc>
              <a:spcBef>
                <a:spcPts val="1200"/>
              </a:spcBef>
              <a:spcAft>
                <a:spcPts val="0"/>
              </a:spcAft>
              <a:buNone/>
            </a:pPr>
            <a:r>
              <a:rPr lang="lt-LT" sz="1100">
                <a:latin typeface="Arial"/>
                <a:ea typeface="Arial"/>
                <a:cs typeface="Arial"/>
                <a:sym typeface="Arial"/>
              </a:rPr>
              <a:t>Ar įmanoma naudotis socialiniais tinklais taip, kad jie stiprintų savivertę, o ne ją griautų? Taip, įmanoma. Svarbu sąmoningai rinktis, ką seki ir kuo daliniesi, vertinti turinį kritiškai, o ne lyginant save su kitais. Naudok socialinius tinklus tam, kad įkvėptumės, bendrautum ir augtum, o ne ieškotum patvirtinimo iš „like’ų“.</a:t>
            </a:r>
            <a:endParaRPr sz="1100">
              <a:latin typeface="Arial"/>
              <a:ea typeface="Arial"/>
              <a:cs typeface="Arial"/>
              <a:sym typeface="Arial"/>
            </a:endParaRPr>
          </a:p>
          <a:p>
            <a:pPr marL="0" lvl="0" indent="0" algn="l" rtl="0">
              <a:lnSpc>
                <a:spcPct val="115000"/>
              </a:lnSpc>
              <a:spcBef>
                <a:spcPts val="1200"/>
              </a:spcBef>
              <a:spcAft>
                <a:spcPts val="1200"/>
              </a:spcAft>
              <a:buNone/>
            </a:pPr>
            <a:r>
              <a:rPr lang="lt-LT" sz="1100">
                <a:latin typeface="Arial"/>
                <a:ea typeface="Arial"/>
                <a:cs typeface="Arial"/>
                <a:sym typeface="Arial"/>
              </a:rPr>
              <a:t>Laiką prie ekrano galima įprasminti tada, kai jis skirtas kūrybai, mokymuisi ar bendravimui, o ne tik vartojimui. Kurdami, tyrinėdami, montuodami, rašydami ar mokydamiesi, vaikai lavina vaizduotę ir įgūdžius. Pasyvus naršymas, priešingai, sekina ir atima dėmesį. Svarbiausia – žinoti, </a:t>
            </a:r>
            <a:r>
              <a:rPr lang="lt-LT" sz="1100" b="1">
                <a:latin typeface="Arial"/>
                <a:ea typeface="Arial"/>
                <a:cs typeface="Arial"/>
                <a:sym typeface="Arial"/>
              </a:rPr>
              <a:t>kodėl</a:t>
            </a:r>
            <a:r>
              <a:rPr lang="lt-LT" sz="1100">
                <a:latin typeface="Arial"/>
                <a:ea typeface="Arial"/>
                <a:cs typeface="Arial"/>
                <a:sym typeface="Arial"/>
              </a:rPr>
              <a:t> esi prie ekrano ir </a:t>
            </a:r>
            <a:r>
              <a:rPr lang="lt-LT" sz="1100" b="1">
                <a:latin typeface="Arial"/>
                <a:ea typeface="Arial"/>
                <a:cs typeface="Arial"/>
                <a:sym typeface="Arial"/>
              </a:rPr>
              <a:t>ką</a:t>
            </a:r>
            <a:r>
              <a:rPr lang="lt-LT" sz="1100">
                <a:latin typeface="Arial"/>
                <a:ea typeface="Arial"/>
                <a:cs typeface="Arial"/>
                <a:sym typeface="Arial"/>
              </a:rPr>
              <a:t> iš to gauni.</a:t>
            </a:r>
            <a:endParaRPr sz="1400" b="1">
              <a:latin typeface="Arial"/>
              <a:ea typeface="Arial"/>
              <a:cs typeface="Arial"/>
              <a:sym typeface="Arial"/>
            </a:endParaRPr>
          </a:p>
        </p:txBody>
      </p:sp>
      <p:sp>
        <p:nvSpPr>
          <p:cNvPr id="1421" name="Google Shape;1421;g3a1380c406d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6"/>
        <p:cNvGrpSpPr/>
        <p:nvPr/>
      </p:nvGrpSpPr>
      <p:grpSpPr>
        <a:xfrm>
          <a:off x="0" y="0"/>
          <a:ext cx="0" cy="0"/>
          <a:chOff x="0" y="0"/>
          <a:chExt cx="0" cy="0"/>
        </a:xfrm>
      </p:grpSpPr>
      <p:sp>
        <p:nvSpPr>
          <p:cNvPr id="1427" name="Google Shape;1427;p2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8" name="Google Shape;1428;p2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Klasės lygmenyje mokytojas atlieka svarbų vaidmenį kuriant pozityvų klasės klimatą, santykius tarp mokinių, mokant mokinius empatijos ir plėtojant jų socialinius gebėjimus.. Diskusijos apie elektronines patyčias, gali padėti pedagogui suprasti kokiomis sąlygomis, dėl kokių priežasčių ir situacinių veiksmų mokiniai įsitraukia į elektronines patyčias . Žinant minėtas priežastis galima parinkti tinkamus metodus patyčių prevencijai .</a:t>
            </a:r>
            <a:endParaRPr sz="1100">
              <a:latin typeface="Arial"/>
              <a:ea typeface="Arial"/>
              <a:cs typeface="Arial"/>
              <a:sym typeface="Arial"/>
            </a:endParaRPr>
          </a:p>
          <a:p>
            <a:pPr marL="0" lvl="0" indent="0" algn="l" rtl="0">
              <a:spcBef>
                <a:spcPts val="0"/>
              </a:spcBef>
              <a:spcAft>
                <a:spcPts val="0"/>
              </a:spcAft>
              <a:buClr>
                <a:schemeClr val="dk1"/>
              </a:buClr>
              <a:buSzPts val="1200"/>
              <a:buFont typeface="Arial"/>
              <a:buNone/>
            </a:pPr>
            <a:endParaRPr sz="1100">
              <a:latin typeface="Arial"/>
              <a:ea typeface="Arial"/>
              <a:cs typeface="Arial"/>
              <a:sym typeface="Arial"/>
            </a:endParaRPr>
          </a:p>
          <a:p>
            <a:pPr marL="0" lvl="0" indent="0" algn="l" rtl="0">
              <a:spcBef>
                <a:spcPts val="0"/>
              </a:spcBef>
              <a:spcAft>
                <a:spcPts val="0"/>
              </a:spcAft>
              <a:buClr>
                <a:schemeClr val="dk1"/>
              </a:buClr>
              <a:buSzPts val="1200"/>
              <a:buFont typeface="Calibri"/>
              <a:buNone/>
            </a:pPr>
            <a:r>
              <a:rPr lang="lt-LT" sz="1100">
                <a:latin typeface="Arial"/>
                <a:ea typeface="Arial"/>
                <a:cs typeface="Arial"/>
                <a:sym typeface="Arial"/>
              </a:rPr>
              <a:t>Šaltinis: Vaščiūnaitė, Audronė, darbas paruoštas institucijoje Kauno technologijos universitetas, ir humanitarinių mokslų ir menų fakultetas Kauno technologijos universitetas. Socialinių. </a:t>
            </a:r>
            <a:r>
              <a:rPr lang="lt-LT" sz="1100" i="1">
                <a:latin typeface="Arial"/>
                <a:ea typeface="Arial"/>
                <a:cs typeface="Arial"/>
                <a:sym typeface="Arial"/>
              </a:rPr>
              <a:t>Elektroninių patyčių prevencinių priemonių taikymas mokykloje  / Audronė Vaščiūnaitė .</a:t>
            </a:r>
            <a:r>
              <a:rPr lang="lt-LT" sz="1100">
                <a:latin typeface="Arial"/>
                <a:ea typeface="Arial"/>
                <a:cs typeface="Arial"/>
                <a:sym typeface="Arial"/>
              </a:rPr>
              <a:t> Kauno technologijos universitetas, 2021. </a:t>
            </a:r>
            <a:endParaRPr sz="1100"/>
          </a:p>
          <a:p>
            <a:pPr marL="0" lvl="0" indent="0" algn="l" rtl="0">
              <a:spcBef>
                <a:spcPts val="1000"/>
              </a:spcBef>
              <a:spcAft>
                <a:spcPts val="0"/>
              </a:spcAft>
              <a:buNone/>
            </a:pPr>
            <a:endParaRPr sz="1100" b="1">
              <a:latin typeface="Arial"/>
              <a:ea typeface="Arial"/>
              <a:cs typeface="Arial"/>
              <a:sym typeface="Arial"/>
            </a:endParaRPr>
          </a:p>
        </p:txBody>
      </p:sp>
      <p:sp>
        <p:nvSpPr>
          <p:cNvPr id="1429" name="Google Shape;1429;p2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159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3"/>
        <p:cNvGrpSpPr/>
        <p:nvPr/>
      </p:nvGrpSpPr>
      <p:grpSpPr>
        <a:xfrm>
          <a:off x="0" y="0"/>
          <a:ext cx="0" cy="0"/>
          <a:chOff x="0" y="0"/>
          <a:chExt cx="0" cy="0"/>
        </a:xfrm>
      </p:grpSpPr>
      <p:sp>
        <p:nvSpPr>
          <p:cNvPr id="1434" name="Google Shape;1434;g3a1380c406d_4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5" name="Google Shape;1435;g3a1380c406d_4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lt-LT" sz="1100">
                <a:latin typeface="Arial"/>
                <a:ea typeface="Arial"/>
                <a:cs typeface="Arial"/>
                <a:sym typeface="Arial"/>
              </a:rPr>
              <a:t>Klasės lygmenyje mokytojas atlieka svarbų vaidmenį kuriant pozityvų klasės klimatą, santykius tarp mokinių, mokant mokinius empatijos ir plėtojant jų socialinius gebėjimus.. Diskusijos apie elektronines patyčias, gali padėti pedagogui suprasti kokiomis sąlygomis, dėl kokių priežasčių ir situacinių veiksmų mokiniai įsitraukia į elektronines patyčias . Žinant minėtas priežastis galima parinkti tinkamus metodus patyčių prevencijai .</a:t>
            </a:r>
            <a:endParaRPr sz="1100">
              <a:latin typeface="Arial"/>
              <a:ea typeface="Arial"/>
              <a:cs typeface="Arial"/>
              <a:sym typeface="Arial"/>
            </a:endParaRPr>
          </a:p>
          <a:p>
            <a:pPr marL="0" lvl="0" indent="0" algn="l" rtl="0">
              <a:spcBef>
                <a:spcPts val="0"/>
              </a:spcBef>
              <a:spcAft>
                <a:spcPts val="0"/>
              </a:spcAft>
              <a:buClr>
                <a:schemeClr val="dk1"/>
              </a:buClr>
              <a:buSzPts val="1200"/>
              <a:buFont typeface="Arial"/>
              <a:buNone/>
            </a:pPr>
            <a:endParaRPr sz="1100">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lt-LT" sz="1100">
                <a:latin typeface="Arial"/>
                <a:ea typeface="Arial"/>
                <a:cs typeface="Arial"/>
                <a:sym typeface="Arial"/>
              </a:rPr>
              <a:t>Šaltinis: Vaščiūnaitė, Audronė, darbas paruoštas institucijoje Kauno technologijos universitetas, ir humanitarinių mokslų ir menų fakultetas Kauno technologijos universitetas. Socialinių. </a:t>
            </a:r>
            <a:r>
              <a:rPr lang="lt-LT" sz="1100" i="1">
                <a:latin typeface="Arial"/>
                <a:ea typeface="Arial"/>
                <a:cs typeface="Arial"/>
                <a:sym typeface="Arial"/>
              </a:rPr>
              <a:t>Elektroninių patyčių prevencinių priemonių taikymas mokykloje  / Audronė Vaščiūnaitė .</a:t>
            </a:r>
            <a:r>
              <a:rPr lang="lt-LT" sz="1100">
                <a:latin typeface="Arial"/>
                <a:ea typeface="Arial"/>
                <a:cs typeface="Arial"/>
                <a:sym typeface="Arial"/>
              </a:rPr>
              <a:t> Kauno technologijos universitetas, 2021. </a:t>
            </a:r>
            <a:endParaRPr sz="1100">
              <a:latin typeface="Arial"/>
              <a:ea typeface="Arial"/>
              <a:cs typeface="Arial"/>
              <a:sym typeface="Arial"/>
            </a:endParaRPr>
          </a:p>
          <a:p>
            <a:pPr marL="0" lvl="0" indent="0" algn="l" rtl="0">
              <a:spcBef>
                <a:spcPts val="1000"/>
              </a:spcBef>
              <a:spcAft>
                <a:spcPts val="0"/>
              </a:spcAft>
              <a:buNone/>
            </a:pPr>
            <a:endParaRPr sz="1400" b="1">
              <a:latin typeface="Arial"/>
              <a:ea typeface="Arial"/>
              <a:cs typeface="Arial"/>
              <a:sym typeface="Arial"/>
            </a:endParaRPr>
          </a:p>
        </p:txBody>
      </p:sp>
      <p:sp>
        <p:nvSpPr>
          <p:cNvPr id="1436" name="Google Shape;1436;g3a1380c406d_4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160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0"/>
        <p:cNvGrpSpPr/>
        <p:nvPr/>
      </p:nvGrpSpPr>
      <p:grpSpPr>
        <a:xfrm>
          <a:off x="0" y="0"/>
          <a:ext cx="0" cy="0"/>
          <a:chOff x="0" y="0"/>
          <a:chExt cx="0" cy="0"/>
        </a:xfrm>
      </p:grpSpPr>
      <p:sp>
        <p:nvSpPr>
          <p:cNvPr id="1441" name="Google Shape;1441;g3a1380c406d_4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2" name="Google Shape;1442;g3a1380c406d_4_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r>
              <a:rPr lang="lt-LT" sz="1100" b="1">
                <a:latin typeface="Arial"/>
                <a:ea typeface="Arial"/>
                <a:cs typeface="Arial"/>
                <a:sym typeface="Arial"/>
              </a:rPr>
              <a:t>Atviras bendravimas - </a:t>
            </a:r>
            <a:r>
              <a:rPr lang="lt-LT" sz="1100">
                <a:latin typeface="Arial"/>
                <a:ea typeface="Arial"/>
                <a:cs typeface="Arial"/>
                <a:sym typeface="Arial"/>
              </a:rPr>
              <a:t>klausykitės vaikų, nekritikuodami, skatinkite pasidalinti patirtimi internete.</a:t>
            </a:r>
            <a:endParaRPr sz="1100">
              <a:latin typeface="Arial"/>
              <a:ea typeface="Arial"/>
              <a:cs typeface="Arial"/>
              <a:sym typeface="Arial"/>
            </a:endParaRPr>
          </a:p>
          <a:p>
            <a:pPr marL="0" lvl="0" indent="0" algn="l" rtl="0">
              <a:lnSpc>
                <a:spcPct val="115000"/>
              </a:lnSpc>
              <a:spcBef>
                <a:spcPts val="0"/>
              </a:spcBef>
              <a:spcAft>
                <a:spcPts val="0"/>
              </a:spcAft>
              <a:buSzPts val="1100"/>
              <a:buNone/>
            </a:pPr>
            <a:r>
              <a:rPr lang="lt-LT" sz="1100" b="1">
                <a:latin typeface="Arial"/>
                <a:ea typeface="Arial"/>
                <a:cs typeface="Arial"/>
                <a:sym typeface="Arial"/>
              </a:rPr>
              <a:t>Stebėjimas be spaudimo - </a:t>
            </a:r>
            <a:r>
              <a:rPr lang="lt-LT" sz="1100">
                <a:latin typeface="Arial"/>
                <a:ea typeface="Arial"/>
                <a:cs typeface="Arial"/>
                <a:sym typeface="Arial"/>
              </a:rPr>
              <a:t>pažinkite, kokias platformas ir žaidimus vaikas naudoja, nustatykite bendras taisykles ir laiką internete.</a:t>
            </a:r>
            <a:endParaRPr sz="1100">
              <a:latin typeface="Arial"/>
              <a:ea typeface="Arial"/>
              <a:cs typeface="Arial"/>
              <a:sym typeface="Arial"/>
            </a:endParaRPr>
          </a:p>
          <a:p>
            <a:pPr marL="0" lvl="0" indent="0" algn="l" rtl="0">
              <a:lnSpc>
                <a:spcPct val="115000"/>
              </a:lnSpc>
              <a:spcBef>
                <a:spcPts val="0"/>
              </a:spcBef>
              <a:spcAft>
                <a:spcPts val="0"/>
              </a:spcAft>
              <a:buSzPts val="1100"/>
              <a:buNone/>
            </a:pPr>
            <a:r>
              <a:rPr lang="lt-LT" sz="1100" b="1">
                <a:latin typeface="Arial"/>
                <a:ea typeface="Arial"/>
                <a:cs typeface="Arial"/>
                <a:sym typeface="Arial"/>
              </a:rPr>
              <a:t>Švietimas apie rizikas - </a:t>
            </a:r>
            <a:r>
              <a:rPr lang="lt-LT" sz="1100">
                <a:latin typeface="Arial"/>
                <a:ea typeface="Arial"/>
                <a:cs typeface="Arial"/>
                <a:sym typeface="Arial"/>
              </a:rPr>
              <a:t>paaiškinkite, kas yra elektroninės patyčios ir kokios jų pasekmės, diskutuokite apie tinkamą reagavimą į nepriimtiną elgesį.</a:t>
            </a:r>
            <a:endParaRPr sz="1100">
              <a:latin typeface="Arial"/>
              <a:ea typeface="Arial"/>
              <a:cs typeface="Arial"/>
              <a:sym typeface="Arial"/>
            </a:endParaRPr>
          </a:p>
          <a:p>
            <a:pPr marL="0" lvl="0" indent="0" algn="l" rtl="0">
              <a:lnSpc>
                <a:spcPct val="115000"/>
              </a:lnSpc>
              <a:spcBef>
                <a:spcPts val="0"/>
              </a:spcBef>
              <a:spcAft>
                <a:spcPts val="0"/>
              </a:spcAft>
              <a:buSzPts val="1100"/>
              <a:buNone/>
            </a:pPr>
            <a:r>
              <a:rPr lang="lt-LT" sz="1100" b="1">
                <a:latin typeface="Arial"/>
                <a:ea typeface="Arial"/>
                <a:cs typeface="Arial"/>
                <a:sym typeface="Arial"/>
              </a:rPr>
              <a:t>Empatijos skatinimas - </a:t>
            </a:r>
            <a:r>
              <a:rPr lang="lt-LT" sz="1100">
                <a:latin typeface="Arial"/>
                <a:ea typeface="Arial"/>
                <a:cs typeface="Arial"/>
                <a:sym typeface="Arial"/>
              </a:rPr>
              <a:t>mokykite vaiką atpažinti kitų jausmus internete, pabrėžkite, kad pranešti apie patyčias yra drąsu ir teisinga.</a:t>
            </a:r>
            <a:endParaRPr sz="1100">
              <a:latin typeface="Arial"/>
              <a:ea typeface="Arial"/>
              <a:cs typeface="Arial"/>
              <a:sym typeface="Arial"/>
            </a:endParaRPr>
          </a:p>
          <a:p>
            <a:pPr marL="0" lvl="0" indent="0" algn="l" rtl="0">
              <a:lnSpc>
                <a:spcPct val="115000"/>
              </a:lnSpc>
              <a:spcBef>
                <a:spcPts val="0"/>
              </a:spcBef>
              <a:spcAft>
                <a:spcPts val="0"/>
              </a:spcAft>
              <a:buSzPts val="1100"/>
              <a:buNone/>
            </a:pPr>
            <a:r>
              <a:rPr lang="lt-LT" sz="1100" b="1">
                <a:latin typeface="Arial"/>
                <a:ea typeface="Arial"/>
                <a:cs typeface="Arial"/>
                <a:sym typeface="Arial"/>
              </a:rPr>
              <a:t>Bendradarbiavimas su mokykla ir kitais tėvais - </a:t>
            </a:r>
            <a:r>
              <a:rPr lang="lt-LT" sz="1100">
                <a:latin typeface="Arial"/>
                <a:ea typeface="Arial"/>
                <a:cs typeface="Arial"/>
                <a:sym typeface="Arial"/>
              </a:rPr>
              <a:t>dalinkitės pastebėjimais su mokytojais ar kitais specialistais, ieškokite bendrų sprendimų ir paramos tinklo.</a:t>
            </a:r>
            <a:endParaRPr sz="1100">
              <a:latin typeface="Arial"/>
              <a:ea typeface="Arial"/>
              <a:cs typeface="Arial"/>
              <a:sym typeface="Arial"/>
            </a:endParaRPr>
          </a:p>
          <a:p>
            <a:pPr marL="0" lvl="0" indent="0" algn="l" rtl="0">
              <a:lnSpc>
                <a:spcPct val="115000"/>
              </a:lnSpc>
              <a:spcBef>
                <a:spcPts val="0"/>
              </a:spcBef>
              <a:spcAft>
                <a:spcPts val="0"/>
              </a:spcAft>
              <a:buSzPts val="1100"/>
              <a:buNone/>
            </a:pPr>
            <a:r>
              <a:rPr lang="lt-LT" sz="1100" b="1">
                <a:latin typeface="Arial"/>
                <a:ea typeface="Arial"/>
                <a:cs typeface="Arial"/>
                <a:sym typeface="Arial"/>
              </a:rPr>
              <a:t>Prasminga veikla internete</a:t>
            </a:r>
            <a:r>
              <a:rPr lang="lt-LT" sz="1100">
                <a:latin typeface="Arial"/>
                <a:ea typeface="Arial"/>
                <a:cs typeface="Arial"/>
                <a:sym typeface="Arial"/>
              </a:rPr>
              <a:t> (kūrybiniai projektai, mokomosios programėlės), įtraukite šeimą į bendrus projektus, žaidimus, kūrybą.</a:t>
            </a:r>
            <a:endParaRPr sz="1100">
              <a:latin typeface="Arial"/>
              <a:ea typeface="Arial"/>
              <a:cs typeface="Arial"/>
              <a:sym typeface="Arial"/>
            </a:endParaRPr>
          </a:p>
          <a:p>
            <a:pPr marL="0" lvl="0" indent="0" algn="l" rtl="0">
              <a:spcBef>
                <a:spcPts val="1000"/>
              </a:spcBef>
              <a:spcAft>
                <a:spcPts val="0"/>
              </a:spcAft>
              <a:buNone/>
            </a:pPr>
            <a:r>
              <a:rPr lang="lt-LT" sz="1100">
                <a:solidFill>
                  <a:srgbClr val="2E2E2E"/>
                </a:solidFill>
                <a:latin typeface="Arial"/>
                <a:ea typeface="Arial"/>
                <a:cs typeface="Arial"/>
                <a:sym typeface="Arial"/>
              </a:rPr>
              <a:t>Būkite atviri pokalbiams apie internetą: kasdien kalbėkitės apie tai, ką vaikas veikia internete, ką mato, kaip jaučiasi.</a:t>
            </a:r>
            <a:br>
              <a:rPr lang="lt-LT" sz="1100">
                <a:solidFill>
                  <a:srgbClr val="2E2E2E"/>
                </a:solidFill>
                <a:latin typeface="Arial"/>
                <a:ea typeface="Arial"/>
                <a:cs typeface="Arial"/>
                <a:sym typeface="Arial"/>
              </a:rPr>
            </a:br>
            <a:r>
              <a:rPr lang="lt-LT" sz="1100">
                <a:solidFill>
                  <a:srgbClr val="2E2E2E"/>
                </a:solidFill>
                <a:latin typeface="Arial"/>
                <a:ea typeface="Arial"/>
                <a:cs typeface="Arial"/>
                <a:sym typeface="Arial"/>
              </a:rPr>
              <a:t>Nustatykite aiškias taisykles dėl naudojimosi internetu, susitarkite dėl ekrano laiko ir </a:t>
            </a:r>
            <a:r>
              <a:rPr lang="lt-LT" sz="1100">
                <a:solidFill>
                  <a:srgbClr val="2E2E2E"/>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8"/>
                  </a:ext>
                </a:extLst>
              </a:rPr>
              <a:t>bendravimo</a:t>
            </a:r>
            <a:r>
              <a:rPr lang="lt-LT" sz="1100">
                <a:solidFill>
                  <a:srgbClr val="2E2E2E"/>
                </a:solidFill>
                <a:latin typeface="Arial"/>
                <a:ea typeface="Arial"/>
                <a:cs typeface="Arial"/>
                <a:sym typeface="Arial"/>
              </a:rPr>
              <a:t> normų.</a:t>
            </a:r>
            <a:endParaRPr sz="1100">
              <a:latin typeface="Arial"/>
              <a:ea typeface="Arial"/>
              <a:cs typeface="Arial"/>
              <a:sym typeface="Arial"/>
            </a:endParaRPr>
          </a:p>
        </p:txBody>
      </p:sp>
      <p:sp>
        <p:nvSpPr>
          <p:cNvPr id="1443" name="Google Shape;1443;g3a1380c406d_4_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161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7"/>
        <p:cNvGrpSpPr/>
        <p:nvPr/>
      </p:nvGrpSpPr>
      <p:grpSpPr>
        <a:xfrm>
          <a:off x="0" y="0"/>
          <a:ext cx="0" cy="0"/>
          <a:chOff x="0" y="0"/>
          <a:chExt cx="0" cy="0"/>
        </a:xfrm>
      </p:grpSpPr>
      <p:sp>
        <p:nvSpPr>
          <p:cNvPr id="1448" name="Google Shape;1448;g3a1380c406d_4_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9" name="Google Shape;1449;g3a1380c406d_4_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lt-LT" sz="1100" b="1">
                <a:latin typeface="Arial"/>
                <a:ea typeface="Arial"/>
                <a:cs typeface="Arial"/>
                <a:sym typeface="Arial"/>
              </a:rPr>
              <a:t>Įtraukite skaitmeninį raštingumą į ugdymą</a:t>
            </a:r>
            <a:br>
              <a:rPr lang="lt-LT" sz="1100">
                <a:latin typeface="Arial"/>
                <a:ea typeface="Arial"/>
                <a:cs typeface="Arial"/>
                <a:sym typeface="Arial"/>
              </a:rPr>
            </a:br>
            <a:r>
              <a:rPr lang="lt-LT" sz="1100">
                <a:latin typeface="Arial"/>
                <a:ea typeface="Arial"/>
                <a:cs typeface="Arial"/>
                <a:sym typeface="Arial"/>
              </a:rPr>
              <a:t>– Mokykite, kaip elgtis internete pagarbiai ir atsakingai.</a:t>
            </a:r>
            <a:br>
              <a:rPr lang="lt-LT" sz="1100">
                <a:latin typeface="Arial"/>
                <a:ea typeface="Arial"/>
                <a:cs typeface="Arial"/>
                <a:sym typeface="Arial"/>
              </a:rPr>
            </a:br>
            <a:r>
              <a:rPr lang="lt-LT" sz="1100">
                <a:latin typeface="Arial"/>
                <a:ea typeface="Arial"/>
                <a:cs typeface="Arial"/>
                <a:sym typeface="Arial"/>
              </a:rPr>
              <a:t>– Naudokite realias situacijas kaip diskusijų pagrindą.</a:t>
            </a: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b="1">
                <a:latin typeface="Arial"/>
                <a:ea typeface="Arial"/>
                <a:cs typeface="Arial"/>
                <a:sym typeface="Arial"/>
              </a:rPr>
              <a:t>Stebėkite klasės atmosferą – ir virtualią</a:t>
            </a:r>
            <a:br>
              <a:rPr lang="lt-LT" sz="1100">
                <a:latin typeface="Arial"/>
                <a:ea typeface="Arial"/>
                <a:cs typeface="Arial"/>
                <a:sym typeface="Arial"/>
              </a:rPr>
            </a:br>
            <a:r>
              <a:rPr lang="lt-LT" sz="1100">
                <a:latin typeface="Arial"/>
                <a:ea typeface="Arial"/>
                <a:cs typeface="Arial"/>
                <a:sym typeface="Arial"/>
              </a:rPr>
              <a:t>– Atkreipkite dėmesį į elgesį klasės grupėse, „Teams“, „Messenger“, kitose platformose.</a:t>
            </a:r>
            <a:br>
              <a:rPr lang="lt-LT" sz="1100">
                <a:latin typeface="Arial"/>
                <a:ea typeface="Arial"/>
                <a:cs typeface="Arial"/>
                <a:sym typeface="Arial"/>
              </a:rPr>
            </a:br>
            <a:r>
              <a:rPr lang="lt-LT" sz="1100">
                <a:latin typeface="Arial"/>
                <a:ea typeface="Arial"/>
                <a:cs typeface="Arial"/>
                <a:sym typeface="Arial"/>
              </a:rPr>
              <a:t>– Skatinkite klasės bendruomeniškumą ir pagalbą vieni kitiems.</a:t>
            </a: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b="1">
                <a:latin typeface="Arial"/>
                <a:ea typeface="Arial"/>
                <a:cs typeface="Arial"/>
                <a:sym typeface="Arial"/>
              </a:rPr>
              <a:t>Greitai ir aiškiai reaguokite į patyčias</a:t>
            </a:r>
            <a:br>
              <a:rPr lang="lt-LT" sz="1100">
                <a:latin typeface="Arial"/>
                <a:ea typeface="Arial"/>
                <a:cs typeface="Arial"/>
                <a:sym typeface="Arial"/>
              </a:rPr>
            </a:br>
            <a:r>
              <a:rPr lang="lt-LT" sz="1100">
                <a:latin typeface="Arial"/>
                <a:ea typeface="Arial"/>
                <a:cs typeface="Arial"/>
                <a:sym typeface="Arial"/>
              </a:rPr>
              <a:t>– Turėkite aiškų veiksmų planą.</a:t>
            </a:r>
            <a:br>
              <a:rPr lang="lt-LT" sz="1100">
                <a:latin typeface="Arial"/>
                <a:ea typeface="Arial"/>
                <a:cs typeface="Arial"/>
                <a:sym typeface="Arial"/>
              </a:rPr>
            </a:br>
            <a:r>
              <a:rPr lang="lt-LT" sz="1100">
                <a:latin typeface="Arial"/>
                <a:ea typeface="Arial"/>
                <a:cs typeface="Arial"/>
                <a:sym typeface="Arial"/>
              </a:rPr>
              <a:t>– Įtraukite tėvus ir mokyklos administraciją esant poreikiui.</a:t>
            </a: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b="1">
                <a:latin typeface="Arial"/>
                <a:ea typeface="Arial"/>
                <a:cs typeface="Arial"/>
                <a:sym typeface="Arial"/>
              </a:rPr>
              <a:t>Organizuokite prevencines veiklas</a:t>
            </a:r>
            <a:br>
              <a:rPr lang="lt-LT" sz="1100">
                <a:latin typeface="Arial"/>
                <a:ea typeface="Arial"/>
                <a:cs typeface="Arial"/>
                <a:sym typeface="Arial"/>
              </a:rPr>
            </a:br>
            <a:r>
              <a:rPr lang="lt-LT" sz="1100">
                <a:latin typeface="Arial"/>
                <a:ea typeface="Arial"/>
                <a:cs typeface="Arial"/>
                <a:sym typeface="Arial"/>
              </a:rPr>
              <a:t>– Teminės savaitės, plakato kūrimas, diskusijos su svečiais (pvz., policijos pareigūnais).</a:t>
            </a:r>
            <a:br>
              <a:rPr lang="lt-LT" sz="1100">
                <a:latin typeface="Arial"/>
                <a:ea typeface="Arial"/>
                <a:cs typeface="Arial"/>
                <a:sym typeface="Arial"/>
              </a:rPr>
            </a:br>
            <a:r>
              <a:rPr lang="lt-LT" sz="1100">
                <a:latin typeface="Arial"/>
                <a:ea typeface="Arial"/>
                <a:cs typeface="Arial"/>
                <a:sym typeface="Arial"/>
              </a:rPr>
              <a:t>– Įtraukite mokinius į sprendimų paiešką.</a:t>
            </a: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100" b="1">
                <a:latin typeface="Arial"/>
                <a:ea typeface="Arial"/>
                <a:cs typeface="Arial"/>
                <a:sym typeface="Arial"/>
              </a:rPr>
              <a:t>Palaikykite ryšį su tėvais</a:t>
            </a:r>
            <a:br>
              <a:rPr lang="lt-LT" sz="1100">
                <a:latin typeface="Arial"/>
                <a:ea typeface="Arial"/>
                <a:cs typeface="Arial"/>
                <a:sym typeface="Arial"/>
              </a:rPr>
            </a:br>
            <a:r>
              <a:rPr lang="lt-LT" sz="1100">
                <a:latin typeface="Arial"/>
                <a:ea typeface="Arial"/>
                <a:cs typeface="Arial"/>
                <a:sym typeface="Arial"/>
              </a:rPr>
              <a:t>– Dalinkitės aktualia informacija apie rizikas internete.</a:t>
            </a:r>
            <a:br>
              <a:rPr lang="lt-LT" sz="1100">
                <a:latin typeface="Arial"/>
                <a:ea typeface="Arial"/>
                <a:cs typeface="Arial"/>
                <a:sym typeface="Arial"/>
              </a:rPr>
            </a:br>
            <a:r>
              <a:rPr lang="lt-LT" sz="1100">
                <a:latin typeface="Arial"/>
                <a:ea typeface="Arial"/>
                <a:cs typeface="Arial"/>
                <a:sym typeface="Arial"/>
              </a:rPr>
              <a:t>– Skatinkite bendradarbiauti ir pastebėti ženklus tiek mokykloje, tiek namuose.</a:t>
            </a:r>
            <a:endParaRPr sz="1100"/>
          </a:p>
          <a:p>
            <a:pPr marL="0" lvl="0" indent="0" algn="l" rtl="0">
              <a:spcBef>
                <a:spcPts val="1000"/>
              </a:spcBef>
              <a:spcAft>
                <a:spcPts val="0"/>
              </a:spcAft>
              <a:buNone/>
            </a:pPr>
            <a:endParaRPr sz="1100" b="1">
              <a:latin typeface="Arial"/>
              <a:ea typeface="Arial"/>
              <a:cs typeface="Arial"/>
              <a:sym typeface="Arial"/>
            </a:endParaRPr>
          </a:p>
        </p:txBody>
      </p:sp>
      <p:sp>
        <p:nvSpPr>
          <p:cNvPr id="1450" name="Google Shape;1450;g3a1380c406d_4_2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162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5"/>
        <p:cNvGrpSpPr/>
        <p:nvPr/>
      </p:nvGrpSpPr>
      <p:grpSpPr>
        <a:xfrm>
          <a:off x="0" y="0"/>
          <a:ext cx="0" cy="0"/>
          <a:chOff x="0" y="0"/>
          <a:chExt cx="0" cy="0"/>
        </a:xfrm>
      </p:grpSpPr>
      <p:sp>
        <p:nvSpPr>
          <p:cNvPr id="1456" name="Google Shape;1456;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457" name="Google Shape;1457;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bg>
      <p:bgPr>
        <a:solidFill>
          <a:srgbClr val="E1E1E1"/>
        </a:solidFill>
        <a:effectLst/>
      </p:bgPr>
    </p:bg>
    <p:spTree>
      <p:nvGrpSpPr>
        <p:cNvPr id="1" name="Shape 15"/>
        <p:cNvGrpSpPr/>
        <p:nvPr/>
      </p:nvGrpSpPr>
      <p:grpSpPr>
        <a:xfrm>
          <a:off x="0" y="0"/>
          <a:ext cx="0" cy="0"/>
          <a:chOff x="0" y="0"/>
          <a:chExt cx="0" cy="0"/>
        </a:xfrm>
      </p:grpSpPr>
      <p:pic>
        <p:nvPicPr>
          <p:cNvPr id="16" name="Google Shape;16;p77"/>
          <p:cNvPicPr preferRelativeResize="0"/>
          <p:nvPr/>
        </p:nvPicPr>
        <p:blipFill rotWithShape="1">
          <a:blip r:embed="rId2">
            <a:alphaModFix/>
          </a:blip>
          <a:srcRect/>
          <a:stretch/>
        </p:blipFill>
        <p:spPr>
          <a:xfrm>
            <a:off x="10344149" y="4892671"/>
            <a:ext cx="1576583" cy="1476610"/>
          </a:xfrm>
          <a:prstGeom prst="rect">
            <a:avLst/>
          </a:prstGeom>
          <a:noFill/>
          <a:ln>
            <a:noFill/>
          </a:ln>
        </p:spPr>
      </p:pic>
      <p:sp>
        <p:nvSpPr>
          <p:cNvPr id="17" name="Google Shape;17;p77"/>
          <p:cNvSpPr txBox="1">
            <a:spLocks noGrp="1"/>
          </p:cNvSpPr>
          <p:nvPr>
            <p:ph type="ctrTitle"/>
          </p:nvPr>
        </p:nvSpPr>
        <p:spPr>
          <a:xfrm>
            <a:off x="980148" y="1359970"/>
            <a:ext cx="8015287" cy="13160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EA551F"/>
              </a:buClr>
              <a:buSzPts val="6300"/>
              <a:buFont typeface="Century Gothic"/>
              <a:buNone/>
              <a:defRPr sz="6300" b="1">
                <a:solidFill>
                  <a:srgbClr val="EA551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77"/>
          <p:cNvSpPr txBox="1"/>
          <p:nvPr/>
        </p:nvSpPr>
        <p:spPr>
          <a:xfrm>
            <a:off x="818409" y="5387490"/>
            <a:ext cx="9525740" cy="135421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EA551F"/>
              </a:buClr>
              <a:buSzPts val="3200"/>
              <a:buFont typeface="Century Gothic"/>
              <a:buNone/>
            </a:pPr>
            <a:r>
              <a:rPr lang="lt-LT" sz="3200" b="0" i="0" u="none" strike="noStrike" cap="none">
                <a:solidFill>
                  <a:srgbClr val="EA551F"/>
                </a:solidFill>
                <a:latin typeface="Century Gothic"/>
                <a:ea typeface="Century Gothic"/>
                <a:cs typeface="Century Gothic"/>
                <a:sym typeface="Century Gothic"/>
              </a:rPr>
              <a:t>Medijų ir informacinio raštingumo </a:t>
            </a: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EA551F"/>
              </a:buClr>
              <a:buSzPts val="3200"/>
              <a:buFont typeface="Century Gothic"/>
              <a:buNone/>
            </a:pPr>
            <a:r>
              <a:rPr lang="lt-LT" sz="3200" b="0" i="0" u="none" strike="noStrike" cap="none">
                <a:solidFill>
                  <a:srgbClr val="EA551F"/>
                </a:solidFill>
                <a:latin typeface="Century Gothic"/>
                <a:ea typeface="Century Gothic"/>
                <a:cs typeface="Century Gothic"/>
                <a:sym typeface="Century Gothic"/>
              </a:rPr>
              <a:t>kompetencijų tobulinimo programa</a:t>
            </a:r>
            <a:endParaRPr sz="3200" b="0" i="0" u="none" strike="noStrike" cap="none">
              <a:solidFill>
                <a:srgbClr val="EA551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entury Gothic"/>
              <a:ea typeface="Century Gothic"/>
              <a:cs typeface="Century Gothic"/>
              <a:sym typeface="Century Gothic"/>
            </a:endParaRPr>
          </a:p>
        </p:txBody>
      </p:sp>
      <p:sp>
        <p:nvSpPr>
          <p:cNvPr id="19" name="Google Shape;19;p77"/>
          <p:cNvSpPr txBox="1">
            <a:spLocks noGrp="1"/>
          </p:cNvSpPr>
          <p:nvPr>
            <p:ph type="subTitle" idx="1"/>
          </p:nvPr>
        </p:nvSpPr>
        <p:spPr>
          <a:xfrm>
            <a:off x="980148" y="4057650"/>
            <a:ext cx="8445763" cy="62865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rgbClr val="2E2E2E"/>
              </a:buClr>
              <a:buSzPts val="2400"/>
              <a:buNone/>
              <a:defRPr sz="2400">
                <a:solidFill>
                  <a:srgbClr val="2E2E2E"/>
                </a:solidFill>
                <a:latin typeface="Century Gothic"/>
                <a:ea typeface="Century Gothic"/>
                <a:cs typeface="Century Gothic"/>
                <a:sym typeface="Century Gothic"/>
              </a:defRPr>
            </a:lvl1pPr>
            <a:lvl2pPr lvl="1" algn="ctr">
              <a:lnSpc>
                <a:spcPct val="90000"/>
              </a:lnSpc>
              <a:spcBef>
                <a:spcPts val="500"/>
              </a:spcBef>
              <a:spcAft>
                <a:spcPts val="0"/>
              </a:spcAft>
              <a:buClr>
                <a:srgbClr val="2E2E2E"/>
              </a:buClr>
              <a:buSzPts val="2000"/>
              <a:buNone/>
              <a:defRPr sz="2000"/>
            </a:lvl2pPr>
            <a:lvl3pPr lvl="2" algn="ctr">
              <a:lnSpc>
                <a:spcPct val="90000"/>
              </a:lnSpc>
              <a:spcBef>
                <a:spcPts val="500"/>
              </a:spcBef>
              <a:spcAft>
                <a:spcPts val="0"/>
              </a:spcAft>
              <a:buClr>
                <a:srgbClr val="2E2E2E"/>
              </a:buClr>
              <a:buSzPts val="1800"/>
              <a:buNone/>
              <a:defRPr sz="1800"/>
            </a:lvl3pPr>
            <a:lvl4pPr lvl="3" algn="ctr">
              <a:lnSpc>
                <a:spcPct val="90000"/>
              </a:lnSpc>
              <a:spcBef>
                <a:spcPts val="500"/>
              </a:spcBef>
              <a:spcAft>
                <a:spcPts val="0"/>
              </a:spcAft>
              <a:buClr>
                <a:srgbClr val="2E2E2E"/>
              </a:buClr>
              <a:buSzPts val="1600"/>
              <a:buNone/>
              <a:defRPr sz="1600"/>
            </a:lvl4pPr>
            <a:lvl5pPr lvl="4" algn="ctr">
              <a:lnSpc>
                <a:spcPct val="90000"/>
              </a:lnSpc>
              <a:spcBef>
                <a:spcPts val="500"/>
              </a:spcBef>
              <a:spcAft>
                <a:spcPts val="0"/>
              </a:spcAft>
              <a:buClr>
                <a:srgbClr val="2E2E2E"/>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rgbClr val="E1E1E1"/>
        </a:solidFill>
        <a:effectLst/>
      </p:bgPr>
    </p:bg>
    <p:spTree>
      <p:nvGrpSpPr>
        <p:cNvPr id="1" name="Shape 20"/>
        <p:cNvGrpSpPr/>
        <p:nvPr/>
      </p:nvGrpSpPr>
      <p:grpSpPr>
        <a:xfrm>
          <a:off x="0" y="0"/>
          <a:ext cx="0" cy="0"/>
          <a:chOff x="0" y="0"/>
          <a:chExt cx="0" cy="0"/>
        </a:xfrm>
      </p:grpSpPr>
      <p:sp>
        <p:nvSpPr>
          <p:cNvPr id="21" name="Google Shape;21;p78"/>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lvl1pPr marL="457200" lvl="0" indent="-419100" algn="l">
              <a:lnSpc>
                <a:spcPct val="90000"/>
              </a:lnSpc>
              <a:spcBef>
                <a:spcPts val="1000"/>
              </a:spcBef>
              <a:spcAft>
                <a:spcPts val="0"/>
              </a:spcAft>
              <a:buClr>
                <a:srgbClr val="2E2E2E"/>
              </a:buClr>
              <a:buSzPts val="3000"/>
              <a:buChar char="•"/>
              <a:defRPr sz="3000">
                <a:solidFill>
                  <a:srgbClr val="2E2E2E"/>
                </a:solidFill>
                <a:latin typeface="Arial"/>
                <a:ea typeface="Arial"/>
                <a:cs typeface="Arial"/>
                <a:sym typeface="Arial"/>
              </a:defRPr>
            </a:lvl1pPr>
            <a:lvl2pPr marL="914400" lvl="1" indent="-393700" algn="l">
              <a:lnSpc>
                <a:spcPct val="90000"/>
              </a:lnSpc>
              <a:spcBef>
                <a:spcPts val="500"/>
              </a:spcBef>
              <a:spcAft>
                <a:spcPts val="0"/>
              </a:spcAft>
              <a:buClr>
                <a:srgbClr val="2E2E2E"/>
              </a:buClr>
              <a:buSzPts val="2600"/>
              <a:buChar char="•"/>
              <a:defRPr sz="2600">
                <a:solidFill>
                  <a:srgbClr val="2E2E2E"/>
                </a:solidFill>
                <a:latin typeface="Arial"/>
                <a:ea typeface="Arial"/>
                <a:cs typeface="Arial"/>
                <a:sym typeface="Arial"/>
              </a:defRPr>
            </a:lvl2pPr>
            <a:lvl3pPr marL="1371600" lvl="2" indent="-368300" algn="l">
              <a:lnSpc>
                <a:spcPct val="90000"/>
              </a:lnSpc>
              <a:spcBef>
                <a:spcPts val="500"/>
              </a:spcBef>
              <a:spcAft>
                <a:spcPts val="0"/>
              </a:spcAft>
              <a:buClr>
                <a:srgbClr val="2E2E2E"/>
              </a:buClr>
              <a:buSzPts val="2200"/>
              <a:buChar char="•"/>
              <a:defRPr sz="2200">
                <a:solidFill>
                  <a:srgbClr val="2E2E2E"/>
                </a:solidFill>
                <a:latin typeface="Arial"/>
                <a:ea typeface="Arial"/>
                <a:cs typeface="Arial"/>
                <a:sym typeface="Arial"/>
              </a:defRPr>
            </a:lvl3pPr>
            <a:lvl4pPr marL="1828800" lvl="3" indent="-342900" algn="l">
              <a:lnSpc>
                <a:spcPct val="90000"/>
              </a:lnSpc>
              <a:spcBef>
                <a:spcPts val="500"/>
              </a:spcBef>
              <a:spcAft>
                <a:spcPts val="0"/>
              </a:spcAft>
              <a:buClr>
                <a:srgbClr val="2E2E2E"/>
              </a:buClr>
              <a:buSzPts val="1800"/>
              <a:buChar char="•"/>
              <a:defRPr sz="1800">
                <a:solidFill>
                  <a:srgbClr val="2E2E2E"/>
                </a:solidFill>
                <a:latin typeface="Arial"/>
                <a:ea typeface="Arial"/>
                <a:cs typeface="Arial"/>
                <a:sym typeface="Arial"/>
              </a:defRPr>
            </a:lvl4pPr>
            <a:lvl5pPr marL="2286000" lvl="4" indent="-317500" algn="l">
              <a:lnSpc>
                <a:spcPct val="90000"/>
              </a:lnSpc>
              <a:spcBef>
                <a:spcPts val="500"/>
              </a:spcBef>
              <a:spcAft>
                <a:spcPts val="0"/>
              </a:spcAft>
              <a:buClr>
                <a:srgbClr val="2E2E2E"/>
              </a:buClr>
              <a:buSzPts val="1400"/>
              <a:buChar char="•"/>
              <a:defRPr sz="1400">
                <a:solidFill>
                  <a:srgbClr val="2E2E2E"/>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22" name="Google Shape;22;p78"/>
          <p:cNvCxnSpPr/>
          <p:nvPr/>
        </p:nvCxnSpPr>
        <p:spPr>
          <a:xfrm>
            <a:off x="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3" name="Google Shape;23;p78"/>
          <p:cNvCxnSpPr/>
          <p:nvPr/>
        </p:nvCxnSpPr>
        <p:spPr>
          <a:xfrm>
            <a:off x="5181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4" name="Google Shape;24;p78"/>
          <p:cNvCxnSpPr/>
          <p:nvPr/>
        </p:nvCxnSpPr>
        <p:spPr>
          <a:xfrm>
            <a:off x="1097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5" name="Google Shape;25;p78"/>
          <p:cNvCxnSpPr/>
          <p:nvPr/>
        </p:nvCxnSpPr>
        <p:spPr>
          <a:xfrm>
            <a:off x="169672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6" name="Google Shape;26;p78"/>
          <p:cNvCxnSpPr/>
          <p:nvPr/>
        </p:nvCxnSpPr>
        <p:spPr>
          <a:xfrm>
            <a:off x="227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7" name="Google Shape;27;p78"/>
          <p:cNvCxnSpPr/>
          <p:nvPr/>
        </p:nvCxnSpPr>
        <p:spPr>
          <a:xfrm>
            <a:off x="2875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8" name="Google Shape;28;p78"/>
          <p:cNvCxnSpPr/>
          <p:nvPr/>
        </p:nvCxnSpPr>
        <p:spPr>
          <a:xfrm>
            <a:off x="989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9" name="Google Shape;29;p78"/>
          <p:cNvCxnSpPr/>
          <p:nvPr/>
        </p:nvCxnSpPr>
        <p:spPr>
          <a:xfrm>
            <a:off x="10525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0" name="Google Shape;30;p78"/>
          <p:cNvCxnSpPr/>
          <p:nvPr/>
        </p:nvCxnSpPr>
        <p:spPr>
          <a:xfrm>
            <a:off x="11160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1" name="Google Shape;31;p78"/>
          <p:cNvCxnSpPr/>
          <p:nvPr/>
        </p:nvCxnSpPr>
        <p:spPr>
          <a:xfrm>
            <a:off x="11755120" y="1690688"/>
            <a:ext cx="436880" cy="0"/>
          </a:xfrm>
          <a:prstGeom prst="straightConnector1">
            <a:avLst/>
          </a:prstGeom>
          <a:noFill/>
          <a:ln w="38100" cap="flat" cmpd="sng">
            <a:solidFill>
              <a:srgbClr val="666666"/>
            </a:solidFill>
            <a:prstDash val="solid"/>
            <a:miter lim="800000"/>
            <a:headEnd type="none" w="sm" len="sm"/>
            <a:tailEnd type="none" w="sm" len="sm"/>
          </a:ln>
        </p:spPr>
      </p:cxnSp>
      <p:sp>
        <p:nvSpPr>
          <p:cNvPr id="32" name="Google Shape;32;p78"/>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cSld name="Two Content">
    <p:bg>
      <p:bgPr>
        <a:solidFill>
          <a:srgbClr val="E1E1E1"/>
        </a:solidFill>
        <a:effectLst/>
      </p:bgPr>
    </p:bg>
    <p:spTree>
      <p:nvGrpSpPr>
        <p:cNvPr id="1" name="Shape 33"/>
        <p:cNvGrpSpPr/>
        <p:nvPr/>
      </p:nvGrpSpPr>
      <p:grpSpPr>
        <a:xfrm>
          <a:off x="0" y="0"/>
          <a:ext cx="0" cy="0"/>
          <a:chOff x="0" y="0"/>
          <a:chExt cx="0" cy="0"/>
        </a:xfrm>
      </p:grpSpPr>
      <p:sp>
        <p:nvSpPr>
          <p:cNvPr id="34" name="Google Shape;34;p79"/>
          <p:cNvSpPr txBox="1">
            <a:spLocks noGrp="1"/>
          </p:cNvSpPr>
          <p:nvPr>
            <p:ph type="body" idx="1"/>
          </p:nvPr>
        </p:nvSpPr>
        <p:spPr>
          <a:xfrm>
            <a:off x="837679" y="1825626"/>
            <a:ext cx="5181600" cy="45466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E2E2E"/>
              </a:buClr>
              <a:buSzPts val="3000"/>
              <a:buFont typeface="Arial"/>
              <a:buNone/>
              <a:defRPr sz="3000" b="0">
                <a:solidFill>
                  <a:srgbClr val="2E2E2E"/>
                </a:solidFill>
                <a:latin typeface="Arial"/>
                <a:ea typeface="Arial"/>
                <a:cs typeface="Arial"/>
                <a:sym typeface="Arial"/>
              </a:defRPr>
            </a:lvl1pPr>
            <a:lvl2pPr marL="914400" lvl="1" indent="-228600" algn="l">
              <a:lnSpc>
                <a:spcPct val="90000"/>
              </a:lnSpc>
              <a:spcBef>
                <a:spcPts val="500"/>
              </a:spcBef>
              <a:spcAft>
                <a:spcPts val="0"/>
              </a:spcAft>
              <a:buClr>
                <a:srgbClr val="2E2E2E"/>
              </a:buClr>
              <a:buSzPts val="2400"/>
              <a:buFont typeface="Calibri"/>
              <a:buNone/>
              <a:defRPr>
                <a:solidFill>
                  <a:srgbClr val="2E2E2E"/>
                </a:solidFill>
              </a:defRPr>
            </a:lvl2pPr>
            <a:lvl3pPr marL="1371600" lvl="2" indent="-228600" algn="l">
              <a:lnSpc>
                <a:spcPct val="90000"/>
              </a:lnSpc>
              <a:spcBef>
                <a:spcPts val="500"/>
              </a:spcBef>
              <a:spcAft>
                <a:spcPts val="0"/>
              </a:spcAft>
              <a:buClr>
                <a:srgbClr val="2E2E2E"/>
              </a:buClr>
              <a:buSzPts val="2000"/>
              <a:buFont typeface="Calibri"/>
              <a:buNone/>
              <a:defRPr>
                <a:solidFill>
                  <a:srgbClr val="2E2E2E"/>
                </a:solidFill>
              </a:defRPr>
            </a:lvl3pPr>
            <a:lvl4pPr marL="1828800" lvl="3" indent="-228600" algn="l">
              <a:lnSpc>
                <a:spcPct val="90000"/>
              </a:lnSpc>
              <a:spcBef>
                <a:spcPts val="500"/>
              </a:spcBef>
              <a:spcAft>
                <a:spcPts val="0"/>
              </a:spcAft>
              <a:buClr>
                <a:srgbClr val="2E2E2E"/>
              </a:buClr>
              <a:buSzPts val="1800"/>
              <a:buFont typeface="Calibri"/>
              <a:buNone/>
              <a:defRPr>
                <a:solidFill>
                  <a:srgbClr val="2E2E2E"/>
                </a:solidFill>
              </a:defRPr>
            </a:lvl4pPr>
            <a:lvl5pPr marL="2286000" lvl="4" indent="-228600" algn="l">
              <a:lnSpc>
                <a:spcPct val="90000"/>
              </a:lnSpc>
              <a:spcBef>
                <a:spcPts val="1000"/>
              </a:spcBef>
              <a:spcAft>
                <a:spcPts val="0"/>
              </a:spcAft>
              <a:buClr>
                <a:srgbClr val="2E2E2E"/>
              </a:buClr>
              <a:buSzPts val="1800"/>
              <a:buFont typeface="Calibri"/>
              <a:buNone/>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79"/>
          <p:cNvSpPr txBox="1">
            <a:spLocks noGrp="1"/>
          </p:cNvSpPr>
          <p:nvPr>
            <p:ph type="body" idx="2"/>
          </p:nvPr>
        </p:nvSpPr>
        <p:spPr>
          <a:xfrm>
            <a:off x="6327384" y="1822452"/>
            <a:ext cx="5181600" cy="45466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E2E2E"/>
              </a:buClr>
              <a:buSzPts val="3000"/>
              <a:buFont typeface="Arial"/>
              <a:buNone/>
              <a:defRPr sz="3000" b="0">
                <a:solidFill>
                  <a:srgbClr val="2E2E2E"/>
                </a:solidFill>
                <a:latin typeface="Arial"/>
                <a:ea typeface="Arial"/>
                <a:cs typeface="Arial"/>
                <a:sym typeface="Arial"/>
              </a:defRPr>
            </a:lvl1pPr>
            <a:lvl2pPr marL="914400" lvl="1" indent="-228600" algn="l">
              <a:lnSpc>
                <a:spcPct val="90000"/>
              </a:lnSpc>
              <a:spcBef>
                <a:spcPts val="500"/>
              </a:spcBef>
              <a:spcAft>
                <a:spcPts val="0"/>
              </a:spcAft>
              <a:buClr>
                <a:srgbClr val="2E2E2E"/>
              </a:buClr>
              <a:buSzPts val="2400"/>
              <a:buFont typeface="Calibri"/>
              <a:buNone/>
              <a:defRPr>
                <a:solidFill>
                  <a:srgbClr val="2E2E2E"/>
                </a:solidFill>
              </a:defRPr>
            </a:lvl2pPr>
            <a:lvl3pPr marL="1371600" lvl="2" indent="-228600" algn="l">
              <a:lnSpc>
                <a:spcPct val="90000"/>
              </a:lnSpc>
              <a:spcBef>
                <a:spcPts val="500"/>
              </a:spcBef>
              <a:spcAft>
                <a:spcPts val="0"/>
              </a:spcAft>
              <a:buClr>
                <a:srgbClr val="2E2E2E"/>
              </a:buClr>
              <a:buSzPts val="2000"/>
              <a:buFont typeface="Calibri"/>
              <a:buNone/>
              <a:defRPr>
                <a:solidFill>
                  <a:srgbClr val="2E2E2E"/>
                </a:solidFill>
              </a:defRPr>
            </a:lvl3pPr>
            <a:lvl4pPr marL="1828800" lvl="3" indent="-228600" algn="l">
              <a:lnSpc>
                <a:spcPct val="90000"/>
              </a:lnSpc>
              <a:spcBef>
                <a:spcPts val="500"/>
              </a:spcBef>
              <a:spcAft>
                <a:spcPts val="0"/>
              </a:spcAft>
              <a:buClr>
                <a:srgbClr val="2E2E2E"/>
              </a:buClr>
              <a:buSzPts val="1800"/>
              <a:buFont typeface="Calibri"/>
              <a:buNone/>
              <a:defRPr>
                <a:solidFill>
                  <a:srgbClr val="2E2E2E"/>
                </a:solidFill>
              </a:defRPr>
            </a:lvl4pPr>
            <a:lvl5pPr marL="2286000" lvl="4" indent="-228600" algn="l">
              <a:lnSpc>
                <a:spcPct val="90000"/>
              </a:lnSpc>
              <a:spcBef>
                <a:spcPts val="1000"/>
              </a:spcBef>
              <a:spcAft>
                <a:spcPts val="0"/>
              </a:spcAft>
              <a:buClr>
                <a:srgbClr val="2E2E2E"/>
              </a:buClr>
              <a:buSzPts val="1800"/>
              <a:buFont typeface="Calibri"/>
              <a:buNone/>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36" name="Google Shape;36;p79"/>
          <p:cNvCxnSpPr/>
          <p:nvPr/>
        </p:nvCxnSpPr>
        <p:spPr>
          <a:xfrm>
            <a:off x="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7" name="Google Shape;37;p79"/>
          <p:cNvCxnSpPr/>
          <p:nvPr/>
        </p:nvCxnSpPr>
        <p:spPr>
          <a:xfrm>
            <a:off x="5181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8" name="Google Shape;38;p79"/>
          <p:cNvCxnSpPr/>
          <p:nvPr/>
        </p:nvCxnSpPr>
        <p:spPr>
          <a:xfrm>
            <a:off x="1097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9" name="Google Shape;39;p79"/>
          <p:cNvCxnSpPr/>
          <p:nvPr/>
        </p:nvCxnSpPr>
        <p:spPr>
          <a:xfrm>
            <a:off x="169672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40" name="Google Shape;40;p79"/>
          <p:cNvCxnSpPr/>
          <p:nvPr/>
        </p:nvCxnSpPr>
        <p:spPr>
          <a:xfrm>
            <a:off x="227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41" name="Google Shape;41;p79"/>
          <p:cNvCxnSpPr/>
          <p:nvPr/>
        </p:nvCxnSpPr>
        <p:spPr>
          <a:xfrm>
            <a:off x="2875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42" name="Google Shape;42;p79"/>
          <p:cNvCxnSpPr/>
          <p:nvPr/>
        </p:nvCxnSpPr>
        <p:spPr>
          <a:xfrm>
            <a:off x="989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43" name="Google Shape;43;p79"/>
          <p:cNvCxnSpPr/>
          <p:nvPr/>
        </p:nvCxnSpPr>
        <p:spPr>
          <a:xfrm>
            <a:off x="10525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44" name="Google Shape;44;p79"/>
          <p:cNvCxnSpPr/>
          <p:nvPr/>
        </p:nvCxnSpPr>
        <p:spPr>
          <a:xfrm>
            <a:off x="11160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45" name="Google Shape;45;p79"/>
          <p:cNvCxnSpPr/>
          <p:nvPr/>
        </p:nvCxnSpPr>
        <p:spPr>
          <a:xfrm>
            <a:off x="11755120" y="1690688"/>
            <a:ext cx="436880" cy="0"/>
          </a:xfrm>
          <a:prstGeom prst="straightConnector1">
            <a:avLst/>
          </a:prstGeom>
          <a:noFill/>
          <a:ln w="38100" cap="flat" cmpd="sng">
            <a:solidFill>
              <a:srgbClr val="666666"/>
            </a:solidFill>
            <a:prstDash val="solid"/>
            <a:miter lim="800000"/>
            <a:headEnd type="none" w="sm" len="sm"/>
            <a:tailEnd type="none" w="sm" len="sm"/>
          </a:ln>
        </p:spPr>
      </p:cxnSp>
      <p:sp>
        <p:nvSpPr>
          <p:cNvPr id="46" name="Google Shape;46;p79"/>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rgbClr val="E1E1E1"/>
        </a:solidFill>
        <a:effectLst/>
      </p:bgPr>
    </p:bg>
    <p:spTree>
      <p:nvGrpSpPr>
        <p:cNvPr id="1" name="Shape 47"/>
        <p:cNvGrpSpPr/>
        <p:nvPr/>
      </p:nvGrpSpPr>
      <p:grpSpPr>
        <a:xfrm>
          <a:off x="0" y="0"/>
          <a:ext cx="0" cy="0"/>
          <a:chOff x="0" y="0"/>
          <a:chExt cx="0" cy="0"/>
        </a:xfrm>
      </p:grpSpPr>
      <p:sp>
        <p:nvSpPr>
          <p:cNvPr id="48" name="Google Shape;48;p212"/>
          <p:cNvSpPr txBox="1">
            <a:spLocks noGrp="1"/>
          </p:cNvSpPr>
          <p:nvPr>
            <p:ph type="title"/>
          </p:nvPr>
        </p:nvSpPr>
        <p:spPr>
          <a:xfrm>
            <a:off x="2656840" y="2161453"/>
            <a:ext cx="6878320" cy="1325563"/>
          </a:xfrm>
          <a:prstGeom prst="rect">
            <a:avLst/>
          </a:prstGeom>
          <a:noFill/>
          <a:ln w="69850" cap="flat" cmpd="sng">
            <a:solidFill>
              <a:srgbClr val="666666"/>
            </a:solidFill>
            <a:prstDash val="dash"/>
            <a:round/>
            <a:headEnd type="none" w="sm" len="sm"/>
            <a:tailEnd type="none" w="sm" len="sm"/>
          </a:ln>
        </p:spPr>
        <p:txBody>
          <a:bodyPr spcFirstLastPara="1" wrap="square" lIns="91425" tIns="45700" rIns="91425" bIns="45700" anchor="ctr" anchorCtr="0">
            <a:normAutofit/>
          </a:bodyPr>
          <a:lstStyle>
            <a:lvl1pPr lvl="0" algn="ctr">
              <a:lnSpc>
                <a:spcPct val="90000"/>
              </a:lnSpc>
              <a:spcBef>
                <a:spcPts val="0"/>
              </a:spcBef>
              <a:spcAft>
                <a:spcPts val="0"/>
              </a:spcAft>
              <a:buClr>
                <a:srgbClr val="EA551F"/>
              </a:buClr>
              <a:buSzPts val="4500"/>
              <a:buFont typeface="Century Gothic"/>
              <a:buNone/>
              <a:defRPr>
                <a:solidFill>
                  <a:srgbClr val="EA551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50" name="Google Shape;50;p2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51" name="Google Shape;51;p2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lt-LT"/>
              <a:t>‹#›</a:t>
            </a:fld>
            <a:endParaRPr/>
          </a:p>
        </p:txBody>
      </p:sp>
      <p:cxnSp>
        <p:nvCxnSpPr>
          <p:cNvPr id="52" name="Google Shape;52;p212"/>
          <p:cNvCxnSpPr/>
          <p:nvPr/>
        </p:nvCxnSpPr>
        <p:spPr>
          <a:xfrm>
            <a:off x="8610600" y="6727190"/>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53" name="Google Shape;53;p212"/>
          <p:cNvCxnSpPr/>
          <p:nvPr/>
        </p:nvCxnSpPr>
        <p:spPr>
          <a:xfrm>
            <a:off x="21844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54" name="Google Shape;54;p212"/>
          <p:cNvCxnSpPr/>
          <p:nvPr/>
        </p:nvCxnSpPr>
        <p:spPr>
          <a:xfrm>
            <a:off x="123952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55" name="Google Shape;55;p212"/>
          <p:cNvCxnSpPr/>
          <p:nvPr/>
        </p:nvCxnSpPr>
        <p:spPr>
          <a:xfrm>
            <a:off x="264160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56" name="Google Shape;56;p212"/>
          <p:cNvCxnSpPr/>
          <p:nvPr/>
        </p:nvCxnSpPr>
        <p:spPr>
          <a:xfrm>
            <a:off x="425704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57" name="Google Shape;57;p212"/>
          <p:cNvCxnSpPr/>
          <p:nvPr/>
        </p:nvCxnSpPr>
        <p:spPr>
          <a:xfrm>
            <a:off x="609600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58" name="Google Shape;58;p212"/>
          <p:cNvCxnSpPr/>
          <p:nvPr/>
        </p:nvCxnSpPr>
        <p:spPr>
          <a:xfrm>
            <a:off x="11135360" y="6735763"/>
            <a:ext cx="436880" cy="0"/>
          </a:xfrm>
          <a:prstGeom prst="straightConnector1">
            <a:avLst/>
          </a:prstGeom>
          <a:noFill/>
          <a:ln w="38100" cap="flat" cmpd="sng">
            <a:solidFill>
              <a:srgbClr val="666666"/>
            </a:solidFill>
            <a:prstDash val="solid"/>
            <a:miter lim="800000"/>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u turiniai" type="twoObj">
  <p:cSld name="TWO_OBJECTS">
    <p:spTree>
      <p:nvGrpSpPr>
        <p:cNvPr id="1" name="Shape 59"/>
        <p:cNvGrpSpPr/>
        <p:nvPr/>
      </p:nvGrpSpPr>
      <p:grpSpPr>
        <a:xfrm>
          <a:off x="0" y="0"/>
          <a:ext cx="0" cy="0"/>
          <a:chOff x="0" y="0"/>
          <a:chExt cx="0" cy="0"/>
        </a:xfrm>
      </p:grpSpPr>
      <p:sp>
        <p:nvSpPr>
          <p:cNvPr id="60" name="Google Shape;60;p8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8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8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8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8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8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kcijos antraštė" type="secHead">
  <p:cSld name="SECTION_HEADER">
    <p:spTree>
      <p:nvGrpSpPr>
        <p:cNvPr id="1" name="Shape 66"/>
        <p:cNvGrpSpPr/>
        <p:nvPr/>
      </p:nvGrpSpPr>
      <p:grpSpPr>
        <a:xfrm>
          <a:off x="0" y="0"/>
          <a:ext cx="0" cy="0"/>
          <a:chOff x="0" y="0"/>
          <a:chExt cx="0" cy="0"/>
        </a:xfrm>
      </p:grpSpPr>
      <p:sp>
        <p:nvSpPr>
          <p:cNvPr id="67" name="Google Shape;67;p9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9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69" name="Google Shape;69;p9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9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9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yginimas" type="twoTxTwoObj">
  <p:cSld name="TWO_OBJECTS_WITH_TEXT">
    <p:spTree>
      <p:nvGrpSpPr>
        <p:cNvPr id="1" name="Shape 72"/>
        <p:cNvGrpSpPr/>
        <p:nvPr/>
      </p:nvGrpSpPr>
      <p:grpSpPr>
        <a:xfrm>
          <a:off x="0" y="0"/>
          <a:ext cx="0" cy="0"/>
          <a:chOff x="0" y="0"/>
          <a:chExt cx="0" cy="0"/>
        </a:xfrm>
      </p:grpSpPr>
      <p:sp>
        <p:nvSpPr>
          <p:cNvPr id="73" name="Google Shape;73;p9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9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5" name="Google Shape;75;p9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9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7" name="Google Shape;77;p9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9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9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9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uščia" type="blank">
  <p:cSld name="BLANK">
    <p:spTree>
      <p:nvGrpSpPr>
        <p:cNvPr id="1" name="Shape 81"/>
        <p:cNvGrpSpPr/>
        <p:nvPr/>
      </p:nvGrpSpPr>
      <p:grpSpPr>
        <a:xfrm>
          <a:off x="0" y="0"/>
          <a:ext cx="0" cy="0"/>
          <a:chOff x="0" y="0"/>
          <a:chExt cx="0" cy="0"/>
        </a:xfrm>
      </p:grpSpPr>
      <p:sp>
        <p:nvSpPr>
          <p:cNvPr id="82" name="Google Shape;82;p9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9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9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urinys ir antraštė" type="objTx">
  <p:cSld name="OBJECT_WITH_CAPTION_TEXT">
    <p:spTree>
      <p:nvGrpSpPr>
        <p:cNvPr id="1" name="Shape 85"/>
        <p:cNvGrpSpPr/>
        <p:nvPr/>
      </p:nvGrpSpPr>
      <p:grpSpPr>
        <a:xfrm>
          <a:off x="0" y="0"/>
          <a:ext cx="0" cy="0"/>
          <a:chOff x="0" y="0"/>
          <a:chExt cx="0" cy="0"/>
        </a:xfrm>
      </p:grpSpPr>
      <p:sp>
        <p:nvSpPr>
          <p:cNvPr id="86" name="Google Shape;86;p9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9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8" name="Google Shape;88;p9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9" name="Google Shape;89;p9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9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9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veikslėlis ir antraštė" type="picTx">
  <p:cSld name="PICTURE_WITH_CAPTION_TEXT">
    <p:spTree>
      <p:nvGrpSpPr>
        <p:cNvPr id="1" name="Shape 92"/>
        <p:cNvGrpSpPr/>
        <p:nvPr/>
      </p:nvGrpSpPr>
      <p:grpSpPr>
        <a:xfrm>
          <a:off x="0" y="0"/>
          <a:ext cx="0" cy="0"/>
          <a:chOff x="0" y="0"/>
          <a:chExt cx="0" cy="0"/>
        </a:xfrm>
      </p:grpSpPr>
      <p:sp>
        <p:nvSpPr>
          <p:cNvPr id="93" name="Google Shape;93;p9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96"/>
          <p:cNvSpPr>
            <a:spLocks noGrp="1"/>
          </p:cNvSpPr>
          <p:nvPr>
            <p:ph type="pic" idx="2"/>
          </p:nvPr>
        </p:nvSpPr>
        <p:spPr>
          <a:xfrm>
            <a:off x="5183188" y="987425"/>
            <a:ext cx="6172200" cy="4873625"/>
          </a:xfrm>
          <a:prstGeom prst="rect">
            <a:avLst/>
          </a:prstGeom>
          <a:noFill/>
          <a:ln>
            <a:noFill/>
          </a:ln>
        </p:spPr>
      </p:sp>
      <p:sp>
        <p:nvSpPr>
          <p:cNvPr id="95" name="Google Shape;95;p9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96" name="Google Shape;96;p9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9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9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avadinimas ir vertikalus tekstas" type="vertTx">
  <p:cSld name="VERTICAL_TEXT">
    <p:spTree>
      <p:nvGrpSpPr>
        <p:cNvPr id="1" name="Shape 99"/>
        <p:cNvGrpSpPr/>
        <p:nvPr/>
      </p:nvGrpSpPr>
      <p:grpSpPr>
        <a:xfrm>
          <a:off x="0" y="0"/>
          <a:ext cx="0" cy="0"/>
          <a:chOff x="0" y="0"/>
          <a:chExt cx="0" cy="0"/>
        </a:xfrm>
      </p:grpSpPr>
      <p:sp>
        <p:nvSpPr>
          <p:cNvPr id="100" name="Google Shape;100;p9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9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2" name="Google Shape;102;p9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9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9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kalus pavadinimas ir tekstas" type="vertTitleAndTx">
  <p:cSld name="VERTICAL_TITLE_AND_VERTICAL_TEXT">
    <p:spTree>
      <p:nvGrpSpPr>
        <p:cNvPr id="1" name="Shape 105"/>
        <p:cNvGrpSpPr/>
        <p:nvPr/>
      </p:nvGrpSpPr>
      <p:grpSpPr>
        <a:xfrm>
          <a:off x="0" y="0"/>
          <a:ext cx="0" cy="0"/>
          <a:chOff x="0" y="0"/>
          <a:chExt cx="0" cy="0"/>
        </a:xfrm>
      </p:grpSpPr>
      <p:sp>
        <p:nvSpPr>
          <p:cNvPr id="106" name="Google Shape;106;p9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9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8" name="Google Shape;108;p9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9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9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Title Only">
    <p:bg>
      <p:bgPr>
        <a:solidFill>
          <a:srgbClr val="E1E1E1"/>
        </a:solidFill>
        <a:effectLst/>
      </p:bgPr>
    </p:bg>
    <p:spTree>
      <p:nvGrpSpPr>
        <p:cNvPr id="1" name="Shape 111"/>
        <p:cNvGrpSpPr/>
        <p:nvPr/>
      </p:nvGrpSpPr>
      <p:grpSpPr>
        <a:xfrm>
          <a:off x="0" y="0"/>
          <a:ext cx="0" cy="0"/>
          <a:chOff x="0" y="0"/>
          <a:chExt cx="0" cy="0"/>
        </a:xfrm>
      </p:grpSpPr>
      <p:cxnSp>
        <p:nvCxnSpPr>
          <p:cNvPr id="112" name="Google Shape;112;g3a0e4a9668e_0_72"/>
          <p:cNvCxnSpPr/>
          <p:nvPr/>
        </p:nvCxnSpPr>
        <p:spPr>
          <a:xfrm>
            <a:off x="8610600" y="6727190"/>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113" name="Google Shape;113;g3a0e4a9668e_0_72"/>
          <p:cNvCxnSpPr/>
          <p:nvPr/>
        </p:nvCxnSpPr>
        <p:spPr>
          <a:xfrm>
            <a:off x="218440" y="6721475"/>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114" name="Google Shape;114;g3a0e4a9668e_0_72"/>
          <p:cNvCxnSpPr/>
          <p:nvPr/>
        </p:nvCxnSpPr>
        <p:spPr>
          <a:xfrm>
            <a:off x="1239520" y="6721475"/>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115" name="Google Shape;115;g3a0e4a9668e_0_72"/>
          <p:cNvCxnSpPr/>
          <p:nvPr/>
        </p:nvCxnSpPr>
        <p:spPr>
          <a:xfrm>
            <a:off x="2641600" y="6721475"/>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116" name="Google Shape;116;g3a0e4a9668e_0_72"/>
          <p:cNvCxnSpPr/>
          <p:nvPr/>
        </p:nvCxnSpPr>
        <p:spPr>
          <a:xfrm>
            <a:off x="4257040" y="6721475"/>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117" name="Google Shape;117;g3a0e4a9668e_0_72"/>
          <p:cNvCxnSpPr/>
          <p:nvPr/>
        </p:nvCxnSpPr>
        <p:spPr>
          <a:xfrm>
            <a:off x="6096000" y="6721475"/>
            <a:ext cx="436800" cy="0"/>
          </a:xfrm>
          <a:prstGeom prst="straightConnector1">
            <a:avLst/>
          </a:prstGeom>
          <a:noFill/>
          <a:ln w="38100" cap="flat" cmpd="sng">
            <a:solidFill>
              <a:srgbClr val="666666"/>
            </a:solidFill>
            <a:prstDash val="solid"/>
            <a:miter lim="800000"/>
            <a:headEnd type="none" w="sm" len="sm"/>
            <a:tailEnd type="none" w="sm" len="sm"/>
          </a:ln>
        </p:spPr>
      </p:cxnSp>
      <p:cxnSp>
        <p:nvCxnSpPr>
          <p:cNvPr id="118" name="Google Shape;118;g3a0e4a9668e_0_72"/>
          <p:cNvCxnSpPr/>
          <p:nvPr/>
        </p:nvCxnSpPr>
        <p:spPr>
          <a:xfrm>
            <a:off x="11135360" y="6735763"/>
            <a:ext cx="436800" cy="0"/>
          </a:xfrm>
          <a:prstGeom prst="straightConnector1">
            <a:avLst/>
          </a:prstGeom>
          <a:noFill/>
          <a:ln w="38100" cap="flat" cmpd="sng">
            <a:solidFill>
              <a:srgbClr val="666666"/>
            </a:solidFill>
            <a:prstDash val="solid"/>
            <a:miter lim="800000"/>
            <a:headEnd type="none" w="sm" len="sm"/>
            <a:tailEnd type="none" w="sm" len="sm"/>
          </a:ln>
        </p:spPr>
      </p:cxnSp>
      <p:sp>
        <p:nvSpPr>
          <p:cNvPr id="119" name="Google Shape;119;g3a0e4a9668e_0_72"/>
          <p:cNvSpPr txBox="1">
            <a:spLocks noGrp="1"/>
          </p:cNvSpPr>
          <p:nvPr>
            <p:ph type="title"/>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lvl1pPr lvl="0" algn="ctr">
              <a:lnSpc>
                <a:spcPct val="90000"/>
              </a:lnSpc>
              <a:spcBef>
                <a:spcPts val="0"/>
              </a:spcBef>
              <a:spcAft>
                <a:spcPts val="0"/>
              </a:spcAft>
              <a:buClr>
                <a:srgbClr val="EA551F"/>
              </a:buClr>
              <a:buSzPts val="45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rgbClr val="E1E1E1"/>
        </a:solidFill>
        <a:effectLst/>
      </p:bgPr>
    </p:bg>
    <p:spTree>
      <p:nvGrpSpPr>
        <p:cNvPr id="1" name="Shape 126"/>
        <p:cNvGrpSpPr/>
        <p:nvPr/>
      </p:nvGrpSpPr>
      <p:grpSpPr>
        <a:xfrm>
          <a:off x="0" y="0"/>
          <a:ext cx="0" cy="0"/>
          <a:chOff x="0" y="0"/>
          <a:chExt cx="0" cy="0"/>
        </a:xfrm>
      </p:grpSpPr>
      <p:sp>
        <p:nvSpPr>
          <p:cNvPr id="127" name="Google Shape;127;p81"/>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SzPts val="2400"/>
              <a:buChar char="•"/>
              <a:defRPr sz="3000">
                <a:solidFill>
                  <a:srgbClr val="2E2E2E"/>
                </a:solidFill>
                <a:latin typeface="Arial"/>
                <a:ea typeface="Arial"/>
                <a:cs typeface="Arial"/>
                <a:sym typeface="Arial"/>
              </a:defRPr>
            </a:lvl1pPr>
            <a:lvl2pPr marL="914400" lvl="1" indent="-381000" algn="l">
              <a:lnSpc>
                <a:spcPct val="90000"/>
              </a:lnSpc>
              <a:spcBef>
                <a:spcPts val="500"/>
              </a:spcBef>
              <a:spcAft>
                <a:spcPts val="0"/>
              </a:spcAft>
              <a:buSzPts val="2400"/>
              <a:buChar char="•"/>
              <a:defRPr sz="2600">
                <a:solidFill>
                  <a:srgbClr val="2E2E2E"/>
                </a:solidFill>
                <a:latin typeface="Arial"/>
                <a:ea typeface="Arial"/>
                <a:cs typeface="Arial"/>
                <a:sym typeface="Arial"/>
              </a:defRPr>
            </a:lvl2pPr>
            <a:lvl3pPr marL="1371600" lvl="2" indent="-381000" algn="l">
              <a:lnSpc>
                <a:spcPct val="90000"/>
              </a:lnSpc>
              <a:spcBef>
                <a:spcPts val="500"/>
              </a:spcBef>
              <a:spcAft>
                <a:spcPts val="0"/>
              </a:spcAft>
              <a:buSzPts val="2400"/>
              <a:buChar char="•"/>
              <a:defRPr sz="2200">
                <a:solidFill>
                  <a:srgbClr val="2E2E2E"/>
                </a:solidFill>
                <a:latin typeface="Arial"/>
                <a:ea typeface="Arial"/>
                <a:cs typeface="Arial"/>
                <a:sym typeface="Arial"/>
              </a:defRPr>
            </a:lvl3pPr>
            <a:lvl4pPr marL="1828800" lvl="3" indent="-381000" algn="l">
              <a:lnSpc>
                <a:spcPct val="90000"/>
              </a:lnSpc>
              <a:spcBef>
                <a:spcPts val="500"/>
              </a:spcBef>
              <a:spcAft>
                <a:spcPts val="0"/>
              </a:spcAft>
              <a:buSzPts val="2400"/>
              <a:buChar char="•"/>
              <a:defRPr sz="1800">
                <a:solidFill>
                  <a:srgbClr val="2E2E2E"/>
                </a:solidFill>
                <a:latin typeface="Arial"/>
                <a:ea typeface="Arial"/>
                <a:cs typeface="Arial"/>
                <a:sym typeface="Arial"/>
              </a:defRPr>
            </a:lvl4pPr>
            <a:lvl5pPr marL="2286000" lvl="4" indent="-381000" algn="l">
              <a:lnSpc>
                <a:spcPct val="90000"/>
              </a:lnSpc>
              <a:spcBef>
                <a:spcPts val="500"/>
              </a:spcBef>
              <a:spcAft>
                <a:spcPts val="0"/>
              </a:spcAft>
              <a:buSzPts val="2400"/>
              <a:buChar char="•"/>
              <a:defRPr sz="1400">
                <a:solidFill>
                  <a:srgbClr val="2E2E2E"/>
                </a:solidFill>
                <a:latin typeface="Arial"/>
                <a:ea typeface="Arial"/>
                <a:cs typeface="Arial"/>
                <a:sym typeface="Arial"/>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cxnSp>
        <p:nvCxnSpPr>
          <p:cNvPr id="128" name="Google Shape;128;p81"/>
          <p:cNvCxnSpPr/>
          <p:nvPr/>
        </p:nvCxnSpPr>
        <p:spPr>
          <a:xfrm>
            <a:off x="0" y="1690688"/>
            <a:ext cx="436880" cy="0"/>
          </a:xfrm>
          <a:prstGeom prst="straightConnector1">
            <a:avLst/>
          </a:prstGeom>
          <a:noFill/>
          <a:ln w="38100" cap="flat" cmpd="sng">
            <a:solidFill>
              <a:srgbClr val="666666"/>
            </a:solidFill>
            <a:prstDash val="solid"/>
            <a:round/>
            <a:headEnd type="none" w="sm" len="sm"/>
            <a:tailEnd type="none" w="sm" len="sm"/>
          </a:ln>
        </p:spPr>
      </p:cxnSp>
      <p:cxnSp>
        <p:nvCxnSpPr>
          <p:cNvPr id="129" name="Google Shape;129;p81"/>
          <p:cNvCxnSpPr/>
          <p:nvPr/>
        </p:nvCxnSpPr>
        <p:spPr>
          <a:xfrm>
            <a:off x="518160" y="1690688"/>
            <a:ext cx="436880" cy="0"/>
          </a:xfrm>
          <a:prstGeom prst="straightConnector1">
            <a:avLst/>
          </a:prstGeom>
          <a:noFill/>
          <a:ln w="38100" cap="flat" cmpd="sng">
            <a:solidFill>
              <a:srgbClr val="666666"/>
            </a:solidFill>
            <a:prstDash val="solid"/>
            <a:round/>
            <a:headEnd type="none" w="sm" len="sm"/>
            <a:tailEnd type="none" w="sm" len="sm"/>
          </a:ln>
        </p:spPr>
      </p:cxnSp>
      <p:cxnSp>
        <p:nvCxnSpPr>
          <p:cNvPr id="130" name="Google Shape;130;p81"/>
          <p:cNvCxnSpPr/>
          <p:nvPr/>
        </p:nvCxnSpPr>
        <p:spPr>
          <a:xfrm>
            <a:off x="1097280" y="1690688"/>
            <a:ext cx="436880" cy="0"/>
          </a:xfrm>
          <a:prstGeom prst="straightConnector1">
            <a:avLst/>
          </a:prstGeom>
          <a:noFill/>
          <a:ln w="38100" cap="flat" cmpd="sng">
            <a:solidFill>
              <a:srgbClr val="666666"/>
            </a:solidFill>
            <a:prstDash val="solid"/>
            <a:round/>
            <a:headEnd type="none" w="sm" len="sm"/>
            <a:tailEnd type="none" w="sm" len="sm"/>
          </a:ln>
        </p:spPr>
      </p:cxnSp>
      <p:cxnSp>
        <p:nvCxnSpPr>
          <p:cNvPr id="131" name="Google Shape;131;p81"/>
          <p:cNvCxnSpPr/>
          <p:nvPr/>
        </p:nvCxnSpPr>
        <p:spPr>
          <a:xfrm>
            <a:off x="1696720" y="1690688"/>
            <a:ext cx="436880" cy="0"/>
          </a:xfrm>
          <a:prstGeom prst="straightConnector1">
            <a:avLst/>
          </a:prstGeom>
          <a:noFill/>
          <a:ln w="38100" cap="flat" cmpd="sng">
            <a:solidFill>
              <a:srgbClr val="666666"/>
            </a:solidFill>
            <a:prstDash val="solid"/>
            <a:round/>
            <a:headEnd type="none" w="sm" len="sm"/>
            <a:tailEnd type="none" w="sm" len="sm"/>
          </a:ln>
        </p:spPr>
      </p:cxnSp>
      <p:cxnSp>
        <p:nvCxnSpPr>
          <p:cNvPr id="132" name="Google Shape;132;p81"/>
          <p:cNvCxnSpPr/>
          <p:nvPr/>
        </p:nvCxnSpPr>
        <p:spPr>
          <a:xfrm>
            <a:off x="2275840" y="1690688"/>
            <a:ext cx="436880" cy="0"/>
          </a:xfrm>
          <a:prstGeom prst="straightConnector1">
            <a:avLst/>
          </a:prstGeom>
          <a:noFill/>
          <a:ln w="38100" cap="flat" cmpd="sng">
            <a:solidFill>
              <a:srgbClr val="666666"/>
            </a:solidFill>
            <a:prstDash val="solid"/>
            <a:round/>
            <a:headEnd type="none" w="sm" len="sm"/>
            <a:tailEnd type="none" w="sm" len="sm"/>
          </a:ln>
        </p:spPr>
      </p:cxnSp>
      <p:cxnSp>
        <p:nvCxnSpPr>
          <p:cNvPr id="133" name="Google Shape;133;p81"/>
          <p:cNvCxnSpPr/>
          <p:nvPr/>
        </p:nvCxnSpPr>
        <p:spPr>
          <a:xfrm>
            <a:off x="2875280" y="1690688"/>
            <a:ext cx="436880" cy="0"/>
          </a:xfrm>
          <a:prstGeom prst="straightConnector1">
            <a:avLst/>
          </a:prstGeom>
          <a:noFill/>
          <a:ln w="38100" cap="flat" cmpd="sng">
            <a:solidFill>
              <a:srgbClr val="666666"/>
            </a:solidFill>
            <a:prstDash val="solid"/>
            <a:round/>
            <a:headEnd type="none" w="sm" len="sm"/>
            <a:tailEnd type="none" w="sm" len="sm"/>
          </a:ln>
        </p:spPr>
      </p:cxnSp>
      <p:cxnSp>
        <p:nvCxnSpPr>
          <p:cNvPr id="134" name="Google Shape;134;p81"/>
          <p:cNvCxnSpPr/>
          <p:nvPr/>
        </p:nvCxnSpPr>
        <p:spPr>
          <a:xfrm>
            <a:off x="9895840" y="1690688"/>
            <a:ext cx="436880" cy="0"/>
          </a:xfrm>
          <a:prstGeom prst="straightConnector1">
            <a:avLst/>
          </a:prstGeom>
          <a:noFill/>
          <a:ln w="38100" cap="flat" cmpd="sng">
            <a:solidFill>
              <a:srgbClr val="666666"/>
            </a:solidFill>
            <a:prstDash val="solid"/>
            <a:round/>
            <a:headEnd type="none" w="sm" len="sm"/>
            <a:tailEnd type="none" w="sm" len="sm"/>
          </a:ln>
        </p:spPr>
      </p:cxnSp>
      <p:cxnSp>
        <p:nvCxnSpPr>
          <p:cNvPr id="135" name="Google Shape;135;p81"/>
          <p:cNvCxnSpPr/>
          <p:nvPr/>
        </p:nvCxnSpPr>
        <p:spPr>
          <a:xfrm>
            <a:off x="10525760" y="1690688"/>
            <a:ext cx="436880" cy="0"/>
          </a:xfrm>
          <a:prstGeom prst="straightConnector1">
            <a:avLst/>
          </a:prstGeom>
          <a:noFill/>
          <a:ln w="38100" cap="flat" cmpd="sng">
            <a:solidFill>
              <a:srgbClr val="666666"/>
            </a:solidFill>
            <a:prstDash val="solid"/>
            <a:round/>
            <a:headEnd type="none" w="sm" len="sm"/>
            <a:tailEnd type="none" w="sm" len="sm"/>
          </a:ln>
        </p:spPr>
      </p:cxnSp>
      <p:cxnSp>
        <p:nvCxnSpPr>
          <p:cNvPr id="136" name="Google Shape;136;p81"/>
          <p:cNvCxnSpPr/>
          <p:nvPr/>
        </p:nvCxnSpPr>
        <p:spPr>
          <a:xfrm>
            <a:off x="11160760" y="1690688"/>
            <a:ext cx="436880" cy="0"/>
          </a:xfrm>
          <a:prstGeom prst="straightConnector1">
            <a:avLst/>
          </a:prstGeom>
          <a:noFill/>
          <a:ln w="38100" cap="flat" cmpd="sng">
            <a:solidFill>
              <a:srgbClr val="666666"/>
            </a:solidFill>
            <a:prstDash val="solid"/>
            <a:round/>
            <a:headEnd type="none" w="sm" len="sm"/>
            <a:tailEnd type="none" w="sm" len="sm"/>
          </a:ln>
        </p:spPr>
      </p:cxnSp>
      <p:cxnSp>
        <p:nvCxnSpPr>
          <p:cNvPr id="137" name="Google Shape;137;p81"/>
          <p:cNvCxnSpPr/>
          <p:nvPr/>
        </p:nvCxnSpPr>
        <p:spPr>
          <a:xfrm>
            <a:off x="11755120" y="1690688"/>
            <a:ext cx="436880" cy="0"/>
          </a:xfrm>
          <a:prstGeom prst="straightConnector1">
            <a:avLst/>
          </a:prstGeom>
          <a:noFill/>
          <a:ln w="38100" cap="flat" cmpd="sng">
            <a:solidFill>
              <a:srgbClr val="666666"/>
            </a:solidFill>
            <a:prstDash val="solid"/>
            <a:round/>
            <a:headEnd type="none" w="sm" len="sm"/>
            <a:tailEnd type="none" w="sm" len="sm"/>
          </a:ln>
        </p:spPr>
      </p:cxnSp>
      <p:sp>
        <p:nvSpPr>
          <p:cNvPr id="138" name="Google Shape;138;p81"/>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5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rgbClr val="E1E1E1"/>
        </a:solidFill>
        <a:effectLst/>
      </p:bgPr>
    </p:bg>
    <p:spTree>
      <p:nvGrpSpPr>
        <p:cNvPr id="1" name="Shape 139"/>
        <p:cNvGrpSpPr/>
        <p:nvPr/>
      </p:nvGrpSpPr>
      <p:grpSpPr>
        <a:xfrm>
          <a:off x="0" y="0"/>
          <a:ext cx="0" cy="0"/>
          <a:chOff x="0" y="0"/>
          <a:chExt cx="0" cy="0"/>
        </a:xfrm>
      </p:grpSpPr>
      <p:sp>
        <p:nvSpPr>
          <p:cNvPr id="140" name="Google Shape;140;p85"/>
          <p:cNvSpPr txBox="1">
            <a:spLocks noGrp="1"/>
          </p:cNvSpPr>
          <p:nvPr>
            <p:ph type="title"/>
          </p:nvPr>
        </p:nvSpPr>
        <p:spPr>
          <a:xfrm>
            <a:off x="2656840" y="2161453"/>
            <a:ext cx="6878320" cy="1325563"/>
          </a:xfrm>
          <a:prstGeom prst="rect">
            <a:avLst/>
          </a:prstGeom>
          <a:noFill/>
          <a:ln w="69850" cap="flat" cmpd="sng">
            <a:solidFill>
              <a:srgbClr val="666666"/>
            </a:solidFill>
            <a:prstDash val="dash"/>
            <a:round/>
            <a:headEnd type="none" w="sm" len="sm"/>
            <a:tailEnd type="none" w="sm" len="sm"/>
          </a:ln>
        </p:spPr>
        <p:txBody>
          <a:bodyPr spcFirstLastPara="1" wrap="square" lIns="91425" tIns="45700" rIns="91425" bIns="45700" anchor="ctr" anchorCtr="0">
            <a:normAutofit/>
          </a:bodyPr>
          <a:lstStyle>
            <a:lvl1pPr lvl="0" algn="ctr">
              <a:lnSpc>
                <a:spcPct val="90000"/>
              </a:lnSpc>
              <a:spcBef>
                <a:spcPts val="0"/>
              </a:spcBef>
              <a:spcAft>
                <a:spcPts val="0"/>
              </a:spcAft>
              <a:buClr>
                <a:srgbClr val="EA551F"/>
              </a:buClr>
              <a:buSzPts val="4500"/>
              <a:buFont typeface="Century Gothic"/>
              <a:buNone/>
              <a:defRPr>
                <a:solidFill>
                  <a:srgbClr val="EA551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8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142" name="Google Shape;142;p8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143" name="Google Shape;143;p8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lt-LT"/>
              <a:t>‹#›</a:t>
            </a:fld>
            <a:endParaRPr/>
          </a:p>
        </p:txBody>
      </p:sp>
      <p:cxnSp>
        <p:nvCxnSpPr>
          <p:cNvPr id="144" name="Google Shape;144;p85"/>
          <p:cNvCxnSpPr/>
          <p:nvPr/>
        </p:nvCxnSpPr>
        <p:spPr>
          <a:xfrm>
            <a:off x="8610600" y="6727190"/>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45" name="Google Shape;145;p85"/>
          <p:cNvCxnSpPr/>
          <p:nvPr/>
        </p:nvCxnSpPr>
        <p:spPr>
          <a:xfrm>
            <a:off x="21844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46" name="Google Shape;146;p85"/>
          <p:cNvCxnSpPr/>
          <p:nvPr/>
        </p:nvCxnSpPr>
        <p:spPr>
          <a:xfrm>
            <a:off x="123952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47" name="Google Shape;147;p85"/>
          <p:cNvCxnSpPr/>
          <p:nvPr/>
        </p:nvCxnSpPr>
        <p:spPr>
          <a:xfrm>
            <a:off x="264160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48" name="Google Shape;148;p85"/>
          <p:cNvCxnSpPr/>
          <p:nvPr/>
        </p:nvCxnSpPr>
        <p:spPr>
          <a:xfrm>
            <a:off x="425704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49" name="Google Shape;149;p85"/>
          <p:cNvCxnSpPr/>
          <p:nvPr/>
        </p:nvCxnSpPr>
        <p:spPr>
          <a:xfrm>
            <a:off x="609600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50" name="Google Shape;150;p85"/>
          <p:cNvCxnSpPr/>
          <p:nvPr/>
        </p:nvCxnSpPr>
        <p:spPr>
          <a:xfrm>
            <a:off x="11135360" y="6735763"/>
            <a:ext cx="436880" cy="0"/>
          </a:xfrm>
          <a:prstGeom prst="straightConnector1">
            <a:avLst/>
          </a:prstGeom>
          <a:noFill/>
          <a:ln w="38100" cap="flat" cmpd="sng">
            <a:solidFill>
              <a:srgbClr val="666666"/>
            </a:solidFill>
            <a:prstDash val="solid"/>
            <a:miter lim="800000"/>
            <a:headEnd type="none" w="sm" len="sm"/>
            <a:tailEnd type="none" w="sm" len="sm"/>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solidFill>
          <a:srgbClr val="E1E1E1"/>
        </a:solidFill>
        <a:effectLst/>
      </p:bgPr>
    </p:bg>
    <p:spTree>
      <p:nvGrpSpPr>
        <p:cNvPr id="1" name="Shape 151"/>
        <p:cNvGrpSpPr/>
        <p:nvPr/>
      </p:nvGrpSpPr>
      <p:grpSpPr>
        <a:xfrm>
          <a:off x="0" y="0"/>
          <a:ext cx="0" cy="0"/>
          <a:chOff x="0" y="0"/>
          <a:chExt cx="0" cy="0"/>
        </a:xfrm>
      </p:grpSpPr>
      <p:sp>
        <p:nvSpPr>
          <p:cNvPr id="152" name="Google Shape;152;p8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4500"/>
              <a:buFont typeface="Century Gothic"/>
              <a:buNone/>
              <a:defRPr>
                <a:solidFill>
                  <a:srgbClr val="EA551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p82"/>
          <p:cNvSpPr txBox="1">
            <a:spLocks noGrp="1"/>
          </p:cNvSpPr>
          <p:nvPr>
            <p:ph type="body" idx="1"/>
          </p:nvPr>
        </p:nvSpPr>
        <p:spPr>
          <a:xfrm>
            <a:off x="838200" y="2253226"/>
            <a:ext cx="10515600" cy="4604767"/>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rgbClr val="2E2E2E"/>
              </a:buClr>
              <a:buSzPts val="2400"/>
              <a:buChar char="•"/>
              <a:defRPr>
                <a:solidFill>
                  <a:srgbClr val="2E2E2E"/>
                </a:solidFill>
              </a:defRPr>
            </a:lvl1pPr>
            <a:lvl2pPr marL="914400" lvl="1" indent="-381000" algn="l">
              <a:lnSpc>
                <a:spcPct val="90000"/>
              </a:lnSpc>
              <a:spcBef>
                <a:spcPts val="500"/>
              </a:spcBef>
              <a:spcAft>
                <a:spcPts val="0"/>
              </a:spcAft>
              <a:buClr>
                <a:srgbClr val="2E2E2E"/>
              </a:buClr>
              <a:buSzPts val="2400"/>
              <a:buChar char="•"/>
              <a:defRPr>
                <a:solidFill>
                  <a:srgbClr val="2E2E2E"/>
                </a:solidFill>
              </a:defRPr>
            </a:lvl2pPr>
            <a:lvl3pPr marL="1371600" lvl="2" indent="-381000" algn="l">
              <a:lnSpc>
                <a:spcPct val="90000"/>
              </a:lnSpc>
              <a:spcBef>
                <a:spcPts val="500"/>
              </a:spcBef>
              <a:spcAft>
                <a:spcPts val="0"/>
              </a:spcAft>
              <a:buClr>
                <a:srgbClr val="2E2E2E"/>
              </a:buClr>
              <a:buSzPts val="2400"/>
              <a:buChar char="•"/>
              <a:defRPr>
                <a:solidFill>
                  <a:srgbClr val="2E2E2E"/>
                </a:solidFill>
              </a:defRPr>
            </a:lvl3pPr>
            <a:lvl4pPr marL="1828800" lvl="3" indent="-381000" algn="l">
              <a:lnSpc>
                <a:spcPct val="90000"/>
              </a:lnSpc>
              <a:spcBef>
                <a:spcPts val="500"/>
              </a:spcBef>
              <a:spcAft>
                <a:spcPts val="0"/>
              </a:spcAft>
              <a:buClr>
                <a:srgbClr val="2E2E2E"/>
              </a:buClr>
              <a:buSzPts val="2400"/>
              <a:buChar char="•"/>
              <a:defRPr>
                <a:solidFill>
                  <a:srgbClr val="2E2E2E"/>
                </a:solidFill>
              </a:defRPr>
            </a:lvl4pPr>
            <a:lvl5pPr marL="2286000" lvl="4" indent="-381000" algn="l">
              <a:lnSpc>
                <a:spcPct val="90000"/>
              </a:lnSpc>
              <a:spcBef>
                <a:spcPts val="500"/>
              </a:spcBef>
              <a:spcAft>
                <a:spcPts val="0"/>
              </a:spcAft>
              <a:buClr>
                <a:srgbClr val="2E2E2E"/>
              </a:buClr>
              <a:buSzPts val="2400"/>
              <a:buChar char="•"/>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154" name="Google Shape;154;p82"/>
          <p:cNvCxnSpPr/>
          <p:nvPr/>
        </p:nvCxnSpPr>
        <p:spPr>
          <a:xfrm>
            <a:off x="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55" name="Google Shape;155;p82"/>
          <p:cNvCxnSpPr/>
          <p:nvPr/>
        </p:nvCxnSpPr>
        <p:spPr>
          <a:xfrm>
            <a:off x="5181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56" name="Google Shape;156;p82"/>
          <p:cNvCxnSpPr/>
          <p:nvPr/>
        </p:nvCxnSpPr>
        <p:spPr>
          <a:xfrm>
            <a:off x="1097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57" name="Google Shape;157;p82"/>
          <p:cNvCxnSpPr/>
          <p:nvPr/>
        </p:nvCxnSpPr>
        <p:spPr>
          <a:xfrm>
            <a:off x="169672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58" name="Google Shape;158;p82"/>
          <p:cNvCxnSpPr/>
          <p:nvPr/>
        </p:nvCxnSpPr>
        <p:spPr>
          <a:xfrm>
            <a:off x="227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59" name="Google Shape;159;p82"/>
          <p:cNvCxnSpPr/>
          <p:nvPr/>
        </p:nvCxnSpPr>
        <p:spPr>
          <a:xfrm>
            <a:off x="2875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60" name="Google Shape;160;p82"/>
          <p:cNvCxnSpPr/>
          <p:nvPr/>
        </p:nvCxnSpPr>
        <p:spPr>
          <a:xfrm>
            <a:off x="989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61" name="Google Shape;161;p82"/>
          <p:cNvCxnSpPr/>
          <p:nvPr/>
        </p:nvCxnSpPr>
        <p:spPr>
          <a:xfrm>
            <a:off x="10525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62" name="Google Shape;162;p82"/>
          <p:cNvCxnSpPr/>
          <p:nvPr/>
        </p:nvCxnSpPr>
        <p:spPr>
          <a:xfrm>
            <a:off x="11160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63" name="Google Shape;163;p82"/>
          <p:cNvCxnSpPr/>
          <p:nvPr/>
        </p:nvCxnSpPr>
        <p:spPr>
          <a:xfrm>
            <a:off x="11755120" y="1690688"/>
            <a:ext cx="436880" cy="0"/>
          </a:xfrm>
          <a:prstGeom prst="straightConnector1">
            <a:avLst/>
          </a:prstGeom>
          <a:noFill/>
          <a:ln w="38100" cap="flat" cmpd="sng">
            <a:solidFill>
              <a:srgbClr val="666666"/>
            </a:solidFill>
            <a:prstDash val="solid"/>
            <a:miter lim="800000"/>
            <a:headEnd type="none" w="sm" len="sm"/>
            <a:tailEnd type="none" w="sm" len="sm"/>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E1E1E1"/>
        </a:solidFill>
        <a:effectLst/>
      </p:bgPr>
    </p:bg>
    <p:spTree>
      <p:nvGrpSpPr>
        <p:cNvPr id="1" name="Shape 164"/>
        <p:cNvGrpSpPr/>
        <p:nvPr/>
      </p:nvGrpSpPr>
      <p:grpSpPr>
        <a:xfrm>
          <a:off x="0" y="0"/>
          <a:ext cx="0" cy="0"/>
          <a:chOff x="0" y="0"/>
          <a:chExt cx="0" cy="0"/>
        </a:xfrm>
      </p:grpSpPr>
      <p:sp>
        <p:nvSpPr>
          <p:cNvPr id="165" name="Google Shape;165;p1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166" name="Google Shape;166;p1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167" name="Google Shape;167;p1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lt-LT"/>
              <a:t>‹#›</a:t>
            </a:fld>
            <a:endParaRPr/>
          </a:p>
        </p:txBody>
      </p:sp>
      <p:cxnSp>
        <p:nvCxnSpPr>
          <p:cNvPr id="168" name="Google Shape;168;p110"/>
          <p:cNvCxnSpPr/>
          <p:nvPr/>
        </p:nvCxnSpPr>
        <p:spPr>
          <a:xfrm>
            <a:off x="0" y="58324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69" name="Google Shape;169;p110"/>
          <p:cNvCxnSpPr/>
          <p:nvPr/>
        </p:nvCxnSpPr>
        <p:spPr>
          <a:xfrm>
            <a:off x="838200" y="587376"/>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70" name="Google Shape;170;p110"/>
          <p:cNvCxnSpPr/>
          <p:nvPr/>
        </p:nvCxnSpPr>
        <p:spPr>
          <a:xfrm>
            <a:off x="7716520" y="6739573"/>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71" name="Google Shape;171;p110"/>
          <p:cNvCxnSpPr/>
          <p:nvPr/>
        </p:nvCxnSpPr>
        <p:spPr>
          <a:xfrm>
            <a:off x="8610600" y="6739573"/>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72" name="Google Shape;172;p110"/>
          <p:cNvCxnSpPr/>
          <p:nvPr/>
        </p:nvCxnSpPr>
        <p:spPr>
          <a:xfrm>
            <a:off x="9580880" y="6739573"/>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73" name="Google Shape;173;p110"/>
          <p:cNvCxnSpPr/>
          <p:nvPr/>
        </p:nvCxnSpPr>
        <p:spPr>
          <a:xfrm>
            <a:off x="10457180" y="6739573"/>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74" name="Google Shape;174;p110"/>
          <p:cNvCxnSpPr/>
          <p:nvPr/>
        </p:nvCxnSpPr>
        <p:spPr>
          <a:xfrm>
            <a:off x="11353800" y="6754813"/>
            <a:ext cx="436880" cy="0"/>
          </a:xfrm>
          <a:prstGeom prst="straightConnector1">
            <a:avLst/>
          </a:prstGeom>
          <a:noFill/>
          <a:ln w="38100" cap="flat" cmpd="sng">
            <a:solidFill>
              <a:srgbClr val="666666"/>
            </a:solidFill>
            <a:prstDash val="solid"/>
            <a:miter lim="800000"/>
            <a:headEnd type="none" w="sm" len="sm"/>
            <a:tailEnd type="none" w="sm" len="sm"/>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ntent">
  <p:cSld name="Two Content">
    <p:bg>
      <p:bgPr>
        <a:solidFill>
          <a:srgbClr val="E1E1E1"/>
        </a:solidFill>
        <a:effectLst/>
      </p:bgPr>
    </p:bg>
    <p:spTree>
      <p:nvGrpSpPr>
        <p:cNvPr id="1" name="Shape 175"/>
        <p:cNvGrpSpPr/>
        <p:nvPr/>
      </p:nvGrpSpPr>
      <p:grpSpPr>
        <a:xfrm>
          <a:off x="0" y="0"/>
          <a:ext cx="0" cy="0"/>
          <a:chOff x="0" y="0"/>
          <a:chExt cx="0" cy="0"/>
        </a:xfrm>
      </p:grpSpPr>
      <p:sp>
        <p:nvSpPr>
          <p:cNvPr id="176" name="Google Shape;176;p10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4500"/>
              <a:buFont typeface="Century Gothic"/>
              <a:buNone/>
              <a:defRPr>
                <a:solidFill>
                  <a:srgbClr val="EA551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7" name="Google Shape;177;p10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178" name="Google Shape;178;p10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179" name="Google Shape;179;p10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lt-LT"/>
              <a:t>‹#›</a:t>
            </a:fld>
            <a:endParaRPr/>
          </a:p>
        </p:txBody>
      </p:sp>
      <p:sp>
        <p:nvSpPr>
          <p:cNvPr id="180" name="Google Shape;180;p107"/>
          <p:cNvSpPr txBox="1">
            <a:spLocks noGrp="1"/>
          </p:cNvSpPr>
          <p:nvPr>
            <p:ph type="body" idx="1"/>
          </p:nvPr>
        </p:nvSpPr>
        <p:spPr>
          <a:xfrm>
            <a:off x="812799" y="1825626"/>
            <a:ext cx="5181600" cy="45466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E2E2E"/>
              </a:buClr>
              <a:buSzPts val="2400"/>
              <a:buFont typeface="Century Gothic"/>
              <a:buNone/>
              <a:defRPr>
                <a:solidFill>
                  <a:srgbClr val="2E2E2E"/>
                </a:solidFill>
              </a:defRPr>
            </a:lvl1pPr>
            <a:lvl2pPr marL="914400" lvl="1" indent="-228600" algn="l">
              <a:lnSpc>
                <a:spcPct val="90000"/>
              </a:lnSpc>
              <a:spcBef>
                <a:spcPts val="500"/>
              </a:spcBef>
              <a:spcAft>
                <a:spcPts val="0"/>
              </a:spcAft>
              <a:buClr>
                <a:srgbClr val="2E2E2E"/>
              </a:buClr>
              <a:buSzPts val="2400"/>
              <a:buFont typeface="Century Gothic"/>
              <a:buNone/>
              <a:defRPr>
                <a:solidFill>
                  <a:srgbClr val="2E2E2E"/>
                </a:solidFill>
              </a:defRPr>
            </a:lvl2pPr>
            <a:lvl3pPr marL="1371600" lvl="2" indent="-228600" algn="l">
              <a:lnSpc>
                <a:spcPct val="90000"/>
              </a:lnSpc>
              <a:spcBef>
                <a:spcPts val="500"/>
              </a:spcBef>
              <a:spcAft>
                <a:spcPts val="0"/>
              </a:spcAft>
              <a:buClr>
                <a:srgbClr val="2E2E2E"/>
              </a:buClr>
              <a:buSzPts val="2400"/>
              <a:buFont typeface="Century Gothic"/>
              <a:buNone/>
              <a:defRPr>
                <a:solidFill>
                  <a:srgbClr val="2E2E2E"/>
                </a:solidFill>
              </a:defRPr>
            </a:lvl3pPr>
            <a:lvl4pPr marL="1828800" lvl="3" indent="-228600" algn="l">
              <a:lnSpc>
                <a:spcPct val="90000"/>
              </a:lnSpc>
              <a:spcBef>
                <a:spcPts val="500"/>
              </a:spcBef>
              <a:spcAft>
                <a:spcPts val="0"/>
              </a:spcAft>
              <a:buClr>
                <a:srgbClr val="2E2E2E"/>
              </a:buClr>
              <a:buSzPts val="2400"/>
              <a:buFont typeface="Century Gothic"/>
              <a:buNone/>
              <a:defRPr>
                <a:solidFill>
                  <a:srgbClr val="2E2E2E"/>
                </a:solidFill>
              </a:defRPr>
            </a:lvl4pPr>
            <a:lvl5pPr marL="2286000" lvl="4" indent="-228600" algn="l">
              <a:lnSpc>
                <a:spcPct val="90000"/>
              </a:lnSpc>
              <a:spcBef>
                <a:spcPts val="1000"/>
              </a:spcBef>
              <a:spcAft>
                <a:spcPts val="0"/>
              </a:spcAft>
              <a:buClr>
                <a:srgbClr val="2E2E2E"/>
              </a:buClr>
              <a:buSzPts val="2400"/>
              <a:buFont typeface="Century Gothic"/>
              <a:buNone/>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1" name="Google Shape;181;p107"/>
          <p:cNvSpPr txBox="1">
            <a:spLocks noGrp="1"/>
          </p:cNvSpPr>
          <p:nvPr>
            <p:ph type="body" idx="2"/>
          </p:nvPr>
        </p:nvSpPr>
        <p:spPr>
          <a:xfrm>
            <a:off x="6308724" y="1825626"/>
            <a:ext cx="5181600" cy="45466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E2E2E"/>
              </a:buClr>
              <a:buSzPts val="2400"/>
              <a:buFont typeface="Century Gothic"/>
              <a:buNone/>
              <a:defRPr>
                <a:solidFill>
                  <a:srgbClr val="2E2E2E"/>
                </a:solidFill>
              </a:defRPr>
            </a:lvl1pPr>
            <a:lvl2pPr marL="914400" lvl="1" indent="-228600" algn="l">
              <a:lnSpc>
                <a:spcPct val="90000"/>
              </a:lnSpc>
              <a:spcBef>
                <a:spcPts val="500"/>
              </a:spcBef>
              <a:spcAft>
                <a:spcPts val="0"/>
              </a:spcAft>
              <a:buClr>
                <a:srgbClr val="2E2E2E"/>
              </a:buClr>
              <a:buSzPts val="2400"/>
              <a:buFont typeface="Century Gothic"/>
              <a:buNone/>
              <a:defRPr>
                <a:solidFill>
                  <a:srgbClr val="2E2E2E"/>
                </a:solidFill>
              </a:defRPr>
            </a:lvl2pPr>
            <a:lvl3pPr marL="1371600" lvl="2" indent="-228600" algn="l">
              <a:lnSpc>
                <a:spcPct val="90000"/>
              </a:lnSpc>
              <a:spcBef>
                <a:spcPts val="500"/>
              </a:spcBef>
              <a:spcAft>
                <a:spcPts val="0"/>
              </a:spcAft>
              <a:buClr>
                <a:srgbClr val="2E2E2E"/>
              </a:buClr>
              <a:buSzPts val="2400"/>
              <a:buFont typeface="Century Gothic"/>
              <a:buNone/>
              <a:defRPr>
                <a:solidFill>
                  <a:srgbClr val="2E2E2E"/>
                </a:solidFill>
              </a:defRPr>
            </a:lvl3pPr>
            <a:lvl4pPr marL="1828800" lvl="3" indent="-228600" algn="l">
              <a:lnSpc>
                <a:spcPct val="90000"/>
              </a:lnSpc>
              <a:spcBef>
                <a:spcPts val="500"/>
              </a:spcBef>
              <a:spcAft>
                <a:spcPts val="0"/>
              </a:spcAft>
              <a:buClr>
                <a:srgbClr val="2E2E2E"/>
              </a:buClr>
              <a:buSzPts val="2400"/>
              <a:buFont typeface="Century Gothic"/>
              <a:buNone/>
              <a:defRPr>
                <a:solidFill>
                  <a:srgbClr val="2E2E2E"/>
                </a:solidFill>
              </a:defRPr>
            </a:lvl4pPr>
            <a:lvl5pPr marL="2286000" lvl="4" indent="-228600" algn="l">
              <a:lnSpc>
                <a:spcPct val="90000"/>
              </a:lnSpc>
              <a:spcBef>
                <a:spcPts val="1000"/>
              </a:spcBef>
              <a:spcAft>
                <a:spcPts val="0"/>
              </a:spcAft>
              <a:buClr>
                <a:srgbClr val="2E2E2E"/>
              </a:buClr>
              <a:buSzPts val="2400"/>
              <a:buFont typeface="Century Gothic"/>
              <a:buNone/>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E1E1E1"/>
        </a:solidFill>
        <a:effectLst/>
      </p:bgPr>
    </p:bg>
    <p:spTree>
      <p:nvGrpSpPr>
        <p:cNvPr id="1" name="Shape 182"/>
        <p:cNvGrpSpPr/>
        <p:nvPr/>
      </p:nvGrpSpPr>
      <p:grpSpPr>
        <a:xfrm>
          <a:off x="0" y="0"/>
          <a:ext cx="0" cy="0"/>
          <a:chOff x="0" y="0"/>
          <a:chExt cx="0" cy="0"/>
        </a:xfrm>
      </p:grpSpPr>
      <p:sp>
        <p:nvSpPr>
          <p:cNvPr id="183" name="Google Shape;183;p86"/>
          <p:cNvSpPr txBox="1">
            <a:spLocks noGrp="1"/>
          </p:cNvSpPr>
          <p:nvPr>
            <p:ph type="title"/>
          </p:nvPr>
        </p:nvSpPr>
        <p:spPr>
          <a:xfrm>
            <a:off x="831850" y="915987"/>
            <a:ext cx="10515600" cy="13525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EA551F"/>
              </a:buClr>
              <a:buSzPts val="6000"/>
              <a:buFont typeface="Century Gothic"/>
              <a:buNone/>
              <a:defRPr sz="6000">
                <a:solidFill>
                  <a:srgbClr val="EA551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4" name="Google Shape;184;p86"/>
          <p:cNvSpPr txBox="1">
            <a:spLocks noGrp="1"/>
          </p:cNvSpPr>
          <p:nvPr>
            <p:ph type="body" idx="1"/>
          </p:nvPr>
        </p:nvSpPr>
        <p:spPr>
          <a:xfrm>
            <a:off x="838200" y="2678907"/>
            <a:ext cx="10515600" cy="67454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E2E2E"/>
              </a:buClr>
              <a:buSzPts val="3200"/>
              <a:buNone/>
              <a:defRPr sz="3200">
                <a:solidFill>
                  <a:srgbClr val="2E2E2E"/>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85" name="Google Shape;185;p8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186" name="Google Shape;186;p8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187" name="Google Shape;187;p8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lt-LT"/>
              <a:t>‹#›</a:t>
            </a:fld>
            <a:endParaRPr/>
          </a:p>
        </p:txBody>
      </p:sp>
      <p:cxnSp>
        <p:nvCxnSpPr>
          <p:cNvPr id="188" name="Google Shape;188;p86"/>
          <p:cNvCxnSpPr/>
          <p:nvPr/>
        </p:nvCxnSpPr>
        <p:spPr>
          <a:xfrm>
            <a:off x="0" y="3190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89" name="Google Shape;189;p86"/>
          <p:cNvCxnSpPr/>
          <p:nvPr/>
        </p:nvCxnSpPr>
        <p:spPr>
          <a:xfrm>
            <a:off x="619760" y="3190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90" name="Google Shape;190;p86"/>
          <p:cNvCxnSpPr/>
          <p:nvPr/>
        </p:nvCxnSpPr>
        <p:spPr>
          <a:xfrm>
            <a:off x="1290320" y="3190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91" name="Google Shape;191;p86"/>
          <p:cNvCxnSpPr/>
          <p:nvPr/>
        </p:nvCxnSpPr>
        <p:spPr>
          <a:xfrm>
            <a:off x="1950720" y="3190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92" name="Google Shape;192;p86"/>
          <p:cNvCxnSpPr/>
          <p:nvPr/>
        </p:nvCxnSpPr>
        <p:spPr>
          <a:xfrm>
            <a:off x="2651760" y="3190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93" name="Google Shape;193;p86"/>
          <p:cNvCxnSpPr/>
          <p:nvPr/>
        </p:nvCxnSpPr>
        <p:spPr>
          <a:xfrm>
            <a:off x="786384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94" name="Google Shape;194;p86"/>
          <p:cNvCxnSpPr/>
          <p:nvPr/>
        </p:nvCxnSpPr>
        <p:spPr>
          <a:xfrm>
            <a:off x="8610600" y="6735763"/>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95" name="Google Shape;195;p86"/>
          <p:cNvCxnSpPr/>
          <p:nvPr/>
        </p:nvCxnSpPr>
        <p:spPr>
          <a:xfrm>
            <a:off x="9316720" y="6735763"/>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96" name="Google Shape;196;p86"/>
          <p:cNvCxnSpPr/>
          <p:nvPr/>
        </p:nvCxnSpPr>
        <p:spPr>
          <a:xfrm>
            <a:off x="9987280" y="6735763"/>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97" name="Google Shape;197;p86"/>
          <p:cNvCxnSpPr/>
          <p:nvPr/>
        </p:nvCxnSpPr>
        <p:spPr>
          <a:xfrm>
            <a:off x="10586720" y="6735763"/>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98" name="Google Shape;198;p86"/>
          <p:cNvCxnSpPr/>
          <p:nvPr/>
        </p:nvCxnSpPr>
        <p:spPr>
          <a:xfrm>
            <a:off x="11206480" y="6735763"/>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99" name="Google Shape;199;p86"/>
          <p:cNvCxnSpPr/>
          <p:nvPr/>
        </p:nvCxnSpPr>
        <p:spPr>
          <a:xfrm>
            <a:off x="11887200" y="6735763"/>
            <a:ext cx="436880" cy="0"/>
          </a:xfrm>
          <a:prstGeom prst="straightConnector1">
            <a:avLst/>
          </a:prstGeom>
          <a:noFill/>
          <a:ln w="38100" cap="flat" cmpd="sng">
            <a:solidFill>
              <a:srgbClr val="666666"/>
            </a:solidFill>
            <a:prstDash val="solid"/>
            <a:miter lim="800000"/>
            <a:headEnd type="none" w="sm" len="sm"/>
            <a:tailEnd type="none" w="sm" len="sm"/>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ustom Layout">
  <p:cSld name="Custom Layout">
    <p:bg>
      <p:bgPr>
        <a:solidFill>
          <a:srgbClr val="E1E1E1"/>
        </a:solidFill>
        <a:effectLst/>
      </p:bgPr>
    </p:bg>
    <p:spTree>
      <p:nvGrpSpPr>
        <p:cNvPr id="1" name="Shape 200"/>
        <p:cNvGrpSpPr/>
        <p:nvPr/>
      </p:nvGrpSpPr>
      <p:grpSpPr>
        <a:xfrm>
          <a:off x="0" y="0"/>
          <a:ext cx="0" cy="0"/>
          <a:chOff x="0" y="0"/>
          <a:chExt cx="0" cy="0"/>
        </a:xfrm>
      </p:grpSpPr>
      <p:pic>
        <p:nvPicPr>
          <p:cNvPr id="201" name="Google Shape;201;p88"/>
          <p:cNvPicPr preferRelativeResize="0"/>
          <p:nvPr/>
        </p:nvPicPr>
        <p:blipFill rotWithShape="1">
          <a:blip r:embed="rId2">
            <a:alphaModFix/>
          </a:blip>
          <a:srcRect/>
          <a:stretch/>
        </p:blipFill>
        <p:spPr>
          <a:xfrm>
            <a:off x="4906977" y="3838508"/>
            <a:ext cx="2378045" cy="2227250"/>
          </a:xfrm>
          <a:prstGeom prst="rect">
            <a:avLst/>
          </a:prstGeom>
          <a:noFill/>
          <a:ln>
            <a:noFill/>
          </a:ln>
        </p:spPr>
      </p:pic>
      <p:sp>
        <p:nvSpPr>
          <p:cNvPr id="202" name="Google Shape;202;p88"/>
          <p:cNvSpPr txBox="1"/>
          <p:nvPr/>
        </p:nvSpPr>
        <p:spPr>
          <a:xfrm>
            <a:off x="1333129" y="1305382"/>
            <a:ext cx="9525740" cy="212361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EA551F"/>
              </a:buClr>
              <a:buSzPts val="4400"/>
              <a:buFont typeface="Century Gothic"/>
              <a:buNone/>
            </a:pPr>
            <a:r>
              <a:rPr lang="lt-LT" sz="4400" b="1" i="0" u="none" strike="noStrike" cap="none">
                <a:solidFill>
                  <a:srgbClr val="EA551F"/>
                </a:solidFill>
                <a:latin typeface="Century Gothic"/>
                <a:ea typeface="Century Gothic"/>
                <a:cs typeface="Century Gothic"/>
                <a:sym typeface="Century Gothic"/>
              </a:rPr>
              <a:t>Gyventojų medijų ir informacinio raštingumo kompetencijų tobulinimo bibliotekose programa</a:t>
            </a:r>
            <a:endParaRPr sz="4400" b="1" i="0" u="none" strike="noStrike" cap="none">
              <a:solidFill>
                <a:srgbClr val="EA551F"/>
              </a:solidFill>
              <a:latin typeface="Century Gothic"/>
              <a:ea typeface="Century Gothic"/>
              <a:cs typeface="Century Gothic"/>
              <a:sym typeface="Century Gothic"/>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E1E1E1"/>
        </a:solidFill>
        <a:effectLst/>
      </p:bgPr>
    </p:bg>
    <p:spTree>
      <p:nvGrpSpPr>
        <p:cNvPr id="1" name="Shape 203"/>
        <p:cNvGrpSpPr/>
        <p:nvPr/>
      </p:nvGrpSpPr>
      <p:grpSpPr>
        <a:xfrm>
          <a:off x="0" y="0"/>
          <a:ext cx="0" cy="0"/>
          <a:chOff x="0" y="0"/>
          <a:chExt cx="0" cy="0"/>
        </a:xfrm>
      </p:grpSpPr>
      <p:sp>
        <p:nvSpPr>
          <p:cNvPr id="204" name="Google Shape;204;p106"/>
          <p:cNvSpPr txBox="1">
            <a:spLocks noGrp="1"/>
          </p:cNvSpPr>
          <p:nvPr>
            <p:ph type="ctrTitle"/>
          </p:nvPr>
        </p:nvSpPr>
        <p:spPr>
          <a:xfrm>
            <a:off x="818410" y="1359970"/>
            <a:ext cx="8177026" cy="13160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EA551F"/>
              </a:buClr>
              <a:buSzPts val="6300"/>
              <a:buFont typeface="Century Gothic"/>
              <a:buNone/>
              <a:defRPr sz="6300" b="1">
                <a:solidFill>
                  <a:srgbClr val="EA551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5" name="Google Shape;205;p106"/>
          <p:cNvSpPr txBox="1">
            <a:spLocks noGrp="1"/>
          </p:cNvSpPr>
          <p:nvPr>
            <p:ph type="subTitle" idx="1"/>
          </p:nvPr>
        </p:nvSpPr>
        <p:spPr>
          <a:xfrm>
            <a:off x="818410" y="4057650"/>
            <a:ext cx="8607502" cy="62865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rgbClr val="2E2E2E"/>
              </a:buClr>
              <a:buSzPts val="2400"/>
              <a:buNone/>
              <a:defRPr sz="2400">
                <a:solidFill>
                  <a:srgbClr val="2E2E2E"/>
                </a:solidFill>
                <a:latin typeface="Century Gothic"/>
                <a:ea typeface="Century Gothic"/>
                <a:cs typeface="Century Gothic"/>
                <a:sym typeface="Century Gothic"/>
              </a:defRPr>
            </a:lvl1pPr>
            <a:lvl2pPr lvl="1" algn="ctr">
              <a:lnSpc>
                <a:spcPct val="90000"/>
              </a:lnSpc>
              <a:spcBef>
                <a:spcPts val="500"/>
              </a:spcBef>
              <a:spcAft>
                <a:spcPts val="0"/>
              </a:spcAft>
              <a:buClr>
                <a:srgbClr val="2E2E2E"/>
              </a:buClr>
              <a:buSzPts val="2000"/>
              <a:buNone/>
              <a:defRPr sz="2000"/>
            </a:lvl2pPr>
            <a:lvl3pPr lvl="2" algn="ctr">
              <a:lnSpc>
                <a:spcPct val="90000"/>
              </a:lnSpc>
              <a:spcBef>
                <a:spcPts val="500"/>
              </a:spcBef>
              <a:spcAft>
                <a:spcPts val="0"/>
              </a:spcAft>
              <a:buClr>
                <a:srgbClr val="2E2E2E"/>
              </a:buClr>
              <a:buSzPts val="1800"/>
              <a:buNone/>
              <a:defRPr sz="1800"/>
            </a:lvl3pPr>
            <a:lvl4pPr lvl="3" algn="ctr">
              <a:lnSpc>
                <a:spcPct val="90000"/>
              </a:lnSpc>
              <a:spcBef>
                <a:spcPts val="500"/>
              </a:spcBef>
              <a:spcAft>
                <a:spcPts val="0"/>
              </a:spcAft>
              <a:buClr>
                <a:srgbClr val="2E2E2E"/>
              </a:buClr>
              <a:buSzPts val="1600"/>
              <a:buNone/>
              <a:defRPr sz="1600"/>
            </a:lvl4pPr>
            <a:lvl5pPr lvl="4" algn="ctr">
              <a:lnSpc>
                <a:spcPct val="90000"/>
              </a:lnSpc>
              <a:spcBef>
                <a:spcPts val="500"/>
              </a:spcBef>
              <a:spcAft>
                <a:spcPts val="0"/>
              </a:spcAft>
              <a:buClr>
                <a:srgbClr val="2E2E2E"/>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6" name="Google Shape;206;p106"/>
          <p:cNvSpPr txBox="1"/>
          <p:nvPr/>
        </p:nvSpPr>
        <p:spPr>
          <a:xfrm>
            <a:off x="818409" y="5387490"/>
            <a:ext cx="9525740" cy="135421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EA551F"/>
              </a:buClr>
              <a:buSzPts val="3200"/>
              <a:buFont typeface="Century Gothic"/>
              <a:buNone/>
            </a:pPr>
            <a:r>
              <a:rPr lang="lt-LT" sz="3200" b="0" i="0" u="none" strike="noStrike" cap="none">
                <a:solidFill>
                  <a:srgbClr val="EA551F"/>
                </a:solidFill>
                <a:latin typeface="Century Gothic"/>
                <a:ea typeface="Century Gothic"/>
                <a:cs typeface="Century Gothic"/>
                <a:sym typeface="Century Gothic"/>
              </a:rPr>
              <a:t>Medijų ir informacinio raštingumo </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EA551F"/>
              </a:buClr>
              <a:buSzPts val="3200"/>
              <a:buFont typeface="Century Gothic"/>
              <a:buNone/>
            </a:pPr>
            <a:r>
              <a:rPr lang="lt-LT" sz="3200" b="0" i="0" u="none" strike="noStrike" cap="none">
                <a:solidFill>
                  <a:srgbClr val="EA551F"/>
                </a:solidFill>
                <a:latin typeface="Century Gothic"/>
                <a:ea typeface="Century Gothic"/>
                <a:cs typeface="Century Gothic"/>
                <a:sym typeface="Century Gothic"/>
              </a:rPr>
              <a:t>kompetencijų tobulinimo programa</a:t>
            </a:r>
            <a:endParaRPr sz="3200" b="0" i="0" u="none" strike="noStrike" cap="none">
              <a:solidFill>
                <a:srgbClr val="EA551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pic>
        <p:nvPicPr>
          <p:cNvPr id="207" name="Google Shape;207;p106"/>
          <p:cNvPicPr preferRelativeResize="0"/>
          <p:nvPr/>
        </p:nvPicPr>
        <p:blipFill rotWithShape="1">
          <a:blip r:embed="rId2">
            <a:alphaModFix/>
          </a:blip>
          <a:srcRect/>
          <a:stretch/>
        </p:blipFill>
        <p:spPr>
          <a:xfrm>
            <a:off x="10344149" y="4892671"/>
            <a:ext cx="1576583" cy="147661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mparison">
  <p:cSld name="Comparison">
    <p:bg>
      <p:bgPr>
        <a:solidFill>
          <a:srgbClr val="E1E1E1"/>
        </a:solidFill>
        <a:effectLst/>
      </p:bgPr>
    </p:bg>
    <p:spTree>
      <p:nvGrpSpPr>
        <p:cNvPr id="1" name="Shape 208"/>
        <p:cNvGrpSpPr/>
        <p:nvPr/>
      </p:nvGrpSpPr>
      <p:grpSpPr>
        <a:xfrm>
          <a:off x="0" y="0"/>
          <a:ext cx="0" cy="0"/>
          <a:chOff x="0" y="0"/>
          <a:chExt cx="0" cy="0"/>
        </a:xfrm>
      </p:grpSpPr>
      <p:sp>
        <p:nvSpPr>
          <p:cNvPr id="209" name="Google Shape;209;p108"/>
          <p:cNvSpPr txBox="1">
            <a:spLocks noGrp="1"/>
          </p:cNvSpPr>
          <p:nvPr>
            <p:ph type="title"/>
          </p:nvPr>
        </p:nvSpPr>
        <p:spPr>
          <a:xfrm>
            <a:off x="839788" y="34607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4500"/>
              <a:buFont typeface="Century Gothic"/>
              <a:buNone/>
              <a:defRPr b="1">
                <a:solidFill>
                  <a:srgbClr val="EA551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0" name="Google Shape;210;p108"/>
          <p:cNvSpPr txBox="1">
            <a:spLocks noGrp="1"/>
          </p:cNvSpPr>
          <p:nvPr>
            <p:ph type="body" idx="1"/>
          </p:nvPr>
        </p:nvSpPr>
        <p:spPr>
          <a:xfrm>
            <a:off x="836612" y="1956594"/>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rgbClr val="2E2E2E"/>
              </a:buClr>
              <a:buSzPts val="3200"/>
              <a:buNone/>
              <a:defRPr sz="3200" b="1">
                <a:solidFill>
                  <a:srgbClr val="2E2E2E"/>
                </a:solidFill>
              </a:defRPr>
            </a:lvl1pPr>
            <a:lvl2pPr marL="914400" lvl="1" indent="-228600" algn="l">
              <a:lnSpc>
                <a:spcPct val="90000"/>
              </a:lnSpc>
              <a:spcBef>
                <a:spcPts val="500"/>
              </a:spcBef>
              <a:spcAft>
                <a:spcPts val="0"/>
              </a:spcAft>
              <a:buClr>
                <a:srgbClr val="2E2E2E"/>
              </a:buClr>
              <a:buSzPts val="2000"/>
              <a:buNone/>
              <a:defRPr sz="2000" b="1"/>
            </a:lvl2pPr>
            <a:lvl3pPr marL="1371600" lvl="2" indent="-228600" algn="l">
              <a:lnSpc>
                <a:spcPct val="90000"/>
              </a:lnSpc>
              <a:spcBef>
                <a:spcPts val="500"/>
              </a:spcBef>
              <a:spcAft>
                <a:spcPts val="0"/>
              </a:spcAft>
              <a:buClr>
                <a:srgbClr val="2E2E2E"/>
              </a:buClr>
              <a:buSzPts val="1800"/>
              <a:buNone/>
              <a:defRPr sz="1800" b="1"/>
            </a:lvl3pPr>
            <a:lvl4pPr marL="1828800" lvl="3" indent="-228600" algn="l">
              <a:lnSpc>
                <a:spcPct val="90000"/>
              </a:lnSpc>
              <a:spcBef>
                <a:spcPts val="500"/>
              </a:spcBef>
              <a:spcAft>
                <a:spcPts val="0"/>
              </a:spcAft>
              <a:buClr>
                <a:srgbClr val="2E2E2E"/>
              </a:buClr>
              <a:buSzPts val="1600"/>
              <a:buNone/>
              <a:defRPr sz="1600" b="1"/>
            </a:lvl4pPr>
            <a:lvl5pPr marL="2286000" lvl="4" indent="-228600" algn="l">
              <a:lnSpc>
                <a:spcPct val="90000"/>
              </a:lnSpc>
              <a:spcBef>
                <a:spcPts val="500"/>
              </a:spcBef>
              <a:spcAft>
                <a:spcPts val="0"/>
              </a:spcAft>
              <a:buClr>
                <a:srgbClr val="2E2E2E"/>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1" name="Google Shape;211;p108"/>
          <p:cNvSpPr txBox="1">
            <a:spLocks noGrp="1"/>
          </p:cNvSpPr>
          <p:nvPr>
            <p:ph type="body" idx="2"/>
          </p:nvPr>
        </p:nvSpPr>
        <p:spPr>
          <a:xfrm>
            <a:off x="6286500" y="1954210"/>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rgbClr val="2E2E2E"/>
              </a:buClr>
              <a:buSzPts val="3200"/>
              <a:buNone/>
              <a:defRPr sz="3200" b="1"/>
            </a:lvl1pPr>
            <a:lvl2pPr marL="914400" lvl="1" indent="-228600" algn="l">
              <a:lnSpc>
                <a:spcPct val="90000"/>
              </a:lnSpc>
              <a:spcBef>
                <a:spcPts val="500"/>
              </a:spcBef>
              <a:spcAft>
                <a:spcPts val="0"/>
              </a:spcAft>
              <a:buClr>
                <a:srgbClr val="2E2E2E"/>
              </a:buClr>
              <a:buSzPts val="2000"/>
              <a:buNone/>
              <a:defRPr sz="2000" b="1"/>
            </a:lvl2pPr>
            <a:lvl3pPr marL="1371600" lvl="2" indent="-228600" algn="l">
              <a:lnSpc>
                <a:spcPct val="90000"/>
              </a:lnSpc>
              <a:spcBef>
                <a:spcPts val="500"/>
              </a:spcBef>
              <a:spcAft>
                <a:spcPts val="0"/>
              </a:spcAft>
              <a:buClr>
                <a:srgbClr val="2E2E2E"/>
              </a:buClr>
              <a:buSzPts val="1800"/>
              <a:buNone/>
              <a:defRPr sz="1800" b="1"/>
            </a:lvl3pPr>
            <a:lvl4pPr marL="1828800" lvl="3" indent="-228600" algn="l">
              <a:lnSpc>
                <a:spcPct val="90000"/>
              </a:lnSpc>
              <a:spcBef>
                <a:spcPts val="500"/>
              </a:spcBef>
              <a:spcAft>
                <a:spcPts val="0"/>
              </a:spcAft>
              <a:buClr>
                <a:srgbClr val="2E2E2E"/>
              </a:buClr>
              <a:buSzPts val="1600"/>
              <a:buNone/>
              <a:defRPr sz="1600" b="1"/>
            </a:lvl4pPr>
            <a:lvl5pPr marL="2286000" lvl="4" indent="-228600" algn="l">
              <a:lnSpc>
                <a:spcPct val="90000"/>
              </a:lnSpc>
              <a:spcBef>
                <a:spcPts val="500"/>
              </a:spcBef>
              <a:spcAft>
                <a:spcPts val="0"/>
              </a:spcAft>
              <a:buClr>
                <a:srgbClr val="2E2E2E"/>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2" name="Google Shape;212;p108"/>
          <p:cNvSpPr txBox="1">
            <a:spLocks noGrp="1"/>
          </p:cNvSpPr>
          <p:nvPr>
            <p:ph type="body" idx="3"/>
          </p:nvPr>
        </p:nvSpPr>
        <p:spPr>
          <a:xfrm>
            <a:off x="812799" y="3006724"/>
            <a:ext cx="5181600" cy="336550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E2E2E"/>
              </a:buClr>
              <a:buSzPts val="2400"/>
              <a:buFont typeface="Century Gothic"/>
              <a:buNone/>
              <a:defRPr>
                <a:solidFill>
                  <a:srgbClr val="2E2E2E"/>
                </a:solidFill>
              </a:defRPr>
            </a:lvl1pPr>
            <a:lvl2pPr marL="914400" lvl="1" indent="-228600" algn="l">
              <a:lnSpc>
                <a:spcPct val="90000"/>
              </a:lnSpc>
              <a:spcBef>
                <a:spcPts val="500"/>
              </a:spcBef>
              <a:spcAft>
                <a:spcPts val="0"/>
              </a:spcAft>
              <a:buClr>
                <a:srgbClr val="2E2E2E"/>
              </a:buClr>
              <a:buSzPts val="2400"/>
              <a:buFont typeface="Century Gothic"/>
              <a:buNone/>
              <a:defRPr>
                <a:solidFill>
                  <a:srgbClr val="2E2E2E"/>
                </a:solidFill>
              </a:defRPr>
            </a:lvl2pPr>
            <a:lvl3pPr marL="1371600" lvl="2" indent="-228600" algn="l">
              <a:lnSpc>
                <a:spcPct val="90000"/>
              </a:lnSpc>
              <a:spcBef>
                <a:spcPts val="500"/>
              </a:spcBef>
              <a:spcAft>
                <a:spcPts val="0"/>
              </a:spcAft>
              <a:buClr>
                <a:srgbClr val="2E2E2E"/>
              </a:buClr>
              <a:buSzPts val="2400"/>
              <a:buFont typeface="Century Gothic"/>
              <a:buNone/>
              <a:defRPr>
                <a:solidFill>
                  <a:srgbClr val="2E2E2E"/>
                </a:solidFill>
              </a:defRPr>
            </a:lvl3pPr>
            <a:lvl4pPr marL="1828800" lvl="3" indent="-228600" algn="l">
              <a:lnSpc>
                <a:spcPct val="90000"/>
              </a:lnSpc>
              <a:spcBef>
                <a:spcPts val="500"/>
              </a:spcBef>
              <a:spcAft>
                <a:spcPts val="0"/>
              </a:spcAft>
              <a:buClr>
                <a:srgbClr val="2E2E2E"/>
              </a:buClr>
              <a:buSzPts val="2400"/>
              <a:buFont typeface="Century Gothic"/>
              <a:buNone/>
              <a:defRPr>
                <a:solidFill>
                  <a:srgbClr val="2E2E2E"/>
                </a:solidFill>
              </a:defRPr>
            </a:lvl4pPr>
            <a:lvl5pPr marL="2286000" lvl="4" indent="-228600" algn="l">
              <a:lnSpc>
                <a:spcPct val="90000"/>
              </a:lnSpc>
              <a:spcBef>
                <a:spcPts val="1000"/>
              </a:spcBef>
              <a:spcAft>
                <a:spcPts val="0"/>
              </a:spcAft>
              <a:buClr>
                <a:srgbClr val="2E2E2E"/>
              </a:buClr>
              <a:buSzPts val="2400"/>
              <a:buFont typeface="Century Gothic"/>
              <a:buNone/>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3" name="Google Shape;213;p108"/>
          <p:cNvSpPr txBox="1">
            <a:spLocks noGrp="1"/>
          </p:cNvSpPr>
          <p:nvPr>
            <p:ph type="body" idx="4"/>
          </p:nvPr>
        </p:nvSpPr>
        <p:spPr>
          <a:xfrm>
            <a:off x="6286500" y="3006724"/>
            <a:ext cx="5181600" cy="336550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E2E2E"/>
              </a:buClr>
              <a:buSzPts val="2400"/>
              <a:buFont typeface="Century Gothic"/>
              <a:buNone/>
              <a:defRPr>
                <a:solidFill>
                  <a:srgbClr val="2E2E2E"/>
                </a:solidFill>
              </a:defRPr>
            </a:lvl1pPr>
            <a:lvl2pPr marL="914400" lvl="1" indent="-228600" algn="l">
              <a:lnSpc>
                <a:spcPct val="90000"/>
              </a:lnSpc>
              <a:spcBef>
                <a:spcPts val="500"/>
              </a:spcBef>
              <a:spcAft>
                <a:spcPts val="0"/>
              </a:spcAft>
              <a:buClr>
                <a:srgbClr val="2E2E2E"/>
              </a:buClr>
              <a:buSzPts val="2400"/>
              <a:buFont typeface="Century Gothic"/>
              <a:buNone/>
              <a:defRPr>
                <a:solidFill>
                  <a:srgbClr val="2E2E2E"/>
                </a:solidFill>
              </a:defRPr>
            </a:lvl2pPr>
            <a:lvl3pPr marL="1371600" lvl="2" indent="-228600" algn="l">
              <a:lnSpc>
                <a:spcPct val="90000"/>
              </a:lnSpc>
              <a:spcBef>
                <a:spcPts val="500"/>
              </a:spcBef>
              <a:spcAft>
                <a:spcPts val="0"/>
              </a:spcAft>
              <a:buClr>
                <a:srgbClr val="2E2E2E"/>
              </a:buClr>
              <a:buSzPts val="2400"/>
              <a:buFont typeface="Century Gothic"/>
              <a:buNone/>
              <a:defRPr>
                <a:solidFill>
                  <a:srgbClr val="2E2E2E"/>
                </a:solidFill>
              </a:defRPr>
            </a:lvl3pPr>
            <a:lvl4pPr marL="1828800" lvl="3" indent="-228600" algn="l">
              <a:lnSpc>
                <a:spcPct val="90000"/>
              </a:lnSpc>
              <a:spcBef>
                <a:spcPts val="500"/>
              </a:spcBef>
              <a:spcAft>
                <a:spcPts val="0"/>
              </a:spcAft>
              <a:buClr>
                <a:srgbClr val="2E2E2E"/>
              </a:buClr>
              <a:buSzPts val="2400"/>
              <a:buFont typeface="Century Gothic"/>
              <a:buNone/>
              <a:defRPr>
                <a:solidFill>
                  <a:srgbClr val="2E2E2E"/>
                </a:solidFill>
              </a:defRPr>
            </a:lvl4pPr>
            <a:lvl5pPr marL="2286000" lvl="4" indent="-228600" algn="l">
              <a:lnSpc>
                <a:spcPct val="90000"/>
              </a:lnSpc>
              <a:spcBef>
                <a:spcPts val="500"/>
              </a:spcBef>
              <a:spcAft>
                <a:spcPts val="0"/>
              </a:spcAft>
              <a:buClr>
                <a:srgbClr val="2E2E2E"/>
              </a:buClr>
              <a:buSzPts val="2400"/>
              <a:buFont typeface="Century Gothic"/>
              <a:buNone/>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bg>
      <p:bgPr>
        <a:solidFill>
          <a:srgbClr val="E1E1E1"/>
        </a:solidFill>
        <a:effectLst/>
      </p:bgPr>
    </p:bg>
    <p:spTree>
      <p:nvGrpSpPr>
        <p:cNvPr id="1" name="Shape 214"/>
        <p:cNvGrpSpPr/>
        <p:nvPr/>
      </p:nvGrpSpPr>
      <p:grpSpPr>
        <a:xfrm>
          <a:off x="0" y="0"/>
          <a:ext cx="0" cy="0"/>
          <a:chOff x="0" y="0"/>
          <a:chExt cx="0" cy="0"/>
        </a:xfrm>
      </p:grpSpPr>
      <p:sp>
        <p:nvSpPr>
          <p:cNvPr id="215" name="Google Shape;215;p10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4500"/>
              <a:buFont typeface="Century Gothic"/>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6" name="Google Shape;216;p109"/>
          <p:cNvSpPr txBox="1">
            <a:spLocks noGrp="1"/>
          </p:cNvSpPr>
          <p:nvPr>
            <p:ph type="body" idx="1"/>
          </p:nvPr>
        </p:nvSpPr>
        <p:spPr>
          <a:xfrm>
            <a:off x="838199" y="1815305"/>
            <a:ext cx="10515601" cy="4385469"/>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rgbClr val="2E2E2E"/>
              </a:buClr>
              <a:buSzPts val="2400"/>
              <a:buChar char="•"/>
              <a:defRPr sz="2400">
                <a:solidFill>
                  <a:srgbClr val="2E2E2E"/>
                </a:solidFill>
              </a:defRPr>
            </a:lvl1pPr>
            <a:lvl2pPr marL="914400" lvl="1" indent="-381000" algn="l">
              <a:lnSpc>
                <a:spcPct val="90000"/>
              </a:lnSpc>
              <a:spcBef>
                <a:spcPts val="500"/>
              </a:spcBef>
              <a:spcAft>
                <a:spcPts val="0"/>
              </a:spcAft>
              <a:buClr>
                <a:srgbClr val="2E2E2E"/>
              </a:buClr>
              <a:buSzPts val="2400"/>
              <a:buChar char="•"/>
              <a:defRPr sz="2400">
                <a:solidFill>
                  <a:srgbClr val="2E2E2E"/>
                </a:solidFill>
              </a:defRPr>
            </a:lvl2pPr>
            <a:lvl3pPr marL="1371600" lvl="2" indent="-381000" algn="l">
              <a:lnSpc>
                <a:spcPct val="90000"/>
              </a:lnSpc>
              <a:spcBef>
                <a:spcPts val="500"/>
              </a:spcBef>
              <a:spcAft>
                <a:spcPts val="0"/>
              </a:spcAft>
              <a:buClr>
                <a:srgbClr val="2E2E2E"/>
              </a:buClr>
              <a:buSzPts val="2400"/>
              <a:buChar char="•"/>
              <a:defRPr sz="2400">
                <a:solidFill>
                  <a:srgbClr val="2E2E2E"/>
                </a:solidFill>
              </a:defRPr>
            </a:lvl3pPr>
            <a:lvl4pPr marL="1828800" lvl="3" indent="-381000" algn="l">
              <a:lnSpc>
                <a:spcPct val="90000"/>
              </a:lnSpc>
              <a:spcBef>
                <a:spcPts val="500"/>
              </a:spcBef>
              <a:spcAft>
                <a:spcPts val="0"/>
              </a:spcAft>
              <a:buClr>
                <a:srgbClr val="2E2E2E"/>
              </a:buClr>
              <a:buSzPts val="2400"/>
              <a:buChar char="•"/>
              <a:defRPr sz="2400">
                <a:solidFill>
                  <a:srgbClr val="2E2E2E"/>
                </a:solidFill>
              </a:defRPr>
            </a:lvl4pPr>
            <a:lvl5pPr marL="2286000" lvl="4" indent="-381000" algn="l">
              <a:lnSpc>
                <a:spcPct val="90000"/>
              </a:lnSpc>
              <a:spcBef>
                <a:spcPts val="500"/>
              </a:spcBef>
              <a:spcAft>
                <a:spcPts val="0"/>
              </a:spcAft>
              <a:buClr>
                <a:srgbClr val="2E2E2E"/>
              </a:buClr>
              <a:buSzPts val="2400"/>
              <a:buChar char="•"/>
              <a:defRPr sz="2400">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7" name="Google Shape;217;p10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218" name="Google Shape;218;p10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219" name="Google Shape;219;p10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solidFill>
          <a:srgbClr val="E1E1E1"/>
        </a:solidFill>
        <a:effectLst/>
      </p:bgPr>
    </p:bg>
    <p:spTree>
      <p:nvGrpSpPr>
        <p:cNvPr id="1" name="Shape 220"/>
        <p:cNvGrpSpPr/>
        <p:nvPr/>
      </p:nvGrpSpPr>
      <p:grpSpPr>
        <a:xfrm>
          <a:off x="0" y="0"/>
          <a:ext cx="0" cy="0"/>
          <a:chOff x="0" y="0"/>
          <a:chExt cx="0" cy="0"/>
        </a:xfrm>
      </p:grpSpPr>
      <p:sp>
        <p:nvSpPr>
          <p:cNvPr id="221" name="Google Shape;221;p111"/>
          <p:cNvSpPr txBox="1">
            <a:spLocks noGrp="1"/>
          </p:cNvSpPr>
          <p:nvPr>
            <p:ph type="title"/>
          </p:nvPr>
        </p:nvSpPr>
        <p:spPr>
          <a:xfrm>
            <a:off x="839788" y="457200"/>
            <a:ext cx="3932237" cy="11811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EA551F"/>
              </a:buClr>
              <a:buSzPts val="3200"/>
              <a:buFont typeface="Century Gothic"/>
              <a:buNone/>
              <a:defRPr sz="3200">
                <a:solidFill>
                  <a:srgbClr val="EA551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2" name="Google Shape;222;p111"/>
          <p:cNvSpPr txBox="1">
            <a:spLocks noGrp="1"/>
          </p:cNvSpPr>
          <p:nvPr>
            <p:ph type="body" idx="1"/>
          </p:nvPr>
        </p:nvSpPr>
        <p:spPr>
          <a:xfrm>
            <a:off x="5183188" y="457201"/>
            <a:ext cx="6172200" cy="540385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rgbClr val="2E2E2E"/>
              </a:buClr>
              <a:buSzPts val="2400"/>
              <a:buChar char="•"/>
              <a:defRPr sz="2400">
                <a:solidFill>
                  <a:srgbClr val="2E2E2E"/>
                </a:solidFill>
              </a:defRPr>
            </a:lvl1pPr>
            <a:lvl2pPr marL="914400" lvl="1" indent="-381000" algn="l">
              <a:lnSpc>
                <a:spcPct val="90000"/>
              </a:lnSpc>
              <a:spcBef>
                <a:spcPts val="500"/>
              </a:spcBef>
              <a:spcAft>
                <a:spcPts val="0"/>
              </a:spcAft>
              <a:buClr>
                <a:srgbClr val="2E2E2E"/>
              </a:buClr>
              <a:buSzPts val="2400"/>
              <a:buChar char="•"/>
              <a:defRPr sz="2400">
                <a:solidFill>
                  <a:srgbClr val="2E2E2E"/>
                </a:solidFill>
              </a:defRPr>
            </a:lvl2pPr>
            <a:lvl3pPr marL="1371600" lvl="2" indent="-381000" algn="l">
              <a:lnSpc>
                <a:spcPct val="90000"/>
              </a:lnSpc>
              <a:spcBef>
                <a:spcPts val="500"/>
              </a:spcBef>
              <a:spcAft>
                <a:spcPts val="0"/>
              </a:spcAft>
              <a:buClr>
                <a:srgbClr val="2E2E2E"/>
              </a:buClr>
              <a:buSzPts val="2400"/>
              <a:buChar char="•"/>
              <a:defRPr sz="2400">
                <a:solidFill>
                  <a:srgbClr val="2E2E2E"/>
                </a:solidFill>
              </a:defRPr>
            </a:lvl3pPr>
            <a:lvl4pPr marL="1828800" lvl="3" indent="-381000" algn="l">
              <a:lnSpc>
                <a:spcPct val="90000"/>
              </a:lnSpc>
              <a:spcBef>
                <a:spcPts val="500"/>
              </a:spcBef>
              <a:spcAft>
                <a:spcPts val="0"/>
              </a:spcAft>
              <a:buClr>
                <a:srgbClr val="2E2E2E"/>
              </a:buClr>
              <a:buSzPts val="2400"/>
              <a:buChar char="•"/>
              <a:defRPr sz="2400">
                <a:solidFill>
                  <a:srgbClr val="2E2E2E"/>
                </a:solidFill>
              </a:defRPr>
            </a:lvl4pPr>
            <a:lvl5pPr marL="2286000" lvl="4" indent="-381000" algn="l">
              <a:lnSpc>
                <a:spcPct val="90000"/>
              </a:lnSpc>
              <a:spcBef>
                <a:spcPts val="500"/>
              </a:spcBef>
              <a:spcAft>
                <a:spcPts val="0"/>
              </a:spcAft>
              <a:buClr>
                <a:srgbClr val="2E2E2E"/>
              </a:buClr>
              <a:buSzPts val="2400"/>
              <a:buChar char="•"/>
              <a:defRPr sz="2400">
                <a:solidFill>
                  <a:srgbClr val="2E2E2E"/>
                </a:solidFill>
              </a:defRPr>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23" name="Google Shape;223;p11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0"/>
              </a:spcBef>
              <a:spcAft>
                <a:spcPts val="0"/>
              </a:spcAft>
              <a:buClr>
                <a:srgbClr val="2E2E2E"/>
              </a:buClr>
              <a:buSzPts val="2400"/>
              <a:buNone/>
              <a:defRPr sz="2400">
                <a:solidFill>
                  <a:srgbClr val="2E2E2E"/>
                </a:solidFill>
              </a:defRPr>
            </a:lvl1pPr>
            <a:lvl2pPr marL="914400" lvl="1" indent="-228600" algn="l">
              <a:lnSpc>
                <a:spcPct val="90000"/>
              </a:lnSpc>
              <a:spcBef>
                <a:spcPts val="500"/>
              </a:spcBef>
              <a:spcAft>
                <a:spcPts val="0"/>
              </a:spcAft>
              <a:buClr>
                <a:srgbClr val="2E2E2E"/>
              </a:buClr>
              <a:buSzPts val="1400"/>
              <a:buNone/>
              <a:defRPr sz="1400"/>
            </a:lvl2pPr>
            <a:lvl3pPr marL="1371600" lvl="2" indent="-228600" algn="l">
              <a:lnSpc>
                <a:spcPct val="90000"/>
              </a:lnSpc>
              <a:spcBef>
                <a:spcPts val="500"/>
              </a:spcBef>
              <a:spcAft>
                <a:spcPts val="0"/>
              </a:spcAft>
              <a:buClr>
                <a:srgbClr val="2E2E2E"/>
              </a:buClr>
              <a:buSzPts val="1200"/>
              <a:buNone/>
              <a:defRPr sz="1200"/>
            </a:lvl3pPr>
            <a:lvl4pPr marL="1828800" lvl="3" indent="-228600" algn="l">
              <a:lnSpc>
                <a:spcPct val="90000"/>
              </a:lnSpc>
              <a:spcBef>
                <a:spcPts val="500"/>
              </a:spcBef>
              <a:spcAft>
                <a:spcPts val="0"/>
              </a:spcAft>
              <a:buClr>
                <a:srgbClr val="2E2E2E"/>
              </a:buClr>
              <a:buSzPts val="1000"/>
              <a:buNone/>
              <a:defRPr sz="1000"/>
            </a:lvl4pPr>
            <a:lvl5pPr marL="2286000" lvl="4" indent="-228600" algn="l">
              <a:lnSpc>
                <a:spcPct val="90000"/>
              </a:lnSpc>
              <a:spcBef>
                <a:spcPts val="500"/>
              </a:spcBef>
              <a:spcAft>
                <a:spcPts val="0"/>
              </a:spcAft>
              <a:buClr>
                <a:srgbClr val="2E2E2E"/>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24" name="Google Shape;224;p1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225" name="Google Shape;225;p1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226" name="Google Shape;226;p1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bg>
      <p:bgPr>
        <a:solidFill>
          <a:srgbClr val="E1E1E1"/>
        </a:solidFill>
        <a:effectLst/>
      </p:bgPr>
    </p:bg>
    <p:spTree>
      <p:nvGrpSpPr>
        <p:cNvPr id="1" name="Shape 227"/>
        <p:cNvGrpSpPr/>
        <p:nvPr/>
      </p:nvGrpSpPr>
      <p:grpSpPr>
        <a:xfrm>
          <a:off x="0" y="0"/>
          <a:ext cx="0" cy="0"/>
          <a:chOff x="0" y="0"/>
          <a:chExt cx="0" cy="0"/>
        </a:xfrm>
      </p:grpSpPr>
      <p:sp>
        <p:nvSpPr>
          <p:cNvPr id="228" name="Google Shape;228;p1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EA551F"/>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9" name="Google Shape;229;p112"/>
          <p:cNvSpPr>
            <a:spLocks noGrp="1"/>
          </p:cNvSpPr>
          <p:nvPr>
            <p:ph type="pic" idx="2"/>
          </p:nvPr>
        </p:nvSpPr>
        <p:spPr>
          <a:xfrm>
            <a:off x="5183188" y="987425"/>
            <a:ext cx="6172200" cy="4873625"/>
          </a:xfrm>
          <a:prstGeom prst="rect">
            <a:avLst/>
          </a:prstGeom>
          <a:noFill/>
          <a:ln>
            <a:noFill/>
          </a:ln>
        </p:spPr>
      </p:sp>
      <p:sp>
        <p:nvSpPr>
          <p:cNvPr id="230" name="Google Shape;230;p11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0"/>
              </a:spcBef>
              <a:spcAft>
                <a:spcPts val="0"/>
              </a:spcAft>
              <a:buClr>
                <a:srgbClr val="2E2E2E"/>
              </a:buClr>
              <a:buSzPts val="2400"/>
              <a:buNone/>
              <a:defRPr sz="2400">
                <a:solidFill>
                  <a:srgbClr val="2E2E2E"/>
                </a:solidFill>
              </a:defRPr>
            </a:lvl1pPr>
            <a:lvl2pPr marL="914400" lvl="1" indent="-228600" algn="l">
              <a:lnSpc>
                <a:spcPct val="90000"/>
              </a:lnSpc>
              <a:spcBef>
                <a:spcPts val="500"/>
              </a:spcBef>
              <a:spcAft>
                <a:spcPts val="0"/>
              </a:spcAft>
              <a:buClr>
                <a:srgbClr val="2E2E2E"/>
              </a:buClr>
              <a:buSzPts val="1400"/>
              <a:buNone/>
              <a:defRPr sz="1400"/>
            </a:lvl2pPr>
            <a:lvl3pPr marL="1371600" lvl="2" indent="-228600" algn="l">
              <a:lnSpc>
                <a:spcPct val="90000"/>
              </a:lnSpc>
              <a:spcBef>
                <a:spcPts val="500"/>
              </a:spcBef>
              <a:spcAft>
                <a:spcPts val="0"/>
              </a:spcAft>
              <a:buClr>
                <a:srgbClr val="2E2E2E"/>
              </a:buClr>
              <a:buSzPts val="1200"/>
              <a:buNone/>
              <a:defRPr sz="1200"/>
            </a:lvl3pPr>
            <a:lvl4pPr marL="1828800" lvl="3" indent="-228600" algn="l">
              <a:lnSpc>
                <a:spcPct val="90000"/>
              </a:lnSpc>
              <a:spcBef>
                <a:spcPts val="500"/>
              </a:spcBef>
              <a:spcAft>
                <a:spcPts val="0"/>
              </a:spcAft>
              <a:buClr>
                <a:srgbClr val="2E2E2E"/>
              </a:buClr>
              <a:buSzPts val="1000"/>
              <a:buNone/>
              <a:defRPr sz="1000"/>
            </a:lvl4pPr>
            <a:lvl5pPr marL="2286000" lvl="4" indent="-228600" algn="l">
              <a:lnSpc>
                <a:spcPct val="90000"/>
              </a:lnSpc>
              <a:spcBef>
                <a:spcPts val="500"/>
              </a:spcBef>
              <a:spcAft>
                <a:spcPts val="0"/>
              </a:spcAft>
              <a:buClr>
                <a:srgbClr val="2E2E2E"/>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31" name="Google Shape;231;p1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232" name="Google Shape;232;p1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233" name="Google Shape;233;p1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lt-LT"/>
              <a:t>‹#›</a:t>
            </a:fld>
            <a:endParaRPr/>
          </a:p>
        </p:txBody>
      </p:sp>
      <p:cxnSp>
        <p:nvCxnSpPr>
          <p:cNvPr id="234" name="Google Shape;234;p112"/>
          <p:cNvCxnSpPr/>
          <p:nvPr/>
        </p:nvCxnSpPr>
        <p:spPr>
          <a:xfrm>
            <a:off x="10104755" y="7381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35" name="Google Shape;235;p112"/>
          <p:cNvCxnSpPr/>
          <p:nvPr/>
        </p:nvCxnSpPr>
        <p:spPr>
          <a:xfrm>
            <a:off x="10828655" y="7381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36" name="Google Shape;236;p112"/>
          <p:cNvCxnSpPr/>
          <p:nvPr/>
        </p:nvCxnSpPr>
        <p:spPr>
          <a:xfrm>
            <a:off x="11581130" y="738188"/>
            <a:ext cx="436880" cy="0"/>
          </a:xfrm>
          <a:prstGeom prst="straightConnector1">
            <a:avLst/>
          </a:prstGeom>
          <a:noFill/>
          <a:ln w="38100" cap="flat" cmpd="sng">
            <a:solidFill>
              <a:srgbClr val="666666"/>
            </a:solidFill>
            <a:prstDash val="solid"/>
            <a:miter lim="800000"/>
            <a:headEnd type="none" w="sm" len="sm"/>
            <a:tailEnd type="none" w="sm" len="sm"/>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bg>
      <p:bgPr>
        <a:solidFill>
          <a:srgbClr val="E1E1E1"/>
        </a:solidFill>
        <a:effectLst/>
      </p:bgPr>
    </p:bg>
    <p:spTree>
      <p:nvGrpSpPr>
        <p:cNvPr id="1" name="Shape 237"/>
        <p:cNvGrpSpPr/>
        <p:nvPr/>
      </p:nvGrpSpPr>
      <p:grpSpPr>
        <a:xfrm>
          <a:off x="0" y="0"/>
          <a:ext cx="0" cy="0"/>
          <a:chOff x="0" y="0"/>
          <a:chExt cx="0" cy="0"/>
        </a:xfrm>
      </p:grpSpPr>
      <p:sp>
        <p:nvSpPr>
          <p:cNvPr id="238" name="Google Shape;238;p1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4000"/>
              <a:buFont typeface="Century Gothic"/>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9" name="Google Shape;239;p1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rgbClr val="2E2E2E"/>
              </a:buClr>
              <a:buSzPts val="2400"/>
              <a:buChar char="•"/>
              <a:defRPr/>
            </a:lvl1pPr>
            <a:lvl2pPr marL="914400" lvl="1" indent="-381000" algn="l">
              <a:lnSpc>
                <a:spcPct val="90000"/>
              </a:lnSpc>
              <a:spcBef>
                <a:spcPts val="500"/>
              </a:spcBef>
              <a:spcAft>
                <a:spcPts val="0"/>
              </a:spcAft>
              <a:buClr>
                <a:srgbClr val="2E2E2E"/>
              </a:buClr>
              <a:buSzPts val="2400"/>
              <a:buChar char="•"/>
              <a:defRPr/>
            </a:lvl2pPr>
            <a:lvl3pPr marL="1371600" lvl="2" indent="-381000" algn="l">
              <a:lnSpc>
                <a:spcPct val="90000"/>
              </a:lnSpc>
              <a:spcBef>
                <a:spcPts val="500"/>
              </a:spcBef>
              <a:spcAft>
                <a:spcPts val="0"/>
              </a:spcAft>
              <a:buClr>
                <a:srgbClr val="2E2E2E"/>
              </a:buClr>
              <a:buSzPts val="2400"/>
              <a:buChar char="•"/>
              <a:defRPr/>
            </a:lvl3pPr>
            <a:lvl4pPr marL="1828800" lvl="3" indent="-381000" algn="l">
              <a:lnSpc>
                <a:spcPct val="90000"/>
              </a:lnSpc>
              <a:spcBef>
                <a:spcPts val="500"/>
              </a:spcBef>
              <a:spcAft>
                <a:spcPts val="0"/>
              </a:spcAft>
              <a:buClr>
                <a:srgbClr val="2E2E2E"/>
              </a:buClr>
              <a:buSzPts val="2400"/>
              <a:buChar char="•"/>
              <a:defRPr/>
            </a:lvl4pPr>
            <a:lvl5pPr marL="2286000" lvl="4" indent="-381000" algn="l">
              <a:lnSpc>
                <a:spcPct val="90000"/>
              </a:lnSpc>
              <a:spcBef>
                <a:spcPts val="500"/>
              </a:spcBef>
              <a:spcAft>
                <a:spcPts val="0"/>
              </a:spcAft>
              <a:buClr>
                <a:srgbClr val="2E2E2E"/>
              </a:buClr>
              <a:buSzPts val="24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0" name="Google Shape;240;p1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241" name="Google Shape;241;p1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242" name="Google Shape;242;p1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solidFill>
          <a:srgbClr val="E1E1E1"/>
        </a:solidFill>
        <a:effectLst/>
      </p:bgPr>
    </p:bg>
    <p:spTree>
      <p:nvGrpSpPr>
        <p:cNvPr id="1" name="Shape 249"/>
        <p:cNvGrpSpPr/>
        <p:nvPr/>
      </p:nvGrpSpPr>
      <p:grpSpPr>
        <a:xfrm>
          <a:off x="0" y="0"/>
          <a:ext cx="0" cy="0"/>
          <a:chOff x="0" y="0"/>
          <a:chExt cx="0" cy="0"/>
        </a:xfrm>
      </p:grpSpPr>
      <p:sp>
        <p:nvSpPr>
          <p:cNvPr id="250" name="Google Shape;250;p8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4500"/>
              <a:buFont typeface="Century Gothic"/>
              <a:buNone/>
              <a:defRPr>
                <a:solidFill>
                  <a:srgbClr val="EA551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1" name="Google Shape;251;p84"/>
          <p:cNvSpPr txBox="1">
            <a:spLocks noGrp="1"/>
          </p:cNvSpPr>
          <p:nvPr>
            <p:ph type="body" idx="1"/>
          </p:nvPr>
        </p:nvSpPr>
        <p:spPr>
          <a:xfrm>
            <a:off x="838200" y="2253226"/>
            <a:ext cx="10515600" cy="4604773"/>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rgbClr val="2E2E2E"/>
              </a:buClr>
              <a:buSzPts val="2400"/>
              <a:buChar char="•"/>
              <a:defRPr>
                <a:solidFill>
                  <a:srgbClr val="2E2E2E"/>
                </a:solidFill>
              </a:defRPr>
            </a:lvl1pPr>
            <a:lvl2pPr marL="914400" lvl="1" indent="-381000" algn="l">
              <a:lnSpc>
                <a:spcPct val="90000"/>
              </a:lnSpc>
              <a:spcBef>
                <a:spcPts val="500"/>
              </a:spcBef>
              <a:spcAft>
                <a:spcPts val="0"/>
              </a:spcAft>
              <a:buClr>
                <a:srgbClr val="2E2E2E"/>
              </a:buClr>
              <a:buSzPts val="2400"/>
              <a:buChar char="•"/>
              <a:defRPr>
                <a:solidFill>
                  <a:srgbClr val="2E2E2E"/>
                </a:solidFill>
              </a:defRPr>
            </a:lvl2pPr>
            <a:lvl3pPr marL="1371600" lvl="2" indent="-381000" algn="l">
              <a:lnSpc>
                <a:spcPct val="90000"/>
              </a:lnSpc>
              <a:spcBef>
                <a:spcPts val="500"/>
              </a:spcBef>
              <a:spcAft>
                <a:spcPts val="0"/>
              </a:spcAft>
              <a:buClr>
                <a:srgbClr val="2E2E2E"/>
              </a:buClr>
              <a:buSzPts val="2400"/>
              <a:buChar char="•"/>
              <a:defRPr>
                <a:solidFill>
                  <a:srgbClr val="2E2E2E"/>
                </a:solidFill>
              </a:defRPr>
            </a:lvl3pPr>
            <a:lvl4pPr marL="1828800" lvl="3" indent="-381000" algn="l">
              <a:lnSpc>
                <a:spcPct val="90000"/>
              </a:lnSpc>
              <a:spcBef>
                <a:spcPts val="500"/>
              </a:spcBef>
              <a:spcAft>
                <a:spcPts val="0"/>
              </a:spcAft>
              <a:buClr>
                <a:srgbClr val="2E2E2E"/>
              </a:buClr>
              <a:buSzPts val="2400"/>
              <a:buChar char="•"/>
              <a:defRPr>
                <a:solidFill>
                  <a:srgbClr val="2E2E2E"/>
                </a:solidFill>
              </a:defRPr>
            </a:lvl4pPr>
            <a:lvl5pPr marL="2286000" lvl="4" indent="-381000" algn="l">
              <a:lnSpc>
                <a:spcPct val="90000"/>
              </a:lnSpc>
              <a:spcBef>
                <a:spcPts val="500"/>
              </a:spcBef>
              <a:spcAft>
                <a:spcPts val="0"/>
              </a:spcAft>
              <a:buClr>
                <a:srgbClr val="2E2E2E"/>
              </a:buClr>
              <a:buSzPts val="2400"/>
              <a:buChar char="•"/>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252" name="Google Shape;252;p84"/>
          <p:cNvCxnSpPr/>
          <p:nvPr/>
        </p:nvCxnSpPr>
        <p:spPr>
          <a:xfrm>
            <a:off x="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53" name="Google Shape;253;p84"/>
          <p:cNvCxnSpPr/>
          <p:nvPr/>
        </p:nvCxnSpPr>
        <p:spPr>
          <a:xfrm>
            <a:off x="5181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54" name="Google Shape;254;p84"/>
          <p:cNvCxnSpPr/>
          <p:nvPr/>
        </p:nvCxnSpPr>
        <p:spPr>
          <a:xfrm>
            <a:off x="1097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55" name="Google Shape;255;p84"/>
          <p:cNvCxnSpPr/>
          <p:nvPr/>
        </p:nvCxnSpPr>
        <p:spPr>
          <a:xfrm>
            <a:off x="169672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56" name="Google Shape;256;p84"/>
          <p:cNvCxnSpPr/>
          <p:nvPr/>
        </p:nvCxnSpPr>
        <p:spPr>
          <a:xfrm>
            <a:off x="227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57" name="Google Shape;257;p84"/>
          <p:cNvCxnSpPr/>
          <p:nvPr/>
        </p:nvCxnSpPr>
        <p:spPr>
          <a:xfrm>
            <a:off x="2875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58" name="Google Shape;258;p84"/>
          <p:cNvCxnSpPr/>
          <p:nvPr/>
        </p:nvCxnSpPr>
        <p:spPr>
          <a:xfrm>
            <a:off x="989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59" name="Google Shape;259;p84"/>
          <p:cNvCxnSpPr/>
          <p:nvPr/>
        </p:nvCxnSpPr>
        <p:spPr>
          <a:xfrm>
            <a:off x="10525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60" name="Google Shape;260;p84"/>
          <p:cNvCxnSpPr/>
          <p:nvPr/>
        </p:nvCxnSpPr>
        <p:spPr>
          <a:xfrm>
            <a:off x="11160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61" name="Google Shape;261;p84"/>
          <p:cNvCxnSpPr/>
          <p:nvPr/>
        </p:nvCxnSpPr>
        <p:spPr>
          <a:xfrm>
            <a:off x="11755120" y="1690688"/>
            <a:ext cx="436880" cy="0"/>
          </a:xfrm>
          <a:prstGeom prst="straightConnector1">
            <a:avLst/>
          </a:prstGeom>
          <a:noFill/>
          <a:ln w="38100" cap="flat" cmpd="sng">
            <a:solidFill>
              <a:srgbClr val="666666"/>
            </a:solidFill>
            <a:prstDash val="solid"/>
            <a:miter lim="800000"/>
            <a:headEnd type="none" w="sm" len="sm"/>
            <a:tailEnd type="none" w="sm" len="sm"/>
          </a:ln>
        </p:spPr>
      </p:cxn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Slide">
  <p:cSld name="Title Slide">
    <p:bg>
      <p:bgPr>
        <a:solidFill>
          <a:srgbClr val="E1E1E1"/>
        </a:solidFill>
        <a:effectLst/>
      </p:bgPr>
    </p:bg>
    <p:spTree>
      <p:nvGrpSpPr>
        <p:cNvPr id="1" name="Shape 262"/>
        <p:cNvGrpSpPr/>
        <p:nvPr/>
      </p:nvGrpSpPr>
      <p:grpSpPr>
        <a:xfrm>
          <a:off x="0" y="0"/>
          <a:ext cx="0" cy="0"/>
          <a:chOff x="0" y="0"/>
          <a:chExt cx="0" cy="0"/>
        </a:xfrm>
      </p:grpSpPr>
      <p:pic>
        <p:nvPicPr>
          <p:cNvPr id="263" name="Google Shape;263;p99"/>
          <p:cNvPicPr preferRelativeResize="0"/>
          <p:nvPr/>
        </p:nvPicPr>
        <p:blipFill rotWithShape="1">
          <a:blip r:embed="rId2">
            <a:alphaModFix/>
          </a:blip>
          <a:srcRect/>
          <a:stretch/>
        </p:blipFill>
        <p:spPr>
          <a:xfrm>
            <a:off x="10344149" y="4892671"/>
            <a:ext cx="1576583" cy="1476610"/>
          </a:xfrm>
          <a:prstGeom prst="rect">
            <a:avLst/>
          </a:prstGeom>
          <a:noFill/>
          <a:ln>
            <a:noFill/>
          </a:ln>
        </p:spPr>
      </p:pic>
      <p:sp>
        <p:nvSpPr>
          <p:cNvPr id="264" name="Google Shape;264;p99"/>
          <p:cNvSpPr txBox="1"/>
          <p:nvPr/>
        </p:nvSpPr>
        <p:spPr>
          <a:xfrm>
            <a:off x="818409" y="5387490"/>
            <a:ext cx="9525740" cy="135421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EA551F"/>
              </a:buClr>
              <a:buSzPts val="3200"/>
              <a:buFont typeface="Century Gothic"/>
              <a:buNone/>
            </a:pPr>
            <a:r>
              <a:rPr lang="lt-LT" sz="3200" b="0" i="0" u="none" strike="noStrike" cap="none">
                <a:solidFill>
                  <a:srgbClr val="EA551F"/>
                </a:solidFill>
                <a:latin typeface="Century Gothic"/>
                <a:ea typeface="Century Gothic"/>
                <a:cs typeface="Century Gothic"/>
                <a:sym typeface="Century Gothic"/>
              </a:rPr>
              <a:t>Medijų ir informacinio raštingumo </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EA551F"/>
              </a:buClr>
              <a:buSzPts val="3200"/>
              <a:buFont typeface="Century Gothic"/>
              <a:buNone/>
            </a:pPr>
            <a:r>
              <a:rPr lang="lt-LT" sz="3200" b="0" i="0" u="none" strike="noStrike" cap="none">
                <a:solidFill>
                  <a:srgbClr val="EA551F"/>
                </a:solidFill>
                <a:latin typeface="Century Gothic"/>
                <a:ea typeface="Century Gothic"/>
                <a:cs typeface="Century Gothic"/>
                <a:sym typeface="Century Gothic"/>
              </a:rPr>
              <a:t>kompetencijų tobulinimo programa</a:t>
            </a:r>
            <a:endParaRPr sz="3200" b="0" i="0" u="none" strike="noStrike" cap="none">
              <a:solidFill>
                <a:srgbClr val="EA551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sp>
        <p:nvSpPr>
          <p:cNvPr id="265" name="Google Shape;265;p99"/>
          <p:cNvSpPr txBox="1">
            <a:spLocks noGrp="1"/>
          </p:cNvSpPr>
          <p:nvPr>
            <p:ph type="subTitle" idx="1"/>
          </p:nvPr>
        </p:nvSpPr>
        <p:spPr>
          <a:xfrm>
            <a:off x="886120" y="4057650"/>
            <a:ext cx="8539791" cy="62865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rgbClr val="2E2E2E"/>
              </a:buClr>
              <a:buSzPts val="2400"/>
              <a:buNone/>
              <a:defRPr sz="2400">
                <a:solidFill>
                  <a:srgbClr val="2E2E2E"/>
                </a:solidFill>
                <a:latin typeface="Century Gothic"/>
                <a:ea typeface="Century Gothic"/>
                <a:cs typeface="Century Gothic"/>
                <a:sym typeface="Century Gothic"/>
              </a:defRPr>
            </a:lvl1pPr>
            <a:lvl2pPr lvl="1" algn="ctr">
              <a:lnSpc>
                <a:spcPct val="90000"/>
              </a:lnSpc>
              <a:spcBef>
                <a:spcPts val="500"/>
              </a:spcBef>
              <a:spcAft>
                <a:spcPts val="0"/>
              </a:spcAft>
              <a:buClr>
                <a:srgbClr val="2E2E2E"/>
              </a:buClr>
              <a:buSzPts val="2000"/>
              <a:buNone/>
              <a:defRPr sz="2000"/>
            </a:lvl2pPr>
            <a:lvl3pPr lvl="2" algn="ctr">
              <a:lnSpc>
                <a:spcPct val="90000"/>
              </a:lnSpc>
              <a:spcBef>
                <a:spcPts val="500"/>
              </a:spcBef>
              <a:spcAft>
                <a:spcPts val="0"/>
              </a:spcAft>
              <a:buClr>
                <a:srgbClr val="2E2E2E"/>
              </a:buClr>
              <a:buSzPts val="1800"/>
              <a:buNone/>
              <a:defRPr sz="1800"/>
            </a:lvl3pPr>
            <a:lvl4pPr lvl="3" algn="ctr">
              <a:lnSpc>
                <a:spcPct val="90000"/>
              </a:lnSpc>
              <a:spcBef>
                <a:spcPts val="500"/>
              </a:spcBef>
              <a:spcAft>
                <a:spcPts val="0"/>
              </a:spcAft>
              <a:buClr>
                <a:srgbClr val="2E2E2E"/>
              </a:buClr>
              <a:buSzPts val="1600"/>
              <a:buNone/>
              <a:defRPr sz="1600"/>
            </a:lvl4pPr>
            <a:lvl5pPr lvl="4" algn="ctr">
              <a:lnSpc>
                <a:spcPct val="90000"/>
              </a:lnSpc>
              <a:spcBef>
                <a:spcPts val="500"/>
              </a:spcBef>
              <a:spcAft>
                <a:spcPts val="0"/>
              </a:spcAft>
              <a:buClr>
                <a:srgbClr val="2E2E2E"/>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66" name="Google Shape;266;p99"/>
          <p:cNvSpPr txBox="1">
            <a:spLocks noGrp="1"/>
          </p:cNvSpPr>
          <p:nvPr>
            <p:ph type="title"/>
          </p:nvPr>
        </p:nvSpPr>
        <p:spPr>
          <a:xfrm>
            <a:off x="818409" y="605349"/>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rgbClr val="E1E1E1"/>
        </a:solidFill>
        <a:effectLst/>
      </p:bgPr>
    </p:bg>
    <p:spTree>
      <p:nvGrpSpPr>
        <p:cNvPr id="1" name="Shape 267"/>
        <p:cNvGrpSpPr/>
        <p:nvPr/>
      </p:nvGrpSpPr>
      <p:grpSpPr>
        <a:xfrm>
          <a:off x="0" y="0"/>
          <a:ext cx="0" cy="0"/>
          <a:chOff x="0" y="0"/>
          <a:chExt cx="0" cy="0"/>
        </a:xfrm>
      </p:grpSpPr>
      <p:sp>
        <p:nvSpPr>
          <p:cNvPr id="268" name="Google Shape;268;p100"/>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lvl1pPr marL="457200" lvl="0" indent="-419100" algn="l">
              <a:lnSpc>
                <a:spcPct val="90000"/>
              </a:lnSpc>
              <a:spcBef>
                <a:spcPts val="1000"/>
              </a:spcBef>
              <a:spcAft>
                <a:spcPts val="0"/>
              </a:spcAft>
              <a:buClr>
                <a:srgbClr val="2E2E2E"/>
              </a:buClr>
              <a:buSzPts val="3000"/>
              <a:buChar char="•"/>
              <a:defRPr sz="3000">
                <a:solidFill>
                  <a:srgbClr val="2E2E2E"/>
                </a:solidFill>
                <a:latin typeface="Arial"/>
                <a:ea typeface="Arial"/>
                <a:cs typeface="Arial"/>
                <a:sym typeface="Arial"/>
              </a:defRPr>
            </a:lvl1pPr>
            <a:lvl2pPr marL="914400" lvl="1" indent="-393700" algn="l">
              <a:lnSpc>
                <a:spcPct val="90000"/>
              </a:lnSpc>
              <a:spcBef>
                <a:spcPts val="500"/>
              </a:spcBef>
              <a:spcAft>
                <a:spcPts val="0"/>
              </a:spcAft>
              <a:buClr>
                <a:srgbClr val="2E2E2E"/>
              </a:buClr>
              <a:buSzPts val="2600"/>
              <a:buChar char="•"/>
              <a:defRPr sz="2600">
                <a:solidFill>
                  <a:srgbClr val="2E2E2E"/>
                </a:solidFill>
                <a:latin typeface="Arial"/>
                <a:ea typeface="Arial"/>
                <a:cs typeface="Arial"/>
                <a:sym typeface="Arial"/>
              </a:defRPr>
            </a:lvl2pPr>
            <a:lvl3pPr marL="1371600" lvl="2" indent="-368300" algn="l">
              <a:lnSpc>
                <a:spcPct val="90000"/>
              </a:lnSpc>
              <a:spcBef>
                <a:spcPts val="500"/>
              </a:spcBef>
              <a:spcAft>
                <a:spcPts val="0"/>
              </a:spcAft>
              <a:buClr>
                <a:srgbClr val="2E2E2E"/>
              </a:buClr>
              <a:buSzPts val="2200"/>
              <a:buChar char="•"/>
              <a:defRPr sz="2200">
                <a:solidFill>
                  <a:srgbClr val="2E2E2E"/>
                </a:solidFill>
                <a:latin typeface="Arial"/>
                <a:ea typeface="Arial"/>
                <a:cs typeface="Arial"/>
                <a:sym typeface="Arial"/>
              </a:defRPr>
            </a:lvl3pPr>
            <a:lvl4pPr marL="1828800" lvl="3" indent="-342900" algn="l">
              <a:lnSpc>
                <a:spcPct val="90000"/>
              </a:lnSpc>
              <a:spcBef>
                <a:spcPts val="500"/>
              </a:spcBef>
              <a:spcAft>
                <a:spcPts val="0"/>
              </a:spcAft>
              <a:buClr>
                <a:srgbClr val="2E2E2E"/>
              </a:buClr>
              <a:buSzPts val="1800"/>
              <a:buChar char="•"/>
              <a:defRPr sz="1800">
                <a:solidFill>
                  <a:srgbClr val="2E2E2E"/>
                </a:solidFill>
                <a:latin typeface="Arial"/>
                <a:ea typeface="Arial"/>
                <a:cs typeface="Arial"/>
                <a:sym typeface="Arial"/>
              </a:defRPr>
            </a:lvl4pPr>
            <a:lvl5pPr marL="2286000" lvl="4" indent="-317500" algn="l">
              <a:lnSpc>
                <a:spcPct val="90000"/>
              </a:lnSpc>
              <a:spcBef>
                <a:spcPts val="500"/>
              </a:spcBef>
              <a:spcAft>
                <a:spcPts val="0"/>
              </a:spcAft>
              <a:buClr>
                <a:srgbClr val="2E2E2E"/>
              </a:buClr>
              <a:buSzPts val="1400"/>
              <a:buChar char="•"/>
              <a:defRPr sz="1400">
                <a:solidFill>
                  <a:srgbClr val="2E2E2E"/>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269" name="Google Shape;269;p100"/>
          <p:cNvCxnSpPr/>
          <p:nvPr/>
        </p:nvCxnSpPr>
        <p:spPr>
          <a:xfrm>
            <a:off x="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70" name="Google Shape;270;p100"/>
          <p:cNvCxnSpPr/>
          <p:nvPr/>
        </p:nvCxnSpPr>
        <p:spPr>
          <a:xfrm>
            <a:off x="5181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71" name="Google Shape;271;p100"/>
          <p:cNvCxnSpPr/>
          <p:nvPr/>
        </p:nvCxnSpPr>
        <p:spPr>
          <a:xfrm>
            <a:off x="1097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72" name="Google Shape;272;p100"/>
          <p:cNvCxnSpPr/>
          <p:nvPr/>
        </p:nvCxnSpPr>
        <p:spPr>
          <a:xfrm>
            <a:off x="169672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73" name="Google Shape;273;p100"/>
          <p:cNvCxnSpPr/>
          <p:nvPr/>
        </p:nvCxnSpPr>
        <p:spPr>
          <a:xfrm>
            <a:off x="227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74" name="Google Shape;274;p100"/>
          <p:cNvCxnSpPr/>
          <p:nvPr/>
        </p:nvCxnSpPr>
        <p:spPr>
          <a:xfrm>
            <a:off x="2875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75" name="Google Shape;275;p100"/>
          <p:cNvCxnSpPr/>
          <p:nvPr/>
        </p:nvCxnSpPr>
        <p:spPr>
          <a:xfrm>
            <a:off x="989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76" name="Google Shape;276;p100"/>
          <p:cNvCxnSpPr/>
          <p:nvPr/>
        </p:nvCxnSpPr>
        <p:spPr>
          <a:xfrm>
            <a:off x="10525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77" name="Google Shape;277;p100"/>
          <p:cNvCxnSpPr/>
          <p:nvPr/>
        </p:nvCxnSpPr>
        <p:spPr>
          <a:xfrm>
            <a:off x="11160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78" name="Google Shape;278;p100"/>
          <p:cNvCxnSpPr/>
          <p:nvPr/>
        </p:nvCxnSpPr>
        <p:spPr>
          <a:xfrm>
            <a:off x="11755120" y="1690688"/>
            <a:ext cx="436880" cy="0"/>
          </a:xfrm>
          <a:prstGeom prst="straightConnector1">
            <a:avLst/>
          </a:prstGeom>
          <a:noFill/>
          <a:ln w="38100" cap="flat" cmpd="sng">
            <a:solidFill>
              <a:srgbClr val="666666"/>
            </a:solidFill>
            <a:prstDash val="solid"/>
            <a:miter lim="800000"/>
            <a:headEnd type="none" w="sm" len="sm"/>
            <a:tailEnd type="none" w="sm" len="sm"/>
          </a:ln>
        </p:spPr>
      </p:cxnSp>
      <p:sp>
        <p:nvSpPr>
          <p:cNvPr id="279" name="Google Shape;279;p100"/>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45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wo Content">
  <p:cSld name="Two Content">
    <p:bg>
      <p:bgPr>
        <a:solidFill>
          <a:srgbClr val="E1E1E1"/>
        </a:solidFill>
        <a:effectLst/>
      </p:bgPr>
    </p:bg>
    <p:spTree>
      <p:nvGrpSpPr>
        <p:cNvPr id="1" name="Shape 280"/>
        <p:cNvGrpSpPr/>
        <p:nvPr/>
      </p:nvGrpSpPr>
      <p:grpSpPr>
        <a:xfrm>
          <a:off x="0" y="0"/>
          <a:ext cx="0" cy="0"/>
          <a:chOff x="0" y="0"/>
          <a:chExt cx="0" cy="0"/>
        </a:xfrm>
      </p:grpSpPr>
      <p:sp>
        <p:nvSpPr>
          <p:cNvPr id="281" name="Google Shape;281;p101"/>
          <p:cNvSpPr txBox="1">
            <a:spLocks noGrp="1"/>
          </p:cNvSpPr>
          <p:nvPr>
            <p:ph type="body" idx="1"/>
          </p:nvPr>
        </p:nvSpPr>
        <p:spPr>
          <a:xfrm>
            <a:off x="837679" y="1825626"/>
            <a:ext cx="5181600" cy="45466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E2E2E"/>
              </a:buClr>
              <a:buSzPts val="3000"/>
              <a:buFont typeface="Arial"/>
              <a:buNone/>
              <a:defRPr sz="3000" b="0">
                <a:solidFill>
                  <a:srgbClr val="2E2E2E"/>
                </a:solidFill>
                <a:latin typeface="Arial"/>
                <a:ea typeface="Arial"/>
                <a:cs typeface="Arial"/>
                <a:sym typeface="Arial"/>
              </a:defRPr>
            </a:lvl1pPr>
            <a:lvl2pPr marL="914400" lvl="1" indent="-228600" algn="l">
              <a:lnSpc>
                <a:spcPct val="90000"/>
              </a:lnSpc>
              <a:spcBef>
                <a:spcPts val="500"/>
              </a:spcBef>
              <a:spcAft>
                <a:spcPts val="0"/>
              </a:spcAft>
              <a:buClr>
                <a:srgbClr val="2E2E2E"/>
              </a:buClr>
              <a:buSzPts val="2400"/>
              <a:buFont typeface="Arial"/>
              <a:buNone/>
              <a:defRPr>
                <a:solidFill>
                  <a:srgbClr val="2E2E2E"/>
                </a:solidFill>
              </a:defRPr>
            </a:lvl2pPr>
            <a:lvl3pPr marL="1371600" lvl="2" indent="-228600" algn="l">
              <a:lnSpc>
                <a:spcPct val="90000"/>
              </a:lnSpc>
              <a:spcBef>
                <a:spcPts val="500"/>
              </a:spcBef>
              <a:spcAft>
                <a:spcPts val="0"/>
              </a:spcAft>
              <a:buClr>
                <a:srgbClr val="2E2E2E"/>
              </a:buClr>
              <a:buSzPts val="2400"/>
              <a:buFont typeface="Arial"/>
              <a:buNone/>
              <a:defRPr>
                <a:solidFill>
                  <a:srgbClr val="2E2E2E"/>
                </a:solidFill>
              </a:defRPr>
            </a:lvl3pPr>
            <a:lvl4pPr marL="1828800" lvl="3" indent="-228600" algn="l">
              <a:lnSpc>
                <a:spcPct val="90000"/>
              </a:lnSpc>
              <a:spcBef>
                <a:spcPts val="500"/>
              </a:spcBef>
              <a:spcAft>
                <a:spcPts val="0"/>
              </a:spcAft>
              <a:buClr>
                <a:srgbClr val="2E2E2E"/>
              </a:buClr>
              <a:buSzPts val="2400"/>
              <a:buFont typeface="Arial"/>
              <a:buNone/>
              <a:defRPr>
                <a:solidFill>
                  <a:srgbClr val="2E2E2E"/>
                </a:solidFill>
              </a:defRPr>
            </a:lvl4pPr>
            <a:lvl5pPr marL="2286000" lvl="4" indent="-228600" algn="l">
              <a:lnSpc>
                <a:spcPct val="90000"/>
              </a:lnSpc>
              <a:spcBef>
                <a:spcPts val="1000"/>
              </a:spcBef>
              <a:spcAft>
                <a:spcPts val="0"/>
              </a:spcAft>
              <a:buClr>
                <a:srgbClr val="2E2E2E"/>
              </a:buClr>
              <a:buSzPts val="2400"/>
              <a:buFont typeface="Arial"/>
              <a:buNone/>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2" name="Google Shape;282;p101"/>
          <p:cNvSpPr txBox="1">
            <a:spLocks noGrp="1"/>
          </p:cNvSpPr>
          <p:nvPr>
            <p:ph type="body" idx="2"/>
          </p:nvPr>
        </p:nvSpPr>
        <p:spPr>
          <a:xfrm>
            <a:off x="6327384" y="1822452"/>
            <a:ext cx="5181600" cy="45466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E2E2E"/>
              </a:buClr>
              <a:buSzPts val="3000"/>
              <a:buFont typeface="Arial"/>
              <a:buNone/>
              <a:defRPr sz="3000" b="0">
                <a:solidFill>
                  <a:srgbClr val="2E2E2E"/>
                </a:solidFill>
                <a:latin typeface="Arial"/>
                <a:ea typeface="Arial"/>
                <a:cs typeface="Arial"/>
                <a:sym typeface="Arial"/>
              </a:defRPr>
            </a:lvl1pPr>
            <a:lvl2pPr marL="914400" lvl="1" indent="-228600" algn="l">
              <a:lnSpc>
                <a:spcPct val="90000"/>
              </a:lnSpc>
              <a:spcBef>
                <a:spcPts val="500"/>
              </a:spcBef>
              <a:spcAft>
                <a:spcPts val="0"/>
              </a:spcAft>
              <a:buClr>
                <a:srgbClr val="2E2E2E"/>
              </a:buClr>
              <a:buSzPts val="2400"/>
              <a:buFont typeface="Arial"/>
              <a:buNone/>
              <a:defRPr>
                <a:solidFill>
                  <a:srgbClr val="2E2E2E"/>
                </a:solidFill>
              </a:defRPr>
            </a:lvl2pPr>
            <a:lvl3pPr marL="1371600" lvl="2" indent="-228600" algn="l">
              <a:lnSpc>
                <a:spcPct val="90000"/>
              </a:lnSpc>
              <a:spcBef>
                <a:spcPts val="500"/>
              </a:spcBef>
              <a:spcAft>
                <a:spcPts val="0"/>
              </a:spcAft>
              <a:buClr>
                <a:srgbClr val="2E2E2E"/>
              </a:buClr>
              <a:buSzPts val="2400"/>
              <a:buFont typeface="Arial"/>
              <a:buNone/>
              <a:defRPr>
                <a:solidFill>
                  <a:srgbClr val="2E2E2E"/>
                </a:solidFill>
              </a:defRPr>
            </a:lvl3pPr>
            <a:lvl4pPr marL="1828800" lvl="3" indent="-228600" algn="l">
              <a:lnSpc>
                <a:spcPct val="90000"/>
              </a:lnSpc>
              <a:spcBef>
                <a:spcPts val="500"/>
              </a:spcBef>
              <a:spcAft>
                <a:spcPts val="0"/>
              </a:spcAft>
              <a:buClr>
                <a:srgbClr val="2E2E2E"/>
              </a:buClr>
              <a:buSzPts val="2400"/>
              <a:buFont typeface="Arial"/>
              <a:buNone/>
              <a:defRPr>
                <a:solidFill>
                  <a:srgbClr val="2E2E2E"/>
                </a:solidFill>
              </a:defRPr>
            </a:lvl4pPr>
            <a:lvl5pPr marL="2286000" lvl="4" indent="-228600" algn="l">
              <a:lnSpc>
                <a:spcPct val="90000"/>
              </a:lnSpc>
              <a:spcBef>
                <a:spcPts val="1000"/>
              </a:spcBef>
              <a:spcAft>
                <a:spcPts val="0"/>
              </a:spcAft>
              <a:buClr>
                <a:srgbClr val="2E2E2E"/>
              </a:buClr>
              <a:buSzPts val="2400"/>
              <a:buFont typeface="Arial"/>
              <a:buNone/>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283" name="Google Shape;283;p101"/>
          <p:cNvCxnSpPr/>
          <p:nvPr/>
        </p:nvCxnSpPr>
        <p:spPr>
          <a:xfrm>
            <a:off x="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84" name="Google Shape;284;p101"/>
          <p:cNvCxnSpPr/>
          <p:nvPr/>
        </p:nvCxnSpPr>
        <p:spPr>
          <a:xfrm>
            <a:off x="5181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85" name="Google Shape;285;p101"/>
          <p:cNvCxnSpPr/>
          <p:nvPr/>
        </p:nvCxnSpPr>
        <p:spPr>
          <a:xfrm>
            <a:off x="1097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86" name="Google Shape;286;p101"/>
          <p:cNvCxnSpPr/>
          <p:nvPr/>
        </p:nvCxnSpPr>
        <p:spPr>
          <a:xfrm>
            <a:off x="169672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87" name="Google Shape;287;p101"/>
          <p:cNvCxnSpPr/>
          <p:nvPr/>
        </p:nvCxnSpPr>
        <p:spPr>
          <a:xfrm>
            <a:off x="227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88" name="Google Shape;288;p101"/>
          <p:cNvCxnSpPr/>
          <p:nvPr/>
        </p:nvCxnSpPr>
        <p:spPr>
          <a:xfrm>
            <a:off x="2875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89" name="Google Shape;289;p101"/>
          <p:cNvCxnSpPr/>
          <p:nvPr/>
        </p:nvCxnSpPr>
        <p:spPr>
          <a:xfrm>
            <a:off x="989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90" name="Google Shape;290;p101"/>
          <p:cNvCxnSpPr/>
          <p:nvPr/>
        </p:nvCxnSpPr>
        <p:spPr>
          <a:xfrm>
            <a:off x="10525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91" name="Google Shape;291;p101"/>
          <p:cNvCxnSpPr/>
          <p:nvPr/>
        </p:nvCxnSpPr>
        <p:spPr>
          <a:xfrm>
            <a:off x="11160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92" name="Google Shape;292;p101"/>
          <p:cNvCxnSpPr/>
          <p:nvPr/>
        </p:nvCxnSpPr>
        <p:spPr>
          <a:xfrm>
            <a:off x="11755120" y="1690688"/>
            <a:ext cx="436880" cy="0"/>
          </a:xfrm>
          <a:prstGeom prst="straightConnector1">
            <a:avLst/>
          </a:prstGeom>
          <a:noFill/>
          <a:ln w="38100" cap="flat" cmpd="sng">
            <a:solidFill>
              <a:srgbClr val="666666"/>
            </a:solidFill>
            <a:prstDash val="solid"/>
            <a:miter lim="800000"/>
            <a:headEnd type="none" w="sm" len="sm"/>
            <a:tailEnd type="none" w="sm" len="sm"/>
          </a:ln>
        </p:spPr>
      </p:cxnSp>
      <p:sp>
        <p:nvSpPr>
          <p:cNvPr id="293" name="Google Shape;293;p101"/>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45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p:cSld name="Title Only">
    <p:bg>
      <p:bgPr>
        <a:solidFill>
          <a:srgbClr val="E1E1E1"/>
        </a:solidFill>
        <a:effectLst/>
      </p:bgPr>
    </p:bg>
    <p:spTree>
      <p:nvGrpSpPr>
        <p:cNvPr id="1" name="Shape 294"/>
        <p:cNvGrpSpPr/>
        <p:nvPr/>
      </p:nvGrpSpPr>
      <p:grpSpPr>
        <a:xfrm>
          <a:off x="0" y="0"/>
          <a:ext cx="0" cy="0"/>
          <a:chOff x="0" y="0"/>
          <a:chExt cx="0" cy="0"/>
        </a:xfrm>
      </p:grpSpPr>
      <p:cxnSp>
        <p:nvCxnSpPr>
          <p:cNvPr id="295" name="Google Shape;295;p102"/>
          <p:cNvCxnSpPr/>
          <p:nvPr/>
        </p:nvCxnSpPr>
        <p:spPr>
          <a:xfrm>
            <a:off x="8610600" y="6727190"/>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96" name="Google Shape;296;p102"/>
          <p:cNvCxnSpPr/>
          <p:nvPr/>
        </p:nvCxnSpPr>
        <p:spPr>
          <a:xfrm>
            <a:off x="21844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97" name="Google Shape;297;p102"/>
          <p:cNvCxnSpPr/>
          <p:nvPr/>
        </p:nvCxnSpPr>
        <p:spPr>
          <a:xfrm>
            <a:off x="123952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98" name="Google Shape;298;p102"/>
          <p:cNvCxnSpPr/>
          <p:nvPr/>
        </p:nvCxnSpPr>
        <p:spPr>
          <a:xfrm>
            <a:off x="264160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99" name="Google Shape;299;p102"/>
          <p:cNvCxnSpPr/>
          <p:nvPr/>
        </p:nvCxnSpPr>
        <p:spPr>
          <a:xfrm>
            <a:off x="425704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00" name="Google Shape;300;p102"/>
          <p:cNvCxnSpPr/>
          <p:nvPr/>
        </p:nvCxnSpPr>
        <p:spPr>
          <a:xfrm>
            <a:off x="609600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01" name="Google Shape;301;p102"/>
          <p:cNvCxnSpPr/>
          <p:nvPr/>
        </p:nvCxnSpPr>
        <p:spPr>
          <a:xfrm>
            <a:off x="11135360" y="6735763"/>
            <a:ext cx="436880" cy="0"/>
          </a:xfrm>
          <a:prstGeom prst="straightConnector1">
            <a:avLst/>
          </a:prstGeom>
          <a:noFill/>
          <a:ln w="38100" cap="flat" cmpd="sng">
            <a:solidFill>
              <a:srgbClr val="666666"/>
            </a:solidFill>
            <a:prstDash val="solid"/>
            <a:miter lim="800000"/>
            <a:headEnd type="none" w="sm" len="sm"/>
            <a:tailEnd type="none" w="sm" len="sm"/>
          </a:ln>
        </p:spPr>
      </p:cxnSp>
      <p:sp>
        <p:nvSpPr>
          <p:cNvPr id="302" name="Google Shape;302;p102"/>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lvl1pPr lvl="0" algn="ctr">
              <a:lnSpc>
                <a:spcPct val="90000"/>
              </a:lnSpc>
              <a:spcBef>
                <a:spcPts val="0"/>
              </a:spcBef>
              <a:spcAft>
                <a:spcPts val="0"/>
              </a:spcAft>
              <a:buClr>
                <a:srgbClr val="EA551F"/>
              </a:buClr>
              <a:buSzPts val="45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ustom Layout">
  <p:cSld name="Custom Layout">
    <p:bg>
      <p:bgPr>
        <a:solidFill>
          <a:srgbClr val="E1E1E1"/>
        </a:solidFill>
        <a:effectLst/>
      </p:bgPr>
    </p:bg>
    <p:spTree>
      <p:nvGrpSpPr>
        <p:cNvPr id="1" name="Shape 303"/>
        <p:cNvGrpSpPr/>
        <p:nvPr/>
      </p:nvGrpSpPr>
      <p:grpSpPr>
        <a:xfrm>
          <a:off x="0" y="0"/>
          <a:ext cx="0" cy="0"/>
          <a:chOff x="0" y="0"/>
          <a:chExt cx="0" cy="0"/>
        </a:xfrm>
      </p:grpSpPr>
      <p:pic>
        <p:nvPicPr>
          <p:cNvPr id="304" name="Google Shape;304;p103"/>
          <p:cNvPicPr preferRelativeResize="0"/>
          <p:nvPr/>
        </p:nvPicPr>
        <p:blipFill rotWithShape="1">
          <a:blip r:embed="rId2">
            <a:alphaModFix/>
          </a:blip>
          <a:srcRect/>
          <a:stretch/>
        </p:blipFill>
        <p:spPr>
          <a:xfrm>
            <a:off x="4906975" y="3602133"/>
            <a:ext cx="2378045" cy="2227250"/>
          </a:xfrm>
          <a:prstGeom prst="rect">
            <a:avLst/>
          </a:prstGeom>
          <a:noFill/>
          <a:ln>
            <a:noFill/>
          </a:ln>
        </p:spPr>
      </p:pic>
      <p:sp>
        <p:nvSpPr>
          <p:cNvPr id="305" name="Google Shape;305;p103"/>
          <p:cNvSpPr txBox="1"/>
          <p:nvPr/>
        </p:nvSpPr>
        <p:spPr>
          <a:xfrm>
            <a:off x="1379632" y="1660508"/>
            <a:ext cx="9432733" cy="1768492"/>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EA551F"/>
              </a:buClr>
              <a:buSzPts val="4000"/>
              <a:buFont typeface="Arial"/>
              <a:buNone/>
            </a:pPr>
            <a:r>
              <a:rPr lang="lt-LT" sz="4000" b="1" i="0" u="none" strike="noStrike" cap="none">
                <a:solidFill>
                  <a:srgbClr val="EA551F"/>
                </a:solidFill>
                <a:latin typeface="Arial"/>
                <a:ea typeface="Arial"/>
                <a:cs typeface="Arial"/>
                <a:sym typeface="Arial"/>
              </a:rPr>
              <a:t>Gyventojų medijų ir informacinio raštingumo kompetencijų tobulinimo bibliotekose programa</a:t>
            </a:r>
            <a:endParaRPr sz="4000" b="1" i="0" u="none" strike="noStrike" cap="none">
              <a:solidFill>
                <a:srgbClr val="EA551F"/>
              </a:solidFill>
              <a:latin typeface="Arial"/>
              <a:ea typeface="Arial"/>
              <a:cs typeface="Arial"/>
              <a:sym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rgbClr val="E1E1E1"/>
        </a:solidFill>
        <a:effectLst/>
      </p:bgPr>
    </p:bg>
    <p:spTree>
      <p:nvGrpSpPr>
        <p:cNvPr id="1" name="Shape 306"/>
        <p:cNvGrpSpPr/>
        <p:nvPr/>
      </p:nvGrpSpPr>
      <p:grpSpPr>
        <a:xfrm>
          <a:off x="0" y="0"/>
          <a:ext cx="0" cy="0"/>
          <a:chOff x="0" y="0"/>
          <a:chExt cx="0" cy="0"/>
        </a:xfrm>
      </p:grpSpPr>
      <p:sp>
        <p:nvSpPr>
          <p:cNvPr id="307" name="Google Shape;307;p104"/>
          <p:cNvSpPr txBox="1">
            <a:spLocks noGrp="1"/>
          </p:cNvSpPr>
          <p:nvPr>
            <p:ph type="title"/>
          </p:nvPr>
        </p:nvSpPr>
        <p:spPr>
          <a:xfrm>
            <a:off x="2656840" y="2161453"/>
            <a:ext cx="6878320" cy="1325563"/>
          </a:xfrm>
          <a:prstGeom prst="rect">
            <a:avLst/>
          </a:prstGeom>
          <a:noFill/>
          <a:ln w="69850" cap="flat" cmpd="sng">
            <a:solidFill>
              <a:srgbClr val="666666"/>
            </a:solidFill>
            <a:prstDash val="dash"/>
            <a:round/>
            <a:headEnd type="none" w="sm" len="sm"/>
            <a:tailEnd type="none" w="sm" len="sm"/>
          </a:ln>
        </p:spPr>
        <p:txBody>
          <a:bodyPr spcFirstLastPara="1" wrap="square" lIns="91425" tIns="45700" rIns="91425" bIns="45700" anchor="ctr" anchorCtr="0">
            <a:normAutofit/>
          </a:bodyPr>
          <a:lstStyle>
            <a:lvl1pPr lvl="0" algn="ctr">
              <a:lnSpc>
                <a:spcPct val="90000"/>
              </a:lnSpc>
              <a:spcBef>
                <a:spcPts val="0"/>
              </a:spcBef>
              <a:spcAft>
                <a:spcPts val="0"/>
              </a:spcAft>
              <a:buClr>
                <a:srgbClr val="EA551F"/>
              </a:buClr>
              <a:buSzPts val="4500"/>
              <a:buFont typeface="Century Gothic"/>
              <a:buNone/>
              <a:defRPr>
                <a:solidFill>
                  <a:srgbClr val="EA551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8" name="Google Shape;308;p10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309" name="Google Shape;309;p10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310" name="Google Shape;310;p10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lt-LT"/>
              <a:t>‹#›</a:t>
            </a:fld>
            <a:endParaRPr/>
          </a:p>
        </p:txBody>
      </p:sp>
      <p:cxnSp>
        <p:nvCxnSpPr>
          <p:cNvPr id="311" name="Google Shape;311;p104"/>
          <p:cNvCxnSpPr/>
          <p:nvPr/>
        </p:nvCxnSpPr>
        <p:spPr>
          <a:xfrm>
            <a:off x="8610600" y="6727190"/>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12" name="Google Shape;312;p104"/>
          <p:cNvCxnSpPr/>
          <p:nvPr/>
        </p:nvCxnSpPr>
        <p:spPr>
          <a:xfrm>
            <a:off x="21844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13" name="Google Shape;313;p104"/>
          <p:cNvCxnSpPr/>
          <p:nvPr/>
        </p:nvCxnSpPr>
        <p:spPr>
          <a:xfrm>
            <a:off x="123952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14" name="Google Shape;314;p104"/>
          <p:cNvCxnSpPr/>
          <p:nvPr/>
        </p:nvCxnSpPr>
        <p:spPr>
          <a:xfrm>
            <a:off x="264160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15" name="Google Shape;315;p104"/>
          <p:cNvCxnSpPr/>
          <p:nvPr/>
        </p:nvCxnSpPr>
        <p:spPr>
          <a:xfrm>
            <a:off x="425704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16" name="Google Shape;316;p104"/>
          <p:cNvCxnSpPr/>
          <p:nvPr/>
        </p:nvCxnSpPr>
        <p:spPr>
          <a:xfrm>
            <a:off x="609600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17" name="Google Shape;317;p104"/>
          <p:cNvCxnSpPr/>
          <p:nvPr/>
        </p:nvCxnSpPr>
        <p:spPr>
          <a:xfrm>
            <a:off x="11135360" y="6735763"/>
            <a:ext cx="436880" cy="0"/>
          </a:xfrm>
          <a:prstGeom prst="straightConnector1">
            <a:avLst/>
          </a:prstGeom>
          <a:noFill/>
          <a:ln w="38100" cap="flat" cmpd="sng">
            <a:solidFill>
              <a:srgbClr val="666666"/>
            </a:solidFill>
            <a:prstDash val="solid"/>
            <a:miter lim="800000"/>
            <a:headEnd type="none" w="sm" len="sm"/>
            <a:tailEnd type="none" w="sm" len="sm"/>
          </a:ln>
        </p:spPr>
      </p:cxn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solidFill>
          <a:srgbClr val="E1E1E1"/>
        </a:solidFill>
        <a:effectLst/>
      </p:bgPr>
    </p:bg>
    <p:spTree>
      <p:nvGrpSpPr>
        <p:cNvPr id="1" name="Shape 318"/>
        <p:cNvGrpSpPr/>
        <p:nvPr/>
      </p:nvGrpSpPr>
      <p:grpSpPr>
        <a:xfrm>
          <a:off x="0" y="0"/>
          <a:ext cx="0" cy="0"/>
          <a:chOff x="0" y="0"/>
          <a:chExt cx="0" cy="0"/>
        </a:xfrm>
      </p:grpSpPr>
      <p:pic>
        <p:nvPicPr>
          <p:cNvPr id="319" name="Google Shape;319;p105"/>
          <p:cNvPicPr preferRelativeResize="0"/>
          <p:nvPr/>
        </p:nvPicPr>
        <p:blipFill rotWithShape="1">
          <a:blip r:embed="rId2">
            <a:alphaModFix/>
          </a:blip>
          <a:srcRect/>
          <a:stretch/>
        </p:blipFill>
        <p:spPr>
          <a:xfrm>
            <a:off x="4906975" y="3602133"/>
            <a:ext cx="2378045" cy="2227250"/>
          </a:xfrm>
          <a:prstGeom prst="rect">
            <a:avLst/>
          </a:prstGeom>
          <a:noFill/>
          <a:ln>
            <a:noFill/>
          </a:ln>
        </p:spPr>
      </p:pic>
      <p:sp>
        <p:nvSpPr>
          <p:cNvPr id="320" name="Google Shape;320;p105"/>
          <p:cNvSpPr txBox="1"/>
          <p:nvPr/>
        </p:nvSpPr>
        <p:spPr>
          <a:xfrm>
            <a:off x="1283702" y="1405985"/>
            <a:ext cx="9624589" cy="1768492"/>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EA551F"/>
              </a:buClr>
              <a:buSzPts val="4500"/>
              <a:buFont typeface="Arial"/>
              <a:buNone/>
            </a:pPr>
            <a:r>
              <a:rPr lang="lt-LT" sz="4500" b="1" i="0" u="none" strike="noStrike" cap="none">
                <a:solidFill>
                  <a:srgbClr val="EA551F"/>
                </a:solidFill>
                <a:latin typeface="Century Gothic"/>
                <a:ea typeface="Century Gothic"/>
                <a:cs typeface="Century Gothic"/>
                <a:sym typeface="Century Gothic"/>
              </a:rPr>
              <a:t>Gyventojų medijų ir informacinio raštingumo kompetencijų tobulinimo bibliotekose programa</a:t>
            </a:r>
            <a:endParaRPr sz="4500" b="1" i="0" u="none" strike="noStrike" cap="none">
              <a:solidFill>
                <a:srgbClr val="EA551F"/>
              </a:solidFill>
              <a:latin typeface="Century Gothic"/>
              <a:ea typeface="Century Gothic"/>
              <a:cs typeface="Century Gothic"/>
              <a:sym typeface="Century Gothic"/>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7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7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7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7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7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lt-LT"/>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1E1E1"/>
        </a:solidFill>
        <a:effectLst/>
      </p:bgPr>
    </p:bg>
    <p:spTree>
      <p:nvGrpSpPr>
        <p:cNvPr id="1" name="Shape 120"/>
        <p:cNvGrpSpPr/>
        <p:nvPr/>
      </p:nvGrpSpPr>
      <p:grpSpPr>
        <a:xfrm>
          <a:off x="0" y="0"/>
          <a:ext cx="0" cy="0"/>
          <a:chOff x="0" y="0"/>
          <a:chExt cx="0" cy="0"/>
        </a:xfrm>
      </p:grpSpPr>
      <p:sp>
        <p:nvSpPr>
          <p:cNvPr id="121" name="Google Shape;121;p8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EA551F"/>
              </a:buClr>
              <a:buSzPts val="4500"/>
              <a:buFont typeface="Century Gothic"/>
              <a:buNone/>
              <a:defRPr sz="4500" b="1" i="0" u="none" strike="noStrike" cap="none">
                <a:solidFill>
                  <a:srgbClr val="EA551F"/>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2" name="Google Shape;122;p8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000"/>
              </a:spcBef>
              <a:spcAft>
                <a:spcPts val="0"/>
              </a:spcAft>
              <a:buClr>
                <a:srgbClr val="2E2E2E"/>
              </a:buClr>
              <a:buSzPts val="2400"/>
              <a:buFont typeface="Arial"/>
              <a:buChar char="•"/>
              <a:defRPr sz="2400" b="0" i="0" u="none" strike="noStrike" cap="none">
                <a:solidFill>
                  <a:srgbClr val="2E2E2E"/>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Century Gothic"/>
                <a:ea typeface="Century Gothic"/>
                <a:cs typeface="Century Gothic"/>
                <a:sym typeface="Century Gothic"/>
              </a:defRPr>
            </a:lvl2pPr>
            <a:lvl3pPr marL="1371600" marR="0" lvl="2"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Century Gothic"/>
                <a:ea typeface="Century Gothic"/>
                <a:cs typeface="Century Gothic"/>
                <a:sym typeface="Century Gothic"/>
              </a:defRPr>
            </a:lvl3pPr>
            <a:lvl4pPr marL="1828800" marR="0" lvl="3"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Century Gothic"/>
                <a:ea typeface="Century Gothic"/>
                <a:cs typeface="Century Gothic"/>
                <a:sym typeface="Century Gothic"/>
              </a:defRPr>
            </a:lvl4pPr>
            <a:lvl5pPr marL="2286000" marR="0" lvl="4"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23" name="Google Shape;123;p8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888888"/>
              </a:buClr>
              <a:buSzPts val="1400"/>
              <a:buFont typeface="Century Gothic"/>
              <a:buNone/>
              <a:defRPr sz="1200" b="0" i="0" u="none" strike="noStrike" cap="none">
                <a:solidFill>
                  <a:srgbClr val="888888"/>
                </a:solidFill>
                <a:latin typeface="Century Gothic"/>
                <a:ea typeface="Century Gothic"/>
                <a:cs typeface="Century Gothic"/>
                <a:sym typeface="Century Gothic"/>
              </a:defRPr>
            </a:lvl1pPr>
            <a:lvl2pPr marR="0" lvl="1" algn="l" rtl="0">
              <a:lnSpc>
                <a:spcPct val="100000"/>
              </a:lnSpc>
              <a:spcBef>
                <a:spcPts val="0"/>
              </a:spcBef>
              <a:spcAft>
                <a:spcPts val="0"/>
              </a:spcAft>
              <a:buClr>
                <a:schemeClr val="dk1"/>
              </a:buClr>
              <a:buSzPts val="1400"/>
              <a:buFont typeface="Century Gothic"/>
              <a:buNone/>
              <a:defRPr sz="1800" b="0" i="0" u="none" strike="noStrike" cap="none">
                <a:solidFill>
                  <a:schemeClr val="dk1"/>
                </a:solidFill>
                <a:latin typeface="Century Gothic"/>
                <a:ea typeface="Century Gothic"/>
                <a:cs typeface="Century Gothic"/>
                <a:sym typeface="Century Gothic"/>
              </a:defRPr>
            </a:lvl2pPr>
            <a:lvl3pPr marR="0" lvl="2" algn="l" rtl="0">
              <a:lnSpc>
                <a:spcPct val="100000"/>
              </a:lnSpc>
              <a:spcBef>
                <a:spcPts val="0"/>
              </a:spcBef>
              <a:spcAft>
                <a:spcPts val="0"/>
              </a:spcAft>
              <a:buClr>
                <a:schemeClr val="dk1"/>
              </a:buClr>
              <a:buSzPts val="1400"/>
              <a:buFont typeface="Century Gothic"/>
              <a:buNone/>
              <a:defRPr sz="1800" b="0" i="0" u="none" strike="noStrike" cap="none">
                <a:solidFill>
                  <a:schemeClr val="dk1"/>
                </a:solidFill>
                <a:latin typeface="Century Gothic"/>
                <a:ea typeface="Century Gothic"/>
                <a:cs typeface="Century Gothic"/>
                <a:sym typeface="Century Gothic"/>
              </a:defRPr>
            </a:lvl3pPr>
            <a:lvl4pPr marR="0" lvl="3" algn="l" rtl="0">
              <a:lnSpc>
                <a:spcPct val="100000"/>
              </a:lnSpc>
              <a:spcBef>
                <a:spcPts val="0"/>
              </a:spcBef>
              <a:spcAft>
                <a:spcPts val="0"/>
              </a:spcAft>
              <a:buClr>
                <a:schemeClr val="dk1"/>
              </a:buClr>
              <a:buSzPts val="1400"/>
              <a:buFont typeface="Century Gothic"/>
              <a:buNone/>
              <a:defRPr sz="1800" b="0" i="0" u="none" strike="noStrike" cap="none">
                <a:solidFill>
                  <a:schemeClr val="dk1"/>
                </a:solidFill>
                <a:latin typeface="Century Gothic"/>
                <a:ea typeface="Century Gothic"/>
                <a:cs typeface="Century Gothic"/>
                <a:sym typeface="Century Gothic"/>
              </a:defRPr>
            </a:lvl4pPr>
            <a:lvl5pPr marR="0" lvl="4" algn="l" rtl="0">
              <a:lnSpc>
                <a:spcPct val="100000"/>
              </a:lnSpc>
              <a:spcBef>
                <a:spcPts val="0"/>
              </a:spcBef>
              <a:spcAft>
                <a:spcPts val="0"/>
              </a:spcAft>
              <a:buClr>
                <a:schemeClr val="dk1"/>
              </a:buClr>
              <a:buSzPts val="1400"/>
              <a:buFont typeface="Century Gothic"/>
              <a:buNone/>
              <a:defRPr sz="1800" b="0" i="0" u="none" strike="noStrike" cap="none">
                <a:solidFill>
                  <a:schemeClr val="dk1"/>
                </a:solidFill>
                <a:latin typeface="Century Gothic"/>
                <a:ea typeface="Century Gothic"/>
                <a:cs typeface="Century Gothic"/>
                <a:sym typeface="Century Gothic"/>
              </a:defRPr>
            </a:lvl5pPr>
            <a:lvl6pPr marR="0" lvl="5" algn="l" rtl="0">
              <a:lnSpc>
                <a:spcPct val="100000"/>
              </a:lnSpc>
              <a:spcBef>
                <a:spcPts val="0"/>
              </a:spcBef>
              <a:spcAft>
                <a:spcPts val="0"/>
              </a:spcAft>
              <a:buClr>
                <a:schemeClr val="dk1"/>
              </a:buClr>
              <a:buSzPts val="1400"/>
              <a:buFont typeface="Century Gothic"/>
              <a:buNone/>
              <a:defRPr sz="1800" b="0" i="0" u="none" strike="noStrike" cap="none">
                <a:solidFill>
                  <a:schemeClr val="dk1"/>
                </a:solidFill>
                <a:latin typeface="Century Gothic"/>
                <a:ea typeface="Century Gothic"/>
                <a:cs typeface="Century Gothic"/>
                <a:sym typeface="Century Gothic"/>
              </a:defRPr>
            </a:lvl6pPr>
            <a:lvl7pPr marR="0" lvl="6" algn="l" rtl="0">
              <a:lnSpc>
                <a:spcPct val="100000"/>
              </a:lnSpc>
              <a:spcBef>
                <a:spcPts val="0"/>
              </a:spcBef>
              <a:spcAft>
                <a:spcPts val="0"/>
              </a:spcAft>
              <a:buClr>
                <a:schemeClr val="dk1"/>
              </a:buClr>
              <a:buSzPts val="1400"/>
              <a:buFont typeface="Century Gothic"/>
              <a:buNone/>
              <a:defRPr sz="1800" b="0" i="0" u="none" strike="noStrike" cap="none">
                <a:solidFill>
                  <a:schemeClr val="dk1"/>
                </a:solidFill>
                <a:latin typeface="Century Gothic"/>
                <a:ea typeface="Century Gothic"/>
                <a:cs typeface="Century Gothic"/>
                <a:sym typeface="Century Gothic"/>
              </a:defRPr>
            </a:lvl7pPr>
            <a:lvl8pPr marR="0" lvl="7" algn="l" rtl="0">
              <a:lnSpc>
                <a:spcPct val="100000"/>
              </a:lnSpc>
              <a:spcBef>
                <a:spcPts val="0"/>
              </a:spcBef>
              <a:spcAft>
                <a:spcPts val="0"/>
              </a:spcAft>
              <a:buClr>
                <a:schemeClr val="dk1"/>
              </a:buClr>
              <a:buSzPts val="1400"/>
              <a:buFont typeface="Century Gothic"/>
              <a:buNone/>
              <a:defRPr sz="1800" b="0" i="0" u="none" strike="noStrike" cap="none">
                <a:solidFill>
                  <a:schemeClr val="dk1"/>
                </a:solidFill>
                <a:latin typeface="Century Gothic"/>
                <a:ea typeface="Century Gothic"/>
                <a:cs typeface="Century Gothic"/>
                <a:sym typeface="Century Gothic"/>
              </a:defRPr>
            </a:lvl8pPr>
            <a:lvl9pPr marR="0" lvl="8" algn="l" rtl="0">
              <a:lnSpc>
                <a:spcPct val="100000"/>
              </a:lnSpc>
              <a:spcBef>
                <a:spcPts val="0"/>
              </a:spcBef>
              <a:spcAft>
                <a:spcPts val="0"/>
              </a:spcAft>
              <a:buClr>
                <a:schemeClr val="dk1"/>
              </a:buClr>
              <a:buSzPts val="1400"/>
              <a:buFont typeface="Century Gothic"/>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24" name="Google Shape;124;p8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888888"/>
              </a:buClr>
              <a:buSzPts val="1400"/>
              <a:buFont typeface="Century Gothic"/>
              <a:buNone/>
              <a:defRPr sz="1200" b="0" i="0" u="none" strike="noStrike" cap="none">
                <a:solidFill>
                  <a:srgbClr val="888888"/>
                </a:solidFill>
                <a:latin typeface="Century Gothic"/>
                <a:ea typeface="Century Gothic"/>
                <a:cs typeface="Century Gothic"/>
                <a:sym typeface="Century Gothic"/>
              </a:defRPr>
            </a:lvl1pPr>
            <a:lvl2pPr marR="0" lvl="1" algn="l" rtl="0">
              <a:lnSpc>
                <a:spcPct val="100000"/>
              </a:lnSpc>
              <a:spcBef>
                <a:spcPts val="0"/>
              </a:spcBef>
              <a:spcAft>
                <a:spcPts val="0"/>
              </a:spcAft>
              <a:buClr>
                <a:schemeClr val="dk1"/>
              </a:buClr>
              <a:buSzPts val="1400"/>
              <a:buFont typeface="Century Gothic"/>
              <a:buNone/>
              <a:defRPr sz="1800" b="0" i="0" u="none" strike="noStrike" cap="none">
                <a:solidFill>
                  <a:schemeClr val="dk1"/>
                </a:solidFill>
                <a:latin typeface="Century Gothic"/>
                <a:ea typeface="Century Gothic"/>
                <a:cs typeface="Century Gothic"/>
                <a:sym typeface="Century Gothic"/>
              </a:defRPr>
            </a:lvl2pPr>
            <a:lvl3pPr marR="0" lvl="2" algn="l" rtl="0">
              <a:lnSpc>
                <a:spcPct val="100000"/>
              </a:lnSpc>
              <a:spcBef>
                <a:spcPts val="0"/>
              </a:spcBef>
              <a:spcAft>
                <a:spcPts val="0"/>
              </a:spcAft>
              <a:buClr>
                <a:schemeClr val="dk1"/>
              </a:buClr>
              <a:buSzPts val="1400"/>
              <a:buFont typeface="Century Gothic"/>
              <a:buNone/>
              <a:defRPr sz="1800" b="0" i="0" u="none" strike="noStrike" cap="none">
                <a:solidFill>
                  <a:schemeClr val="dk1"/>
                </a:solidFill>
                <a:latin typeface="Century Gothic"/>
                <a:ea typeface="Century Gothic"/>
                <a:cs typeface="Century Gothic"/>
                <a:sym typeface="Century Gothic"/>
              </a:defRPr>
            </a:lvl3pPr>
            <a:lvl4pPr marR="0" lvl="3" algn="l" rtl="0">
              <a:lnSpc>
                <a:spcPct val="100000"/>
              </a:lnSpc>
              <a:spcBef>
                <a:spcPts val="0"/>
              </a:spcBef>
              <a:spcAft>
                <a:spcPts val="0"/>
              </a:spcAft>
              <a:buClr>
                <a:schemeClr val="dk1"/>
              </a:buClr>
              <a:buSzPts val="1400"/>
              <a:buFont typeface="Century Gothic"/>
              <a:buNone/>
              <a:defRPr sz="1800" b="0" i="0" u="none" strike="noStrike" cap="none">
                <a:solidFill>
                  <a:schemeClr val="dk1"/>
                </a:solidFill>
                <a:latin typeface="Century Gothic"/>
                <a:ea typeface="Century Gothic"/>
                <a:cs typeface="Century Gothic"/>
                <a:sym typeface="Century Gothic"/>
              </a:defRPr>
            </a:lvl4pPr>
            <a:lvl5pPr marR="0" lvl="4" algn="l" rtl="0">
              <a:lnSpc>
                <a:spcPct val="100000"/>
              </a:lnSpc>
              <a:spcBef>
                <a:spcPts val="0"/>
              </a:spcBef>
              <a:spcAft>
                <a:spcPts val="0"/>
              </a:spcAft>
              <a:buClr>
                <a:schemeClr val="dk1"/>
              </a:buClr>
              <a:buSzPts val="1400"/>
              <a:buFont typeface="Century Gothic"/>
              <a:buNone/>
              <a:defRPr sz="1800" b="0" i="0" u="none" strike="noStrike" cap="none">
                <a:solidFill>
                  <a:schemeClr val="dk1"/>
                </a:solidFill>
                <a:latin typeface="Century Gothic"/>
                <a:ea typeface="Century Gothic"/>
                <a:cs typeface="Century Gothic"/>
                <a:sym typeface="Century Gothic"/>
              </a:defRPr>
            </a:lvl5pPr>
            <a:lvl6pPr marR="0" lvl="5" algn="l" rtl="0">
              <a:lnSpc>
                <a:spcPct val="100000"/>
              </a:lnSpc>
              <a:spcBef>
                <a:spcPts val="0"/>
              </a:spcBef>
              <a:spcAft>
                <a:spcPts val="0"/>
              </a:spcAft>
              <a:buClr>
                <a:schemeClr val="dk1"/>
              </a:buClr>
              <a:buSzPts val="1400"/>
              <a:buFont typeface="Century Gothic"/>
              <a:buNone/>
              <a:defRPr sz="1800" b="0" i="0" u="none" strike="noStrike" cap="none">
                <a:solidFill>
                  <a:schemeClr val="dk1"/>
                </a:solidFill>
                <a:latin typeface="Century Gothic"/>
                <a:ea typeface="Century Gothic"/>
                <a:cs typeface="Century Gothic"/>
                <a:sym typeface="Century Gothic"/>
              </a:defRPr>
            </a:lvl6pPr>
            <a:lvl7pPr marR="0" lvl="6" algn="l" rtl="0">
              <a:lnSpc>
                <a:spcPct val="100000"/>
              </a:lnSpc>
              <a:spcBef>
                <a:spcPts val="0"/>
              </a:spcBef>
              <a:spcAft>
                <a:spcPts val="0"/>
              </a:spcAft>
              <a:buClr>
                <a:schemeClr val="dk1"/>
              </a:buClr>
              <a:buSzPts val="1400"/>
              <a:buFont typeface="Century Gothic"/>
              <a:buNone/>
              <a:defRPr sz="1800" b="0" i="0" u="none" strike="noStrike" cap="none">
                <a:solidFill>
                  <a:schemeClr val="dk1"/>
                </a:solidFill>
                <a:latin typeface="Century Gothic"/>
                <a:ea typeface="Century Gothic"/>
                <a:cs typeface="Century Gothic"/>
                <a:sym typeface="Century Gothic"/>
              </a:defRPr>
            </a:lvl7pPr>
            <a:lvl8pPr marR="0" lvl="7" algn="l" rtl="0">
              <a:lnSpc>
                <a:spcPct val="100000"/>
              </a:lnSpc>
              <a:spcBef>
                <a:spcPts val="0"/>
              </a:spcBef>
              <a:spcAft>
                <a:spcPts val="0"/>
              </a:spcAft>
              <a:buClr>
                <a:schemeClr val="dk1"/>
              </a:buClr>
              <a:buSzPts val="1400"/>
              <a:buFont typeface="Century Gothic"/>
              <a:buNone/>
              <a:defRPr sz="1800" b="0" i="0" u="none" strike="noStrike" cap="none">
                <a:solidFill>
                  <a:schemeClr val="dk1"/>
                </a:solidFill>
                <a:latin typeface="Century Gothic"/>
                <a:ea typeface="Century Gothic"/>
                <a:cs typeface="Century Gothic"/>
                <a:sym typeface="Century Gothic"/>
              </a:defRPr>
            </a:lvl8pPr>
            <a:lvl9pPr marR="0" lvl="8" algn="l" rtl="0">
              <a:lnSpc>
                <a:spcPct val="100000"/>
              </a:lnSpc>
              <a:spcBef>
                <a:spcPts val="0"/>
              </a:spcBef>
              <a:spcAft>
                <a:spcPts val="0"/>
              </a:spcAft>
              <a:buClr>
                <a:schemeClr val="dk1"/>
              </a:buClr>
              <a:buSzPts val="1400"/>
              <a:buFont typeface="Century Gothic"/>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25" name="Google Shape;125;p8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888888"/>
              </a:buClr>
              <a:buSzPts val="1200"/>
              <a:buFont typeface="Century Gothic"/>
              <a:buNone/>
              <a:defRPr sz="12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lt-LT"/>
              <a:t>‹#›</a:t>
            </a:fld>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1E1E1"/>
        </a:solidFill>
        <a:effectLst/>
      </p:bgPr>
    </p:bg>
    <p:spTree>
      <p:nvGrpSpPr>
        <p:cNvPr id="1" name="Shape 243"/>
        <p:cNvGrpSpPr/>
        <p:nvPr/>
      </p:nvGrpSpPr>
      <p:grpSpPr>
        <a:xfrm>
          <a:off x="0" y="0"/>
          <a:ext cx="0" cy="0"/>
          <a:chOff x="0" y="0"/>
          <a:chExt cx="0" cy="0"/>
        </a:xfrm>
      </p:grpSpPr>
      <p:sp>
        <p:nvSpPr>
          <p:cNvPr id="244" name="Google Shape;244;p8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EA551F"/>
              </a:buClr>
              <a:buSzPts val="4500"/>
              <a:buFont typeface="Arial"/>
              <a:buNone/>
              <a:defRPr sz="4500" b="1" i="0" u="none" strike="noStrike" cap="none">
                <a:solidFill>
                  <a:srgbClr val="EA551F"/>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45" name="Google Shape;245;p8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0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1pPr>
            <a:lvl2pPr marL="914400" marR="0" lvl="1"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2pPr>
            <a:lvl3pPr marL="1371600" marR="0" lvl="2"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3pPr>
            <a:lvl4pPr marL="1828800" marR="0" lvl="3"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4pPr>
            <a:lvl5pPr marL="2286000" marR="0" lvl="4"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46" name="Google Shape;246;p8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47" name="Google Shape;247;p8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48" name="Google Shape;248;p8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lt-LT"/>
              <a:t>‹#›</a:t>
            </a:fld>
            <a:endParaRPr/>
          </a:p>
        </p:txBody>
      </p:sp>
    </p:spTree>
  </p:cSld>
  <p:clrMap bg1="lt1" tx1="dk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ekalba.lt/naujazodziai/JOMO?i=008272fc-9259-4dfa-acfb-79a2a14696ef"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www.dictionary.com"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hyperlink" Target="https://veryverified.eu/lt/vienetai/antras-skyrius/a-dalis-ziniasklaidos-priemoniu-savininkai/testas-kam-tai-priklauso"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www.youtube.com/watch?v=RpI_2-4-OwE&amp;t=1s" TargetMode="External"/><Relationship Id="rId4" Type="http://schemas.openxmlformats.org/officeDocument/2006/relationships/hyperlink" Target="https://www.youtube.com/watch?v=mJucd0_RGpQ&amp;t=2s"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l0_cq22vjyg"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fWQ6_BQii_U"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hyperlink" Target="https://www.bellingcat.com/"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hyperlink" Target="https://www.bellingcat.com/"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s://www.bellingcat.com/news/2023/12/08/images-of-syrian-civil-war-take-on-a-second-life-in-gaza-conflict/" TargetMode="External"/><Relationship Id="rId5" Type="http://schemas.openxmlformats.org/officeDocument/2006/relationships/hyperlink" Target="https://www.bellingcat.com/news/2024/06/26/gaza-israel-destroy-destruction-damage-cultural-history-heritage-archaeology-conflict-war/" TargetMode="External"/><Relationship Id="rId4" Type="http://schemas.openxmlformats.org/officeDocument/2006/relationships/hyperlink" Target="https://www.bellingcat.com/news/2022/04/04/russias-bucha-facts-versus-the-evidence/"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hyperlink" Target="https://www.delfi.lt/veidai/muzika/to-dar-nebuvo-po-issluoto-vingio-parko-didinga-zinia-is-jessicos-shy-120159468"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s://www.lrytas.lt/zmones/tv-antena/2025/02/27/news/merunas-vitulskis-prakalbo-apie-nematyta-savo-puse-erikai-tai-buvo-staigmena--36668229"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factcheck.afp.com/no-photos-yellow-vest-protests-were-not-framed-journalists-look-more-severe"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hyperlink" Target="https://www.youtube.com/watch?v=iyiOVUbsPcM&amp;list=PLxgMOEESA8vgmkkQM_jsD94AZfH9Ve2Vd&amp;index=5"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3" Type="http://schemas.openxmlformats.org/officeDocument/2006/relationships/hyperlink" Target="https://euvsdisinfo.eu/"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hyperlink" Target="https://euvsdisinfo.eu/for-the-kremlin-elections-are-golden-opportunities-for-interference/" TargetMode="External"/><Relationship Id="rId4" Type="http://schemas.openxmlformats.org/officeDocument/2006/relationships/hyperlink" Target="https://euvsdisinfo.eu/from-social-media-to-weapon-factories-how-russia-traps-african-women-in-war-production/"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hyperlink" Target="https://www.delfi.lt/news/daily/education/nuomone-moksleiviu-rezultatai-itin-prasti-kokia-ateitis-laukia-lietuvos-mokyklu-72118032?utm_source=chatgpt.com" TargetMode="External"/><Relationship Id="rId2" Type="http://schemas.openxmlformats.org/officeDocument/2006/relationships/notesSlide" Target="../notesSlides/notesSlide39.xml"/><Relationship Id="rId1" Type="http://schemas.openxmlformats.org/officeDocument/2006/relationships/slideLayout" Target="../slideLayouts/slideLayout14.xml"/><Relationship Id="rId5" Type="http://schemas.openxmlformats.org/officeDocument/2006/relationships/hyperlink" Target="https://www.lrt.lt/naujienos/mokslas-ir-it/11/2426420/kilme-uz-60-euru-ekspertai-atskleidzia-kokie-pavojai-slypi-uz-tokiu-genetiniu-testu?srsltid=AfmBOoq7tDp1TGmpFNo6WgfKN8HBc9Caf7ivdr9zHJ0pcy0dneYVYh_k" TargetMode="External"/><Relationship Id="rId4" Type="http://schemas.openxmlformats.org/officeDocument/2006/relationships/hyperlink" Target="https://www.delfi.lt/projektai/sustiprink-imuniteta/nemokami-irankiai-kuriais-nesunkiai-patikrinsite-internete-randama-informacija-82663065?utm_source=chatgpt.com"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8.xml"/><Relationship Id="rId1" Type="http://schemas.openxmlformats.org/officeDocument/2006/relationships/slideLayout" Target="../slideLayouts/slideLayout16.xml"/><Relationship Id="rId4" Type="http://schemas.openxmlformats.org/officeDocument/2006/relationships/image" Target="../media/image13.png"/></Relationships>
</file>

<file path=ppt/slides/_rels/slide6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9.xml"/><Relationship Id="rId1" Type="http://schemas.openxmlformats.org/officeDocument/2006/relationships/slideLayout" Target="../slideLayouts/slideLayout16.xml"/><Relationship Id="rId4" Type="http://schemas.openxmlformats.org/officeDocument/2006/relationships/image" Target="../media/image15.png"/></Relationships>
</file>

<file path=ppt/slides/_rels/slide7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0.xml"/><Relationship Id="rId1" Type="http://schemas.openxmlformats.org/officeDocument/2006/relationships/slideLayout" Target="../slideLayouts/slideLayout16.xml"/><Relationship Id="rId4" Type="http://schemas.openxmlformats.org/officeDocument/2006/relationships/image" Target="../media/image17.png"/></Relationships>
</file>

<file path=ppt/slides/_rels/slide71.xml.rels><?xml version="1.0" encoding="UTF-8" standalone="yes"?>
<Relationships xmlns="http://schemas.openxmlformats.org/package/2006/relationships"><Relationship Id="rId3" Type="http://schemas.openxmlformats.org/officeDocument/2006/relationships/hyperlink" Target="https://www.youtube.com/watch?v=rx7MprgYcCY" TargetMode="External"/><Relationship Id="rId2" Type="http://schemas.openxmlformats.org/officeDocument/2006/relationships/notesSlide" Target="../notesSlides/notesSlide71.xml"/><Relationship Id="rId1" Type="http://schemas.openxmlformats.org/officeDocument/2006/relationships/slideLayout" Target="../slideLayouts/slideLayout16.xml"/><Relationship Id="rId4" Type="http://schemas.openxmlformats.org/officeDocument/2006/relationships/image" Target="../media/image4.jp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5.xml"/></Relationships>
</file>

<file path=ppt/slides/_rels/slide74.xml.rels><?xml version="1.0" encoding="UTF-8" standalone="yes"?>
<Relationships xmlns="http://schemas.openxmlformats.org/package/2006/relationships"><Relationship Id="rId3" Type="http://schemas.openxmlformats.org/officeDocument/2006/relationships/hyperlink" Target="https://www.youtube.com/watch?v=aLBHRsaxRUE" TargetMode="External"/><Relationship Id="rId2" Type="http://schemas.openxmlformats.org/officeDocument/2006/relationships/notesSlide" Target="../notesSlides/notesSlide74.xml"/><Relationship Id="rId1" Type="http://schemas.openxmlformats.org/officeDocument/2006/relationships/slideLayout" Target="../slideLayouts/slideLayout14.xml"/><Relationship Id="rId4" Type="http://schemas.openxmlformats.org/officeDocument/2006/relationships/image" Target="../media/image4.jp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s://demaskuok.lt/" TargetMode="External"/><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hyperlink" Target="https://www.factcheck.org/" TargetMode="External"/><Relationship Id="rId5" Type="http://schemas.openxmlformats.org/officeDocument/2006/relationships/hyperlink" Target="https://www.snopes.com/" TargetMode="External"/><Relationship Id="rId4" Type="http://schemas.openxmlformats.org/officeDocument/2006/relationships/hyperlink" Target="https://www.debunk.org/lt/articles" TargetMode="Externa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5.xml"/></Relationships>
</file>

<file path=ppt/slides/_rels/slide80.xml.rels><?xml version="1.0" encoding="UTF-8" standalone="yes"?>
<Relationships xmlns="http://schemas.openxmlformats.org/package/2006/relationships"><Relationship Id="rId3" Type="http://schemas.openxmlformats.org/officeDocument/2006/relationships/hyperlink" Target="https://www.snopes.com/" TargetMode="External"/><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hyperlink" Target="https://www.factcheck.org/" TargetMode="Externa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4.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s://veryverified.eu/lt/vienetai/ketvirtas-skyrius/b-dalis-manipuliacija/antrastes-ir-manipuliacijos-vaizdais" TargetMode="External"/><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9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hyperlink" Target="https://www.npr.org/2022/03/16/1087062648/deepfake-video-zelenskyy-experts-war-manipulation-ukraine-russia" TargetMode="External"/><Relationship Id="rId2" Type="http://schemas.openxmlformats.org/officeDocument/2006/relationships/notesSlide" Target="../notesSlides/notesSlide93.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94.xml.rels><?xml version="1.0" encoding="UTF-8" standalone="yes"?>
<Relationships xmlns="http://schemas.openxmlformats.org/package/2006/relationships"><Relationship Id="rId3" Type="http://schemas.openxmlformats.org/officeDocument/2006/relationships/hyperlink" Target="https://www.instagram.com/pagan.ai/" TargetMode="External"/><Relationship Id="rId2" Type="http://schemas.openxmlformats.org/officeDocument/2006/relationships/notesSlide" Target="../notesSlides/notesSlide94.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hyperlink" Target="https://www.instagram.com/reel/DKlzKt3tHUV/?utm_source=ig_web_copy_link&amp;igsh=MW1uYXIzOTBpcmlhbA==" TargetMode="External"/></Relationships>
</file>

<file path=ppt/slides/_rels/slide95.xml.rels><?xml version="1.0" encoding="UTF-8" standalone="yes"?>
<Relationships xmlns="http://schemas.openxmlformats.org/package/2006/relationships"><Relationship Id="rId3" Type="http://schemas.openxmlformats.org/officeDocument/2006/relationships/hyperlink" Target="https://www.instagram.com/pagan.ai/" TargetMode="External"/><Relationship Id="rId2" Type="http://schemas.openxmlformats.org/officeDocument/2006/relationships/notesSlide" Target="../notesSlides/notesSlide95.xml"/><Relationship Id="rId1" Type="http://schemas.openxmlformats.org/officeDocument/2006/relationships/slideLayout" Target="../slideLayouts/slideLayout3.xml"/><Relationship Id="rId5" Type="http://schemas.openxmlformats.org/officeDocument/2006/relationships/image" Target="../media/image26.jpg"/><Relationship Id="rId4" Type="http://schemas.openxmlformats.org/officeDocument/2006/relationships/hyperlink" Target="https://www.tiktok.com/@lukaskeraitis/video/7438938581198015776" TargetMode="Externa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4.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4.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5.xml"/></Relationships>
</file>

<file path=ppt/slides/_rels/slide99.xml.rels><?xml version="1.0" encoding="UTF-8" standalone="yes"?>
<Relationships xmlns="http://schemas.openxmlformats.org/package/2006/relationships"><Relationship Id="rId3" Type="http://schemas.openxmlformats.org/officeDocument/2006/relationships/hyperlink" Target="https://britannicaeducation.com/blog/quiz-real-or-ai/" TargetMode="External"/><Relationship Id="rId2" Type="http://schemas.openxmlformats.org/officeDocument/2006/relationships/notesSlide" Target="../notesSlides/notesSlide99.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4.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5.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4.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hyperlink" Target="https://www.whichfaceisreal.com/" TargetMode="External"/><Relationship Id="rId2" Type="http://schemas.openxmlformats.org/officeDocument/2006/relationships/notesSlide" Target="../notesSlides/notesSlide106.xml"/><Relationship Id="rId1" Type="http://schemas.openxmlformats.org/officeDocument/2006/relationships/slideLayout" Target="../slideLayouts/slideLayout1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5.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4.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4.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4.xml"/></Relationships>
</file>

<file path=ppt/slides/_rels/slide111.xml.rels><?xml version="1.0" encoding="UTF-8" standalone="yes"?>
<Relationships xmlns="http://schemas.openxmlformats.org/package/2006/relationships"><Relationship Id="rId3" Type="http://schemas.openxmlformats.org/officeDocument/2006/relationships/hyperlink" Target="https://www.youtube.com/watch?v=IGtAsDKloNU&amp;t=21s" TargetMode="External"/><Relationship Id="rId2" Type="http://schemas.openxmlformats.org/officeDocument/2006/relationships/notesSlide" Target="../notesSlides/notesSlide111.xml"/><Relationship Id="rId1" Type="http://schemas.openxmlformats.org/officeDocument/2006/relationships/slideLayout" Target="../slideLayouts/slideLayout14.xml"/><Relationship Id="rId4" Type="http://schemas.openxmlformats.org/officeDocument/2006/relationships/image" Target="../media/image4.jpg"/></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5.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4.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4.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4.xml"/></Relationships>
</file>

<file path=ppt/slides/_rels/slide1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6.xml"/><Relationship Id="rId1" Type="http://schemas.openxmlformats.org/officeDocument/2006/relationships/slideLayout" Target="../slideLayouts/slideLayout14.xml"/></Relationships>
</file>

<file path=ppt/slides/_rels/slide1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7.xml"/><Relationship Id="rId1" Type="http://schemas.openxmlformats.org/officeDocument/2006/relationships/slideLayout" Target="../slideLayouts/slideLayout14.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4.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4.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4.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4.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4.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4.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6.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6.xml"/></Relationships>
</file>

<file path=ppt/slides/_rels/slide126.xml.rels><?xml version="1.0" encoding="UTF-8" standalone="yes"?>
<Relationships xmlns="http://schemas.openxmlformats.org/package/2006/relationships"><Relationship Id="rId3" Type="http://schemas.openxmlformats.org/officeDocument/2006/relationships/hyperlink" Target="https://rekvizitai.vz.lt/" TargetMode="External"/><Relationship Id="rId2" Type="http://schemas.openxmlformats.org/officeDocument/2006/relationships/notesSlide" Target="../notesSlides/notesSlide126.xml"/><Relationship Id="rId1" Type="http://schemas.openxmlformats.org/officeDocument/2006/relationships/slideLayout" Target="../slideLayouts/slideLayout16.xml"/><Relationship Id="rId6" Type="http://schemas.openxmlformats.org/officeDocument/2006/relationships/hyperlink" Target="https://facebook.com/" TargetMode="External"/><Relationship Id="rId5" Type="http://schemas.openxmlformats.org/officeDocument/2006/relationships/hyperlink" Target="https://karjera.lt/" TargetMode="External"/><Relationship Id="rId4" Type="http://schemas.openxmlformats.org/officeDocument/2006/relationships/hyperlink" Target="https://www.cvbankas.lt/" TargetMode="Externa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5.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16.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6.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14.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15.xml"/></Relationships>
</file>

<file path=ppt/slides/_rels/slide132.xml.rels><?xml version="1.0" encoding="UTF-8" standalone="yes"?>
<Relationships xmlns="http://schemas.openxmlformats.org/package/2006/relationships"><Relationship Id="rId3" Type="http://schemas.openxmlformats.org/officeDocument/2006/relationships/hyperlink" Target="https://www.thelancet.com/journals/lanepe/article/PIIS2666-7762(25)00003-1/fulltext" TargetMode="External"/><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4.xml"/></Relationships>
</file>

<file path=ppt/slides/_rels/slide1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4.xml"/><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5.xml"/><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49.xml"/><Relationship Id="rId1" Type="http://schemas.openxmlformats.org/officeDocument/2006/relationships/slideLayout" Target="../slideLayouts/slideLayout17.xml"/><Relationship Id="rId5" Type="http://schemas.openxmlformats.org/officeDocument/2006/relationships/hyperlink" Target="https://www.instagram.com/explore/locations/286156892317027/10-year-challenge/" TargetMode="External"/><Relationship Id="rId4" Type="http://schemas.openxmlformats.org/officeDocument/2006/relationships/image" Target="../media/image40.jpg"/></Relationships>
</file>

<file path=ppt/slides/_rels/slide150.xml.rels><?xml version="1.0" encoding="UTF-8" standalone="yes"?>
<Relationships xmlns="http://schemas.openxmlformats.org/package/2006/relationships"><Relationship Id="rId3" Type="http://schemas.openxmlformats.org/officeDocument/2006/relationships/hyperlink" Target="https://www.tiktok.com/@the.mcfarlands/video/6807615571639782661" TargetMode="External"/><Relationship Id="rId2" Type="http://schemas.openxmlformats.org/officeDocument/2006/relationships/notesSlide" Target="../notesSlides/notesSlide150.xml"/><Relationship Id="rId1" Type="http://schemas.openxmlformats.org/officeDocument/2006/relationships/slideLayout" Target="../slideLayouts/slideLayout17.xml"/><Relationship Id="rId4" Type="http://schemas.openxmlformats.org/officeDocument/2006/relationships/image" Target="../media/image41.png"/></Relationships>
</file>

<file path=ppt/slides/_rels/slide15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51.xml"/><Relationship Id="rId1" Type="http://schemas.openxmlformats.org/officeDocument/2006/relationships/slideLayout" Target="../slideLayouts/slideLayout17.xml"/><Relationship Id="rId4" Type="http://schemas.openxmlformats.org/officeDocument/2006/relationships/hyperlink" Target="https://www.pinterest.com/pin/1125968649732441/" TargetMode="External"/></Relationships>
</file>

<file path=ppt/slides/_rels/slide15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2.xml"/><Relationship Id="rId1" Type="http://schemas.openxmlformats.org/officeDocument/2006/relationships/slideLayout" Target="../slideLayouts/slideLayout17.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hyperlink" Target="https://patyciudezute.lt/" TargetMode="External"/><Relationship Id="rId2" Type="http://schemas.openxmlformats.org/officeDocument/2006/relationships/notesSlide" Target="../notesSlides/notesSlide155.xml"/><Relationship Id="rId1" Type="http://schemas.openxmlformats.org/officeDocument/2006/relationships/slideLayout" Target="../slideLayouts/slideLayout18.xml"/><Relationship Id="rId5" Type="http://schemas.openxmlformats.org/officeDocument/2006/relationships/image" Target="../media/image44.jpg"/><Relationship Id="rId4" Type="http://schemas.openxmlformats.org/officeDocument/2006/relationships/hyperlink" Target="https://www.vaikulinija.lt/" TargetMode="External"/></Relationships>
</file>

<file path=ppt/slides/_rels/slide156.xml.rels><?xml version="1.0" encoding="UTF-8" standalone="yes"?>
<Relationships xmlns="http://schemas.openxmlformats.org/package/2006/relationships"><Relationship Id="rId3" Type="http://schemas.openxmlformats.org/officeDocument/2006/relationships/hyperlink" Target="https://pagalbasau.lt/" TargetMode="External"/><Relationship Id="rId2" Type="http://schemas.openxmlformats.org/officeDocument/2006/relationships/notesSlide" Target="../notesSlides/notesSlide156.xml"/><Relationship Id="rId1" Type="http://schemas.openxmlformats.org/officeDocument/2006/relationships/slideLayout" Target="../slideLayouts/slideLayout2.xml"/><Relationship Id="rId4" Type="http://schemas.openxmlformats.org/officeDocument/2006/relationships/hyperlink" Target="http://www.tuesi.lt/" TargetMode="Externa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1"/>
          <p:cNvSpPr txBox="1">
            <a:spLocks noGrp="1"/>
          </p:cNvSpPr>
          <p:nvPr>
            <p:ph type="ctrTitle"/>
          </p:nvPr>
        </p:nvSpPr>
        <p:spPr>
          <a:xfrm>
            <a:off x="833725" y="1169900"/>
            <a:ext cx="10157700" cy="27753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EA551F"/>
              </a:buClr>
              <a:buSzPts val="6300"/>
              <a:buFont typeface="Century Gothic"/>
              <a:buNone/>
            </a:pPr>
            <a:r>
              <a:rPr lang="lt-LT">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Tarp tiesos ir manipuliacijos: socialiniai tinklai ir žiniasklaida</a:t>
            </a:r>
            <a:endParaRPr>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114"/>
          <p:cNvSpPr txBox="1">
            <a:spLocks noGrp="1"/>
          </p:cNvSpPr>
          <p:nvPr>
            <p:ph type="body" idx="1"/>
          </p:nvPr>
        </p:nvSpPr>
        <p:spPr>
          <a:xfrm>
            <a:off x="737600" y="1819775"/>
            <a:ext cx="10804200" cy="4824900"/>
          </a:xfrm>
          <a:prstGeom prst="rect">
            <a:avLst/>
          </a:prstGeom>
          <a:noFill/>
          <a:ln>
            <a:noFill/>
          </a:ln>
        </p:spPr>
        <p:txBody>
          <a:bodyPr spcFirstLastPara="1" wrap="square" lIns="91425" tIns="45700" rIns="91425" bIns="45700" anchor="t" anchorCtr="0">
            <a:normAutofit fontScale="62500" lnSpcReduction="20000"/>
          </a:bodyPr>
          <a:lstStyle/>
          <a:p>
            <a:pPr marL="0" lvl="0" indent="0" algn="l" rtl="0">
              <a:lnSpc>
                <a:spcPct val="120000"/>
              </a:lnSpc>
              <a:spcBef>
                <a:spcPts val="1000"/>
              </a:spcBef>
              <a:spcAft>
                <a:spcPts val="0"/>
              </a:spcAft>
              <a:buNone/>
            </a:pPr>
            <a:r>
              <a:rPr lang="lt-LT" sz="3500">
                <a:latin typeface="Arial"/>
                <a:ea typeface="Arial"/>
                <a:cs typeface="Arial"/>
                <a:sym typeface="Arial"/>
              </a:rPr>
              <a:t>Įvadas</a:t>
            </a:r>
            <a:r>
              <a:rPr lang="lt-LT" sz="3500" b="1">
                <a:latin typeface="Arial"/>
                <a:ea typeface="Arial"/>
                <a:cs typeface="Arial"/>
                <a:sym typeface="Arial"/>
              </a:rPr>
              <a:t>:</a:t>
            </a:r>
            <a:r>
              <a:rPr lang="lt-LT" sz="3500">
                <a:latin typeface="Arial"/>
                <a:ea typeface="Arial"/>
                <a:cs typeface="Arial"/>
                <a:sym typeface="Arial"/>
              </a:rPr>
              <a:t> kodėl tai aktualu? </a:t>
            </a:r>
            <a:endParaRPr/>
          </a:p>
          <a:p>
            <a:pPr marL="0" lvl="0" indent="0" algn="l" rtl="0">
              <a:lnSpc>
                <a:spcPct val="120000"/>
              </a:lnSpc>
              <a:spcBef>
                <a:spcPts val="1000"/>
              </a:spcBef>
              <a:spcAft>
                <a:spcPts val="0"/>
              </a:spcAft>
              <a:buNone/>
            </a:pPr>
            <a:r>
              <a:rPr lang="lt-LT" sz="3500">
                <a:latin typeface="Arial"/>
                <a:ea typeface="Arial"/>
                <a:cs typeface="Arial"/>
                <a:sym typeface="Arial"/>
              </a:rPr>
              <a:t>Medijų tipai </a:t>
            </a:r>
            <a:endParaRPr/>
          </a:p>
          <a:p>
            <a:pPr marL="0" lvl="0" indent="0" algn="l" rtl="0">
              <a:lnSpc>
                <a:spcPct val="120000"/>
              </a:lnSpc>
              <a:spcBef>
                <a:spcPts val="1000"/>
              </a:spcBef>
              <a:spcAft>
                <a:spcPts val="0"/>
              </a:spcAft>
              <a:buNone/>
            </a:pPr>
            <a:r>
              <a:rPr lang="lt-LT" sz="3600"/>
              <a:t>Kai antraštė meluoja: clickbait anatomija</a:t>
            </a:r>
            <a:endParaRPr/>
          </a:p>
          <a:p>
            <a:pPr marL="0" lvl="0" indent="0" algn="l" rtl="0">
              <a:lnSpc>
                <a:spcPct val="120000"/>
              </a:lnSpc>
              <a:spcBef>
                <a:spcPts val="1000"/>
              </a:spcBef>
              <a:spcAft>
                <a:spcPts val="0"/>
              </a:spcAft>
              <a:buNone/>
            </a:pPr>
            <a:r>
              <a:rPr lang="lt-LT" sz="3600"/>
              <a:t>Socialinės medijos</a:t>
            </a:r>
            <a:endParaRPr/>
          </a:p>
          <a:p>
            <a:pPr marL="0" lvl="0" indent="0" algn="l" rtl="0">
              <a:lnSpc>
                <a:spcPct val="120000"/>
              </a:lnSpc>
              <a:spcBef>
                <a:spcPts val="1000"/>
              </a:spcBef>
              <a:spcAft>
                <a:spcPts val="0"/>
              </a:spcAft>
              <a:buNone/>
            </a:pPr>
            <a:r>
              <a:rPr lang="lt-LT" sz="3600"/>
              <a:t>Faktų tikrinimas. Ne kiekviena naujiena – tiesa</a:t>
            </a:r>
            <a:endParaRPr/>
          </a:p>
          <a:p>
            <a:pPr marL="0" lvl="0" indent="0" algn="l" rtl="0">
              <a:lnSpc>
                <a:spcPct val="120000"/>
              </a:lnSpc>
              <a:spcBef>
                <a:spcPts val="1000"/>
              </a:spcBef>
              <a:spcAft>
                <a:spcPts val="0"/>
              </a:spcAft>
              <a:buNone/>
            </a:pPr>
            <a:r>
              <a:rPr lang="lt-LT" sz="3600"/>
              <a:t>Dirbtinis intelektas medijose: galimybės ir pavojai</a:t>
            </a:r>
            <a:endParaRPr/>
          </a:p>
          <a:p>
            <a:pPr marL="0" lvl="0" indent="0" algn="l" rtl="0">
              <a:lnSpc>
                <a:spcPct val="120000"/>
              </a:lnSpc>
              <a:spcBef>
                <a:spcPts val="1000"/>
              </a:spcBef>
              <a:spcAft>
                <a:spcPts val="0"/>
              </a:spcAft>
              <a:buNone/>
            </a:pPr>
            <a:r>
              <a:rPr lang="lt-LT" sz="3500">
                <a:latin typeface="Arial"/>
                <a:ea typeface="Arial"/>
                <a:cs typeface="Arial"/>
                <a:sym typeface="Arial"/>
              </a:rPr>
              <a:t>Manipuliavimas medijose </a:t>
            </a:r>
            <a:endParaRPr/>
          </a:p>
          <a:p>
            <a:pPr marL="0" lvl="0" indent="0" algn="l" rtl="0">
              <a:lnSpc>
                <a:spcPct val="120000"/>
              </a:lnSpc>
              <a:spcBef>
                <a:spcPts val="1000"/>
              </a:spcBef>
              <a:spcAft>
                <a:spcPts val="0"/>
              </a:spcAft>
              <a:buNone/>
            </a:pPr>
            <a:r>
              <a:rPr lang="lt-LT" sz="3500">
                <a:latin typeface="Arial"/>
                <a:ea typeface="Arial"/>
                <a:cs typeface="Arial"/>
                <a:sym typeface="Arial"/>
              </a:rPr>
              <a:t>Kritinis mąstymas ir asmeninis atsparumas </a:t>
            </a:r>
            <a:endParaRPr/>
          </a:p>
          <a:p>
            <a:pPr marL="0" lvl="0" indent="0" algn="l" rtl="0">
              <a:lnSpc>
                <a:spcPct val="120000"/>
              </a:lnSpc>
              <a:spcBef>
                <a:spcPts val="1000"/>
              </a:spcBef>
              <a:spcAft>
                <a:spcPts val="0"/>
              </a:spcAft>
              <a:buNone/>
            </a:pPr>
            <a:r>
              <a:rPr lang="lt-LT" sz="3500">
                <a:latin typeface="Arial"/>
                <a:ea typeface="Arial"/>
                <a:cs typeface="Arial"/>
                <a:sym typeface="Arial"/>
              </a:rPr>
              <a:t>Darbo paieška socialiniuose tinkluose: kokios rizikos? </a:t>
            </a:r>
            <a:endParaRPr/>
          </a:p>
          <a:p>
            <a:pPr marL="0" lvl="0" indent="0" algn="l" rtl="0">
              <a:lnSpc>
                <a:spcPct val="120000"/>
              </a:lnSpc>
              <a:spcBef>
                <a:spcPts val="1000"/>
              </a:spcBef>
              <a:spcAft>
                <a:spcPts val="0"/>
              </a:spcAft>
              <a:buNone/>
            </a:pPr>
            <a:r>
              <a:rPr lang="lt-LT" sz="3500">
                <a:latin typeface="Arial"/>
                <a:ea typeface="Arial"/>
                <a:cs typeface="Arial"/>
                <a:sym typeface="Arial"/>
              </a:rPr>
              <a:t>Kaip apsaugoti vaikus internete – elektroninės patyčios ir kitos grėsmės</a:t>
            </a:r>
            <a:endParaRPr/>
          </a:p>
        </p:txBody>
      </p:sp>
      <p:sp>
        <p:nvSpPr>
          <p:cNvPr id="332" name="Google Shape;332;p114"/>
          <p:cNvSpPr txBox="1">
            <a:spLocks noGrp="1"/>
          </p:cNvSpPr>
          <p:nvPr>
            <p:ph type="title"/>
          </p:nvPr>
        </p:nvSpPr>
        <p:spPr>
          <a:xfrm>
            <a:off x="838200" y="0"/>
            <a:ext cx="10515600" cy="1580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4500"/>
              <a:buNone/>
            </a:pPr>
            <a:r>
              <a:rPr lang="lt-LT">
                <a:latin typeface="Arial"/>
                <a:ea typeface="Arial"/>
                <a:cs typeface="Arial"/>
                <a:sym typeface="Arial"/>
              </a:rPr>
              <a:t>Tradicinė žiniasklaida ir socialinės medijos. Turinys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115"/>
          <p:cNvSpPr txBox="1"/>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None/>
            </a:pPr>
            <a:r>
              <a:rPr lang="lt-LT" sz="4500" b="1">
                <a:solidFill>
                  <a:srgbClr val="EA551F"/>
                </a:solidFill>
                <a:latin typeface="Century Gothic"/>
                <a:ea typeface="Century Gothic"/>
                <a:cs typeface="Century Gothic"/>
                <a:sym typeface="Century Gothic"/>
              </a:rPr>
              <a:t>Kodėl tai aktualu?</a:t>
            </a:r>
            <a:endParaRPr sz="4500" b="1">
              <a:solidFill>
                <a:srgbClr val="EA551F"/>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2"/>
          <p:cNvSpPr txBox="1">
            <a:spLocks noGrp="1"/>
          </p:cNvSpPr>
          <p:nvPr>
            <p:ph type="body" idx="1"/>
          </p:nvPr>
        </p:nvSpPr>
        <p:spPr>
          <a:xfrm>
            <a:off x="699250" y="1990174"/>
            <a:ext cx="10654500" cy="4252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3000"/>
              <a:buNone/>
            </a:pPr>
            <a:r>
              <a:rPr lang="lt-LT" sz="3200">
                <a:latin typeface="Arial"/>
                <a:ea typeface="Arial"/>
                <a:cs typeface="Arial"/>
                <a:sym typeface="Arial"/>
              </a:rPr>
              <a:t>Kasdien esame apsupti informacijos.</a:t>
            </a:r>
            <a:endParaRPr sz="3200">
              <a:latin typeface="Arial"/>
              <a:ea typeface="Arial"/>
              <a:cs typeface="Arial"/>
              <a:sym typeface="Arial"/>
            </a:endParaRPr>
          </a:p>
          <a:p>
            <a:pPr marL="0" lvl="0" indent="0" algn="l" rtl="0">
              <a:lnSpc>
                <a:spcPct val="100000"/>
              </a:lnSpc>
              <a:spcBef>
                <a:spcPts val="0"/>
              </a:spcBef>
              <a:spcAft>
                <a:spcPts val="0"/>
              </a:spcAft>
              <a:buSzPts val="3000"/>
              <a:buNone/>
            </a:pPr>
            <a:r>
              <a:rPr lang="lt-LT" sz="3200">
                <a:latin typeface="Arial"/>
                <a:ea typeface="Arial"/>
                <a:cs typeface="Arial"/>
                <a:sym typeface="Arial"/>
              </a:rPr>
              <a:t>Net patikimos žiniasklaidos priemonės gali suklysti.</a:t>
            </a:r>
            <a:endParaRPr sz="3200">
              <a:latin typeface="Arial"/>
              <a:ea typeface="Arial"/>
              <a:cs typeface="Arial"/>
              <a:sym typeface="Arial"/>
            </a:endParaRPr>
          </a:p>
          <a:p>
            <a:pPr marL="0" lvl="0" indent="0" algn="l" rtl="0">
              <a:lnSpc>
                <a:spcPct val="100000"/>
              </a:lnSpc>
              <a:spcBef>
                <a:spcPts val="0"/>
              </a:spcBef>
              <a:spcAft>
                <a:spcPts val="0"/>
              </a:spcAft>
              <a:buSzPts val="3000"/>
              <a:buNone/>
            </a:pPr>
            <a:r>
              <a:rPr lang="lt-LT" sz="3200">
                <a:latin typeface="Arial"/>
                <a:ea typeface="Arial"/>
                <a:cs typeface="Arial"/>
                <a:sym typeface="Arial"/>
              </a:rPr>
              <a:t>Kritinis mąstymas padeda atskirti faktus nuo nuomonių ar manipuliacijų.</a:t>
            </a:r>
            <a:endParaRPr sz="3200">
              <a:latin typeface="Arial"/>
              <a:ea typeface="Arial"/>
              <a:cs typeface="Arial"/>
              <a:sym typeface="Arial"/>
            </a:endParaRPr>
          </a:p>
          <a:p>
            <a:pPr marL="0" lvl="0" indent="0" algn="l" rtl="0">
              <a:lnSpc>
                <a:spcPct val="100000"/>
              </a:lnSpc>
              <a:spcBef>
                <a:spcPts val="0"/>
              </a:spcBef>
              <a:spcAft>
                <a:spcPts val="0"/>
              </a:spcAft>
              <a:buSzPts val="3000"/>
              <a:buNone/>
            </a:pPr>
            <a:r>
              <a:rPr lang="lt-LT" sz="3200">
                <a:latin typeface="Arial"/>
                <a:ea typeface="Arial"/>
                <a:cs typeface="Arial"/>
                <a:sym typeface="Arial"/>
              </a:rPr>
              <a:t>Demokratinėje visuomenėje informuotas pilietis = stiprus pilietis.</a:t>
            </a:r>
            <a:endParaRPr sz="3200">
              <a:latin typeface="Arial"/>
              <a:ea typeface="Arial"/>
              <a:cs typeface="Arial"/>
              <a:sym typeface="Arial"/>
            </a:endParaRPr>
          </a:p>
        </p:txBody>
      </p:sp>
      <p:sp>
        <p:nvSpPr>
          <p:cNvPr id="344" name="Google Shape;344;p2"/>
          <p:cNvSpPr txBox="1">
            <a:spLocks noGrp="1"/>
          </p:cNvSpPr>
          <p:nvPr>
            <p:ph type="title"/>
          </p:nvPr>
        </p:nvSpPr>
        <p:spPr>
          <a:xfrm>
            <a:off x="699247" y="365126"/>
            <a:ext cx="10654553"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sz="4500" b="1" i="0" u="none" strike="noStrike" cap="none">
                <a:solidFill>
                  <a:srgbClr val="EA551F"/>
                </a:solidFill>
                <a:latin typeface="Arial"/>
                <a:ea typeface="Arial"/>
                <a:cs typeface="Arial"/>
                <a:sym typeface="Arial"/>
              </a:rPr>
              <a:t>Kodėl tai aktualu</a:t>
            </a:r>
            <a:endParaRPr b="1">
              <a:solidFill>
                <a:srgbClr val="FF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3"/>
          <p:cNvSpPr txBox="1">
            <a:spLocks noGrp="1"/>
          </p:cNvSpPr>
          <p:nvPr>
            <p:ph type="body" idx="1"/>
          </p:nvPr>
        </p:nvSpPr>
        <p:spPr>
          <a:xfrm>
            <a:off x="6286366" y="1864977"/>
            <a:ext cx="5412900" cy="48927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E2E2E"/>
              </a:buClr>
              <a:buSzPts val="3600"/>
              <a:buFont typeface="Arial"/>
              <a:buNone/>
            </a:pPr>
            <a:r>
              <a:rPr lang="lt-LT" sz="3200">
                <a:latin typeface="Arial"/>
                <a:ea typeface="Arial"/>
                <a:cs typeface="Arial"/>
                <a:sym typeface="Arial"/>
              </a:rPr>
              <a:t>JOMO (angl. Joy of Missing Out) – sąmoningas pasirinkimas atsisakyti kokių nors dalykų ir džiaugimasis galimybe susitelkti ties tuo, kas atrodo svarbu. </a:t>
            </a:r>
            <a:endParaRPr sz="3200">
              <a:latin typeface="Arial"/>
              <a:ea typeface="Arial"/>
              <a:cs typeface="Arial"/>
              <a:sym typeface="Arial"/>
            </a:endParaRPr>
          </a:p>
          <a:p>
            <a:pPr marL="0" lvl="0" indent="0" algn="l" rtl="0">
              <a:lnSpc>
                <a:spcPct val="100000"/>
              </a:lnSpc>
              <a:spcBef>
                <a:spcPts val="0"/>
              </a:spcBef>
              <a:spcAft>
                <a:spcPts val="0"/>
              </a:spcAft>
              <a:buClr>
                <a:srgbClr val="2E2E2E"/>
              </a:buClr>
              <a:buSzPts val="3600"/>
              <a:buFont typeface="Arial"/>
              <a:buNone/>
            </a:pPr>
            <a:endParaRPr sz="2000"/>
          </a:p>
          <a:p>
            <a:pPr marL="0" lvl="0" indent="0" algn="l" rtl="0">
              <a:lnSpc>
                <a:spcPct val="100000"/>
              </a:lnSpc>
              <a:spcBef>
                <a:spcPts val="0"/>
              </a:spcBef>
              <a:spcAft>
                <a:spcPts val="0"/>
              </a:spcAft>
              <a:buClr>
                <a:srgbClr val="2E2E2E"/>
              </a:buClr>
              <a:buSzPts val="3600"/>
              <a:buFont typeface="Arial"/>
              <a:buNone/>
            </a:pPr>
            <a:r>
              <a:rPr lang="lt-LT" sz="2000"/>
              <a:t>Šaltinis: </a:t>
            </a:r>
            <a:r>
              <a:rPr lang="lt-LT" sz="2000" u="sng">
                <a:solidFill>
                  <a:schemeClr val="hlink"/>
                </a:solidFill>
                <a:hlinkClick r:id="rId3"/>
              </a:rPr>
              <a:t>Lietuvių kalbos naujažodžių duomenynas</a:t>
            </a:r>
            <a:endParaRPr sz="2000"/>
          </a:p>
          <a:p>
            <a:pPr marL="0" lvl="0" indent="0" algn="l" rtl="0">
              <a:lnSpc>
                <a:spcPct val="100000"/>
              </a:lnSpc>
              <a:spcBef>
                <a:spcPts val="1000"/>
              </a:spcBef>
              <a:spcAft>
                <a:spcPts val="0"/>
              </a:spcAft>
              <a:buClr>
                <a:srgbClr val="2E2E2E"/>
              </a:buClr>
              <a:buSzPts val="3000"/>
              <a:buFont typeface="Arial"/>
              <a:buNone/>
            </a:pPr>
            <a:endParaRPr/>
          </a:p>
        </p:txBody>
      </p:sp>
      <p:sp>
        <p:nvSpPr>
          <p:cNvPr id="351" name="Google Shape;351;p3"/>
          <p:cNvSpPr txBox="1">
            <a:spLocks noGrp="1"/>
          </p:cNvSpPr>
          <p:nvPr>
            <p:ph type="title"/>
          </p:nvPr>
        </p:nvSpPr>
        <p:spPr>
          <a:xfrm>
            <a:off x="683016" y="365126"/>
            <a:ext cx="10825969"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sz="4500" b="1" i="0" u="none" strike="noStrike" cap="none">
                <a:solidFill>
                  <a:srgbClr val="EA551F"/>
                </a:solidFill>
                <a:latin typeface="Arial"/>
                <a:ea typeface="Arial"/>
                <a:cs typeface="Arial"/>
                <a:sym typeface="Arial"/>
              </a:rPr>
              <a:t>FOMO fenomenas. O gal JOMO?</a:t>
            </a:r>
            <a:endParaRPr b="1">
              <a:solidFill>
                <a:srgbClr val="FF0000"/>
              </a:solidFill>
              <a:latin typeface="Arial"/>
              <a:ea typeface="Arial"/>
              <a:cs typeface="Arial"/>
              <a:sym typeface="Arial"/>
            </a:endParaRPr>
          </a:p>
        </p:txBody>
      </p:sp>
      <p:sp>
        <p:nvSpPr>
          <p:cNvPr id="352" name="Google Shape;352;p3"/>
          <p:cNvSpPr txBox="1">
            <a:spLocks noGrp="1"/>
          </p:cNvSpPr>
          <p:nvPr>
            <p:ph type="body" idx="2"/>
          </p:nvPr>
        </p:nvSpPr>
        <p:spPr>
          <a:xfrm>
            <a:off x="683034" y="1864977"/>
            <a:ext cx="5181600" cy="45465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E2E2E"/>
              </a:buClr>
              <a:buSzPts val="3000"/>
              <a:buFont typeface="Arial"/>
              <a:buNone/>
            </a:pPr>
            <a:r>
              <a:rPr lang="lt-LT" sz="3200">
                <a:latin typeface="Arial"/>
                <a:ea typeface="Arial"/>
                <a:cs typeface="Arial"/>
                <a:sym typeface="Arial"/>
              </a:rPr>
              <a:t>FOMO (angl. Fear of Missing Out) – baimė praleisti informaciją, įvykius ar sprendimus, kurie galėtų pagerinti gyvenimą.</a:t>
            </a:r>
            <a:endParaRPr sz="3200">
              <a:latin typeface="Arial"/>
              <a:ea typeface="Arial"/>
              <a:cs typeface="Arial"/>
              <a:sym typeface="Arial"/>
            </a:endParaRPr>
          </a:p>
          <a:p>
            <a:pPr marL="0" lvl="0" indent="0" algn="l" rtl="0">
              <a:lnSpc>
                <a:spcPct val="100000"/>
              </a:lnSpc>
              <a:spcBef>
                <a:spcPts val="0"/>
              </a:spcBef>
              <a:spcAft>
                <a:spcPts val="0"/>
              </a:spcAft>
              <a:buClr>
                <a:srgbClr val="2E2E2E"/>
              </a:buClr>
              <a:buSzPts val="3000"/>
              <a:buFont typeface="Arial"/>
              <a:buNone/>
            </a:pPr>
            <a:endParaRPr/>
          </a:p>
          <a:p>
            <a:pPr marL="0" lvl="0" indent="0" algn="l" rtl="0">
              <a:lnSpc>
                <a:spcPct val="100000"/>
              </a:lnSpc>
              <a:spcBef>
                <a:spcPts val="1000"/>
              </a:spcBef>
              <a:spcAft>
                <a:spcPts val="0"/>
              </a:spcAft>
              <a:buClr>
                <a:srgbClr val="2E2E2E"/>
              </a:buClr>
              <a:buSzPts val="3000"/>
              <a:buFont typeface="Arial"/>
              <a:buNone/>
            </a:pPr>
            <a:r>
              <a:rPr lang="lt-LT" sz="2000"/>
              <a:t>Šaltinis: </a:t>
            </a:r>
            <a:r>
              <a:rPr lang="lt-LT" sz="2000" u="sng">
                <a:solidFill>
                  <a:schemeClr val="hlink"/>
                </a:solidFill>
                <a:hlinkClick r:id="rId4"/>
              </a:rPr>
              <a:t>www.dictionary.com</a:t>
            </a:r>
            <a:r>
              <a:rPr lang="lt-LT" sz="2000"/>
              <a:t> </a:t>
            </a:r>
            <a:endParaRPr sz="2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49"/>
          <p:cNvSpPr txBox="1">
            <a:spLocks noGrp="1"/>
          </p:cNvSpPr>
          <p:nvPr>
            <p:ph type="body" idx="1"/>
          </p:nvPr>
        </p:nvSpPr>
        <p:spPr>
          <a:xfrm>
            <a:off x="769650" y="1844475"/>
            <a:ext cx="10652700" cy="4778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2E2E2E"/>
              </a:buClr>
              <a:buSzPts val="2595"/>
              <a:buNone/>
            </a:pPr>
            <a:r>
              <a:rPr lang="lt-LT" sz="2600">
                <a:latin typeface="Arial"/>
                <a:ea typeface="Arial"/>
                <a:cs typeface="Arial"/>
                <a:sym typeface="Arial"/>
              </a:rPr>
              <a:t>Užduokite sau klausimus:</a:t>
            </a:r>
            <a:endParaRPr sz="2600">
              <a:latin typeface="Arial"/>
              <a:ea typeface="Arial"/>
              <a:cs typeface="Arial"/>
              <a:sym typeface="Arial"/>
            </a:endParaRPr>
          </a:p>
          <a:p>
            <a:pPr marL="228600" lvl="0" indent="0" algn="l" rtl="0">
              <a:lnSpc>
                <a:spcPct val="100000"/>
              </a:lnSpc>
              <a:spcBef>
                <a:spcPts val="0"/>
              </a:spcBef>
              <a:spcAft>
                <a:spcPts val="0"/>
              </a:spcAft>
              <a:buSzPts val="3000"/>
              <a:buNone/>
            </a:pPr>
            <a:r>
              <a:rPr lang="lt-LT" sz="2600">
                <a:latin typeface="Arial"/>
                <a:ea typeface="Arial"/>
                <a:cs typeface="Arial"/>
                <a:sym typeface="Arial"/>
              </a:rPr>
              <a:t>Kas tai pasakė? (</a:t>
            </a:r>
            <a:r>
              <a:rPr lang="lt-LT" sz="2600">
                <a:solidFill>
                  <a:schemeClr val="dk1"/>
                </a:solidFill>
                <a:latin typeface="Arial"/>
                <a:ea typeface="Arial"/>
                <a:cs typeface="Arial"/>
                <a:sym typeface="Arial"/>
              </a:rPr>
              <a:t>Ar tas, kurį pažįsti? Kas nors iš valdžios? Ar svarbu, kas tai pasakė?)</a:t>
            </a:r>
            <a:endParaRPr sz="2600">
              <a:latin typeface="Arial"/>
              <a:ea typeface="Arial"/>
              <a:cs typeface="Arial"/>
              <a:sym typeface="Arial"/>
            </a:endParaRPr>
          </a:p>
          <a:p>
            <a:pPr marL="228600" lvl="0" indent="0" algn="l" rtl="0">
              <a:lnSpc>
                <a:spcPct val="100000"/>
              </a:lnSpc>
              <a:spcBef>
                <a:spcPts val="0"/>
              </a:spcBef>
              <a:spcAft>
                <a:spcPts val="0"/>
              </a:spcAft>
              <a:buSzPts val="3000"/>
              <a:buNone/>
            </a:pPr>
            <a:r>
              <a:rPr lang="lt-LT" sz="2600">
                <a:latin typeface="Arial"/>
                <a:ea typeface="Arial"/>
                <a:cs typeface="Arial"/>
                <a:sym typeface="Arial"/>
              </a:rPr>
              <a:t>Ką pasakė? </a:t>
            </a:r>
            <a:r>
              <a:rPr lang="lt-LT" sz="2600">
                <a:solidFill>
                  <a:schemeClr val="dk1"/>
                </a:solidFill>
                <a:latin typeface="Arial"/>
                <a:ea typeface="Arial"/>
                <a:cs typeface="Arial"/>
                <a:sym typeface="Arial"/>
              </a:rPr>
              <a:t>(Ar pateikė faktus ar nuomones?) </a:t>
            </a:r>
            <a:endParaRPr sz="2600">
              <a:latin typeface="Arial"/>
              <a:ea typeface="Arial"/>
              <a:cs typeface="Arial"/>
              <a:sym typeface="Arial"/>
            </a:endParaRPr>
          </a:p>
          <a:p>
            <a:pPr marL="228600" lvl="0" indent="0" algn="l" rtl="0">
              <a:lnSpc>
                <a:spcPct val="100000"/>
              </a:lnSpc>
              <a:spcBef>
                <a:spcPts val="0"/>
              </a:spcBef>
              <a:spcAft>
                <a:spcPts val="0"/>
              </a:spcAft>
              <a:buSzPts val="3000"/>
              <a:buNone/>
            </a:pPr>
            <a:r>
              <a:rPr lang="lt-LT" sz="2600">
                <a:latin typeface="Arial"/>
                <a:ea typeface="Arial"/>
                <a:cs typeface="Arial"/>
                <a:sym typeface="Arial"/>
              </a:rPr>
              <a:t>Kur tai pasakė? </a:t>
            </a:r>
            <a:r>
              <a:rPr lang="lt-LT" sz="2600">
                <a:solidFill>
                  <a:schemeClr val="dk1"/>
                </a:solidFill>
                <a:latin typeface="Arial"/>
                <a:ea typeface="Arial"/>
                <a:cs typeface="Arial"/>
                <a:sym typeface="Arial"/>
              </a:rPr>
              <a:t>Viešai ar privačiai? </a:t>
            </a:r>
            <a:endParaRPr sz="2600">
              <a:latin typeface="Arial"/>
              <a:ea typeface="Arial"/>
              <a:cs typeface="Arial"/>
              <a:sym typeface="Arial"/>
            </a:endParaRPr>
          </a:p>
          <a:p>
            <a:pPr marL="228600" lvl="0" indent="0" algn="l" rtl="0">
              <a:lnSpc>
                <a:spcPct val="100000"/>
              </a:lnSpc>
              <a:spcBef>
                <a:spcPts val="0"/>
              </a:spcBef>
              <a:spcAft>
                <a:spcPts val="0"/>
              </a:spcAft>
              <a:buSzPts val="3000"/>
              <a:buNone/>
            </a:pPr>
            <a:r>
              <a:rPr lang="lt-LT" sz="2600">
                <a:latin typeface="Arial"/>
                <a:ea typeface="Arial"/>
                <a:cs typeface="Arial"/>
                <a:sym typeface="Arial"/>
              </a:rPr>
              <a:t>Kada tai pasakė? (</a:t>
            </a:r>
            <a:r>
              <a:rPr lang="lt-LT" sz="2600">
                <a:solidFill>
                  <a:schemeClr val="dk1"/>
                </a:solidFill>
                <a:latin typeface="Arial"/>
                <a:ea typeface="Arial"/>
                <a:cs typeface="Arial"/>
                <a:sym typeface="Arial"/>
              </a:rPr>
              <a:t>Ar prieš svarbų įvykį, jo metu ar po jo? Ar svarbus laikas?)</a:t>
            </a:r>
            <a:endParaRPr sz="2600">
              <a:latin typeface="Arial"/>
              <a:ea typeface="Arial"/>
              <a:cs typeface="Arial"/>
              <a:sym typeface="Arial"/>
            </a:endParaRPr>
          </a:p>
          <a:p>
            <a:pPr marL="228600" lvl="0" indent="0" algn="l" rtl="0">
              <a:lnSpc>
                <a:spcPct val="100000"/>
              </a:lnSpc>
              <a:spcBef>
                <a:spcPts val="0"/>
              </a:spcBef>
              <a:spcAft>
                <a:spcPts val="0"/>
              </a:spcAft>
              <a:buSzPts val="3000"/>
              <a:buNone/>
            </a:pPr>
            <a:r>
              <a:rPr lang="lt-LT" sz="2600">
                <a:latin typeface="Arial"/>
                <a:ea typeface="Arial"/>
                <a:cs typeface="Arial"/>
                <a:sym typeface="Arial"/>
              </a:rPr>
              <a:t>Kodėl tai pasakė? (</a:t>
            </a:r>
            <a:r>
              <a:rPr lang="lt-LT" sz="2600">
                <a:solidFill>
                  <a:schemeClr val="dk1"/>
                </a:solidFill>
                <a:latin typeface="Arial"/>
                <a:ea typeface="Arial"/>
                <a:cs typeface="Arial"/>
                <a:sym typeface="Arial"/>
              </a:rPr>
              <a:t>Ar stengėsi, kad kažkas atrodytų gerai ar blogai?)</a:t>
            </a:r>
            <a:endParaRPr sz="2600">
              <a:latin typeface="Arial"/>
              <a:ea typeface="Arial"/>
              <a:cs typeface="Arial"/>
              <a:sym typeface="Arial"/>
            </a:endParaRPr>
          </a:p>
          <a:p>
            <a:pPr marL="228600" lvl="0" indent="0" algn="l" rtl="0">
              <a:lnSpc>
                <a:spcPct val="100000"/>
              </a:lnSpc>
              <a:spcBef>
                <a:spcPts val="0"/>
              </a:spcBef>
              <a:spcAft>
                <a:spcPts val="0"/>
              </a:spcAft>
              <a:buSzPts val="3000"/>
              <a:buNone/>
            </a:pPr>
            <a:r>
              <a:rPr lang="lt-LT" sz="2600"/>
              <a:t>Kaip tai pasakė? </a:t>
            </a:r>
            <a:r>
              <a:rPr lang="lt-LT" sz="2600">
                <a:solidFill>
                  <a:schemeClr val="dk1"/>
                </a:solidFill>
                <a:latin typeface="Arial"/>
                <a:ea typeface="Arial"/>
                <a:cs typeface="Arial"/>
                <a:sym typeface="Arial"/>
              </a:rPr>
              <a:t>Ar sakydami buvo laimingi ar liūdni, pikti ar abejingi? Ar jie parašė ar pasakė?)</a:t>
            </a:r>
            <a:endParaRPr sz="2600"/>
          </a:p>
        </p:txBody>
      </p:sp>
      <p:sp>
        <p:nvSpPr>
          <p:cNvPr id="359" name="Google Shape;359;p49"/>
          <p:cNvSpPr txBox="1">
            <a:spLocks noGrp="1"/>
          </p:cNvSpPr>
          <p:nvPr>
            <p:ph type="title"/>
          </p:nvPr>
        </p:nvSpPr>
        <p:spPr>
          <a:xfrm>
            <a:off x="1635760" y="344806"/>
            <a:ext cx="11201400" cy="1277062"/>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EA551F"/>
              </a:buClr>
              <a:buSzPts val="4100"/>
              <a:buFont typeface="Century Gothic"/>
              <a:buNone/>
            </a:pPr>
            <a:r>
              <a:rPr lang="lt-LT" sz="4500" b="1">
                <a:solidFill>
                  <a:srgbClr val="EA551F"/>
                </a:solidFill>
                <a:latin typeface="Arial"/>
                <a:ea typeface="Arial"/>
                <a:cs typeface="Arial"/>
                <a:sym typeface="Arial"/>
              </a:rPr>
              <a:t>Kaip pradėti </a:t>
            </a:r>
            <a:r>
              <a:rPr lang="lt-LT" sz="4500" b="1">
                <a:solidFill>
                  <a:srgbClr val="EA55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mąstyti</a:t>
            </a:r>
            <a:r>
              <a:rPr lang="lt-LT" sz="4500" b="1">
                <a:solidFill>
                  <a:srgbClr val="EA551F"/>
                </a:solidFill>
                <a:latin typeface="Arial"/>
                <a:ea typeface="Arial"/>
                <a:cs typeface="Arial"/>
                <a:sym typeface="Arial"/>
              </a:rPr>
              <a:t> kritiškai? </a:t>
            </a:r>
            <a:endParaRPr sz="4800" b="1">
              <a:solidFill>
                <a:srgbClr val="FF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116"/>
          <p:cNvSpPr txBox="1"/>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None/>
            </a:pPr>
            <a:r>
              <a:rPr lang="lt-LT" sz="4500" b="1">
                <a:solidFill>
                  <a:srgbClr val="EA551F"/>
                </a:solidFill>
                <a:latin typeface="Century Gothic"/>
                <a:ea typeface="Century Gothic"/>
                <a:cs typeface="Century Gothic"/>
                <a:sym typeface="Century Gothic"/>
              </a:rPr>
              <a:t>Medijų tipai</a:t>
            </a:r>
            <a:endParaRPr sz="4500" b="1">
              <a:solidFill>
                <a:srgbClr val="EA551F"/>
              </a:solidFill>
              <a:latin typeface="Century Gothic"/>
              <a:ea typeface="Century Gothic"/>
              <a:cs typeface="Century Gothic"/>
              <a:sym typeface="Century Gothic"/>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g38aee81569f_1_1"/>
          <p:cNvSpPr txBox="1">
            <a:spLocks noGrp="1"/>
          </p:cNvSpPr>
          <p:nvPr>
            <p:ph type="title"/>
          </p:nvPr>
        </p:nvSpPr>
        <p:spPr>
          <a:xfrm>
            <a:off x="685800" y="365126"/>
            <a:ext cx="106680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sz="4500" b="1" i="0" u="none" strike="noStrike" cap="none">
                <a:solidFill>
                  <a:srgbClr val="EA55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Medijų tipai</a:t>
            </a:r>
            <a:endParaRPr b="1">
              <a:solidFill>
                <a:srgbClr val="FF0000"/>
              </a:solidFill>
              <a:latin typeface="Arial"/>
              <a:ea typeface="Arial"/>
              <a:cs typeface="Arial"/>
              <a:sym typeface="Arial"/>
            </a:endParaRPr>
          </a:p>
        </p:txBody>
      </p:sp>
      <p:sp>
        <p:nvSpPr>
          <p:cNvPr id="371" name="Google Shape;371;g38aee81569f_1_1"/>
          <p:cNvSpPr txBox="1"/>
          <p:nvPr/>
        </p:nvSpPr>
        <p:spPr>
          <a:xfrm>
            <a:off x="183100" y="1847675"/>
            <a:ext cx="12009000" cy="5010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lt-LT" sz="2400" b="1"/>
              <a:t>Tradicinės – </a:t>
            </a:r>
            <a:r>
              <a:rPr lang="lt-LT" sz="2400"/>
              <a:t>laikraščiai, žurnalai, radijas, TV. Patikimos, redaguojamos. Lėčiau reaguoja į įvykius.</a:t>
            </a:r>
            <a:endParaRPr sz="2400"/>
          </a:p>
          <a:p>
            <a:pPr marL="0" lvl="0" indent="0" algn="l" rtl="0">
              <a:lnSpc>
                <a:spcPct val="115000"/>
              </a:lnSpc>
              <a:spcBef>
                <a:spcPts val="1200"/>
              </a:spcBef>
              <a:spcAft>
                <a:spcPts val="0"/>
              </a:spcAft>
              <a:buNone/>
            </a:pPr>
            <a:r>
              <a:rPr lang="lt-LT" sz="2400" b="1"/>
              <a:t>Skaitmeninės – </a:t>
            </a:r>
            <a:r>
              <a:rPr lang="lt-LT" sz="2400"/>
              <a:t>naujienų portalai, tinklaraščiai. Greita informacija. Reikia tikrinti šaltinius.</a:t>
            </a:r>
            <a:endParaRPr sz="2400"/>
          </a:p>
          <a:p>
            <a:pPr marL="0" lvl="0" indent="0" algn="l" rtl="0">
              <a:lnSpc>
                <a:spcPct val="115000"/>
              </a:lnSpc>
              <a:spcBef>
                <a:spcPts val="1200"/>
              </a:spcBef>
              <a:spcAft>
                <a:spcPts val="0"/>
              </a:spcAft>
              <a:buNone/>
            </a:pPr>
            <a:r>
              <a:rPr lang="lt-LT" sz="2400" b="1"/>
              <a:t>Socialinės – </a:t>
            </a:r>
            <a:r>
              <a:rPr lang="lt-LT" sz="2400"/>
              <a:t>„Facebook“, „Instagram“, „X“, „TikTok“. Įtraukia, kiekvienas gali kurti. Daug įvairaus, gali būti klaidinančio turinio.</a:t>
            </a:r>
            <a:endParaRPr sz="2400"/>
          </a:p>
          <a:p>
            <a:pPr marL="0" lvl="0" indent="0" algn="l" rtl="0">
              <a:lnSpc>
                <a:spcPct val="115000"/>
              </a:lnSpc>
              <a:spcBef>
                <a:spcPts val="1200"/>
              </a:spcBef>
              <a:spcAft>
                <a:spcPts val="0"/>
              </a:spcAft>
              <a:buNone/>
            </a:pPr>
            <a:r>
              <a:rPr lang="lt-LT" sz="2400" b="1"/>
              <a:t>Audiovizualinės – </a:t>
            </a:r>
            <a:r>
              <a:rPr lang="lt-LT" sz="2400"/>
              <a:t>„YouTube“, „Spotify“, podkastai. Patrauklu, dinamiška. Ne visada patikima.</a:t>
            </a:r>
            <a:endParaRPr sz="2400"/>
          </a:p>
          <a:p>
            <a:pPr marL="0" lvl="0" indent="0" algn="l" rtl="0">
              <a:lnSpc>
                <a:spcPct val="115000"/>
              </a:lnSpc>
              <a:spcBef>
                <a:spcPts val="1200"/>
              </a:spcBef>
              <a:spcAft>
                <a:spcPts val="0"/>
              </a:spcAft>
              <a:buNone/>
            </a:pPr>
            <a:r>
              <a:rPr lang="lt-LT" sz="1100"/>
              <a:t> </a:t>
            </a:r>
            <a:r>
              <a:rPr lang="lt-LT" sz="2400" b="1"/>
              <a:t>Interaktyvios –</a:t>
            </a:r>
            <a:r>
              <a:rPr lang="lt-LT" sz="2400"/>
              <a:t>žaidimai, VR/AR, mobilios programėlės. Kūrybiškumas, įsitraukimas.</a:t>
            </a:r>
            <a:br>
              <a:rPr lang="lt-LT" sz="2400"/>
            </a:br>
            <a:r>
              <a:rPr lang="lt-LT" sz="2400"/>
              <a:t> Gali formuoti elgseną.</a:t>
            </a:r>
            <a:endParaRPr sz="2400"/>
          </a:p>
          <a:p>
            <a:pPr marL="0" lvl="0" indent="0" algn="l" rtl="0">
              <a:lnSpc>
                <a:spcPct val="115000"/>
              </a:lnSpc>
              <a:spcBef>
                <a:spcPts val="1200"/>
              </a:spcBef>
              <a:spcAft>
                <a:spcPts val="0"/>
              </a:spcAft>
              <a:buNone/>
            </a:pPr>
            <a:endParaRPr sz="2400"/>
          </a:p>
          <a:p>
            <a:pPr marL="0" lvl="0" indent="0" algn="l" rtl="0">
              <a:lnSpc>
                <a:spcPct val="115000"/>
              </a:lnSpc>
              <a:spcBef>
                <a:spcPts val="1200"/>
              </a:spcBef>
              <a:spcAft>
                <a:spcPts val="0"/>
              </a:spcAft>
              <a:buNone/>
            </a:pPr>
            <a:endParaRPr sz="2400"/>
          </a:p>
          <a:p>
            <a:pPr marL="0" lvl="0" indent="0" algn="l" rtl="0">
              <a:lnSpc>
                <a:spcPct val="115000"/>
              </a:lnSpc>
              <a:spcBef>
                <a:spcPts val="1200"/>
              </a:spcBef>
              <a:spcAft>
                <a:spcPts val="0"/>
              </a:spcAft>
              <a:buNone/>
            </a:pPr>
            <a:endParaRPr sz="2400"/>
          </a:p>
          <a:p>
            <a:pPr marL="0" lvl="0" indent="0" algn="l" rtl="0">
              <a:lnSpc>
                <a:spcPct val="115000"/>
              </a:lnSpc>
              <a:spcBef>
                <a:spcPts val="1200"/>
              </a:spcBef>
              <a:spcAft>
                <a:spcPts val="0"/>
              </a:spcAft>
              <a:buNone/>
            </a:pPr>
            <a:endParaRPr sz="2400"/>
          </a:p>
          <a:p>
            <a:pPr marL="0" lvl="0" indent="0" algn="l" rtl="0">
              <a:spcBef>
                <a:spcPts val="1200"/>
              </a:spcBef>
              <a:spcAft>
                <a:spcPts val="0"/>
              </a:spcAft>
              <a:buNone/>
            </a:pPr>
            <a:endParaRPr sz="28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8"/>
          <p:cNvSpPr txBox="1">
            <a:spLocks noGrp="1"/>
          </p:cNvSpPr>
          <p:nvPr>
            <p:ph type="body" idx="1"/>
          </p:nvPr>
        </p:nvSpPr>
        <p:spPr>
          <a:xfrm>
            <a:off x="622200" y="2026800"/>
            <a:ext cx="11297100" cy="4558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Clr>
                <a:srgbClr val="2E2E2E"/>
              </a:buClr>
              <a:buSzPts val="3200"/>
              <a:buNone/>
            </a:pPr>
            <a:r>
              <a:rPr lang="lt-LT" b="1">
                <a:solidFill>
                  <a:schemeClr val="dk1"/>
                </a:solidFill>
              </a:rPr>
              <a:t>Skaitmeninės ir socialinės medijos</a:t>
            </a:r>
            <a:r>
              <a:rPr lang="lt-LT">
                <a:solidFill>
                  <a:schemeClr val="dk1"/>
                </a:solidFill>
              </a:rPr>
              <a:t> pakeitė informacijos vartojimo įpročius. </a:t>
            </a:r>
            <a:endParaRPr>
              <a:solidFill>
                <a:schemeClr val="dk1"/>
              </a:solidFill>
            </a:endParaRPr>
          </a:p>
          <a:p>
            <a:pPr marL="0" lvl="0" indent="0" algn="l" rtl="0">
              <a:lnSpc>
                <a:spcPct val="100000"/>
              </a:lnSpc>
              <a:spcBef>
                <a:spcPts val="1000"/>
              </a:spcBef>
              <a:spcAft>
                <a:spcPts val="0"/>
              </a:spcAft>
              <a:buClr>
                <a:srgbClr val="2E2E2E"/>
              </a:buClr>
              <a:buSzPts val="3200"/>
              <a:buNone/>
            </a:pPr>
            <a:r>
              <a:rPr lang="lt-LT">
                <a:solidFill>
                  <a:schemeClr val="dk1"/>
                </a:solidFill>
              </a:rPr>
              <a:t>Jos meta iššūkį tradicinei žiniasklaidai, kuri ilgus metus buvo pagrindinis žinių šaltinis.</a:t>
            </a:r>
            <a:endParaRPr>
              <a:solidFill>
                <a:schemeClr val="dk1"/>
              </a:solidFill>
            </a:endParaRPr>
          </a:p>
          <a:p>
            <a:pPr marL="0" lvl="0" indent="0" algn="l" rtl="0">
              <a:lnSpc>
                <a:spcPct val="100000"/>
              </a:lnSpc>
              <a:spcBef>
                <a:spcPts val="1000"/>
              </a:spcBef>
              <a:spcAft>
                <a:spcPts val="0"/>
              </a:spcAft>
              <a:buClr>
                <a:srgbClr val="2E2E2E"/>
              </a:buClr>
              <a:buSzPts val="3200"/>
              <a:buNone/>
            </a:pPr>
            <a:r>
              <a:rPr lang="lt-LT">
                <a:solidFill>
                  <a:schemeClr val="dk1"/>
                </a:solidFill>
              </a:rPr>
              <a:t>Tradicinė žiniasklaida turi prisitaikyti – išlaikyti kokybę, bet tapti artimesnė auditorijai, naudodama šiuolaikinius formatus ir skaitmeninius kanalus.</a:t>
            </a:r>
            <a:endParaRPr>
              <a:solidFill>
                <a:schemeClr val="dk1"/>
              </a:solidFill>
            </a:endParaRPr>
          </a:p>
        </p:txBody>
      </p:sp>
      <p:sp>
        <p:nvSpPr>
          <p:cNvPr id="378" name="Google Shape;378;p8"/>
          <p:cNvSpPr txBox="1">
            <a:spLocks noGrp="1"/>
          </p:cNvSpPr>
          <p:nvPr>
            <p:ph type="title"/>
          </p:nvPr>
        </p:nvSpPr>
        <p:spPr>
          <a:xfrm>
            <a:off x="720391" y="142875"/>
            <a:ext cx="11081084" cy="149931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300"/>
              <a:buFont typeface="Century Gothic"/>
              <a:buNone/>
            </a:pPr>
            <a:r>
              <a:rPr lang="lt-LT" sz="4500" b="1">
                <a:solidFill>
                  <a:srgbClr val="EA551F"/>
                </a:solidFill>
                <a:latin typeface="Arial"/>
                <a:ea typeface="Arial"/>
                <a:cs typeface="Arial"/>
                <a:sym typeface="Arial"/>
              </a:rPr>
              <a:t>Tradicinės ir skaitmeninės medijos: kaip keičiasi informacija</a:t>
            </a:r>
            <a:endParaRPr sz="4600" b="1">
              <a:solidFill>
                <a:srgbClr val="FF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118"/>
          <p:cNvSpPr txBox="1"/>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None/>
            </a:pPr>
            <a:r>
              <a:rPr lang="lt-LT" sz="4500" b="1">
                <a:solidFill>
                  <a:srgbClr val="EA551F"/>
                </a:solidFill>
              </a:rPr>
              <a:t>Praktinė užduotis</a:t>
            </a:r>
            <a:endParaRPr sz="4500" b="1">
              <a:solidFill>
                <a:srgbClr val="EA551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9"/>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fontScale="25000" lnSpcReduction="20000"/>
          </a:bodyPr>
          <a:lstStyle/>
          <a:p>
            <a:pPr marL="0" lvl="0" indent="0" algn="l" rtl="0">
              <a:lnSpc>
                <a:spcPct val="150000"/>
              </a:lnSpc>
              <a:spcBef>
                <a:spcPts val="0"/>
              </a:spcBef>
              <a:spcAft>
                <a:spcPts val="0"/>
              </a:spcAft>
              <a:buSzPct val="28846"/>
              <a:buNone/>
            </a:pPr>
            <a:r>
              <a:rPr lang="lt-LT" sz="10400">
                <a:latin typeface="Arial"/>
                <a:ea typeface="Arial"/>
                <a:cs typeface="Arial"/>
                <a:sym typeface="Arial"/>
              </a:rPr>
              <a:t>Atlikite testą kiek jau žinote apie skirtingus medijų priklausomumo modelius  </a:t>
            </a:r>
            <a:r>
              <a:rPr lang="lt-LT" sz="10400" u="sng">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Testas: Kam tai priklauso?</a:t>
            </a:r>
            <a:endParaRPr sz="10400" u="sng">
              <a:solidFill>
                <a:schemeClr val="dk1"/>
              </a:solidFill>
            </a:endParaRPr>
          </a:p>
          <a:p>
            <a:pPr marL="0" lvl="0" indent="0" algn="l" rtl="0">
              <a:lnSpc>
                <a:spcPct val="150000"/>
              </a:lnSpc>
              <a:spcBef>
                <a:spcPts val="0"/>
              </a:spcBef>
              <a:spcAft>
                <a:spcPts val="0"/>
              </a:spcAft>
              <a:buSzPct val="28846"/>
              <a:buNone/>
            </a:pPr>
            <a:endParaRPr sz="10400" u="sng">
              <a:solidFill>
                <a:schemeClr val="dk1"/>
              </a:solidFill>
            </a:endParaRPr>
          </a:p>
          <a:p>
            <a:pPr marL="0" lvl="0" indent="0" algn="l" rtl="0">
              <a:lnSpc>
                <a:spcPct val="150000"/>
              </a:lnSpc>
              <a:spcBef>
                <a:spcPts val="0"/>
              </a:spcBef>
              <a:spcAft>
                <a:spcPts val="0"/>
              </a:spcAft>
              <a:buSzPct val="28846"/>
              <a:buNone/>
            </a:pPr>
            <a:r>
              <a:rPr lang="lt-LT" sz="10400" u="sng">
                <a:solidFill>
                  <a:schemeClr val="hlink"/>
                </a:solidFill>
                <a:hlinkClick r:id="rId4"/>
              </a:rPr>
              <a:t> Pažiūrėkite vaizdo įrašą </a:t>
            </a:r>
            <a:r>
              <a:rPr lang="lt-LT" sz="10400">
                <a:latin typeface="Arial"/>
                <a:ea typeface="Arial"/>
                <a:cs typeface="Arial"/>
                <a:sym typeface="Arial"/>
              </a:rPr>
              <a:t>ir sužinokite, kaip savininkai gali daryti įtaką žiniasklaidos priemonės skelbiamam turiniui – ar tai būtų privati, ar valstybės valdoma medija. </a:t>
            </a:r>
            <a:endParaRPr sz="10400" u="sng">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endParaRPr>
          </a:p>
          <a:p>
            <a:pPr marL="0" lvl="0" indent="0" algn="l" rtl="0">
              <a:lnSpc>
                <a:spcPct val="150000"/>
              </a:lnSpc>
              <a:spcBef>
                <a:spcPts val="0"/>
              </a:spcBef>
              <a:spcAft>
                <a:spcPts val="0"/>
              </a:spcAft>
              <a:buSzPct val="28846"/>
              <a:buNone/>
            </a:pPr>
            <a:endParaRPr sz="10400" u="sng">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endParaRPr>
          </a:p>
          <a:p>
            <a:pPr marL="0" lvl="0" indent="0" algn="l" rtl="0">
              <a:lnSpc>
                <a:spcPct val="150000"/>
              </a:lnSpc>
              <a:spcBef>
                <a:spcPts val="0"/>
              </a:spcBef>
              <a:spcAft>
                <a:spcPts val="0"/>
              </a:spcAft>
              <a:buSzPct val="28846"/>
              <a:buNone/>
            </a:pPr>
            <a:r>
              <a:rPr lang="lt-LT" sz="10400" u="sng">
                <a:solidFill>
                  <a:schemeClr val="hlink"/>
                </a:solidFill>
                <a:latin typeface="Arial"/>
                <a:ea typeface="Arial"/>
                <a:cs typeface="Arial"/>
                <a:sym typeface="Arial"/>
                <a:hlinkClick r:id="rId5"/>
              </a:rPr>
              <a:t>Pažiūrėkite vaizdo įrašą </a:t>
            </a:r>
            <a:r>
              <a:rPr lang="lt-LT" sz="10400">
                <a:latin typeface="Arial"/>
                <a:ea typeface="Arial"/>
                <a:cs typeface="Arial"/>
                <a:sym typeface="Arial"/>
              </a:rPr>
              <a:t>ir sužinokite, kodėl visuomeninė medija yra tokia svarbi demokratijai.</a:t>
            </a:r>
            <a:endParaRPr sz="10400">
              <a:solidFill>
                <a:schemeClr val="dk1"/>
              </a:solidFill>
              <a:latin typeface="Arial"/>
              <a:ea typeface="Arial"/>
              <a:cs typeface="Arial"/>
              <a:sym typeface="Arial"/>
            </a:endParaRPr>
          </a:p>
          <a:p>
            <a:pPr marL="0" lvl="0" indent="0" algn="l" rtl="0">
              <a:lnSpc>
                <a:spcPct val="100000"/>
              </a:lnSpc>
              <a:spcBef>
                <a:spcPts val="0"/>
              </a:spcBef>
              <a:spcAft>
                <a:spcPts val="0"/>
              </a:spcAft>
              <a:buSzPct val="93750"/>
              <a:buNone/>
            </a:pPr>
            <a:endParaRPr sz="3200">
              <a:latin typeface="Arial"/>
              <a:ea typeface="Arial"/>
              <a:cs typeface="Arial"/>
              <a:sym typeface="Arial"/>
            </a:endParaRPr>
          </a:p>
          <a:p>
            <a:pPr marL="0" lvl="0" indent="0" algn="l" rtl="0">
              <a:lnSpc>
                <a:spcPct val="90000"/>
              </a:lnSpc>
              <a:spcBef>
                <a:spcPts val="0"/>
              </a:spcBef>
              <a:spcAft>
                <a:spcPts val="0"/>
              </a:spcAft>
              <a:buSzPct val="100000"/>
              <a:buNone/>
            </a:pPr>
            <a:endParaRPr/>
          </a:p>
          <a:p>
            <a:pPr marL="0" lvl="0" indent="0" algn="l" rtl="0">
              <a:lnSpc>
                <a:spcPct val="90000"/>
              </a:lnSpc>
              <a:spcBef>
                <a:spcPts val="0"/>
              </a:spcBef>
              <a:spcAft>
                <a:spcPts val="0"/>
              </a:spcAft>
              <a:buSzPct val="100000"/>
              <a:buNone/>
            </a:pPr>
            <a:endParaRPr/>
          </a:p>
        </p:txBody>
      </p:sp>
      <p:sp>
        <p:nvSpPr>
          <p:cNvPr id="390" name="Google Shape;390;p9"/>
          <p:cNvSpPr txBox="1">
            <a:spLocks noGrp="1"/>
          </p:cNvSpPr>
          <p:nvPr>
            <p:ph type="title"/>
          </p:nvPr>
        </p:nvSpPr>
        <p:spPr>
          <a:xfrm>
            <a:off x="838199" y="365126"/>
            <a:ext cx="10748375"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400"/>
              <a:buFont typeface="Century Gothic"/>
              <a:buNone/>
            </a:pPr>
            <a:r>
              <a:rPr lang="lt-LT" sz="4500" b="1">
                <a:solidFill>
                  <a:srgbClr val="EA55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
                  </a:ext>
                </a:extLst>
              </a:rPr>
              <a:t>Kas yra tradicinė žiniasklaida ir kas jos savininkai? Kodėl tai svarbu?</a:t>
            </a:r>
            <a:endParaRPr sz="4500" b="1">
              <a:solidFill>
                <a:srgbClr val="FF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6"/>
          <p:cNvSpPr txBox="1">
            <a:spLocks noGrp="1"/>
          </p:cNvSpPr>
          <p:nvPr>
            <p:ph type="title"/>
          </p:nvPr>
        </p:nvSpPr>
        <p:spPr>
          <a:xfrm>
            <a:off x="649706" y="365125"/>
            <a:ext cx="10704094"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latin typeface="Arial"/>
                <a:ea typeface="Arial"/>
                <a:cs typeface="Arial"/>
                <a:sym typeface="Arial"/>
              </a:rPr>
              <a:t>Atviras kelias piktavaliams</a:t>
            </a:r>
            <a:endParaRPr>
              <a:latin typeface="Arial"/>
              <a:ea typeface="Arial"/>
              <a:cs typeface="Arial"/>
              <a:sym typeface="Arial"/>
            </a:endParaRPr>
          </a:p>
        </p:txBody>
      </p:sp>
      <p:sp>
        <p:nvSpPr>
          <p:cNvPr id="397" name="Google Shape;397;p6"/>
          <p:cNvSpPr txBox="1">
            <a:spLocks noGrp="1"/>
          </p:cNvSpPr>
          <p:nvPr>
            <p:ph type="body" idx="1"/>
          </p:nvPr>
        </p:nvSpPr>
        <p:spPr>
          <a:xfrm>
            <a:off x="649705" y="1997243"/>
            <a:ext cx="11283793" cy="459606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E2E2E"/>
              </a:buClr>
              <a:buSzPts val="2400"/>
              <a:buNone/>
            </a:pPr>
            <a:r>
              <a:rPr lang="lt-LT" sz="3200">
                <a:latin typeface="Arial"/>
                <a:ea typeface="Arial"/>
                <a:cs typeface="Arial"/>
                <a:sym typeface="Arial"/>
              </a:rPr>
              <a:t>Socialinės platformos sukuria galimybes:</a:t>
            </a:r>
            <a:endParaRPr>
              <a:latin typeface="Arial"/>
              <a:ea typeface="Arial"/>
              <a:cs typeface="Arial"/>
              <a:sym typeface="Arial"/>
            </a:endParaRPr>
          </a:p>
          <a:p>
            <a:pPr marL="625475" lvl="0" indent="-358775" algn="l" rtl="0">
              <a:lnSpc>
                <a:spcPct val="100000"/>
              </a:lnSpc>
              <a:spcBef>
                <a:spcPts val="0"/>
              </a:spcBef>
              <a:spcAft>
                <a:spcPts val="0"/>
              </a:spcAft>
              <a:buSzPts val="3200"/>
              <a:buChar char="•"/>
            </a:pPr>
            <a:r>
              <a:rPr lang="lt-LT" sz="3200">
                <a:latin typeface="Arial"/>
                <a:ea typeface="Arial"/>
                <a:cs typeface="Arial"/>
                <a:sym typeface="Arial"/>
              </a:rPr>
              <a:t>Kiekvienas gali susikurti asmeninio profilio puslapį. </a:t>
            </a:r>
            <a:endParaRPr>
              <a:latin typeface="Arial"/>
              <a:ea typeface="Arial"/>
              <a:cs typeface="Arial"/>
              <a:sym typeface="Arial"/>
            </a:endParaRPr>
          </a:p>
          <a:p>
            <a:pPr marL="625475" lvl="0" indent="-358775" algn="l" rtl="0">
              <a:lnSpc>
                <a:spcPct val="100000"/>
              </a:lnSpc>
              <a:spcBef>
                <a:spcPts val="0"/>
              </a:spcBef>
              <a:spcAft>
                <a:spcPts val="0"/>
              </a:spcAft>
              <a:buSzPts val="3200"/>
              <a:buChar char="•"/>
            </a:pPr>
            <a:r>
              <a:rPr lang="lt-LT" sz="3200">
                <a:latin typeface="Arial"/>
                <a:ea typeface="Arial"/>
                <a:cs typeface="Arial"/>
                <a:sym typeface="Arial"/>
              </a:rPr>
              <a:t>Gali skelbti asmenines naujienas, bendrauti su draugais.</a:t>
            </a:r>
            <a:endParaRPr>
              <a:latin typeface="Arial"/>
              <a:ea typeface="Arial"/>
              <a:cs typeface="Arial"/>
              <a:sym typeface="Arial"/>
            </a:endParaRPr>
          </a:p>
          <a:p>
            <a:pPr marL="625475" lvl="0" indent="-358775" algn="l" rtl="0">
              <a:lnSpc>
                <a:spcPct val="100000"/>
              </a:lnSpc>
              <a:spcBef>
                <a:spcPts val="0"/>
              </a:spcBef>
              <a:spcAft>
                <a:spcPts val="0"/>
              </a:spcAft>
              <a:buSzPts val="3200"/>
              <a:buChar char="•"/>
            </a:pPr>
            <a:r>
              <a:rPr lang="lt-LT" sz="3200">
                <a:latin typeface="Arial"/>
                <a:ea typeface="Arial"/>
                <a:cs typeface="Arial"/>
                <a:sym typeface="Arial"/>
              </a:rPr>
              <a:t>Įėjimas į tinklą yra atviras ir paprastas. </a:t>
            </a:r>
            <a:endParaRPr>
              <a:latin typeface="Arial"/>
              <a:ea typeface="Arial"/>
              <a:cs typeface="Arial"/>
              <a:sym typeface="Arial"/>
            </a:endParaRPr>
          </a:p>
          <a:p>
            <a:pPr marL="0" lvl="0" indent="0" algn="l" rtl="0">
              <a:lnSpc>
                <a:spcPct val="100000"/>
              </a:lnSpc>
              <a:spcBef>
                <a:spcPts val="0"/>
              </a:spcBef>
              <a:spcAft>
                <a:spcPts val="0"/>
              </a:spcAft>
              <a:buSzPts val="2400"/>
              <a:buNone/>
            </a:pPr>
            <a:r>
              <a:rPr lang="lt-LT" sz="3200">
                <a:latin typeface="Arial"/>
                <a:ea typeface="Arial"/>
                <a:cs typeface="Arial"/>
                <a:sym typeface="Arial"/>
              </a:rPr>
              <a:t>Tai leido užsiauginti milijardines auditorijas. </a:t>
            </a:r>
            <a:endParaRPr sz="3200">
              <a:latin typeface="Arial"/>
              <a:ea typeface="Arial"/>
              <a:cs typeface="Arial"/>
              <a:sym typeface="Arial"/>
            </a:endParaRPr>
          </a:p>
          <a:p>
            <a:pPr marL="0" lvl="0" indent="0" algn="l" rtl="0">
              <a:lnSpc>
                <a:spcPct val="100000"/>
              </a:lnSpc>
              <a:spcBef>
                <a:spcPts val="0"/>
              </a:spcBef>
              <a:spcAft>
                <a:spcPts val="0"/>
              </a:spcAft>
              <a:buClr>
                <a:srgbClr val="2E2E2E"/>
              </a:buClr>
              <a:buSzPts val="2400"/>
              <a:buNone/>
            </a:pPr>
            <a:r>
              <a:rPr lang="lt-LT" sz="3200" b="1">
                <a:latin typeface="Arial"/>
                <a:ea typeface="Arial"/>
                <a:cs typeface="Arial"/>
                <a:sym typeface="Arial"/>
              </a:rPr>
              <a:t>Problema </a:t>
            </a:r>
            <a:r>
              <a:rPr lang="lt-LT" sz="3200">
                <a:latin typeface="Arial"/>
                <a:ea typeface="Arial"/>
                <a:cs typeface="Arial"/>
                <a:sym typeface="Arial"/>
              </a:rPr>
              <a:t>– tuo pasinaudojo ir propagandistai, piktavaliai.</a:t>
            </a:r>
            <a:endParaRPr sz="3200">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7"/>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2400"/>
              <a:buNone/>
            </a:pPr>
            <a:r>
              <a:rPr lang="lt-LT" sz="3200">
                <a:latin typeface="Arial"/>
                <a:ea typeface="Arial"/>
                <a:cs typeface="Arial"/>
                <a:sym typeface="Arial"/>
              </a:rPr>
              <a:t>Skaitmeninis pėdsakas ir reputacija</a:t>
            </a:r>
            <a:endParaRPr sz="3200">
              <a:latin typeface="Arial"/>
              <a:ea typeface="Arial"/>
              <a:cs typeface="Arial"/>
              <a:sym typeface="Arial"/>
            </a:endParaRPr>
          </a:p>
          <a:p>
            <a:pPr marL="0" lvl="0" indent="0" algn="l" rtl="0">
              <a:lnSpc>
                <a:spcPct val="100000"/>
              </a:lnSpc>
              <a:spcBef>
                <a:spcPts val="0"/>
              </a:spcBef>
              <a:spcAft>
                <a:spcPts val="0"/>
              </a:spcAft>
              <a:buSzPts val="2400"/>
              <a:buNone/>
            </a:pPr>
            <a:r>
              <a:rPr lang="lt-LT" sz="3200">
                <a:latin typeface="Arial"/>
                <a:ea typeface="Arial"/>
                <a:cs typeface="Arial"/>
                <a:sym typeface="Arial"/>
              </a:rPr>
              <a:t>Privatumo nustatymų valdymas</a:t>
            </a:r>
            <a:endParaRPr sz="3200">
              <a:latin typeface="Arial"/>
              <a:ea typeface="Arial"/>
              <a:cs typeface="Arial"/>
              <a:sym typeface="Arial"/>
            </a:endParaRPr>
          </a:p>
          <a:p>
            <a:pPr marL="0" lvl="0" indent="0" algn="l" rtl="0">
              <a:lnSpc>
                <a:spcPct val="100000"/>
              </a:lnSpc>
              <a:spcBef>
                <a:spcPts val="0"/>
              </a:spcBef>
              <a:spcAft>
                <a:spcPts val="0"/>
              </a:spcAft>
              <a:buSzPts val="2400"/>
              <a:buNone/>
            </a:pPr>
            <a:r>
              <a:rPr lang="lt-LT" sz="32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
                  </a:ext>
                </a:extLst>
              </a:rPr>
              <a:t>Duomenų saugumas</a:t>
            </a:r>
            <a:endParaRPr sz="3200">
              <a:latin typeface="Arial"/>
              <a:ea typeface="Arial"/>
              <a:cs typeface="Arial"/>
              <a:sym typeface="Arial"/>
            </a:endParaRPr>
          </a:p>
          <a:p>
            <a:pPr marL="0" lvl="0" indent="0" algn="l" rtl="0">
              <a:lnSpc>
                <a:spcPct val="100000"/>
              </a:lnSpc>
              <a:spcBef>
                <a:spcPts val="0"/>
              </a:spcBef>
              <a:spcAft>
                <a:spcPts val="0"/>
              </a:spcAft>
              <a:buSzPts val="2400"/>
              <a:buNone/>
            </a:pPr>
            <a:r>
              <a:rPr lang="lt-LT" sz="3200">
                <a:latin typeface="Arial"/>
                <a:ea typeface="Arial"/>
                <a:cs typeface="Arial"/>
                <a:sym typeface="Arial"/>
              </a:rPr>
              <a:t>Asmeninių duomenų dalijimasis</a:t>
            </a:r>
            <a:endParaRPr sz="3200">
              <a:latin typeface="Arial"/>
              <a:ea typeface="Arial"/>
              <a:cs typeface="Arial"/>
              <a:sym typeface="Arial"/>
            </a:endParaRPr>
          </a:p>
        </p:txBody>
      </p:sp>
      <p:sp>
        <p:nvSpPr>
          <p:cNvPr id="404" name="Google Shape;404;p7"/>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4500"/>
              <a:buNone/>
            </a:pPr>
            <a:r>
              <a:rPr lang="lt-LT">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
                  </a:ext>
                </a:extLst>
              </a:rPr>
              <a:t>Asmeninės informacijos valdymas ir privatumas</a:t>
            </a:r>
            <a:endParaRPr>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119"/>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None/>
            </a:pPr>
            <a:r>
              <a:rPr lang="lt-LT">
                <a:latin typeface="Arial"/>
                <a:ea typeface="Arial"/>
                <a:cs typeface="Arial"/>
                <a:sym typeface="Arial"/>
              </a:rPr>
              <a:t>Savininkų koncentracija ir netiesioginė įtaka</a:t>
            </a:r>
            <a:endParaRPr/>
          </a:p>
          <a:p>
            <a:pPr marL="0" lvl="0" indent="0" algn="l" rtl="0">
              <a:lnSpc>
                <a:spcPct val="100000"/>
              </a:lnSpc>
              <a:spcBef>
                <a:spcPts val="0"/>
              </a:spcBef>
              <a:spcAft>
                <a:spcPts val="0"/>
              </a:spcAft>
              <a:buNone/>
            </a:pPr>
            <a:r>
              <a:rPr lang="lt-LT">
                <a:latin typeface="Arial"/>
                <a:ea typeface="Arial"/>
                <a:cs typeface="Arial"/>
                <a:sym typeface="Arial"/>
              </a:rPr>
              <a:t>Politinių veikėjų ir savivaldybių dalyvavimas</a:t>
            </a:r>
            <a:endParaRPr>
              <a:latin typeface="Arial"/>
              <a:ea typeface="Arial"/>
              <a:cs typeface="Arial"/>
              <a:sym typeface="Arial"/>
            </a:endParaRPr>
          </a:p>
          <a:p>
            <a:pPr marL="0" lvl="0" indent="0" algn="l" rtl="0">
              <a:lnSpc>
                <a:spcPct val="100000"/>
              </a:lnSpc>
              <a:spcBef>
                <a:spcPts val="0"/>
              </a:spcBef>
              <a:spcAft>
                <a:spcPts val="0"/>
              </a:spcAft>
              <a:buNone/>
            </a:pPr>
            <a:r>
              <a:rPr lang="lt-LT">
                <a:latin typeface="Arial"/>
                <a:ea typeface="Arial"/>
                <a:cs typeface="Arial"/>
                <a:sym typeface="Arial"/>
              </a:rPr>
              <a:t>Skaidrumo stoka</a:t>
            </a:r>
            <a:endParaRPr/>
          </a:p>
          <a:p>
            <a:pPr marL="0" lvl="0" indent="0" algn="l" rtl="0">
              <a:lnSpc>
                <a:spcPct val="100000"/>
              </a:lnSpc>
              <a:spcBef>
                <a:spcPts val="0"/>
              </a:spcBef>
              <a:spcAft>
                <a:spcPts val="0"/>
              </a:spcAft>
              <a:buNone/>
            </a:pPr>
            <a:r>
              <a:rPr lang="lt-LT">
                <a:latin typeface="Arial"/>
                <a:ea typeface="Arial"/>
                <a:cs typeface="Arial"/>
                <a:sym typeface="Arial"/>
              </a:rPr>
              <a:t>Piliečių pasitikėjimo problema</a:t>
            </a:r>
            <a:endParaRPr/>
          </a:p>
          <a:p>
            <a:pPr marL="0" lvl="0" indent="0" algn="l" rtl="0">
              <a:lnSpc>
                <a:spcPct val="100000"/>
              </a:lnSpc>
              <a:spcBef>
                <a:spcPts val="0"/>
              </a:spcBef>
              <a:spcAft>
                <a:spcPts val="0"/>
              </a:spcAft>
              <a:buNone/>
            </a:pPr>
            <a:r>
              <a:rPr lang="lt-LT">
                <a:latin typeface="Arial"/>
                <a:ea typeface="Arial"/>
                <a:cs typeface="Arial"/>
                <a:sym typeface="Arial"/>
              </a:rPr>
              <a:t>Gyventojų pasitikėjimas žiniasklaida yra gana žemas. </a:t>
            </a:r>
            <a:endParaRPr/>
          </a:p>
        </p:txBody>
      </p:sp>
      <p:sp>
        <p:nvSpPr>
          <p:cNvPr id="411" name="Google Shape;411;p119"/>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lt-LT" sz="4500" b="1" i="0" u="none" strike="noStrike" cap="none">
                <a:solidFill>
                  <a:srgbClr val="EA551F"/>
                </a:solidFill>
                <a:latin typeface="Arial"/>
                <a:ea typeface="Arial"/>
                <a:cs typeface="Arial"/>
                <a:sym typeface="Arial"/>
              </a:rPr>
              <a:t>Kodėl tai svarbu?</a:t>
            </a:r>
            <a:endParaRPr>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pic>
        <p:nvPicPr>
          <p:cNvPr id="417" name="Google Shape;417;p10" title="Pažink medijas su Klaudija. Kas yra atsakingas už naujienų turinį?">
            <a:hlinkClick r:id="rId3"/>
          </p:cNvPr>
          <p:cNvPicPr preferRelativeResize="0">
            <a:picLocks noGrp="1"/>
          </p:cNvPicPr>
          <p:nvPr>
            <p:ph type="body" idx="1"/>
          </p:nvPr>
        </p:nvPicPr>
        <p:blipFill rotWithShape="1">
          <a:blip r:embed="rId4">
            <a:alphaModFix/>
          </a:blip>
          <a:srcRect/>
          <a:stretch/>
        </p:blipFill>
        <p:spPr>
          <a:xfrm>
            <a:off x="2432832" y="1937881"/>
            <a:ext cx="7326335" cy="4121063"/>
          </a:xfrm>
          <a:prstGeom prst="rect">
            <a:avLst/>
          </a:prstGeom>
          <a:noFill/>
          <a:ln>
            <a:noFill/>
          </a:ln>
        </p:spPr>
      </p:pic>
      <p:sp>
        <p:nvSpPr>
          <p:cNvPr id="418" name="Google Shape;418;p10"/>
          <p:cNvSpPr/>
          <p:nvPr/>
        </p:nvSpPr>
        <p:spPr>
          <a:xfrm>
            <a:off x="513567" y="127600"/>
            <a:ext cx="11423700" cy="14772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500"/>
              <a:buFont typeface="Arial"/>
              <a:buNone/>
            </a:pPr>
            <a:r>
              <a:rPr lang="lt-LT" sz="4500" b="1" i="0" strike="noStrike" cap="none">
                <a:solidFill>
                  <a:srgbClr val="EA551F"/>
                </a:solidFill>
                <a:uFill>
                  <a:noFill/>
                </a:uFill>
                <a:latin typeface="Century Gothic"/>
                <a:ea typeface="Century Gothic"/>
                <a:cs typeface="Century Gothic"/>
                <a:sym typeface="Century Gothic"/>
                <a:hlinkClick r:id="rId3">
                  <a:extLst>
                    <a:ext uri="{A12FA001-AC4F-418D-AE19-62706E023703}">
                      <ahyp:hlinkClr xmlns:ahyp="http://schemas.microsoft.com/office/drawing/2018/hyperlinkcolor" val="tx"/>
                    </a:ext>
                  </a:extLst>
                </a:hlinkClick>
              </a:rPr>
              <a:t>Pažink medijas su Klaudija</a:t>
            </a:r>
            <a:r>
              <a:rPr lang="lt-LT" sz="4500" b="1" i="0" strike="noStrike" cap="none">
                <a:solidFill>
                  <a:srgbClr val="EA551F"/>
                </a:solidFill>
                <a:latin typeface="Century Gothic"/>
                <a:ea typeface="Century Gothic"/>
                <a:cs typeface="Century Gothic"/>
                <a:sym typeface="Century Gothic"/>
              </a:rPr>
              <a:t>.</a:t>
            </a:r>
            <a:r>
              <a:rPr lang="lt-LT" sz="4500" b="1" i="0" u="none" strike="noStrike" cap="none">
                <a:solidFill>
                  <a:srgbClr val="EA551F"/>
                </a:solidFill>
                <a:latin typeface="Century Gothic"/>
                <a:ea typeface="Century Gothic"/>
                <a:cs typeface="Century Gothic"/>
                <a:sym typeface="Century Gothic"/>
              </a:rPr>
              <a:t> </a:t>
            </a:r>
            <a:endParaRPr sz="4500" b="1" i="0" u="none" strike="noStrike" cap="none">
              <a:solidFill>
                <a:srgbClr val="EA551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4500"/>
              <a:buFont typeface="Arial"/>
              <a:buNone/>
            </a:pPr>
            <a:r>
              <a:rPr lang="lt-LT" sz="4500" b="1" i="0" u="none" strike="noStrike" cap="none">
                <a:solidFill>
                  <a:srgbClr val="EA551F"/>
                </a:solidFill>
                <a:latin typeface="Century Gothic"/>
                <a:ea typeface="Century Gothic"/>
                <a:cs typeface="Century Gothic"/>
                <a:sym typeface="Century Gothic"/>
              </a:rPr>
              <a:t>Kas atsakingas už naujienų </a:t>
            </a:r>
            <a:r>
              <a:rPr lang="lt-LT" sz="4500" b="1" i="0" u="none" strike="noStrike" cap="none">
                <a:solidFill>
                  <a:srgbClr val="EA551F"/>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
                  </a:ext>
                </a:extLst>
              </a:rPr>
              <a:t>turinį</a:t>
            </a:r>
            <a:r>
              <a:rPr lang="lt-LT" sz="4500" b="1" i="0" u="none" strike="noStrike" cap="none">
                <a:solidFill>
                  <a:srgbClr val="EA551F"/>
                </a:solidFill>
                <a:latin typeface="Century Gothic"/>
                <a:ea typeface="Century Gothic"/>
                <a:cs typeface="Century Gothic"/>
                <a:sym typeface="Century Gothic"/>
              </a:rPr>
              <a:t>?</a:t>
            </a:r>
            <a:endParaRPr sz="1900" b="0" i="0" u="none" strike="noStrike" cap="non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120"/>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p>
            <a:pPr marL="38100" lvl="0" indent="0" algn="l" rtl="0">
              <a:lnSpc>
                <a:spcPct val="150000"/>
              </a:lnSpc>
              <a:spcBef>
                <a:spcPts val="1000"/>
              </a:spcBef>
              <a:spcAft>
                <a:spcPts val="0"/>
              </a:spcAft>
              <a:buSzPts val="3000"/>
              <a:buNone/>
            </a:pPr>
            <a:r>
              <a:rPr lang="lt-LT" sz="3200">
                <a:latin typeface="Arial"/>
                <a:ea typeface="Arial"/>
                <a:cs typeface="Arial"/>
                <a:sym typeface="Arial"/>
              </a:rPr>
              <a:t>Piliečių žurnalistika – tai aktyvistų, mėgėjų ir susirūpinusių piliečių veikla, kai jie naudojasi internetu ir tinklaraščiais naujienoms bei informacijai skleisti.</a:t>
            </a:r>
            <a:endParaRPr sz="3200"/>
          </a:p>
          <a:p>
            <a:pPr marL="457200" lvl="0" indent="-228600" algn="l" rtl="0">
              <a:lnSpc>
                <a:spcPct val="90000"/>
              </a:lnSpc>
              <a:spcBef>
                <a:spcPts val="1000"/>
              </a:spcBef>
              <a:spcAft>
                <a:spcPts val="0"/>
              </a:spcAft>
              <a:buClr>
                <a:srgbClr val="2E2E2E"/>
              </a:buClr>
              <a:buSzPts val="3000"/>
              <a:buNone/>
            </a:pPr>
            <a:endParaRPr/>
          </a:p>
        </p:txBody>
      </p:sp>
      <p:sp>
        <p:nvSpPr>
          <p:cNvPr id="425" name="Google Shape;425;p120"/>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lt-LT" sz="4500" b="1">
                <a:solidFill>
                  <a:srgbClr val="EA55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
                  </a:ext>
                </a:extLst>
              </a:rPr>
              <a:t>Piliečių žurnalistika  </a:t>
            </a:r>
            <a:endParaRPr sz="4500">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121"/>
          <p:cNvSpPr txBox="1">
            <a:spLocks noGrp="1"/>
          </p:cNvSpPr>
          <p:nvPr>
            <p:ph type="body" idx="1"/>
          </p:nvPr>
        </p:nvSpPr>
        <p:spPr>
          <a:xfrm>
            <a:off x="211962" y="1817077"/>
            <a:ext cx="5884038" cy="4892773"/>
          </a:xfrm>
          <a:prstGeom prst="rect">
            <a:avLst/>
          </a:prstGeom>
          <a:noFill/>
          <a:ln>
            <a:noFill/>
          </a:ln>
        </p:spPr>
        <p:txBody>
          <a:bodyPr spcFirstLastPara="1" wrap="square" lIns="91425" tIns="45700" rIns="91425" bIns="45700" anchor="t" anchorCtr="0">
            <a:normAutofit/>
          </a:bodyPr>
          <a:lstStyle/>
          <a:p>
            <a:pPr marL="457200" lvl="0" indent="-228600" algn="l" rtl="0">
              <a:lnSpc>
                <a:spcPct val="150000"/>
              </a:lnSpc>
              <a:spcBef>
                <a:spcPts val="1000"/>
              </a:spcBef>
              <a:spcAft>
                <a:spcPts val="0"/>
              </a:spcAft>
              <a:buClr>
                <a:srgbClr val="2E2E2E"/>
              </a:buClr>
              <a:buSzPts val="3000"/>
              <a:buFont typeface="Arial"/>
              <a:buNone/>
            </a:pPr>
            <a:r>
              <a:rPr lang="lt-LT">
                <a:latin typeface="Arial"/>
                <a:ea typeface="Arial"/>
                <a:cs typeface="Arial"/>
                <a:sym typeface="Arial"/>
              </a:rPr>
              <a:t>Piliečių žurnalistai tapo svarbia informacijos šaltinio dalimi – jie buvo ten, kur profesionali žiniasklaida negalėjo patekti, patys dokumentavo įvykius. </a:t>
            </a:r>
            <a:endParaRPr/>
          </a:p>
          <a:p>
            <a:pPr marL="0" lvl="0" indent="0" algn="l" rtl="0">
              <a:lnSpc>
                <a:spcPct val="100000"/>
              </a:lnSpc>
              <a:spcBef>
                <a:spcPts val="1000"/>
              </a:spcBef>
              <a:spcAft>
                <a:spcPts val="0"/>
              </a:spcAft>
              <a:buClr>
                <a:srgbClr val="2E2E2E"/>
              </a:buClr>
              <a:buSzPts val="3000"/>
              <a:buFont typeface="Arial"/>
              <a:buNone/>
            </a:pPr>
            <a:endParaRPr/>
          </a:p>
        </p:txBody>
      </p:sp>
      <p:sp>
        <p:nvSpPr>
          <p:cNvPr id="432" name="Google Shape;432;p121"/>
          <p:cNvSpPr txBox="1">
            <a:spLocks noGrp="1"/>
          </p:cNvSpPr>
          <p:nvPr>
            <p:ph type="title"/>
          </p:nvPr>
        </p:nvSpPr>
        <p:spPr>
          <a:xfrm>
            <a:off x="683016" y="365126"/>
            <a:ext cx="10825969"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100"/>
              <a:buNone/>
            </a:pPr>
            <a:r>
              <a:rPr lang="lt-LT" sz="4500" b="1">
                <a:solidFill>
                  <a:srgbClr val="EA551F"/>
                </a:solidFill>
                <a:latin typeface="Arial"/>
                <a:ea typeface="Arial"/>
                <a:cs typeface="Arial"/>
                <a:sym typeface="Arial"/>
              </a:rPr>
              <a:t>Piliečių žurnalistika. Arabų pavasaris (2010–2012)</a:t>
            </a:r>
            <a:endParaRPr sz="4500" b="1">
              <a:solidFill>
                <a:srgbClr val="FF0000"/>
              </a:solidFill>
              <a:latin typeface="Arial"/>
              <a:ea typeface="Arial"/>
              <a:cs typeface="Arial"/>
              <a:sym typeface="Arial"/>
            </a:endParaRPr>
          </a:p>
        </p:txBody>
      </p:sp>
      <p:sp>
        <p:nvSpPr>
          <p:cNvPr id="433" name="Google Shape;433;p121"/>
          <p:cNvSpPr txBox="1">
            <a:spLocks noGrp="1"/>
          </p:cNvSpPr>
          <p:nvPr>
            <p:ph type="body" idx="2"/>
          </p:nvPr>
        </p:nvSpPr>
        <p:spPr>
          <a:xfrm>
            <a:off x="6327384" y="1822452"/>
            <a:ext cx="5181600" cy="45466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Clr>
                <a:srgbClr val="2E2E2E"/>
              </a:buClr>
              <a:buSzPts val="3000"/>
              <a:buFont typeface="Arial"/>
              <a:buNone/>
            </a:pPr>
            <a:endParaRPr/>
          </a:p>
        </p:txBody>
      </p:sp>
      <p:pic>
        <p:nvPicPr>
          <p:cNvPr id="434" name="Google Shape;434;p121"/>
          <p:cNvPicPr preferRelativeResize="0"/>
          <p:nvPr/>
        </p:nvPicPr>
        <p:blipFill rotWithShape="1">
          <a:blip r:embed="rId3">
            <a:alphaModFix/>
          </a:blip>
          <a:srcRect/>
          <a:stretch/>
        </p:blipFill>
        <p:spPr>
          <a:xfrm>
            <a:off x="6096000" y="1817077"/>
            <a:ext cx="5884038" cy="380752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11"/>
          <p:cNvSpPr txBox="1">
            <a:spLocks noGrp="1"/>
          </p:cNvSpPr>
          <p:nvPr>
            <p:ph type="body" idx="1"/>
          </p:nvPr>
        </p:nvSpPr>
        <p:spPr>
          <a:xfrm>
            <a:off x="707125" y="1819774"/>
            <a:ext cx="10997100" cy="4644900"/>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0"/>
              </a:spcBef>
              <a:spcAft>
                <a:spcPts val="0"/>
              </a:spcAft>
              <a:buClr>
                <a:schemeClr val="dk1"/>
              </a:buClr>
              <a:buSzPts val="1400"/>
              <a:buNone/>
            </a:pPr>
            <a:r>
              <a:rPr lang="lt-LT">
                <a:solidFill>
                  <a:schemeClr val="dk1"/>
                </a:solidFill>
              </a:rPr>
              <a:t>Tai turinys, kurį kuria ir dalinasi vartotojai, o ne pati įmonė ar organizacija. </a:t>
            </a:r>
            <a:endParaRPr>
              <a:solidFill>
                <a:schemeClr val="dk1"/>
              </a:solidFill>
            </a:endParaRPr>
          </a:p>
          <a:p>
            <a:pPr marL="0" lvl="0" indent="0" algn="l" rtl="0">
              <a:lnSpc>
                <a:spcPct val="110000"/>
              </a:lnSpc>
              <a:spcBef>
                <a:spcPts val="0"/>
              </a:spcBef>
              <a:spcAft>
                <a:spcPts val="0"/>
              </a:spcAft>
              <a:buClr>
                <a:schemeClr val="dk1"/>
              </a:buClr>
              <a:buSzPts val="1400"/>
              <a:buNone/>
            </a:pPr>
            <a:r>
              <a:rPr lang="lt-LT">
                <a:solidFill>
                  <a:schemeClr val="dk1"/>
                </a:solidFill>
              </a:rPr>
              <a:t>Tai gali būti įvairios formos, tokios kaip atsiliepimai, nuotraukos, vaizdo įrašai, komentarai, įvertinimai ir kitos vartotojų sukurtos medžiagos. </a:t>
            </a:r>
            <a:endParaRPr>
              <a:solidFill>
                <a:schemeClr val="dk1"/>
              </a:solidFill>
            </a:endParaRPr>
          </a:p>
          <a:p>
            <a:pPr marL="0" lvl="0" indent="0" algn="l" rtl="0">
              <a:lnSpc>
                <a:spcPct val="110000"/>
              </a:lnSpc>
              <a:spcBef>
                <a:spcPts val="0"/>
              </a:spcBef>
              <a:spcAft>
                <a:spcPts val="0"/>
              </a:spcAft>
              <a:buClr>
                <a:schemeClr val="dk1"/>
              </a:buClr>
              <a:buSzPts val="1400"/>
              <a:buFont typeface="Arial"/>
              <a:buNone/>
            </a:pPr>
            <a:r>
              <a:rPr lang="lt-LT">
                <a:solidFill>
                  <a:schemeClr val="dk1"/>
                </a:solidFill>
              </a:rPr>
              <a:t>Tačiau šiuo turiniu gali pasidalinti ir pati įmonė, tačiau jis būtų sugeneruotas vartotojų. Visas toks turinys atrodo natūralesnis, sukurtas ne reklamos tikslais, todėl dažnai veikia geriau.</a:t>
            </a:r>
            <a:endParaRPr>
              <a:latin typeface="Arial"/>
              <a:ea typeface="Arial"/>
              <a:cs typeface="Arial"/>
              <a:sym typeface="Arial"/>
            </a:endParaRPr>
          </a:p>
        </p:txBody>
      </p:sp>
      <p:sp>
        <p:nvSpPr>
          <p:cNvPr id="441" name="Google Shape;441;p11"/>
          <p:cNvSpPr txBox="1">
            <a:spLocks noGrp="1"/>
          </p:cNvSpPr>
          <p:nvPr>
            <p:ph type="title"/>
          </p:nvPr>
        </p:nvSpPr>
        <p:spPr>
          <a:xfrm>
            <a:off x="707136" y="365126"/>
            <a:ext cx="106467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400"/>
              <a:buFont typeface="Century Gothic"/>
              <a:buNone/>
            </a:pPr>
            <a:r>
              <a:rPr lang="lt-LT" sz="4500" b="1">
                <a:solidFill>
                  <a:srgbClr val="EA55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
                  </a:ext>
                </a:extLst>
              </a:rPr>
              <a:t>Vartotojų</a:t>
            </a:r>
            <a:r>
              <a:rPr lang="lt-LT" sz="4500" b="1">
                <a:solidFill>
                  <a:srgbClr val="EA55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5"/>
                  </a:ext>
                </a:extLst>
              </a:rPr>
              <a:t> sukurtas turinys</a:t>
            </a:r>
            <a:endParaRPr sz="4500" b="1">
              <a:solidFill>
                <a:srgbClr val="FF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g38aee81569f_1_49"/>
          <p:cNvSpPr txBox="1">
            <a:spLocks noGrp="1"/>
          </p:cNvSpPr>
          <p:nvPr>
            <p:ph type="body" idx="1"/>
          </p:nvPr>
        </p:nvSpPr>
        <p:spPr>
          <a:xfrm>
            <a:off x="497125" y="1819775"/>
            <a:ext cx="11583600" cy="50382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400"/>
              <a:buNone/>
            </a:pPr>
            <a:r>
              <a:rPr lang="lt-LT" sz="2800">
                <a:solidFill>
                  <a:schemeClr val="dk1"/>
                </a:solidFill>
              </a:rPr>
              <a:t>Žmonės labiau juo pasitiki</a:t>
            </a:r>
            <a:endParaRPr sz="2800">
              <a:solidFill>
                <a:schemeClr val="dk1"/>
              </a:solidFill>
            </a:endParaRPr>
          </a:p>
          <a:p>
            <a:pPr marL="0" lvl="0" indent="0" algn="l" rtl="0">
              <a:lnSpc>
                <a:spcPct val="115000"/>
              </a:lnSpc>
              <a:spcBef>
                <a:spcPts val="0"/>
              </a:spcBef>
              <a:spcAft>
                <a:spcPts val="0"/>
              </a:spcAft>
              <a:buClr>
                <a:schemeClr val="dk1"/>
              </a:buClr>
              <a:buSzPts val="1400"/>
              <a:buNone/>
            </a:pPr>
            <a:r>
              <a:rPr lang="lt-LT" sz="2800">
                <a:solidFill>
                  <a:schemeClr val="dk1"/>
                </a:solidFill>
              </a:rPr>
              <a:t>Aktyviau dalyvaujama medijų kūrime</a:t>
            </a:r>
            <a:endParaRPr sz="2800">
              <a:solidFill>
                <a:schemeClr val="dk1"/>
              </a:solidFill>
            </a:endParaRPr>
          </a:p>
          <a:p>
            <a:pPr marL="0" lvl="0" indent="0" algn="l" rtl="0">
              <a:lnSpc>
                <a:spcPct val="115000"/>
              </a:lnSpc>
              <a:spcBef>
                <a:spcPts val="0"/>
              </a:spcBef>
              <a:spcAft>
                <a:spcPts val="0"/>
              </a:spcAft>
              <a:buClr>
                <a:schemeClr val="dk1"/>
              </a:buClr>
              <a:buSzPts val="1400"/>
              <a:buNone/>
            </a:pPr>
            <a:r>
              <a:rPr lang="lt-LT" sz="2800">
                <a:solidFill>
                  <a:schemeClr val="dk1"/>
                </a:solidFill>
              </a:rPr>
              <a:t>Platformos gauna daug turinio nemokamai, nes jį kuria patys naudotojai</a:t>
            </a:r>
            <a:endParaRPr sz="2800">
              <a:solidFill>
                <a:schemeClr val="dk1"/>
              </a:solidFill>
            </a:endParaRPr>
          </a:p>
          <a:p>
            <a:pPr marL="0" lvl="0" indent="0" algn="l" rtl="0">
              <a:lnSpc>
                <a:spcPct val="115000"/>
              </a:lnSpc>
              <a:spcBef>
                <a:spcPts val="0"/>
              </a:spcBef>
              <a:spcAft>
                <a:spcPts val="0"/>
              </a:spcAft>
              <a:buClr>
                <a:schemeClr val="dk1"/>
              </a:buClr>
              <a:buSzPts val="1400"/>
              <a:buNone/>
            </a:pPr>
            <a:r>
              <a:rPr lang="lt-LT" sz="2800">
                <a:solidFill>
                  <a:schemeClr val="dk1"/>
                </a:solidFill>
              </a:rPr>
              <a:t>Informacija pasirodo greitai</a:t>
            </a:r>
            <a:endParaRPr sz="2800">
              <a:solidFill>
                <a:schemeClr val="dk1"/>
              </a:solidFill>
            </a:endParaRPr>
          </a:p>
          <a:p>
            <a:pPr marL="0" lvl="0" indent="0" algn="l" rtl="0">
              <a:lnSpc>
                <a:spcPct val="115000"/>
              </a:lnSpc>
              <a:spcBef>
                <a:spcPts val="0"/>
              </a:spcBef>
              <a:spcAft>
                <a:spcPts val="0"/>
              </a:spcAft>
              <a:buClr>
                <a:schemeClr val="dk1"/>
              </a:buClr>
              <a:buSzPts val="1400"/>
              <a:buNone/>
            </a:pPr>
            <a:r>
              <a:rPr lang="lt-LT" sz="2800">
                <a:solidFill>
                  <a:schemeClr val="dk1"/>
                </a:solidFill>
              </a:rPr>
              <a:t>Turinys naudojamas reklamai, nes sukelia daugiau pasitikėjimo</a:t>
            </a:r>
            <a:endParaRPr sz="2800">
              <a:solidFill>
                <a:schemeClr val="dk1"/>
              </a:solidFill>
            </a:endParaRPr>
          </a:p>
          <a:p>
            <a:pPr marL="0" lvl="0" indent="0" algn="l" rtl="0">
              <a:lnSpc>
                <a:spcPct val="115000"/>
              </a:lnSpc>
              <a:spcBef>
                <a:spcPts val="0"/>
              </a:spcBef>
              <a:spcAft>
                <a:spcPts val="0"/>
              </a:spcAft>
              <a:buClr>
                <a:schemeClr val="dk1"/>
              </a:buClr>
              <a:buSzPts val="1400"/>
              <a:buNone/>
            </a:pPr>
            <a:r>
              <a:rPr lang="lt-LT" sz="2800">
                <a:solidFill>
                  <a:schemeClr val="dk1"/>
                </a:solidFill>
              </a:rPr>
              <a:t>Skatina kūrybiškumą, nes kiekvienas gali dalintis savo idėjomis</a:t>
            </a:r>
            <a:endParaRPr sz="2800">
              <a:solidFill>
                <a:schemeClr val="dk1"/>
              </a:solidFill>
            </a:endParaRPr>
          </a:p>
          <a:p>
            <a:pPr marL="0" lvl="0" indent="0" algn="l" rtl="0">
              <a:lnSpc>
                <a:spcPct val="115000"/>
              </a:lnSpc>
              <a:spcBef>
                <a:spcPts val="0"/>
              </a:spcBef>
              <a:spcAft>
                <a:spcPts val="0"/>
              </a:spcAft>
              <a:buClr>
                <a:schemeClr val="dk1"/>
              </a:buClr>
              <a:buSzPts val="1400"/>
              <a:buNone/>
            </a:pPr>
            <a:r>
              <a:rPr lang="lt-LT" sz="2800">
                <a:solidFill>
                  <a:schemeClr val="dk1"/>
                </a:solidFill>
              </a:rPr>
              <a:t>Informacija plinta labai greitai</a:t>
            </a:r>
            <a:endParaRPr sz="2800">
              <a:solidFill>
                <a:schemeClr val="dk1"/>
              </a:solidFill>
            </a:endParaRPr>
          </a:p>
          <a:p>
            <a:pPr marL="0" lvl="0" indent="0" algn="l" rtl="0">
              <a:lnSpc>
                <a:spcPct val="115000"/>
              </a:lnSpc>
              <a:spcBef>
                <a:spcPts val="0"/>
              </a:spcBef>
              <a:spcAft>
                <a:spcPts val="0"/>
              </a:spcAft>
              <a:buClr>
                <a:schemeClr val="dk1"/>
              </a:buClr>
              <a:buSzPts val="1400"/>
              <a:buNone/>
            </a:pPr>
            <a:r>
              <a:rPr lang="lt-LT" sz="2800">
                <a:solidFill>
                  <a:schemeClr val="dk1"/>
                </a:solidFill>
              </a:rPr>
              <a:t>Parodo, ką galvoja žmonės, nes matomi komentarai ir nuomonės</a:t>
            </a:r>
            <a:endParaRPr sz="2800">
              <a:solidFill>
                <a:schemeClr val="dk1"/>
              </a:solidFill>
            </a:endParaRPr>
          </a:p>
          <a:p>
            <a:pPr marL="0" lvl="0" indent="0" algn="l" rtl="0">
              <a:lnSpc>
                <a:spcPct val="115000"/>
              </a:lnSpc>
              <a:spcBef>
                <a:spcPts val="0"/>
              </a:spcBef>
              <a:spcAft>
                <a:spcPts val="0"/>
              </a:spcAft>
              <a:buClr>
                <a:schemeClr val="dk1"/>
              </a:buClr>
              <a:buSzPts val="1400"/>
              <a:buNone/>
            </a:pPr>
            <a:r>
              <a:rPr lang="lt-LT" sz="2800">
                <a:solidFill>
                  <a:schemeClr val="dk1"/>
                </a:solidFill>
              </a:rPr>
              <a:t>Kūrėju gali būti kiekvienas</a:t>
            </a:r>
            <a:endParaRPr sz="2400">
              <a:solidFill>
                <a:schemeClr val="dk1"/>
              </a:solidFill>
            </a:endParaRPr>
          </a:p>
        </p:txBody>
      </p:sp>
      <p:sp>
        <p:nvSpPr>
          <p:cNvPr id="448" name="Google Shape;448;g38aee81569f_1_49"/>
          <p:cNvSpPr txBox="1">
            <a:spLocks noGrp="1"/>
          </p:cNvSpPr>
          <p:nvPr>
            <p:ph type="title"/>
          </p:nvPr>
        </p:nvSpPr>
        <p:spPr>
          <a:xfrm>
            <a:off x="707136" y="365126"/>
            <a:ext cx="10646700" cy="1277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EA551F"/>
              </a:buClr>
              <a:buSzPct val="97777"/>
              <a:buFont typeface="Century Gothic"/>
              <a:buNone/>
            </a:pPr>
            <a:r>
              <a:rPr lang="lt-LT" sz="4500" b="1">
                <a:solidFill>
                  <a:srgbClr val="EA551F"/>
                </a:solidFill>
                <a:latin typeface="Arial"/>
                <a:ea typeface="Arial"/>
                <a:cs typeface="Arial"/>
                <a:sym typeface="Arial"/>
              </a:rPr>
              <a:t>Kodėl vartotojų</a:t>
            </a:r>
            <a:r>
              <a:rPr lang="lt-LT" sz="4500" b="1">
                <a:solidFill>
                  <a:srgbClr val="EA55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6"/>
                  </a:ext>
                </a:extLst>
              </a:rPr>
              <a:t> sukurtas turinys</a:t>
            </a:r>
            <a:r>
              <a:rPr lang="lt-LT" sz="4500" b="1">
                <a:solidFill>
                  <a:srgbClr val="EA551F"/>
                </a:solidFill>
                <a:latin typeface="Arial"/>
                <a:ea typeface="Arial"/>
                <a:cs typeface="Arial"/>
                <a:sym typeface="Arial"/>
              </a:rPr>
              <a:t> yra svarbus</a:t>
            </a:r>
            <a:endParaRPr sz="4500" b="1">
              <a:solidFill>
                <a:srgbClr val="FF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g38aee81569f_1_55"/>
          <p:cNvSpPr txBox="1">
            <a:spLocks noGrp="1"/>
          </p:cNvSpPr>
          <p:nvPr>
            <p:ph type="body" idx="1"/>
          </p:nvPr>
        </p:nvSpPr>
        <p:spPr>
          <a:xfrm>
            <a:off x="707136" y="1819766"/>
            <a:ext cx="10997100" cy="5038200"/>
          </a:xfrm>
          <a:prstGeom prst="rect">
            <a:avLst/>
          </a:prstGeom>
          <a:noFill/>
          <a:ln>
            <a:noFill/>
          </a:ln>
        </p:spPr>
        <p:txBody>
          <a:bodyPr spcFirstLastPara="1" wrap="square" lIns="91425" tIns="45700" rIns="91425" bIns="45700" anchor="t" anchorCtr="0">
            <a:normAutofit/>
          </a:bodyPr>
          <a:lstStyle/>
          <a:p>
            <a:pPr marL="457200" lvl="0" indent="-228600" algn="l" rtl="0">
              <a:lnSpc>
                <a:spcPct val="100000"/>
              </a:lnSpc>
              <a:spcBef>
                <a:spcPts val="0"/>
              </a:spcBef>
              <a:spcAft>
                <a:spcPts val="0"/>
              </a:spcAft>
              <a:buClr>
                <a:schemeClr val="dk1"/>
              </a:buClr>
              <a:buSzPts val="1400"/>
              <a:buFont typeface="Arial"/>
              <a:buNone/>
            </a:pPr>
            <a:endParaRPr>
              <a:solidFill>
                <a:schemeClr val="dk1"/>
              </a:solidFill>
            </a:endParaRPr>
          </a:p>
          <a:p>
            <a:pPr marL="0" lvl="0" indent="0" algn="l" rtl="0">
              <a:lnSpc>
                <a:spcPct val="100000"/>
              </a:lnSpc>
              <a:spcBef>
                <a:spcPts val="0"/>
              </a:spcBef>
              <a:spcAft>
                <a:spcPts val="0"/>
              </a:spcAft>
              <a:buClr>
                <a:schemeClr val="dk1"/>
              </a:buClr>
              <a:buSzPts val="1200"/>
              <a:buFont typeface="Arial"/>
              <a:buNone/>
            </a:pPr>
            <a:r>
              <a:rPr lang="lt-LT">
                <a:solidFill>
                  <a:schemeClr val="dk1"/>
                </a:solidFill>
              </a:rPr>
              <a:t>Turinys gali būti netikslus ar klaidinantis.</a:t>
            </a:r>
            <a:endParaRPr>
              <a:solidFill>
                <a:schemeClr val="dk1"/>
              </a:solidFill>
            </a:endParaRPr>
          </a:p>
          <a:p>
            <a:pPr marL="0" lvl="0" indent="0" algn="l" rtl="0">
              <a:lnSpc>
                <a:spcPct val="100000"/>
              </a:lnSpc>
              <a:spcBef>
                <a:spcPts val="0"/>
              </a:spcBef>
              <a:spcAft>
                <a:spcPts val="0"/>
              </a:spcAft>
              <a:buClr>
                <a:schemeClr val="dk1"/>
              </a:buClr>
              <a:buSzPts val="1400"/>
              <a:buNone/>
            </a:pPr>
            <a:endParaRPr>
              <a:solidFill>
                <a:schemeClr val="dk1"/>
              </a:solidFill>
            </a:endParaRPr>
          </a:p>
          <a:p>
            <a:pPr marL="0" lvl="0" indent="0" algn="l" rtl="0">
              <a:lnSpc>
                <a:spcPct val="100000"/>
              </a:lnSpc>
              <a:spcBef>
                <a:spcPts val="0"/>
              </a:spcBef>
              <a:spcAft>
                <a:spcPts val="0"/>
              </a:spcAft>
              <a:buClr>
                <a:schemeClr val="dk1"/>
              </a:buClr>
              <a:buSzPts val="1400"/>
              <a:buNone/>
            </a:pPr>
            <a:r>
              <a:rPr lang="lt-LT">
                <a:solidFill>
                  <a:schemeClr val="dk1"/>
                </a:solidFill>
              </a:rPr>
              <a:t>Dėl anonimiškumo plinta patyčios, neapykanta.</a:t>
            </a:r>
            <a:endParaRPr>
              <a:solidFill>
                <a:schemeClr val="dk1"/>
              </a:solidFill>
            </a:endParaRPr>
          </a:p>
          <a:p>
            <a:pPr marL="228600" lvl="0" indent="0" algn="l" rtl="0">
              <a:lnSpc>
                <a:spcPct val="100000"/>
              </a:lnSpc>
              <a:spcBef>
                <a:spcPts val="0"/>
              </a:spcBef>
              <a:spcAft>
                <a:spcPts val="0"/>
              </a:spcAft>
              <a:buClr>
                <a:schemeClr val="dk1"/>
              </a:buClr>
              <a:buSzPts val="1400"/>
              <a:buNone/>
            </a:pPr>
            <a:endParaRPr>
              <a:solidFill>
                <a:schemeClr val="dk1"/>
              </a:solidFill>
            </a:endParaRPr>
          </a:p>
          <a:p>
            <a:pPr marL="0" lvl="0" indent="0" algn="l" rtl="0">
              <a:lnSpc>
                <a:spcPct val="100000"/>
              </a:lnSpc>
              <a:spcBef>
                <a:spcPts val="0"/>
              </a:spcBef>
              <a:spcAft>
                <a:spcPts val="0"/>
              </a:spcAft>
              <a:buClr>
                <a:schemeClr val="dk1"/>
              </a:buClr>
              <a:buSzPts val="1400"/>
              <a:buFont typeface="Arial"/>
              <a:buNone/>
            </a:pPr>
            <a:r>
              <a:rPr lang="lt-LT">
                <a:solidFill>
                  <a:schemeClr val="dk1"/>
                </a:solidFill>
              </a:rPr>
              <a:t>Pažeidžiamos autorinės teisės ar privatumas, nes ne visi žino, ką galima skelbti.</a:t>
            </a:r>
            <a:endParaRPr>
              <a:solidFill>
                <a:schemeClr val="dk1"/>
              </a:solidFill>
            </a:endParaRPr>
          </a:p>
        </p:txBody>
      </p:sp>
      <p:sp>
        <p:nvSpPr>
          <p:cNvPr id="455" name="Google Shape;455;g38aee81569f_1_55"/>
          <p:cNvSpPr txBox="1">
            <a:spLocks noGrp="1"/>
          </p:cNvSpPr>
          <p:nvPr>
            <p:ph type="title"/>
          </p:nvPr>
        </p:nvSpPr>
        <p:spPr>
          <a:xfrm>
            <a:off x="707136" y="365126"/>
            <a:ext cx="106467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400"/>
              <a:buFont typeface="Century Gothic"/>
              <a:buNone/>
            </a:pPr>
            <a:r>
              <a:rPr lang="lt-LT" sz="4500" b="1">
                <a:solidFill>
                  <a:srgbClr val="EA551F"/>
                </a:solidFill>
                <a:latin typeface="Arial"/>
                <a:ea typeface="Arial"/>
                <a:cs typeface="Arial"/>
                <a:sym typeface="Arial"/>
              </a:rPr>
              <a:t>Vartotojų turinio rizikos</a:t>
            </a:r>
            <a:endParaRPr sz="4500" b="1">
              <a:solidFill>
                <a:srgbClr val="FF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38aee81569f_1_64"/>
          <p:cNvSpPr txBox="1">
            <a:spLocks noGrp="1"/>
          </p:cNvSpPr>
          <p:nvPr>
            <p:ph type="body" idx="1"/>
          </p:nvPr>
        </p:nvSpPr>
        <p:spPr>
          <a:xfrm>
            <a:off x="707136" y="1819766"/>
            <a:ext cx="10997100" cy="5038200"/>
          </a:xfrm>
          <a:prstGeom prst="rect">
            <a:avLst/>
          </a:prstGeom>
          <a:noFill/>
          <a:ln>
            <a:noFill/>
          </a:ln>
        </p:spPr>
        <p:txBody>
          <a:bodyPr spcFirstLastPara="1" wrap="square" lIns="91425" tIns="45700" rIns="91425" bIns="45700" anchor="t" anchorCtr="0">
            <a:normAutofit/>
          </a:bodyPr>
          <a:lstStyle/>
          <a:p>
            <a:pPr marL="457200" lvl="0" indent="-228600" algn="l" rtl="0">
              <a:lnSpc>
                <a:spcPct val="100000"/>
              </a:lnSpc>
              <a:spcBef>
                <a:spcPts val="0"/>
              </a:spcBef>
              <a:spcAft>
                <a:spcPts val="0"/>
              </a:spcAft>
              <a:buClr>
                <a:schemeClr val="dk1"/>
              </a:buClr>
              <a:buSzPts val="1400"/>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lt-LT">
                <a:solidFill>
                  <a:schemeClr val="dk1"/>
                </a:solidFill>
              </a:rPr>
              <a:t>Vartotojų turinys generuoja pajamas: kūrėjai dalijasi pelnu su platformomis per reklamą.</a:t>
            </a:r>
            <a:br>
              <a:rPr lang="lt-LT">
                <a:solidFill>
                  <a:schemeClr val="dk1"/>
                </a:solidFill>
              </a:rPr>
            </a:b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lt-LT">
                <a:solidFill>
                  <a:schemeClr val="dk1"/>
                </a:solidFill>
              </a:rPr>
              <a:t>Kūrėjai uždirba iš reklamos, platformos – iš vartotojų sąveikos.</a:t>
            </a:r>
            <a:br>
              <a:rPr lang="lt-LT">
                <a:solidFill>
                  <a:schemeClr val="dk1"/>
                </a:solidFill>
              </a:rPr>
            </a:b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lt-LT">
                <a:solidFill>
                  <a:schemeClr val="dk1"/>
                </a:solidFill>
              </a:rPr>
              <a:t>Socialinių medijų turinys – pajamų šaltinis kūrėjams ir platformoms.</a:t>
            </a:r>
            <a:endParaRPr>
              <a:solidFill>
                <a:schemeClr val="dk1"/>
              </a:solidFill>
            </a:endParaRPr>
          </a:p>
          <a:p>
            <a:pPr marL="0" lvl="0" indent="0" algn="l" rtl="0">
              <a:lnSpc>
                <a:spcPct val="100000"/>
              </a:lnSpc>
              <a:spcBef>
                <a:spcPts val="0"/>
              </a:spcBef>
              <a:spcAft>
                <a:spcPts val="0"/>
              </a:spcAft>
              <a:buClr>
                <a:schemeClr val="dk1"/>
              </a:buClr>
              <a:buSzPts val="1400"/>
              <a:buNone/>
            </a:pPr>
            <a:endParaRPr>
              <a:solidFill>
                <a:schemeClr val="dk1"/>
              </a:solidFill>
            </a:endParaRPr>
          </a:p>
        </p:txBody>
      </p:sp>
      <p:sp>
        <p:nvSpPr>
          <p:cNvPr id="462" name="Google Shape;462;g38aee81569f_1_64"/>
          <p:cNvSpPr txBox="1">
            <a:spLocks noGrp="1"/>
          </p:cNvSpPr>
          <p:nvPr>
            <p:ph type="title"/>
          </p:nvPr>
        </p:nvSpPr>
        <p:spPr>
          <a:xfrm>
            <a:off x="707136" y="365126"/>
            <a:ext cx="106467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400"/>
              <a:buFont typeface="Century Gothic"/>
              <a:buNone/>
            </a:pPr>
            <a:r>
              <a:rPr lang="lt-LT" sz="4500" b="1">
                <a:solidFill>
                  <a:srgbClr val="EA551F"/>
                </a:solidFill>
                <a:latin typeface="Arial"/>
                <a:ea typeface="Arial"/>
                <a:cs typeface="Arial"/>
                <a:sym typeface="Arial"/>
              </a:rPr>
              <a:t>Vartotojų turinio ekonominė pusė</a:t>
            </a:r>
            <a:endParaRPr sz="4500" b="1">
              <a:solidFill>
                <a:srgbClr val="FF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122"/>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100"/>
              <a:buNone/>
            </a:pPr>
            <a:r>
              <a:rPr lang="lt-LT" sz="4500" b="1">
                <a:solidFill>
                  <a:srgbClr val="EA551F"/>
                </a:solidFill>
                <a:latin typeface="Arial"/>
                <a:ea typeface="Arial"/>
                <a:cs typeface="Arial"/>
                <a:sym typeface="Arial"/>
              </a:rPr>
              <a:t>Piliečių žurnalistika. </a:t>
            </a:r>
            <a:r>
              <a:rPr lang="lt-LT" sz="4500" b="1" u="sng">
                <a:solidFill>
                  <a:srgbClr val="EA551F"/>
                </a:solidFill>
                <a:latin typeface="Arial"/>
                <a:ea typeface="Arial"/>
                <a:cs typeface="Arial"/>
                <a:sym typeface="Arial"/>
                <a:hlinkClick r:id="rId3">
                  <a:extLst>
                    <a:ext uri="{A12FA001-AC4F-418D-AE19-62706E023703}">
                      <ahyp:hlinkClr xmlns:ahyp="http://schemas.microsoft.com/office/drawing/2018/hyperlinkcolor" val="tx"/>
                    </a:ext>
                  </a:extLst>
                </a:hlinkClick>
              </a:rPr>
              <a:t>„George Floyd“ vaizdo įrašas </a:t>
            </a:r>
            <a:endParaRPr sz="4500" b="1">
              <a:solidFill>
                <a:srgbClr val="FF0000"/>
              </a:solidFill>
              <a:latin typeface="Arial"/>
              <a:ea typeface="Arial"/>
              <a:cs typeface="Arial"/>
              <a:sym typeface="Arial"/>
            </a:endParaRPr>
          </a:p>
        </p:txBody>
      </p:sp>
      <p:pic>
        <p:nvPicPr>
          <p:cNvPr id="469" name="Google Shape;469;p122">
            <a:hlinkClick r:id="rId3"/>
          </p:cNvPr>
          <p:cNvPicPr preferRelativeResize="0"/>
          <p:nvPr/>
        </p:nvPicPr>
        <p:blipFill rotWithShape="1">
          <a:blip r:embed="rId4">
            <a:alphaModFix/>
          </a:blip>
          <a:srcRect/>
          <a:stretch/>
        </p:blipFill>
        <p:spPr>
          <a:xfrm>
            <a:off x="2575525" y="2012374"/>
            <a:ext cx="7511575" cy="41731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p123"/>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100"/>
              <a:buNone/>
            </a:pPr>
            <a:r>
              <a:rPr lang="lt-LT" sz="4500" b="1">
                <a:solidFill>
                  <a:srgbClr val="EA551F"/>
                </a:solidFill>
                <a:latin typeface="Arial"/>
                <a:ea typeface="Arial"/>
                <a:cs typeface="Arial"/>
                <a:sym typeface="Arial"/>
              </a:rPr>
              <a:t>Piliečių žurnalistika. „</a:t>
            </a:r>
            <a:r>
              <a:rPr lang="lt-LT" sz="4500" b="1" u="sng">
                <a:solidFill>
                  <a:srgbClr val="EA551F"/>
                </a:solidFill>
                <a:latin typeface="Arial"/>
                <a:ea typeface="Arial"/>
                <a:cs typeface="Arial"/>
                <a:sym typeface="Arial"/>
                <a:hlinkClick r:id="rId3">
                  <a:extLst>
                    <a:ext uri="{A12FA001-AC4F-418D-AE19-62706E023703}">
                      <ahyp:hlinkClr xmlns:ahyp="http://schemas.microsoft.com/office/drawing/2018/hyperlinkcolor" val="tx"/>
                    </a:ext>
                  </a:extLst>
                </a:hlinkClick>
              </a:rPr>
              <a:t>Bellingcat</a:t>
            </a:r>
            <a:r>
              <a:rPr lang="lt-LT" sz="4500" b="1">
                <a:solidFill>
                  <a:srgbClr val="EA551F"/>
                </a:solidFill>
                <a:latin typeface="Arial"/>
                <a:ea typeface="Arial"/>
                <a:cs typeface="Arial"/>
                <a:sym typeface="Arial"/>
              </a:rPr>
              <a:t>“ </a:t>
            </a:r>
            <a:endParaRPr sz="4500" b="1">
              <a:solidFill>
                <a:srgbClr val="FF0000"/>
              </a:solidFill>
              <a:latin typeface="Arial"/>
              <a:ea typeface="Arial"/>
              <a:cs typeface="Arial"/>
              <a:sym typeface="Arial"/>
            </a:endParaRPr>
          </a:p>
        </p:txBody>
      </p:sp>
      <p:pic>
        <p:nvPicPr>
          <p:cNvPr id="476" name="Google Shape;476;p123">
            <a:hlinkClick r:id="rId3"/>
          </p:cNvPr>
          <p:cNvPicPr preferRelativeResize="0"/>
          <p:nvPr/>
        </p:nvPicPr>
        <p:blipFill rotWithShape="1">
          <a:blip r:embed="rId4">
            <a:alphaModFix/>
          </a:blip>
          <a:srcRect/>
          <a:stretch/>
        </p:blipFill>
        <p:spPr>
          <a:xfrm>
            <a:off x="1929776" y="1819776"/>
            <a:ext cx="8695101" cy="455829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g38aee81569f_1_73"/>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100"/>
              <a:buNone/>
            </a:pPr>
            <a:r>
              <a:rPr lang="lt-LT" sz="4500" b="1">
                <a:solidFill>
                  <a:srgbClr val="EA551F"/>
                </a:solidFill>
                <a:latin typeface="Arial"/>
                <a:ea typeface="Arial"/>
                <a:cs typeface="Arial"/>
                <a:sym typeface="Arial"/>
              </a:rPr>
              <a:t>Piliečių žurnalistika. „</a:t>
            </a:r>
            <a:r>
              <a:rPr lang="lt-LT" sz="4500" b="1" u="sng">
                <a:solidFill>
                  <a:srgbClr val="EA551F"/>
                </a:solidFill>
                <a:latin typeface="Arial"/>
                <a:ea typeface="Arial"/>
                <a:cs typeface="Arial"/>
                <a:sym typeface="Arial"/>
                <a:hlinkClick r:id="rId3">
                  <a:extLst>
                    <a:ext uri="{A12FA001-AC4F-418D-AE19-62706E023703}">
                      <ahyp:hlinkClr xmlns:ahyp="http://schemas.microsoft.com/office/drawing/2018/hyperlinkcolor" val="tx"/>
                    </a:ext>
                  </a:extLst>
                </a:hlinkClick>
              </a:rPr>
              <a:t>Bellingcat</a:t>
            </a:r>
            <a:r>
              <a:rPr lang="lt-LT" sz="4500" b="1">
                <a:solidFill>
                  <a:srgbClr val="EA551F"/>
                </a:solidFill>
                <a:latin typeface="Arial"/>
                <a:ea typeface="Arial"/>
                <a:cs typeface="Arial"/>
                <a:sym typeface="Arial"/>
              </a:rPr>
              <a:t>“ </a:t>
            </a:r>
            <a:endParaRPr sz="4500" b="1">
              <a:solidFill>
                <a:srgbClr val="FF0000"/>
              </a:solidFill>
              <a:latin typeface="Arial"/>
              <a:ea typeface="Arial"/>
              <a:cs typeface="Arial"/>
              <a:sym typeface="Arial"/>
            </a:endParaRPr>
          </a:p>
        </p:txBody>
      </p:sp>
      <p:sp>
        <p:nvSpPr>
          <p:cNvPr id="483" name="Google Shape;483;g38aee81569f_1_73"/>
          <p:cNvSpPr txBox="1"/>
          <p:nvPr/>
        </p:nvSpPr>
        <p:spPr>
          <a:xfrm>
            <a:off x="216400" y="1980825"/>
            <a:ext cx="11801700" cy="472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lt-LT" sz="3000">
                <a:solidFill>
                  <a:schemeClr val="dk1"/>
                </a:solidFill>
              </a:rPr>
              <a:t>Bellingcat – nepriklausoma tiriamosios žurnalistikos grupė.</a:t>
            </a:r>
            <a:endParaRPr sz="3000">
              <a:solidFill>
                <a:schemeClr val="dk1"/>
              </a:solidFill>
            </a:endParaRPr>
          </a:p>
          <a:p>
            <a:pPr marL="0" lvl="0" indent="0" algn="l" rtl="0">
              <a:spcBef>
                <a:spcPts val="0"/>
              </a:spcBef>
              <a:spcAft>
                <a:spcPts val="0"/>
              </a:spcAft>
              <a:buNone/>
            </a:pPr>
            <a:endParaRPr sz="3000">
              <a:solidFill>
                <a:schemeClr val="dk1"/>
              </a:solidFill>
            </a:endParaRPr>
          </a:p>
          <a:p>
            <a:pPr marL="0" lvl="0" indent="0" algn="l" rtl="0">
              <a:spcBef>
                <a:spcPts val="0"/>
              </a:spcBef>
              <a:spcAft>
                <a:spcPts val="0"/>
              </a:spcAft>
              <a:buClr>
                <a:schemeClr val="dk1"/>
              </a:buClr>
              <a:buSzPts val="1400"/>
              <a:buFont typeface="Arial"/>
              <a:buNone/>
            </a:pPr>
            <a:r>
              <a:rPr lang="lt-LT" sz="3000">
                <a:solidFill>
                  <a:schemeClr val="dk1"/>
                </a:solidFill>
              </a:rPr>
              <a:t>Keletas žymiausių jų tyrimų:</a:t>
            </a:r>
            <a:endParaRPr sz="3000">
              <a:solidFill>
                <a:schemeClr val="dk1"/>
              </a:solidFill>
            </a:endParaRPr>
          </a:p>
          <a:p>
            <a:pPr marL="0" lvl="0" indent="0" algn="l" rtl="0">
              <a:spcBef>
                <a:spcPts val="0"/>
              </a:spcBef>
              <a:spcAft>
                <a:spcPts val="0"/>
              </a:spcAft>
              <a:buNone/>
            </a:pPr>
            <a:endParaRPr sz="3000" b="1">
              <a:solidFill>
                <a:schemeClr val="dk1"/>
              </a:solidFill>
            </a:endParaRPr>
          </a:p>
          <a:p>
            <a:pPr marL="0" lvl="0" indent="0" algn="l" rtl="0">
              <a:lnSpc>
                <a:spcPct val="120000"/>
              </a:lnSpc>
              <a:spcBef>
                <a:spcPts val="0"/>
              </a:spcBef>
              <a:spcAft>
                <a:spcPts val="0"/>
              </a:spcAft>
              <a:buNone/>
            </a:pPr>
            <a:r>
              <a:rPr lang="lt-LT" sz="3000" u="sng">
                <a:solidFill>
                  <a:schemeClr val="hlink"/>
                </a:solidFill>
                <a:hlinkClick r:id="rId4"/>
              </a:rPr>
              <a:t>Rusijos „Bucha“ „faktai“ prieš įrodymus</a:t>
            </a:r>
            <a:endParaRPr sz="3000">
              <a:solidFill>
                <a:srgbClr val="1A1918"/>
              </a:solidFill>
            </a:endParaRPr>
          </a:p>
          <a:p>
            <a:pPr marL="0" lvl="0" indent="0" algn="l" rtl="0">
              <a:lnSpc>
                <a:spcPct val="120000"/>
              </a:lnSpc>
              <a:spcBef>
                <a:spcPts val="0"/>
              </a:spcBef>
              <a:spcAft>
                <a:spcPts val="0"/>
              </a:spcAft>
              <a:buNone/>
            </a:pPr>
            <a:r>
              <a:rPr lang="lt-LT" sz="3000" u="sng">
                <a:solidFill>
                  <a:schemeClr val="hlink"/>
                </a:solidFill>
                <a:hlinkClick r:id="rId5"/>
              </a:rPr>
              <a:t>Gazos kultūros paveldo naikinimas</a:t>
            </a:r>
            <a:endParaRPr sz="3000" b="1">
              <a:solidFill>
                <a:schemeClr val="dk1"/>
              </a:solidFill>
            </a:endParaRPr>
          </a:p>
          <a:p>
            <a:pPr marL="0" lvl="0" indent="0" algn="l" rtl="0">
              <a:lnSpc>
                <a:spcPct val="120000"/>
              </a:lnSpc>
              <a:spcBef>
                <a:spcPts val="0"/>
              </a:spcBef>
              <a:spcAft>
                <a:spcPts val="0"/>
              </a:spcAft>
              <a:buClr>
                <a:schemeClr val="dk1"/>
              </a:buClr>
              <a:buSzPts val="1100"/>
              <a:buFont typeface="Arial"/>
              <a:buNone/>
            </a:pPr>
            <a:r>
              <a:rPr lang="lt-LT" sz="3000" u="sng">
                <a:solidFill>
                  <a:schemeClr val="hlink"/>
                </a:solidFill>
                <a:hlinkClick r:id="rId6"/>
              </a:rPr>
              <a:t>Sirijos pilietinio karo vaizdai įgauna antrą gyvenimą Gazos konflikte</a:t>
            </a:r>
            <a:endParaRPr sz="3000">
              <a:solidFill>
                <a:srgbClr val="1A1918"/>
              </a:solidFill>
            </a:endParaRPr>
          </a:p>
          <a:p>
            <a:pPr marL="0" lvl="0" indent="0" algn="l" rtl="0">
              <a:spcBef>
                <a:spcPts val="0"/>
              </a:spcBef>
              <a:spcAft>
                <a:spcPts val="0"/>
              </a:spcAft>
              <a:buNone/>
            </a:pPr>
            <a:endParaRPr sz="3000" b="1">
              <a:solidFill>
                <a:schemeClr val="dk1"/>
              </a:solidFill>
            </a:endParaRPr>
          </a:p>
          <a:p>
            <a:pPr marL="0" lvl="0" indent="0" algn="l" rtl="0">
              <a:spcBef>
                <a:spcPts val="0"/>
              </a:spcBef>
              <a:spcAft>
                <a:spcPts val="0"/>
              </a:spcAft>
              <a:buClr>
                <a:schemeClr val="dk1"/>
              </a:buClr>
              <a:buSzPts val="1400"/>
              <a:buFont typeface="Arial"/>
              <a:buNone/>
            </a:pPr>
            <a:endParaRPr sz="3000">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13"/>
          <p:cNvSpPr txBox="1">
            <a:spLocks noGrp="1"/>
          </p:cNvSpPr>
          <p:nvPr>
            <p:ph type="title"/>
          </p:nvPr>
        </p:nvSpPr>
        <p:spPr>
          <a:xfrm>
            <a:off x="729205" y="408350"/>
            <a:ext cx="106245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5000"/>
              <a:buFont typeface="Century Gothic"/>
              <a:buNone/>
            </a:pPr>
            <a:r>
              <a:rPr lang="lt-LT">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8"/>
                  </a:ext>
                </a:extLst>
              </a:rPr>
              <a:t>Informacijos iškraipymo būdai</a:t>
            </a:r>
            <a:r>
              <a:rPr lang="lt-LT">
                <a:latin typeface="Arial"/>
                <a:ea typeface="Arial"/>
                <a:cs typeface="Arial"/>
                <a:sym typeface="Arial"/>
              </a:rPr>
              <a:t> </a:t>
            </a:r>
            <a:endParaRPr>
              <a:latin typeface="Arial"/>
              <a:ea typeface="Arial"/>
              <a:cs typeface="Arial"/>
              <a:sym typeface="Arial"/>
            </a:endParaRPr>
          </a:p>
        </p:txBody>
      </p:sp>
      <p:sp>
        <p:nvSpPr>
          <p:cNvPr id="490" name="Google Shape;490;p13"/>
          <p:cNvSpPr txBox="1"/>
          <p:nvPr/>
        </p:nvSpPr>
        <p:spPr>
          <a:xfrm>
            <a:off x="599352" y="1890550"/>
            <a:ext cx="10884300" cy="42690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1000"/>
              </a:spcBef>
              <a:spcAft>
                <a:spcPts val="0"/>
              </a:spcAft>
              <a:buClr>
                <a:srgbClr val="000000"/>
              </a:buClr>
              <a:buSzPts val="3200"/>
              <a:buFont typeface="Arial"/>
              <a:buNone/>
            </a:pPr>
            <a:r>
              <a:rPr lang="lt-LT" sz="3200" b="0" i="0" u="none" strike="noStrike" cap="none">
                <a:solidFill>
                  <a:srgbClr val="2E2E2E"/>
                </a:solidFill>
                <a:latin typeface="Arial"/>
                <a:ea typeface="Arial"/>
                <a:cs typeface="Arial"/>
                <a:sym typeface="Arial"/>
              </a:rPr>
              <a:t>Konteksto išėmimas</a:t>
            </a:r>
            <a:endParaRPr sz="3200" b="0" i="0" u="none" strike="noStrike" cap="none">
              <a:solidFill>
                <a:srgbClr val="000000"/>
              </a:solidFill>
              <a:latin typeface="Arial"/>
              <a:ea typeface="Arial"/>
              <a:cs typeface="Arial"/>
              <a:sym typeface="Arial"/>
            </a:endParaRPr>
          </a:p>
          <a:p>
            <a:pPr marL="0" marR="0" lvl="0" indent="0" algn="l" rtl="0">
              <a:lnSpc>
                <a:spcPct val="100000"/>
              </a:lnSpc>
              <a:spcBef>
                <a:spcPts val="1000"/>
              </a:spcBef>
              <a:spcAft>
                <a:spcPts val="0"/>
              </a:spcAft>
              <a:buClr>
                <a:srgbClr val="000000"/>
              </a:buClr>
              <a:buSzPts val="3200"/>
              <a:buFont typeface="Arial"/>
              <a:buNone/>
            </a:pPr>
            <a:r>
              <a:rPr lang="lt-LT" sz="3200" b="0" i="0" u="none" strike="noStrike" cap="none">
                <a:solidFill>
                  <a:srgbClr val="2E2E2E"/>
                </a:solidFill>
                <a:latin typeface="Arial"/>
                <a:ea typeface="Arial"/>
                <a:cs typeface="Arial"/>
                <a:sym typeface="Arial"/>
              </a:rPr>
              <a:t>Manipuliatyvios antraštės (clickbait)</a:t>
            </a:r>
            <a:endParaRPr sz="3200" b="0" i="0" u="none" strike="noStrike" cap="none">
              <a:solidFill>
                <a:srgbClr val="000000"/>
              </a:solidFill>
              <a:latin typeface="Arial"/>
              <a:ea typeface="Arial"/>
              <a:cs typeface="Arial"/>
              <a:sym typeface="Arial"/>
            </a:endParaRPr>
          </a:p>
          <a:p>
            <a:pPr marL="0" marR="0" lvl="0" indent="0" algn="l" rtl="0">
              <a:lnSpc>
                <a:spcPct val="100000"/>
              </a:lnSpc>
              <a:spcBef>
                <a:spcPts val="1000"/>
              </a:spcBef>
              <a:spcAft>
                <a:spcPts val="0"/>
              </a:spcAft>
              <a:buClr>
                <a:srgbClr val="000000"/>
              </a:buClr>
              <a:buSzPts val="3200"/>
              <a:buFont typeface="Arial"/>
              <a:buNone/>
            </a:pPr>
            <a:r>
              <a:rPr lang="lt-LT" sz="3200" b="0" i="0" u="none" strike="noStrike" cap="none">
                <a:solidFill>
                  <a:srgbClr val="2E2E2E"/>
                </a:solidFill>
                <a:latin typeface="Arial"/>
                <a:ea typeface="Arial"/>
                <a:cs typeface="Arial"/>
                <a:sym typeface="Arial"/>
              </a:rPr>
              <a:t>Melagingi vaizdai / nuotraukos</a:t>
            </a:r>
            <a:endParaRPr sz="3200" b="0" i="0" u="none" strike="noStrike" cap="none">
              <a:solidFill>
                <a:srgbClr val="000000"/>
              </a:solidFill>
              <a:latin typeface="Arial"/>
              <a:ea typeface="Arial"/>
              <a:cs typeface="Arial"/>
              <a:sym typeface="Arial"/>
            </a:endParaRPr>
          </a:p>
          <a:p>
            <a:pPr marL="0" marR="0" lvl="0" indent="0" algn="l" rtl="0">
              <a:lnSpc>
                <a:spcPct val="100000"/>
              </a:lnSpc>
              <a:spcBef>
                <a:spcPts val="1000"/>
              </a:spcBef>
              <a:spcAft>
                <a:spcPts val="0"/>
              </a:spcAft>
              <a:buClr>
                <a:srgbClr val="000000"/>
              </a:buClr>
              <a:buSzPts val="3200"/>
              <a:buFont typeface="Arial"/>
              <a:buNone/>
            </a:pPr>
            <a:r>
              <a:rPr lang="lt-LT" sz="3200" b="0" i="0" u="none" strike="noStrike" cap="none">
                <a:solidFill>
                  <a:srgbClr val="2E2E2E"/>
                </a:solidFill>
                <a:latin typeface="Arial"/>
                <a:ea typeface="Arial"/>
                <a:cs typeface="Arial"/>
                <a:sym typeface="Arial"/>
              </a:rPr>
              <a:t>Suklastoti ekspertai / šaltiniai</a:t>
            </a:r>
            <a:endParaRPr sz="3200" b="0" i="0" u="none" strike="noStrike" cap="none">
              <a:solidFill>
                <a:srgbClr val="000000"/>
              </a:solidFill>
              <a:latin typeface="Arial"/>
              <a:ea typeface="Arial"/>
              <a:cs typeface="Arial"/>
              <a:sym typeface="Arial"/>
            </a:endParaRPr>
          </a:p>
          <a:p>
            <a:pPr marL="0" marR="0" lvl="0" indent="0" algn="l" rtl="0">
              <a:lnSpc>
                <a:spcPct val="100000"/>
              </a:lnSpc>
              <a:spcBef>
                <a:spcPts val="1000"/>
              </a:spcBef>
              <a:spcAft>
                <a:spcPts val="0"/>
              </a:spcAft>
              <a:buClr>
                <a:srgbClr val="000000"/>
              </a:buClr>
              <a:buSzPts val="3200"/>
              <a:buFont typeface="Arial"/>
              <a:buNone/>
            </a:pPr>
            <a:r>
              <a:rPr lang="lt-LT" sz="3200" b="0" i="0" u="none" strike="noStrike" cap="none">
                <a:solidFill>
                  <a:srgbClr val="2E2E2E"/>
                </a:solidFill>
                <a:latin typeface="Arial"/>
                <a:ea typeface="Arial"/>
                <a:cs typeface="Arial"/>
                <a:sym typeface="Arial"/>
              </a:rPr>
              <a:t>Emocinis tonas ir baimės kurstymas</a:t>
            </a:r>
            <a:endParaRPr sz="3200" b="0" i="0" u="none" strike="noStrike" cap="none">
              <a:solidFill>
                <a:srgbClr val="000000"/>
              </a:solidFill>
              <a:latin typeface="Arial"/>
              <a:ea typeface="Arial"/>
              <a:cs typeface="Arial"/>
              <a:sym typeface="Arial"/>
            </a:endParaRPr>
          </a:p>
          <a:p>
            <a:pPr marL="0" marR="0" lvl="0" indent="0" algn="l" rtl="0">
              <a:lnSpc>
                <a:spcPct val="100000"/>
              </a:lnSpc>
              <a:spcBef>
                <a:spcPts val="1000"/>
              </a:spcBef>
              <a:spcAft>
                <a:spcPts val="0"/>
              </a:spcAft>
              <a:buClr>
                <a:srgbClr val="000000"/>
              </a:buClr>
              <a:buSzPts val="3200"/>
              <a:buFont typeface="Arial"/>
              <a:buNone/>
            </a:pPr>
            <a:r>
              <a:rPr lang="lt-LT" sz="3200" b="0" i="0" u="none" strike="noStrike" cap="none">
                <a:solidFill>
                  <a:srgbClr val="2E2E2E"/>
                </a:solidFill>
                <a:latin typeface="Arial"/>
                <a:ea typeface="Arial"/>
                <a:cs typeface="Arial"/>
                <a:sym typeface="Arial"/>
              </a:rPr>
              <a:t>Humoro ir memų forma</a:t>
            </a:r>
            <a:endParaRPr sz="3200" b="0" i="0" u="none" strike="noStrike" cap="none">
              <a:solidFill>
                <a:srgbClr val="2E2E2E"/>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Google Shape;496;p124"/>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p>
            <a:pPr marL="457200" lvl="0" indent="-419100" algn="l" rtl="0">
              <a:lnSpc>
                <a:spcPct val="100000"/>
              </a:lnSpc>
              <a:spcBef>
                <a:spcPts val="1000"/>
              </a:spcBef>
              <a:spcAft>
                <a:spcPts val="0"/>
              </a:spcAft>
              <a:buSzPts val="3000"/>
              <a:buChar char="•"/>
            </a:pPr>
            <a:r>
              <a:rPr lang="lt-LT" sz="2800">
                <a:latin typeface="Arial"/>
                <a:ea typeface="Arial"/>
                <a:cs typeface="Arial"/>
                <a:sym typeface="Arial"/>
              </a:rPr>
              <a:t>2020 m. dokumentiniame filme popiežius Pranciškus pasakė, kad: „Homoseksualūs žmonės turi teisę būti šeimos dalimi... civilinės sąjungos įstatymas yra geras dalykas.“</a:t>
            </a:r>
            <a:endParaRPr/>
          </a:p>
          <a:p>
            <a:pPr marL="457200" lvl="0" indent="-419100" algn="l" rtl="0">
              <a:lnSpc>
                <a:spcPct val="100000"/>
              </a:lnSpc>
              <a:spcBef>
                <a:spcPts val="1000"/>
              </a:spcBef>
              <a:spcAft>
                <a:spcPts val="0"/>
              </a:spcAft>
              <a:buSzPts val="3000"/>
              <a:buChar char="•"/>
            </a:pPr>
            <a:r>
              <a:rPr lang="lt-LT" sz="2800">
                <a:latin typeface="Arial"/>
                <a:ea typeface="Arial"/>
                <a:cs typeface="Arial"/>
                <a:sym typeface="Arial"/>
              </a:rPr>
              <a:t>Daugelis antraščių skelbė, kad Popiežius palaiko gėjų santuokas.</a:t>
            </a:r>
            <a:endParaRPr/>
          </a:p>
          <a:p>
            <a:pPr marL="457200" lvl="0" indent="-419100" algn="l" rtl="0">
              <a:lnSpc>
                <a:spcPct val="100000"/>
              </a:lnSpc>
              <a:spcBef>
                <a:spcPts val="1000"/>
              </a:spcBef>
              <a:spcAft>
                <a:spcPts val="0"/>
              </a:spcAft>
              <a:buSzPts val="3000"/>
              <a:buChar char="•"/>
            </a:pPr>
            <a:r>
              <a:rPr lang="lt-LT" sz="2800">
                <a:latin typeface="Arial"/>
                <a:ea typeface="Arial"/>
                <a:cs typeface="Arial"/>
                <a:sym typeface="Arial"/>
              </a:rPr>
              <a:t>Nekalbėta apie religines santuokas, o tik apie teisinę apsaugą per civilines sąjungas. Tai buvo ženklas apie pagarbą žmogaus orumui, bet netapo oficialiu Bažnyčios doktrinos pakeitimu.</a:t>
            </a:r>
            <a:endParaRPr/>
          </a:p>
        </p:txBody>
      </p:sp>
      <p:sp>
        <p:nvSpPr>
          <p:cNvPr id="497" name="Google Shape;497;p124"/>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EA551F"/>
              </a:buClr>
              <a:buSzPts val="5000"/>
              <a:buFont typeface="Century Gothic"/>
              <a:buNone/>
            </a:pPr>
            <a:br>
              <a:rPr lang="lt-LT" sz="4500" b="1" i="0" u="none" strike="noStrike" cap="none">
                <a:solidFill>
                  <a:srgbClr val="EA551F"/>
                </a:solidFill>
                <a:latin typeface="Century Gothic"/>
                <a:ea typeface="Century Gothic"/>
                <a:cs typeface="Century Gothic"/>
                <a:sym typeface="Century Gothic"/>
              </a:rPr>
            </a:br>
            <a:r>
              <a:rPr lang="lt-LT" sz="4500" b="1">
                <a:solidFill>
                  <a:srgbClr val="EA551F"/>
                </a:solidFill>
                <a:latin typeface="Arial"/>
                <a:ea typeface="Arial"/>
                <a:cs typeface="Arial"/>
                <a:sym typeface="Arial"/>
              </a:rPr>
              <a:t>Konteksto išėmimas</a:t>
            </a:r>
            <a:br>
              <a:rPr lang="lt-LT">
                <a:latin typeface="Century Gothic"/>
                <a:ea typeface="Century Gothic"/>
                <a:cs typeface="Century Gothic"/>
                <a:sym typeface="Century Gothic"/>
              </a:rPr>
            </a:br>
            <a:endParaRPr>
              <a:latin typeface="Century Gothic"/>
              <a:ea typeface="Century Gothic"/>
              <a:cs typeface="Century Gothic"/>
              <a:sym typeface="Century Gothic"/>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g368ef0aa5e6_0_0"/>
          <p:cNvSpPr txBox="1"/>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None/>
            </a:pPr>
            <a:r>
              <a:rPr lang="lt-LT" sz="4500" b="1">
                <a:solidFill>
                  <a:srgbClr val="EA551F"/>
                </a:solidFill>
              </a:rPr>
              <a:t>Praktinė užduotis</a:t>
            </a:r>
            <a:endParaRPr sz="4500" b="1">
              <a:solidFill>
                <a:srgbClr val="EA551F"/>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44"/>
          <p:cNvSpPr txBox="1">
            <a:spLocks noGrp="1"/>
          </p:cNvSpPr>
          <p:nvPr>
            <p:ph type="body" idx="1"/>
          </p:nvPr>
        </p:nvSpPr>
        <p:spPr>
          <a:xfrm>
            <a:off x="838200" y="1819765"/>
            <a:ext cx="10515600" cy="483945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3000"/>
              <a:buNone/>
            </a:pPr>
            <a:r>
              <a:rPr lang="lt-LT" sz="2800">
                <a:latin typeface="Arial"/>
                <a:ea typeface="Arial"/>
                <a:cs typeface="Arial"/>
                <a:sym typeface="Arial"/>
              </a:rPr>
              <a:t>Clickbait – tai internetinis turinys, kuriuo siekiama pritraukti dėmesį ir paskatinti paspausti nuorodą</a:t>
            </a:r>
            <a:endParaRPr sz="2800">
              <a:latin typeface="Arial"/>
              <a:ea typeface="Arial"/>
              <a:cs typeface="Arial"/>
              <a:sym typeface="Arial"/>
            </a:endParaRPr>
          </a:p>
          <a:p>
            <a:pPr marL="0" lvl="0" indent="0" algn="l" rtl="0">
              <a:lnSpc>
                <a:spcPct val="100000"/>
              </a:lnSpc>
              <a:spcBef>
                <a:spcPts val="1000"/>
              </a:spcBef>
              <a:spcAft>
                <a:spcPts val="0"/>
              </a:spcAft>
              <a:buSzPts val="3000"/>
              <a:buNone/>
            </a:pPr>
            <a:r>
              <a:rPr lang="lt-LT" sz="2800">
                <a:solidFill>
                  <a:srgbClr val="202122"/>
                </a:solidFill>
                <a:latin typeface="Arial"/>
                <a:ea typeface="Arial"/>
                <a:cs typeface="Arial"/>
                <a:sym typeface="Arial"/>
              </a:rPr>
              <a:t>T</a:t>
            </a:r>
            <a:r>
              <a:rPr lang="lt-LT" sz="2800" b="0" i="0">
                <a:solidFill>
                  <a:srgbClr val="202122"/>
                </a:solidFill>
                <a:latin typeface="Arial"/>
                <a:ea typeface="Arial"/>
                <a:cs typeface="Arial"/>
                <a:sym typeface="Arial"/>
              </a:rPr>
              <a:t>ai išgalvotos, melagingos arba šiaip apgaunančios antraštės, </a:t>
            </a:r>
            <a:r>
              <a:rPr lang="lt-LT" sz="2800" b="0" i="0">
                <a:solidFill>
                  <a:srgbClr val="202122"/>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9"/>
                  </a:ext>
                </a:extLst>
              </a:rPr>
              <a:t>kur</a:t>
            </a:r>
            <a:r>
              <a:rPr lang="lt-LT" sz="2800" b="0" i="0">
                <a:solidFill>
                  <a:srgbClr val="202122"/>
                </a:solidFill>
                <a:latin typeface="Arial"/>
                <a:ea typeface="Arial"/>
                <a:cs typeface="Arial"/>
                <a:sym typeface="Arial"/>
              </a:rPr>
              <a:t> padarytos taip, kad būtinai žmogus paspaustų.</a:t>
            </a:r>
            <a:endParaRPr sz="2800" b="0" i="0">
              <a:solidFill>
                <a:srgbClr val="202122"/>
              </a:solidFill>
              <a:latin typeface="Arial"/>
              <a:ea typeface="Arial"/>
              <a:cs typeface="Arial"/>
              <a:sym typeface="Arial"/>
            </a:endParaRPr>
          </a:p>
          <a:p>
            <a:pPr marL="0" lvl="0" indent="0" algn="l" rtl="0">
              <a:lnSpc>
                <a:spcPct val="110000"/>
              </a:lnSpc>
              <a:spcBef>
                <a:spcPts val="1000"/>
              </a:spcBef>
              <a:spcAft>
                <a:spcPts val="0"/>
              </a:spcAft>
              <a:buSzPts val="1100"/>
              <a:buNone/>
            </a:pPr>
            <a:r>
              <a:rPr lang="lt-LT" sz="2800"/>
              <a:t>Kontrastai ar paradoksai sukelia klausimų ir skatina smalsumą.</a:t>
            </a:r>
            <a:endParaRPr sz="2800"/>
          </a:p>
          <a:p>
            <a:pPr marL="0" lvl="0" indent="0" algn="l" rtl="0">
              <a:lnSpc>
                <a:spcPct val="110000"/>
              </a:lnSpc>
              <a:spcBef>
                <a:spcPts val="1000"/>
              </a:spcBef>
              <a:spcAft>
                <a:spcPts val="0"/>
              </a:spcAft>
              <a:buClr>
                <a:schemeClr val="dk1"/>
              </a:buClr>
              <a:buSzPts val="1100"/>
              <a:buFont typeface="Arial"/>
              <a:buNone/>
            </a:pPr>
            <a:r>
              <a:rPr lang="lt-LT" sz="2800" u="sng">
                <a:solidFill>
                  <a:schemeClr val="hlink"/>
                </a:solidFill>
                <a:hlinkClick r:id="rId3"/>
              </a:rPr>
              <a:t>To dar nebuvo: po iššluoto Vingio parko – didinga žinia iš Jessicos Shy</a:t>
            </a:r>
            <a:endParaRPr sz="2800"/>
          </a:p>
          <a:p>
            <a:pPr marL="0" lvl="0" indent="0" algn="l" rtl="0">
              <a:lnSpc>
                <a:spcPct val="110000"/>
              </a:lnSpc>
              <a:spcBef>
                <a:spcPts val="1000"/>
              </a:spcBef>
              <a:spcAft>
                <a:spcPts val="0"/>
              </a:spcAft>
              <a:buClr>
                <a:schemeClr val="dk1"/>
              </a:buClr>
              <a:buSzPts val="1100"/>
              <a:buFont typeface="Arial"/>
              <a:buNone/>
            </a:pPr>
            <a:r>
              <a:rPr lang="lt-LT" sz="2800" u="sng">
                <a:solidFill>
                  <a:schemeClr val="hlink"/>
                </a:solidFill>
                <a:hlinkClick r:id="rId4"/>
              </a:rPr>
              <a:t>Merūnas Vitulskis prakalbo apie nematytą savo pusę: „Erikai tai buvo staigmena</a:t>
            </a:r>
            <a:r>
              <a:rPr lang="lt-LT" u="sng">
                <a:solidFill>
                  <a:schemeClr val="hlink"/>
                </a:solidFill>
                <a:hlinkClick r:id="rId4"/>
              </a:rPr>
              <a:t>“</a:t>
            </a:r>
            <a:endParaRPr>
              <a:solidFill>
                <a:srgbClr val="202122"/>
              </a:solidFill>
            </a:endParaRPr>
          </a:p>
        </p:txBody>
      </p:sp>
      <p:sp>
        <p:nvSpPr>
          <p:cNvPr id="509" name="Google Shape;509;p44"/>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100"/>
              <a:buFont typeface="Century Gothic"/>
              <a:buNone/>
            </a:pPr>
            <a:r>
              <a:rPr lang="lt-LT" sz="5000" b="1">
                <a:solidFill>
                  <a:srgbClr val="EA551F"/>
                </a:solidFill>
                <a:latin typeface="Arial"/>
                <a:ea typeface="Arial"/>
                <a:cs typeface="Arial"/>
                <a:sym typeface="Arial"/>
              </a:rPr>
              <a:t>Klaidinanti </a:t>
            </a:r>
            <a:r>
              <a:rPr lang="lt-LT" sz="4500" b="1" i="0" u="none" strike="noStrike" cap="none">
                <a:solidFill>
                  <a:srgbClr val="EA551F"/>
                </a:solidFill>
                <a:latin typeface="Arial"/>
                <a:ea typeface="Arial"/>
                <a:cs typeface="Arial"/>
                <a:sym typeface="Arial"/>
              </a:rPr>
              <a:t> antraštė (Clicbait)</a:t>
            </a:r>
            <a:endParaRPr sz="4500" b="1">
              <a:solidFill>
                <a:srgbClr val="FF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46"/>
          <p:cNvSpPr txBox="1">
            <a:spLocks noGrp="1"/>
          </p:cNvSpPr>
          <p:nvPr>
            <p:ph type="body" idx="1"/>
          </p:nvPr>
        </p:nvSpPr>
        <p:spPr>
          <a:xfrm>
            <a:off x="837679" y="1825626"/>
            <a:ext cx="5181600" cy="4546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3200"/>
              <a:buFont typeface="Arial"/>
              <a:buNone/>
            </a:pPr>
            <a:r>
              <a:rPr lang="lt-LT" sz="3200" u="sng">
                <a:solidFill>
                  <a:srgbClr val="000000"/>
                </a:solidFill>
                <a:latin typeface="Arial"/>
                <a:ea typeface="Arial"/>
                <a:cs typeface="Arial"/>
                <a:sym typeface="Arial"/>
                <a:hlinkClick r:id="rId3">
                  <a:extLst>
                    <a:ext uri="{A12FA001-AC4F-418D-AE19-62706E023703}">
                      <ahyp:hlinkClr xmlns:ahyp="http://schemas.microsoft.com/office/drawing/2018/hyperlinkcolor" val="tx"/>
                    </a:ext>
                  </a:extLst>
                </a:hlinkClick>
              </a:rPr>
              <a:t>Ž</a:t>
            </a:r>
            <a:r>
              <a:rPr lang="lt-LT" sz="3200" b="0" i="0" u="sng">
                <a:solidFill>
                  <a:srgbClr val="000000"/>
                </a:solidFill>
                <a:latin typeface="Arial"/>
                <a:ea typeface="Arial"/>
                <a:cs typeface="Arial"/>
                <a:sym typeface="Arial"/>
                <a:hlinkClick r:id="rId3">
                  <a:extLst>
                    <a:ext uri="{A12FA001-AC4F-418D-AE19-62706E023703}">
                      <ahyp:hlinkClr xmlns:ahyp="http://schemas.microsoft.com/office/drawing/2018/hyperlinkcolor" val="tx"/>
                    </a:ext>
                  </a:extLst>
                </a:hlinkClick>
              </a:rPr>
              <a:t>urnalistai manipuliavo vaizdais ir taip iškreipė realybę. Tviterio žinute buvo </a:t>
            </a:r>
            <a:r>
              <a:rPr lang="lt-LT" sz="3200" b="0" i="0" u="sng">
                <a:solidFill>
                  <a:srgbClr val="000000"/>
                </a:solidFill>
                <a:latin typeface="Arial"/>
                <a:ea typeface="Arial"/>
                <a:cs typeface="Arial"/>
                <a:sym typeface="Arial"/>
                <a:hlinkClick r:id="rId3">
                  <a:extLst>
                    <a:ext uri="{A12FA001-AC4F-418D-AE19-62706E023703}">
                      <ahyp:hlinkClr xmlns:ahyp="http://schemas.microsoft.com/office/drawing/2018/hyperlinkcolor" val="tx"/>
                    </a:ext>
                  </a:extLst>
                </a:hlinkClick>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0"/>
                  </a:ext>
                </a:extLst>
              </a:rPr>
              <a:t>pasidalinta</a:t>
            </a:r>
            <a:r>
              <a:rPr lang="lt-LT" sz="3200" b="0" i="0" u="sng">
                <a:solidFill>
                  <a:srgbClr val="000000"/>
                </a:solidFill>
                <a:latin typeface="Arial"/>
                <a:ea typeface="Arial"/>
                <a:cs typeface="Arial"/>
                <a:sym typeface="Arial"/>
                <a:hlinkClick r:id="rId3">
                  <a:extLst>
                    <a:ext uri="{A12FA001-AC4F-418D-AE19-62706E023703}">
                      <ahyp:hlinkClr xmlns:ahyp="http://schemas.microsoft.com/office/drawing/2018/hyperlinkcolor" val="tx"/>
                    </a:ext>
                  </a:extLst>
                </a:hlinkClick>
              </a:rPr>
              <a:t> daugiau nei 35 000 kartų.</a:t>
            </a:r>
            <a:endParaRPr sz="3200">
              <a:latin typeface="Arial"/>
              <a:ea typeface="Arial"/>
              <a:cs typeface="Arial"/>
              <a:sym typeface="Arial"/>
            </a:endParaRPr>
          </a:p>
        </p:txBody>
      </p:sp>
      <p:pic>
        <p:nvPicPr>
          <p:cNvPr id="516" name="Google Shape;516;p46"/>
          <p:cNvPicPr preferRelativeResize="0">
            <a:picLocks noGrp="1"/>
          </p:cNvPicPr>
          <p:nvPr>
            <p:ph type="body" idx="2"/>
          </p:nvPr>
        </p:nvPicPr>
        <p:blipFill rotWithShape="1">
          <a:blip r:embed="rId4">
            <a:alphaModFix/>
          </a:blip>
          <a:srcRect/>
          <a:stretch/>
        </p:blipFill>
        <p:spPr>
          <a:xfrm>
            <a:off x="6626269" y="1520800"/>
            <a:ext cx="4997140" cy="4851426"/>
          </a:xfrm>
          <a:prstGeom prst="rect">
            <a:avLst/>
          </a:prstGeom>
          <a:noFill/>
          <a:ln>
            <a:noFill/>
          </a:ln>
        </p:spPr>
      </p:pic>
      <p:sp>
        <p:nvSpPr>
          <p:cNvPr id="517" name="Google Shape;517;p46"/>
          <p:cNvSpPr txBox="1"/>
          <p:nvPr/>
        </p:nvSpPr>
        <p:spPr>
          <a:xfrm>
            <a:off x="599700" y="353675"/>
            <a:ext cx="10948200" cy="9996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4889"/>
              <a:buFont typeface="Calibri"/>
              <a:buNone/>
            </a:pPr>
            <a:r>
              <a:rPr lang="lt-LT" sz="5000" b="1">
                <a:solidFill>
                  <a:srgbClr val="EA551F"/>
                </a:solidFill>
              </a:rPr>
              <a:t>Melagingi vaizdai</a:t>
            </a:r>
            <a:endParaRPr sz="2800">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128"/>
          <p:cNvSpPr txBox="1">
            <a:spLocks noGrp="1"/>
          </p:cNvSpPr>
          <p:nvPr>
            <p:ph type="title"/>
          </p:nvPr>
        </p:nvSpPr>
        <p:spPr>
          <a:xfrm>
            <a:off x="787413" y="297876"/>
            <a:ext cx="110490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lt-LT" sz="5000" b="1">
                <a:solidFill>
                  <a:srgbClr val="EA551F"/>
                </a:solidFill>
                <a:latin typeface="Arial"/>
                <a:ea typeface="Arial"/>
                <a:cs typeface="Arial"/>
                <a:sym typeface="Arial"/>
              </a:rPr>
              <a:t>Melagingi vaizdai</a:t>
            </a:r>
            <a:endParaRPr sz="4500">
              <a:latin typeface="Arial"/>
              <a:ea typeface="Arial"/>
              <a:cs typeface="Arial"/>
              <a:sym typeface="Arial"/>
            </a:endParaRPr>
          </a:p>
        </p:txBody>
      </p:sp>
      <p:pic>
        <p:nvPicPr>
          <p:cNvPr id="524" name="Google Shape;524;p128">
            <a:hlinkClick r:id="rId3"/>
          </p:cNvPr>
          <p:cNvPicPr preferRelativeResize="0"/>
          <p:nvPr/>
        </p:nvPicPr>
        <p:blipFill rotWithShape="1">
          <a:blip r:embed="rId4">
            <a:alphaModFix/>
          </a:blip>
          <a:srcRect/>
          <a:stretch/>
        </p:blipFill>
        <p:spPr>
          <a:xfrm>
            <a:off x="3228675" y="1932063"/>
            <a:ext cx="6166475" cy="433372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129"/>
          <p:cNvSpPr txBox="1">
            <a:spLocks noGrp="1"/>
          </p:cNvSpPr>
          <p:nvPr>
            <p:ph type="body" idx="1"/>
          </p:nvPr>
        </p:nvSpPr>
        <p:spPr>
          <a:xfrm>
            <a:off x="838200" y="1781075"/>
            <a:ext cx="10515600" cy="4960500"/>
          </a:xfrm>
          <a:prstGeom prst="rect">
            <a:avLst/>
          </a:prstGeom>
          <a:noFill/>
          <a:ln>
            <a:noFill/>
          </a:ln>
        </p:spPr>
        <p:txBody>
          <a:bodyPr spcFirstLastPara="1" wrap="square" lIns="91425" tIns="45700" rIns="91425" bIns="45700" anchor="t" anchorCtr="0">
            <a:normAutofit fontScale="25000" lnSpcReduction="20000"/>
          </a:bodyPr>
          <a:lstStyle/>
          <a:p>
            <a:pPr marL="0" lvl="0" indent="0" algn="l" rtl="0">
              <a:lnSpc>
                <a:spcPct val="150000"/>
              </a:lnSpc>
              <a:spcBef>
                <a:spcPts val="0"/>
              </a:spcBef>
              <a:spcAft>
                <a:spcPts val="0"/>
              </a:spcAft>
              <a:buSzPts val="350"/>
              <a:buNone/>
            </a:pPr>
            <a:r>
              <a:rPr lang="lt-LT" sz="10800">
                <a:solidFill>
                  <a:schemeClr val="dk1"/>
                </a:solidFill>
              </a:rPr>
              <a:t>Tai, kuomet cituojami neegzistuojantys specialistai, „institutai“ ar „duomenys“, kad atrodyti patikimai. Tokie metodai dažnai naudojami dezinformacijoje, siekiant sukurti „autoriteto“ įspūdį. </a:t>
            </a:r>
            <a:endParaRPr sz="10800"/>
          </a:p>
          <a:p>
            <a:pPr marL="38100" lvl="0" indent="0" algn="l" rtl="0">
              <a:lnSpc>
                <a:spcPct val="150000"/>
              </a:lnSpc>
              <a:spcBef>
                <a:spcPts val="1000"/>
              </a:spcBef>
              <a:spcAft>
                <a:spcPts val="0"/>
              </a:spcAft>
              <a:buSzPct val="27777"/>
              <a:buNone/>
            </a:pPr>
            <a:r>
              <a:rPr lang="lt-LT" sz="10800" b="1" u="sng">
                <a:solidFill>
                  <a:schemeClr val="hlink"/>
                </a:solidFill>
                <a:latin typeface="Arial"/>
                <a:ea typeface="Arial"/>
                <a:cs typeface="Arial"/>
                <a:sym typeface="Arial"/>
                <a:hlinkClick r:id="rId3"/>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2"/>
                  </a:ext>
                </a:extLst>
              </a:rPr>
              <a:t>EU vs Disinfo</a:t>
            </a:r>
            <a:r>
              <a:rPr lang="lt-LT" sz="10800" u="sng">
                <a:solidFill>
                  <a:schemeClr val="hlink"/>
                </a:solidFill>
                <a:latin typeface="Arial"/>
                <a:ea typeface="Arial"/>
                <a:cs typeface="Arial"/>
                <a:sym typeface="Arial"/>
                <a:hlinkClick r:id="rId3"/>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
                  </a:ext>
                </a:extLst>
              </a:rPr>
              <a:t> </a:t>
            </a:r>
            <a:r>
              <a:rPr lang="lt-LT" sz="108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
                  </a:ext>
                </a:extLst>
              </a:rPr>
              <a:t> </a:t>
            </a:r>
            <a:r>
              <a:rPr lang="lt-LT" sz="108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5"/>
                  </a:ext>
                </a:extLst>
              </a:rPr>
              <a:t>(Europos kovos su dezinformacija projektas) nuolat analizuoja </a:t>
            </a:r>
            <a:r>
              <a:rPr lang="lt-LT" sz="10800" i="1">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6"/>
                  </a:ext>
                </a:extLst>
              </a:rPr>
              <a:t>suklastotas naujienas</a:t>
            </a:r>
            <a:r>
              <a:rPr lang="lt-LT" sz="108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7"/>
                  </a:ext>
                </a:extLst>
              </a:rPr>
              <a:t> ir pateikia realius pavyzdžius.</a:t>
            </a:r>
            <a:endParaRPr sz="10800">
              <a:latin typeface="Arial"/>
              <a:ea typeface="Arial"/>
              <a:cs typeface="Arial"/>
              <a:sym typeface="Arial"/>
            </a:endParaRPr>
          </a:p>
          <a:p>
            <a:pPr marL="38100" lvl="0" indent="0" algn="l" rtl="0">
              <a:lnSpc>
                <a:spcPct val="150000"/>
              </a:lnSpc>
              <a:spcBef>
                <a:spcPts val="1000"/>
              </a:spcBef>
              <a:spcAft>
                <a:spcPts val="0"/>
              </a:spcAft>
              <a:buSzPct val="27777"/>
              <a:buNone/>
            </a:pPr>
            <a:r>
              <a:rPr lang="lt-LT" sz="10800" u="sng">
                <a:solidFill>
                  <a:schemeClr val="hlink"/>
                </a:solidFill>
                <a:hlinkClick r:id="rId4"/>
              </a:rPr>
              <a:t>Nuo socialinių tinklų iki ginklų gamyklų: kaip Rusija įvilioja Afrikos moteris į karo gamybą</a:t>
            </a:r>
            <a:endParaRPr sz="10800">
              <a:solidFill>
                <a:srgbClr val="0A0A0A"/>
              </a:solidFill>
            </a:endParaRPr>
          </a:p>
          <a:p>
            <a:pPr marL="0" lvl="0" indent="0" algn="l" rtl="0">
              <a:lnSpc>
                <a:spcPct val="120000"/>
              </a:lnSpc>
              <a:spcBef>
                <a:spcPts val="0"/>
              </a:spcBef>
              <a:spcAft>
                <a:spcPts val="0"/>
              </a:spcAft>
              <a:buClr>
                <a:schemeClr val="dk1"/>
              </a:buClr>
              <a:buSzPts val="275"/>
              <a:buFont typeface="Arial"/>
              <a:buNone/>
            </a:pPr>
            <a:r>
              <a:rPr lang="lt-LT" sz="10800" u="sng">
                <a:solidFill>
                  <a:schemeClr val="hlink"/>
                </a:solidFill>
                <a:hlinkClick r:id="rId5"/>
              </a:rPr>
              <a:t>Kremliui rinkimai yra auksinė proga kištis į savo veiksmus</a:t>
            </a:r>
            <a:endParaRPr sz="10800">
              <a:solidFill>
                <a:srgbClr val="0A0A0A"/>
              </a:solidFill>
            </a:endParaRPr>
          </a:p>
          <a:p>
            <a:pPr marL="38100" lvl="0" indent="0" algn="l" rtl="0">
              <a:lnSpc>
                <a:spcPct val="150000"/>
              </a:lnSpc>
              <a:spcBef>
                <a:spcPts val="1200"/>
              </a:spcBef>
              <a:spcAft>
                <a:spcPts val="0"/>
              </a:spcAft>
              <a:buSzPct val="55045"/>
              <a:buNone/>
            </a:pPr>
            <a:endParaRPr sz="5450"/>
          </a:p>
          <a:p>
            <a:pPr marL="38100" lvl="0" indent="0" algn="l" rtl="0">
              <a:lnSpc>
                <a:spcPct val="100000"/>
              </a:lnSpc>
              <a:spcBef>
                <a:spcPts val="1000"/>
              </a:spcBef>
              <a:spcAft>
                <a:spcPts val="0"/>
              </a:spcAft>
              <a:buSzPct val="100000"/>
              <a:buNone/>
            </a:pPr>
            <a:br>
              <a:rPr lang="lt-LT">
                <a:latin typeface="Arial"/>
                <a:ea typeface="Arial"/>
                <a:cs typeface="Arial"/>
                <a:sym typeface="Arial"/>
              </a:rPr>
            </a:br>
            <a:endParaRPr>
              <a:latin typeface="Arial"/>
              <a:ea typeface="Arial"/>
              <a:cs typeface="Arial"/>
              <a:sym typeface="Arial"/>
            </a:endParaRPr>
          </a:p>
        </p:txBody>
      </p:sp>
      <p:sp>
        <p:nvSpPr>
          <p:cNvPr id="531" name="Google Shape;531;p129"/>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889"/>
              <a:buFont typeface="Calibri"/>
              <a:buNone/>
            </a:pPr>
            <a:r>
              <a:rPr lang="lt-LT" sz="5000" b="1" i="0" u="none" strike="noStrike" cap="none">
                <a:solidFill>
                  <a:srgbClr val="EA55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8"/>
                  </a:ext>
                </a:extLst>
              </a:rPr>
              <a:t>Suklastoti</a:t>
            </a:r>
            <a:r>
              <a:rPr lang="lt-LT" sz="5000" b="1" i="0" u="none" strike="noStrike" cap="none">
                <a:solidFill>
                  <a:srgbClr val="EA551F"/>
                </a:solidFill>
                <a:latin typeface="Arial"/>
                <a:ea typeface="Arial"/>
                <a:cs typeface="Arial"/>
                <a:sym typeface="Arial"/>
              </a:rPr>
              <a:t> ekspertai / šaltiniai</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p130"/>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None/>
            </a:pPr>
            <a:r>
              <a:rPr lang="lt-LT" sz="3200">
                <a:latin typeface="Arial"/>
                <a:ea typeface="Arial"/>
                <a:cs typeface="Arial"/>
                <a:sym typeface="Arial"/>
              </a:rPr>
              <a:t>Naudojami emociniai žodžiai: „katastrofa“, „žlunga“, „žudo“, „sunaikins“.</a:t>
            </a:r>
            <a:endParaRPr/>
          </a:p>
          <a:p>
            <a:pPr marL="0" lvl="0" indent="0" algn="l" rtl="0">
              <a:lnSpc>
                <a:spcPct val="100000"/>
              </a:lnSpc>
              <a:spcBef>
                <a:spcPts val="1000"/>
              </a:spcBef>
              <a:spcAft>
                <a:spcPts val="0"/>
              </a:spcAft>
              <a:buNone/>
            </a:pPr>
            <a:r>
              <a:rPr lang="lt-LT" sz="32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9"/>
                  </a:ext>
                </a:extLst>
              </a:rPr>
              <a:t>Pateikiamos</a:t>
            </a:r>
            <a:r>
              <a:rPr lang="lt-LT" sz="3200">
                <a:latin typeface="Arial"/>
                <a:ea typeface="Arial"/>
                <a:cs typeface="Arial"/>
                <a:sym typeface="Arial"/>
              </a:rPr>
              <a:t> pavienės istorijos kaip bendros tendencijos.</a:t>
            </a:r>
            <a:endParaRPr/>
          </a:p>
          <a:p>
            <a:pPr marL="0" lvl="0" indent="0" algn="l" rtl="0">
              <a:lnSpc>
                <a:spcPct val="100000"/>
              </a:lnSpc>
              <a:spcBef>
                <a:spcPts val="1000"/>
              </a:spcBef>
              <a:spcAft>
                <a:spcPts val="0"/>
              </a:spcAft>
              <a:buNone/>
            </a:pPr>
            <a:r>
              <a:rPr lang="lt-LT" sz="3200">
                <a:latin typeface="Arial"/>
                <a:ea typeface="Arial"/>
                <a:cs typeface="Arial"/>
                <a:sym typeface="Arial"/>
              </a:rPr>
              <a:t>Nutylimi ar iškreipiami faktai, o emocija iškeliama į pirmą planą.</a:t>
            </a:r>
            <a:endParaRPr/>
          </a:p>
          <a:p>
            <a:pPr marL="0" lvl="0" indent="0" algn="l" rtl="0">
              <a:lnSpc>
                <a:spcPct val="100000"/>
              </a:lnSpc>
              <a:spcBef>
                <a:spcPts val="1000"/>
              </a:spcBef>
              <a:spcAft>
                <a:spcPts val="0"/>
              </a:spcAft>
              <a:buNone/>
            </a:pPr>
            <a:r>
              <a:rPr lang="lt-LT" sz="3200">
                <a:latin typeface="Arial"/>
                <a:ea typeface="Arial"/>
                <a:cs typeface="Arial"/>
                <a:sym typeface="Arial"/>
              </a:rPr>
              <a:t>Dažnai pasitelkiami vaizdai ar antraštės, kuriančios grėsmės jausmą.</a:t>
            </a:r>
            <a:endParaRPr/>
          </a:p>
        </p:txBody>
      </p:sp>
      <p:sp>
        <p:nvSpPr>
          <p:cNvPr id="538" name="Google Shape;538;p130"/>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lt-LT" sz="4500" b="1" i="0" u="none" strike="noStrike" cap="none">
                <a:solidFill>
                  <a:srgbClr val="EA551F"/>
                </a:solidFill>
                <a:latin typeface="Arial"/>
                <a:ea typeface="Arial"/>
                <a:cs typeface="Arial"/>
                <a:sym typeface="Arial"/>
              </a:rPr>
              <a:t>Emocinis tonas ir baimės kurstymas</a:t>
            </a:r>
            <a:endParaRPr sz="4500">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p132"/>
          <p:cNvSpPr txBox="1">
            <a:spLocks noGrp="1"/>
          </p:cNvSpPr>
          <p:nvPr>
            <p:ph type="title"/>
          </p:nvPr>
        </p:nvSpPr>
        <p:spPr>
          <a:xfrm>
            <a:off x="314960" y="365126"/>
            <a:ext cx="1103884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4500"/>
              <a:buNone/>
            </a:pPr>
            <a:r>
              <a:rPr lang="lt-LT">
                <a:latin typeface="Arial"/>
                <a:ea typeface="Arial"/>
                <a:cs typeface="Arial"/>
                <a:sym typeface="Arial"/>
              </a:rPr>
              <a:t>Dezinformacija, sąmokslo teorija, baimės kurstymas</a:t>
            </a:r>
            <a:endParaRPr>
              <a:latin typeface="Arial"/>
              <a:ea typeface="Arial"/>
              <a:cs typeface="Arial"/>
              <a:sym typeface="Arial"/>
            </a:endParaRPr>
          </a:p>
        </p:txBody>
      </p:sp>
      <p:pic>
        <p:nvPicPr>
          <p:cNvPr id="545" name="Google Shape;545;p132"/>
          <p:cNvPicPr preferRelativeResize="0"/>
          <p:nvPr/>
        </p:nvPicPr>
        <p:blipFill rotWithShape="1">
          <a:blip r:embed="rId3">
            <a:alphaModFix/>
          </a:blip>
          <a:srcRect/>
          <a:stretch/>
        </p:blipFill>
        <p:spPr>
          <a:xfrm>
            <a:off x="5520474" y="1933549"/>
            <a:ext cx="6198049" cy="4647275"/>
          </a:xfrm>
          <a:prstGeom prst="rect">
            <a:avLst/>
          </a:prstGeom>
          <a:noFill/>
          <a:ln>
            <a:noFill/>
          </a:ln>
        </p:spPr>
      </p:pic>
      <p:sp>
        <p:nvSpPr>
          <p:cNvPr id="546" name="Google Shape;546;p132"/>
          <p:cNvSpPr txBox="1"/>
          <p:nvPr/>
        </p:nvSpPr>
        <p:spPr>
          <a:xfrm>
            <a:off x="282975" y="2030775"/>
            <a:ext cx="4910400" cy="45501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lt-LT" sz="3000">
                <a:solidFill>
                  <a:srgbClr val="2E2E2E"/>
                </a:solidFill>
              </a:rPr>
              <a:t>Dezinformacija ir sąmokslo teorijos klaidina vartotojus, skleisdamos netikrus faktus ir manipuliuodamos nuomone.</a:t>
            </a:r>
            <a:endParaRPr sz="3000">
              <a:solidFill>
                <a:srgbClr val="2E2E2E"/>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g38aee81569f_1_90"/>
          <p:cNvSpPr txBox="1">
            <a:spLocks noGrp="1"/>
          </p:cNvSpPr>
          <p:nvPr>
            <p:ph type="title"/>
          </p:nvPr>
        </p:nvSpPr>
        <p:spPr>
          <a:xfrm>
            <a:off x="314960" y="365126"/>
            <a:ext cx="110388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4500"/>
              <a:buNone/>
            </a:pPr>
            <a:r>
              <a:rPr lang="lt-LT">
                <a:latin typeface="Arial"/>
                <a:ea typeface="Arial"/>
                <a:cs typeface="Arial"/>
                <a:sym typeface="Arial"/>
              </a:rPr>
              <a:t>Humoro ir memų forma</a:t>
            </a:r>
            <a:endParaRPr>
              <a:latin typeface="Arial"/>
              <a:ea typeface="Arial"/>
              <a:cs typeface="Arial"/>
              <a:sym typeface="Arial"/>
            </a:endParaRPr>
          </a:p>
        </p:txBody>
      </p:sp>
      <p:pic>
        <p:nvPicPr>
          <p:cNvPr id="553" name="Google Shape;553;g38aee81569f_1_90"/>
          <p:cNvPicPr preferRelativeResize="0"/>
          <p:nvPr/>
        </p:nvPicPr>
        <p:blipFill rotWithShape="1">
          <a:blip r:embed="rId3">
            <a:alphaModFix/>
          </a:blip>
          <a:srcRect/>
          <a:stretch/>
        </p:blipFill>
        <p:spPr>
          <a:xfrm>
            <a:off x="4456455" y="2060700"/>
            <a:ext cx="7373320" cy="4147500"/>
          </a:xfrm>
          <a:prstGeom prst="rect">
            <a:avLst/>
          </a:prstGeom>
          <a:noFill/>
          <a:ln>
            <a:noFill/>
          </a:ln>
        </p:spPr>
      </p:pic>
      <p:sp>
        <p:nvSpPr>
          <p:cNvPr id="554" name="Google Shape;554;g38aee81569f_1_90"/>
          <p:cNvSpPr txBox="1"/>
          <p:nvPr/>
        </p:nvSpPr>
        <p:spPr>
          <a:xfrm>
            <a:off x="266325" y="2280450"/>
            <a:ext cx="4028100" cy="4244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lt-LT" sz="3000">
                <a:solidFill>
                  <a:srgbClr val="2E2E2E"/>
                </a:solidFill>
              </a:rPr>
              <a:t>Humoras ir memai dažnai platina informaciją greitai, bet ne visada tiksliai.</a:t>
            </a:r>
            <a:endParaRPr sz="3000">
              <a:solidFill>
                <a:srgbClr val="2E2E2E"/>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14"/>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3000"/>
              <a:buNone/>
            </a:pPr>
            <a:r>
              <a:rPr lang="lt-LT" sz="3200">
                <a:latin typeface="Arial"/>
                <a:ea typeface="Arial"/>
                <a:cs typeface="Arial"/>
                <a:sym typeface="Arial"/>
              </a:rPr>
              <a:t>Informacijos perteklius („infodemija“)</a:t>
            </a:r>
            <a:endParaRPr sz="3200">
              <a:latin typeface="Arial"/>
              <a:ea typeface="Arial"/>
              <a:cs typeface="Arial"/>
              <a:sym typeface="Arial"/>
            </a:endParaRPr>
          </a:p>
          <a:p>
            <a:pPr marL="0" lvl="0" indent="0" algn="l" rtl="0">
              <a:lnSpc>
                <a:spcPct val="100000"/>
              </a:lnSpc>
              <a:spcBef>
                <a:spcPts val="1000"/>
              </a:spcBef>
              <a:spcAft>
                <a:spcPts val="0"/>
              </a:spcAft>
              <a:buSzPts val="3000"/>
              <a:buNone/>
            </a:pPr>
            <a:r>
              <a:rPr lang="lt-LT" sz="3200">
                <a:latin typeface="Arial"/>
                <a:ea typeface="Arial"/>
                <a:cs typeface="Arial"/>
                <a:sym typeface="Arial"/>
              </a:rPr>
              <a:t>Greitas naujienų ciklas</a:t>
            </a:r>
            <a:endParaRPr sz="3200">
              <a:latin typeface="Arial"/>
              <a:ea typeface="Arial"/>
              <a:cs typeface="Arial"/>
              <a:sym typeface="Arial"/>
            </a:endParaRPr>
          </a:p>
          <a:p>
            <a:pPr marL="0" lvl="0" indent="0" algn="l" rtl="0">
              <a:lnSpc>
                <a:spcPct val="100000"/>
              </a:lnSpc>
              <a:spcBef>
                <a:spcPts val="1000"/>
              </a:spcBef>
              <a:spcAft>
                <a:spcPts val="0"/>
              </a:spcAft>
              <a:buSzPts val="3000"/>
              <a:buNone/>
            </a:pPr>
            <a:r>
              <a:rPr lang="lt-LT" sz="3200">
                <a:latin typeface="Arial"/>
                <a:ea typeface="Arial"/>
                <a:cs typeface="Arial"/>
                <a:sym typeface="Arial"/>
              </a:rPr>
              <a:t>Algoritmai ir personalizuotas turinys</a:t>
            </a:r>
            <a:endParaRPr sz="3200">
              <a:latin typeface="Arial"/>
              <a:ea typeface="Arial"/>
              <a:cs typeface="Arial"/>
              <a:sym typeface="Arial"/>
            </a:endParaRPr>
          </a:p>
          <a:p>
            <a:pPr marL="0" lvl="0" indent="0" algn="l" rtl="0">
              <a:lnSpc>
                <a:spcPct val="100000"/>
              </a:lnSpc>
              <a:spcBef>
                <a:spcPts val="1000"/>
              </a:spcBef>
              <a:spcAft>
                <a:spcPts val="0"/>
              </a:spcAft>
              <a:buSzPts val="3000"/>
              <a:buNone/>
            </a:pPr>
            <a:r>
              <a:rPr lang="lt-LT" sz="3200">
                <a:latin typeface="Arial"/>
                <a:ea typeface="Arial"/>
                <a:cs typeface="Arial"/>
                <a:sym typeface="Arial"/>
              </a:rPr>
              <a:t>Patvirtinimo šališkumas (angl. confirmation bias)</a:t>
            </a:r>
            <a:br>
              <a:rPr lang="lt-LT" sz="3200">
                <a:latin typeface="Arial"/>
                <a:ea typeface="Arial"/>
                <a:cs typeface="Arial"/>
                <a:sym typeface="Arial"/>
              </a:rPr>
            </a:br>
            <a:br>
              <a:rPr lang="lt-LT" sz="3200">
                <a:latin typeface="Arial"/>
                <a:ea typeface="Arial"/>
                <a:cs typeface="Arial"/>
                <a:sym typeface="Arial"/>
              </a:rPr>
            </a:br>
            <a:endParaRPr sz="3200">
              <a:latin typeface="Arial"/>
              <a:ea typeface="Arial"/>
              <a:cs typeface="Arial"/>
              <a:sym typeface="Arial"/>
            </a:endParaRPr>
          </a:p>
        </p:txBody>
      </p:sp>
      <p:sp>
        <p:nvSpPr>
          <p:cNvPr id="561" name="Google Shape;561;p14"/>
          <p:cNvSpPr txBox="1">
            <a:spLocks noGrp="1"/>
          </p:cNvSpPr>
          <p:nvPr>
            <p:ph type="title"/>
          </p:nvPr>
        </p:nvSpPr>
        <p:spPr>
          <a:xfrm>
            <a:off x="688440" y="201851"/>
            <a:ext cx="110592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100"/>
              <a:buFont typeface="Century Gothic"/>
              <a:buNone/>
            </a:pPr>
            <a:r>
              <a:rPr lang="lt-LT" sz="4500" b="1" i="0" u="none" strike="noStrike" cap="none">
                <a:solidFill>
                  <a:srgbClr val="EA551F"/>
                </a:solidFill>
                <a:latin typeface="Arial"/>
                <a:ea typeface="Arial"/>
                <a:cs typeface="Arial"/>
                <a:sym typeface="Arial"/>
              </a:rPr>
              <a:t>Kodėl sunku atrinkti patikimą informaciją? (1) </a:t>
            </a:r>
            <a:endParaRPr sz="4800">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sp>
        <p:nvSpPr>
          <p:cNvPr id="567" name="Google Shape;567;p15"/>
          <p:cNvSpPr txBox="1">
            <a:spLocks noGrp="1"/>
          </p:cNvSpPr>
          <p:nvPr>
            <p:ph type="body" idx="1"/>
          </p:nvPr>
        </p:nvSpPr>
        <p:spPr>
          <a:xfrm>
            <a:off x="838200" y="1819765"/>
            <a:ext cx="10515600" cy="493176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3000"/>
              <a:buNone/>
            </a:pPr>
            <a:r>
              <a:rPr lang="lt-LT" sz="32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0"/>
                  </a:ext>
                </a:extLst>
              </a:rPr>
              <a:t>Autoritetingų šaltinių pasirinkimas yra iššūkis.</a:t>
            </a:r>
            <a:endParaRPr sz="32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1"/>
                </a:ext>
              </a:extLst>
            </a:endParaRPr>
          </a:p>
          <a:p>
            <a:pPr marL="0" lvl="0" indent="0" algn="l" rtl="0">
              <a:lnSpc>
                <a:spcPct val="100000"/>
              </a:lnSpc>
              <a:spcBef>
                <a:spcPts val="1000"/>
              </a:spcBef>
              <a:spcAft>
                <a:spcPts val="0"/>
              </a:spcAft>
              <a:buSzPts val="3000"/>
              <a:buNone/>
            </a:pPr>
            <a:r>
              <a:rPr lang="lt-LT" sz="32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2"/>
                  </a:ext>
                </a:extLst>
              </a:rPr>
              <a:t>Tūkstančiai skirtingų kanalų, galimybė rinktis kanalus patiems.</a:t>
            </a:r>
            <a:endParaRPr sz="3200">
              <a:latin typeface="Arial"/>
              <a:ea typeface="Arial"/>
              <a:cs typeface="Arial"/>
              <a:sym typeface="Arial"/>
            </a:endParaRPr>
          </a:p>
          <a:p>
            <a:pPr marL="0" lvl="0" indent="0" algn="l" rtl="0">
              <a:lnSpc>
                <a:spcPct val="100000"/>
              </a:lnSpc>
              <a:spcBef>
                <a:spcPts val="1000"/>
              </a:spcBef>
              <a:spcAft>
                <a:spcPts val="0"/>
              </a:spcAft>
              <a:buSzPts val="3000"/>
              <a:buNone/>
            </a:pPr>
            <a:r>
              <a:rPr lang="lt-LT" sz="3200">
                <a:latin typeface="Arial"/>
                <a:ea typeface="Arial"/>
                <a:cs typeface="Arial"/>
                <a:sym typeface="Arial"/>
              </a:rPr>
              <a:t>Socialiniai </a:t>
            </a:r>
            <a:r>
              <a:rPr lang="lt-LT" sz="32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3"/>
                  </a:ext>
                </a:extLst>
              </a:rPr>
              <a:t>tinklai</a:t>
            </a:r>
            <a:r>
              <a:rPr lang="lt-LT" sz="3200">
                <a:latin typeface="Arial"/>
                <a:ea typeface="Arial"/>
                <a:cs typeface="Arial"/>
                <a:sym typeface="Arial"/>
              </a:rPr>
              <a:t> kaip šaltinis.</a:t>
            </a:r>
            <a:endParaRPr sz="3200">
              <a:latin typeface="Arial"/>
              <a:ea typeface="Arial"/>
              <a:cs typeface="Arial"/>
              <a:sym typeface="Arial"/>
            </a:endParaRPr>
          </a:p>
          <a:p>
            <a:pPr marL="0" lvl="0" indent="0" algn="l" rtl="0">
              <a:lnSpc>
                <a:spcPct val="100000"/>
              </a:lnSpc>
              <a:spcBef>
                <a:spcPts val="1000"/>
              </a:spcBef>
              <a:spcAft>
                <a:spcPts val="0"/>
              </a:spcAft>
              <a:buSzPts val="3000"/>
              <a:buNone/>
            </a:pPr>
            <a:r>
              <a:rPr lang="lt-LT" sz="3200">
                <a:latin typeface="Arial"/>
                <a:ea typeface="Arial"/>
                <a:cs typeface="Arial"/>
                <a:sym typeface="Arial"/>
              </a:rPr>
              <a:t>Istorijų iškraipymas, senos informacijos perpublikavimas. </a:t>
            </a:r>
            <a:endParaRPr/>
          </a:p>
          <a:p>
            <a:pPr marL="0" lvl="0" indent="0" algn="l" rtl="0">
              <a:lnSpc>
                <a:spcPct val="100000"/>
              </a:lnSpc>
              <a:spcBef>
                <a:spcPts val="1000"/>
              </a:spcBef>
              <a:spcAft>
                <a:spcPts val="0"/>
              </a:spcAft>
              <a:buSzPts val="3000"/>
              <a:buNone/>
            </a:pPr>
            <a:r>
              <a:rPr lang="lt-LT" sz="3200">
                <a:latin typeface="Arial"/>
                <a:ea typeface="Arial"/>
                <a:cs typeface="Arial"/>
                <a:sym typeface="Arial"/>
              </a:rPr>
              <a:t>Informacinis triukšmas</a:t>
            </a:r>
            <a:endParaRPr sz="3200">
              <a:latin typeface="Arial"/>
              <a:ea typeface="Arial"/>
              <a:cs typeface="Arial"/>
              <a:sym typeface="Arial"/>
            </a:endParaRPr>
          </a:p>
          <a:p>
            <a:pPr marL="0" lvl="0" indent="0" algn="l" rtl="0">
              <a:lnSpc>
                <a:spcPct val="100000"/>
              </a:lnSpc>
              <a:spcBef>
                <a:spcPts val="1000"/>
              </a:spcBef>
              <a:spcAft>
                <a:spcPts val="0"/>
              </a:spcAft>
              <a:buSzPts val="3000"/>
              <a:buNone/>
            </a:pPr>
            <a:r>
              <a:rPr lang="lt-LT" sz="3200">
                <a:latin typeface="Arial"/>
                <a:ea typeface="Arial"/>
                <a:cs typeface="Arial"/>
                <a:sym typeface="Arial"/>
              </a:rPr>
              <a:t>Kur tikra naujiena?</a:t>
            </a:r>
            <a:endParaRPr sz="2800"/>
          </a:p>
        </p:txBody>
      </p:sp>
      <p:sp>
        <p:nvSpPr>
          <p:cNvPr id="568" name="Google Shape;568;p15"/>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100"/>
              <a:buFont typeface="Century Gothic"/>
              <a:buNone/>
            </a:pPr>
            <a:r>
              <a:rPr lang="lt-LT" sz="4500" b="1" i="0" u="none" strike="noStrike" cap="none">
                <a:solidFill>
                  <a:srgbClr val="EA551F"/>
                </a:solidFill>
                <a:latin typeface="Arial"/>
                <a:ea typeface="Arial"/>
                <a:cs typeface="Arial"/>
                <a:sym typeface="Arial"/>
              </a:rPr>
              <a:t>Kodėl sunku atrinkti patikimą informaciją? (2) </a:t>
            </a:r>
            <a:endParaRPr sz="4800" b="1">
              <a:solidFill>
                <a:srgbClr val="FF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574" name="Google Shape;574;p133"/>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Arial"/>
                <a:ea typeface="Arial"/>
                <a:cs typeface="Arial"/>
                <a:sym typeface="Arial"/>
              </a:rPr>
              <a:t>Diskusija</a:t>
            </a:r>
            <a:endParaRPr/>
          </a:p>
        </p:txBody>
      </p:sp>
      <p:sp>
        <p:nvSpPr>
          <p:cNvPr id="575" name="Google Shape;575;p133"/>
          <p:cNvSpPr txBox="1">
            <a:spLocks noGrp="1"/>
          </p:cNvSpPr>
          <p:nvPr>
            <p:ph type="body" idx="1"/>
          </p:nvPr>
        </p:nvSpPr>
        <p:spPr>
          <a:xfrm>
            <a:off x="983974" y="3293682"/>
            <a:ext cx="9392400" cy="1569900"/>
          </a:xfrm>
          <a:prstGeom prst="rect">
            <a:avLst/>
          </a:prstGeom>
          <a:noFill/>
          <a:ln>
            <a:noFill/>
          </a:ln>
        </p:spPr>
        <p:txBody>
          <a:bodyPr spcFirstLastPara="1" wrap="square" lIns="91425" tIns="45700" rIns="91425" bIns="45700" anchor="ctr" anchorCtr="0">
            <a:spAutoFit/>
          </a:bodyPr>
          <a:lstStyle/>
          <a:p>
            <a:pPr marL="0" lvl="0" indent="0" algn="l" rtl="0">
              <a:lnSpc>
                <a:spcPct val="100000"/>
              </a:lnSpc>
              <a:spcBef>
                <a:spcPts val="0"/>
              </a:spcBef>
              <a:spcAft>
                <a:spcPts val="0"/>
              </a:spcAft>
              <a:buClr>
                <a:srgbClr val="2E2E2E"/>
              </a:buClr>
              <a:buSzPts val="3200"/>
              <a:buNone/>
            </a:pPr>
            <a:r>
              <a:rPr lang="lt-LT" sz="3200"/>
              <a:t>Ar jums yra tekę susidurti su melaginga informacija  naujienų portaluose? Socialiniuose tinkluose? Kaip reagavote?</a:t>
            </a:r>
            <a:endParaRPr sz="3200" b="0" u="none" strike="noStrike" cap="none">
              <a:solidFill>
                <a:schemeClr val="dk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580" name="Google Shape;580;g368ef0aa5e6_0_10"/>
          <p:cNvSpPr txBox="1"/>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None/>
            </a:pPr>
            <a:r>
              <a:rPr lang="lt-LT" sz="4500" b="1">
                <a:solidFill>
                  <a:srgbClr val="EA551F"/>
                </a:solidFill>
              </a:rPr>
              <a:t>Praktinė užduotis</a:t>
            </a:r>
            <a:endParaRPr sz="4500" b="1">
              <a:solidFill>
                <a:srgbClr val="EA551F"/>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p134"/>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1000"/>
              </a:spcBef>
              <a:spcAft>
                <a:spcPts val="0"/>
              </a:spcAft>
              <a:buNone/>
            </a:pPr>
            <a:r>
              <a:rPr lang="lt-LT" u="sng">
                <a:solidFill>
                  <a:schemeClr val="hlink"/>
                </a:solidFill>
                <a:latin typeface="Arial"/>
                <a:ea typeface="Arial"/>
                <a:cs typeface="Arial"/>
                <a:sym typeface="Arial"/>
                <a:hlinkClick r:id="rId3"/>
              </a:rPr>
              <a:t>Moksleivių rezultatai – itin prasti. Kokia ateitis laukia Lietuvos mokyklų?</a:t>
            </a:r>
            <a:endParaRPr>
              <a:latin typeface="Arial"/>
              <a:ea typeface="Arial"/>
              <a:cs typeface="Arial"/>
              <a:sym typeface="Arial"/>
            </a:endParaRPr>
          </a:p>
          <a:p>
            <a:pPr marL="457200" lvl="0" indent="-228600" algn="l" rtl="0">
              <a:lnSpc>
                <a:spcPct val="110000"/>
              </a:lnSpc>
              <a:spcBef>
                <a:spcPts val="1000"/>
              </a:spcBef>
              <a:spcAft>
                <a:spcPts val="0"/>
              </a:spcAft>
              <a:buSzPts val="2824"/>
              <a:buNone/>
            </a:pPr>
            <a:endParaRPr>
              <a:latin typeface="Arial"/>
              <a:ea typeface="Arial"/>
              <a:cs typeface="Arial"/>
              <a:sym typeface="Arial"/>
            </a:endParaRPr>
          </a:p>
          <a:p>
            <a:pPr marL="0" lvl="0" indent="0" algn="l" rtl="0">
              <a:lnSpc>
                <a:spcPct val="110000"/>
              </a:lnSpc>
              <a:spcBef>
                <a:spcPts val="1000"/>
              </a:spcBef>
              <a:spcAft>
                <a:spcPts val="0"/>
              </a:spcAft>
              <a:buNone/>
            </a:pPr>
            <a:r>
              <a:rPr lang="lt-LT" u="sng">
                <a:solidFill>
                  <a:schemeClr val="hlink"/>
                </a:solidFill>
                <a:latin typeface="Arial"/>
                <a:ea typeface="Arial"/>
                <a:cs typeface="Arial"/>
                <a:sym typeface="Arial"/>
                <a:hlinkClick r:id="rId4"/>
              </a:rPr>
              <a:t>Nemokami įrankiai, kuriais nesunkiai patikrinsite internete randamą informaciją </a:t>
            </a:r>
            <a:endParaRPr>
              <a:latin typeface="Arial"/>
              <a:ea typeface="Arial"/>
              <a:cs typeface="Arial"/>
              <a:sym typeface="Arial"/>
            </a:endParaRPr>
          </a:p>
          <a:p>
            <a:pPr marL="457200" lvl="0" indent="-228600" algn="l" rtl="0">
              <a:lnSpc>
                <a:spcPct val="110000"/>
              </a:lnSpc>
              <a:spcBef>
                <a:spcPts val="1000"/>
              </a:spcBef>
              <a:spcAft>
                <a:spcPts val="0"/>
              </a:spcAft>
              <a:buSzPts val="2824"/>
              <a:buNone/>
            </a:pPr>
            <a:endParaRPr>
              <a:latin typeface="Arial"/>
              <a:ea typeface="Arial"/>
              <a:cs typeface="Arial"/>
              <a:sym typeface="Arial"/>
            </a:endParaRPr>
          </a:p>
          <a:p>
            <a:pPr marL="0" lvl="0" indent="0" algn="l" rtl="0">
              <a:lnSpc>
                <a:spcPct val="110000"/>
              </a:lnSpc>
              <a:spcBef>
                <a:spcPts val="1000"/>
              </a:spcBef>
              <a:spcAft>
                <a:spcPts val="0"/>
              </a:spcAft>
              <a:buNone/>
            </a:pPr>
            <a:r>
              <a:rPr lang="lt-LT" u="sng">
                <a:solidFill>
                  <a:schemeClr val="hlink"/>
                </a:solidFill>
                <a:latin typeface="Arial"/>
                <a:ea typeface="Arial"/>
                <a:cs typeface="Arial"/>
                <a:sym typeface="Arial"/>
                <a:hlinkClick r:id="rId5"/>
              </a:rPr>
              <a:t>Kilmė už 60 eurų</a:t>
            </a:r>
            <a:endParaRPr/>
          </a:p>
        </p:txBody>
      </p:sp>
      <p:sp>
        <p:nvSpPr>
          <p:cNvPr id="587" name="Google Shape;587;p134"/>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4"/>
                  </a:ext>
                </a:extLst>
              </a:rPr>
              <a:t>Nuomonė</a:t>
            </a:r>
            <a:r>
              <a:rPr lang="lt-LT">
                <a:latin typeface="Arial"/>
                <a:ea typeface="Arial"/>
                <a:cs typeface="Arial"/>
                <a:sym typeface="Arial"/>
              </a:rPr>
              <a:t> ar faktas?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135"/>
          <p:cNvSpPr txBox="1"/>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None/>
            </a:pPr>
            <a:r>
              <a:rPr lang="lt-LT" sz="4500" b="1">
                <a:solidFill>
                  <a:srgbClr val="EA551F"/>
                </a:solidFill>
              </a:rPr>
              <a:t>Socialinės medijos</a:t>
            </a:r>
            <a:endParaRPr sz="4500" b="1">
              <a:solidFill>
                <a:srgbClr val="EA551F"/>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sp>
        <p:nvSpPr>
          <p:cNvPr id="598" name="Google Shape;598;p136"/>
          <p:cNvSpPr txBox="1">
            <a:spLocks noGrp="1"/>
          </p:cNvSpPr>
          <p:nvPr>
            <p:ph type="body" idx="1"/>
          </p:nvPr>
        </p:nvSpPr>
        <p:spPr>
          <a:xfrm>
            <a:off x="699250" y="1800225"/>
            <a:ext cx="10654500" cy="5057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2400"/>
              <a:buNone/>
            </a:pPr>
            <a:r>
              <a:rPr lang="lt-LT" sz="3200" b="1">
                <a:latin typeface="Arial"/>
                <a:ea typeface="Arial"/>
                <a:cs typeface="Arial"/>
                <a:sym typeface="Arial"/>
              </a:rPr>
              <a:t>Bendravimo socialiniai tinklai</a:t>
            </a:r>
            <a:r>
              <a:rPr lang="lt-LT" sz="3200">
                <a:latin typeface="Arial"/>
                <a:ea typeface="Arial"/>
                <a:cs typeface="Arial"/>
                <a:sym typeface="Arial"/>
              </a:rPr>
              <a:t>: „Facebook“, „WhatsApp </a:t>
            </a:r>
            <a:r>
              <a:rPr lang="lt-LT" sz="32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5"/>
                  </a:ext>
                </a:extLst>
              </a:rPr>
              <a:t>.</a:t>
            </a:r>
            <a:endParaRPr>
              <a:latin typeface="Arial"/>
              <a:ea typeface="Arial"/>
              <a:cs typeface="Arial"/>
              <a:sym typeface="Arial"/>
            </a:endParaRPr>
          </a:p>
          <a:p>
            <a:pPr marL="0" lvl="0" indent="0" algn="l" rtl="0">
              <a:lnSpc>
                <a:spcPct val="100000"/>
              </a:lnSpc>
              <a:spcBef>
                <a:spcPts val="1000"/>
              </a:spcBef>
              <a:spcAft>
                <a:spcPts val="0"/>
              </a:spcAft>
              <a:buSzPts val="2400"/>
              <a:buNone/>
            </a:pPr>
            <a:r>
              <a:rPr lang="lt-LT" sz="3200" b="1">
                <a:latin typeface="Arial"/>
                <a:ea typeface="Arial"/>
                <a:cs typeface="Arial"/>
                <a:sym typeface="Arial"/>
              </a:rPr>
              <a:t>Profesiniai socialiniai tinklai</a:t>
            </a:r>
            <a:r>
              <a:rPr lang="lt-LT" sz="3200">
                <a:latin typeface="Arial"/>
                <a:ea typeface="Arial"/>
                <a:cs typeface="Arial"/>
                <a:sym typeface="Arial"/>
              </a:rPr>
              <a:t>: „LinkedIn“</a:t>
            </a:r>
            <a:r>
              <a:rPr lang="lt-LT" sz="3200"/>
              <a:t>.</a:t>
            </a:r>
            <a:endParaRPr>
              <a:latin typeface="Arial"/>
              <a:ea typeface="Arial"/>
              <a:cs typeface="Arial"/>
              <a:sym typeface="Arial"/>
            </a:endParaRPr>
          </a:p>
          <a:p>
            <a:pPr marL="0" lvl="0" indent="0" algn="l" rtl="0">
              <a:lnSpc>
                <a:spcPct val="100000"/>
              </a:lnSpc>
              <a:spcBef>
                <a:spcPts val="1000"/>
              </a:spcBef>
              <a:spcAft>
                <a:spcPts val="0"/>
              </a:spcAft>
              <a:buSzPts val="2400"/>
              <a:buNone/>
            </a:pPr>
            <a:r>
              <a:rPr lang="lt-LT" sz="3200" b="1">
                <a:latin typeface="Arial"/>
                <a:ea typeface="Arial"/>
                <a:cs typeface="Arial"/>
                <a:sym typeface="Arial"/>
              </a:rPr>
              <a:t>Vaizdo bendrinimo platformos</a:t>
            </a:r>
            <a:r>
              <a:rPr lang="lt-LT" sz="3200">
                <a:latin typeface="Arial"/>
                <a:ea typeface="Arial"/>
                <a:cs typeface="Arial"/>
                <a:sym typeface="Arial"/>
              </a:rPr>
              <a:t>: „YouTube“, „TikTok“, „Vimeo“.</a:t>
            </a:r>
            <a:endParaRPr>
              <a:latin typeface="Arial"/>
              <a:ea typeface="Arial"/>
              <a:cs typeface="Arial"/>
              <a:sym typeface="Arial"/>
            </a:endParaRPr>
          </a:p>
          <a:p>
            <a:pPr marL="0" lvl="0" indent="0" algn="l" rtl="0">
              <a:lnSpc>
                <a:spcPct val="100000"/>
              </a:lnSpc>
              <a:spcBef>
                <a:spcPts val="1000"/>
              </a:spcBef>
              <a:spcAft>
                <a:spcPts val="0"/>
              </a:spcAft>
              <a:buSzPts val="2400"/>
              <a:buNone/>
            </a:pPr>
            <a:r>
              <a:rPr lang="lt-LT" sz="3200" b="1">
                <a:latin typeface="Arial"/>
                <a:ea typeface="Arial"/>
                <a:cs typeface="Arial"/>
                <a:sym typeface="Arial"/>
              </a:rPr>
              <a:t>Nuotraukų bendrinimo socialiniai tinklai</a:t>
            </a:r>
            <a:r>
              <a:rPr lang="lt-LT" sz="3200">
                <a:latin typeface="Arial"/>
                <a:ea typeface="Arial"/>
                <a:cs typeface="Arial"/>
                <a:sym typeface="Arial"/>
              </a:rPr>
              <a:t>: „Instagram“, „Pinterest“, „Snapchat“.</a:t>
            </a:r>
            <a:endParaRPr>
              <a:latin typeface="Arial"/>
              <a:ea typeface="Arial"/>
              <a:cs typeface="Arial"/>
              <a:sym typeface="Arial"/>
            </a:endParaRPr>
          </a:p>
          <a:p>
            <a:pPr marL="0" lvl="0" indent="0" algn="l" rtl="0">
              <a:lnSpc>
                <a:spcPct val="100000"/>
              </a:lnSpc>
              <a:spcBef>
                <a:spcPts val="1000"/>
              </a:spcBef>
              <a:spcAft>
                <a:spcPts val="0"/>
              </a:spcAft>
              <a:buSzPts val="2400"/>
              <a:buNone/>
            </a:pPr>
            <a:r>
              <a:rPr lang="lt-LT" sz="3200" b="1">
                <a:latin typeface="Arial"/>
                <a:ea typeface="Arial"/>
                <a:cs typeface="Arial"/>
                <a:sym typeface="Arial"/>
              </a:rPr>
              <a:t>Interesų bendruomenių tinklai</a:t>
            </a:r>
            <a:r>
              <a:rPr lang="lt-LT" sz="3200">
                <a:latin typeface="Arial"/>
                <a:ea typeface="Arial"/>
                <a:cs typeface="Arial"/>
                <a:sym typeface="Arial"/>
              </a:rPr>
              <a:t>: „Telegram“, „Reddit“, „Goodreads“.</a:t>
            </a:r>
            <a:endParaRPr sz="3200">
              <a:latin typeface="Arial"/>
              <a:ea typeface="Arial"/>
              <a:cs typeface="Arial"/>
              <a:sym typeface="Arial"/>
            </a:endParaRPr>
          </a:p>
        </p:txBody>
      </p:sp>
      <p:sp>
        <p:nvSpPr>
          <p:cNvPr id="599" name="Google Shape;599;p136"/>
          <p:cNvSpPr txBox="1">
            <a:spLocks noGrp="1"/>
          </p:cNvSpPr>
          <p:nvPr>
            <p:ph type="title"/>
          </p:nvPr>
        </p:nvSpPr>
        <p:spPr>
          <a:xfrm>
            <a:off x="699247" y="365126"/>
            <a:ext cx="10654553"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Arial"/>
                <a:ea typeface="Arial"/>
                <a:cs typeface="Arial"/>
                <a:sym typeface="Arial"/>
              </a:rPr>
              <a:t>Socialinės medijos (socialiniai tinklai)</a:t>
            </a:r>
            <a:endParaRPr>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18"/>
          <p:cNvSpPr txBox="1">
            <a:spLocks noGrp="1"/>
          </p:cNvSpPr>
          <p:nvPr>
            <p:ph type="body" idx="1"/>
          </p:nvPr>
        </p:nvSpPr>
        <p:spPr>
          <a:xfrm>
            <a:off x="910150" y="1764900"/>
            <a:ext cx="10752900" cy="50382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1200"/>
              </a:spcBef>
              <a:spcAft>
                <a:spcPts val="0"/>
              </a:spcAft>
              <a:buSzPts val="1100"/>
              <a:buNone/>
            </a:pPr>
            <a:r>
              <a:rPr lang="lt-LT" sz="3200">
                <a:solidFill>
                  <a:schemeClr val="dk1"/>
                </a:solidFill>
              </a:rPr>
              <a:t>Tai sąmoningai klaidinanti informacija, skleidžiama siekiant paveikti žmonių: nuomonę, elgesį, sprendimus.</a:t>
            </a:r>
            <a:br>
              <a:rPr lang="lt-LT" sz="3200">
                <a:solidFill>
                  <a:schemeClr val="dk1"/>
                </a:solidFill>
              </a:rPr>
            </a:br>
            <a:endParaRPr sz="3200">
              <a:solidFill>
                <a:schemeClr val="dk1"/>
              </a:solidFill>
            </a:endParaRPr>
          </a:p>
          <a:p>
            <a:pPr marL="0" lvl="0" indent="0" algn="l" rtl="0">
              <a:lnSpc>
                <a:spcPct val="150000"/>
              </a:lnSpc>
              <a:spcBef>
                <a:spcPts val="1200"/>
              </a:spcBef>
              <a:spcAft>
                <a:spcPts val="0"/>
              </a:spcAft>
              <a:buSzPts val="1100"/>
              <a:buNone/>
            </a:pPr>
            <a:r>
              <a:rPr lang="lt-LT" sz="3200">
                <a:solidFill>
                  <a:schemeClr val="dk1"/>
                </a:solidFill>
              </a:rPr>
              <a:t>Ji gali būti pateikiama tekstais, nuotraukomis, vaizdo įrašais, dirbtinio intelekto sukurtu turiniu.</a:t>
            </a:r>
            <a:endParaRPr sz="3200">
              <a:solidFill>
                <a:schemeClr val="dk1"/>
              </a:solidFill>
            </a:endParaRPr>
          </a:p>
          <a:p>
            <a:pPr marL="0" lvl="0" indent="0" algn="l" rtl="0">
              <a:lnSpc>
                <a:spcPct val="100000"/>
              </a:lnSpc>
              <a:spcBef>
                <a:spcPts val="1200"/>
              </a:spcBef>
              <a:spcAft>
                <a:spcPts val="0"/>
              </a:spcAft>
              <a:buSzPts val="3000"/>
              <a:buNone/>
            </a:pPr>
            <a:endParaRPr sz="3200"/>
          </a:p>
        </p:txBody>
      </p:sp>
      <p:sp>
        <p:nvSpPr>
          <p:cNvPr id="606" name="Google Shape;606;p18"/>
          <p:cNvSpPr txBox="1">
            <a:spLocks noGrp="1"/>
          </p:cNvSpPr>
          <p:nvPr>
            <p:ph type="title"/>
          </p:nvPr>
        </p:nvSpPr>
        <p:spPr>
          <a:xfrm>
            <a:off x="838200" y="223422"/>
            <a:ext cx="10515600" cy="12258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320"/>
              <a:buFont typeface="Century Gothic"/>
              <a:buNone/>
            </a:pPr>
            <a:r>
              <a:rPr lang="lt-LT" sz="4520" b="1">
                <a:solidFill>
                  <a:srgbClr val="EA551F"/>
                </a:solidFill>
                <a:latin typeface="Arial"/>
                <a:ea typeface="Arial"/>
                <a:cs typeface="Arial"/>
                <a:sym typeface="Arial"/>
              </a:rPr>
              <a:t>Dezinformacija socialiniuose tinkluose</a:t>
            </a:r>
            <a:endParaRPr sz="4520" b="1">
              <a:solidFill>
                <a:srgbClr val="EA551F"/>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p5"/>
          <p:cNvSpPr txBox="1">
            <a:spLocks noGrp="1"/>
          </p:cNvSpPr>
          <p:nvPr>
            <p:ph type="body" idx="1"/>
          </p:nvPr>
        </p:nvSpPr>
        <p:spPr>
          <a:xfrm>
            <a:off x="699250" y="1800225"/>
            <a:ext cx="10654500" cy="5057700"/>
          </a:xfrm>
          <a:prstGeom prst="rect">
            <a:avLst/>
          </a:prstGeom>
          <a:noFill/>
          <a:ln>
            <a:noFill/>
          </a:ln>
        </p:spPr>
        <p:txBody>
          <a:bodyPr spcFirstLastPara="1" wrap="square" lIns="91425" tIns="45700" rIns="91425" bIns="45700" anchor="t" anchorCtr="0">
            <a:noAutofit/>
          </a:bodyPr>
          <a:lstStyle/>
          <a:p>
            <a:pPr marL="114300" lvl="0" indent="0" algn="l" rtl="0">
              <a:lnSpc>
                <a:spcPct val="120000"/>
              </a:lnSpc>
              <a:spcBef>
                <a:spcPts val="1000"/>
              </a:spcBef>
              <a:spcAft>
                <a:spcPts val="0"/>
              </a:spcAft>
              <a:buSzPts val="2400"/>
              <a:buNone/>
            </a:pPr>
            <a:r>
              <a:rPr lang="lt-LT" sz="3200" b="1"/>
              <a:t>Melagingos naujienos</a:t>
            </a:r>
            <a:r>
              <a:rPr lang="lt-LT" sz="3200"/>
              <a:t> (</a:t>
            </a:r>
            <a:r>
              <a:rPr lang="lt-LT" sz="3200" i="1"/>
              <a:t>fake news</a:t>
            </a:r>
            <a:r>
              <a:rPr lang="lt-LT" sz="3200"/>
              <a:t>) – išgalvotos istorijos ar „sensacijos“.</a:t>
            </a:r>
            <a:endParaRPr/>
          </a:p>
          <a:p>
            <a:pPr marL="114300" lvl="0" indent="0" algn="l" rtl="0">
              <a:lnSpc>
                <a:spcPct val="120000"/>
              </a:lnSpc>
              <a:spcBef>
                <a:spcPts val="1000"/>
              </a:spcBef>
              <a:spcAft>
                <a:spcPts val="0"/>
              </a:spcAft>
              <a:buSzPts val="2400"/>
              <a:buNone/>
            </a:pPr>
            <a:r>
              <a:rPr lang="lt-LT" sz="3200" b="1"/>
              <a:t>Manipuliuotos nuotraukos / vaizdo įrašai</a:t>
            </a:r>
            <a:r>
              <a:rPr lang="lt-LT" sz="3200"/>
              <a:t> – „deepfake“ ar netikros ekrano kopijos.</a:t>
            </a:r>
            <a:endParaRPr/>
          </a:p>
          <a:p>
            <a:pPr marL="114300" lvl="0" indent="0" algn="l" rtl="0">
              <a:lnSpc>
                <a:spcPct val="120000"/>
              </a:lnSpc>
              <a:spcBef>
                <a:spcPts val="1000"/>
              </a:spcBef>
              <a:spcAft>
                <a:spcPts val="0"/>
              </a:spcAft>
              <a:buSzPts val="2400"/>
              <a:buNone/>
            </a:pPr>
            <a:r>
              <a:rPr lang="lt-LT" sz="3200" b="1"/>
              <a:t>Iškreipti faktai</a:t>
            </a:r>
            <a:r>
              <a:rPr lang="lt-LT" sz="3200"/>
              <a:t> – pateikiami tik daliniai duomenys, ištraukti iš konteksto.</a:t>
            </a:r>
            <a:endParaRPr/>
          </a:p>
          <a:p>
            <a:pPr marL="114300" lvl="0" indent="0" algn="l" rtl="0">
              <a:lnSpc>
                <a:spcPct val="120000"/>
              </a:lnSpc>
              <a:spcBef>
                <a:spcPts val="1000"/>
              </a:spcBef>
              <a:spcAft>
                <a:spcPts val="0"/>
              </a:spcAft>
              <a:buSzPts val="2400"/>
              <a:buNone/>
            </a:pPr>
            <a:r>
              <a:rPr lang="lt-LT" sz="3200" b="1"/>
              <a:t>Netikros paskyros ir botai</a:t>
            </a:r>
            <a:r>
              <a:rPr lang="lt-LT" sz="3200"/>
              <a:t> – automatizuotai platina klaidinančią informaciją.</a:t>
            </a:r>
            <a:endParaRPr/>
          </a:p>
          <a:p>
            <a:pPr marL="114300" lvl="0" indent="0" algn="l" rtl="0">
              <a:lnSpc>
                <a:spcPct val="120000"/>
              </a:lnSpc>
              <a:spcBef>
                <a:spcPts val="1000"/>
              </a:spcBef>
              <a:spcAft>
                <a:spcPts val="0"/>
              </a:spcAft>
              <a:buSzPts val="2400"/>
              <a:buNone/>
            </a:pPr>
            <a:r>
              <a:rPr lang="lt-LT" sz="3200"/>
              <a:t> </a:t>
            </a:r>
            <a:r>
              <a:rPr lang="lt-LT" sz="3200" b="1"/>
              <a:t>Sąmoningas klaidinančio turinio dalijimasis</a:t>
            </a:r>
            <a:r>
              <a:rPr lang="lt-LT" sz="3200"/>
              <a:t> – kad sukelti paniką, nepasitikėjimą ar chaosą.</a:t>
            </a:r>
            <a:endParaRPr/>
          </a:p>
        </p:txBody>
      </p:sp>
      <p:sp>
        <p:nvSpPr>
          <p:cNvPr id="613" name="Google Shape;613;p5"/>
          <p:cNvSpPr txBox="1">
            <a:spLocks noGrp="1"/>
          </p:cNvSpPr>
          <p:nvPr>
            <p:ph type="title"/>
          </p:nvPr>
        </p:nvSpPr>
        <p:spPr>
          <a:xfrm>
            <a:off x="699247" y="365126"/>
            <a:ext cx="10654553" cy="12770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00000"/>
              <a:buNone/>
            </a:pPr>
            <a:r>
              <a:rPr lang="lt-LT"/>
              <a:t>Pagrindinės dezinformacijos formos socialiniuose tinkluose</a:t>
            </a:r>
            <a:endParaRPr>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p137"/>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Autofit/>
          </a:bodyPr>
          <a:lstStyle/>
          <a:p>
            <a:pPr marL="38100" lvl="0" indent="0" algn="l" rtl="0">
              <a:lnSpc>
                <a:spcPct val="150000"/>
              </a:lnSpc>
              <a:spcBef>
                <a:spcPts val="1000"/>
              </a:spcBef>
              <a:spcAft>
                <a:spcPts val="0"/>
              </a:spcAft>
              <a:buSzPts val="750"/>
              <a:buNone/>
            </a:pPr>
            <a:r>
              <a:rPr lang="lt-LT">
                <a:solidFill>
                  <a:schemeClr val="dk1"/>
                </a:solidFill>
              </a:rPr>
              <a:t>Nuomonės formuotojas (influenceris) – </a:t>
            </a:r>
            <a:r>
              <a:rPr lang="lt-LT">
                <a:solidFill>
                  <a:schemeClr val="dk1"/>
                </a:solidFill>
                <a:latin typeface="Arial"/>
                <a:ea typeface="Arial"/>
                <a:cs typeface="Arial"/>
                <a:sym typeface="Arial"/>
              </a:rPr>
              <a:t> </a:t>
            </a:r>
            <a:r>
              <a:rPr lang="lt-LT">
                <a:solidFill>
                  <a:schemeClr val="dk1"/>
                </a:solidFill>
              </a:rPr>
              <a:t>a</a:t>
            </a:r>
            <a:r>
              <a:rPr lang="lt-LT">
                <a:solidFill>
                  <a:schemeClr val="dk1"/>
                </a:solidFill>
                <a:latin typeface="Arial"/>
                <a:ea typeface="Arial"/>
                <a:cs typeface="Arial"/>
                <a:sym typeface="Arial"/>
              </a:rPr>
              <a:t>smuo, turintis daug sekėjų socialiniuose tinkluose ir galintis daryti įtaką jų nuomonei ar elgsenai.</a:t>
            </a:r>
            <a:endParaRPr/>
          </a:p>
          <a:p>
            <a:pPr marL="0" lvl="0" indent="0" algn="l" rtl="0">
              <a:lnSpc>
                <a:spcPct val="150000"/>
              </a:lnSpc>
              <a:spcBef>
                <a:spcPts val="0"/>
              </a:spcBef>
              <a:spcAft>
                <a:spcPts val="0"/>
              </a:spcAft>
              <a:buSzPts val="300"/>
              <a:buNone/>
            </a:pPr>
            <a:r>
              <a:rPr lang="lt-LT">
                <a:solidFill>
                  <a:schemeClr val="dk1"/>
                </a:solidFill>
              </a:rPr>
              <a:t>Įtakos darymas  per autentišką turinį: influenceriai kalba „iš savo gyvenimo“, todėl sekėjams atrodo artimi ir patikimi. </a:t>
            </a:r>
            <a:endParaRPr>
              <a:solidFill>
                <a:schemeClr val="dk1"/>
              </a:solidFill>
            </a:endParaRPr>
          </a:p>
          <a:p>
            <a:pPr marL="0" lvl="0" indent="0" algn="l" rtl="0">
              <a:lnSpc>
                <a:spcPct val="150000"/>
              </a:lnSpc>
              <a:spcBef>
                <a:spcPts val="0"/>
              </a:spcBef>
              <a:spcAft>
                <a:spcPts val="0"/>
              </a:spcAft>
              <a:buSzPts val="300"/>
              <a:buNone/>
            </a:pPr>
            <a:r>
              <a:rPr lang="lt-LT">
                <a:solidFill>
                  <a:schemeClr val="dk1"/>
                </a:solidFill>
              </a:rPr>
              <a:t>Vartojimo skatinimas</a:t>
            </a:r>
            <a:endParaRPr>
              <a:solidFill>
                <a:schemeClr val="dk1"/>
              </a:solidFill>
            </a:endParaRPr>
          </a:p>
          <a:p>
            <a:pPr marL="0" lvl="0" indent="0" algn="l" rtl="0">
              <a:lnSpc>
                <a:spcPct val="150000"/>
              </a:lnSpc>
              <a:spcBef>
                <a:spcPts val="0"/>
              </a:spcBef>
              <a:spcAft>
                <a:spcPts val="0"/>
              </a:spcAft>
              <a:buClr>
                <a:schemeClr val="dk1"/>
              </a:buClr>
              <a:buSzPts val="300"/>
              <a:buFont typeface="Calibri"/>
              <a:buNone/>
            </a:pPr>
            <a:r>
              <a:rPr lang="lt-LT">
                <a:solidFill>
                  <a:schemeClr val="dk1"/>
                </a:solidFill>
              </a:rPr>
              <a:t>Slapta reklama</a:t>
            </a:r>
            <a:endParaRPr sz="1100"/>
          </a:p>
        </p:txBody>
      </p:sp>
      <p:sp>
        <p:nvSpPr>
          <p:cNvPr id="620" name="Google Shape;620;p137"/>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lt-LT" sz="4500" b="1">
                <a:solidFill>
                  <a:srgbClr val="EA551F"/>
                </a:solidFill>
                <a:latin typeface="Arial"/>
                <a:ea typeface="Arial"/>
                <a:cs typeface="Arial"/>
                <a:sym typeface="Arial"/>
              </a:rPr>
              <a:t>Nuomonės formuotojai ir dezinformacija</a:t>
            </a:r>
            <a:endParaRPr sz="4500">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p138"/>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p>
            <a:pPr marL="38100" lvl="0" indent="0" algn="l" rtl="0">
              <a:lnSpc>
                <a:spcPct val="100000"/>
              </a:lnSpc>
              <a:spcBef>
                <a:spcPts val="1000"/>
              </a:spcBef>
              <a:spcAft>
                <a:spcPts val="0"/>
              </a:spcAft>
              <a:buSzPts val="3000"/>
              <a:buNone/>
            </a:pPr>
            <a:r>
              <a:rPr lang="lt-LT" sz="3200" b="1">
                <a:latin typeface="Arial"/>
                <a:ea typeface="Arial"/>
                <a:cs typeface="Arial"/>
                <a:sym typeface="Arial"/>
              </a:rPr>
              <a:t>Didelė auditorija</a:t>
            </a:r>
            <a:r>
              <a:rPr lang="lt-LT" sz="3200">
                <a:latin typeface="Arial"/>
                <a:ea typeface="Arial"/>
                <a:cs typeface="Arial"/>
                <a:sym typeface="Arial"/>
              </a:rPr>
              <a:t> – informacija greitai plinta.</a:t>
            </a:r>
            <a:endParaRPr/>
          </a:p>
          <a:p>
            <a:pPr marL="38100" lvl="0" indent="0" algn="l" rtl="0">
              <a:lnSpc>
                <a:spcPct val="100000"/>
              </a:lnSpc>
              <a:spcBef>
                <a:spcPts val="1000"/>
              </a:spcBef>
              <a:spcAft>
                <a:spcPts val="0"/>
              </a:spcAft>
              <a:buSzPts val="3000"/>
              <a:buNone/>
            </a:pPr>
            <a:r>
              <a:rPr lang="lt-LT" sz="3200" b="1">
                <a:latin typeface="Arial"/>
                <a:ea typeface="Arial"/>
                <a:cs typeface="Arial"/>
                <a:sym typeface="Arial"/>
              </a:rPr>
              <a:t>Pelnas ir reklama</a:t>
            </a:r>
            <a:r>
              <a:rPr lang="lt-LT" sz="3200">
                <a:latin typeface="Arial"/>
                <a:ea typeface="Arial"/>
                <a:cs typeface="Arial"/>
                <a:sym typeface="Arial"/>
              </a:rPr>
              <a:t> – kartais skleidžiama klaidinga info siekiant gauti naudos.</a:t>
            </a:r>
            <a:endParaRPr/>
          </a:p>
          <a:p>
            <a:pPr marL="38100" lvl="0" indent="0" algn="l" rtl="0">
              <a:lnSpc>
                <a:spcPct val="100000"/>
              </a:lnSpc>
              <a:spcBef>
                <a:spcPts val="1000"/>
              </a:spcBef>
              <a:spcAft>
                <a:spcPts val="0"/>
              </a:spcAft>
              <a:buSzPts val="3000"/>
              <a:buNone/>
            </a:pPr>
            <a:r>
              <a:rPr lang="lt-LT" sz="3200" b="1">
                <a:latin typeface="Arial"/>
                <a:ea typeface="Arial"/>
                <a:cs typeface="Arial"/>
                <a:sym typeface="Arial"/>
              </a:rPr>
              <a:t>Trūksta atsakomybės</a:t>
            </a:r>
            <a:r>
              <a:rPr lang="lt-LT" sz="3200">
                <a:latin typeface="Arial"/>
                <a:ea typeface="Arial"/>
                <a:cs typeface="Arial"/>
                <a:sym typeface="Arial"/>
              </a:rPr>
              <a:t> – ne visi tikrina faktus.</a:t>
            </a:r>
            <a:endParaRPr/>
          </a:p>
          <a:p>
            <a:pPr marL="38100" lvl="0" indent="0" algn="l" rtl="0">
              <a:lnSpc>
                <a:spcPct val="100000"/>
              </a:lnSpc>
              <a:spcBef>
                <a:spcPts val="1000"/>
              </a:spcBef>
              <a:spcAft>
                <a:spcPts val="0"/>
              </a:spcAft>
              <a:buSzPts val="3000"/>
              <a:buNone/>
            </a:pPr>
            <a:r>
              <a:rPr lang="lt-LT" sz="3200" b="1">
                <a:latin typeface="Arial"/>
                <a:ea typeface="Arial"/>
                <a:cs typeface="Arial"/>
                <a:sym typeface="Arial"/>
              </a:rPr>
              <a:t>Asmeninė nuomonė &gt; faktai</a:t>
            </a:r>
            <a:r>
              <a:rPr lang="lt-LT" sz="3200">
                <a:latin typeface="Arial"/>
                <a:ea typeface="Arial"/>
                <a:cs typeface="Arial"/>
                <a:sym typeface="Arial"/>
              </a:rPr>
              <a:t> – sekėjai gali supainioti nuomonę su tiesa.</a:t>
            </a:r>
            <a:endParaRPr/>
          </a:p>
        </p:txBody>
      </p:sp>
      <p:sp>
        <p:nvSpPr>
          <p:cNvPr id="627" name="Google Shape;627;p138"/>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lt-LT" sz="4500" b="1">
                <a:solidFill>
                  <a:srgbClr val="EA551F"/>
                </a:solidFill>
                <a:latin typeface="Arial"/>
                <a:ea typeface="Arial"/>
                <a:cs typeface="Arial"/>
                <a:sym typeface="Arial"/>
              </a:rPr>
              <a:t>Kodėl nuomonės formuotojai gali skleisti dezinformaciją?</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g3a0e4a9668e_0_4"/>
          <p:cNvSpPr txBox="1">
            <a:spLocks noGrp="1"/>
          </p:cNvSpPr>
          <p:nvPr>
            <p:ph type="body" idx="1"/>
          </p:nvPr>
        </p:nvSpPr>
        <p:spPr>
          <a:xfrm>
            <a:off x="838200" y="1819766"/>
            <a:ext cx="10515600" cy="4558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lt-LT"/>
              <a:t>Silpnina pasitikėjimą žiniasklaida ir institucijomis</a:t>
            </a:r>
            <a:endParaRPr/>
          </a:p>
          <a:p>
            <a:pPr marL="0" lvl="0" indent="0" algn="l" rtl="0">
              <a:spcBef>
                <a:spcPts val="1000"/>
              </a:spcBef>
              <a:spcAft>
                <a:spcPts val="0"/>
              </a:spcAft>
              <a:buNone/>
            </a:pPr>
            <a:r>
              <a:rPr lang="lt-LT"/>
              <a:t>Kursto nesantaiką tarp skirtingų visuomenės grupių</a:t>
            </a:r>
            <a:endParaRPr/>
          </a:p>
          <a:p>
            <a:pPr marL="0" lvl="0" indent="0" algn="l" rtl="0">
              <a:spcBef>
                <a:spcPts val="1000"/>
              </a:spcBef>
              <a:spcAft>
                <a:spcPts val="0"/>
              </a:spcAft>
              <a:buNone/>
            </a:pPr>
            <a:r>
              <a:rPr lang="lt-LT"/>
              <a:t>Gali paveikti rinkimus, viešąją nuomonę ar net sveikatos apsaugą</a:t>
            </a:r>
            <a:endParaRPr/>
          </a:p>
          <a:p>
            <a:pPr marL="0" lvl="0" indent="0" algn="l" rtl="0">
              <a:spcBef>
                <a:spcPts val="1000"/>
              </a:spcBef>
              <a:spcAft>
                <a:spcPts val="0"/>
              </a:spcAft>
              <a:buNone/>
            </a:pPr>
            <a:r>
              <a:rPr lang="lt-LT"/>
              <a:t>Skatina emocines reakcijas ir poliarizaciją</a:t>
            </a:r>
            <a:endParaRPr/>
          </a:p>
          <a:p>
            <a:pPr marL="0" lvl="0" indent="0" algn="l" rtl="0">
              <a:spcBef>
                <a:spcPts val="1000"/>
              </a:spcBef>
              <a:spcAft>
                <a:spcPts val="0"/>
              </a:spcAft>
              <a:buNone/>
            </a:pPr>
            <a:endParaRPr/>
          </a:p>
          <a:p>
            <a:pPr marL="0" lvl="0" indent="0" algn="l" rtl="0">
              <a:spcBef>
                <a:spcPts val="1000"/>
              </a:spcBef>
              <a:spcAft>
                <a:spcPts val="0"/>
              </a:spcAft>
              <a:buNone/>
            </a:pPr>
            <a:endParaRPr/>
          </a:p>
        </p:txBody>
      </p:sp>
      <p:sp>
        <p:nvSpPr>
          <p:cNvPr id="634" name="Google Shape;634;g3a0e4a9668e_0_4"/>
          <p:cNvSpPr txBox="1">
            <a:spLocks noGrp="1"/>
          </p:cNvSpPr>
          <p:nvPr>
            <p:ph type="title"/>
          </p:nvPr>
        </p:nvSpPr>
        <p:spPr>
          <a:xfrm>
            <a:off x="838200" y="365126"/>
            <a:ext cx="10515600" cy="1277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lt-LT" sz="4500" b="1">
                <a:solidFill>
                  <a:srgbClr val="EA551F"/>
                </a:solidFill>
                <a:latin typeface="Arial"/>
                <a:ea typeface="Arial"/>
                <a:cs typeface="Arial"/>
                <a:sym typeface="Arial"/>
              </a:rPr>
              <a:t>Nuomonės formuotojų skleidžiama informacija</a:t>
            </a:r>
            <a:endParaRPr sz="4500" b="1">
              <a:solidFill>
                <a:srgbClr val="EA551F"/>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Google Shape;640;p140"/>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fontScale="25000" lnSpcReduction="20000"/>
          </a:bodyPr>
          <a:lstStyle/>
          <a:p>
            <a:pPr marL="0" lvl="0" indent="0" algn="l" rtl="0">
              <a:lnSpc>
                <a:spcPct val="150000"/>
              </a:lnSpc>
              <a:spcBef>
                <a:spcPts val="1000"/>
              </a:spcBef>
              <a:spcAft>
                <a:spcPts val="0"/>
              </a:spcAft>
              <a:buNone/>
            </a:pPr>
            <a:r>
              <a:rPr lang="lt-LT" sz="12000">
                <a:latin typeface="Arial"/>
                <a:ea typeface="Arial"/>
                <a:cs typeface="Arial"/>
                <a:sym typeface="Arial"/>
              </a:rPr>
              <a:t>Tikrinkite informacijos šaltinį</a:t>
            </a:r>
            <a:endParaRPr sz="12000"/>
          </a:p>
          <a:p>
            <a:pPr marL="0" lvl="0" indent="0" algn="l" rtl="0">
              <a:lnSpc>
                <a:spcPct val="150000"/>
              </a:lnSpc>
              <a:spcBef>
                <a:spcPts val="1000"/>
              </a:spcBef>
              <a:spcAft>
                <a:spcPts val="0"/>
              </a:spcAft>
              <a:buNone/>
            </a:pPr>
            <a:r>
              <a:rPr lang="lt-LT" sz="12000">
                <a:latin typeface="Arial"/>
                <a:ea typeface="Arial"/>
                <a:cs typeface="Arial"/>
                <a:sym typeface="Arial"/>
              </a:rPr>
              <a:t>Ieškokite kelių šaltinių</a:t>
            </a:r>
            <a:endParaRPr sz="12000"/>
          </a:p>
          <a:p>
            <a:pPr marL="0" lvl="0" indent="0" algn="l" rtl="0">
              <a:lnSpc>
                <a:spcPct val="150000"/>
              </a:lnSpc>
              <a:spcBef>
                <a:spcPts val="1000"/>
              </a:spcBef>
              <a:spcAft>
                <a:spcPts val="0"/>
              </a:spcAft>
              <a:buNone/>
            </a:pPr>
            <a:r>
              <a:rPr lang="lt-LT" sz="12000">
                <a:latin typeface="Arial"/>
                <a:ea typeface="Arial"/>
                <a:cs typeface="Arial"/>
                <a:sym typeface="Arial"/>
              </a:rPr>
              <a:t>Atkreipkite dėmesį į emocijas</a:t>
            </a:r>
            <a:endParaRPr sz="12000"/>
          </a:p>
          <a:p>
            <a:pPr marL="0" lvl="0" indent="0" algn="l" rtl="0">
              <a:lnSpc>
                <a:spcPct val="150000"/>
              </a:lnSpc>
              <a:spcBef>
                <a:spcPts val="1000"/>
              </a:spcBef>
              <a:spcAft>
                <a:spcPts val="0"/>
              </a:spcAft>
              <a:buNone/>
            </a:pPr>
            <a:r>
              <a:rPr lang="lt-LT" sz="12000">
                <a:latin typeface="Arial"/>
                <a:ea typeface="Arial"/>
                <a:cs typeface="Arial"/>
                <a:sym typeface="Arial"/>
              </a:rPr>
              <a:t>Analizuokite antraštes</a:t>
            </a:r>
            <a:endParaRPr sz="12000"/>
          </a:p>
          <a:p>
            <a:pPr marL="0" lvl="0" indent="0" algn="l" rtl="0">
              <a:lnSpc>
                <a:spcPct val="150000"/>
              </a:lnSpc>
              <a:spcBef>
                <a:spcPts val="1000"/>
              </a:spcBef>
              <a:spcAft>
                <a:spcPts val="0"/>
              </a:spcAft>
              <a:buNone/>
            </a:pPr>
            <a:r>
              <a:rPr lang="lt-LT" sz="12000">
                <a:latin typeface="Arial"/>
                <a:ea typeface="Arial"/>
                <a:cs typeface="Arial"/>
                <a:sym typeface="Arial"/>
              </a:rPr>
              <a:t>Tikrinkite faktus</a:t>
            </a:r>
            <a:endParaRPr sz="12000"/>
          </a:p>
          <a:p>
            <a:pPr marL="0" lvl="0" indent="0" algn="l" rtl="0">
              <a:lnSpc>
                <a:spcPct val="150000"/>
              </a:lnSpc>
              <a:spcBef>
                <a:spcPts val="1000"/>
              </a:spcBef>
              <a:spcAft>
                <a:spcPts val="0"/>
              </a:spcAft>
              <a:buNone/>
            </a:pPr>
            <a:r>
              <a:rPr lang="lt-LT" sz="12000">
                <a:latin typeface="Arial"/>
                <a:ea typeface="Arial"/>
                <a:cs typeface="Arial"/>
                <a:sym typeface="Arial"/>
              </a:rPr>
              <a:t>Venkite dalintis nepatikrinta informacija</a:t>
            </a:r>
            <a:endParaRPr sz="3200" b="1">
              <a:latin typeface="Arial"/>
              <a:ea typeface="Arial"/>
              <a:cs typeface="Arial"/>
              <a:sym typeface="Arial"/>
            </a:endParaRPr>
          </a:p>
          <a:p>
            <a:pPr marL="457200" lvl="0" indent="-228600" algn="l" rtl="0">
              <a:lnSpc>
                <a:spcPct val="100000"/>
              </a:lnSpc>
              <a:spcBef>
                <a:spcPts val="1000"/>
              </a:spcBef>
              <a:spcAft>
                <a:spcPts val="0"/>
              </a:spcAft>
              <a:buSzPct val="93750"/>
              <a:buNone/>
            </a:pPr>
            <a:endParaRPr sz="3200" b="1">
              <a:latin typeface="Arial"/>
              <a:ea typeface="Arial"/>
              <a:cs typeface="Arial"/>
              <a:sym typeface="Arial"/>
            </a:endParaRPr>
          </a:p>
          <a:p>
            <a:pPr marL="457200" lvl="0" indent="-228600" algn="l" rtl="0">
              <a:lnSpc>
                <a:spcPct val="90000"/>
              </a:lnSpc>
              <a:spcBef>
                <a:spcPts val="1000"/>
              </a:spcBef>
              <a:spcAft>
                <a:spcPts val="0"/>
              </a:spcAft>
              <a:buClr>
                <a:srgbClr val="2E2E2E"/>
              </a:buClr>
              <a:buSzPct val="100000"/>
              <a:buNone/>
            </a:pPr>
            <a:endParaRPr b="1"/>
          </a:p>
          <a:p>
            <a:pPr marL="457200" lvl="0" indent="-228600" algn="l" rtl="0">
              <a:lnSpc>
                <a:spcPct val="90000"/>
              </a:lnSpc>
              <a:spcBef>
                <a:spcPts val="1000"/>
              </a:spcBef>
              <a:spcAft>
                <a:spcPts val="0"/>
              </a:spcAft>
              <a:buClr>
                <a:srgbClr val="2E2E2E"/>
              </a:buClr>
              <a:buSzPct val="100000"/>
              <a:buNone/>
            </a:pPr>
            <a:endParaRPr b="1"/>
          </a:p>
          <a:p>
            <a:pPr marL="457200" lvl="0" indent="-228600" algn="l" rtl="0">
              <a:lnSpc>
                <a:spcPct val="90000"/>
              </a:lnSpc>
              <a:spcBef>
                <a:spcPts val="1000"/>
              </a:spcBef>
              <a:spcAft>
                <a:spcPts val="0"/>
              </a:spcAft>
              <a:buClr>
                <a:srgbClr val="2E2E2E"/>
              </a:buClr>
              <a:buSzPct val="100000"/>
              <a:buNone/>
            </a:pPr>
            <a:endParaRPr b="1"/>
          </a:p>
          <a:p>
            <a:pPr marL="457200" lvl="0" indent="-228600" algn="l" rtl="0">
              <a:lnSpc>
                <a:spcPct val="90000"/>
              </a:lnSpc>
              <a:spcBef>
                <a:spcPts val="1000"/>
              </a:spcBef>
              <a:spcAft>
                <a:spcPts val="0"/>
              </a:spcAft>
              <a:buClr>
                <a:srgbClr val="2E2E2E"/>
              </a:buClr>
              <a:buSzPct val="100000"/>
              <a:buNone/>
            </a:pPr>
            <a:endParaRPr/>
          </a:p>
        </p:txBody>
      </p:sp>
      <p:sp>
        <p:nvSpPr>
          <p:cNvPr id="641" name="Google Shape;641;p140"/>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8642"/>
              <a:buFont typeface="Calibri"/>
              <a:buNone/>
            </a:pPr>
            <a:endParaRPr sz="4500" b="1">
              <a:solidFill>
                <a:srgbClr val="EA551F"/>
              </a:solidFill>
              <a:latin typeface="Century Gothic"/>
              <a:ea typeface="Century Gothic"/>
              <a:cs typeface="Century Gothic"/>
              <a:sym typeface="Century Gothic"/>
            </a:endParaRPr>
          </a:p>
          <a:p>
            <a:pPr marL="0" lvl="0" indent="0" algn="l" rtl="0">
              <a:lnSpc>
                <a:spcPct val="90000"/>
              </a:lnSpc>
              <a:spcBef>
                <a:spcPts val="0"/>
              </a:spcBef>
              <a:spcAft>
                <a:spcPts val="0"/>
              </a:spcAft>
              <a:buClr>
                <a:schemeClr val="dk1"/>
              </a:buClr>
              <a:buSzPct val="97777"/>
              <a:buFont typeface="Calibri"/>
              <a:buNone/>
            </a:pPr>
            <a:r>
              <a:rPr lang="lt-LT" sz="5000" b="1">
                <a:solidFill>
                  <a:srgbClr val="EA551F"/>
                </a:solidFill>
                <a:latin typeface="Arial"/>
                <a:ea typeface="Arial"/>
                <a:cs typeface="Arial"/>
                <a:sym typeface="Arial"/>
              </a:rPr>
              <a:t>Kaip apsisaugoti?</a:t>
            </a:r>
            <a:br>
              <a:rPr lang="lt-LT"/>
            </a:b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Google Shape;647;p19"/>
          <p:cNvSpPr txBox="1">
            <a:spLocks noGrp="1"/>
          </p:cNvSpPr>
          <p:nvPr>
            <p:ph type="body" idx="1"/>
          </p:nvPr>
        </p:nvSpPr>
        <p:spPr>
          <a:xfrm>
            <a:off x="335500" y="1786207"/>
            <a:ext cx="10795000" cy="4558320"/>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120000"/>
              </a:lnSpc>
              <a:spcBef>
                <a:spcPts val="1600"/>
              </a:spcBef>
              <a:spcAft>
                <a:spcPts val="0"/>
              </a:spcAft>
              <a:buSzPct val="97959"/>
              <a:buNone/>
            </a:pPr>
            <a:r>
              <a:rPr lang="lt-LT" sz="3500"/>
              <a:t>T</a:t>
            </a:r>
            <a:r>
              <a:rPr lang="lt-LT" sz="3500">
                <a:latin typeface="Arial"/>
                <a:ea typeface="Arial"/>
                <a:cs typeface="Arial"/>
                <a:sym typeface="Arial"/>
              </a:rPr>
              <a:t>ai reiškinys, kai socialiniuose tinkluose vartotojai mato daugiausia tik jų pačių pažiūras atitinkančią informaciją.</a:t>
            </a:r>
            <a:endParaRPr/>
          </a:p>
          <a:p>
            <a:pPr marL="76200" lvl="0" indent="0" algn="l" rtl="0">
              <a:lnSpc>
                <a:spcPct val="120000"/>
              </a:lnSpc>
              <a:spcBef>
                <a:spcPts val="1600"/>
              </a:spcBef>
              <a:spcAft>
                <a:spcPts val="0"/>
              </a:spcAft>
              <a:buSzPct val="97959"/>
              <a:buNone/>
            </a:pPr>
            <a:r>
              <a:rPr lang="lt-LT" sz="3500" b="1">
                <a:latin typeface="Arial"/>
                <a:ea typeface="Arial"/>
                <a:cs typeface="Arial"/>
                <a:sym typeface="Arial"/>
              </a:rPr>
              <a:t>Pagrindiniai bruožai:</a:t>
            </a:r>
            <a:endParaRPr/>
          </a:p>
          <a:p>
            <a:pPr marL="457200" lvl="0" indent="-397328" algn="l" rtl="0">
              <a:lnSpc>
                <a:spcPct val="120000"/>
              </a:lnSpc>
              <a:spcBef>
                <a:spcPts val="1000"/>
              </a:spcBef>
              <a:spcAft>
                <a:spcPts val="0"/>
              </a:spcAft>
              <a:buSzPct val="97959"/>
              <a:buChar char="•"/>
            </a:pPr>
            <a:r>
              <a:rPr lang="lt-LT" sz="3500">
                <a:latin typeface="Arial"/>
                <a:ea typeface="Arial"/>
                <a:cs typeface="Arial"/>
                <a:sym typeface="Arial"/>
              </a:rPr>
              <a:t> </a:t>
            </a:r>
            <a:r>
              <a:rPr lang="lt-LT" sz="3500" b="1">
                <a:latin typeface="Arial"/>
                <a:ea typeface="Arial"/>
                <a:cs typeface="Arial"/>
                <a:sym typeface="Arial"/>
              </a:rPr>
              <a:t>Informacijos filtravimas</a:t>
            </a:r>
            <a:r>
              <a:rPr lang="lt-LT" sz="3500">
                <a:latin typeface="Arial"/>
                <a:ea typeface="Arial"/>
                <a:cs typeface="Arial"/>
                <a:sym typeface="Arial"/>
              </a:rPr>
              <a:t> – algoritmai rodo turinį pagal ankstesnius „patiktukus“ ir pasidalijimus.</a:t>
            </a:r>
            <a:endParaRPr/>
          </a:p>
          <a:p>
            <a:pPr marL="457200" lvl="0" indent="-397328" algn="l" rtl="0">
              <a:lnSpc>
                <a:spcPct val="120000"/>
              </a:lnSpc>
              <a:spcBef>
                <a:spcPts val="1000"/>
              </a:spcBef>
              <a:spcAft>
                <a:spcPts val="0"/>
              </a:spcAft>
              <a:buSzPct val="97959"/>
              <a:buChar char="•"/>
            </a:pPr>
            <a:r>
              <a:rPr lang="lt-LT" sz="3500">
                <a:latin typeface="Arial"/>
                <a:ea typeface="Arial"/>
                <a:cs typeface="Arial"/>
                <a:sym typeface="Arial"/>
              </a:rPr>
              <a:t> </a:t>
            </a:r>
            <a:r>
              <a:rPr lang="lt-LT" sz="3500" b="1">
                <a:latin typeface="Arial"/>
                <a:ea typeface="Arial"/>
                <a:cs typeface="Arial"/>
                <a:sym typeface="Arial"/>
              </a:rPr>
              <a:t>Vienodų nuomonių bendruomenės</a:t>
            </a:r>
            <a:r>
              <a:rPr lang="lt-LT" sz="3500">
                <a:latin typeface="Arial"/>
                <a:ea typeface="Arial"/>
                <a:cs typeface="Arial"/>
                <a:sym typeface="Arial"/>
              </a:rPr>
              <a:t> – vartotojai seka tik panašiai mąstančius žmones ar puslapius.</a:t>
            </a:r>
            <a:endParaRPr/>
          </a:p>
          <a:p>
            <a:pPr marL="457200" lvl="0" indent="-397328" algn="l" rtl="0">
              <a:lnSpc>
                <a:spcPct val="120000"/>
              </a:lnSpc>
              <a:spcBef>
                <a:spcPts val="1000"/>
              </a:spcBef>
              <a:spcAft>
                <a:spcPts val="0"/>
              </a:spcAft>
              <a:buSzPct val="97959"/>
              <a:buChar char="•"/>
            </a:pPr>
            <a:r>
              <a:rPr lang="lt-LT" sz="3500" b="1">
                <a:latin typeface="Arial"/>
                <a:ea typeface="Arial"/>
                <a:cs typeface="Arial"/>
                <a:sym typeface="Arial"/>
              </a:rPr>
              <a:t>Alternatyvių nuomonių atmetimas</a:t>
            </a:r>
            <a:r>
              <a:rPr lang="lt-LT" sz="3500">
                <a:latin typeface="Arial"/>
                <a:ea typeface="Arial"/>
                <a:cs typeface="Arial"/>
                <a:sym typeface="Arial"/>
              </a:rPr>
              <a:t> – kitokia informacija ignoruojama ar laikoma neteisinga.</a:t>
            </a:r>
            <a:endParaRPr sz="3200" b="1">
              <a:latin typeface="Arial"/>
              <a:ea typeface="Arial"/>
              <a:cs typeface="Arial"/>
              <a:sym typeface="Arial"/>
            </a:endParaRPr>
          </a:p>
        </p:txBody>
      </p:sp>
      <p:sp>
        <p:nvSpPr>
          <p:cNvPr id="648" name="Google Shape;648;p19"/>
          <p:cNvSpPr txBox="1">
            <a:spLocks noGrp="1"/>
          </p:cNvSpPr>
          <p:nvPr>
            <p:ph type="title"/>
          </p:nvPr>
        </p:nvSpPr>
        <p:spPr>
          <a:xfrm>
            <a:off x="614900" y="18437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a:latin typeface="Arial"/>
                <a:ea typeface="Arial"/>
                <a:cs typeface="Arial"/>
                <a:sym typeface="Arial"/>
              </a:rPr>
              <a:t>Aido </a:t>
            </a:r>
            <a:r>
              <a:rPr lang="lt-LT">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2"/>
                  </a:ext>
                </a:extLst>
              </a:rPr>
              <a:t>kambariai</a:t>
            </a:r>
            <a:endParaRPr>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p1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5000"/>
              <a:buFont typeface="Century Gothic"/>
              <a:buNone/>
            </a:pPr>
            <a:r>
              <a:rPr lang="lt-LT">
                <a:latin typeface="Arial"/>
                <a:ea typeface="Arial"/>
                <a:cs typeface="Arial"/>
                <a:sym typeface="Arial"/>
              </a:rPr>
              <a:t>Filtro burbulai</a:t>
            </a:r>
            <a:endParaRPr/>
          </a:p>
        </p:txBody>
      </p:sp>
      <p:sp>
        <p:nvSpPr>
          <p:cNvPr id="655" name="Google Shape;655;p143"/>
          <p:cNvSpPr txBox="1">
            <a:spLocks noGrp="1"/>
          </p:cNvSpPr>
          <p:nvPr>
            <p:ph type="body" idx="1"/>
          </p:nvPr>
        </p:nvSpPr>
        <p:spPr>
          <a:xfrm>
            <a:off x="900550" y="2151725"/>
            <a:ext cx="11102700" cy="2062500"/>
          </a:xfrm>
          <a:prstGeom prst="rect">
            <a:avLst/>
          </a:prstGeom>
          <a:noFill/>
          <a:ln>
            <a:noFill/>
          </a:ln>
        </p:spPr>
        <p:txBody>
          <a:bodyPr spcFirstLastPara="1" wrap="square" lIns="91425" tIns="45700" rIns="91425" bIns="45700" anchor="ctr" anchorCtr="0">
            <a:spAutoFit/>
          </a:bodyPr>
          <a:lstStyle/>
          <a:p>
            <a:pPr marL="0" marR="0" lvl="0" indent="0" algn="l" rtl="0">
              <a:lnSpc>
                <a:spcPct val="150000"/>
              </a:lnSpc>
              <a:spcBef>
                <a:spcPts val="0"/>
              </a:spcBef>
              <a:spcAft>
                <a:spcPts val="0"/>
              </a:spcAft>
              <a:buClr>
                <a:schemeClr val="dk1"/>
              </a:buClr>
              <a:buSzPts val="3200"/>
              <a:buFont typeface="Arial"/>
              <a:buNone/>
            </a:pPr>
            <a:r>
              <a:rPr lang="lt-LT" sz="3200">
                <a:solidFill>
                  <a:schemeClr val="dk1"/>
                </a:solidFill>
                <a:latin typeface="Arial"/>
                <a:ea typeface="Arial"/>
                <a:cs typeface="Arial"/>
                <a:sym typeface="Arial"/>
              </a:rPr>
              <a:t>T</a:t>
            </a:r>
            <a:r>
              <a:rPr lang="lt-LT" sz="3200" b="0" i="0" u="none" strike="noStrike" cap="none">
                <a:solidFill>
                  <a:schemeClr val="dk1"/>
                </a:solidFill>
                <a:latin typeface="Arial"/>
                <a:ea typeface="Arial"/>
                <a:cs typeface="Arial"/>
                <a:sym typeface="Arial"/>
              </a:rPr>
              <a:t>ai algoritmų suformuota informacinė aplinka, kurioje vartotojas</a:t>
            </a:r>
            <a:r>
              <a:rPr lang="lt-LT"/>
              <a:t> </a:t>
            </a:r>
            <a:r>
              <a:rPr lang="lt-LT" sz="3200" b="0" i="0" u="none" strike="noStrike" cap="none">
                <a:solidFill>
                  <a:schemeClr val="dk1"/>
                </a:solidFill>
                <a:latin typeface="Arial"/>
                <a:ea typeface="Arial"/>
                <a:cs typeface="Arial"/>
                <a:sym typeface="Arial"/>
              </a:rPr>
              <a:t>mato tik tą turinį, kuris atitinka jo pomėgius, nuomones ir</a:t>
            </a:r>
            <a:r>
              <a:rPr lang="lt-LT"/>
              <a:t> </a:t>
            </a:r>
            <a:r>
              <a:rPr lang="lt-LT" sz="3200" b="0" i="0" u="none" strike="noStrike" cap="none">
                <a:solidFill>
                  <a:schemeClr val="dk1"/>
                </a:solidFill>
                <a:latin typeface="Arial"/>
                <a:ea typeface="Arial"/>
                <a:cs typeface="Arial"/>
                <a:sym typeface="Arial"/>
              </a:rPr>
              <a:t>elgesį internete.</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144"/>
          <p:cNvSpPr txBox="1">
            <a:spLocks noGrp="1"/>
          </p:cNvSpPr>
          <p:nvPr>
            <p:ph type="title"/>
          </p:nvPr>
        </p:nvSpPr>
        <p:spPr>
          <a:xfrm>
            <a:off x="838200" y="47688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latin typeface="Arial"/>
                <a:ea typeface="Arial"/>
                <a:cs typeface="Arial"/>
                <a:sym typeface="Arial"/>
              </a:rPr>
              <a:t>Kodėl tai problema?</a:t>
            </a:r>
            <a:endParaRPr/>
          </a:p>
        </p:txBody>
      </p:sp>
      <p:sp>
        <p:nvSpPr>
          <p:cNvPr id="662" name="Google Shape;662;p144"/>
          <p:cNvSpPr txBox="1">
            <a:spLocks noGrp="1"/>
          </p:cNvSpPr>
          <p:nvPr>
            <p:ph type="body" idx="1"/>
          </p:nvPr>
        </p:nvSpPr>
        <p:spPr>
          <a:xfrm>
            <a:off x="838200" y="2214800"/>
            <a:ext cx="10515600" cy="4096200"/>
          </a:xfrm>
          <a:prstGeom prst="rect">
            <a:avLst/>
          </a:prstGeom>
          <a:noFill/>
          <a:ln>
            <a:noFill/>
          </a:ln>
        </p:spPr>
        <p:txBody>
          <a:bodyPr spcFirstLastPara="1" wrap="square" lIns="91425" tIns="45700" rIns="91425" bIns="45700" anchor="t" anchorCtr="0">
            <a:normAutofit/>
          </a:bodyPr>
          <a:lstStyle/>
          <a:p>
            <a:pPr marL="76200" lvl="0" indent="0" algn="l" rtl="0">
              <a:lnSpc>
                <a:spcPct val="100000"/>
              </a:lnSpc>
              <a:spcBef>
                <a:spcPts val="1000"/>
              </a:spcBef>
              <a:spcAft>
                <a:spcPts val="0"/>
              </a:spcAft>
              <a:buSzPts val="2400"/>
              <a:buNone/>
            </a:pPr>
            <a:r>
              <a:rPr lang="lt-LT" sz="3200">
                <a:latin typeface="Arial"/>
                <a:ea typeface="Arial"/>
                <a:cs typeface="Arial"/>
                <a:sym typeface="Arial"/>
              </a:rPr>
              <a:t>Matai tik panašius į save – </a:t>
            </a:r>
            <a:r>
              <a:rPr lang="lt-LT" sz="3200" b="1">
                <a:latin typeface="Arial"/>
                <a:ea typeface="Arial"/>
                <a:cs typeface="Arial"/>
                <a:sym typeface="Arial"/>
              </a:rPr>
              <a:t>susiaurėja pasaulio vaizdas</a:t>
            </a:r>
            <a:r>
              <a:rPr lang="lt-LT" sz="3200">
                <a:latin typeface="Arial"/>
                <a:ea typeface="Arial"/>
                <a:cs typeface="Arial"/>
                <a:sym typeface="Arial"/>
              </a:rPr>
              <a:t>.</a:t>
            </a:r>
            <a:endParaRPr/>
          </a:p>
          <a:p>
            <a:pPr marL="76200" lvl="0" indent="0" algn="l" rtl="0">
              <a:lnSpc>
                <a:spcPct val="100000"/>
              </a:lnSpc>
              <a:spcBef>
                <a:spcPts val="1000"/>
              </a:spcBef>
              <a:spcAft>
                <a:spcPts val="0"/>
              </a:spcAft>
              <a:buSzPts val="2400"/>
              <a:buNone/>
            </a:pPr>
            <a:r>
              <a:rPr lang="lt-LT" sz="3200">
                <a:latin typeface="Arial"/>
                <a:ea typeface="Arial"/>
                <a:cs typeface="Arial"/>
                <a:sym typeface="Arial"/>
              </a:rPr>
              <a:t>Kitokios nuomonės </a:t>
            </a:r>
            <a:r>
              <a:rPr lang="lt-LT" sz="3200" b="1">
                <a:latin typeface="Arial"/>
                <a:ea typeface="Arial"/>
                <a:cs typeface="Arial"/>
                <a:sym typeface="Arial"/>
              </a:rPr>
              <a:t>nematomos arba atmetamos</a:t>
            </a:r>
            <a:r>
              <a:rPr lang="lt-LT" sz="3200">
                <a:latin typeface="Arial"/>
                <a:ea typeface="Arial"/>
                <a:cs typeface="Arial"/>
                <a:sym typeface="Arial"/>
              </a:rPr>
              <a:t>.</a:t>
            </a:r>
            <a:endParaRPr/>
          </a:p>
          <a:p>
            <a:pPr marL="76200" lvl="0" indent="0" algn="l" rtl="0">
              <a:lnSpc>
                <a:spcPct val="100000"/>
              </a:lnSpc>
              <a:spcBef>
                <a:spcPts val="1000"/>
              </a:spcBef>
              <a:spcAft>
                <a:spcPts val="0"/>
              </a:spcAft>
              <a:buSzPts val="2400"/>
              <a:buNone/>
            </a:pPr>
            <a:r>
              <a:rPr lang="lt-LT" sz="3200">
                <a:latin typeface="Arial"/>
                <a:ea typeface="Arial"/>
                <a:cs typeface="Arial"/>
                <a:sym typeface="Arial"/>
              </a:rPr>
              <a:t>Sunku susidaryti objektyvią nuomonę.</a:t>
            </a:r>
            <a:endParaRPr/>
          </a:p>
          <a:p>
            <a:pPr marL="76200" lvl="0" indent="0" algn="l" rtl="0">
              <a:lnSpc>
                <a:spcPct val="100000"/>
              </a:lnSpc>
              <a:spcBef>
                <a:spcPts val="1000"/>
              </a:spcBef>
              <a:spcAft>
                <a:spcPts val="0"/>
              </a:spcAft>
              <a:buSzPts val="2400"/>
              <a:buNone/>
            </a:pPr>
            <a:r>
              <a:rPr lang="lt-LT" sz="3200">
                <a:latin typeface="Arial"/>
                <a:ea typeface="Arial"/>
                <a:cs typeface="Arial"/>
                <a:sym typeface="Arial"/>
              </a:rPr>
              <a:t>Prisideda prie dezinformacijos ir poliarizacijos.</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sp>
        <p:nvSpPr>
          <p:cNvPr id="668" name="Google Shape;668;p142"/>
          <p:cNvSpPr txBox="1">
            <a:spLocks noGrp="1"/>
          </p:cNvSpPr>
          <p:nvPr>
            <p:ph type="title"/>
          </p:nvPr>
        </p:nvSpPr>
        <p:spPr>
          <a:xfrm>
            <a:off x="838200" y="365126"/>
            <a:ext cx="10515600" cy="106611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00000"/>
              <a:buNone/>
            </a:pPr>
            <a:r>
              <a:rPr lang="lt-LT" sz="5000">
                <a:latin typeface="Arial"/>
                <a:ea typeface="Arial"/>
                <a:cs typeface="Arial"/>
                <a:sym typeface="Arial"/>
              </a:rPr>
              <a:t>Kaip išvengti aido kambarių ir filtro burbulų?</a:t>
            </a:r>
            <a:endParaRPr/>
          </a:p>
        </p:txBody>
      </p:sp>
      <p:sp>
        <p:nvSpPr>
          <p:cNvPr id="669" name="Google Shape;669;p142"/>
          <p:cNvSpPr txBox="1"/>
          <p:nvPr/>
        </p:nvSpPr>
        <p:spPr>
          <a:xfrm>
            <a:off x="881350" y="1686300"/>
            <a:ext cx="10774500" cy="50949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lt-LT" sz="2600" i="0" u="none" strike="noStrike" cap="none">
                <a:solidFill>
                  <a:schemeClr val="dk1"/>
                </a:solidFill>
              </a:rPr>
              <a:t>Sekite įvairių pažiūrų žmones.</a:t>
            </a:r>
            <a:endParaRPr sz="2600"/>
          </a:p>
          <a:p>
            <a:pPr marL="0" marR="0" lvl="0" indent="0" algn="l" rtl="0">
              <a:lnSpc>
                <a:spcPct val="115000"/>
              </a:lnSpc>
              <a:spcBef>
                <a:spcPts val="0"/>
              </a:spcBef>
              <a:spcAft>
                <a:spcPts val="0"/>
              </a:spcAft>
              <a:buNone/>
            </a:pPr>
            <a:r>
              <a:rPr lang="lt-LT" sz="2600" i="0" u="none" strike="noStrike" cap="none">
                <a:solidFill>
                  <a:schemeClr val="dk1"/>
                </a:solidFill>
              </a:rPr>
              <a:t>Vartokite skirtingus informacijos šaltinius.</a:t>
            </a:r>
            <a:endParaRPr sz="2600"/>
          </a:p>
          <a:p>
            <a:pPr marL="0" marR="0" lvl="0" indent="0" algn="l" rtl="0">
              <a:lnSpc>
                <a:spcPct val="115000"/>
              </a:lnSpc>
              <a:spcBef>
                <a:spcPts val="0"/>
              </a:spcBef>
              <a:spcAft>
                <a:spcPts val="0"/>
              </a:spcAft>
              <a:buNone/>
            </a:pPr>
            <a:r>
              <a:rPr lang="lt-LT" sz="2600" i="0" u="none" strike="noStrike" cap="none">
                <a:solidFill>
                  <a:schemeClr val="dk1"/>
                </a:solidFill>
              </a:rPr>
              <a:t>Užduokite sau klausimus.</a:t>
            </a:r>
            <a:endParaRPr sz="2600"/>
          </a:p>
          <a:p>
            <a:pPr marL="0" marR="0" lvl="0" indent="0" algn="l" rtl="0">
              <a:lnSpc>
                <a:spcPct val="115000"/>
              </a:lnSpc>
              <a:spcBef>
                <a:spcPts val="0"/>
              </a:spcBef>
              <a:spcAft>
                <a:spcPts val="0"/>
              </a:spcAft>
              <a:buNone/>
            </a:pPr>
            <a:r>
              <a:rPr lang="lt-LT" sz="2600" i="0" u="none" strike="noStrike" cap="none">
                <a:solidFill>
                  <a:schemeClr val="dk1"/>
                </a:solidFill>
              </a:rPr>
              <a:t>Diskutuokite su skirtingai mąstančiais.</a:t>
            </a:r>
            <a:endParaRPr sz="2600"/>
          </a:p>
          <a:p>
            <a:pPr marL="0" marR="0" lvl="0" indent="0" algn="l" rtl="0">
              <a:lnSpc>
                <a:spcPct val="115000"/>
              </a:lnSpc>
              <a:spcBef>
                <a:spcPts val="0"/>
              </a:spcBef>
              <a:spcAft>
                <a:spcPts val="0"/>
              </a:spcAft>
              <a:buNone/>
            </a:pPr>
            <a:r>
              <a:rPr lang="lt-LT" sz="2600" i="0" u="none" strike="noStrike" cap="none">
                <a:solidFill>
                  <a:schemeClr val="dk1"/>
                </a:solidFill>
              </a:rPr>
              <a:t>Tikrinkite algoritmų veikimą.</a:t>
            </a:r>
            <a:endParaRPr sz="2600" i="0" u="none" strike="noStrike" cap="none">
              <a:solidFill>
                <a:schemeClr val="dk1"/>
              </a:solidFill>
            </a:endParaRPr>
          </a:p>
          <a:p>
            <a:pPr marL="0" lvl="0" indent="0" algn="l" rtl="0">
              <a:lnSpc>
                <a:spcPct val="115000"/>
              </a:lnSpc>
              <a:spcBef>
                <a:spcPts val="0"/>
              </a:spcBef>
              <a:spcAft>
                <a:spcPts val="0"/>
              </a:spcAft>
              <a:buNone/>
            </a:pPr>
            <a:r>
              <a:rPr lang="lt-LT" sz="2600">
                <a:solidFill>
                  <a:schemeClr val="dk1"/>
                </a:solidFill>
              </a:rPr>
              <a:t>Venkite vien tik „rekomenduojamo“ turinio – sąmoningai </a:t>
            </a:r>
            <a:endParaRPr sz="2600">
              <a:solidFill>
                <a:srgbClr val="2E2E2E"/>
              </a:solidFill>
            </a:endParaRPr>
          </a:p>
          <a:p>
            <a:pPr marL="0" lvl="0" indent="0" algn="l" rtl="0">
              <a:lnSpc>
                <a:spcPct val="115000"/>
              </a:lnSpc>
              <a:spcBef>
                <a:spcPts val="0"/>
              </a:spcBef>
              <a:spcAft>
                <a:spcPts val="0"/>
              </a:spcAft>
              <a:buSzPts val="1100"/>
              <a:buNone/>
            </a:pPr>
            <a:r>
              <a:rPr lang="lt-LT" sz="2600">
                <a:solidFill>
                  <a:schemeClr val="dk1"/>
                </a:solidFill>
              </a:rPr>
              <a:t>ieškokite informacijos.</a:t>
            </a:r>
            <a:endParaRPr sz="2600">
              <a:solidFill>
                <a:schemeClr val="dk1"/>
              </a:solidFill>
            </a:endParaRPr>
          </a:p>
          <a:p>
            <a:pPr marL="0" lvl="0" indent="0" algn="l" rtl="0">
              <a:lnSpc>
                <a:spcPct val="115000"/>
              </a:lnSpc>
              <a:spcBef>
                <a:spcPts val="0"/>
              </a:spcBef>
              <a:spcAft>
                <a:spcPts val="0"/>
              </a:spcAft>
              <a:buNone/>
            </a:pPr>
            <a:r>
              <a:rPr lang="lt-LT" sz="2600">
                <a:solidFill>
                  <a:schemeClr val="dk1"/>
                </a:solidFill>
              </a:rPr>
              <a:t>Kartais išvalykite paieškos istoriją ar peržiūrėkite savo „sekamus“</a:t>
            </a:r>
            <a:endParaRPr sz="2600">
              <a:solidFill>
                <a:srgbClr val="2E2E2E"/>
              </a:solidFill>
            </a:endParaRPr>
          </a:p>
          <a:p>
            <a:pPr marL="0" lvl="0" indent="0" algn="l" rtl="0">
              <a:lnSpc>
                <a:spcPct val="115000"/>
              </a:lnSpc>
              <a:spcBef>
                <a:spcPts val="0"/>
              </a:spcBef>
              <a:spcAft>
                <a:spcPts val="0"/>
              </a:spcAft>
              <a:buSzPts val="1100"/>
              <a:buNone/>
            </a:pPr>
            <a:r>
              <a:rPr lang="lt-LT" sz="2600">
                <a:solidFill>
                  <a:schemeClr val="dk1"/>
                </a:solidFill>
              </a:rPr>
              <a:t>puslapius.</a:t>
            </a:r>
            <a:endParaRPr sz="2600">
              <a:solidFill>
                <a:schemeClr val="dk1"/>
              </a:solidFill>
            </a:endParaRPr>
          </a:p>
          <a:p>
            <a:pPr marL="0" lvl="0" indent="0" algn="l" rtl="0">
              <a:lnSpc>
                <a:spcPct val="115000"/>
              </a:lnSpc>
              <a:spcBef>
                <a:spcPts val="0"/>
              </a:spcBef>
              <a:spcAft>
                <a:spcPts val="0"/>
              </a:spcAft>
              <a:buNone/>
            </a:pPr>
            <a:r>
              <a:rPr lang="lt-LT" sz="2600">
                <a:solidFill>
                  <a:schemeClr val="dk1"/>
                </a:solidFill>
              </a:rPr>
              <a:t>Praktikuokite kritinį mąstymą – paklauskite savęs, kodėl matote vienokią informaciją.</a:t>
            </a:r>
            <a:endParaRPr sz="2600">
              <a:solidFill>
                <a:schemeClr val="dk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p14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latin typeface="Arial"/>
                <a:ea typeface="Arial"/>
                <a:cs typeface="Arial"/>
                <a:sym typeface="Arial"/>
              </a:rPr>
              <a:t>Botai</a:t>
            </a:r>
            <a:endParaRPr>
              <a:latin typeface="Arial"/>
              <a:ea typeface="Arial"/>
              <a:cs typeface="Arial"/>
              <a:sym typeface="Arial"/>
            </a:endParaRPr>
          </a:p>
        </p:txBody>
      </p:sp>
      <p:sp>
        <p:nvSpPr>
          <p:cNvPr id="675" name="Google Shape;675;p147"/>
          <p:cNvSpPr txBox="1">
            <a:spLocks noGrp="1"/>
          </p:cNvSpPr>
          <p:nvPr>
            <p:ph type="body" idx="1"/>
          </p:nvPr>
        </p:nvSpPr>
        <p:spPr>
          <a:xfrm>
            <a:off x="838200" y="1965101"/>
            <a:ext cx="11353800" cy="4604700"/>
          </a:xfrm>
          <a:prstGeom prst="rect">
            <a:avLst/>
          </a:prstGeom>
          <a:noFill/>
          <a:ln>
            <a:noFill/>
          </a:ln>
        </p:spPr>
        <p:txBody>
          <a:bodyPr spcFirstLastPara="1" wrap="square" lIns="91425" tIns="45700" rIns="91425" bIns="45700" anchor="t" anchorCtr="0">
            <a:normAutofit/>
          </a:bodyPr>
          <a:lstStyle/>
          <a:p>
            <a:pPr marL="76200" lvl="0" indent="0" algn="l" rtl="0">
              <a:lnSpc>
                <a:spcPct val="100000"/>
              </a:lnSpc>
              <a:spcBef>
                <a:spcPts val="1000"/>
              </a:spcBef>
              <a:spcAft>
                <a:spcPts val="0"/>
              </a:spcAft>
              <a:buSzPts val="2400"/>
              <a:buNone/>
            </a:pPr>
            <a:r>
              <a:rPr lang="lt-LT" sz="3200" b="1">
                <a:latin typeface="Arial"/>
                <a:ea typeface="Arial"/>
                <a:cs typeface="Arial"/>
                <a:sym typeface="Arial"/>
              </a:rPr>
              <a:t>Botai socialiniuose tinkluose </a:t>
            </a:r>
            <a:r>
              <a:rPr lang="lt-LT" sz="3200">
                <a:latin typeface="Arial"/>
                <a:ea typeface="Arial"/>
                <a:cs typeface="Arial"/>
                <a:sym typeface="Arial"/>
              </a:rPr>
              <a:t>– tai automatizuotos programos arba paskyros, kurios imituoja žmogaus elgesį. Jie gali siųsti žinutes, komentuoti, dalintis turiniu, sekti kitus vartotojus ar vykdyti kitas užduotis be tiesioginės žmogaus įsikišimo.</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80"/>
        <p:cNvGrpSpPr/>
        <p:nvPr/>
      </p:nvGrpSpPr>
      <p:grpSpPr>
        <a:xfrm>
          <a:off x="0" y="0"/>
          <a:ext cx="0" cy="0"/>
          <a:chOff x="0" y="0"/>
          <a:chExt cx="0" cy="0"/>
        </a:xfrm>
      </p:grpSpPr>
      <p:sp>
        <p:nvSpPr>
          <p:cNvPr id="681" name="Google Shape;681;p148"/>
          <p:cNvSpPr txBox="1">
            <a:spLocks noGrp="1"/>
          </p:cNvSpPr>
          <p:nvPr>
            <p:ph type="title"/>
          </p:nvPr>
        </p:nvSpPr>
        <p:spPr>
          <a:xfrm>
            <a:off x="804900" y="288275"/>
            <a:ext cx="11125200" cy="13257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EA551F"/>
              </a:buClr>
              <a:buSzPct val="111111"/>
              <a:buFont typeface="Century Gothic"/>
              <a:buNone/>
            </a:pPr>
            <a:r>
              <a:rPr lang="lt-LT">
                <a:latin typeface="Arial"/>
                <a:ea typeface="Arial"/>
                <a:cs typeface="Arial"/>
                <a:sym typeface="Arial"/>
              </a:rPr>
              <a:t>Pagrindiniai botų vaidmenys socialiniuose tinkluose</a:t>
            </a:r>
            <a:endParaRPr/>
          </a:p>
        </p:txBody>
      </p:sp>
      <p:sp>
        <p:nvSpPr>
          <p:cNvPr id="682" name="Google Shape;682;p148"/>
          <p:cNvSpPr txBox="1">
            <a:spLocks noGrp="1"/>
          </p:cNvSpPr>
          <p:nvPr>
            <p:ph type="body" idx="1"/>
          </p:nvPr>
        </p:nvSpPr>
        <p:spPr>
          <a:xfrm>
            <a:off x="708850" y="1992850"/>
            <a:ext cx="10565100" cy="3540300"/>
          </a:xfrm>
          <a:prstGeom prst="rect">
            <a:avLst/>
          </a:prstGeom>
          <a:noFill/>
          <a:ln>
            <a:noFill/>
          </a:ln>
        </p:spPr>
        <p:txBody>
          <a:bodyPr spcFirstLastPara="1" wrap="square" lIns="91425" tIns="45700" rIns="91425" bIns="45700" anchor="ctr" anchorCtr="0">
            <a:spAutoFit/>
          </a:bodyPr>
          <a:lstStyle/>
          <a:p>
            <a:pPr marL="0" marR="0" lvl="0" indent="0" algn="l" rtl="0">
              <a:lnSpc>
                <a:spcPct val="150000"/>
              </a:lnSpc>
              <a:spcBef>
                <a:spcPts val="0"/>
              </a:spcBef>
              <a:spcAft>
                <a:spcPts val="0"/>
              </a:spcAft>
              <a:buClr>
                <a:schemeClr val="dk1"/>
              </a:buClr>
              <a:buSzPts val="3200"/>
              <a:buNone/>
            </a:pPr>
            <a:r>
              <a:rPr lang="lt-LT" sz="3200" i="0" u="none" strike="noStrike" cap="none">
                <a:solidFill>
                  <a:schemeClr val="dk1"/>
                </a:solidFill>
                <a:latin typeface="Arial"/>
                <a:ea typeface="Arial"/>
                <a:cs typeface="Arial"/>
                <a:sym typeface="Arial"/>
              </a:rPr>
              <a:t>Informacijos sklaida.</a:t>
            </a:r>
            <a:br>
              <a:rPr lang="lt-LT" sz="3200" i="0" u="none" strike="noStrike" cap="none">
                <a:solidFill>
                  <a:schemeClr val="dk1"/>
                </a:solidFill>
                <a:latin typeface="Arial"/>
                <a:ea typeface="Arial"/>
                <a:cs typeface="Arial"/>
                <a:sym typeface="Arial"/>
              </a:rPr>
            </a:br>
            <a:r>
              <a:rPr lang="lt-LT" sz="3200" i="0" u="none" strike="noStrike" cap="none">
                <a:solidFill>
                  <a:schemeClr val="dk1"/>
                </a:solidFill>
                <a:latin typeface="Arial"/>
                <a:ea typeface="Arial"/>
                <a:cs typeface="Arial"/>
                <a:sym typeface="Arial"/>
              </a:rPr>
              <a:t>Nuomonės formavimas ir manipuliavimas.</a:t>
            </a:r>
            <a:br>
              <a:rPr lang="lt-LT" sz="3200" i="0" u="none" strike="noStrike" cap="none">
                <a:solidFill>
                  <a:schemeClr val="dk1"/>
                </a:solidFill>
                <a:latin typeface="Arial"/>
                <a:ea typeface="Arial"/>
                <a:cs typeface="Arial"/>
                <a:sym typeface="Arial"/>
              </a:rPr>
            </a:br>
            <a:r>
              <a:rPr lang="lt-LT" sz="3200" i="0" u="none" strike="noStrike" cap="none">
                <a:solidFill>
                  <a:schemeClr val="dk1"/>
                </a:solidFill>
                <a:latin typeface="Arial"/>
                <a:ea typeface="Arial"/>
                <a:cs typeface="Arial"/>
                <a:sym typeface="Arial"/>
              </a:rPr>
              <a:t>Trolių ir netikrų paskyrų palaikymas.</a:t>
            </a:r>
            <a:br>
              <a:rPr lang="lt-LT" sz="3200" i="0" u="none" strike="noStrike" cap="none">
                <a:solidFill>
                  <a:schemeClr val="dk1"/>
                </a:solidFill>
                <a:latin typeface="Arial"/>
                <a:ea typeface="Arial"/>
                <a:cs typeface="Arial"/>
                <a:sym typeface="Arial"/>
              </a:rPr>
            </a:br>
            <a:r>
              <a:rPr lang="lt-LT" sz="3200" i="0" u="none" strike="noStrike" cap="none">
                <a:solidFill>
                  <a:schemeClr val="dk1"/>
                </a:solidFill>
                <a:latin typeface="Arial"/>
                <a:ea typeface="Arial"/>
                <a:cs typeface="Arial"/>
                <a:sym typeface="Arial"/>
              </a:rPr>
              <a:t>Automatizuotas atsakymas ir aptarnavimas.</a:t>
            </a:r>
            <a:br>
              <a:rPr lang="lt-LT" sz="3200" i="0" u="none" strike="noStrike" cap="none">
                <a:solidFill>
                  <a:schemeClr val="dk1"/>
                </a:solidFill>
                <a:latin typeface="Arial"/>
                <a:ea typeface="Arial"/>
                <a:cs typeface="Arial"/>
                <a:sym typeface="Arial"/>
              </a:rPr>
            </a:br>
            <a:r>
              <a:rPr lang="lt-LT" sz="3200" i="0" u="none" strike="noStrike" cap="none">
                <a:solidFill>
                  <a:schemeClr val="dk1"/>
                </a:solidFill>
                <a:latin typeface="Arial"/>
                <a:ea typeface="Arial"/>
                <a:cs typeface="Arial"/>
                <a:sym typeface="Arial"/>
              </a:rPr>
              <a:t>Analizė ir sekimas.</a:t>
            </a:r>
            <a:endParaRPr sz="3200" i="0" u="none" strike="noStrike" cap="none">
              <a:solidFill>
                <a:schemeClr val="dk1"/>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688" name="Google Shape;688;p15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latin typeface="Arial"/>
                <a:ea typeface="Arial"/>
                <a:cs typeface="Arial"/>
                <a:sym typeface="Arial"/>
              </a:rPr>
              <a:t>Kodėl botai </a:t>
            </a:r>
            <a:r>
              <a:rPr lang="lt-LT">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3"/>
                  </a:ext>
                </a:extLst>
              </a:rPr>
              <a:t>pavojingi</a:t>
            </a:r>
            <a:r>
              <a:rPr lang="lt-LT">
                <a:latin typeface="Arial"/>
                <a:ea typeface="Arial"/>
                <a:cs typeface="Arial"/>
                <a:sym typeface="Arial"/>
              </a:rPr>
              <a:t>?</a:t>
            </a:r>
            <a:endParaRPr/>
          </a:p>
        </p:txBody>
      </p:sp>
      <p:sp>
        <p:nvSpPr>
          <p:cNvPr id="689" name="Google Shape;689;p150"/>
          <p:cNvSpPr txBox="1">
            <a:spLocks noGrp="1"/>
          </p:cNvSpPr>
          <p:nvPr>
            <p:ph type="body" idx="1"/>
          </p:nvPr>
        </p:nvSpPr>
        <p:spPr>
          <a:xfrm>
            <a:off x="838199" y="2019387"/>
            <a:ext cx="10621800" cy="4063500"/>
          </a:xfrm>
          <a:prstGeom prst="rect">
            <a:avLst/>
          </a:prstGeom>
          <a:noFill/>
          <a:ln>
            <a:noFill/>
          </a:ln>
        </p:spPr>
        <p:txBody>
          <a:bodyPr spcFirstLastPara="1" wrap="square" lIns="91425" tIns="45700" rIns="91425" bIns="45700" anchor="ctr" anchorCtr="0">
            <a:spAutoFit/>
          </a:bodyPr>
          <a:lstStyle/>
          <a:p>
            <a:pPr marL="0" marR="0" lvl="0" indent="0" algn="l" rtl="0">
              <a:lnSpc>
                <a:spcPct val="150000"/>
              </a:lnSpc>
              <a:spcBef>
                <a:spcPts val="0"/>
              </a:spcBef>
              <a:spcAft>
                <a:spcPts val="0"/>
              </a:spcAft>
              <a:buClr>
                <a:schemeClr val="dk1"/>
              </a:buClr>
              <a:buSzPts val="3200"/>
              <a:buNone/>
            </a:pPr>
            <a:r>
              <a:rPr lang="lt-LT" sz="3200" i="0" u="none" strike="noStrike" cap="none">
                <a:solidFill>
                  <a:schemeClr val="dk1"/>
                </a:solidFill>
                <a:latin typeface="Arial"/>
                <a:ea typeface="Arial"/>
                <a:cs typeface="Arial"/>
                <a:sym typeface="Arial"/>
              </a:rPr>
              <a:t>Skleidžia dezinformaciją</a:t>
            </a:r>
            <a:endParaRPr/>
          </a:p>
          <a:p>
            <a:pPr marL="0" marR="0" lvl="0" indent="0" algn="l" rtl="0">
              <a:lnSpc>
                <a:spcPct val="150000"/>
              </a:lnSpc>
              <a:spcBef>
                <a:spcPts val="0"/>
              </a:spcBef>
              <a:spcAft>
                <a:spcPts val="0"/>
              </a:spcAft>
              <a:buClr>
                <a:schemeClr val="dk1"/>
              </a:buClr>
              <a:buSzPts val="3200"/>
              <a:buNone/>
            </a:pPr>
            <a:r>
              <a:rPr lang="lt-LT" sz="3200" i="0" u="none" strike="noStrike" cap="none">
                <a:solidFill>
                  <a:schemeClr val="dk1"/>
                </a:solidFill>
                <a:latin typeface="Arial"/>
                <a:ea typeface="Arial"/>
                <a:cs typeface="Arial"/>
                <a:sym typeface="Arial"/>
              </a:rPr>
              <a:t>Kursto konfliktus ir poliarizaciją</a:t>
            </a:r>
            <a:endParaRPr/>
          </a:p>
          <a:p>
            <a:pPr marL="0" marR="0" lvl="0" indent="0" algn="l" rtl="0">
              <a:lnSpc>
                <a:spcPct val="150000"/>
              </a:lnSpc>
              <a:spcBef>
                <a:spcPts val="0"/>
              </a:spcBef>
              <a:spcAft>
                <a:spcPts val="0"/>
              </a:spcAft>
              <a:buClr>
                <a:schemeClr val="dk1"/>
              </a:buClr>
              <a:buSzPts val="3200"/>
              <a:buNone/>
            </a:pPr>
            <a:r>
              <a:rPr lang="lt-LT" sz="3200" i="0" u="none" strike="noStrike" cap="none">
                <a:solidFill>
                  <a:schemeClr val="dk1"/>
                </a:solidFill>
                <a:latin typeface="Arial"/>
                <a:ea typeface="Arial"/>
                <a:cs typeface="Arial"/>
                <a:sym typeface="Arial"/>
              </a:rPr>
              <a:t>Priklausomybė ir manipuliacija</a:t>
            </a:r>
            <a:endParaRPr/>
          </a:p>
          <a:p>
            <a:pPr marL="0" marR="0" lvl="0" indent="0" algn="l" rtl="0">
              <a:lnSpc>
                <a:spcPct val="150000"/>
              </a:lnSpc>
              <a:spcBef>
                <a:spcPts val="0"/>
              </a:spcBef>
              <a:spcAft>
                <a:spcPts val="0"/>
              </a:spcAft>
              <a:buClr>
                <a:schemeClr val="dk1"/>
              </a:buClr>
              <a:buSzPts val="3200"/>
              <a:buNone/>
            </a:pPr>
            <a:r>
              <a:rPr lang="lt-LT" sz="3200" i="0" u="none" strike="noStrike" cap="none">
                <a:solidFill>
                  <a:schemeClr val="dk1"/>
                </a:solidFill>
                <a:latin typeface="Arial"/>
                <a:ea typeface="Arial"/>
                <a:cs typeface="Arial"/>
                <a:sym typeface="Arial"/>
              </a:rPr>
              <a:t>Sukčiavimas ir privatumo grėsmės</a:t>
            </a:r>
            <a:endParaRPr/>
          </a:p>
          <a:p>
            <a:pPr marL="0" marR="0" lvl="0" indent="0" algn="l" rtl="0">
              <a:lnSpc>
                <a:spcPct val="150000"/>
              </a:lnSpc>
              <a:spcBef>
                <a:spcPts val="0"/>
              </a:spcBef>
              <a:spcAft>
                <a:spcPts val="0"/>
              </a:spcAft>
              <a:buClr>
                <a:schemeClr val="dk1"/>
              </a:buClr>
              <a:buSzPts val="3200"/>
              <a:buNone/>
            </a:pPr>
            <a:r>
              <a:rPr lang="lt-LT" sz="3200" i="0" u="none" strike="noStrike" cap="none">
                <a:solidFill>
                  <a:schemeClr val="dk1"/>
                </a:solidFill>
                <a:latin typeface="Arial"/>
                <a:ea typeface="Arial"/>
                <a:cs typeface="Arial"/>
                <a:sym typeface="Arial"/>
              </a:rPr>
              <a:t>Dirbtinis populiarumo kūrimas</a:t>
            </a:r>
            <a:endParaRPr/>
          </a:p>
          <a:p>
            <a:pPr marL="0" marR="0" lvl="0" indent="0" algn="l" rtl="0">
              <a:lnSpc>
                <a:spcPct val="100000"/>
              </a:lnSpc>
              <a:spcBef>
                <a:spcPts val="0"/>
              </a:spcBef>
              <a:spcAft>
                <a:spcPts val="0"/>
              </a:spcAft>
              <a:buClr>
                <a:srgbClr val="2E2E2E"/>
              </a:buClr>
              <a:buSzPts val="1800"/>
              <a:buFont typeface="Century Gothic"/>
              <a:buNone/>
            </a:pP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p15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latin typeface="Arial"/>
                <a:ea typeface="Arial"/>
                <a:cs typeface="Arial"/>
                <a:sym typeface="Arial"/>
              </a:rPr>
              <a:t>Kaip apsisaugoti?</a:t>
            </a:r>
            <a:endParaRPr/>
          </a:p>
        </p:txBody>
      </p:sp>
      <p:sp>
        <p:nvSpPr>
          <p:cNvPr id="696" name="Google Shape;696;p151"/>
          <p:cNvSpPr txBox="1">
            <a:spLocks noGrp="1"/>
          </p:cNvSpPr>
          <p:nvPr>
            <p:ph type="body" idx="1"/>
          </p:nvPr>
        </p:nvSpPr>
        <p:spPr>
          <a:xfrm>
            <a:off x="838202" y="2094250"/>
            <a:ext cx="9505800" cy="4063500"/>
          </a:xfrm>
          <a:prstGeom prst="rect">
            <a:avLst/>
          </a:prstGeom>
          <a:noFill/>
          <a:ln>
            <a:noFill/>
          </a:ln>
        </p:spPr>
        <p:txBody>
          <a:bodyPr spcFirstLastPara="1" wrap="square" lIns="91425" tIns="45700" rIns="91425" bIns="45700" anchor="ctr" anchorCtr="0">
            <a:spAutoFit/>
          </a:bodyPr>
          <a:lstStyle/>
          <a:p>
            <a:pPr marL="0" marR="0" lvl="0" indent="0" algn="l" rtl="0">
              <a:lnSpc>
                <a:spcPct val="150000"/>
              </a:lnSpc>
              <a:spcBef>
                <a:spcPts val="0"/>
              </a:spcBef>
              <a:spcAft>
                <a:spcPts val="0"/>
              </a:spcAft>
              <a:buNone/>
            </a:pPr>
            <a:r>
              <a:rPr lang="lt-LT" sz="3200" i="0" u="none" strike="noStrike" cap="none">
                <a:solidFill>
                  <a:schemeClr val="dk1"/>
                </a:solidFill>
                <a:latin typeface="Arial"/>
                <a:ea typeface="Arial"/>
                <a:cs typeface="Arial"/>
                <a:sym typeface="Arial"/>
              </a:rPr>
              <a:t>Būkite kritišk</a:t>
            </a:r>
            <a:r>
              <a:rPr lang="lt-LT" sz="3200">
                <a:solidFill>
                  <a:schemeClr val="dk1"/>
                </a:solidFill>
                <a:latin typeface="Arial"/>
                <a:ea typeface="Arial"/>
                <a:cs typeface="Arial"/>
                <a:sym typeface="Arial"/>
              </a:rPr>
              <a:t>i</a:t>
            </a:r>
            <a:r>
              <a:rPr lang="lt-LT" sz="3200" i="0" u="none" strike="noStrike" cap="none">
                <a:solidFill>
                  <a:schemeClr val="dk1"/>
                </a:solidFill>
                <a:latin typeface="Arial"/>
                <a:ea typeface="Arial"/>
                <a:cs typeface="Arial"/>
                <a:sym typeface="Arial"/>
              </a:rPr>
              <a:t> turiniui.</a:t>
            </a:r>
            <a:endParaRPr/>
          </a:p>
          <a:p>
            <a:pPr marL="0" marR="0" lvl="0" indent="0" algn="l" rtl="0">
              <a:lnSpc>
                <a:spcPct val="150000"/>
              </a:lnSpc>
              <a:spcBef>
                <a:spcPts val="0"/>
              </a:spcBef>
              <a:spcAft>
                <a:spcPts val="0"/>
              </a:spcAft>
              <a:buNone/>
            </a:pPr>
            <a:r>
              <a:rPr lang="lt-LT" sz="3200" i="0" u="none" strike="noStrike" cap="none">
                <a:solidFill>
                  <a:schemeClr val="dk1"/>
                </a:solidFill>
                <a:latin typeface="Arial"/>
                <a:ea typeface="Arial"/>
                <a:cs typeface="Arial"/>
                <a:sym typeface="Arial"/>
              </a:rPr>
              <a:t>Atidžiai rinki</a:t>
            </a:r>
            <a:r>
              <a:rPr lang="lt-LT" sz="3200">
                <a:solidFill>
                  <a:schemeClr val="dk1"/>
                </a:solidFill>
                <a:latin typeface="Arial"/>
                <a:ea typeface="Arial"/>
                <a:cs typeface="Arial"/>
                <a:sym typeface="Arial"/>
              </a:rPr>
              <a:t>tės</a:t>
            </a:r>
            <a:r>
              <a:rPr lang="lt-LT" sz="3200" i="0" u="none" strike="noStrike" cap="none">
                <a:solidFill>
                  <a:schemeClr val="dk1"/>
                </a:solidFill>
                <a:latin typeface="Arial"/>
                <a:ea typeface="Arial"/>
                <a:cs typeface="Arial"/>
                <a:sym typeface="Arial"/>
              </a:rPr>
              <a:t>, ką sekti ir ką dalintis.</a:t>
            </a:r>
            <a:endParaRPr/>
          </a:p>
          <a:p>
            <a:pPr marL="0" marR="0" lvl="0" indent="0" algn="l" rtl="0">
              <a:lnSpc>
                <a:spcPct val="150000"/>
              </a:lnSpc>
              <a:spcBef>
                <a:spcPts val="0"/>
              </a:spcBef>
              <a:spcAft>
                <a:spcPts val="0"/>
              </a:spcAft>
              <a:buNone/>
            </a:pPr>
            <a:r>
              <a:rPr lang="lt-LT" sz="3200" i="0" u="none" strike="noStrike" cap="none">
                <a:solidFill>
                  <a:schemeClr val="dk1"/>
                </a:solidFill>
                <a:latin typeface="Arial"/>
                <a:ea typeface="Arial"/>
                <a:cs typeface="Arial"/>
                <a:sym typeface="Arial"/>
              </a:rPr>
              <a:t>Naudokite privatumo nustatymus.</a:t>
            </a:r>
            <a:endParaRPr/>
          </a:p>
          <a:p>
            <a:pPr marL="0" marR="0" lvl="0" indent="0" algn="l" rtl="0">
              <a:lnSpc>
                <a:spcPct val="150000"/>
              </a:lnSpc>
              <a:spcBef>
                <a:spcPts val="0"/>
              </a:spcBef>
              <a:spcAft>
                <a:spcPts val="0"/>
              </a:spcAft>
              <a:buNone/>
            </a:pPr>
            <a:r>
              <a:rPr lang="lt-LT" sz="3200" i="0" u="none" strike="noStrike" cap="none">
                <a:solidFill>
                  <a:schemeClr val="dk1"/>
                </a:solidFill>
                <a:latin typeface="Arial"/>
                <a:ea typeface="Arial"/>
                <a:cs typeface="Arial"/>
                <a:sym typeface="Arial"/>
              </a:rPr>
              <a:t>Neatsakykite į įtartinus pranešimus.</a:t>
            </a:r>
            <a:endParaRPr/>
          </a:p>
          <a:p>
            <a:pPr marL="0" marR="0" lvl="0" indent="0" algn="l" rtl="0">
              <a:lnSpc>
                <a:spcPct val="150000"/>
              </a:lnSpc>
              <a:spcBef>
                <a:spcPts val="0"/>
              </a:spcBef>
              <a:spcAft>
                <a:spcPts val="0"/>
              </a:spcAft>
              <a:buNone/>
            </a:pPr>
            <a:r>
              <a:rPr lang="lt-LT" sz="3200" i="0" u="none" strike="noStrike" cap="none">
                <a:solidFill>
                  <a:schemeClr val="dk1"/>
                </a:solidFill>
                <a:latin typeface="Arial"/>
                <a:ea typeface="Arial"/>
                <a:cs typeface="Arial"/>
                <a:sym typeface="Arial"/>
              </a:rPr>
              <a:t>Skleiskite informaciją atsakingai.</a:t>
            </a:r>
            <a:endParaRPr/>
          </a:p>
          <a:p>
            <a:pPr marL="0" marR="0" lvl="0" indent="0" algn="l" rtl="0">
              <a:lnSpc>
                <a:spcPct val="100000"/>
              </a:lnSpc>
              <a:spcBef>
                <a:spcPts val="0"/>
              </a:spcBef>
              <a:spcAft>
                <a:spcPts val="0"/>
              </a:spcAft>
              <a:buClr>
                <a:srgbClr val="2E2E2E"/>
              </a:buClr>
              <a:buSzPts val="1800"/>
              <a:buFont typeface="Century Gothic"/>
              <a:buNone/>
            </a:pP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sp>
        <p:nvSpPr>
          <p:cNvPr id="702" name="Google Shape;702;p1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latin typeface="Arial"/>
                <a:ea typeface="Arial"/>
                <a:cs typeface="Arial"/>
                <a:sym typeface="Arial"/>
              </a:rPr>
              <a:t>Kas yra troliai?</a:t>
            </a:r>
            <a:endParaRPr/>
          </a:p>
        </p:txBody>
      </p:sp>
      <p:sp>
        <p:nvSpPr>
          <p:cNvPr id="703" name="Google Shape;703;p152"/>
          <p:cNvSpPr txBox="1">
            <a:spLocks noGrp="1"/>
          </p:cNvSpPr>
          <p:nvPr>
            <p:ph type="body" idx="1"/>
          </p:nvPr>
        </p:nvSpPr>
        <p:spPr>
          <a:xfrm>
            <a:off x="838200" y="1690700"/>
            <a:ext cx="11155800" cy="45252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3200"/>
              <a:buNone/>
            </a:pPr>
            <a:r>
              <a:rPr lang="lt-LT" sz="3200" b="1" i="0" u="none" strike="noStrike" cap="none">
                <a:solidFill>
                  <a:schemeClr val="dk1"/>
                </a:solidFill>
                <a:latin typeface="Arial"/>
                <a:ea typeface="Arial"/>
                <a:cs typeface="Arial"/>
                <a:sym typeface="Arial"/>
              </a:rPr>
              <a:t>Troliai</a:t>
            </a:r>
            <a:r>
              <a:rPr lang="lt-LT" sz="3200" b="0" i="0" u="none" strike="noStrike" cap="none">
                <a:solidFill>
                  <a:schemeClr val="dk1"/>
                </a:solidFill>
                <a:latin typeface="Arial"/>
                <a:ea typeface="Arial"/>
                <a:cs typeface="Arial"/>
                <a:sym typeface="Arial"/>
              </a:rPr>
              <a:t> – tai žmonės (ne automatizuotos paskyros), kurie</a:t>
            </a:r>
            <a:endParaRPr/>
          </a:p>
          <a:p>
            <a:pPr marL="0" marR="0" lvl="0" indent="0" algn="l" rtl="0">
              <a:lnSpc>
                <a:spcPct val="100000"/>
              </a:lnSpc>
              <a:spcBef>
                <a:spcPts val="0"/>
              </a:spcBef>
              <a:spcAft>
                <a:spcPts val="0"/>
              </a:spcAft>
              <a:buClr>
                <a:schemeClr val="dk1"/>
              </a:buClr>
              <a:buSzPts val="3200"/>
              <a:buNone/>
            </a:pPr>
            <a:r>
              <a:rPr lang="lt-LT" sz="3200" b="0" i="0" u="none" strike="noStrike" cap="none">
                <a:solidFill>
                  <a:schemeClr val="dk1"/>
                </a:solidFill>
                <a:latin typeface="Arial"/>
                <a:ea typeface="Arial"/>
                <a:cs typeface="Arial"/>
                <a:sym typeface="Arial"/>
              </a:rPr>
              <a:t>sąmoningai provokuoja, erzina ar kursto konfliktus</a:t>
            </a:r>
            <a:r>
              <a:rPr lang="lt-LT" sz="3200">
                <a:solidFill>
                  <a:schemeClr val="dk1"/>
                </a:solidFill>
                <a:latin typeface="Arial"/>
                <a:ea typeface="Arial"/>
                <a:cs typeface="Arial"/>
                <a:sym typeface="Arial"/>
              </a:rPr>
              <a:t> </a:t>
            </a:r>
            <a:r>
              <a:rPr lang="lt-LT" sz="3200" b="0" i="0" u="none" strike="noStrike" cap="none">
                <a:solidFill>
                  <a:schemeClr val="dk1"/>
                </a:solidFill>
                <a:latin typeface="Arial"/>
                <a:ea typeface="Arial"/>
                <a:cs typeface="Arial"/>
                <a:sym typeface="Arial"/>
              </a:rPr>
              <a:t>socialiniuose tinkluose.</a:t>
            </a:r>
            <a:endParaRPr sz="3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3200"/>
              <a:buNone/>
            </a:pPr>
            <a:endParaRPr sz="320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3200"/>
              <a:buNone/>
            </a:pPr>
            <a:r>
              <a:rPr lang="lt-LT" sz="3200" b="0" i="0" u="none" strike="noStrike" cap="none">
                <a:solidFill>
                  <a:schemeClr val="dk1"/>
                </a:solidFill>
                <a:latin typeface="Arial"/>
                <a:ea typeface="Arial"/>
                <a:cs typeface="Arial"/>
                <a:sym typeface="Arial"/>
              </a:rPr>
              <a:t>Jie rašo komentarus ar kuria įrašus, kad sukeltų emocinę reakciją,</a:t>
            </a:r>
            <a:r>
              <a:rPr lang="lt-LT"/>
              <a:t> </a:t>
            </a:r>
            <a:r>
              <a:rPr lang="lt-LT" sz="3200" b="0" i="0" u="none" strike="noStrike" cap="none">
                <a:solidFill>
                  <a:schemeClr val="dk1"/>
                </a:solidFill>
                <a:latin typeface="Arial"/>
                <a:ea typeface="Arial"/>
                <a:cs typeface="Arial"/>
                <a:sym typeface="Arial"/>
              </a:rPr>
              <a:t>nukreiptų diskusiją nuo temos arba  suskaldytų bendruomenę.</a:t>
            </a:r>
            <a:endParaRPr/>
          </a:p>
          <a:p>
            <a:pPr marL="0" marR="0" lvl="0" indent="0" algn="l" rtl="0">
              <a:lnSpc>
                <a:spcPct val="100000"/>
              </a:lnSpc>
              <a:spcBef>
                <a:spcPts val="0"/>
              </a:spcBef>
              <a:spcAft>
                <a:spcPts val="0"/>
              </a:spcAft>
              <a:buClr>
                <a:schemeClr val="dk1"/>
              </a:buClr>
              <a:buSzPts val="3200"/>
              <a:buNone/>
            </a:pPr>
            <a:r>
              <a:rPr lang="lt-LT" sz="3200" b="0" i="0" u="none" strike="noStrike" cap="none">
                <a:solidFill>
                  <a:schemeClr val="dk1"/>
                </a:solidFill>
                <a:latin typeface="Arial"/>
                <a:ea typeface="Arial"/>
                <a:cs typeface="Arial"/>
                <a:sym typeface="Arial"/>
              </a:rPr>
              <a:t>Kartais troliai veikia </a:t>
            </a:r>
            <a:r>
              <a:rPr lang="lt-LT" sz="3200" b="1" i="0" u="none" strike="noStrike" cap="none">
                <a:solidFill>
                  <a:schemeClr val="dk1"/>
                </a:solidFill>
                <a:latin typeface="Arial"/>
                <a:ea typeface="Arial"/>
                <a:cs typeface="Arial"/>
                <a:sym typeface="Arial"/>
              </a:rPr>
              <a:t>iš nuobodulio</a:t>
            </a:r>
            <a:r>
              <a:rPr lang="lt-LT" sz="3200" b="0" i="0" u="none" strike="noStrike" cap="none">
                <a:solidFill>
                  <a:schemeClr val="dk1"/>
                </a:solidFill>
                <a:latin typeface="Arial"/>
                <a:ea typeface="Arial"/>
                <a:cs typeface="Arial"/>
                <a:sym typeface="Arial"/>
              </a:rPr>
              <a:t>, kartais – </a:t>
            </a:r>
            <a:r>
              <a:rPr lang="lt-LT" sz="3200" b="1" i="0" u="none" strike="noStrike" cap="none">
                <a:solidFill>
                  <a:schemeClr val="dk1"/>
                </a:solidFill>
                <a:latin typeface="Arial"/>
                <a:ea typeface="Arial"/>
                <a:cs typeface="Arial"/>
                <a:sym typeface="Arial"/>
              </a:rPr>
              <a:t>organizuotai</a:t>
            </a:r>
            <a:r>
              <a:rPr lang="lt-LT" sz="3200" b="0" i="0" u="none" strike="noStrike" cap="none">
                <a:solidFill>
                  <a:schemeClr val="dk1"/>
                </a:solidFill>
                <a:latin typeface="Arial"/>
                <a:ea typeface="Arial"/>
                <a:cs typeface="Arial"/>
                <a:sym typeface="Arial"/>
              </a:rPr>
              <a:t> </a:t>
            </a:r>
            <a:endParaRPr/>
          </a:p>
          <a:p>
            <a:pPr marL="0" marR="0" lvl="0" indent="0" algn="l" rtl="0">
              <a:lnSpc>
                <a:spcPct val="100000"/>
              </a:lnSpc>
              <a:spcBef>
                <a:spcPts val="0"/>
              </a:spcBef>
              <a:spcAft>
                <a:spcPts val="0"/>
              </a:spcAft>
              <a:buClr>
                <a:schemeClr val="dk1"/>
              </a:buClr>
              <a:buSzPts val="3200"/>
              <a:buNone/>
            </a:pPr>
            <a:r>
              <a:rPr lang="lt-LT" sz="3200" b="0" i="0" u="none" strike="noStrike" cap="none">
                <a:solidFill>
                  <a:schemeClr val="dk1"/>
                </a:solidFill>
                <a:latin typeface="Arial"/>
                <a:ea typeface="Arial"/>
                <a:cs typeface="Arial"/>
                <a:sym typeface="Arial"/>
              </a:rPr>
              <a:t>(pvz., politiniais ar komerciniais tikslais).</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09" name="Google Shape;709;p1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EA551F"/>
              </a:buClr>
              <a:buSzPct val="111111"/>
              <a:buFont typeface="Century Gothic"/>
              <a:buNone/>
            </a:pPr>
            <a:r>
              <a:rPr lang="lt-LT"/>
              <a:t>Trolių vaidmuo socialiniuose tinkluose</a:t>
            </a:r>
            <a:endParaRPr/>
          </a:p>
        </p:txBody>
      </p:sp>
      <p:sp>
        <p:nvSpPr>
          <p:cNvPr id="710" name="Google Shape;710;p153"/>
          <p:cNvSpPr txBox="1">
            <a:spLocks noGrp="1"/>
          </p:cNvSpPr>
          <p:nvPr>
            <p:ph type="body" idx="1"/>
          </p:nvPr>
        </p:nvSpPr>
        <p:spPr>
          <a:xfrm>
            <a:off x="838200" y="2253225"/>
            <a:ext cx="10515600" cy="2882700"/>
          </a:xfrm>
          <a:prstGeom prst="rect">
            <a:avLst/>
          </a:prstGeom>
          <a:noFill/>
          <a:ln>
            <a:noFill/>
          </a:ln>
        </p:spPr>
        <p:txBody>
          <a:bodyPr spcFirstLastPara="1" wrap="square" lIns="91425" tIns="45700" rIns="91425" bIns="45700" anchor="t" anchorCtr="0">
            <a:normAutofit/>
          </a:bodyPr>
          <a:lstStyle/>
          <a:p>
            <a:pPr marL="76200" lvl="0" indent="0" algn="l" rtl="0">
              <a:lnSpc>
                <a:spcPct val="150000"/>
              </a:lnSpc>
              <a:spcBef>
                <a:spcPts val="1000"/>
              </a:spcBef>
              <a:spcAft>
                <a:spcPts val="0"/>
              </a:spcAft>
              <a:buSzPts val="2400"/>
              <a:buNone/>
            </a:pPr>
            <a:r>
              <a:rPr lang="lt-LT" sz="3200">
                <a:latin typeface="Arial"/>
                <a:ea typeface="Arial"/>
                <a:cs typeface="Arial"/>
                <a:sym typeface="Arial"/>
              </a:rPr>
              <a:t>Diskusijų ardymas.</a:t>
            </a:r>
            <a:br>
              <a:rPr lang="lt-LT" sz="3200">
                <a:latin typeface="Arial"/>
                <a:ea typeface="Arial"/>
                <a:cs typeface="Arial"/>
                <a:sym typeface="Arial"/>
              </a:rPr>
            </a:br>
            <a:r>
              <a:rPr lang="lt-LT" sz="3200">
                <a:latin typeface="Arial"/>
                <a:ea typeface="Arial"/>
                <a:cs typeface="Arial"/>
                <a:sym typeface="Arial"/>
              </a:rPr>
              <a:t>Poliarizacija.</a:t>
            </a:r>
            <a:br>
              <a:rPr lang="lt-LT" sz="3200">
                <a:latin typeface="Arial"/>
                <a:ea typeface="Arial"/>
                <a:cs typeface="Arial"/>
                <a:sym typeface="Arial"/>
              </a:rPr>
            </a:br>
            <a:r>
              <a:rPr lang="lt-LT" sz="3200">
                <a:latin typeface="Arial"/>
                <a:ea typeface="Arial"/>
                <a:cs typeface="Arial"/>
                <a:sym typeface="Arial"/>
              </a:rPr>
              <a:t>Dezinformacijos sklaida.</a:t>
            </a:r>
            <a:br>
              <a:rPr lang="lt-LT" sz="3200">
                <a:latin typeface="Arial"/>
                <a:ea typeface="Arial"/>
                <a:cs typeface="Arial"/>
                <a:sym typeface="Arial"/>
              </a:rPr>
            </a:br>
            <a:r>
              <a:rPr lang="lt-LT" sz="3200">
                <a:latin typeface="Arial"/>
                <a:ea typeface="Arial"/>
                <a:cs typeface="Arial"/>
                <a:sym typeface="Arial"/>
              </a:rPr>
              <a:t>Psichologinis spaudimas.</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p1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t>Kaip apsisaugoti nuo trolių</a:t>
            </a:r>
            <a:endParaRPr/>
          </a:p>
        </p:txBody>
      </p:sp>
      <p:sp>
        <p:nvSpPr>
          <p:cNvPr id="717" name="Google Shape;717;p154"/>
          <p:cNvSpPr txBox="1">
            <a:spLocks noGrp="1"/>
          </p:cNvSpPr>
          <p:nvPr>
            <p:ph type="body" idx="1"/>
          </p:nvPr>
        </p:nvSpPr>
        <p:spPr>
          <a:xfrm>
            <a:off x="838200" y="2232375"/>
            <a:ext cx="11083500" cy="3540300"/>
          </a:xfrm>
          <a:prstGeom prst="rect">
            <a:avLst/>
          </a:prstGeom>
          <a:noFill/>
          <a:ln>
            <a:noFill/>
          </a:ln>
        </p:spPr>
        <p:txBody>
          <a:bodyPr spcFirstLastPara="1" wrap="square" lIns="91425" tIns="45700" rIns="91425" bIns="45700" anchor="ctr" anchorCtr="0">
            <a:spAutoFit/>
          </a:bodyPr>
          <a:lstStyle/>
          <a:p>
            <a:pPr marL="0" marR="0" lvl="0" indent="0" algn="l" rtl="0">
              <a:lnSpc>
                <a:spcPct val="150000"/>
              </a:lnSpc>
              <a:spcBef>
                <a:spcPts val="0"/>
              </a:spcBef>
              <a:spcAft>
                <a:spcPts val="0"/>
              </a:spcAft>
              <a:buClr>
                <a:schemeClr val="dk1"/>
              </a:buClr>
              <a:buSzPts val="3200"/>
              <a:buNone/>
            </a:pPr>
            <a:r>
              <a:rPr lang="lt-LT" sz="3200" i="0" u="none" strike="noStrike" cap="none">
                <a:solidFill>
                  <a:schemeClr val="dk1"/>
                </a:solidFill>
                <a:latin typeface="Arial"/>
                <a:ea typeface="Arial"/>
                <a:cs typeface="Arial"/>
                <a:sym typeface="Arial"/>
              </a:rPr>
              <a:t>Nemaitinkite trolio.</a:t>
            </a:r>
            <a:endParaRPr/>
          </a:p>
          <a:p>
            <a:pPr marL="0" marR="0" lvl="0" indent="0" algn="l" rtl="0">
              <a:lnSpc>
                <a:spcPct val="150000"/>
              </a:lnSpc>
              <a:spcBef>
                <a:spcPts val="0"/>
              </a:spcBef>
              <a:spcAft>
                <a:spcPts val="0"/>
              </a:spcAft>
              <a:buClr>
                <a:schemeClr val="dk1"/>
              </a:buClr>
              <a:buSzPts val="3200"/>
              <a:buNone/>
            </a:pPr>
            <a:r>
              <a:rPr lang="lt-LT" sz="3200" i="0" u="none" strike="noStrike" cap="none">
                <a:solidFill>
                  <a:schemeClr val="dk1"/>
                </a:solidFill>
                <a:latin typeface="Arial"/>
                <a:ea typeface="Arial"/>
                <a:cs typeface="Arial"/>
                <a:sym typeface="Arial"/>
              </a:rPr>
              <a:t>Atpažinkite provokacijas.</a:t>
            </a:r>
            <a:endParaRPr/>
          </a:p>
          <a:p>
            <a:pPr marL="0" marR="0" lvl="0" indent="0" algn="l" rtl="0">
              <a:lnSpc>
                <a:spcPct val="150000"/>
              </a:lnSpc>
              <a:spcBef>
                <a:spcPts val="0"/>
              </a:spcBef>
              <a:spcAft>
                <a:spcPts val="0"/>
              </a:spcAft>
              <a:buClr>
                <a:schemeClr val="dk1"/>
              </a:buClr>
              <a:buSzPts val="3200"/>
              <a:buNone/>
            </a:pPr>
            <a:r>
              <a:rPr lang="lt-LT" sz="3200" i="0" u="none" strike="noStrike" cap="none">
                <a:solidFill>
                  <a:schemeClr val="dk1"/>
                </a:solidFill>
                <a:latin typeface="Arial"/>
                <a:ea typeface="Arial"/>
                <a:cs typeface="Arial"/>
                <a:sym typeface="Arial"/>
              </a:rPr>
              <a:t>Naudokite blokavimo ir pranešimo funkcijas.</a:t>
            </a:r>
            <a:endParaRPr/>
          </a:p>
          <a:p>
            <a:pPr marL="0" marR="0" lvl="0" indent="0" algn="l" rtl="0">
              <a:lnSpc>
                <a:spcPct val="150000"/>
              </a:lnSpc>
              <a:spcBef>
                <a:spcPts val="0"/>
              </a:spcBef>
              <a:spcAft>
                <a:spcPts val="0"/>
              </a:spcAft>
              <a:buClr>
                <a:schemeClr val="dk1"/>
              </a:buClr>
              <a:buSzPts val="3200"/>
              <a:buNone/>
            </a:pPr>
            <a:r>
              <a:rPr lang="lt-LT" sz="3200" i="0" u="none" strike="noStrike" cap="none">
                <a:solidFill>
                  <a:schemeClr val="dk1"/>
                </a:solidFill>
                <a:latin typeface="Arial"/>
                <a:ea typeface="Arial"/>
                <a:cs typeface="Arial"/>
                <a:sym typeface="Arial"/>
              </a:rPr>
              <a:t>Nepasiduokite emocijoms.</a:t>
            </a:r>
            <a:endParaRPr/>
          </a:p>
          <a:p>
            <a:pPr marL="0" marR="0" lvl="0" indent="0" algn="l" rtl="0">
              <a:lnSpc>
                <a:spcPct val="150000"/>
              </a:lnSpc>
              <a:spcBef>
                <a:spcPts val="0"/>
              </a:spcBef>
              <a:spcAft>
                <a:spcPts val="0"/>
              </a:spcAft>
              <a:buClr>
                <a:schemeClr val="dk1"/>
              </a:buClr>
              <a:buSzPts val="3200"/>
              <a:buNone/>
            </a:pPr>
            <a:r>
              <a:rPr lang="lt-LT" sz="3200" i="0" u="none" strike="noStrike" cap="none">
                <a:solidFill>
                  <a:schemeClr val="dk1"/>
                </a:solidFill>
                <a:latin typeface="Arial"/>
                <a:ea typeface="Arial"/>
                <a:cs typeface="Arial"/>
                <a:sym typeface="Arial"/>
              </a:rPr>
              <a:t>Bendruomenės palaikymas.</a:t>
            </a: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g38aee81569f_2_2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100"/>
              <a:buFont typeface="Arial"/>
              <a:buNone/>
            </a:pPr>
            <a:r>
              <a:rPr lang="lt-LT" sz="4800"/>
              <a:t>Botų ir trolių savybės</a:t>
            </a:r>
            <a:endParaRPr/>
          </a:p>
        </p:txBody>
      </p:sp>
      <p:sp>
        <p:nvSpPr>
          <p:cNvPr id="724" name="Google Shape;724;g38aee81569f_2_25"/>
          <p:cNvSpPr txBox="1">
            <a:spLocks noGrp="1"/>
          </p:cNvSpPr>
          <p:nvPr>
            <p:ph type="body" idx="1"/>
          </p:nvPr>
        </p:nvSpPr>
        <p:spPr>
          <a:xfrm>
            <a:off x="1229200" y="1918763"/>
            <a:ext cx="2664600" cy="5850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E2E2E"/>
              </a:buClr>
              <a:buSzPts val="1800"/>
              <a:buFont typeface="Century Gothic"/>
              <a:buNone/>
            </a:pPr>
            <a:r>
              <a:rPr lang="lt-LT" sz="3200" b="1">
                <a:solidFill>
                  <a:schemeClr val="dk1"/>
                </a:solidFill>
                <a:latin typeface="Arial"/>
                <a:ea typeface="Arial"/>
                <a:cs typeface="Arial"/>
                <a:sym typeface="Arial"/>
              </a:rPr>
              <a:t>Botai</a:t>
            </a:r>
            <a:endParaRPr sz="3200" b="1" i="0" u="none" strike="noStrike" cap="none">
              <a:solidFill>
                <a:schemeClr val="dk1"/>
              </a:solidFill>
              <a:latin typeface="Arial"/>
              <a:ea typeface="Arial"/>
              <a:cs typeface="Arial"/>
              <a:sym typeface="Arial"/>
            </a:endParaRPr>
          </a:p>
        </p:txBody>
      </p:sp>
      <p:sp>
        <p:nvSpPr>
          <p:cNvPr id="725" name="Google Shape;725;g38aee81569f_2_25"/>
          <p:cNvSpPr txBox="1"/>
          <p:nvPr/>
        </p:nvSpPr>
        <p:spPr>
          <a:xfrm>
            <a:off x="838200" y="2552425"/>
            <a:ext cx="5301000" cy="3648000"/>
          </a:xfrm>
          <a:prstGeom prst="rect">
            <a:avLst/>
          </a:prstGeom>
          <a:noFill/>
          <a:ln>
            <a:noFill/>
          </a:ln>
        </p:spPr>
        <p:txBody>
          <a:bodyPr spcFirstLastPara="1" wrap="square" lIns="91425" tIns="91425" rIns="91425" bIns="91425" anchor="t" anchorCtr="0">
            <a:spAutoFit/>
          </a:bodyPr>
          <a:lstStyle/>
          <a:p>
            <a:pPr marL="0" lvl="0" indent="0" algn="l" rtl="0">
              <a:spcBef>
                <a:spcPts val="1000"/>
              </a:spcBef>
              <a:spcAft>
                <a:spcPts val="0"/>
              </a:spcAft>
              <a:buNone/>
            </a:pPr>
            <a:r>
              <a:rPr lang="lt-LT" sz="2500">
                <a:solidFill>
                  <a:srgbClr val="2E2E2E"/>
                </a:solidFill>
              </a:rPr>
              <a:t>Skleisti masinę informaciją, kurti dirbtinį populiarumą, manipuliuoti nuomone.</a:t>
            </a:r>
            <a:endParaRPr sz="2500">
              <a:solidFill>
                <a:srgbClr val="2E2E2E"/>
              </a:solidFill>
            </a:endParaRPr>
          </a:p>
          <a:p>
            <a:pPr marL="0" lvl="0" indent="0" algn="l" rtl="0">
              <a:spcBef>
                <a:spcPts val="1000"/>
              </a:spcBef>
              <a:spcAft>
                <a:spcPts val="0"/>
              </a:spcAft>
              <a:buNone/>
            </a:pPr>
            <a:r>
              <a:rPr lang="lt-LT" sz="2500">
                <a:solidFill>
                  <a:srgbClr val="2E2E2E"/>
                </a:solidFill>
              </a:rPr>
              <a:t>Masiniai įrašai, komentarai, paspaudimai, melagingų naujienų platinimas.</a:t>
            </a:r>
            <a:endParaRPr sz="2500">
              <a:solidFill>
                <a:srgbClr val="2E2E2E"/>
              </a:solidFill>
            </a:endParaRPr>
          </a:p>
          <a:p>
            <a:pPr marL="0" lvl="0" indent="0" algn="l" rtl="0">
              <a:spcBef>
                <a:spcPts val="1000"/>
              </a:spcBef>
              <a:spcAft>
                <a:spcPts val="0"/>
              </a:spcAft>
              <a:buNone/>
            </a:pPr>
            <a:r>
              <a:rPr lang="lt-LT" sz="2500">
                <a:solidFill>
                  <a:srgbClr val="2E2E2E"/>
                </a:solidFill>
              </a:rPr>
              <a:t>Dezinformacija,sukčiavimas.</a:t>
            </a:r>
            <a:endParaRPr sz="2500">
              <a:solidFill>
                <a:srgbClr val="2E2E2E"/>
              </a:solidFill>
            </a:endParaRPr>
          </a:p>
          <a:p>
            <a:pPr marL="0" lvl="0" indent="0" algn="l" rtl="0">
              <a:spcBef>
                <a:spcPts val="1000"/>
              </a:spcBef>
              <a:spcAft>
                <a:spcPts val="0"/>
              </a:spcAft>
              <a:buNone/>
            </a:pPr>
            <a:r>
              <a:rPr lang="lt-LT" sz="2500">
                <a:solidFill>
                  <a:srgbClr val="2E2E2E"/>
                </a:solidFill>
              </a:rPr>
              <a:t>Netikri profiliai.</a:t>
            </a:r>
            <a:endParaRPr sz="2500"/>
          </a:p>
        </p:txBody>
      </p:sp>
      <p:sp>
        <p:nvSpPr>
          <p:cNvPr id="726" name="Google Shape;726;g38aee81569f_2_25"/>
          <p:cNvSpPr txBox="1"/>
          <p:nvPr/>
        </p:nvSpPr>
        <p:spPr>
          <a:xfrm>
            <a:off x="6098775" y="2552425"/>
            <a:ext cx="5828700" cy="3667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lt-LT" sz="2500">
                <a:solidFill>
                  <a:srgbClr val="2E2E2E"/>
                </a:solidFill>
              </a:rPr>
              <a:t>Siekti sukelti emocijas, ginčus, patyčias arba nukreipti diskusiją.</a:t>
            </a:r>
            <a:br>
              <a:rPr lang="lt-LT" sz="2500">
                <a:solidFill>
                  <a:srgbClr val="2E2E2E"/>
                </a:solidFill>
              </a:rPr>
            </a:br>
            <a:r>
              <a:rPr lang="lt-LT" sz="2500">
                <a:solidFill>
                  <a:srgbClr val="2E2E2E"/>
                </a:solidFill>
              </a:rPr>
              <a:t>Provokuojantys komentarai, įžeidimai, tyčinis konfliktų kurstymas.</a:t>
            </a:r>
            <a:br>
              <a:rPr lang="lt-LT" sz="2500">
                <a:solidFill>
                  <a:srgbClr val="2E2E2E"/>
                </a:solidFill>
              </a:rPr>
            </a:br>
            <a:r>
              <a:rPr lang="lt-LT" sz="2500">
                <a:solidFill>
                  <a:srgbClr val="2E2E2E"/>
                </a:solidFill>
              </a:rPr>
              <a:t>Psichologinė įtaka, konflikto eskalacija, patyčios.</a:t>
            </a:r>
            <a:br>
              <a:rPr lang="lt-LT" sz="2500">
                <a:solidFill>
                  <a:srgbClr val="2E2E2E"/>
                </a:solidFill>
              </a:rPr>
            </a:br>
            <a:r>
              <a:rPr lang="lt-LT" sz="2500">
                <a:solidFill>
                  <a:srgbClr val="2E2E2E"/>
                </a:solidFill>
              </a:rPr>
              <a:t>Nuolatinės provokacijos, įžeidinėjimai, diskusijos nukreipimas į šalį.</a:t>
            </a:r>
            <a:endParaRPr sz="2500">
              <a:solidFill>
                <a:srgbClr val="2E2E2E"/>
              </a:solidFill>
            </a:endParaRPr>
          </a:p>
        </p:txBody>
      </p:sp>
      <p:sp>
        <p:nvSpPr>
          <p:cNvPr id="727" name="Google Shape;727;g38aee81569f_2_25"/>
          <p:cNvSpPr txBox="1"/>
          <p:nvPr/>
        </p:nvSpPr>
        <p:spPr>
          <a:xfrm>
            <a:off x="6564650" y="1918775"/>
            <a:ext cx="30000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lt-LT" sz="3200" b="1">
                <a:solidFill>
                  <a:schemeClr val="dk1"/>
                </a:solidFill>
              </a:rPr>
              <a:t>Troliai</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p50"/>
          <p:cNvSpPr txBox="1">
            <a:spLocks noGrp="1"/>
          </p:cNvSpPr>
          <p:nvPr>
            <p:ph type="body" idx="1"/>
          </p:nvPr>
        </p:nvSpPr>
        <p:spPr>
          <a:xfrm>
            <a:off x="838200" y="2027225"/>
            <a:ext cx="10013100" cy="39573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400"/>
              </a:spcBef>
              <a:spcAft>
                <a:spcPts val="0"/>
              </a:spcAft>
              <a:buSzPts val="1100"/>
              <a:buNone/>
            </a:pPr>
            <a:r>
              <a:rPr lang="lt-LT">
                <a:solidFill>
                  <a:schemeClr val="dk1"/>
                </a:solidFill>
              </a:rPr>
              <a:t>Sekite patikimus šaltinius.</a:t>
            </a:r>
            <a:br>
              <a:rPr lang="lt-LT">
                <a:solidFill>
                  <a:schemeClr val="dk1"/>
                </a:solidFill>
              </a:rPr>
            </a:br>
            <a:r>
              <a:rPr lang="lt-LT">
                <a:solidFill>
                  <a:schemeClr val="dk1"/>
                </a:solidFill>
              </a:rPr>
              <a:t>Filtruokite turinį.</a:t>
            </a:r>
            <a:br>
              <a:rPr lang="lt-LT">
                <a:solidFill>
                  <a:schemeClr val="dk1"/>
                </a:solidFill>
              </a:rPr>
            </a:br>
            <a:r>
              <a:rPr lang="lt-LT">
                <a:solidFill>
                  <a:schemeClr val="dk1"/>
                </a:solidFill>
              </a:rPr>
              <a:t>Atsakingai dalinkitės informacija.</a:t>
            </a:r>
            <a:br>
              <a:rPr lang="lt-LT">
                <a:solidFill>
                  <a:schemeClr val="dk1"/>
                </a:solidFill>
              </a:rPr>
            </a:br>
            <a:r>
              <a:rPr lang="lt-LT">
                <a:solidFill>
                  <a:schemeClr val="dk1"/>
                </a:solidFill>
              </a:rPr>
              <a:t>Tikrinkite faktus.</a:t>
            </a:r>
            <a:br>
              <a:rPr lang="lt-LT">
                <a:solidFill>
                  <a:schemeClr val="dk1"/>
                </a:solidFill>
              </a:rPr>
            </a:br>
            <a:r>
              <a:rPr lang="lt-LT">
                <a:solidFill>
                  <a:schemeClr val="dk1"/>
                </a:solidFill>
              </a:rPr>
              <a:t>Sąmoningai valdykite laiką socialiniuose tinkluose.</a:t>
            </a:r>
            <a:endParaRPr>
              <a:solidFill>
                <a:schemeClr val="dk1"/>
              </a:solidFill>
            </a:endParaRPr>
          </a:p>
          <a:p>
            <a:pPr marL="0" lvl="0" indent="0" algn="l" rtl="0">
              <a:lnSpc>
                <a:spcPct val="100000"/>
              </a:lnSpc>
              <a:spcBef>
                <a:spcPts val="1000"/>
              </a:spcBef>
              <a:spcAft>
                <a:spcPts val="0"/>
              </a:spcAft>
              <a:buSzPts val="3000"/>
              <a:buNone/>
            </a:pPr>
            <a:endParaRPr/>
          </a:p>
        </p:txBody>
      </p:sp>
      <p:sp>
        <p:nvSpPr>
          <p:cNvPr id="733" name="Google Shape;733;p50"/>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sz="4500" b="1" i="0" u="none" strike="noStrike" cap="none">
                <a:solidFill>
                  <a:srgbClr val="EA55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4"/>
                  </a:ext>
                </a:extLst>
              </a:rPr>
              <a:t>Informacijos valdymas socialiniuose tinkluose</a:t>
            </a:r>
            <a:endParaRPr sz="4500">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sp>
        <p:nvSpPr>
          <p:cNvPr id="738" name="Google Shape;738;p156"/>
          <p:cNvSpPr txBox="1">
            <a:spLocks noGrp="1"/>
          </p:cNvSpPr>
          <p:nvPr>
            <p:ph type="title"/>
          </p:nvPr>
        </p:nvSpPr>
        <p:spPr>
          <a:xfrm>
            <a:off x="568960" y="365126"/>
            <a:ext cx="109728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lt-LT" sz="4500" b="1">
                <a:solidFill>
                  <a:srgbClr val="EA551F"/>
                </a:solidFill>
                <a:latin typeface="Arial"/>
                <a:ea typeface="Arial"/>
                <a:cs typeface="Arial"/>
                <a:sym typeface="Arial"/>
              </a:rPr>
              <a:t>Turinio filtravimas – ką galime padaryti?</a:t>
            </a:r>
            <a:endParaRPr sz="4500">
              <a:latin typeface="Arial"/>
              <a:ea typeface="Arial"/>
              <a:cs typeface="Arial"/>
              <a:sym typeface="Arial"/>
            </a:endParaRPr>
          </a:p>
        </p:txBody>
      </p:sp>
      <p:sp>
        <p:nvSpPr>
          <p:cNvPr id="739" name="Google Shape;739;p156"/>
          <p:cNvSpPr txBox="1">
            <a:spLocks noGrp="1"/>
          </p:cNvSpPr>
          <p:nvPr>
            <p:ph type="body" idx="1"/>
          </p:nvPr>
        </p:nvSpPr>
        <p:spPr>
          <a:xfrm>
            <a:off x="568950" y="2397950"/>
            <a:ext cx="11299800" cy="3540300"/>
          </a:xfrm>
          <a:prstGeom prst="rect">
            <a:avLst/>
          </a:prstGeom>
          <a:noFill/>
          <a:ln>
            <a:noFill/>
          </a:ln>
        </p:spPr>
        <p:txBody>
          <a:bodyPr spcFirstLastPara="1" wrap="square" lIns="91425" tIns="45700" rIns="91425" bIns="45700" anchor="ctr" anchorCtr="0">
            <a:spAutoFit/>
          </a:bodyPr>
          <a:lstStyle/>
          <a:p>
            <a:pPr marL="0" marR="0" lvl="0" indent="0" algn="l" rtl="0">
              <a:lnSpc>
                <a:spcPct val="150000"/>
              </a:lnSpc>
              <a:spcBef>
                <a:spcPts val="0"/>
              </a:spcBef>
              <a:spcAft>
                <a:spcPts val="0"/>
              </a:spcAft>
              <a:buClr>
                <a:schemeClr val="dk1"/>
              </a:buClr>
              <a:buSzPts val="3200"/>
              <a:buNone/>
            </a:pPr>
            <a:r>
              <a:rPr lang="lt-LT" sz="3200" b="0" i="0" u="none" strike="noStrike" cap="none">
                <a:solidFill>
                  <a:schemeClr val="dk1"/>
                </a:solidFill>
                <a:latin typeface="Arial"/>
                <a:ea typeface="Arial"/>
                <a:cs typeface="Arial"/>
                <a:sym typeface="Arial"/>
              </a:rPr>
              <a:t>Sekamų paskyrų peržiūra:</a:t>
            </a:r>
            <a:endParaRPr/>
          </a:p>
          <a:p>
            <a:pPr marL="0" marR="0" lvl="0" indent="0" algn="l" rtl="0">
              <a:lnSpc>
                <a:spcPct val="150000"/>
              </a:lnSpc>
              <a:spcBef>
                <a:spcPts val="0"/>
              </a:spcBef>
              <a:spcAft>
                <a:spcPts val="0"/>
              </a:spcAft>
              <a:buClr>
                <a:schemeClr val="dk1"/>
              </a:buClr>
              <a:buSzPts val="3200"/>
              <a:buNone/>
            </a:pPr>
            <a:r>
              <a:rPr lang="lt-LT" sz="3200" b="0" i="0" u="none" strike="noStrike" cap="none">
                <a:solidFill>
                  <a:schemeClr val="dk1"/>
                </a:solidFill>
                <a:latin typeface="Arial"/>
                <a:ea typeface="Arial"/>
                <a:cs typeface="Arial"/>
                <a:sym typeface="Arial"/>
              </a:rPr>
              <a:t>„Nutildyti“(Mute</a:t>
            </a:r>
            <a:r>
              <a:rPr lang="lt-LT" sz="3200">
                <a:solidFill>
                  <a:schemeClr val="dk1"/>
                </a:solidFill>
              </a:rPr>
              <a:t>)</a:t>
            </a:r>
            <a:r>
              <a:rPr lang="lt-LT" sz="3200" b="0" i="0" u="none" strike="noStrike" cap="none">
                <a:solidFill>
                  <a:schemeClr val="dk1"/>
                </a:solidFill>
                <a:latin typeface="Arial"/>
                <a:ea typeface="Arial"/>
                <a:cs typeface="Arial"/>
                <a:sym typeface="Arial"/>
              </a:rPr>
              <a:t>, „Nebesteb</a:t>
            </a:r>
            <a:r>
              <a:rPr lang="lt-LT" sz="3200">
                <a:solidFill>
                  <a:schemeClr val="dk1"/>
                </a:solidFill>
              </a:rPr>
              <a:t>ėti„(</a:t>
            </a:r>
            <a:r>
              <a:rPr lang="lt-LT" sz="3200" b="0" i="0" u="none" strike="noStrike" cap="none">
                <a:solidFill>
                  <a:schemeClr val="dk1"/>
                </a:solidFill>
                <a:latin typeface="Arial"/>
                <a:ea typeface="Arial"/>
                <a:cs typeface="Arial"/>
                <a:sym typeface="Arial"/>
              </a:rPr>
              <a:t>Unfollow</a:t>
            </a:r>
            <a:r>
              <a:rPr lang="lt-LT" sz="3200">
                <a:solidFill>
                  <a:schemeClr val="dk1"/>
                </a:solidFill>
              </a:rPr>
              <a:t>)</a:t>
            </a:r>
            <a:r>
              <a:rPr lang="lt-LT" sz="3200" b="0" i="0" u="none" strike="noStrike" cap="none">
                <a:solidFill>
                  <a:schemeClr val="dk1"/>
                </a:solidFill>
                <a:latin typeface="Arial"/>
                <a:ea typeface="Arial"/>
                <a:cs typeface="Arial"/>
                <a:sym typeface="Arial"/>
              </a:rPr>
              <a:t>, „Snausti“(Snooze</a:t>
            </a:r>
            <a:r>
              <a:rPr lang="lt-LT" sz="3200">
                <a:solidFill>
                  <a:schemeClr val="dk1"/>
                </a:solidFill>
              </a:rPr>
              <a:t>)</a:t>
            </a:r>
            <a:r>
              <a:rPr lang="lt-LT" sz="3200" b="0" i="0" u="none" strike="noStrike" cap="none">
                <a:solidFill>
                  <a:schemeClr val="dk1"/>
                </a:solidFill>
                <a:latin typeface="Arial"/>
                <a:ea typeface="Arial"/>
                <a:cs typeface="Arial"/>
                <a:sym typeface="Arial"/>
              </a:rPr>
              <a:t> funkcijos (Facebook, Instagram).</a:t>
            </a:r>
            <a:endParaRPr/>
          </a:p>
          <a:p>
            <a:pPr marL="0" marR="0" lvl="0" indent="0" algn="l" rtl="0">
              <a:lnSpc>
                <a:spcPct val="150000"/>
              </a:lnSpc>
              <a:spcBef>
                <a:spcPts val="0"/>
              </a:spcBef>
              <a:spcAft>
                <a:spcPts val="0"/>
              </a:spcAft>
              <a:buClr>
                <a:schemeClr val="dk1"/>
              </a:buClr>
              <a:buSzPts val="3200"/>
              <a:buNone/>
            </a:pPr>
            <a:r>
              <a:rPr lang="lt-LT" sz="3200" b="0" i="0" u="none" strike="noStrike" cap="none">
                <a:solidFill>
                  <a:schemeClr val="dk1"/>
                </a:solidFill>
                <a:latin typeface="Arial"/>
                <a:ea typeface="Arial"/>
                <a:cs typeface="Arial"/>
                <a:sym typeface="Arial"/>
              </a:rPr>
              <a:t>Temų ir raktažodžių blokavimas</a:t>
            </a:r>
            <a:r>
              <a:rPr lang="lt-LT" sz="3200">
                <a:solidFill>
                  <a:schemeClr val="dk1"/>
                </a:solidFill>
              </a:rPr>
              <a:t>.</a:t>
            </a:r>
            <a:endParaRPr/>
          </a:p>
          <a:p>
            <a:pPr marL="0" marR="0" lvl="0" indent="0" algn="l" rtl="0">
              <a:lnSpc>
                <a:spcPct val="150000"/>
              </a:lnSpc>
              <a:spcBef>
                <a:spcPts val="0"/>
              </a:spcBef>
              <a:spcAft>
                <a:spcPts val="0"/>
              </a:spcAft>
              <a:buClr>
                <a:schemeClr val="dk1"/>
              </a:buClr>
              <a:buSzPts val="3200"/>
              <a:buNone/>
            </a:pPr>
            <a:r>
              <a:rPr lang="lt-LT" sz="3200" b="0" i="0" u="none" strike="noStrike" cap="none">
                <a:solidFill>
                  <a:schemeClr val="dk1"/>
                </a:solidFill>
                <a:latin typeface="Arial"/>
                <a:ea typeface="Arial"/>
                <a:cs typeface="Arial"/>
                <a:sym typeface="Arial"/>
              </a:rPr>
              <a:t>Paieškos istorijos ir algoritmų švarinimas.</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744"/>
        <p:cNvGrpSpPr/>
        <p:nvPr/>
      </p:nvGrpSpPr>
      <p:grpSpPr>
        <a:xfrm>
          <a:off x="0" y="0"/>
          <a:ext cx="0" cy="0"/>
          <a:chOff x="0" y="0"/>
          <a:chExt cx="0" cy="0"/>
        </a:xfrm>
      </p:grpSpPr>
      <p:sp>
        <p:nvSpPr>
          <p:cNvPr id="745" name="Google Shape;745;p157"/>
          <p:cNvSpPr txBox="1">
            <a:spLocks noGrp="1"/>
          </p:cNvSpPr>
          <p:nvPr>
            <p:ph type="body" idx="1"/>
          </p:nvPr>
        </p:nvSpPr>
        <p:spPr>
          <a:xfrm>
            <a:off x="785275" y="1819775"/>
            <a:ext cx="10568400" cy="4558200"/>
          </a:xfrm>
          <a:prstGeom prst="rect">
            <a:avLst/>
          </a:prstGeom>
          <a:noFill/>
          <a:ln>
            <a:noFill/>
          </a:ln>
        </p:spPr>
        <p:txBody>
          <a:bodyPr spcFirstLastPara="1" wrap="square" lIns="91425" tIns="45700" rIns="91425" bIns="45700" anchor="t" anchorCtr="0">
            <a:normAutofit/>
          </a:bodyPr>
          <a:lstStyle/>
          <a:p>
            <a:pPr marL="38100" lvl="0" indent="0" algn="l" rtl="0">
              <a:lnSpc>
                <a:spcPct val="150000"/>
              </a:lnSpc>
              <a:spcBef>
                <a:spcPts val="1000"/>
              </a:spcBef>
              <a:spcAft>
                <a:spcPts val="0"/>
              </a:spcAft>
              <a:buSzPts val="3000"/>
              <a:buNone/>
            </a:pPr>
            <a:r>
              <a:rPr lang="lt-LT" sz="3200">
                <a:latin typeface="Arial"/>
                <a:ea typeface="Arial"/>
                <a:cs typeface="Arial"/>
                <a:sym typeface="Arial"/>
              </a:rPr>
              <a:t>Kaip peržiūrėti „patiktukus“ („Likes“):</a:t>
            </a:r>
            <a:endParaRPr/>
          </a:p>
          <a:p>
            <a:pPr marL="0" lvl="0" indent="0" algn="l" rtl="0">
              <a:lnSpc>
                <a:spcPct val="150000"/>
              </a:lnSpc>
              <a:spcBef>
                <a:spcPts val="500"/>
              </a:spcBef>
              <a:spcAft>
                <a:spcPts val="0"/>
              </a:spcAft>
              <a:buNone/>
            </a:pPr>
            <a:r>
              <a:rPr lang="lt-LT" sz="3200" b="1"/>
              <a:t>Instagram</a:t>
            </a:r>
            <a:r>
              <a:rPr lang="lt-LT" sz="3200">
                <a:latin typeface="Arial"/>
                <a:ea typeface="Arial"/>
                <a:cs typeface="Arial"/>
                <a:sym typeface="Arial"/>
              </a:rPr>
              <a:t>: Profilis &gt; </a:t>
            </a:r>
            <a:r>
              <a:rPr lang="lt-LT" sz="3200"/>
              <a:t>Jūsų veikla-</a:t>
            </a:r>
            <a:r>
              <a:rPr lang="lt-LT" sz="3200">
                <a:latin typeface="Arial"/>
                <a:ea typeface="Arial"/>
                <a:cs typeface="Arial"/>
                <a:sym typeface="Arial"/>
              </a:rPr>
              <a:t> &gt; </a:t>
            </a:r>
            <a:r>
              <a:rPr lang="lt-LT" sz="3200"/>
              <a:t>Sąveika</a:t>
            </a:r>
            <a:r>
              <a:rPr lang="lt-LT" sz="3200">
                <a:latin typeface="Arial"/>
                <a:ea typeface="Arial"/>
                <a:cs typeface="Arial"/>
                <a:sym typeface="Arial"/>
              </a:rPr>
              <a:t> &gt; </a:t>
            </a:r>
            <a:r>
              <a:rPr lang="lt-LT" sz="3200"/>
              <a:t>Patinka</a:t>
            </a:r>
            <a:endParaRPr sz="3200">
              <a:latin typeface="Arial"/>
              <a:ea typeface="Arial"/>
              <a:cs typeface="Arial"/>
              <a:sym typeface="Arial"/>
            </a:endParaRPr>
          </a:p>
          <a:p>
            <a:pPr marL="0" lvl="0" indent="0" algn="l" rtl="0">
              <a:lnSpc>
                <a:spcPct val="150000"/>
              </a:lnSpc>
              <a:spcBef>
                <a:spcPts val="500"/>
              </a:spcBef>
              <a:spcAft>
                <a:spcPts val="0"/>
              </a:spcAft>
              <a:buNone/>
            </a:pPr>
            <a:r>
              <a:rPr lang="lt-LT" sz="3200" b="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5"/>
                  </a:ext>
                </a:extLst>
              </a:rPr>
              <a:t>Facebook</a:t>
            </a:r>
            <a:r>
              <a:rPr lang="lt-LT" sz="32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6"/>
                  </a:ext>
                </a:extLst>
              </a:rPr>
              <a:t>: Profilis-</a:t>
            </a:r>
            <a:r>
              <a:rPr lang="lt-LT" sz="3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7"/>
                  </a:ext>
                </a:extLst>
              </a:rPr>
              <a:t>N</a:t>
            </a:r>
            <a:r>
              <a:rPr lang="lt-LT" sz="32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8"/>
                  </a:ext>
                </a:extLst>
              </a:rPr>
              <a:t>ustatymai-</a:t>
            </a:r>
            <a:r>
              <a:rPr lang="lt-LT" sz="3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9"/>
                  </a:ext>
                </a:extLst>
              </a:rPr>
              <a:t>J</a:t>
            </a:r>
            <a:r>
              <a:rPr lang="lt-LT" sz="32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0"/>
                  </a:ext>
                </a:extLst>
              </a:rPr>
              <a:t>ūsų veikla ir leidimai-</a:t>
            </a:r>
            <a:r>
              <a:rPr lang="lt-LT" sz="3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1"/>
                  </a:ext>
                </a:extLst>
              </a:rPr>
              <a:t>V</a:t>
            </a:r>
            <a:r>
              <a:rPr lang="lt-LT" sz="32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2"/>
                  </a:ext>
                </a:extLst>
              </a:rPr>
              <a:t>eiklos žurnalas- </a:t>
            </a:r>
            <a:r>
              <a:rPr lang="lt-LT" sz="3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3"/>
                  </a:ext>
                </a:extLst>
              </a:rPr>
              <a:t>P</a:t>
            </a:r>
            <a:r>
              <a:rPr lang="lt-LT" sz="32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4"/>
                  </a:ext>
                </a:extLst>
              </a:rPr>
              <a:t>uslapio paspaudimai patinka</a:t>
            </a:r>
            <a:r>
              <a:rPr lang="lt-LT" sz="3200">
                <a:latin typeface="Arial"/>
                <a:ea typeface="Arial"/>
                <a:cs typeface="Arial"/>
                <a:sym typeface="Arial"/>
              </a:rPr>
              <a:t>.</a:t>
            </a:r>
            <a:endParaRPr sz="3200"/>
          </a:p>
          <a:p>
            <a:pPr marL="0" lvl="0" indent="0" algn="l" rtl="0">
              <a:lnSpc>
                <a:spcPct val="150000"/>
              </a:lnSpc>
              <a:spcBef>
                <a:spcPts val="500"/>
              </a:spcBef>
              <a:spcAft>
                <a:spcPts val="0"/>
              </a:spcAft>
              <a:buNone/>
            </a:pPr>
            <a:r>
              <a:rPr lang="lt-LT" sz="3200">
                <a:latin typeface="Arial"/>
                <a:ea typeface="Arial"/>
                <a:cs typeface="Arial"/>
                <a:sym typeface="Arial"/>
              </a:rPr>
              <a:t>Kaip atšaukti nepatinka / nebesekti) (unlike/unfollow)</a:t>
            </a:r>
            <a:endParaRPr/>
          </a:p>
        </p:txBody>
      </p:sp>
      <p:sp>
        <p:nvSpPr>
          <p:cNvPr id="746" name="Google Shape;746;p157"/>
          <p:cNvSpPr txBox="1">
            <a:spLocks noGrp="1"/>
          </p:cNvSpPr>
          <p:nvPr>
            <p:ph type="title"/>
          </p:nvPr>
        </p:nvSpPr>
        <p:spPr>
          <a:xfrm>
            <a:off x="904900" y="378451"/>
            <a:ext cx="10515600" cy="1277100"/>
          </a:xfrm>
          <a:prstGeom prst="rect">
            <a:avLst/>
          </a:prstGeom>
          <a:noFill/>
          <a:ln>
            <a:noFill/>
          </a:ln>
        </p:spPr>
        <p:txBody>
          <a:bodyPr spcFirstLastPara="1" wrap="square" lIns="91425" tIns="45700" rIns="91425" bIns="45700" anchor="ctr" anchorCtr="0">
            <a:normAutofit/>
          </a:bodyPr>
          <a:lstStyle/>
          <a:p>
            <a:pPr marL="457200" lvl="0" indent="-419100" algn="l" rtl="0">
              <a:lnSpc>
                <a:spcPct val="90000"/>
              </a:lnSpc>
              <a:spcBef>
                <a:spcPts val="1000"/>
              </a:spcBef>
              <a:spcAft>
                <a:spcPts val="0"/>
              </a:spcAft>
              <a:buSzPts val="4889"/>
              <a:buNone/>
            </a:pPr>
            <a:r>
              <a:rPr lang="lt-LT" sz="5000" b="1">
                <a:solidFill>
                  <a:srgbClr val="EA551F"/>
                </a:solidFill>
                <a:latin typeface="Arial"/>
                <a:ea typeface="Arial"/>
                <a:cs typeface="Arial"/>
                <a:sym typeface="Arial"/>
              </a:rPr>
              <a:t>Kaip </a:t>
            </a:r>
            <a:r>
              <a:rPr lang="lt-LT" sz="5000" b="1">
                <a:solidFill>
                  <a:srgbClr val="EA55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5"/>
                  </a:ext>
                </a:extLst>
              </a:rPr>
              <a:t>„unlaikinti“</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750"/>
        <p:cNvGrpSpPr/>
        <p:nvPr/>
      </p:nvGrpSpPr>
      <p:grpSpPr>
        <a:xfrm>
          <a:off x="0" y="0"/>
          <a:ext cx="0" cy="0"/>
          <a:chOff x="0" y="0"/>
          <a:chExt cx="0" cy="0"/>
        </a:xfrm>
      </p:grpSpPr>
      <p:sp>
        <p:nvSpPr>
          <p:cNvPr id="751" name="Google Shape;751;g3a0e4a9668e_0_81"/>
          <p:cNvSpPr txBox="1"/>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None/>
            </a:pPr>
            <a:r>
              <a:rPr lang="lt-LT" sz="4500" b="1">
                <a:solidFill>
                  <a:srgbClr val="EA551F"/>
                </a:solidFill>
              </a:rPr>
              <a:t>Praktinė užduotis</a:t>
            </a:r>
            <a:endParaRPr sz="4500" b="1">
              <a:solidFill>
                <a:srgbClr val="EA551F"/>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sp>
        <p:nvSpPr>
          <p:cNvPr id="757" name="Google Shape;757;p162"/>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None/>
            </a:pPr>
            <a:r>
              <a:rPr lang="lt-LT" sz="2800"/>
              <a:t>T</a:t>
            </a:r>
            <a:r>
              <a:rPr lang="lt-LT" sz="2800">
                <a:latin typeface="Arial"/>
                <a:ea typeface="Arial"/>
                <a:cs typeface="Arial"/>
                <a:sym typeface="Arial"/>
              </a:rPr>
              <a:t>ai vartotojų profiliai, kurie slepia tikrąją tapatybę. Jos gali būti sukurtos:</a:t>
            </a:r>
            <a:endParaRPr/>
          </a:p>
          <a:p>
            <a:pPr marL="457200" lvl="0" indent="0" algn="l" rtl="0">
              <a:lnSpc>
                <a:spcPct val="100000"/>
              </a:lnSpc>
              <a:spcBef>
                <a:spcPts val="1000"/>
              </a:spcBef>
              <a:spcAft>
                <a:spcPts val="0"/>
              </a:spcAft>
              <a:buNone/>
            </a:pPr>
            <a:r>
              <a:rPr lang="lt-LT" sz="2800">
                <a:latin typeface="Arial"/>
                <a:ea typeface="Arial"/>
                <a:cs typeface="Arial"/>
                <a:sym typeface="Arial"/>
              </a:rPr>
              <a:t>dėl </a:t>
            </a:r>
            <a:r>
              <a:rPr lang="lt-LT" sz="2800" b="1">
                <a:latin typeface="Arial"/>
                <a:ea typeface="Arial"/>
                <a:cs typeface="Arial"/>
                <a:sym typeface="Arial"/>
              </a:rPr>
              <a:t>sukčiavimo</a:t>
            </a:r>
            <a:endParaRPr sz="2800">
              <a:latin typeface="Arial"/>
              <a:ea typeface="Arial"/>
              <a:cs typeface="Arial"/>
              <a:sym typeface="Arial"/>
            </a:endParaRPr>
          </a:p>
          <a:p>
            <a:pPr marL="457200" lvl="0" indent="0" algn="l" rtl="0">
              <a:lnSpc>
                <a:spcPct val="100000"/>
              </a:lnSpc>
              <a:spcBef>
                <a:spcPts val="1000"/>
              </a:spcBef>
              <a:spcAft>
                <a:spcPts val="0"/>
              </a:spcAft>
              <a:buNone/>
            </a:pPr>
            <a:r>
              <a:rPr lang="lt-LT" sz="2800">
                <a:latin typeface="Arial"/>
                <a:ea typeface="Arial"/>
                <a:cs typeface="Arial"/>
                <a:sym typeface="Arial"/>
              </a:rPr>
              <a:t>dėl </a:t>
            </a:r>
            <a:r>
              <a:rPr lang="lt-LT" sz="2800" b="1">
                <a:latin typeface="Arial"/>
                <a:ea typeface="Arial"/>
                <a:cs typeface="Arial"/>
                <a:sym typeface="Arial"/>
              </a:rPr>
              <a:t>manipuliacijos</a:t>
            </a:r>
            <a:r>
              <a:rPr lang="lt-LT" sz="2800">
                <a:latin typeface="Arial"/>
                <a:ea typeface="Arial"/>
                <a:cs typeface="Arial"/>
                <a:sym typeface="Arial"/>
              </a:rPr>
              <a:t> informacija</a:t>
            </a:r>
            <a:endParaRPr/>
          </a:p>
          <a:p>
            <a:pPr marL="457200" lvl="0" indent="0" algn="l" rtl="0">
              <a:lnSpc>
                <a:spcPct val="100000"/>
              </a:lnSpc>
              <a:spcBef>
                <a:spcPts val="1000"/>
              </a:spcBef>
              <a:spcAft>
                <a:spcPts val="0"/>
              </a:spcAft>
              <a:buNone/>
            </a:pPr>
            <a:r>
              <a:rPr lang="lt-LT" sz="2800">
                <a:latin typeface="Arial"/>
                <a:ea typeface="Arial"/>
                <a:cs typeface="Arial"/>
                <a:sym typeface="Arial"/>
              </a:rPr>
              <a:t>dėl </a:t>
            </a:r>
            <a:r>
              <a:rPr lang="lt-LT" sz="2800" b="1">
                <a:latin typeface="Arial"/>
                <a:ea typeface="Arial"/>
                <a:cs typeface="Arial"/>
                <a:sym typeface="Arial"/>
              </a:rPr>
              <a:t>komercinių tikslų</a:t>
            </a:r>
            <a:endParaRPr sz="2800">
              <a:latin typeface="Arial"/>
              <a:ea typeface="Arial"/>
              <a:cs typeface="Arial"/>
              <a:sym typeface="Arial"/>
            </a:endParaRPr>
          </a:p>
          <a:p>
            <a:pPr marL="457200" lvl="0" indent="0" algn="l" rtl="0">
              <a:lnSpc>
                <a:spcPct val="100000"/>
              </a:lnSpc>
              <a:spcBef>
                <a:spcPts val="1000"/>
              </a:spcBef>
              <a:spcAft>
                <a:spcPts val="0"/>
              </a:spcAft>
              <a:buNone/>
            </a:pPr>
            <a:r>
              <a:rPr lang="lt-LT" sz="2800">
                <a:latin typeface="Arial"/>
                <a:ea typeface="Arial"/>
                <a:cs typeface="Arial"/>
                <a:sym typeface="Arial"/>
              </a:rPr>
              <a:t>kaip </a:t>
            </a:r>
            <a:r>
              <a:rPr lang="lt-LT" sz="2800" b="1">
                <a:latin typeface="Arial"/>
                <a:ea typeface="Arial"/>
                <a:cs typeface="Arial"/>
                <a:sym typeface="Arial"/>
              </a:rPr>
              <a:t>botai</a:t>
            </a:r>
            <a:r>
              <a:rPr lang="lt-LT" sz="2800">
                <a:latin typeface="Arial"/>
                <a:ea typeface="Arial"/>
                <a:cs typeface="Arial"/>
                <a:sym typeface="Arial"/>
              </a:rPr>
              <a:t> (automatizuoti profiliai)</a:t>
            </a:r>
            <a:endParaRPr/>
          </a:p>
        </p:txBody>
      </p:sp>
      <p:sp>
        <p:nvSpPr>
          <p:cNvPr id="758" name="Google Shape;758;p162"/>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lt-LT" sz="4500" b="1">
                <a:solidFill>
                  <a:srgbClr val="EA551F"/>
                </a:solidFill>
                <a:latin typeface="Arial"/>
                <a:ea typeface="Arial"/>
                <a:cs typeface="Arial"/>
                <a:sym typeface="Arial"/>
              </a:rPr>
              <a:t>Netikros paskyros socialiniuose </a:t>
            </a:r>
            <a:r>
              <a:rPr lang="lt-LT" sz="4500" b="1">
                <a:solidFill>
                  <a:srgbClr val="EA55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3"/>
                  </a:ext>
                </a:extLst>
              </a:rPr>
              <a:t>tinkluose</a:t>
            </a:r>
            <a:endParaRPr sz="4500">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4" name="Google Shape;764;p51"/>
          <p:cNvSpPr txBox="1">
            <a:spLocks noGrp="1"/>
          </p:cNvSpPr>
          <p:nvPr>
            <p:ph type="title"/>
          </p:nvPr>
        </p:nvSpPr>
        <p:spPr>
          <a:xfrm>
            <a:off x="694481" y="365125"/>
            <a:ext cx="10659319"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5000"/>
              <a:buFont typeface="Century Gothic"/>
              <a:buNone/>
            </a:pPr>
            <a:r>
              <a:rPr lang="lt-LT">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4"/>
                  </a:ext>
                </a:extLst>
              </a:rPr>
              <a:t>Kaip</a:t>
            </a:r>
            <a:r>
              <a:rPr lang="lt-LT">
                <a:latin typeface="Arial"/>
                <a:ea typeface="Arial"/>
                <a:cs typeface="Arial"/>
                <a:sym typeface="Arial"/>
              </a:rPr>
              <a:t> </a:t>
            </a:r>
            <a:r>
              <a:rPr lang="lt-LT">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5"/>
                  </a:ext>
                </a:extLst>
              </a:rPr>
              <a:t>atpažinti</a:t>
            </a:r>
            <a:r>
              <a:rPr lang="lt-LT">
                <a:latin typeface="Arial"/>
                <a:ea typeface="Arial"/>
                <a:cs typeface="Arial"/>
                <a:sym typeface="Arial"/>
              </a:rPr>
              <a:t> netikras paskyras?</a:t>
            </a:r>
            <a:endParaRPr>
              <a:latin typeface="Arial"/>
              <a:ea typeface="Arial"/>
              <a:cs typeface="Arial"/>
              <a:sym typeface="Arial"/>
            </a:endParaRPr>
          </a:p>
        </p:txBody>
      </p:sp>
      <p:sp>
        <p:nvSpPr>
          <p:cNvPr id="765" name="Google Shape;765;p51"/>
          <p:cNvSpPr txBox="1">
            <a:spLocks noGrp="1"/>
          </p:cNvSpPr>
          <p:nvPr>
            <p:ph type="body" idx="1"/>
          </p:nvPr>
        </p:nvSpPr>
        <p:spPr>
          <a:xfrm>
            <a:off x="694481" y="1840375"/>
            <a:ext cx="10880203" cy="474089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2E2E2E"/>
              </a:buClr>
              <a:buSzPts val="2400"/>
              <a:buNone/>
            </a:pPr>
            <a:r>
              <a:rPr lang="lt-LT" sz="3200">
                <a:latin typeface="Arial"/>
                <a:ea typeface="Arial"/>
                <a:cs typeface="Arial"/>
                <a:sym typeface="Arial"/>
              </a:rPr>
              <a:t>Netikros paskyros būna tarsi „tylūs žiūrovai“. Bando tapti draugais, kad pamatytų daugiau asmeninės informacijos. </a:t>
            </a:r>
            <a:endParaRPr sz="3200">
              <a:latin typeface="Arial"/>
              <a:ea typeface="Arial"/>
              <a:cs typeface="Arial"/>
              <a:sym typeface="Arial"/>
            </a:endParaRPr>
          </a:p>
          <a:p>
            <a:pPr marL="0" lvl="0" indent="0" algn="l" rtl="0">
              <a:lnSpc>
                <a:spcPct val="100000"/>
              </a:lnSpc>
              <a:spcBef>
                <a:spcPts val="1000"/>
              </a:spcBef>
              <a:spcAft>
                <a:spcPts val="0"/>
              </a:spcAft>
              <a:buClr>
                <a:srgbClr val="2E2E2E"/>
              </a:buClr>
              <a:buSzPts val="2400"/>
              <a:buNone/>
            </a:pPr>
            <a:r>
              <a:rPr lang="lt-LT" sz="3200" b="1">
                <a:latin typeface="Arial"/>
                <a:ea typeface="Arial"/>
                <a:cs typeface="Arial"/>
                <a:sym typeface="Arial"/>
              </a:rPr>
              <a:t>Kaip atpažinti?</a:t>
            </a:r>
            <a:endParaRPr sz="3200">
              <a:latin typeface="Arial"/>
              <a:ea typeface="Arial"/>
              <a:cs typeface="Arial"/>
              <a:sym typeface="Arial"/>
            </a:endParaRPr>
          </a:p>
          <a:p>
            <a:pPr marL="457200" lvl="0" indent="0" algn="l" rtl="0">
              <a:lnSpc>
                <a:spcPct val="100000"/>
              </a:lnSpc>
              <a:spcBef>
                <a:spcPts val="1000"/>
              </a:spcBef>
              <a:spcAft>
                <a:spcPts val="0"/>
              </a:spcAft>
              <a:buSzPts val="2400"/>
              <a:buNone/>
            </a:pPr>
            <a:r>
              <a:rPr lang="lt-LT" sz="3200">
                <a:latin typeface="Arial"/>
                <a:ea typeface="Arial"/>
                <a:cs typeface="Arial"/>
                <a:sym typeface="Arial"/>
              </a:rPr>
              <a:t>Patrauklumo veiksnys. </a:t>
            </a:r>
            <a:endParaRPr sz="3200">
              <a:latin typeface="Arial"/>
              <a:ea typeface="Arial"/>
              <a:cs typeface="Arial"/>
              <a:sym typeface="Arial"/>
            </a:endParaRPr>
          </a:p>
          <a:p>
            <a:pPr marL="457200" lvl="0" indent="0" algn="l" rtl="0">
              <a:lnSpc>
                <a:spcPct val="100000"/>
              </a:lnSpc>
              <a:spcBef>
                <a:spcPts val="1000"/>
              </a:spcBef>
              <a:spcAft>
                <a:spcPts val="0"/>
              </a:spcAft>
              <a:buSzPts val="2400"/>
              <a:buNone/>
            </a:pPr>
            <a:r>
              <a:rPr lang="lt-LT" sz="3200">
                <a:latin typeface="Arial"/>
                <a:ea typeface="Arial"/>
                <a:cs typeface="Arial"/>
                <a:sym typeface="Arial"/>
              </a:rPr>
              <a:t>Įkelta tik keletas nuotraukų. </a:t>
            </a:r>
            <a:endParaRPr sz="3200">
              <a:latin typeface="Arial"/>
              <a:ea typeface="Arial"/>
              <a:cs typeface="Arial"/>
              <a:sym typeface="Arial"/>
            </a:endParaRPr>
          </a:p>
          <a:p>
            <a:pPr marL="457200" lvl="0" indent="0" algn="l" rtl="0">
              <a:lnSpc>
                <a:spcPct val="100000"/>
              </a:lnSpc>
              <a:spcBef>
                <a:spcPts val="1000"/>
              </a:spcBef>
              <a:spcAft>
                <a:spcPts val="0"/>
              </a:spcAft>
              <a:buSzPts val="2400"/>
              <a:buNone/>
            </a:pPr>
            <a:r>
              <a:rPr lang="lt-LT" sz="3200">
                <a:latin typeface="Arial"/>
                <a:ea typeface="Arial"/>
                <a:cs typeface="Arial"/>
                <a:sym typeface="Arial"/>
              </a:rPr>
              <a:t>Keistos biografijos. </a:t>
            </a:r>
            <a:endParaRPr sz="3200">
              <a:latin typeface="Arial"/>
              <a:ea typeface="Arial"/>
              <a:cs typeface="Arial"/>
              <a:sym typeface="Arial"/>
            </a:endParaRPr>
          </a:p>
          <a:p>
            <a:pPr marL="457200" lvl="0" indent="0" algn="l" rtl="0">
              <a:lnSpc>
                <a:spcPct val="100000"/>
              </a:lnSpc>
              <a:spcBef>
                <a:spcPts val="1000"/>
              </a:spcBef>
              <a:spcAft>
                <a:spcPts val="0"/>
              </a:spcAft>
              <a:buSzPts val="2400"/>
              <a:buNone/>
            </a:pPr>
            <a:r>
              <a:rPr lang="lt-LT" sz="3200">
                <a:latin typeface="Arial"/>
                <a:ea typeface="Arial"/>
                <a:cs typeface="Arial"/>
                <a:sym typeface="Arial"/>
              </a:rPr>
              <a:t>Nereagavimas. </a:t>
            </a:r>
            <a:endParaRPr sz="3200">
              <a:latin typeface="Arial"/>
              <a:ea typeface="Arial"/>
              <a:cs typeface="Arial"/>
              <a:sym typeface="Arial"/>
            </a:endParaRPr>
          </a:p>
          <a:p>
            <a:pPr marL="457200" lvl="0" indent="0" algn="l" rtl="0">
              <a:lnSpc>
                <a:spcPct val="100000"/>
              </a:lnSpc>
              <a:spcBef>
                <a:spcPts val="1000"/>
              </a:spcBef>
              <a:spcAft>
                <a:spcPts val="0"/>
              </a:spcAft>
              <a:buSzPts val="2400"/>
              <a:buNone/>
            </a:pPr>
            <a:r>
              <a:rPr lang="lt-LT" sz="3200">
                <a:latin typeface="Arial"/>
                <a:ea typeface="Arial"/>
                <a:cs typeface="Arial"/>
                <a:sym typeface="Arial"/>
              </a:rPr>
              <a:t>Dažniausiai tuščia </a:t>
            </a:r>
            <a:r>
              <a:rPr lang="lt-LT" sz="3200" i="1">
                <a:latin typeface="Arial"/>
                <a:ea typeface="Arial"/>
                <a:cs typeface="Arial"/>
                <a:sym typeface="Arial"/>
              </a:rPr>
              <a:t>Facebook</a:t>
            </a:r>
            <a:r>
              <a:rPr lang="lt-LT" sz="3200">
                <a:latin typeface="Arial"/>
                <a:ea typeface="Arial"/>
                <a:cs typeface="Arial"/>
                <a:sym typeface="Arial"/>
              </a:rPr>
              <a:t> siena. </a:t>
            </a:r>
            <a:endParaRPr sz="3200">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769"/>
        <p:cNvGrpSpPr/>
        <p:nvPr/>
      </p:nvGrpSpPr>
      <p:grpSpPr>
        <a:xfrm>
          <a:off x="0" y="0"/>
          <a:ext cx="0" cy="0"/>
          <a:chOff x="0" y="0"/>
          <a:chExt cx="0" cy="0"/>
        </a:xfrm>
      </p:grpSpPr>
      <p:sp>
        <p:nvSpPr>
          <p:cNvPr id="770" name="Google Shape;770;p16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150000"/>
              </a:lnSpc>
              <a:spcBef>
                <a:spcPts val="0"/>
              </a:spcBef>
              <a:spcAft>
                <a:spcPts val="0"/>
              </a:spcAft>
              <a:buSzPts val="4500"/>
              <a:buNone/>
            </a:pPr>
            <a:r>
              <a:rPr lang="lt-LT">
                <a:latin typeface="Arial"/>
                <a:ea typeface="Arial"/>
                <a:cs typeface="Arial"/>
                <a:sym typeface="Arial"/>
              </a:rPr>
              <a:t>Kaip apsisaugoti nuo netikrų paskyrų</a:t>
            </a:r>
            <a:endParaRPr/>
          </a:p>
        </p:txBody>
      </p:sp>
      <p:sp>
        <p:nvSpPr>
          <p:cNvPr id="771" name="Google Shape;771;p163"/>
          <p:cNvSpPr txBox="1">
            <a:spLocks noGrp="1"/>
          </p:cNvSpPr>
          <p:nvPr>
            <p:ph type="body" idx="1"/>
          </p:nvPr>
        </p:nvSpPr>
        <p:spPr>
          <a:xfrm>
            <a:off x="838200" y="2253225"/>
            <a:ext cx="10515600" cy="4182600"/>
          </a:xfrm>
          <a:prstGeom prst="rect">
            <a:avLst/>
          </a:prstGeom>
          <a:noFill/>
          <a:ln>
            <a:noFill/>
          </a:ln>
        </p:spPr>
        <p:txBody>
          <a:bodyPr spcFirstLastPara="1" wrap="square" lIns="91425" tIns="45700" rIns="91425" bIns="45700" anchor="t" anchorCtr="0">
            <a:normAutofit/>
          </a:bodyPr>
          <a:lstStyle/>
          <a:p>
            <a:pPr marL="76200" lvl="0" indent="0" algn="l" rtl="0">
              <a:lnSpc>
                <a:spcPct val="100000"/>
              </a:lnSpc>
              <a:spcBef>
                <a:spcPts val="1000"/>
              </a:spcBef>
              <a:spcAft>
                <a:spcPts val="0"/>
              </a:spcAft>
              <a:buSzPts val="2400"/>
              <a:buNone/>
            </a:pPr>
            <a:r>
              <a:rPr lang="lt-LT" sz="3200">
                <a:latin typeface="Arial"/>
                <a:ea typeface="Arial"/>
                <a:cs typeface="Arial"/>
                <a:sym typeface="Arial"/>
              </a:rPr>
              <a:t>Nepriimti kvietimų iš nepažįstamų</a:t>
            </a:r>
            <a:endParaRPr/>
          </a:p>
          <a:p>
            <a:pPr marL="76200" lvl="0" indent="0" algn="l" rtl="0">
              <a:lnSpc>
                <a:spcPct val="100000"/>
              </a:lnSpc>
              <a:spcBef>
                <a:spcPts val="1000"/>
              </a:spcBef>
              <a:spcAft>
                <a:spcPts val="0"/>
              </a:spcAft>
              <a:buSzPts val="2400"/>
              <a:buNone/>
            </a:pPr>
            <a:r>
              <a:rPr lang="lt-LT" sz="3200">
                <a:latin typeface="Arial"/>
                <a:ea typeface="Arial"/>
                <a:cs typeface="Arial"/>
                <a:sym typeface="Arial"/>
              </a:rPr>
              <a:t>Tikrinti paskyros turinį ir sąveiką</a:t>
            </a:r>
            <a:endParaRPr/>
          </a:p>
          <a:p>
            <a:pPr marL="76200" lvl="0" indent="0" algn="l" rtl="0">
              <a:lnSpc>
                <a:spcPct val="100000"/>
              </a:lnSpc>
              <a:spcBef>
                <a:spcPts val="1000"/>
              </a:spcBef>
              <a:spcAft>
                <a:spcPts val="0"/>
              </a:spcAft>
              <a:buSzPts val="2400"/>
              <a:buNone/>
            </a:pPr>
            <a:r>
              <a:rPr lang="lt-LT" sz="3200">
                <a:latin typeface="Arial"/>
                <a:ea typeface="Arial"/>
                <a:cs typeface="Arial"/>
                <a:sym typeface="Arial"/>
              </a:rPr>
              <a:t>Pranešti apie įtartinas paskyras platformai</a:t>
            </a:r>
            <a:endParaRPr/>
          </a:p>
          <a:p>
            <a:pPr marL="76200" lvl="0" indent="0" algn="l" rtl="0">
              <a:lnSpc>
                <a:spcPct val="100000"/>
              </a:lnSpc>
              <a:spcBef>
                <a:spcPts val="1000"/>
              </a:spcBef>
              <a:spcAft>
                <a:spcPts val="0"/>
              </a:spcAft>
              <a:buSzPts val="2400"/>
              <a:buNone/>
            </a:pPr>
            <a:r>
              <a:rPr lang="lt-LT" sz="32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6"/>
                  </a:ext>
                </a:extLst>
              </a:rPr>
              <a:t>Naudoti dviejų žingsnių autentifikavimą</a:t>
            </a:r>
            <a:endParaRPr/>
          </a:p>
          <a:p>
            <a:pPr marL="457200" lvl="0" indent="-228600" algn="l" rtl="0">
              <a:lnSpc>
                <a:spcPct val="90000"/>
              </a:lnSpc>
              <a:spcBef>
                <a:spcPts val="1000"/>
              </a:spcBef>
              <a:spcAft>
                <a:spcPts val="0"/>
              </a:spcAft>
              <a:buClr>
                <a:srgbClr val="2E2E2E"/>
              </a:buClr>
              <a:buSzPts val="2400"/>
              <a:buNone/>
            </a:pPr>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776"/>
        <p:cNvGrpSpPr/>
        <p:nvPr/>
      </p:nvGrpSpPr>
      <p:grpSpPr>
        <a:xfrm>
          <a:off x="0" y="0"/>
          <a:ext cx="0" cy="0"/>
          <a:chOff x="0" y="0"/>
          <a:chExt cx="0" cy="0"/>
        </a:xfrm>
      </p:grpSpPr>
      <p:sp>
        <p:nvSpPr>
          <p:cNvPr id="777" name="Google Shape;777;p16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a:latin typeface="Arial"/>
                <a:ea typeface="Arial"/>
                <a:cs typeface="Arial"/>
                <a:sym typeface="Arial"/>
              </a:rPr>
              <a:t>Kodėl reikia pranešti apie netikras paskyras?</a:t>
            </a:r>
            <a:endParaRPr>
              <a:latin typeface="Arial"/>
              <a:ea typeface="Arial"/>
              <a:cs typeface="Arial"/>
              <a:sym typeface="Arial"/>
            </a:endParaRPr>
          </a:p>
        </p:txBody>
      </p:sp>
      <p:sp>
        <p:nvSpPr>
          <p:cNvPr id="778" name="Google Shape;778;p164"/>
          <p:cNvSpPr txBox="1">
            <a:spLocks noGrp="1"/>
          </p:cNvSpPr>
          <p:nvPr>
            <p:ph type="body" idx="1"/>
          </p:nvPr>
        </p:nvSpPr>
        <p:spPr>
          <a:xfrm>
            <a:off x="838200" y="1767850"/>
            <a:ext cx="10515600" cy="5090100"/>
          </a:xfrm>
          <a:prstGeom prst="rect">
            <a:avLst/>
          </a:prstGeom>
          <a:noFill/>
          <a:ln>
            <a:noFill/>
          </a:ln>
        </p:spPr>
        <p:txBody>
          <a:bodyPr spcFirstLastPara="1" wrap="square" lIns="91425" tIns="45700" rIns="91425" bIns="45700" anchor="t" anchorCtr="0">
            <a:normAutofit lnSpcReduction="10000"/>
          </a:bodyPr>
          <a:lstStyle/>
          <a:p>
            <a:pPr marL="76200" lvl="0" indent="0" algn="l" rtl="0">
              <a:lnSpc>
                <a:spcPct val="100000"/>
              </a:lnSpc>
              <a:spcBef>
                <a:spcPts val="1000"/>
              </a:spcBef>
              <a:spcAft>
                <a:spcPts val="0"/>
              </a:spcAft>
              <a:buSzPts val="2400"/>
              <a:buNone/>
            </a:pPr>
            <a:r>
              <a:rPr lang="lt-LT" sz="3200" b="1">
                <a:latin typeface="Arial"/>
                <a:ea typeface="Arial"/>
                <a:cs typeface="Arial"/>
                <a:sym typeface="Arial"/>
              </a:rPr>
              <a:t>Saugumas</a:t>
            </a:r>
            <a:r>
              <a:rPr lang="lt-LT" sz="3200">
                <a:latin typeface="Arial"/>
                <a:ea typeface="Arial"/>
                <a:cs typeface="Arial"/>
                <a:sym typeface="Arial"/>
              </a:rPr>
              <a:t> – saugo nuo sukčiavimo ir duomenų vagystės</a:t>
            </a:r>
            <a:endParaRPr/>
          </a:p>
          <a:p>
            <a:pPr marL="76200" lvl="0" indent="0" algn="l" rtl="0">
              <a:lnSpc>
                <a:spcPct val="100000"/>
              </a:lnSpc>
              <a:spcBef>
                <a:spcPts val="1000"/>
              </a:spcBef>
              <a:spcAft>
                <a:spcPts val="0"/>
              </a:spcAft>
              <a:buSzPts val="2400"/>
              <a:buNone/>
            </a:pPr>
            <a:r>
              <a:rPr lang="lt-LT" sz="3200" b="1">
                <a:latin typeface="Arial"/>
                <a:ea typeface="Arial"/>
                <a:cs typeface="Arial"/>
                <a:sym typeface="Arial"/>
              </a:rPr>
              <a:t>Dezinformacijos mažinimas</a:t>
            </a:r>
            <a:r>
              <a:rPr lang="lt-LT" sz="3200">
                <a:latin typeface="Arial"/>
                <a:ea typeface="Arial"/>
                <a:cs typeface="Arial"/>
                <a:sym typeface="Arial"/>
              </a:rPr>
              <a:t> – mažiau melagingos informacijos</a:t>
            </a:r>
            <a:endParaRPr/>
          </a:p>
          <a:p>
            <a:pPr marL="76200" lvl="0" indent="0" algn="l" rtl="0">
              <a:lnSpc>
                <a:spcPct val="100000"/>
              </a:lnSpc>
              <a:spcBef>
                <a:spcPts val="1000"/>
              </a:spcBef>
              <a:spcAft>
                <a:spcPts val="0"/>
              </a:spcAft>
              <a:buSzPts val="2400"/>
              <a:buNone/>
            </a:pPr>
            <a:r>
              <a:rPr lang="lt-LT" sz="3200" b="1">
                <a:latin typeface="Arial"/>
                <a:ea typeface="Arial"/>
                <a:cs typeface="Arial"/>
                <a:sym typeface="Arial"/>
              </a:rPr>
              <a:t>Bendruomenės apsauga</a:t>
            </a:r>
            <a:r>
              <a:rPr lang="lt-LT" sz="3200">
                <a:latin typeface="Arial"/>
                <a:ea typeface="Arial"/>
                <a:cs typeface="Arial"/>
                <a:sym typeface="Arial"/>
              </a:rPr>
              <a:t> – padedame apsaugoti kitus vartotojus</a:t>
            </a:r>
            <a:endParaRPr/>
          </a:p>
          <a:p>
            <a:pPr marL="76200" lvl="0" indent="0" algn="l" rtl="0">
              <a:lnSpc>
                <a:spcPct val="100000"/>
              </a:lnSpc>
              <a:spcBef>
                <a:spcPts val="1000"/>
              </a:spcBef>
              <a:spcAft>
                <a:spcPts val="0"/>
              </a:spcAft>
              <a:buSzPts val="2400"/>
              <a:buNone/>
            </a:pPr>
            <a:r>
              <a:rPr lang="lt-LT" sz="3200" b="1">
                <a:latin typeface="Arial"/>
                <a:ea typeface="Arial"/>
                <a:cs typeface="Arial"/>
                <a:sym typeface="Arial"/>
              </a:rPr>
              <a:t>Tinklo patikimumas</a:t>
            </a:r>
            <a:r>
              <a:rPr lang="lt-LT" sz="3200">
                <a:latin typeface="Arial"/>
                <a:ea typeface="Arial"/>
                <a:cs typeface="Arial"/>
                <a:sym typeface="Arial"/>
              </a:rPr>
              <a:t> – socialinis tinklas tampa patikimesnis</a:t>
            </a:r>
            <a:endParaRPr/>
          </a:p>
          <a:p>
            <a:pPr marL="76200" lvl="0" indent="0" algn="l" rtl="0">
              <a:lnSpc>
                <a:spcPct val="100000"/>
              </a:lnSpc>
              <a:spcBef>
                <a:spcPts val="1000"/>
              </a:spcBef>
              <a:spcAft>
                <a:spcPts val="0"/>
              </a:spcAft>
              <a:buSzPts val="2400"/>
              <a:buNone/>
            </a:pPr>
            <a:r>
              <a:rPr lang="lt-LT" sz="3200" b="1">
                <a:latin typeface="Arial"/>
                <a:ea typeface="Arial"/>
                <a:cs typeface="Arial"/>
                <a:sym typeface="Arial"/>
              </a:rPr>
              <a:t>Asmeninė nauda</a:t>
            </a:r>
            <a:r>
              <a:rPr lang="lt-LT" sz="3200">
                <a:latin typeface="Arial"/>
                <a:ea typeface="Arial"/>
                <a:cs typeface="Arial"/>
                <a:sym typeface="Arial"/>
              </a:rPr>
              <a:t> – apsauga nuo apsimetėlių ir reputacijos žalos</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sp>
        <p:nvSpPr>
          <p:cNvPr id="784" name="Google Shape;784;p52"/>
          <p:cNvSpPr txBox="1">
            <a:spLocks noGrp="1"/>
          </p:cNvSpPr>
          <p:nvPr>
            <p:ph type="title"/>
          </p:nvPr>
        </p:nvSpPr>
        <p:spPr>
          <a:xfrm>
            <a:off x="694481" y="365125"/>
            <a:ext cx="10659319"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5000"/>
              <a:buFont typeface="Century Gothic"/>
              <a:buNone/>
            </a:pPr>
            <a:r>
              <a:rPr lang="lt-LT">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7"/>
                  </a:ext>
                </a:extLst>
              </a:rPr>
              <a:t>Kaip pranešti apie įtartinus</a:t>
            </a:r>
            <a:r>
              <a:rPr lang="lt-LT">
                <a:latin typeface="Arial"/>
                <a:ea typeface="Arial"/>
                <a:cs typeface="Arial"/>
                <a:sym typeface="Arial"/>
              </a:rPr>
              <a:t> pranešimus ir paskyras?</a:t>
            </a:r>
            <a:r>
              <a:rPr lang="lt-LT" i="1">
                <a:latin typeface="Arial"/>
                <a:ea typeface="Arial"/>
                <a:cs typeface="Arial"/>
                <a:sym typeface="Arial"/>
              </a:rPr>
              <a:t> Facebook</a:t>
            </a:r>
            <a:endParaRPr>
              <a:latin typeface="Arial"/>
              <a:ea typeface="Arial"/>
              <a:cs typeface="Arial"/>
              <a:sym typeface="Arial"/>
            </a:endParaRPr>
          </a:p>
        </p:txBody>
      </p:sp>
      <p:pic>
        <p:nvPicPr>
          <p:cNvPr id="785" name="Google Shape;785;p52"/>
          <p:cNvPicPr preferRelativeResize="0">
            <a:picLocks noGrp="1"/>
          </p:cNvPicPr>
          <p:nvPr>
            <p:ph type="body" idx="1"/>
          </p:nvPr>
        </p:nvPicPr>
        <p:blipFill rotWithShape="1">
          <a:blip r:embed="rId3">
            <a:alphaModFix/>
          </a:blip>
          <a:srcRect/>
          <a:stretch/>
        </p:blipFill>
        <p:spPr>
          <a:xfrm>
            <a:off x="972300" y="1825625"/>
            <a:ext cx="5195566" cy="4927600"/>
          </a:xfrm>
          <a:prstGeom prst="rect">
            <a:avLst/>
          </a:prstGeom>
          <a:noFill/>
          <a:ln>
            <a:noFill/>
          </a:ln>
        </p:spPr>
      </p:pic>
      <p:sp>
        <p:nvSpPr>
          <p:cNvPr id="786" name="Google Shape;786;p52"/>
          <p:cNvSpPr/>
          <p:nvPr/>
        </p:nvSpPr>
        <p:spPr>
          <a:xfrm>
            <a:off x="5486400" y="1959326"/>
            <a:ext cx="887239" cy="448896"/>
          </a:xfrm>
          <a:prstGeom prst="rect">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sp>
        <p:nvSpPr>
          <p:cNvPr id="787" name="Google Shape;787;p52"/>
          <p:cNvSpPr txBox="1"/>
          <p:nvPr/>
        </p:nvSpPr>
        <p:spPr>
          <a:xfrm>
            <a:off x="5972537" y="1954001"/>
            <a:ext cx="436369"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lt-LT" sz="2400" b="1" i="0" u="none" strike="noStrike" cap="none">
                <a:solidFill>
                  <a:srgbClr val="FF0000"/>
                </a:solidFill>
                <a:latin typeface="Century Gothic"/>
                <a:ea typeface="Century Gothic"/>
                <a:cs typeface="Century Gothic"/>
                <a:sym typeface="Century Gothic"/>
              </a:rPr>
              <a:t>1</a:t>
            </a:r>
            <a:endParaRPr sz="1800" b="1" i="0" u="none" strike="noStrike" cap="none">
              <a:solidFill>
                <a:srgbClr val="000000"/>
              </a:solidFill>
              <a:latin typeface="Arial"/>
              <a:ea typeface="Arial"/>
              <a:cs typeface="Arial"/>
              <a:sym typeface="Arial"/>
            </a:endParaRPr>
          </a:p>
        </p:txBody>
      </p:sp>
      <p:sp>
        <p:nvSpPr>
          <p:cNvPr id="788" name="Google Shape;788;p52"/>
          <p:cNvSpPr/>
          <p:nvPr/>
        </p:nvSpPr>
        <p:spPr>
          <a:xfrm>
            <a:off x="3241140" y="4209862"/>
            <a:ext cx="2613820" cy="448896"/>
          </a:xfrm>
          <a:prstGeom prst="rect">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sp>
        <p:nvSpPr>
          <p:cNvPr id="789" name="Google Shape;789;p52"/>
          <p:cNvSpPr txBox="1"/>
          <p:nvPr/>
        </p:nvSpPr>
        <p:spPr>
          <a:xfrm>
            <a:off x="5486400" y="4209862"/>
            <a:ext cx="368560"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lt-LT" sz="2400" b="1" i="0" u="none" strike="noStrike" cap="none">
                <a:solidFill>
                  <a:srgbClr val="FF0000"/>
                </a:solidFill>
                <a:latin typeface="Century Gothic"/>
                <a:ea typeface="Century Gothic"/>
                <a:cs typeface="Century Gothic"/>
                <a:sym typeface="Century Gothic"/>
              </a:rPr>
              <a:t>2</a:t>
            </a:r>
            <a:endParaRPr sz="1800" b="1" i="0" u="none" strike="noStrike" cap="none">
              <a:solidFill>
                <a:srgbClr val="000000"/>
              </a:solidFill>
              <a:latin typeface="Arial"/>
              <a:ea typeface="Arial"/>
              <a:cs typeface="Arial"/>
              <a:sym typeface="Arial"/>
            </a:endParaRPr>
          </a:p>
        </p:txBody>
      </p:sp>
      <p:pic>
        <p:nvPicPr>
          <p:cNvPr id="790" name="Google Shape;790;p52"/>
          <p:cNvPicPr preferRelativeResize="0"/>
          <p:nvPr/>
        </p:nvPicPr>
        <p:blipFill rotWithShape="1">
          <a:blip r:embed="rId4">
            <a:alphaModFix/>
          </a:blip>
          <a:srcRect/>
          <a:stretch/>
        </p:blipFill>
        <p:spPr>
          <a:xfrm>
            <a:off x="6427206" y="1825625"/>
            <a:ext cx="4792494" cy="5032375"/>
          </a:xfrm>
          <a:prstGeom prst="rect">
            <a:avLst/>
          </a:prstGeom>
          <a:noFill/>
          <a:ln>
            <a:noFill/>
          </a:ln>
        </p:spPr>
      </p:pic>
      <p:sp>
        <p:nvSpPr>
          <p:cNvPr id="791" name="Google Shape;791;p52"/>
          <p:cNvSpPr txBox="1"/>
          <p:nvPr/>
        </p:nvSpPr>
        <p:spPr>
          <a:xfrm>
            <a:off x="9126874" y="6396376"/>
            <a:ext cx="393471"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lt-LT" sz="2400" b="1" i="0" u="none" strike="noStrike" cap="none">
                <a:solidFill>
                  <a:srgbClr val="FF0000"/>
                </a:solidFill>
                <a:latin typeface="Century Gothic"/>
                <a:ea typeface="Century Gothic"/>
                <a:cs typeface="Century Gothic"/>
                <a:sym typeface="Century Gothic"/>
              </a:rPr>
              <a:t>3</a:t>
            </a:r>
            <a:endParaRPr sz="1800" b="1" i="0" u="none" strike="noStrike" cap="none">
              <a:solidFill>
                <a:srgbClr val="000000"/>
              </a:solidFill>
              <a:latin typeface="Arial"/>
              <a:ea typeface="Arial"/>
              <a:cs typeface="Arial"/>
              <a:sym typeface="Arial"/>
            </a:endParaRPr>
          </a:p>
        </p:txBody>
      </p:sp>
      <p:sp>
        <p:nvSpPr>
          <p:cNvPr id="792" name="Google Shape;792;p52"/>
          <p:cNvSpPr/>
          <p:nvPr/>
        </p:nvSpPr>
        <p:spPr>
          <a:xfrm>
            <a:off x="6427206" y="3325310"/>
            <a:ext cx="3093139" cy="3532690"/>
          </a:xfrm>
          <a:prstGeom prst="rect">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797"/>
        <p:cNvGrpSpPr/>
        <p:nvPr/>
      </p:nvGrpSpPr>
      <p:grpSpPr>
        <a:xfrm>
          <a:off x="0" y="0"/>
          <a:ext cx="0" cy="0"/>
          <a:chOff x="0" y="0"/>
          <a:chExt cx="0" cy="0"/>
        </a:xfrm>
      </p:grpSpPr>
      <p:sp>
        <p:nvSpPr>
          <p:cNvPr id="798" name="Google Shape;798;p53"/>
          <p:cNvSpPr txBox="1">
            <a:spLocks noGrp="1"/>
          </p:cNvSpPr>
          <p:nvPr>
            <p:ph type="title"/>
          </p:nvPr>
        </p:nvSpPr>
        <p:spPr>
          <a:xfrm>
            <a:off x="717630" y="365125"/>
            <a:ext cx="1063617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i="1">
                <a:latin typeface="Arial"/>
                <a:ea typeface="Arial"/>
                <a:cs typeface="Arial"/>
                <a:sym typeface="Arial"/>
              </a:rPr>
              <a:t>Facebook</a:t>
            </a:r>
            <a:r>
              <a:rPr lang="lt-LT">
                <a:latin typeface="Arial"/>
                <a:ea typeface="Arial"/>
                <a:cs typeface="Arial"/>
                <a:sym typeface="Arial"/>
              </a:rPr>
              <a:t> profilis</a:t>
            </a:r>
            <a:endParaRPr>
              <a:latin typeface="Arial"/>
              <a:ea typeface="Arial"/>
              <a:cs typeface="Arial"/>
              <a:sym typeface="Arial"/>
            </a:endParaRPr>
          </a:p>
        </p:txBody>
      </p:sp>
      <p:pic>
        <p:nvPicPr>
          <p:cNvPr id="799" name="Google Shape;799;p53"/>
          <p:cNvPicPr preferRelativeResize="0">
            <a:picLocks noGrp="1"/>
          </p:cNvPicPr>
          <p:nvPr>
            <p:ph type="body" idx="1"/>
          </p:nvPr>
        </p:nvPicPr>
        <p:blipFill rotWithShape="1">
          <a:blip r:embed="rId3">
            <a:alphaModFix/>
          </a:blip>
          <a:srcRect/>
          <a:stretch/>
        </p:blipFill>
        <p:spPr>
          <a:xfrm>
            <a:off x="838200" y="2137669"/>
            <a:ext cx="10515600" cy="4303511"/>
          </a:xfrm>
          <a:prstGeom prst="rect">
            <a:avLst/>
          </a:prstGeom>
          <a:noFill/>
          <a:ln>
            <a:noFill/>
          </a:ln>
        </p:spPr>
      </p:pic>
      <p:sp>
        <p:nvSpPr>
          <p:cNvPr id="800" name="Google Shape;800;p53"/>
          <p:cNvSpPr/>
          <p:nvPr/>
        </p:nvSpPr>
        <p:spPr>
          <a:xfrm>
            <a:off x="9098733" y="3657600"/>
            <a:ext cx="1339913" cy="396149"/>
          </a:xfrm>
          <a:prstGeom prst="rect">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sp>
        <p:nvSpPr>
          <p:cNvPr id="801" name="Google Shape;801;p53"/>
          <p:cNvSpPr/>
          <p:nvPr/>
        </p:nvSpPr>
        <p:spPr>
          <a:xfrm>
            <a:off x="8528363" y="4289424"/>
            <a:ext cx="2969537" cy="480177"/>
          </a:xfrm>
          <a:prstGeom prst="rect">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sp>
        <p:nvSpPr>
          <p:cNvPr id="802" name="Google Shape;802;p53"/>
          <p:cNvSpPr txBox="1"/>
          <p:nvPr/>
        </p:nvSpPr>
        <p:spPr>
          <a:xfrm>
            <a:off x="10093124" y="3657600"/>
            <a:ext cx="345522"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lt-LT" sz="2400" b="1" i="0" u="none" strike="noStrike" cap="none">
                <a:solidFill>
                  <a:srgbClr val="FF0000"/>
                </a:solidFill>
                <a:latin typeface="Century Gothic"/>
                <a:ea typeface="Century Gothic"/>
                <a:cs typeface="Century Gothic"/>
                <a:sym typeface="Century Gothic"/>
              </a:rPr>
              <a:t>1</a:t>
            </a:r>
            <a:endParaRPr sz="1800" b="1" i="0" u="none" strike="noStrike" cap="none">
              <a:solidFill>
                <a:srgbClr val="000000"/>
              </a:solidFill>
              <a:latin typeface="Arial"/>
              <a:ea typeface="Arial"/>
              <a:cs typeface="Arial"/>
              <a:sym typeface="Arial"/>
            </a:endParaRPr>
          </a:p>
        </p:txBody>
      </p:sp>
      <p:sp>
        <p:nvSpPr>
          <p:cNvPr id="803" name="Google Shape;803;p53"/>
          <p:cNvSpPr txBox="1"/>
          <p:nvPr/>
        </p:nvSpPr>
        <p:spPr>
          <a:xfrm>
            <a:off x="11157996" y="4289424"/>
            <a:ext cx="339906"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lt-LT" sz="2400" b="1" i="0" u="none" strike="noStrike" cap="none">
                <a:solidFill>
                  <a:srgbClr val="FF0000"/>
                </a:solidFill>
                <a:latin typeface="Century Gothic"/>
                <a:ea typeface="Century Gothic"/>
                <a:cs typeface="Century Gothic"/>
                <a:sym typeface="Century Gothic"/>
              </a:rPr>
              <a:t>2</a:t>
            </a:r>
            <a:endParaRPr sz="1800" b="1" i="0" u="none" strike="noStrike" cap="none">
              <a:solidFill>
                <a:srgbClr val="000000"/>
              </a:solidFill>
              <a:latin typeface="Arial"/>
              <a:ea typeface="Arial"/>
              <a:cs typeface="Arial"/>
              <a:sym typeface="Arial"/>
            </a:endParaRPr>
          </a:p>
        </p:txBody>
      </p:sp>
      <p:pic>
        <p:nvPicPr>
          <p:cNvPr id="804" name="Google Shape;804;p53"/>
          <p:cNvPicPr preferRelativeResize="0"/>
          <p:nvPr/>
        </p:nvPicPr>
        <p:blipFill rotWithShape="1">
          <a:blip r:embed="rId4">
            <a:alphaModFix/>
          </a:blip>
          <a:srcRect/>
          <a:stretch/>
        </p:blipFill>
        <p:spPr>
          <a:xfrm>
            <a:off x="301033" y="2620334"/>
            <a:ext cx="3179378" cy="4151014"/>
          </a:xfrm>
          <a:prstGeom prst="rect">
            <a:avLst/>
          </a:prstGeom>
          <a:noFill/>
          <a:ln>
            <a:noFill/>
          </a:ln>
        </p:spPr>
      </p:pic>
      <p:sp>
        <p:nvSpPr>
          <p:cNvPr id="805" name="Google Shape;805;p53"/>
          <p:cNvSpPr/>
          <p:nvPr/>
        </p:nvSpPr>
        <p:spPr>
          <a:xfrm>
            <a:off x="301033" y="2553077"/>
            <a:ext cx="3251702" cy="4218271"/>
          </a:xfrm>
          <a:prstGeom prst="rect">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sp>
        <p:nvSpPr>
          <p:cNvPr id="806" name="Google Shape;806;p53"/>
          <p:cNvSpPr txBox="1"/>
          <p:nvPr/>
        </p:nvSpPr>
        <p:spPr>
          <a:xfrm>
            <a:off x="3009418" y="6308203"/>
            <a:ext cx="386591"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lt-LT" sz="2400" b="1" i="0" u="none" strike="noStrike" cap="none">
                <a:solidFill>
                  <a:srgbClr val="FF0000"/>
                </a:solidFill>
                <a:latin typeface="Century Gothic"/>
                <a:ea typeface="Century Gothic"/>
                <a:cs typeface="Century Gothic"/>
                <a:sym typeface="Century Gothic"/>
              </a:rPr>
              <a:t>3</a:t>
            </a:r>
            <a:endParaRPr sz="1800" b="1" i="0" u="none" strike="noStrike" cap="none">
              <a:solidFill>
                <a:srgbClr val="000000"/>
              </a:solidFill>
              <a:latin typeface="Arial"/>
              <a:ea typeface="Arial"/>
              <a:cs typeface="Arial"/>
              <a:sym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sp>
        <p:nvSpPr>
          <p:cNvPr id="812" name="Google Shape;812;p5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a:latin typeface="Arial"/>
                <a:ea typeface="Arial"/>
                <a:cs typeface="Arial"/>
                <a:sym typeface="Arial"/>
              </a:rPr>
              <a:t>Kaip pranešti apie įtartinus pranešimus ir paskyras? </a:t>
            </a:r>
            <a:r>
              <a:rPr lang="lt-LT" i="1">
                <a:latin typeface="Arial"/>
                <a:ea typeface="Arial"/>
                <a:cs typeface="Arial"/>
                <a:sym typeface="Arial"/>
              </a:rPr>
              <a:t>Youtube</a:t>
            </a:r>
            <a:endParaRPr i="1">
              <a:latin typeface="Arial"/>
              <a:ea typeface="Arial"/>
              <a:cs typeface="Arial"/>
              <a:sym typeface="Arial"/>
            </a:endParaRPr>
          </a:p>
        </p:txBody>
      </p:sp>
      <p:pic>
        <p:nvPicPr>
          <p:cNvPr id="813" name="Google Shape;813;p56"/>
          <p:cNvPicPr preferRelativeResize="0">
            <a:picLocks noGrp="1"/>
          </p:cNvPicPr>
          <p:nvPr>
            <p:ph type="body" idx="1"/>
          </p:nvPr>
        </p:nvPicPr>
        <p:blipFill rotWithShape="1">
          <a:blip r:embed="rId3">
            <a:alphaModFix/>
          </a:blip>
          <a:srcRect/>
          <a:stretch/>
        </p:blipFill>
        <p:spPr>
          <a:xfrm>
            <a:off x="168244" y="1858600"/>
            <a:ext cx="10515600" cy="2000755"/>
          </a:xfrm>
          <a:prstGeom prst="rect">
            <a:avLst/>
          </a:prstGeom>
          <a:noFill/>
          <a:ln>
            <a:noFill/>
          </a:ln>
        </p:spPr>
      </p:pic>
      <p:pic>
        <p:nvPicPr>
          <p:cNvPr id="814" name="Google Shape;814;p56"/>
          <p:cNvPicPr preferRelativeResize="0"/>
          <p:nvPr/>
        </p:nvPicPr>
        <p:blipFill rotWithShape="1">
          <a:blip r:embed="rId4">
            <a:alphaModFix/>
          </a:blip>
          <a:srcRect/>
          <a:stretch/>
        </p:blipFill>
        <p:spPr>
          <a:xfrm>
            <a:off x="5426044" y="2521061"/>
            <a:ext cx="2834895" cy="4255458"/>
          </a:xfrm>
          <a:prstGeom prst="rect">
            <a:avLst/>
          </a:prstGeom>
          <a:noFill/>
          <a:ln>
            <a:noFill/>
          </a:ln>
        </p:spPr>
      </p:pic>
      <p:sp>
        <p:nvSpPr>
          <p:cNvPr id="815" name="Google Shape;815;p56"/>
          <p:cNvSpPr/>
          <p:nvPr/>
        </p:nvSpPr>
        <p:spPr>
          <a:xfrm>
            <a:off x="8818076" y="2837379"/>
            <a:ext cx="443620" cy="445538"/>
          </a:xfrm>
          <a:prstGeom prst="rect">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sp>
        <p:nvSpPr>
          <p:cNvPr id="816" name="Google Shape;816;p56"/>
          <p:cNvSpPr/>
          <p:nvPr/>
        </p:nvSpPr>
        <p:spPr>
          <a:xfrm>
            <a:off x="8881449" y="3429000"/>
            <a:ext cx="1802395" cy="445538"/>
          </a:xfrm>
          <a:prstGeom prst="rect">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sp>
        <p:nvSpPr>
          <p:cNvPr id="817" name="Google Shape;817;p56"/>
          <p:cNvSpPr/>
          <p:nvPr/>
        </p:nvSpPr>
        <p:spPr>
          <a:xfrm>
            <a:off x="5426044" y="2512020"/>
            <a:ext cx="2834895" cy="4255457"/>
          </a:xfrm>
          <a:prstGeom prst="rect">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sp>
        <p:nvSpPr>
          <p:cNvPr id="818" name="Google Shape;818;p56"/>
          <p:cNvSpPr txBox="1"/>
          <p:nvPr/>
        </p:nvSpPr>
        <p:spPr>
          <a:xfrm>
            <a:off x="8981954" y="2837379"/>
            <a:ext cx="307464"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lt-LT" sz="2400" b="1" i="0" u="none" strike="noStrike" cap="none">
                <a:solidFill>
                  <a:srgbClr val="FF0000"/>
                </a:solidFill>
                <a:latin typeface="Century Gothic"/>
                <a:ea typeface="Century Gothic"/>
                <a:cs typeface="Century Gothic"/>
                <a:sym typeface="Century Gothic"/>
              </a:rPr>
              <a:t>1</a:t>
            </a:r>
            <a:endParaRPr sz="1800" b="1" i="0" u="none" strike="noStrike" cap="none">
              <a:solidFill>
                <a:srgbClr val="000000"/>
              </a:solidFill>
              <a:latin typeface="Arial"/>
              <a:ea typeface="Arial"/>
              <a:cs typeface="Arial"/>
              <a:sym typeface="Arial"/>
            </a:endParaRPr>
          </a:p>
        </p:txBody>
      </p:sp>
      <p:sp>
        <p:nvSpPr>
          <p:cNvPr id="819" name="Google Shape;819;p56"/>
          <p:cNvSpPr txBox="1"/>
          <p:nvPr/>
        </p:nvSpPr>
        <p:spPr>
          <a:xfrm>
            <a:off x="10370916" y="3429000"/>
            <a:ext cx="312928"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lt-LT" sz="2400" b="1" i="0" u="none" strike="noStrike" cap="none">
                <a:solidFill>
                  <a:srgbClr val="FF0000"/>
                </a:solidFill>
                <a:latin typeface="Century Gothic"/>
                <a:ea typeface="Century Gothic"/>
                <a:cs typeface="Century Gothic"/>
                <a:sym typeface="Century Gothic"/>
              </a:rPr>
              <a:t>2</a:t>
            </a:r>
            <a:endParaRPr sz="1800" b="1" i="0" u="none" strike="noStrike" cap="none">
              <a:solidFill>
                <a:srgbClr val="000000"/>
              </a:solidFill>
              <a:latin typeface="Arial"/>
              <a:ea typeface="Arial"/>
              <a:cs typeface="Arial"/>
              <a:sym typeface="Arial"/>
            </a:endParaRPr>
          </a:p>
        </p:txBody>
      </p:sp>
      <p:sp>
        <p:nvSpPr>
          <p:cNvPr id="820" name="Google Shape;820;p56"/>
          <p:cNvSpPr txBox="1"/>
          <p:nvPr/>
        </p:nvSpPr>
        <p:spPr>
          <a:xfrm>
            <a:off x="7948033" y="6257813"/>
            <a:ext cx="312906"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lt-LT" sz="2400" b="1" i="0" u="none" strike="noStrike" cap="none">
                <a:solidFill>
                  <a:srgbClr val="FF0000"/>
                </a:solidFill>
                <a:latin typeface="Century Gothic"/>
                <a:ea typeface="Century Gothic"/>
                <a:cs typeface="Century Gothic"/>
                <a:sym typeface="Century Gothic"/>
              </a:rPr>
              <a:t>3</a:t>
            </a:r>
            <a:endParaRPr sz="1800" b="1" i="0" u="none" strike="noStrike" cap="none">
              <a:solidFill>
                <a:srgbClr val="000000"/>
              </a:solidFill>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825"/>
        <p:cNvGrpSpPr/>
        <p:nvPr/>
      </p:nvGrpSpPr>
      <p:grpSpPr>
        <a:xfrm>
          <a:off x="0" y="0"/>
          <a:ext cx="0" cy="0"/>
          <a:chOff x="0" y="0"/>
          <a:chExt cx="0" cy="0"/>
        </a:xfrm>
      </p:grpSpPr>
      <p:sp>
        <p:nvSpPr>
          <p:cNvPr id="826" name="Google Shape;826;p5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EA551F"/>
              </a:buClr>
              <a:buSzPct val="100000"/>
              <a:buFont typeface="Century Gothic"/>
              <a:buNone/>
            </a:pPr>
            <a:r>
              <a:rPr lang="lt-LT">
                <a:latin typeface="Arial"/>
                <a:ea typeface="Arial"/>
                <a:cs typeface="Arial"/>
                <a:sym typeface="Arial"/>
              </a:rPr>
              <a:t>Pažink medijas su Klaudija.</a:t>
            </a:r>
            <a:endParaRPr>
              <a:latin typeface="Arial"/>
              <a:ea typeface="Arial"/>
              <a:cs typeface="Arial"/>
              <a:sym typeface="Arial"/>
            </a:endParaRPr>
          </a:p>
          <a:p>
            <a:pPr marL="0" lvl="0" indent="0" algn="l" rtl="0">
              <a:lnSpc>
                <a:spcPct val="90000"/>
              </a:lnSpc>
              <a:spcBef>
                <a:spcPts val="0"/>
              </a:spcBef>
              <a:spcAft>
                <a:spcPts val="0"/>
              </a:spcAft>
              <a:buClr>
                <a:srgbClr val="EA551F"/>
              </a:buClr>
              <a:buSzPct val="100000"/>
              <a:buFont typeface="Century Gothic"/>
              <a:buNone/>
            </a:pPr>
            <a:r>
              <a:rPr lang="lt-LT">
                <a:latin typeface="Arial"/>
                <a:ea typeface="Arial"/>
                <a:cs typeface="Arial"/>
                <a:sym typeface="Arial"/>
              </a:rPr>
              <a:t>Į ką kreiptis pastebėjus negerus dalykus?</a:t>
            </a:r>
            <a:endParaRPr>
              <a:latin typeface="Arial"/>
              <a:ea typeface="Arial"/>
              <a:cs typeface="Arial"/>
              <a:sym typeface="Arial"/>
            </a:endParaRPr>
          </a:p>
        </p:txBody>
      </p:sp>
      <p:pic>
        <p:nvPicPr>
          <p:cNvPr id="827" name="Google Shape;827;p57" title="Pažink medijas su Klaudija. Į ką kreiptis pastebėjus negerus dalykus?">
            <a:hlinkClick r:id="rId3"/>
          </p:cNvPr>
          <p:cNvPicPr preferRelativeResize="0"/>
          <p:nvPr/>
        </p:nvPicPr>
        <p:blipFill rotWithShape="1">
          <a:blip r:embed="rId4">
            <a:alphaModFix/>
          </a:blip>
          <a:srcRect/>
          <a:stretch/>
        </p:blipFill>
        <p:spPr>
          <a:xfrm>
            <a:off x="1999048" y="2340833"/>
            <a:ext cx="6976076" cy="3924043"/>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832"/>
        <p:cNvGrpSpPr/>
        <p:nvPr/>
      </p:nvGrpSpPr>
      <p:grpSpPr>
        <a:xfrm>
          <a:off x="0" y="0"/>
          <a:ext cx="0" cy="0"/>
          <a:chOff x="0" y="0"/>
          <a:chExt cx="0" cy="0"/>
        </a:xfrm>
      </p:grpSpPr>
      <p:sp>
        <p:nvSpPr>
          <p:cNvPr id="833" name="Google Shape;833;p58"/>
          <p:cNvSpPr txBox="1">
            <a:spLocks noGrp="1"/>
          </p:cNvSpPr>
          <p:nvPr>
            <p:ph type="title"/>
          </p:nvPr>
        </p:nvSpPr>
        <p:spPr>
          <a:xfrm>
            <a:off x="694481" y="365125"/>
            <a:ext cx="10659319"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latin typeface="Arial"/>
                <a:ea typeface="Arial"/>
                <a:cs typeface="Arial"/>
                <a:sym typeface="Arial"/>
              </a:rPr>
              <a:t>Padiskutuokime</a:t>
            </a:r>
            <a:endParaRPr>
              <a:latin typeface="Arial"/>
              <a:ea typeface="Arial"/>
              <a:cs typeface="Arial"/>
              <a:sym typeface="Arial"/>
            </a:endParaRPr>
          </a:p>
        </p:txBody>
      </p:sp>
      <p:sp>
        <p:nvSpPr>
          <p:cNvPr id="834" name="Google Shape;834;p58"/>
          <p:cNvSpPr txBox="1">
            <a:spLocks noGrp="1"/>
          </p:cNvSpPr>
          <p:nvPr>
            <p:ph type="body" idx="1"/>
          </p:nvPr>
        </p:nvSpPr>
        <p:spPr>
          <a:xfrm>
            <a:off x="694481" y="1863524"/>
            <a:ext cx="10659319" cy="4994475"/>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0"/>
              </a:spcBef>
              <a:spcAft>
                <a:spcPts val="0"/>
              </a:spcAft>
              <a:buSzPts val="2400"/>
              <a:buNone/>
            </a:pPr>
            <a:r>
              <a:rPr lang="lt-LT" sz="3200">
                <a:latin typeface="Arial"/>
                <a:ea typeface="Arial"/>
                <a:cs typeface="Arial"/>
                <a:sym typeface="Arial"/>
              </a:rPr>
              <a:t>Ar randate žinučių ar komentarų, kurie atrodo netinkami, skatinantys smurtą, meluojantys, kiršinantys?</a:t>
            </a:r>
            <a:endParaRPr sz="3200">
              <a:latin typeface="Arial"/>
              <a:ea typeface="Arial"/>
              <a:cs typeface="Arial"/>
              <a:sym typeface="Arial"/>
            </a:endParaRPr>
          </a:p>
          <a:p>
            <a:pPr marL="0" lvl="0" indent="0" algn="l" rtl="0">
              <a:lnSpc>
                <a:spcPct val="110000"/>
              </a:lnSpc>
              <a:spcBef>
                <a:spcPts val="0"/>
              </a:spcBef>
              <a:spcAft>
                <a:spcPts val="0"/>
              </a:spcAft>
              <a:buSzPts val="2400"/>
              <a:buNone/>
            </a:pPr>
            <a:r>
              <a:rPr lang="lt-LT" sz="3200">
                <a:latin typeface="Arial"/>
                <a:ea typeface="Arial"/>
                <a:cs typeface="Arial"/>
                <a:sym typeface="Arial"/>
              </a:rPr>
              <a:t>Ar imtumėtės iniciatyvos siųsti skundą apie konkrečius pranešimus socialinio tinklo administratoriams? </a:t>
            </a:r>
            <a:endParaRPr sz="3200">
              <a:latin typeface="Arial"/>
              <a:ea typeface="Arial"/>
              <a:cs typeface="Arial"/>
              <a:sym typeface="Arial"/>
            </a:endParaRPr>
          </a:p>
          <a:p>
            <a:pPr marL="0" lvl="0" indent="0" algn="l" rtl="0">
              <a:lnSpc>
                <a:spcPct val="110000"/>
              </a:lnSpc>
              <a:spcBef>
                <a:spcPts val="0"/>
              </a:spcBef>
              <a:spcAft>
                <a:spcPts val="0"/>
              </a:spcAft>
              <a:buSzPts val="2400"/>
              <a:buNone/>
            </a:pPr>
            <a:r>
              <a:rPr lang="lt-LT" sz="3200">
                <a:latin typeface="Arial"/>
                <a:ea typeface="Arial"/>
                <a:cs typeface="Arial"/>
                <a:sym typeface="Arial"/>
              </a:rPr>
              <a:t>Jei imtumėtės, kodėl? Jei nesiimtumėt, kodėl ne? Kas skatina, o kas stabdo?</a:t>
            </a:r>
            <a:endParaRPr sz="3200">
              <a:latin typeface="Arial"/>
              <a:ea typeface="Arial"/>
              <a:cs typeface="Arial"/>
              <a:sym typeface="Arial"/>
            </a:endParaRPr>
          </a:p>
          <a:p>
            <a:pPr marL="0" lvl="0" indent="0" algn="l" rtl="0">
              <a:lnSpc>
                <a:spcPct val="110000"/>
              </a:lnSpc>
              <a:spcBef>
                <a:spcPts val="0"/>
              </a:spcBef>
              <a:spcAft>
                <a:spcPts val="0"/>
              </a:spcAft>
              <a:buSzPts val="2400"/>
              <a:buNone/>
            </a:pPr>
            <a:r>
              <a:rPr lang="lt-LT" sz="3200">
                <a:latin typeface="Arial"/>
                <a:ea typeface="Arial"/>
                <a:cs typeface="Arial"/>
                <a:sym typeface="Arial"/>
              </a:rPr>
              <a:t>Ar teko pranešti apie netinkamą turinį? Kokia patirtis?</a:t>
            </a:r>
            <a:endParaRPr sz="3200">
              <a:latin typeface="Arial"/>
              <a:ea typeface="Arial"/>
              <a:cs typeface="Arial"/>
              <a:sym typeface="Aria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838"/>
        <p:cNvGrpSpPr/>
        <p:nvPr/>
      </p:nvGrpSpPr>
      <p:grpSpPr>
        <a:xfrm>
          <a:off x="0" y="0"/>
          <a:ext cx="0" cy="0"/>
          <a:chOff x="0" y="0"/>
          <a:chExt cx="0" cy="0"/>
        </a:xfrm>
      </p:grpSpPr>
      <p:sp>
        <p:nvSpPr>
          <p:cNvPr id="839" name="Google Shape;839;g3a0e4a9668e_0_85"/>
          <p:cNvSpPr txBox="1"/>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None/>
            </a:pPr>
            <a:r>
              <a:rPr lang="lt-LT" sz="4500" b="1">
                <a:solidFill>
                  <a:srgbClr val="EA551F"/>
                </a:solidFill>
              </a:rPr>
              <a:t>Praktinė užduotis</a:t>
            </a:r>
            <a:endParaRPr sz="4500" b="1">
              <a:solidFill>
                <a:srgbClr val="EA551F"/>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844"/>
        <p:cNvGrpSpPr/>
        <p:nvPr/>
      </p:nvGrpSpPr>
      <p:grpSpPr>
        <a:xfrm>
          <a:off x="0" y="0"/>
          <a:ext cx="0" cy="0"/>
          <a:chOff x="0" y="0"/>
          <a:chExt cx="0" cy="0"/>
        </a:xfrm>
      </p:grpSpPr>
      <p:sp>
        <p:nvSpPr>
          <p:cNvPr id="845" name="Google Shape;845;p20"/>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90000"/>
              <a:buNone/>
            </a:pPr>
            <a:r>
              <a:rPr lang="lt-LT" sz="5000">
                <a:latin typeface="Arial"/>
                <a:ea typeface="Arial"/>
                <a:cs typeface="Arial"/>
                <a:sym typeface="Arial"/>
              </a:rPr>
              <a:t>Pažink medijas su Klaudija.</a:t>
            </a:r>
            <a:endParaRPr sz="5000">
              <a:latin typeface="Arial"/>
              <a:ea typeface="Arial"/>
              <a:cs typeface="Arial"/>
              <a:sym typeface="Arial"/>
            </a:endParaRPr>
          </a:p>
          <a:p>
            <a:pPr marL="0" lvl="0" indent="0" algn="l" rtl="0">
              <a:lnSpc>
                <a:spcPct val="90000"/>
              </a:lnSpc>
              <a:spcBef>
                <a:spcPts val="0"/>
              </a:spcBef>
              <a:spcAft>
                <a:spcPts val="0"/>
              </a:spcAft>
              <a:buSzPct val="90000"/>
              <a:buNone/>
            </a:pPr>
            <a:r>
              <a:rPr lang="lt-LT" sz="5000">
                <a:solidFill>
                  <a:srgbClr val="EA551F"/>
                </a:solidFill>
                <a:latin typeface="Arial"/>
                <a:ea typeface="Arial"/>
                <a:cs typeface="Arial"/>
                <a:sym typeface="Arial"/>
              </a:rPr>
              <a:t>„Facebook“ pasaulį valdo algoritmai.</a:t>
            </a:r>
            <a:endParaRPr sz="5000">
              <a:solidFill>
                <a:srgbClr val="EA551F"/>
              </a:solidFill>
              <a:latin typeface="Arial"/>
              <a:ea typeface="Arial"/>
              <a:cs typeface="Arial"/>
              <a:sym typeface="Arial"/>
            </a:endParaRPr>
          </a:p>
        </p:txBody>
      </p:sp>
      <p:pic>
        <p:nvPicPr>
          <p:cNvPr id="846" name="Google Shape;846;p20" title="Pažink medijas su Klaudija. „Facebook“ pasaulį valdo algoritmai">
            <a:hlinkClick r:id="rId3"/>
          </p:cNvPr>
          <p:cNvPicPr preferRelativeResize="0">
            <a:picLocks noGrp="1"/>
          </p:cNvPicPr>
          <p:nvPr>
            <p:ph type="body" idx="1"/>
          </p:nvPr>
        </p:nvPicPr>
        <p:blipFill rotWithShape="1">
          <a:blip r:embed="rId4">
            <a:alphaModFix/>
          </a:blip>
          <a:srcRect/>
          <a:stretch/>
        </p:blipFill>
        <p:spPr>
          <a:xfrm>
            <a:off x="2267388" y="2266263"/>
            <a:ext cx="7086677" cy="3986256"/>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851"/>
        <p:cNvGrpSpPr/>
        <p:nvPr/>
      </p:nvGrpSpPr>
      <p:grpSpPr>
        <a:xfrm>
          <a:off x="0" y="0"/>
          <a:ext cx="0" cy="0"/>
          <a:chOff x="0" y="0"/>
          <a:chExt cx="0" cy="0"/>
        </a:xfrm>
      </p:grpSpPr>
      <p:sp>
        <p:nvSpPr>
          <p:cNvPr id="852" name="Google Shape;852;p166"/>
          <p:cNvSpPr txBox="1">
            <a:spLocks noGrp="1"/>
          </p:cNvSpPr>
          <p:nvPr>
            <p:ph type="title"/>
          </p:nvPr>
        </p:nvSpPr>
        <p:spPr>
          <a:xfrm>
            <a:off x="1663350" y="2766150"/>
            <a:ext cx="8865300" cy="1325700"/>
          </a:xfrm>
          <a:prstGeom prst="rect">
            <a:avLst/>
          </a:prstGeom>
          <a:noFill/>
          <a:ln w="69850" cap="flat" cmpd="sng">
            <a:solidFill>
              <a:srgbClr val="666666"/>
            </a:solidFill>
            <a:prstDash val="dash"/>
            <a:round/>
            <a:headEnd type="none" w="sm" len="sm"/>
            <a:tailEnd type="none" w="sm" len="sm"/>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EA551F"/>
              </a:buClr>
              <a:buSzPct val="111111"/>
              <a:buFont typeface="Century Gothic"/>
              <a:buNone/>
            </a:pPr>
            <a:r>
              <a:rPr lang="lt-LT">
                <a:latin typeface="Arial"/>
                <a:ea typeface="Arial"/>
                <a:cs typeface="Arial"/>
                <a:sym typeface="Arial"/>
              </a:rPr>
              <a:t>Faktų tikrinimas. </a:t>
            </a:r>
            <a:endParaRPr>
              <a:latin typeface="Arial"/>
              <a:ea typeface="Arial"/>
              <a:cs typeface="Arial"/>
              <a:sym typeface="Arial"/>
            </a:endParaRPr>
          </a:p>
          <a:p>
            <a:pPr marL="0" lvl="0" indent="0" algn="ctr" rtl="0">
              <a:lnSpc>
                <a:spcPct val="90000"/>
              </a:lnSpc>
              <a:spcBef>
                <a:spcPts val="0"/>
              </a:spcBef>
              <a:spcAft>
                <a:spcPts val="0"/>
              </a:spcAft>
              <a:buClr>
                <a:srgbClr val="EA551F"/>
              </a:buClr>
              <a:buSzPct val="111111"/>
              <a:buFont typeface="Century Gothic"/>
              <a:buNone/>
            </a:pPr>
            <a:r>
              <a:rPr lang="lt-LT"/>
              <a:t>Ne kiekviena naujiena – tiesa</a:t>
            </a:r>
            <a:endParaRPr>
              <a:latin typeface="Arial"/>
              <a:ea typeface="Arial"/>
              <a:cs typeface="Arial"/>
              <a:sym typeface="Aria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857"/>
        <p:cNvGrpSpPr/>
        <p:nvPr/>
      </p:nvGrpSpPr>
      <p:grpSpPr>
        <a:xfrm>
          <a:off x="0" y="0"/>
          <a:ext cx="0" cy="0"/>
          <a:chOff x="0" y="0"/>
          <a:chExt cx="0" cy="0"/>
        </a:xfrm>
      </p:grpSpPr>
      <p:sp>
        <p:nvSpPr>
          <p:cNvPr id="858" name="Google Shape;858;p22"/>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3000"/>
              <a:buNone/>
            </a:pPr>
            <a:r>
              <a:rPr lang="lt-LT" sz="3200">
                <a:latin typeface="Arial"/>
                <a:ea typeface="Arial"/>
                <a:cs typeface="Arial"/>
                <a:sym typeface="Arial"/>
              </a:rPr>
              <a:t>Sistemingas informacijos patikrinimas prieš ją publikuojant arba po paskelbimo.</a:t>
            </a:r>
            <a:endParaRPr sz="3200">
              <a:latin typeface="Arial"/>
              <a:ea typeface="Arial"/>
              <a:cs typeface="Arial"/>
              <a:sym typeface="Arial"/>
            </a:endParaRPr>
          </a:p>
          <a:p>
            <a:pPr marL="0" lvl="0" indent="0" algn="l" rtl="0">
              <a:lnSpc>
                <a:spcPct val="100000"/>
              </a:lnSpc>
              <a:spcBef>
                <a:spcPts val="1000"/>
              </a:spcBef>
              <a:spcAft>
                <a:spcPts val="0"/>
              </a:spcAft>
              <a:buSzPts val="3000"/>
              <a:buNone/>
            </a:pPr>
            <a:r>
              <a:rPr lang="lt-LT" sz="3200">
                <a:latin typeface="Arial"/>
                <a:ea typeface="Arial"/>
                <a:cs typeface="Arial"/>
                <a:sym typeface="Arial"/>
              </a:rPr>
              <a:t>Tikrinami:</a:t>
            </a:r>
            <a:endParaRPr sz="3200">
              <a:latin typeface="Arial"/>
              <a:ea typeface="Arial"/>
              <a:cs typeface="Arial"/>
              <a:sym typeface="Arial"/>
            </a:endParaRPr>
          </a:p>
          <a:p>
            <a:pPr marL="38100" lvl="0" indent="0" algn="l" rtl="0">
              <a:lnSpc>
                <a:spcPct val="100000"/>
              </a:lnSpc>
              <a:spcBef>
                <a:spcPts val="1000"/>
              </a:spcBef>
              <a:spcAft>
                <a:spcPts val="0"/>
              </a:spcAft>
              <a:buSzPts val="3000"/>
              <a:buNone/>
            </a:pPr>
            <a:r>
              <a:rPr lang="lt-LT" sz="3200">
                <a:latin typeface="Arial"/>
                <a:ea typeface="Arial"/>
                <a:cs typeface="Arial"/>
                <a:sym typeface="Arial"/>
              </a:rPr>
              <a:t>Faktiniai duomenys</a:t>
            </a:r>
            <a:endParaRPr sz="3200">
              <a:latin typeface="Arial"/>
              <a:ea typeface="Arial"/>
              <a:cs typeface="Arial"/>
              <a:sym typeface="Arial"/>
            </a:endParaRPr>
          </a:p>
          <a:p>
            <a:pPr marL="38100" lvl="0" indent="0" algn="l" rtl="0">
              <a:lnSpc>
                <a:spcPct val="100000"/>
              </a:lnSpc>
              <a:spcBef>
                <a:spcPts val="0"/>
              </a:spcBef>
              <a:spcAft>
                <a:spcPts val="0"/>
              </a:spcAft>
              <a:buSzPts val="3000"/>
              <a:buNone/>
            </a:pPr>
            <a:r>
              <a:rPr lang="lt-LT" sz="3200">
                <a:latin typeface="Arial"/>
                <a:ea typeface="Arial"/>
                <a:cs typeface="Arial"/>
                <a:sym typeface="Arial"/>
              </a:rPr>
              <a:t>Citatos</a:t>
            </a:r>
            <a:endParaRPr sz="3200">
              <a:latin typeface="Arial"/>
              <a:ea typeface="Arial"/>
              <a:cs typeface="Arial"/>
              <a:sym typeface="Arial"/>
            </a:endParaRPr>
          </a:p>
          <a:p>
            <a:pPr marL="38100" lvl="0" indent="0" algn="l" rtl="0">
              <a:lnSpc>
                <a:spcPct val="100000"/>
              </a:lnSpc>
              <a:spcBef>
                <a:spcPts val="0"/>
              </a:spcBef>
              <a:spcAft>
                <a:spcPts val="0"/>
              </a:spcAft>
              <a:buSzPts val="3000"/>
              <a:buNone/>
            </a:pPr>
            <a:r>
              <a:rPr lang="lt-LT" sz="3200">
                <a:latin typeface="Arial"/>
                <a:ea typeface="Arial"/>
                <a:cs typeface="Arial"/>
                <a:sym typeface="Arial"/>
              </a:rPr>
              <a:t>Kontekstas</a:t>
            </a:r>
            <a:endParaRPr sz="3200">
              <a:latin typeface="Arial"/>
              <a:ea typeface="Arial"/>
              <a:cs typeface="Arial"/>
              <a:sym typeface="Arial"/>
            </a:endParaRPr>
          </a:p>
          <a:p>
            <a:pPr marL="38100" lvl="0" indent="0" algn="l" rtl="0">
              <a:lnSpc>
                <a:spcPct val="100000"/>
              </a:lnSpc>
              <a:spcBef>
                <a:spcPts val="0"/>
              </a:spcBef>
              <a:spcAft>
                <a:spcPts val="0"/>
              </a:spcAft>
              <a:buSzPts val="3000"/>
              <a:buNone/>
            </a:pPr>
            <a:r>
              <a:rPr lang="lt-LT" sz="3200">
                <a:latin typeface="Arial"/>
                <a:ea typeface="Arial"/>
                <a:cs typeface="Arial"/>
                <a:sym typeface="Arial"/>
              </a:rPr>
              <a:t>Tikslas – užtikrinti informacijos tikrumą ir patikimumą</a:t>
            </a:r>
            <a:endParaRPr sz="3200">
              <a:latin typeface="Arial"/>
              <a:ea typeface="Arial"/>
              <a:cs typeface="Arial"/>
              <a:sym typeface="Arial"/>
            </a:endParaRPr>
          </a:p>
        </p:txBody>
      </p:sp>
      <p:sp>
        <p:nvSpPr>
          <p:cNvPr id="859" name="Google Shape;859;p22"/>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400"/>
              <a:buFont typeface="Century Gothic"/>
              <a:buNone/>
            </a:pPr>
            <a:r>
              <a:rPr lang="lt-LT" sz="4500" b="1">
                <a:solidFill>
                  <a:srgbClr val="EA55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8"/>
                  </a:ext>
                </a:extLst>
              </a:rPr>
              <a:t>Kas yra faktų tikrinimas?</a:t>
            </a:r>
            <a:endParaRPr sz="4500" b="1">
              <a:solidFill>
                <a:srgbClr val="FF0000"/>
              </a:solidFill>
              <a:latin typeface="Arial"/>
              <a:ea typeface="Arial"/>
              <a:cs typeface="Arial"/>
              <a:sym typeface="Aria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864"/>
        <p:cNvGrpSpPr/>
        <p:nvPr/>
      </p:nvGrpSpPr>
      <p:grpSpPr>
        <a:xfrm>
          <a:off x="0" y="0"/>
          <a:ext cx="0" cy="0"/>
          <a:chOff x="0" y="0"/>
          <a:chExt cx="0" cy="0"/>
        </a:xfrm>
      </p:grpSpPr>
      <p:sp>
        <p:nvSpPr>
          <p:cNvPr id="865" name="Google Shape;865;p167"/>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p>
            <a:pPr marL="552450" lvl="0" indent="-514350" algn="l" rtl="0">
              <a:lnSpc>
                <a:spcPct val="90000"/>
              </a:lnSpc>
              <a:spcBef>
                <a:spcPts val="1000"/>
              </a:spcBef>
              <a:spcAft>
                <a:spcPts val="0"/>
              </a:spcAft>
              <a:buSzPts val="3000"/>
              <a:buAutoNum type="arabicPeriod"/>
            </a:pPr>
            <a:r>
              <a:rPr lang="lt-LT"/>
              <a:t>Kaip klaidinga informacija gali paveikti visuomenę, sprendimų priėmimą ar asmeninį gyvenimą? </a:t>
            </a:r>
            <a:endParaRPr/>
          </a:p>
          <a:p>
            <a:pPr marL="552450" lvl="0" indent="-514350" algn="l" rtl="0">
              <a:lnSpc>
                <a:spcPct val="90000"/>
              </a:lnSpc>
              <a:spcBef>
                <a:spcPts val="1000"/>
              </a:spcBef>
              <a:spcAft>
                <a:spcPts val="0"/>
              </a:spcAft>
              <a:buSzPts val="3000"/>
              <a:buAutoNum type="arabicPeriod"/>
            </a:pPr>
            <a:r>
              <a:rPr lang="lt-LT"/>
              <a:t>Faktų tikrinimo metodai ir įrankiai?</a:t>
            </a:r>
            <a:endParaRPr/>
          </a:p>
          <a:p>
            <a:pPr marL="552450" lvl="0" indent="-514350" algn="l" rtl="0">
              <a:lnSpc>
                <a:spcPct val="90000"/>
              </a:lnSpc>
              <a:spcBef>
                <a:spcPts val="1000"/>
              </a:spcBef>
              <a:spcAft>
                <a:spcPts val="0"/>
              </a:spcAft>
              <a:buSzPts val="3000"/>
              <a:buAutoNum type="arabicPeriod"/>
            </a:pPr>
            <a:r>
              <a:rPr lang="lt-LT"/>
              <a:t>Kaip ir kur patys susiduriate su klaidinančia informacija?</a:t>
            </a:r>
            <a:endParaRPr/>
          </a:p>
        </p:txBody>
      </p:sp>
      <p:sp>
        <p:nvSpPr>
          <p:cNvPr id="866" name="Google Shape;866;p167"/>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lt-LT" b="1">
                <a:solidFill>
                  <a:srgbClr val="EA551F"/>
                </a:solidFill>
              </a:rPr>
              <a:t>Diskusija </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871"/>
        <p:cNvGrpSpPr/>
        <p:nvPr/>
      </p:nvGrpSpPr>
      <p:grpSpPr>
        <a:xfrm>
          <a:off x="0" y="0"/>
          <a:ext cx="0" cy="0"/>
          <a:chOff x="0" y="0"/>
          <a:chExt cx="0" cy="0"/>
        </a:xfrm>
      </p:grpSpPr>
      <p:sp>
        <p:nvSpPr>
          <p:cNvPr id="872" name="Google Shape;872;p23"/>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3000"/>
              <a:buNone/>
            </a:pPr>
            <a:r>
              <a:rPr lang="lt-LT" u="sng">
                <a:solidFill>
                  <a:schemeClr val="hlink"/>
                </a:solidFill>
                <a:latin typeface="Arial"/>
                <a:ea typeface="Arial"/>
                <a:cs typeface="Arial"/>
                <a:sym typeface="Arial"/>
                <a:hlinkClick r:id="rId3"/>
              </a:rPr>
              <a:t>Demaskuok.lt</a:t>
            </a:r>
            <a:endParaRPr>
              <a:latin typeface="Arial"/>
              <a:ea typeface="Arial"/>
              <a:cs typeface="Arial"/>
              <a:sym typeface="Arial"/>
            </a:endParaRPr>
          </a:p>
          <a:p>
            <a:pPr marL="0" lvl="0" indent="0" algn="l" rtl="0">
              <a:lnSpc>
                <a:spcPct val="100000"/>
              </a:lnSpc>
              <a:spcBef>
                <a:spcPts val="1000"/>
              </a:spcBef>
              <a:spcAft>
                <a:spcPts val="0"/>
              </a:spcAft>
              <a:buSzPts val="3000"/>
              <a:buNone/>
            </a:pPr>
            <a:r>
              <a:rPr lang="lt-LT" u="sng">
                <a:solidFill>
                  <a:schemeClr val="hlink"/>
                </a:solidFill>
                <a:latin typeface="Arial"/>
                <a:ea typeface="Arial"/>
                <a:cs typeface="Arial"/>
                <a:sym typeface="Arial"/>
                <a:hlinkClick r:id="rId4"/>
              </a:rPr>
              <a:t>Debunk.org</a:t>
            </a:r>
            <a:endParaRPr>
              <a:latin typeface="Arial"/>
              <a:ea typeface="Arial"/>
              <a:cs typeface="Arial"/>
              <a:sym typeface="Arial"/>
            </a:endParaRPr>
          </a:p>
          <a:p>
            <a:pPr marL="0" lvl="0" indent="0" algn="l" rtl="0">
              <a:lnSpc>
                <a:spcPct val="100000"/>
              </a:lnSpc>
              <a:spcBef>
                <a:spcPts val="1000"/>
              </a:spcBef>
              <a:spcAft>
                <a:spcPts val="0"/>
              </a:spcAft>
              <a:buSzPts val="3000"/>
              <a:buNone/>
            </a:pPr>
            <a:r>
              <a:rPr lang="lt-LT" u="sng">
                <a:solidFill>
                  <a:schemeClr val="hlink"/>
                </a:solidFill>
                <a:latin typeface="Arial"/>
                <a:ea typeface="Arial"/>
                <a:cs typeface="Arial"/>
                <a:sym typeface="Arial"/>
                <a:hlinkClick r:id="rId5"/>
              </a:rPr>
              <a:t>Snopes.com </a:t>
            </a:r>
            <a:r>
              <a:rPr lang="lt-LT">
                <a:latin typeface="Arial"/>
                <a:ea typeface="Arial"/>
                <a:cs typeface="Arial"/>
                <a:sym typeface="Arial"/>
              </a:rPr>
              <a:t>(tarptautinis)</a:t>
            </a:r>
            <a:endParaRPr>
              <a:latin typeface="Arial"/>
              <a:ea typeface="Arial"/>
              <a:cs typeface="Arial"/>
              <a:sym typeface="Arial"/>
            </a:endParaRPr>
          </a:p>
          <a:p>
            <a:pPr marL="0" lvl="0" indent="0" algn="l" rtl="0">
              <a:lnSpc>
                <a:spcPct val="100000"/>
              </a:lnSpc>
              <a:spcBef>
                <a:spcPts val="1000"/>
              </a:spcBef>
              <a:spcAft>
                <a:spcPts val="0"/>
              </a:spcAft>
              <a:buSzPts val="3000"/>
              <a:buNone/>
            </a:pPr>
            <a:r>
              <a:rPr lang="lt-LT" u="sng">
                <a:solidFill>
                  <a:schemeClr val="hlink"/>
                </a:solidFill>
                <a:latin typeface="Arial"/>
                <a:ea typeface="Arial"/>
                <a:cs typeface="Arial"/>
                <a:sym typeface="Arial"/>
                <a:hlinkClick r:id="rId6"/>
              </a:rPr>
              <a:t>FactCheck.org </a:t>
            </a:r>
            <a:endParaRPr>
              <a:latin typeface="Arial"/>
              <a:ea typeface="Arial"/>
              <a:cs typeface="Arial"/>
              <a:sym typeface="Arial"/>
            </a:endParaRPr>
          </a:p>
          <a:p>
            <a:pPr marL="0" lvl="0" indent="0" algn="l" rtl="0">
              <a:lnSpc>
                <a:spcPct val="100000"/>
              </a:lnSpc>
              <a:spcBef>
                <a:spcPts val="1000"/>
              </a:spcBef>
              <a:spcAft>
                <a:spcPts val="0"/>
              </a:spcAft>
              <a:buSzPts val="3000"/>
              <a:buNone/>
            </a:pPr>
            <a:r>
              <a:rPr lang="lt-LT">
                <a:latin typeface="Arial"/>
                <a:ea typeface="Arial"/>
                <a:cs typeface="Arial"/>
                <a:sym typeface="Arial"/>
              </a:rPr>
              <a:t>Šios platformos:</a:t>
            </a:r>
            <a:endParaRPr>
              <a:latin typeface="Arial"/>
              <a:ea typeface="Arial"/>
              <a:cs typeface="Arial"/>
              <a:sym typeface="Arial"/>
            </a:endParaRPr>
          </a:p>
          <a:p>
            <a:pPr marL="228600" lvl="0" indent="0" algn="l" rtl="0">
              <a:lnSpc>
                <a:spcPct val="100000"/>
              </a:lnSpc>
              <a:spcBef>
                <a:spcPts val="1000"/>
              </a:spcBef>
              <a:spcAft>
                <a:spcPts val="0"/>
              </a:spcAft>
              <a:buSzPts val="3000"/>
              <a:buNone/>
            </a:pPr>
            <a:r>
              <a:rPr lang="lt-LT">
                <a:latin typeface="Arial"/>
                <a:ea typeface="Arial"/>
                <a:cs typeface="Arial"/>
                <a:sym typeface="Arial"/>
              </a:rPr>
              <a:t>Tikrina faktus nepriklausomai</a:t>
            </a:r>
            <a:endParaRPr>
              <a:latin typeface="Arial"/>
              <a:ea typeface="Arial"/>
              <a:cs typeface="Arial"/>
              <a:sym typeface="Arial"/>
            </a:endParaRPr>
          </a:p>
          <a:p>
            <a:pPr marL="228600" lvl="0" indent="0" algn="l" rtl="0">
              <a:lnSpc>
                <a:spcPct val="100000"/>
              </a:lnSpc>
              <a:spcBef>
                <a:spcPts val="1000"/>
              </a:spcBef>
              <a:spcAft>
                <a:spcPts val="0"/>
              </a:spcAft>
              <a:buSzPts val="3000"/>
              <a:buNone/>
            </a:pPr>
            <a:r>
              <a:rPr lang="lt-LT">
                <a:latin typeface="Arial"/>
                <a:ea typeface="Arial"/>
                <a:cs typeface="Arial"/>
                <a:sym typeface="Arial"/>
              </a:rPr>
              <a:t>Naudoja viešus šaltinius</a:t>
            </a:r>
            <a:endParaRPr>
              <a:latin typeface="Arial"/>
              <a:ea typeface="Arial"/>
              <a:cs typeface="Arial"/>
              <a:sym typeface="Arial"/>
            </a:endParaRPr>
          </a:p>
          <a:p>
            <a:pPr marL="228600" lvl="0" indent="0" algn="l" rtl="0">
              <a:lnSpc>
                <a:spcPct val="100000"/>
              </a:lnSpc>
              <a:spcBef>
                <a:spcPts val="1000"/>
              </a:spcBef>
              <a:spcAft>
                <a:spcPts val="0"/>
              </a:spcAft>
              <a:buSzPts val="3000"/>
              <a:buNone/>
            </a:pPr>
            <a:r>
              <a:rPr lang="lt-LT">
                <a:latin typeface="Arial"/>
                <a:ea typeface="Arial"/>
                <a:cs typeface="Arial"/>
                <a:sym typeface="Arial"/>
              </a:rPr>
              <a:t>Skelbia rezultatus viešai ir skaidriai</a:t>
            </a:r>
            <a:endParaRPr>
              <a:latin typeface="Arial"/>
              <a:ea typeface="Arial"/>
              <a:cs typeface="Arial"/>
              <a:sym typeface="Arial"/>
            </a:endParaRPr>
          </a:p>
        </p:txBody>
      </p:sp>
      <p:sp>
        <p:nvSpPr>
          <p:cNvPr id="873" name="Google Shape;873;p23"/>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sz="4500" b="1" i="0" u="none" strike="noStrike" cap="none">
                <a:solidFill>
                  <a:srgbClr val="EA551F"/>
                </a:solidFill>
                <a:latin typeface="Arial"/>
                <a:ea typeface="Arial"/>
                <a:cs typeface="Arial"/>
                <a:sym typeface="Arial"/>
              </a:rPr>
              <a:t>Faktų tikrinimo platformos </a:t>
            </a:r>
            <a:endParaRPr b="1">
              <a:solidFill>
                <a:srgbClr val="FF0000"/>
              </a:solidFill>
              <a:latin typeface="Arial"/>
              <a:ea typeface="Arial"/>
              <a:cs typeface="Arial"/>
              <a:sym typeface="Aria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877"/>
        <p:cNvGrpSpPr/>
        <p:nvPr/>
      </p:nvGrpSpPr>
      <p:grpSpPr>
        <a:xfrm>
          <a:off x="0" y="0"/>
          <a:ext cx="0" cy="0"/>
          <a:chOff x="0" y="0"/>
          <a:chExt cx="0" cy="0"/>
        </a:xfrm>
      </p:grpSpPr>
      <p:sp>
        <p:nvSpPr>
          <p:cNvPr id="878" name="Google Shape;878;g3a0e4a9668e_0_89"/>
          <p:cNvSpPr txBox="1"/>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None/>
            </a:pPr>
            <a:r>
              <a:rPr lang="lt-LT" sz="4500" b="1">
                <a:solidFill>
                  <a:srgbClr val="EA551F"/>
                </a:solidFill>
              </a:rPr>
              <a:t>Praktinė užduotis</a:t>
            </a:r>
            <a:endParaRPr sz="4500" b="1">
              <a:solidFill>
                <a:srgbClr val="EA551F"/>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883"/>
        <p:cNvGrpSpPr/>
        <p:nvPr/>
      </p:nvGrpSpPr>
      <p:grpSpPr>
        <a:xfrm>
          <a:off x="0" y="0"/>
          <a:ext cx="0" cy="0"/>
          <a:chOff x="0" y="0"/>
          <a:chExt cx="0" cy="0"/>
        </a:xfrm>
      </p:grpSpPr>
      <p:sp>
        <p:nvSpPr>
          <p:cNvPr id="884" name="Google Shape;884;g3a0e4a9668e_0_93"/>
          <p:cNvSpPr txBox="1">
            <a:spLocks noGrp="1"/>
          </p:cNvSpPr>
          <p:nvPr>
            <p:ph type="body" idx="1"/>
          </p:nvPr>
        </p:nvSpPr>
        <p:spPr>
          <a:xfrm>
            <a:off x="838200" y="1819766"/>
            <a:ext cx="10515600" cy="45582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SzPts val="1100"/>
              <a:buNone/>
            </a:pPr>
            <a:r>
              <a:rPr lang="lt-LT" sz="3200"/>
              <a:t>Pasirinkite vieną populiarų teiginį, kurį analizuoja </a:t>
            </a:r>
            <a:r>
              <a:rPr lang="lt-LT" sz="3200" u="sng">
                <a:solidFill>
                  <a:schemeClr val="hlink"/>
                </a:solidFill>
                <a:hlinkClick r:id="rId3"/>
              </a:rPr>
              <a:t>Snopes</a:t>
            </a:r>
            <a:r>
              <a:rPr lang="lt-LT" sz="3200"/>
              <a:t> arba </a:t>
            </a:r>
            <a:r>
              <a:rPr lang="lt-LT" sz="3200" u="sng">
                <a:solidFill>
                  <a:schemeClr val="hlink"/>
                </a:solidFill>
                <a:hlinkClick r:id="rId4"/>
              </a:rPr>
              <a:t>Factcheck</a:t>
            </a:r>
            <a:br>
              <a:rPr lang="lt-LT" sz="3200"/>
            </a:br>
            <a:r>
              <a:rPr lang="lt-LT" sz="3200"/>
              <a:t>Panagrinėkite naujausius gandus. </a:t>
            </a:r>
            <a:endParaRPr sz="3200"/>
          </a:p>
          <a:p>
            <a:pPr marL="0" lvl="0" indent="0" algn="l" rtl="0">
              <a:lnSpc>
                <a:spcPct val="100000"/>
              </a:lnSpc>
              <a:spcBef>
                <a:spcPts val="1000"/>
              </a:spcBef>
              <a:spcAft>
                <a:spcPts val="0"/>
              </a:spcAft>
              <a:buClr>
                <a:schemeClr val="dk1"/>
              </a:buClr>
              <a:buSzPts val="1100"/>
              <a:buFont typeface="Arial"/>
              <a:buNone/>
            </a:pPr>
            <a:endParaRPr sz="3200"/>
          </a:p>
          <a:p>
            <a:pPr marL="0" lvl="0" indent="0" algn="l" rtl="0">
              <a:lnSpc>
                <a:spcPct val="100000"/>
              </a:lnSpc>
              <a:spcBef>
                <a:spcPts val="1000"/>
              </a:spcBef>
              <a:spcAft>
                <a:spcPts val="0"/>
              </a:spcAft>
              <a:buSzPts val="1100"/>
              <a:buNone/>
            </a:pPr>
            <a:r>
              <a:rPr lang="lt-LT" sz="3200"/>
              <a:t>Raskite </a:t>
            </a:r>
            <a:r>
              <a:rPr lang="lt-LT" sz="3200" u="sng">
                <a:solidFill>
                  <a:schemeClr val="hlink"/>
                </a:solidFill>
                <a:hlinkClick r:id="rId3"/>
              </a:rPr>
              <a:t>Snopes.com </a:t>
            </a:r>
            <a:r>
              <a:rPr lang="lt-LT" sz="3200"/>
              <a:t>puslapyje populiarų istorinį mitą. Pagalvokite, iš kur jis kilo, kaip buvo išsklaidytas ir kodėl žmonės jį iki šiol kartais tiki.</a:t>
            </a:r>
            <a:endParaRPr sz="320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889"/>
        <p:cNvGrpSpPr/>
        <p:nvPr/>
      </p:nvGrpSpPr>
      <p:grpSpPr>
        <a:xfrm>
          <a:off x="0" y="0"/>
          <a:ext cx="0" cy="0"/>
          <a:chOff x="0" y="0"/>
          <a:chExt cx="0" cy="0"/>
        </a:xfrm>
      </p:grpSpPr>
      <p:sp>
        <p:nvSpPr>
          <p:cNvPr id="890" name="Google Shape;890;p170"/>
          <p:cNvSpPr txBox="1">
            <a:spLocks noGrp="1"/>
          </p:cNvSpPr>
          <p:nvPr>
            <p:ph type="title"/>
          </p:nvPr>
        </p:nvSpPr>
        <p:spPr>
          <a:xfrm>
            <a:off x="1770900" y="2722650"/>
            <a:ext cx="8650200" cy="1412700"/>
          </a:xfrm>
          <a:prstGeom prst="rect">
            <a:avLst/>
          </a:prstGeom>
          <a:noFill/>
          <a:ln w="69850" cap="flat" cmpd="sng">
            <a:solidFill>
              <a:srgbClr val="666666"/>
            </a:solidFill>
            <a:prstDash val="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t>Dirbtinis intelektas medijose: galimybės ir pavojai</a:t>
            </a:r>
            <a:endParaRPr>
              <a:latin typeface="Arial"/>
              <a:ea typeface="Arial"/>
              <a:cs typeface="Arial"/>
              <a:sym typeface="Aria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895"/>
        <p:cNvGrpSpPr/>
        <p:nvPr/>
      </p:nvGrpSpPr>
      <p:grpSpPr>
        <a:xfrm>
          <a:off x="0" y="0"/>
          <a:ext cx="0" cy="0"/>
          <a:chOff x="0" y="0"/>
          <a:chExt cx="0" cy="0"/>
        </a:xfrm>
      </p:grpSpPr>
      <p:sp>
        <p:nvSpPr>
          <p:cNvPr id="896" name="Google Shape;896;p25"/>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None/>
            </a:pPr>
            <a:r>
              <a:rPr lang="lt-LT" sz="3200">
                <a:latin typeface="Arial"/>
                <a:ea typeface="Arial"/>
                <a:cs typeface="Arial"/>
                <a:sym typeface="Arial"/>
              </a:rPr>
              <a:t>Dirbtinis intelektas keičia turinio kūrimą</a:t>
            </a:r>
            <a:endParaRPr/>
          </a:p>
          <a:p>
            <a:pPr marL="0" lvl="0" indent="0" algn="l" rtl="0">
              <a:lnSpc>
                <a:spcPct val="100000"/>
              </a:lnSpc>
              <a:spcBef>
                <a:spcPts val="1000"/>
              </a:spcBef>
              <a:spcAft>
                <a:spcPts val="0"/>
              </a:spcAft>
              <a:buNone/>
            </a:pPr>
            <a:r>
              <a:rPr lang="lt-LT" sz="3200">
                <a:latin typeface="Arial"/>
                <a:ea typeface="Arial"/>
                <a:cs typeface="Arial"/>
                <a:sym typeface="Arial"/>
              </a:rPr>
              <a:t>Turinio kūrimas tapo greitesnis – DI generuoja straipsnius, antraštes, vaizdus ir net vaizdo įrašus per kelias sekundes.</a:t>
            </a:r>
            <a:endParaRPr/>
          </a:p>
          <a:p>
            <a:pPr marL="0" lvl="0" indent="0" algn="l" rtl="0">
              <a:lnSpc>
                <a:spcPct val="100000"/>
              </a:lnSpc>
              <a:spcBef>
                <a:spcPts val="1000"/>
              </a:spcBef>
              <a:spcAft>
                <a:spcPts val="0"/>
              </a:spcAft>
              <a:buNone/>
            </a:pPr>
            <a:r>
              <a:rPr lang="lt-LT" sz="3200">
                <a:latin typeface="Arial"/>
                <a:ea typeface="Arial"/>
                <a:cs typeface="Arial"/>
                <a:sym typeface="Arial"/>
              </a:rPr>
              <a:t>Padeda žurnalistams, bet kyla klausimų dėl originalumo.</a:t>
            </a:r>
            <a:endParaRPr/>
          </a:p>
          <a:p>
            <a:pPr marL="0" lvl="0" indent="0" algn="l" rtl="0">
              <a:lnSpc>
                <a:spcPct val="100000"/>
              </a:lnSpc>
              <a:spcBef>
                <a:spcPts val="1000"/>
              </a:spcBef>
              <a:spcAft>
                <a:spcPts val="0"/>
              </a:spcAft>
              <a:buNone/>
            </a:pPr>
            <a:r>
              <a:rPr lang="lt-LT" sz="3200">
                <a:latin typeface="Arial"/>
                <a:ea typeface="Arial"/>
                <a:cs typeface="Arial"/>
                <a:sym typeface="Arial"/>
              </a:rPr>
              <a:t>Tikslesnė auditorijos analizė – DI naudoja duomenis, kad nuspėtų, ką žmonės nori skaityti ar žiūrėti.</a:t>
            </a:r>
            <a:endParaRPr/>
          </a:p>
        </p:txBody>
      </p:sp>
      <p:sp>
        <p:nvSpPr>
          <p:cNvPr id="897" name="Google Shape;897;p25"/>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9"/>
                  </a:ext>
                </a:extLst>
              </a:rPr>
              <a:t>DI ir medijų transformacija</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02"/>
        <p:cNvGrpSpPr/>
        <p:nvPr/>
      </p:nvGrpSpPr>
      <p:grpSpPr>
        <a:xfrm>
          <a:off x="0" y="0"/>
          <a:ext cx="0" cy="0"/>
          <a:chOff x="0" y="0"/>
          <a:chExt cx="0" cy="0"/>
        </a:xfrm>
      </p:grpSpPr>
      <p:sp>
        <p:nvSpPr>
          <p:cNvPr id="903" name="Google Shape;903;p171"/>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None/>
            </a:pPr>
            <a:r>
              <a:rPr lang="lt-LT" sz="3200">
                <a:latin typeface="Arial"/>
                <a:ea typeface="Arial"/>
                <a:cs typeface="Arial"/>
                <a:sym typeface="Arial"/>
              </a:rPr>
              <a:t>Personalizuotas turinys, bet stiprėja informaciniai burbulai.</a:t>
            </a:r>
            <a:endParaRPr/>
          </a:p>
          <a:p>
            <a:pPr marL="0" lvl="0" indent="0" algn="l" rtl="0">
              <a:lnSpc>
                <a:spcPct val="100000"/>
              </a:lnSpc>
              <a:spcBef>
                <a:spcPts val="1000"/>
              </a:spcBef>
              <a:spcAft>
                <a:spcPts val="0"/>
              </a:spcAft>
              <a:buNone/>
            </a:pPr>
            <a:r>
              <a:rPr lang="lt-LT" sz="3200">
                <a:latin typeface="Arial"/>
                <a:ea typeface="Arial"/>
                <a:cs typeface="Arial"/>
                <a:sym typeface="Arial"/>
              </a:rPr>
              <a:t>Faktų tikrinimas ir manipuliacija – DI padeda atpažinti melagingą informaciją, bet taip pat ją ir kuria (pvz., deepfake).</a:t>
            </a:r>
            <a:endParaRPr/>
          </a:p>
          <a:p>
            <a:pPr marL="0" lvl="0" indent="0" algn="l" rtl="0">
              <a:lnSpc>
                <a:spcPct val="100000"/>
              </a:lnSpc>
              <a:spcBef>
                <a:spcPts val="1000"/>
              </a:spcBef>
              <a:spcAft>
                <a:spcPts val="0"/>
              </a:spcAft>
              <a:buNone/>
            </a:pPr>
            <a:r>
              <a:rPr lang="lt-LT" sz="3200">
                <a:latin typeface="Arial"/>
                <a:ea typeface="Arial"/>
                <a:cs typeface="Arial"/>
                <a:sym typeface="Arial"/>
              </a:rPr>
              <a:t>Medijoms tenka ieškoti pusiausvyros tarp inovacijų ir atsakomybės.</a:t>
            </a:r>
            <a:endParaRPr/>
          </a:p>
        </p:txBody>
      </p:sp>
      <p:sp>
        <p:nvSpPr>
          <p:cNvPr id="904" name="Google Shape;904;p171"/>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4500"/>
              <a:buNone/>
            </a:pPr>
            <a:r>
              <a:rPr lang="lt-LT">
                <a:latin typeface="Arial"/>
                <a:ea typeface="Arial"/>
                <a:cs typeface="Arial"/>
                <a:sym typeface="Arial"/>
              </a:rPr>
              <a:t>DI ir medijų transformacija. Atsakomybė ir rizikos medijose</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09"/>
        <p:cNvGrpSpPr/>
        <p:nvPr/>
      </p:nvGrpSpPr>
      <p:grpSpPr>
        <a:xfrm>
          <a:off x="0" y="0"/>
          <a:ext cx="0" cy="0"/>
          <a:chOff x="0" y="0"/>
          <a:chExt cx="0" cy="0"/>
        </a:xfrm>
      </p:grpSpPr>
      <p:sp>
        <p:nvSpPr>
          <p:cNvPr id="910" name="Google Shape;910;p26"/>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800"/>
              </a:spcBef>
              <a:spcAft>
                <a:spcPts val="0"/>
              </a:spcAft>
              <a:buClr>
                <a:schemeClr val="dk1"/>
              </a:buClr>
              <a:buSzPts val="3200"/>
              <a:buNone/>
            </a:pPr>
            <a:r>
              <a:rPr lang="lt-LT" sz="3200">
                <a:solidFill>
                  <a:schemeClr val="dk1"/>
                </a:solidFill>
                <a:latin typeface="Arial"/>
                <a:ea typeface="Arial"/>
                <a:cs typeface="Arial"/>
                <a:sym typeface="Arial"/>
              </a:rPr>
              <a:t>Netikros naujienos – senas reiškinys, bet su DI jos tampa greitesnės, labiau įtikinamos ir sunkiau atpažįstamos.</a:t>
            </a:r>
            <a:endParaRPr sz="3200">
              <a:latin typeface="Arial"/>
              <a:ea typeface="Arial"/>
              <a:cs typeface="Arial"/>
              <a:sym typeface="Arial"/>
            </a:endParaRPr>
          </a:p>
          <a:p>
            <a:pPr marL="228600" lvl="0" indent="-228600" algn="l" rtl="0">
              <a:lnSpc>
                <a:spcPct val="100000"/>
              </a:lnSpc>
              <a:spcBef>
                <a:spcPts val="1800"/>
              </a:spcBef>
              <a:spcAft>
                <a:spcPts val="0"/>
              </a:spcAft>
              <a:buClr>
                <a:schemeClr val="dk1"/>
              </a:buClr>
              <a:buSzPts val="3200"/>
              <a:buNone/>
            </a:pPr>
            <a:r>
              <a:rPr lang="lt-LT" sz="3200">
                <a:solidFill>
                  <a:schemeClr val="dk1"/>
                </a:solidFill>
                <a:latin typeface="Arial"/>
                <a:ea typeface="Arial"/>
                <a:cs typeface="Arial"/>
                <a:sym typeface="Arial"/>
              </a:rPr>
              <a:t>DI gali būti įrankis tiek kuriant, tiek kovojant su dezinformacija.</a:t>
            </a:r>
            <a:endParaRPr sz="3200">
              <a:latin typeface="Arial"/>
              <a:ea typeface="Arial"/>
              <a:cs typeface="Arial"/>
              <a:sym typeface="Arial"/>
            </a:endParaRPr>
          </a:p>
          <a:p>
            <a:pPr marL="228600" lvl="0" indent="-228600" algn="l" rtl="0">
              <a:lnSpc>
                <a:spcPct val="100000"/>
              </a:lnSpc>
              <a:spcBef>
                <a:spcPts val="1800"/>
              </a:spcBef>
              <a:spcAft>
                <a:spcPts val="0"/>
              </a:spcAft>
              <a:buClr>
                <a:schemeClr val="dk1"/>
              </a:buClr>
              <a:buSzPts val="3200"/>
              <a:buNone/>
            </a:pPr>
            <a:r>
              <a:rPr lang="lt-LT" sz="3200">
                <a:solidFill>
                  <a:schemeClr val="dk1"/>
                </a:solidFill>
                <a:latin typeface="Arial"/>
                <a:ea typeface="Arial"/>
                <a:cs typeface="Arial"/>
                <a:sym typeface="Arial"/>
              </a:rPr>
              <a:t>Dirbtinis intelektas, žiniasklaida ir netikros naujienos: ar tai demokratijos pabaiga?</a:t>
            </a:r>
            <a:endParaRPr sz="3200">
              <a:latin typeface="Arial"/>
              <a:ea typeface="Arial"/>
              <a:cs typeface="Arial"/>
              <a:sym typeface="Arial"/>
            </a:endParaRPr>
          </a:p>
        </p:txBody>
      </p:sp>
      <p:sp>
        <p:nvSpPr>
          <p:cNvPr id="911" name="Google Shape;911;p26"/>
          <p:cNvSpPr txBox="1">
            <a:spLocks noGrp="1"/>
          </p:cNvSpPr>
          <p:nvPr>
            <p:ph type="title"/>
          </p:nvPr>
        </p:nvSpPr>
        <p:spPr>
          <a:xfrm>
            <a:off x="526700" y="479925"/>
            <a:ext cx="115581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3600"/>
              <a:buFont typeface="Century Gothic"/>
              <a:buNone/>
            </a:pPr>
            <a:r>
              <a:rPr lang="lt-LT" sz="4500" b="1">
                <a:solidFill>
                  <a:srgbClr val="EA551F"/>
                </a:solidFill>
                <a:latin typeface="Arial"/>
                <a:ea typeface="Arial"/>
                <a:cs typeface="Arial"/>
                <a:sym typeface="Arial"/>
              </a:rPr>
              <a:t>DI ir netikros naujienos</a:t>
            </a:r>
            <a:endParaRPr sz="4500" b="1">
              <a:solidFill>
                <a:srgbClr val="FF0000"/>
              </a:solidFill>
              <a:latin typeface="Arial"/>
              <a:ea typeface="Arial"/>
              <a:cs typeface="Arial"/>
              <a:sym typeface="Aria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16"/>
        <p:cNvGrpSpPr/>
        <p:nvPr/>
      </p:nvGrpSpPr>
      <p:grpSpPr>
        <a:xfrm>
          <a:off x="0" y="0"/>
          <a:ext cx="0" cy="0"/>
          <a:chOff x="0" y="0"/>
          <a:chExt cx="0" cy="0"/>
        </a:xfrm>
      </p:grpSpPr>
      <p:sp>
        <p:nvSpPr>
          <p:cNvPr id="917" name="Google Shape;917;p172"/>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3000"/>
              <a:buNone/>
            </a:pPr>
            <a:r>
              <a:rPr lang="lt-LT" sz="3200" i="0" u="sng">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Testas: Ar ši antraštė viską pasako?</a:t>
            </a:r>
            <a:endParaRPr sz="3200" i="0">
              <a:solidFill>
                <a:schemeClr val="dk1"/>
              </a:solidFill>
              <a:latin typeface="Arial"/>
              <a:ea typeface="Arial"/>
              <a:cs typeface="Arial"/>
              <a:sym typeface="Arial"/>
            </a:endParaRPr>
          </a:p>
          <a:p>
            <a:pPr marL="0" lvl="0" indent="0" algn="l" rtl="0">
              <a:lnSpc>
                <a:spcPct val="100000"/>
              </a:lnSpc>
              <a:spcBef>
                <a:spcPts val="1000"/>
              </a:spcBef>
              <a:spcAft>
                <a:spcPts val="0"/>
              </a:spcAft>
              <a:buSzPts val="3000"/>
              <a:buNone/>
            </a:pPr>
            <a:r>
              <a:rPr lang="lt-LT" sz="3200" i="0">
                <a:solidFill>
                  <a:srgbClr val="212529"/>
                </a:solidFill>
                <a:latin typeface="Arial"/>
                <a:ea typeface="Arial"/>
                <a:cs typeface="Arial"/>
                <a:sym typeface="Arial"/>
              </a:rPr>
              <a:t>Antraštės tikslas – patraukti dėmesį ir priversti paspausti nuorodą, nusipirkti laikraštį ar perskaityti straipsnį. </a:t>
            </a:r>
            <a:endParaRPr sz="3200">
              <a:latin typeface="Arial"/>
              <a:ea typeface="Arial"/>
              <a:cs typeface="Arial"/>
              <a:sym typeface="Arial"/>
            </a:endParaRPr>
          </a:p>
          <a:p>
            <a:pPr marL="0" lvl="0" indent="0" algn="l" rtl="0">
              <a:lnSpc>
                <a:spcPct val="100000"/>
              </a:lnSpc>
              <a:spcBef>
                <a:spcPts val="1000"/>
              </a:spcBef>
              <a:spcAft>
                <a:spcPts val="0"/>
              </a:spcAft>
              <a:buSzPts val="3000"/>
              <a:buNone/>
            </a:pPr>
            <a:r>
              <a:rPr lang="lt-LT" sz="3200" i="0">
                <a:solidFill>
                  <a:srgbClr val="212529"/>
                </a:solidFill>
                <a:latin typeface="Arial"/>
                <a:ea typeface="Arial"/>
                <a:cs typeface="Arial"/>
                <a:sym typeface="Arial"/>
              </a:rPr>
              <a:t>Kartais antraštės būna tiesiog klykiančios – taip redakcijos kovoja dėl auditorijos dėmesio</a:t>
            </a:r>
            <a:endParaRPr sz="3200">
              <a:latin typeface="Arial"/>
              <a:ea typeface="Arial"/>
              <a:cs typeface="Arial"/>
              <a:sym typeface="Arial"/>
            </a:endParaRPr>
          </a:p>
          <a:p>
            <a:pPr marL="0" lvl="0" indent="0" algn="l" rtl="0">
              <a:lnSpc>
                <a:spcPct val="100000"/>
              </a:lnSpc>
              <a:spcBef>
                <a:spcPts val="1000"/>
              </a:spcBef>
              <a:spcAft>
                <a:spcPts val="0"/>
              </a:spcAft>
              <a:buSzPts val="3000"/>
              <a:buNone/>
            </a:pPr>
            <a:r>
              <a:rPr lang="lt-LT" sz="3200" i="0">
                <a:solidFill>
                  <a:srgbClr val="212529"/>
                </a:solidFill>
                <a:latin typeface="Arial"/>
                <a:ea typeface="Arial"/>
                <a:cs typeface="Arial"/>
                <a:sym typeface="Arial"/>
              </a:rPr>
              <a:t>Siekiant sustiprinti emocinį poveikį, kartais naudojamos ir nuotraukos bei vaizdo įrašai, jais manipuliuojama. </a:t>
            </a:r>
            <a:endParaRPr sz="3200">
              <a:latin typeface="Arial"/>
              <a:ea typeface="Arial"/>
              <a:cs typeface="Arial"/>
              <a:sym typeface="Arial"/>
            </a:endParaRPr>
          </a:p>
        </p:txBody>
      </p:sp>
      <p:sp>
        <p:nvSpPr>
          <p:cNvPr id="918" name="Google Shape;918;p172"/>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400"/>
              <a:buFont typeface="Century Gothic"/>
              <a:buNone/>
            </a:pPr>
            <a:r>
              <a:rPr lang="lt-LT" sz="4500" b="1">
                <a:solidFill>
                  <a:srgbClr val="EA551F"/>
                </a:solidFill>
                <a:latin typeface="Arial"/>
                <a:ea typeface="Arial"/>
                <a:cs typeface="Arial"/>
                <a:sym typeface="Arial"/>
              </a:rPr>
              <a:t>Antraštės ir manipuliacijos vaizdais </a:t>
            </a:r>
            <a:endParaRPr sz="4500">
              <a:latin typeface="Arial"/>
              <a:ea typeface="Arial"/>
              <a:cs typeface="Arial"/>
              <a:sym typeface="Aria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23"/>
        <p:cNvGrpSpPr/>
        <p:nvPr/>
      </p:nvGrpSpPr>
      <p:grpSpPr>
        <a:xfrm>
          <a:off x="0" y="0"/>
          <a:ext cx="0" cy="0"/>
          <a:chOff x="0" y="0"/>
          <a:chExt cx="0" cy="0"/>
        </a:xfrm>
      </p:grpSpPr>
      <p:sp>
        <p:nvSpPr>
          <p:cNvPr id="924" name="Google Shape;924;p173"/>
          <p:cNvSpPr txBox="1">
            <a:spLocks noGrp="1"/>
          </p:cNvSpPr>
          <p:nvPr>
            <p:ph type="body" idx="1"/>
          </p:nvPr>
        </p:nvSpPr>
        <p:spPr>
          <a:xfrm>
            <a:off x="650775" y="1819775"/>
            <a:ext cx="10703100" cy="4558200"/>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120000"/>
              </a:lnSpc>
              <a:spcBef>
                <a:spcPts val="0"/>
              </a:spcBef>
              <a:spcAft>
                <a:spcPts val="0"/>
              </a:spcAft>
              <a:buSzPct val="110294"/>
              <a:buNone/>
            </a:pPr>
            <a:r>
              <a:rPr lang="lt-LT" sz="3200">
                <a:latin typeface="Arial"/>
                <a:ea typeface="Arial"/>
                <a:cs typeface="Arial"/>
                <a:sym typeface="Arial"/>
              </a:rPr>
              <a:t>Ar esate kada nors pastebėję naujienų straipsnį, kuris vėliau pasirodė esantis klaidingas? Kaip tai paveikė jūsų pasitikėjimą žiniasklaida?</a:t>
            </a:r>
            <a:endParaRPr/>
          </a:p>
          <a:p>
            <a:pPr marL="0" lvl="0" indent="0" algn="l" rtl="0">
              <a:lnSpc>
                <a:spcPct val="120000"/>
              </a:lnSpc>
              <a:spcBef>
                <a:spcPts val="0"/>
              </a:spcBef>
              <a:spcAft>
                <a:spcPts val="0"/>
              </a:spcAft>
              <a:buSzPct val="110294"/>
              <a:buNone/>
            </a:pPr>
            <a:r>
              <a:rPr lang="lt-LT" sz="3200">
                <a:latin typeface="Arial"/>
                <a:ea typeface="Arial"/>
                <a:cs typeface="Arial"/>
                <a:sym typeface="Arial"/>
              </a:rPr>
              <a:t>Kada žurnalistika peržengia ribą tarp informavimo ir manipuliacijos?</a:t>
            </a:r>
            <a:endParaRPr/>
          </a:p>
          <a:p>
            <a:pPr marL="0" lvl="0" indent="0" algn="l" rtl="0">
              <a:lnSpc>
                <a:spcPct val="120000"/>
              </a:lnSpc>
              <a:spcBef>
                <a:spcPts val="0"/>
              </a:spcBef>
              <a:spcAft>
                <a:spcPts val="0"/>
              </a:spcAft>
              <a:buSzPct val="110294"/>
              <a:buNone/>
            </a:pPr>
            <a:r>
              <a:rPr lang="lt-LT" sz="3200">
                <a:latin typeface="Arial"/>
                <a:ea typeface="Arial"/>
                <a:cs typeface="Arial"/>
                <a:sym typeface="Arial"/>
              </a:rPr>
              <a:t>Ar žiniasklaida turėtų </a:t>
            </a:r>
            <a:r>
              <a:rPr lang="lt-LT" sz="32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0"/>
                  </a:ext>
                </a:extLst>
              </a:rPr>
              <a:t>atskleisti</a:t>
            </a:r>
            <a:r>
              <a:rPr lang="lt-LT" sz="3200">
                <a:latin typeface="Arial"/>
                <a:ea typeface="Arial"/>
                <a:cs typeface="Arial"/>
                <a:sym typeface="Arial"/>
              </a:rPr>
              <a:t>, jei naudojasi dirbtiniu intelektu (pvz., straipsnių generavimui)?</a:t>
            </a:r>
            <a:endParaRPr/>
          </a:p>
          <a:p>
            <a:pPr marL="38100" lvl="0" indent="0" algn="l" rtl="0">
              <a:lnSpc>
                <a:spcPct val="120000"/>
              </a:lnSpc>
              <a:spcBef>
                <a:spcPts val="1000"/>
              </a:spcBef>
              <a:spcAft>
                <a:spcPts val="0"/>
              </a:spcAft>
              <a:buSzPct val="110294"/>
              <a:buNone/>
            </a:pPr>
            <a:r>
              <a:rPr lang="lt-LT" sz="3200"/>
              <a:t>Ar esame pasiruošę mokyti kritinio mąstymo nuo pradinės mokyklos?</a:t>
            </a:r>
            <a:endParaRPr/>
          </a:p>
          <a:p>
            <a:pPr marL="38100" lvl="0" indent="0" algn="l" rtl="0">
              <a:lnSpc>
                <a:spcPct val="120000"/>
              </a:lnSpc>
              <a:spcBef>
                <a:spcPts val="1000"/>
              </a:spcBef>
              <a:spcAft>
                <a:spcPts val="0"/>
              </a:spcAft>
              <a:buSzPct val="110294"/>
              <a:buNone/>
            </a:pPr>
            <a:r>
              <a:rPr lang="lt-LT" sz="3200"/>
              <a:t>Ar reikėtų riboti tam tikrų tekstų ar vaizdų kūrimą, net jei jie skirti „tik pramogai“?</a:t>
            </a:r>
            <a:endParaRPr sz="3200">
              <a:latin typeface="Arial"/>
              <a:ea typeface="Arial"/>
              <a:cs typeface="Arial"/>
              <a:sym typeface="Arial"/>
            </a:endParaRPr>
          </a:p>
        </p:txBody>
      </p:sp>
      <p:sp>
        <p:nvSpPr>
          <p:cNvPr id="925" name="Google Shape;925;p173"/>
          <p:cNvSpPr txBox="1">
            <a:spLocks noGrp="1"/>
          </p:cNvSpPr>
          <p:nvPr>
            <p:ph type="title"/>
          </p:nvPr>
        </p:nvSpPr>
        <p:spPr>
          <a:xfrm>
            <a:off x="650775" y="403075"/>
            <a:ext cx="115581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3600"/>
              <a:buFont typeface="Century Gothic"/>
              <a:buNone/>
            </a:pPr>
            <a:r>
              <a:rPr lang="lt-LT" sz="4500" b="1">
                <a:solidFill>
                  <a:srgbClr val="EA551F"/>
                </a:solidFill>
                <a:latin typeface="Arial"/>
                <a:ea typeface="Arial"/>
                <a:cs typeface="Arial"/>
                <a:sym typeface="Arial"/>
              </a:rPr>
              <a:t>Diskusija</a:t>
            </a:r>
            <a:endParaRPr sz="4500" b="1">
              <a:solidFill>
                <a:srgbClr val="FF0000"/>
              </a:solidFill>
              <a:latin typeface="Arial"/>
              <a:ea typeface="Arial"/>
              <a:cs typeface="Arial"/>
              <a:sym typeface="Aria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29"/>
        <p:cNvGrpSpPr/>
        <p:nvPr/>
      </p:nvGrpSpPr>
      <p:grpSpPr>
        <a:xfrm>
          <a:off x="0" y="0"/>
          <a:ext cx="0" cy="0"/>
          <a:chOff x="0" y="0"/>
          <a:chExt cx="0" cy="0"/>
        </a:xfrm>
      </p:grpSpPr>
      <p:sp>
        <p:nvSpPr>
          <p:cNvPr id="930" name="Google Shape;930;g3a0e4a9668e_0_99"/>
          <p:cNvSpPr txBox="1"/>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None/>
            </a:pPr>
            <a:r>
              <a:rPr lang="lt-LT" sz="4500" b="1">
                <a:solidFill>
                  <a:srgbClr val="EA551F"/>
                </a:solidFill>
              </a:rPr>
              <a:t>Praktinė užduotis</a:t>
            </a:r>
            <a:endParaRPr sz="4500" b="1">
              <a:solidFill>
                <a:srgbClr val="EA551F"/>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35"/>
        <p:cNvGrpSpPr/>
        <p:nvPr/>
      </p:nvGrpSpPr>
      <p:grpSpPr>
        <a:xfrm>
          <a:off x="0" y="0"/>
          <a:ext cx="0" cy="0"/>
          <a:chOff x="0" y="0"/>
          <a:chExt cx="0" cy="0"/>
        </a:xfrm>
      </p:grpSpPr>
      <p:sp>
        <p:nvSpPr>
          <p:cNvPr id="936" name="Google Shape;936;p27"/>
          <p:cNvSpPr txBox="1">
            <a:spLocks noGrp="1"/>
          </p:cNvSpPr>
          <p:nvPr>
            <p:ph type="body" idx="1"/>
          </p:nvPr>
        </p:nvSpPr>
        <p:spPr>
          <a:xfrm>
            <a:off x="568960" y="1828800"/>
            <a:ext cx="11623040" cy="5029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Clr>
                <a:srgbClr val="2E2E2E"/>
              </a:buClr>
              <a:buSzPts val="3000"/>
              <a:buNone/>
            </a:pPr>
            <a:r>
              <a:rPr lang="lt-LT" sz="2800" b="1"/>
              <a:t>Objektyvi </a:t>
            </a:r>
            <a:r>
              <a:rPr lang="lt-LT" sz="2800"/>
              <a:t>antraštė</a:t>
            </a:r>
            <a:r>
              <a:rPr lang="lt-LT" sz="2800">
                <a:latin typeface="Arial"/>
                <a:ea typeface="Arial"/>
                <a:cs typeface="Arial"/>
                <a:sym typeface="Arial"/>
              </a:rPr>
              <a:t> (Trumpa, tiksl</a:t>
            </a:r>
            <a:r>
              <a:rPr lang="lt-LT" sz="2800"/>
              <a:t>i</a:t>
            </a:r>
            <a:r>
              <a:rPr lang="lt-LT" sz="2800">
                <a:latin typeface="Arial"/>
                <a:ea typeface="Arial"/>
                <a:cs typeface="Arial"/>
                <a:sym typeface="Arial"/>
              </a:rPr>
              <a:t>, nešališka – tiesiog perteikia informaciją be emocinio krūvio).</a:t>
            </a:r>
            <a:endParaRPr/>
          </a:p>
          <a:p>
            <a:pPr marL="0" lvl="0" indent="0" algn="l" rtl="0">
              <a:lnSpc>
                <a:spcPct val="100000"/>
              </a:lnSpc>
              <a:spcBef>
                <a:spcPts val="1000"/>
              </a:spcBef>
              <a:spcAft>
                <a:spcPts val="0"/>
              </a:spcAft>
              <a:buClr>
                <a:srgbClr val="2E2E2E"/>
              </a:buClr>
              <a:buSzPts val="3000"/>
              <a:buNone/>
            </a:pPr>
            <a:r>
              <a:rPr lang="lt-LT" sz="2800" b="1"/>
              <a:t>Šokiruojanti</a:t>
            </a:r>
            <a:r>
              <a:rPr lang="lt-LT" sz="2800">
                <a:latin typeface="Arial"/>
                <a:ea typeface="Arial"/>
                <a:cs typeface="Arial"/>
                <a:sym typeface="Arial"/>
              </a:rPr>
              <a:t> </a:t>
            </a:r>
            <a:r>
              <a:rPr lang="lt-LT" sz="2800"/>
              <a:t>–</a:t>
            </a:r>
            <a:r>
              <a:rPr lang="lt-LT" sz="2800">
                <a:latin typeface="Arial"/>
                <a:ea typeface="Arial"/>
                <a:cs typeface="Arial"/>
                <a:sym typeface="Arial"/>
              </a:rPr>
              <a:t> (viliojantis paspaudimą), skirtas patraukti dėmesį, bet nebūtinai atspindi visą tiesą.</a:t>
            </a:r>
            <a:endParaRPr/>
          </a:p>
          <a:p>
            <a:pPr marL="0" lvl="0" indent="0" algn="l" rtl="0">
              <a:lnSpc>
                <a:spcPct val="100000"/>
              </a:lnSpc>
              <a:spcBef>
                <a:spcPts val="1000"/>
              </a:spcBef>
              <a:spcAft>
                <a:spcPts val="0"/>
              </a:spcAft>
              <a:buClr>
                <a:srgbClr val="2E2E2E"/>
              </a:buClr>
              <a:buSzPts val="3000"/>
              <a:buNone/>
            </a:pPr>
            <a:r>
              <a:rPr lang="lt-LT" sz="2800" b="1"/>
              <a:t>Manipuliatyvi</a:t>
            </a:r>
            <a:r>
              <a:rPr lang="lt-LT" sz="2800">
                <a:latin typeface="Arial"/>
                <a:ea typeface="Arial"/>
                <a:cs typeface="Arial"/>
                <a:sym typeface="Arial"/>
              </a:rPr>
              <a:t> arba įtikinama antraštė. Gali naudoti baimės, kaltės, skubos ar kitas emocijas, formuoti nuomonę, daryti užuominas ar iškraipyti kontekstą.</a:t>
            </a:r>
            <a:endParaRPr sz="2800"/>
          </a:p>
          <a:p>
            <a:pPr marL="0" lvl="0" indent="0" algn="l" rtl="0">
              <a:lnSpc>
                <a:spcPct val="100000"/>
              </a:lnSpc>
              <a:spcBef>
                <a:spcPts val="1000"/>
              </a:spcBef>
              <a:spcAft>
                <a:spcPts val="0"/>
              </a:spcAft>
              <a:buClr>
                <a:srgbClr val="2E2E2E"/>
              </a:buClr>
              <a:buSzPts val="3000"/>
              <a:buNone/>
            </a:pPr>
            <a:r>
              <a:rPr lang="lt-LT" sz="2800"/>
              <a:t>FAKTAS: Per pastarąją savaitę elektros kaina išaugo 3 %.</a:t>
            </a:r>
            <a:endParaRPr/>
          </a:p>
          <a:p>
            <a:pPr marL="0" lvl="0" indent="0" algn="l" rtl="0">
              <a:lnSpc>
                <a:spcPct val="100000"/>
              </a:lnSpc>
              <a:spcBef>
                <a:spcPts val="1000"/>
              </a:spcBef>
              <a:spcAft>
                <a:spcPts val="0"/>
              </a:spcAft>
              <a:buClr>
                <a:srgbClr val="2E2E2E"/>
              </a:buClr>
              <a:buSzPts val="3000"/>
              <a:buNone/>
            </a:pPr>
            <a:r>
              <a:rPr lang="lt-LT" sz="2800"/>
              <a:t>Jūsų užduotis – sukurti tris skirtingo pobūdžio antraštes pagal šį faktą.</a:t>
            </a:r>
            <a:endParaRPr sz="2800"/>
          </a:p>
        </p:txBody>
      </p:sp>
      <p:sp>
        <p:nvSpPr>
          <p:cNvPr id="937" name="Google Shape;937;p27"/>
          <p:cNvSpPr txBox="1">
            <a:spLocks noGrp="1"/>
          </p:cNvSpPr>
          <p:nvPr>
            <p:ph type="title"/>
          </p:nvPr>
        </p:nvSpPr>
        <p:spPr>
          <a:xfrm>
            <a:off x="568950" y="365125"/>
            <a:ext cx="10727100" cy="1075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400"/>
              <a:buFont typeface="Century Gothic"/>
              <a:buNone/>
            </a:pPr>
            <a:r>
              <a:rPr lang="lt-LT" sz="4500" b="1">
                <a:solidFill>
                  <a:srgbClr val="EA551F"/>
                </a:solidFill>
                <a:latin typeface="Arial"/>
                <a:ea typeface="Arial"/>
                <a:cs typeface="Arial"/>
                <a:sym typeface="Arial"/>
              </a:rPr>
              <a:t>Sukurkite tris antraštes</a:t>
            </a:r>
            <a:endParaRPr sz="4500">
              <a:solidFill>
                <a:srgbClr val="FF0000"/>
              </a:solidFill>
              <a:latin typeface="Arial"/>
              <a:ea typeface="Arial"/>
              <a:cs typeface="Arial"/>
              <a:sym typeface="Arial"/>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42"/>
        <p:cNvGrpSpPr/>
        <p:nvPr/>
      </p:nvGrpSpPr>
      <p:grpSpPr>
        <a:xfrm>
          <a:off x="0" y="0"/>
          <a:ext cx="0" cy="0"/>
          <a:chOff x="0" y="0"/>
          <a:chExt cx="0" cy="0"/>
        </a:xfrm>
      </p:grpSpPr>
      <p:sp>
        <p:nvSpPr>
          <p:cNvPr id="943" name="Google Shape;943;g38c13b5cb66_0_6"/>
          <p:cNvSpPr txBox="1">
            <a:spLocks noGrp="1"/>
          </p:cNvSpPr>
          <p:nvPr>
            <p:ph type="body" idx="1"/>
          </p:nvPr>
        </p:nvSpPr>
        <p:spPr>
          <a:xfrm>
            <a:off x="617275" y="1819801"/>
            <a:ext cx="10515600" cy="5038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sz="2000"/>
              <a:t>Sparčiai tobulėjantis generatyvinis dirbtinis intelektas (DI) atveria įspūdingas kūrybos, švietimo ir komunikacijos galimybes.</a:t>
            </a:r>
            <a:br>
              <a:rPr lang="lt-LT" sz="2000"/>
            </a:br>
            <a:endParaRPr sz="2000"/>
          </a:p>
          <a:p>
            <a:pPr marL="0" lvl="0" indent="0" algn="l" rtl="0">
              <a:lnSpc>
                <a:spcPct val="100000"/>
              </a:lnSpc>
              <a:spcBef>
                <a:spcPts val="0"/>
              </a:spcBef>
              <a:spcAft>
                <a:spcPts val="0"/>
              </a:spcAft>
              <a:buClr>
                <a:schemeClr val="dk1"/>
              </a:buClr>
              <a:buSzPts val="1100"/>
              <a:buFont typeface="Arial"/>
              <a:buNone/>
            </a:pPr>
            <a:r>
              <a:rPr lang="lt-LT" sz="2000"/>
              <a:t>Tuo pačiu jis kelia rimtų grėsmių, nes gali būti panaudotas klaidinančiam ar melagingam turiniui kurti ir skleisti.</a:t>
            </a:r>
            <a:br>
              <a:rPr lang="lt-LT" sz="2000"/>
            </a:br>
            <a:endParaRPr sz="2000"/>
          </a:p>
          <a:p>
            <a:pPr marL="0" lvl="0" indent="0" algn="l" rtl="0">
              <a:lnSpc>
                <a:spcPct val="100000"/>
              </a:lnSpc>
              <a:spcBef>
                <a:spcPts val="0"/>
              </a:spcBef>
              <a:spcAft>
                <a:spcPts val="0"/>
              </a:spcAft>
              <a:buClr>
                <a:schemeClr val="dk1"/>
              </a:buClr>
              <a:buSzPts val="1100"/>
              <a:buFont typeface="Arial"/>
              <a:buNone/>
            </a:pPr>
            <a:r>
              <a:rPr lang="lt-LT" sz="2000"/>
              <a:t>DI sukurti tekstai, nuotraukos ar vaizdo įrašai gali atrodyti visiškai tikri — todėl vis sunkiau atskirti, kas tikra, o kas sukurta kompiuterio.</a:t>
            </a:r>
            <a:br>
              <a:rPr lang="lt-LT" sz="2000"/>
            </a:br>
            <a:endParaRPr sz="2000"/>
          </a:p>
          <a:p>
            <a:pPr marL="0" lvl="0" indent="0" algn="l" rtl="0">
              <a:lnSpc>
                <a:spcPct val="100000"/>
              </a:lnSpc>
              <a:spcBef>
                <a:spcPts val="0"/>
              </a:spcBef>
              <a:spcAft>
                <a:spcPts val="0"/>
              </a:spcAft>
              <a:buClr>
                <a:schemeClr val="dk1"/>
              </a:buClr>
              <a:buSzPts val="1100"/>
              <a:buFont typeface="Arial"/>
              <a:buNone/>
            </a:pPr>
            <a:r>
              <a:rPr lang="lt-LT" sz="2000"/>
              <a:t>Generatyvus DI suteikė daugiau būdų piktnaudžiauti: nuo netikrų paskyrų ir „deepfake“ vaizdo įrašų iki automatizuotų melagingų naujienų.</a:t>
            </a:r>
            <a:br>
              <a:rPr lang="lt-LT" sz="2000"/>
            </a:br>
            <a:endParaRPr sz="2000"/>
          </a:p>
          <a:p>
            <a:pPr marL="0" lvl="0" indent="0" algn="l" rtl="0">
              <a:lnSpc>
                <a:spcPct val="100000"/>
              </a:lnSpc>
              <a:spcBef>
                <a:spcPts val="0"/>
              </a:spcBef>
              <a:spcAft>
                <a:spcPts val="0"/>
              </a:spcAft>
              <a:buSzPts val="1100"/>
              <a:buNone/>
            </a:pPr>
            <a:r>
              <a:rPr lang="lt-LT" sz="2000"/>
              <a:t>Tokie turiniai gali lengvai klaidinti, skatinti dezinformaciją ir silpninti visuomenės pasitikėjimą informacijos šaltiniais.</a:t>
            </a:r>
            <a:endParaRPr sz="2000"/>
          </a:p>
          <a:p>
            <a:pPr marL="0" lvl="0" indent="0" algn="l" rtl="0">
              <a:lnSpc>
                <a:spcPct val="100000"/>
              </a:lnSpc>
              <a:spcBef>
                <a:spcPts val="0"/>
              </a:spcBef>
              <a:spcAft>
                <a:spcPts val="0"/>
              </a:spcAft>
              <a:buSzPts val="1100"/>
              <a:buNone/>
            </a:pPr>
            <a:endParaRPr sz="2000"/>
          </a:p>
          <a:p>
            <a:pPr marL="0" lvl="0" indent="0" algn="l" rtl="0">
              <a:lnSpc>
                <a:spcPct val="100000"/>
              </a:lnSpc>
              <a:spcBef>
                <a:spcPts val="0"/>
              </a:spcBef>
              <a:spcAft>
                <a:spcPts val="0"/>
              </a:spcAft>
              <a:buClr>
                <a:schemeClr val="dk1"/>
              </a:buClr>
              <a:buSzPts val="1100"/>
              <a:buFont typeface="Arial"/>
              <a:buNone/>
            </a:pPr>
            <a:r>
              <a:rPr lang="lt-LT" sz="2000"/>
              <a:t>DI suteikia kūrybos laisvę, bet reikalauja atsakomybės ir informacinio raštingumo.</a:t>
            </a:r>
            <a:br>
              <a:rPr lang="lt-LT" sz="2000"/>
            </a:br>
            <a:endParaRPr sz="2000"/>
          </a:p>
          <a:p>
            <a:pPr marL="0" lvl="0" indent="0" algn="l" rtl="0">
              <a:lnSpc>
                <a:spcPct val="100000"/>
              </a:lnSpc>
              <a:spcBef>
                <a:spcPts val="0"/>
              </a:spcBef>
              <a:spcAft>
                <a:spcPts val="0"/>
              </a:spcAft>
              <a:buClr>
                <a:schemeClr val="dk1"/>
              </a:buClr>
              <a:buSzPts val="1100"/>
              <a:buFont typeface="Arial"/>
              <a:buNone/>
            </a:pPr>
            <a:endParaRPr sz="2000"/>
          </a:p>
          <a:p>
            <a:pPr marL="0" lvl="0" indent="0" algn="l" rtl="0">
              <a:lnSpc>
                <a:spcPct val="100000"/>
              </a:lnSpc>
              <a:spcBef>
                <a:spcPts val="0"/>
              </a:spcBef>
              <a:spcAft>
                <a:spcPts val="0"/>
              </a:spcAft>
              <a:buSzPts val="3000"/>
              <a:buNone/>
            </a:pPr>
            <a:endParaRPr sz="2000"/>
          </a:p>
          <a:p>
            <a:pPr marL="0" lvl="0" indent="0" algn="l" rtl="0">
              <a:lnSpc>
                <a:spcPct val="100000"/>
              </a:lnSpc>
              <a:spcBef>
                <a:spcPts val="0"/>
              </a:spcBef>
              <a:spcAft>
                <a:spcPts val="0"/>
              </a:spcAft>
              <a:buSzPts val="3000"/>
              <a:buNone/>
            </a:pPr>
            <a:endParaRPr sz="2000">
              <a:latin typeface="Arial"/>
              <a:ea typeface="Arial"/>
              <a:cs typeface="Arial"/>
              <a:sym typeface="Arial"/>
            </a:endParaRPr>
          </a:p>
        </p:txBody>
      </p:sp>
      <p:sp>
        <p:nvSpPr>
          <p:cNvPr id="944" name="Google Shape;944;g38c13b5cb66_0_6"/>
          <p:cNvSpPr txBox="1">
            <a:spLocks noGrp="1"/>
          </p:cNvSpPr>
          <p:nvPr>
            <p:ph type="title"/>
          </p:nvPr>
        </p:nvSpPr>
        <p:spPr>
          <a:xfrm>
            <a:off x="513567" y="239865"/>
            <a:ext cx="109404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400"/>
              <a:buFont typeface="Century Gothic"/>
              <a:buNone/>
            </a:pPr>
            <a:r>
              <a:rPr lang="lt-LT" sz="4500" b="1">
                <a:solidFill>
                  <a:srgbClr val="EA551F"/>
                </a:solidFill>
                <a:latin typeface="Arial"/>
                <a:ea typeface="Arial"/>
                <a:cs typeface="Arial"/>
                <a:sym typeface="Arial"/>
              </a:rPr>
              <a:t>Generatyvinis dirbtinis intelektas: galimybės ir pavojai</a:t>
            </a:r>
            <a:endParaRPr sz="4500" b="1">
              <a:solidFill>
                <a:srgbClr val="FF0000"/>
              </a:solidFill>
              <a:latin typeface="Arial"/>
              <a:ea typeface="Arial"/>
              <a:cs typeface="Arial"/>
              <a:sym typeface="Arial"/>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49"/>
        <p:cNvGrpSpPr/>
        <p:nvPr/>
      </p:nvGrpSpPr>
      <p:grpSpPr>
        <a:xfrm>
          <a:off x="0" y="0"/>
          <a:ext cx="0" cy="0"/>
          <a:chOff x="0" y="0"/>
          <a:chExt cx="0" cy="0"/>
        </a:xfrm>
      </p:grpSpPr>
      <p:sp>
        <p:nvSpPr>
          <p:cNvPr id="950" name="Google Shape;950;p29"/>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400"/>
              <a:buFont typeface="Century Gothic"/>
              <a:buNone/>
            </a:pPr>
            <a:r>
              <a:rPr lang="lt-LT" sz="4500" b="1">
                <a:solidFill>
                  <a:srgbClr val="EA55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1"/>
                  </a:ext>
                </a:extLst>
              </a:rPr>
              <a:t>Pavyzdys: DI sugeneruotas vaizdas</a:t>
            </a:r>
            <a:endParaRPr sz="4500" b="1">
              <a:solidFill>
                <a:srgbClr val="FF0000"/>
              </a:solidFill>
              <a:latin typeface="Arial"/>
              <a:ea typeface="Arial"/>
              <a:cs typeface="Arial"/>
              <a:sym typeface="Arial"/>
            </a:endParaRPr>
          </a:p>
        </p:txBody>
      </p:sp>
      <p:pic>
        <p:nvPicPr>
          <p:cNvPr id="951" name="Google Shape;951;p29"/>
          <p:cNvPicPr preferRelativeResize="0"/>
          <p:nvPr/>
        </p:nvPicPr>
        <p:blipFill rotWithShape="1">
          <a:blip r:embed="rId3">
            <a:alphaModFix/>
          </a:blip>
          <a:srcRect/>
          <a:stretch/>
        </p:blipFill>
        <p:spPr>
          <a:xfrm>
            <a:off x="943626" y="1747631"/>
            <a:ext cx="4630455" cy="4630455"/>
          </a:xfrm>
          <a:prstGeom prst="rect">
            <a:avLst/>
          </a:prstGeom>
          <a:noFill/>
          <a:ln>
            <a:noFill/>
          </a:ln>
        </p:spPr>
      </p:pic>
      <p:pic>
        <p:nvPicPr>
          <p:cNvPr id="952" name="Google Shape;952;p29"/>
          <p:cNvPicPr preferRelativeResize="0"/>
          <p:nvPr/>
        </p:nvPicPr>
        <p:blipFill rotWithShape="1">
          <a:blip r:embed="rId4">
            <a:alphaModFix/>
          </a:blip>
          <a:srcRect/>
          <a:stretch/>
        </p:blipFill>
        <p:spPr>
          <a:xfrm>
            <a:off x="6366971" y="1721450"/>
            <a:ext cx="4718563" cy="4674326"/>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57"/>
        <p:cNvGrpSpPr/>
        <p:nvPr/>
      </p:nvGrpSpPr>
      <p:grpSpPr>
        <a:xfrm>
          <a:off x="0" y="0"/>
          <a:ext cx="0" cy="0"/>
          <a:chOff x="0" y="0"/>
          <a:chExt cx="0" cy="0"/>
        </a:xfrm>
      </p:grpSpPr>
      <p:sp>
        <p:nvSpPr>
          <p:cNvPr id="958" name="Google Shape;958;g3a0e4a9668e_0_103"/>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400"/>
              <a:buFont typeface="Century Gothic"/>
              <a:buNone/>
            </a:pPr>
            <a:r>
              <a:rPr lang="lt-LT" sz="4500" b="1">
                <a:solidFill>
                  <a:srgbClr val="EA55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2"/>
                  </a:ext>
                </a:extLst>
              </a:rPr>
              <a:t>Pavyzdys: DI sugeneruotas vaizdas</a:t>
            </a:r>
            <a:endParaRPr sz="4500" b="1">
              <a:solidFill>
                <a:srgbClr val="FF0000"/>
              </a:solidFill>
              <a:latin typeface="Arial"/>
              <a:ea typeface="Arial"/>
              <a:cs typeface="Arial"/>
              <a:sym typeface="Arial"/>
            </a:endParaRPr>
          </a:p>
        </p:txBody>
      </p:sp>
      <p:pic>
        <p:nvPicPr>
          <p:cNvPr id="959" name="Google Shape;959;g3a0e4a9668e_0_103"/>
          <p:cNvPicPr preferRelativeResize="0"/>
          <p:nvPr/>
        </p:nvPicPr>
        <p:blipFill rotWithShape="1">
          <a:blip r:embed="rId3">
            <a:alphaModFix/>
          </a:blip>
          <a:srcRect/>
          <a:stretch/>
        </p:blipFill>
        <p:spPr>
          <a:xfrm>
            <a:off x="235328" y="1986745"/>
            <a:ext cx="6336541" cy="4224361"/>
          </a:xfrm>
          <a:prstGeom prst="rect">
            <a:avLst/>
          </a:prstGeom>
          <a:noFill/>
          <a:ln>
            <a:noFill/>
          </a:ln>
        </p:spPr>
      </p:pic>
      <p:pic>
        <p:nvPicPr>
          <p:cNvPr id="960" name="Google Shape;960;g3a0e4a9668e_0_103"/>
          <p:cNvPicPr preferRelativeResize="0"/>
          <p:nvPr/>
        </p:nvPicPr>
        <p:blipFill rotWithShape="1">
          <a:blip r:embed="rId4">
            <a:alphaModFix/>
          </a:blip>
          <a:srcRect/>
          <a:stretch/>
        </p:blipFill>
        <p:spPr>
          <a:xfrm>
            <a:off x="7730645" y="1427599"/>
            <a:ext cx="3376851" cy="5065277"/>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65"/>
        <p:cNvGrpSpPr/>
        <p:nvPr/>
      </p:nvGrpSpPr>
      <p:grpSpPr>
        <a:xfrm>
          <a:off x="0" y="0"/>
          <a:ext cx="0" cy="0"/>
          <a:chOff x="0" y="0"/>
          <a:chExt cx="0" cy="0"/>
        </a:xfrm>
      </p:grpSpPr>
      <p:pic>
        <p:nvPicPr>
          <p:cNvPr id="966" name="Google Shape;966;p31"/>
          <p:cNvPicPr preferRelativeResize="0">
            <a:picLocks noGrp="1"/>
          </p:cNvPicPr>
          <p:nvPr>
            <p:ph type="body" idx="1"/>
          </p:nvPr>
        </p:nvPicPr>
        <p:blipFill rotWithShape="1">
          <a:blip r:embed="rId3">
            <a:alphaModFix/>
          </a:blip>
          <a:srcRect/>
          <a:stretch/>
        </p:blipFill>
        <p:spPr>
          <a:xfrm>
            <a:off x="1389346" y="1865048"/>
            <a:ext cx="9057362" cy="4992952"/>
          </a:xfrm>
          <a:prstGeom prst="rect">
            <a:avLst/>
          </a:prstGeom>
          <a:noFill/>
          <a:ln>
            <a:noFill/>
          </a:ln>
        </p:spPr>
      </p:pic>
      <p:sp>
        <p:nvSpPr>
          <p:cNvPr id="967" name="Google Shape;967;p31"/>
          <p:cNvSpPr txBox="1">
            <a:spLocks noGrp="1"/>
          </p:cNvSpPr>
          <p:nvPr>
            <p:ph type="title"/>
          </p:nvPr>
        </p:nvSpPr>
        <p:spPr>
          <a:xfrm flipH="1">
            <a:off x="838200" y="184452"/>
            <a:ext cx="10515600" cy="12435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97777"/>
              <a:buFont typeface="Calibri"/>
              <a:buNone/>
            </a:pPr>
            <a:endParaRPr sz="4500" b="1">
              <a:solidFill>
                <a:srgbClr val="EA551F"/>
              </a:solidFill>
              <a:latin typeface="Arial"/>
              <a:ea typeface="Arial"/>
              <a:cs typeface="Arial"/>
              <a:sym typeface="Arial"/>
            </a:endParaRPr>
          </a:p>
          <a:p>
            <a:pPr marL="0" lvl="0" indent="0" algn="l" rtl="0">
              <a:lnSpc>
                <a:spcPct val="90000"/>
              </a:lnSpc>
              <a:spcBef>
                <a:spcPts val="0"/>
              </a:spcBef>
              <a:spcAft>
                <a:spcPts val="0"/>
              </a:spcAft>
              <a:buClr>
                <a:schemeClr val="dk1"/>
              </a:buClr>
              <a:buSzPct val="88000"/>
              <a:buFont typeface="Calibri"/>
              <a:buNone/>
            </a:pPr>
            <a:r>
              <a:rPr lang="lt-LT" sz="5000" b="1">
                <a:solidFill>
                  <a:srgbClr val="EA551F"/>
                </a:solidFill>
                <a:latin typeface="Arial"/>
                <a:ea typeface="Arial"/>
                <a:cs typeface="Arial"/>
                <a:sym typeface="Arial"/>
              </a:rPr>
              <a:t>Pavyzdys: DI sugeneruotas vaizdas</a:t>
            </a:r>
            <a:br>
              <a:rPr lang="lt-LT">
                <a:latin typeface="Arial"/>
                <a:ea typeface="Arial"/>
                <a:cs typeface="Arial"/>
                <a:sym typeface="Arial"/>
              </a:rPr>
            </a:br>
            <a:endParaRPr>
              <a:latin typeface="Arial"/>
              <a:ea typeface="Arial"/>
              <a:cs typeface="Arial"/>
              <a:sym typeface="Arial"/>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72"/>
        <p:cNvGrpSpPr/>
        <p:nvPr/>
      </p:nvGrpSpPr>
      <p:grpSpPr>
        <a:xfrm>
          <a:off x="0" y="0"/>
          <a:ext cx="0" cy="0"/>
          <a:chOff x="0" y="0"/>
          <a:chExt cx="0" cy="0"/>
        </a:xfrm>
      </p:grpSpPr>
      <p:pic>
        <p:nvPicPr>
          <p:cNvPr id="973" name="Google Shape;973;p32">
            <a:hlinkClick r:id="rId3"/>
          </p:cNvPr>
          <p:cNvPicPr preferRelativeResize="0">
            <a:picLocks noGrp="1"/>
          </p:cNvPicPr>
          <p:nvPr>
            <p:ph type="body" idx="1"/>
          </p:nvPr>
        </p:nvPicPr>
        <p:blipFill rotWithShape="1">
          <a:blip r:embed="rId4">
            <a:alphaModFix/>
          </a:blip>
          <a:srcRect/>
          <a:stretch/>
        </p:blipFill>
        <p:spPr>
          <a:xfrm>
            <a:off x="1525240" y="1931035"/>
            <a:ext cx="8938320" cy="5038725"/>
          </a:xfrm>
          <a:prstGeom prst="rect">
            <a:avLst/>
          </a:prstGeom>
          <a:noFill/>
          <a:ln>
            <a:noFill/>
          </a:ln>
        </p:spPr>
      </p:pic>
      <p:sp>
        <p:nvSpPr>
          <p:cNvPr id="974" name="Google Shape;974;p32"/>
          <p:cNvSpPr txBox="1">
            <a:spLocks noGrp="1"/>
          </p:cNvSpPr>
          <p:nvPr>
            <p:ph type="title"/>
          </p:nvPr>
        </p:nvSpPr>
        <p:spPr>
          <a:xfrm>
            <a:off x="506750" y="365125"/>
            <a:ext cx="114822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4400"/>
              <a:buNone/>
            </a:pPr>
            <a:r>
              <a:rPr lang="lt-LT" sz="4500" b="1">
                <a:solidFill>
                  <a:srgbClr val="EA551F"/>
                </a:solidFill>
                <a:latin typeface="Arial"/>
                <a:ea typeface="Arial"/>
                <a:cs typeface="Arial"/>
                <a:sym typeface="Arial"/>
              </a:rPr>
              <a:t>Prezidento Zelenskio prašymas – apgaulė</a:t>
            </a:r>
            <a:endParaRPr sz="4500">
              <a:solidFill>
                <a:srgbClr val="FF9900"/>
              </a:solidFill>
              <a:latin typeface="Arial"/>
              <a:ea typeface="Arial"/>
              <a:cs typeface="Arial"/>
              <a:sym typeface="Arial"/>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79"/>
        <p:cNvGrpSpPr/>
        <p:nvPr/>
      </p:nvGrpSpPr>
      <p:grpSpPr>
        <a:xfrm>
          <a:off x="0" y="0"/>
          <a:ext cx="0" cy="0"/>
          <a:chOff x="0" y="0"/>
          <a:chExt cx="0" cy="0"/>
        </a:xfrm>
      </p:grpSpPr>
      <p:sp>
        <p:nvSpPr>
          <p:cNvPr id="980" name="Google Shape;980;p33"/>
          <p:cNvSpPr txBox="1">
            <a:spLocks noGrp="1"/>
          </p:cNvSpPr>
          <p:nvPr>
            <p:ph type="title"/>
          </p:nvPr>
        </p:nvSpPr>
        <p:spPr>
          <a:xfrm>
            <a:off x="838200" y="565075"/>
            <a:ext cx="10515600" cy="877500"/>
          </a:xfrm>
          <a:prstGeom prst="rect">
            <a:avLst/>
          </a:prstGeom>
          <a:noFill/>
          <a:ln>
            <a:noFill/>
          </a:ln>
        </p:spPr>
        <p:txBody>
          <a:bodyPr spcFirstLastPara="1" wrap="square" lIns="91425" tIns="0" rIns="91425" bIns="0" anchor="ctr" anchorCtr="0">
            <a:spAutoFit/>
          </a:bodyPr>
          <a:lstStyle/>
          <a:p>
            <a:pPr marL="0" marR="0" lvl="0" indent="0" algn="l" rtl="0">
              <a:lnSpc>
                <a:spcPct val="100000"/>
              </a:lnSpc>
              <a:spcBef>
                <a:spcPts val="0"/>
              </a:spcBef>
              <a:spcAft>
                <a:spcPts val="0"/>
              </a:spcAft>
              <a:buClr>
                <a:srgbClr val="EA551F"/>
              </a:buClr>
              <a:buSzPts val="4000"/>
              <a:buFont typeface="Century Gothic"/>
              <a:buNone/>
            </a:pPr>
            <a:r>
              <a:rPr lang="lt-LT" sz="4500" b="1" i="0" strike="noStrike" cap="none">
                <a:solidFill>
                  <a:srgbClr val="EA551F"/>
                </a:solidFill>
                <a:uFill>
                  <a:noFill/>
                </a:uFill>
                <a:latin typeface="Arial"/>
                <a:ea typeface="Arial"/>
                <a:cs typeface="Arial"/>
                <a:sym typeface="Arial"/>
                <a:hlinkClick r:id="rId3">
                  <a:extLst>
                    <a:ext uri="{A12FA001-AC4F-418D-AE19-62706E023703}">
                      <ahyp:hlinkClr xmlns:ahyp="http://schemas.microsoft.com/office/drawing/2018/hyperlinkcolor" val="tx"/>
                    </a:ext>
                  </a:extLst>
                </a:hlinkClick>
              </a:rPr>
              <a:t>Dirbtinio intelekto sukurti vaizdai  </a:t>
            </a:r>
            <a:endParaRPr sz="4500" b="1" i="0" strike="noStrike" cap="none">
              <a:solidFill>
                <a:srgbClr val="FF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 </a:t>
            </a:r>
            <a:r>
              <a:rPr lang="lt-LT" sz="800" b="0" i="0" u="none" strike="noStrike" cap="none">
                <a:solidFill>
                  <a:schemeClr val="dk1"/>
                </a:solidFill>
                <a:latin typeface="Arial"/>
                <a:ea typeface="Arial"/>
                <a:cs typeface="Arial"/>
                <a:sym typeface="Arial"/>
              </a:rPr>
              <a:t> </a:t>
            </a:r>
            <a:endParaRPr sz="1800" b="0" i="0" u="none" strike="noStrike" cap="none">
              <a:solidFill>
                <a:schemeClr val="dk1"/>
              </a:solidFill>
              <a:latin typeface="Arial"/>
              <a:ea typeface="Arial"/>
              <a:cs typeface="Arial"/>
              <a:sym typeface="Arial"/>
            </a:endParaRPr>
          </a:p>
        </p:txBody>
      </p:sp>
      <p:pic>
        <p:nvPicPr>
          <p:cNvPr id="981" name="Google Shape;981;p33">
            <a:hlinkClick r:id="rId4"/>
          </p:cNvPr>
          <p:cNvPicPr preferRelativeResize="0"/>
          <p:nvPr/>
        </p:nvPicPr>
        <p:blipFill rotWithShape="1">
          <a:blip r:embed="rId5">
            <a:alphaModFix/>
          </a:blip>
          <a:srcRect/>
          <a:stretch/>
        </p:blipFill>
        <p:spPr>
          <a:xfrm>
            <a:off x="1575645" y="1689554"/>
            <a:ext cx="3373866" cy="4812395"/>
          </a:xfrm>
          <a:prstGeom prst="rect">
            <a:avLst/>
          </a:prstGeom>
          <a:noFill/>
          <a:ln>
            <a:noFill/>
          </a:ln>
        </p:spPr>
      </p:pic>
      <p:pic>
        <p:nvPicPr>
          <p:cNvPr id="982" name="Google Shape;982;p33"/>
          <p:cNvPicPr preferRelativeResize="0"/>
          <p:nvPr/>
        </p:nvPicPr>
        <p:blipFill rotWithShape="1">
          <a:blip r:embed="rId6">
            <a:alphaModFix/>
          </a:blip>
          <a:srcRect/>
          <a:stretch/>
        </p:blipFill>
        <p:spPr>
          <a:xfrm>
            <a:off x="7242491" y="1822452"/>
            <a:ext cx="3580500" cy="4669971"/>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87"/>
        <p:cNvGrpSpPr/>
        <p:nvPr/>
      </p:nvGrpSpPr>
      <p:grpSpPr>
        <a:xfrm>
          <a:off x="0" y="0"/>
          <a:ext cx="0" cy="0"/>
          <a:chOff x="0" y="0"/>
          <a:chExt cx="0" cy="0"/>
        </a:xfrm>
      </p:grpSpPr>
      <p:sp>
        <p:nvSpPr>
          <p:cNvPr id="988" name="Google Shape;988;g3a0e4a9668e_0_112"/>
          <p:cNvSpPr txBox="1">
            <a:spLocks noGrp="1"/>
          </p:cNvSpPr>
          <p:nvPr>
            <p:ph type="title"/>
          </p:nvPr>
        </p:nvSpPr>
        <p:spPr>
          <a:xfrm>
            <a:off x="838200" y="565075"/>
            <a:ext cx="10515600" cy="877500"/>
          </a:xfrm>
          <a:prstGeom prst="rect">
            <a:avLst/>
          </a:prstGeom>
          <a:noFill/>
          <a:ln>
            <a:noFill/>
          </a:ln>
        </p:spPr>
        <p:txBody>
          <a:bodyPr spcFirstLastPara="1" wrap="square" lIns="91425" tIns="0" rIns="91425" bIns="0" anchor="ctr" anchorCtr="0">
            <a:spAutoFit/>
          </a:bodyPr>
          <a:lstStyle/>
          <a:p>
            <a:pPr marL="0" marR="0" lvl="0" indent="0" algn="l" rtl="0">
              <a:lnSpc>
                <a:spcPct val="100000"/>
              </a:lnSpc>
              <a:spcBef>
                <a:spcPts val="0"/>
              </a:spcBef>
              <a:spcAft>
                <a:spcPts val="0"/>
              </a:spcAft>
              <a:buClr>
                <a:srgbClr val="EA551F"/>
              </a:buClr>
              <a:buSzPts val="4000"/>
              <a:buFont typeface="Century Gothic"/>
              <a:buNone/>
            </a:pPr>
            <a:r>
              <a:rPr lang="lt-LT" sz="4500" b="1" i="0" strike="noStrike" cap="none">
                <a:solidFill>
                  <a:srgbClr val="EA551F"/>
                </a:solidFill>
                <a:uFill>
                  <a:noFill/>
                </a:uFill>
                <a:latin typeface="Arial"/>
                <a:ea typeface="Arial"/>
                <a:cs typeface="Arial"/>
                <a:sym typeface="Arial"/>
                <a:hlinkClick r:id="rId3">
                  <a:extLst>
                    <a:ext uri="{A12FA001-AC4F-418D-AE19-62706E023703}">
                      <ahyp:hlinkClr xmlns:ahyp="http://schemas.microsoft.com/office/drawing/2018/hyperlinkcolor" val="tx"/>
                    </a:ext>
                  </a:extLst>
                </a:hlinkClick>
              </a:rPr>
              <a:t>Dirbtinio intelekto sukurti vaizdai  </a:t>
            </a:r>
            <a:endParaRPr sz="4500" b="1" i="0" strike="noStrike" cap="none">
              <a:solidFill>
                <a:srgbClr val="FF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 </a:t>
            </a:r>
            <a:r>
              <a:rPr lang="lt-LT" sz="800" b="0" i="0" u="none" strike="noStrike" cap="none">
                <a:solidFill>
                  <a:schemeClr val="dk1"/>
                </a:solidFill>
                <a:latin typeface="Arial"/>
                <a:ea typeface="Arial"/>
                <a:cs typeface="Arial"/>
                <a:sym typeface="Arial"/>
              </a:rPr>
              <a:t> </a:t>
            </a:r>
            <a:endParaRPr sz="1800" b="0" i="0" u="none" strike="noStrike" cap="none">
              <a:solidFill>
                <a:schemeClr val="dk1"/>
              </a:solidFill>
              <a:latin typeface="Arial"/>
              <a:ea typeface="Arial"/>
              <a:cs typeface="Arial"/>
              <a:sym typeface="Arial"/>
            </a:endParaRPr>
          </a:p>
        </p:txBody>
      </p:sp>
      <p:sp>
        <p:nvSpPr>
          <p:cNvPr id="989" name="Google Shape;989;g3a0e4a9668e_0_112"/>
          <p:cNvSpPr txBox="1">
            <a:spLocks noGrp="1"/>
          </p:cNvSpPr>
          <p:nvPr>
            <p:ph type="body" idx="1"/>
          </p:nvPr>
        </p:nvSpPr>
        <p:spPr>
          <a:xfrm>
            <a:off x="497125" y="1825625"/>
            <a:ext cx="6176100" cy="4881600"/>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1000"/>
              </a:spcBef>
              <a:spcAft>
                <a:spcPts val="0"/>
              </a:spcAft>
              <a:buSzPts val="2595"/>
              <a:buNone/>
            </a:pPr>
            <a:r>
              <a:rPr lang="lt-LT" sz="3500">
                <a:latin typeface="Arial"/>
                <a:ea typeface="Arial"/>
                <a:cs typeface="Arial"/>
                <a:sym typeface="Arial"/>
              </a:rPr>
              <a:t>Luko Keraičio „Trumpam</a:t>
            </a:r>
            <a:r>
              <a:rPr lang="lt-LT" sz="3500"/>
              <a:t> </a:t>
            </a:r>
            <a:r>
              <a:rPr lang="lt-LT" sz="3500">
                <a:latin typeface="Arial"/>
                <a:ea typeface="Arial"/>
                <a:cs typeface="Arial"/>
                <a:sym typeface="Arial"/>
              </a:rPr>
              <a:t>atgijo“ yra trumpas,</a:t>
            </a:r>
            <a:r>
              <a:rPr lang="lt-LT" sz="3500"/>
              <a:t> </a:t>
            </a:r>
            <a:r>
              <a:rPr lang="lt-LT" sz="3500">
                <a:latin typeface="Arial"/>
                <a:ea typeface="Arial"/>
                <a:cs typeface="Arial"/>
                <a:sym typeface="Arial"/>
              </a:rPr>
              <a:t>kūrybiškas Tiktok vaizdo</a:t>
            </a:r>
            <a:r>
              <a:rPr lang="lt-LT" sz="3500"/>
              <a:t> </a:t>
            </a:r>
            <a:r>
              <a:rPr lang="lt-LT" sz="3500">
                <a:latin typeface="Arial"/>
                <a:ea typeface="Arial"/>
                <a:cs typeface="Arial"/>
                <a:sym typeface="Arial"/>
              </a:rPr>
              <a:t>įrašas, kuriame menininkas</a:t>
            </a:r>
            <a:r>
              <a:rPr lang="lt-LT" sz="3500"/>
              <a:t> </a:t>
            </a:r>
            <a:r>
              <a:rPr lang="lt-LT" sz="3500">
                <a:latin typeface="Arial"/>
                <a:ea typeface="Arial"/>
                <a:cs typeface="Arial"/>
                <a:sym typeface="Arial"/>
              </a:rPr>
              <a:t>pasitelkia generatyvinio</a:t>
            </a:r>
            <a:r>
              <a:rPr lang="lt-LT" sz="3500"/>
              <a:t> d</a:t>
            </a:r>
            <a:r>
              <a:rPr lang="lt-LT" sz="3500">
                <a:latin typeface="Arial"/>
                <a:ea typeface="Arial"/>
                <a:cs typeface="Arial"/>
                <a:sym typeface="Arial"/>
              </a:rPr>
              <a:t>irbtinio intelekto (DI)</a:t>
            </a:r>
            <a:r>
              <a:rPr lang="lt-LT" sz="3500"/>
              <a:t> </a:t>
            </a:r>
            <a:r>
              <a:rPr lang="lt-LT" sz="3500">
                <a:latin typeface="Arial"/>
                <a:ea typeface="Arial"/>
                <a:cs typeface="Arial"/>
                <a:sym typeface="Arial"/>
              </a:rPr>
              <a:t>galimybes „atgaivinti“ senas</a:t>
            </a:r>
            <a:r>
              <a:rPr lang="lt-LT" sz="3500"/>
              <a:t> </a:t>
            </a:r>
            <a:r>
              <a:rPr lang="lt-LT" sz="3500">
                <a:latin typeface="Arial"/>
                <a:ea typeface="Arial"/>
                <a:cs typeface="Arial"/>
                <a:sym typeface="Arial"/>
              </a:rPr>
              <a:t>nuotraukas.</a:t>
            </a:r>
            <a:endParaRPr/>
          </a:p>
        </p:txBody>
      </p:sp>
      <p:pic>
        <p:nvPicPr>
          <p:cNvPr id="990" name="Google Shape;990;g3a0e4a9668e_0_112">
            <a:hlinkClick r:id="rId4"/>
          </p:cNvPr>
          <p:cNvPicPr preferRelativeResize="0"/>
          <p:nvPr/>
        </p:nvPicPr>
        <p:blipFill rotWithShape="1">
          <a:blip r:embed="rId5">
            <a:alphaModFix/>
          </a:blip>
          <a:srcRect/>
          <a:stretch/>
        </p:blipFill>
        <p:spPr>
          <a:xfrm>
            <a:off x="6837459" y="2123526"/>
            <a:ext cx="4037370" cy="3810783"/>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5"/>
        <p:cNvGrpSpPr/>
        <p:nvPr/>
      </p:nvGrpSpPr>
      <p:grpSpPr>
        <a:xfrm>
          <a:off x="0" y="0"/>
          <a:ext cx="0" cy="0"/>
          <a:chOff x="0" y="0"/>
          <a:chExt cx="0" cy="0"/>
        </a:xfrm>
      </p:grpSpPr>
      <p:sp>
        <p:nvSpPr>
          <p:cNvPr id="996" name="Google Shape;996;p177"/>
          <p:cNvSpPr txBox="1">
            <a:spLocks noGrp="1"/>
          </p:cNvSpPr>
          <p:nvPr>
            <p:ph type="body" idx="1"/>
          </p:nvPr>
        </p:nvSpPr>
        <p:spPr>
          <a:xfrm>
            <a:off x="838200" y="1913925"/>
            <a:ext cx="10954500" cy="4843500"/>
          </a:xfrm>
          <a:prstGeom prst="rect">
            <a:avLst/>
          </a:prstGeom>
          <a:noFill/>
          <a:ln>
            <a:noFill/>
          </a:ln>
        </p:spPr>
        <p:txBody>
          <a:bodyPr spcFirstLastPara="1" wrap="square" lIns="91425" tIns="45700" rIns="91425" bIns="45700" anchor="t" anchorCtr="0">
            <a:noAutofit/>
          </a:bodyPr>
          <a:lstStyle/>
          <a:p>
            <a:pPr marL="76200" lvl="0" indent="0" algn="l" rtl="0">
              <a:lnSpc>
                <a:spcPct val="110000"/>
              </a:lnSpc>
              <a:spcBef>
                <a:spcPts val="1000"/>
              </a:spcBef>
              <a:spcAft>
                <a:spcPts val="0"/>
              </a:spcAft>
              <a:buClr>
                <a:schemeClr val="dk1"/>
              </a:buClr>
              <a:buSzPts val="1100"/>
              <a:buFont typeface="Arial"/>
              <a:buNone/>
            </a:pPr>
            <a:r>
              <a:rPr lang="lt-LT" sz="2400"/>
              <a:t>Socialiniuose tinkluose dažnai dalijamasi vaizdais, keliančiais stiprias emocijas: verkiantis vaikas, šuniukas po stichijos, laiminga pora ar „pamirštas senolis“, kuriam siūloma siųsti linkėjimus.</a:t>
            </a:r>
            <a:endParaRPr sz="2400"/>
          </a:p>
          <a:p>
            <a:pPr marL="76200" lvl="0" indent="0" algn="l" rtl="0">
              <a:lnSpc>
                <a:spcPct val="110000"/>
              </a:lnSpc>
              <a:spcBef>
                <a:spcPts val="1000"/>
              </a:spcBef>
              <a:spcAft>
                <a:spcPts val="0"/>
              </a:spcAft>
              <a:buClr>
                <a:schemeClr val="dk1"/>
              </a:buClr>
              <a:buSzPts val="1100"/>
              <a:buFont typeface="Arial"/>
              <a:buNone/>
            </a:pPr>
            <a:r>
              <a:rPr lang="lt-LT" sz="2400"/>
              <a:t>Tokie įrašai kuriami siekiant išprovokuoti jausmus – liūdesį, džiaugsmą, užuojautą – ir paskatinti vartotojus reaguoti: spausti „patinka“, dalintis, komentuoti.</a:t>
            </a:r>
            <a:br>
              <a:rPr lang="lt-LT" sz="2400"/>
            </a:br>
            <a:r>
              <a:rPr lang="lt-LT" sz="2400"/>
              <a:t>Dėl to įrašų pasiekiamumas didėja, o kūrėjai kaupia sekėjų auditoriją, kuri vėliau monetizuojama per reklamas, bendradarbiavimus ar net puslapio pardavimą.</a:t>
            </a:r>
            <a:endParaRPr sz="2400"/>
          </a:p>
          <a:p>
            <a:pPr marL="76200" lvl="0" indent="0" algn="l" rtl="0">
              <a:lnSpc>
                <a:spcPct val="110000"/>
              </a:lnSpc>
              <a:spcBef>
                <a:spcPts val="1000"/>
              </a:spcBef>
              <a:spcAft>
                <a:spcPts val="0"/>
              </a:spcAft>
              <a:buClr>
                <a:schemeClr val="dk1"/>
              </a:buClr>
              <a:buSzPts val="1100"/>
              <a:buFont typeface="Arial"/>
              <a:buNone/>
            </a:pPr>
            <a:r>
              <a:rPr lang="lt-LT" sz="2400"/>
              <a:t>Autentiškumas dažnai tampa antraeilis – svarbiausia sukelti emociją ir viešumą, net jei naudojamos iš konteksto ištrauktos ar suklastotos nuotraukos.</a:t>
            </a:r>
            <a:endParaRPr sz="2300"/>
          </a:p>
        </p:txBody>
      </p:sp>
      <p:sp>
        <p:nvSpPr>
          <p:cNvPr id="997" name="Google Shape;997;p177"/>
          <p:cNvSpPr txBox="1">
            <a:spLocks noGrp="1"/>
          </p:cNvSpPr>
          <p:nvPr>
            <p:ph type="title"/>
          </p:nvPr>
        </p:nvSpPr>
        <p:spPr>
          <a:xfrm>
            <a:off x="690875" y="314325"/>
            <a:ext cx="11501100" cy="1356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4500"/>
              <a:buNone/>
            </a:pPr>
            <a:r>
              <a:rPr lang="lt-LT">
                <a:latin typeface="Arial"/>
                <a:ea typeface="Arial"/>
                <a:cs typeface="Arial"/>
                <a:sym typeface="Arial"/>
              </a:rPr>
              <a:t>Emocinis turinys – galingas įrankis manipuliacijai</a:t>
            </a:r>
            <a:endParaRPr>
              <a:latin typeface="Arial"/>
              <a:ea typeface="Arial"/>
              <a:cs typeface="Arial"/>
              <a:sym typeface="Arial"/>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002"/>
        <p:cNvGrpSpPr/>
        <p:nvPr/>
      </p:nvGrpSpPr>
      <p:grpSpPr>
        <a:xfrm>
          <a:off x="0" y="0"/>
          <a:ext cx="0" cy="0"/>
          <a:chOff x="0" y="0"/>
          <a:chExt cx="0" cy="0"/>
        </a:xfrm>
      </p:grpSpPr>
      <p:sp>
        <p:nvSpPr>
          <p:cNvPr id="1003" name="Google Shape;1003;p34"/>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None/>
            </a:pPr>
            <a:r>
              <a:rPr lang="lt-LT" sz="3200">
                <a:latin typeface="Arial"/>
                <a:ea typeface="Arial"/>
                <a:cs typeface="Arial"/>
                <a:sym typeface="Arial"/>
              </a:rPr>
              <a:t>Sugeneruoja realistiškai skambantį tekstą. </a:t>
            </a:r>
            <a:endParaRPr/>
          </a:p>
          <a:p>
            <a:pPr marL="0" lvl="0" indent="0" algn="l" rtl="0">
              <a:lnSpc>
                <a:spcPct val="150000"/>
              </a:lnSpc>
              <a:spcBef>
                <a:spcPts val="0"/>
              </a:spcBef>
              <a:spcAft>
                <a:spcPts val="0"/>
              </a:spcAft>
              <a:buNone/>
            </a:pPr>
            <a:r>
              <a:rPr lang="lt-LT" sz="3200">
                <a:latin typeface="Arial"/>
                <a:ea typeface="Arial"/>
                <a:cs typeface="Arial"/>
                <a:sym typeface="Arial"/>
              </a:rPr>
              <a:t>Sujungia tekstą su įtikinama vizualika. </a:t>
            </a:r>
            <a:endParaRPr/>
          </a:p>
          <a:p>
            <a:pPr marL="0" lvl="0" indent="0" algn="l" rtl="0">
              <a:lnSpc>
                <a:spcPct val="150000"/>
              </a:lnSpc>
              <a:spcBef>
                <a:spcPts val="0"/>
              </a:spcBef>
              <a:spcAft>
                <a:spcPts val="0"/>
              </a:spcAft>
              <a:buNone/>
            </a:pPr>
            <a:r>
              <a:rPr lang="lt-LT" sz="3200">
                <a:latin typeface="Arial"/>
                <a:ea typeface="Arial"/>
                <a:cs typeface="Arial"/>
                <a:sym typeface="Arial"/>
              </a:rPr>
              <a:t>Manipuliuoja kontekstu.</a:t>
            </a:r>
            <a:endParaRPr/>
          </a:p>
          <a:p>
            <a:pPr marL="0" lvl="0" indent="0" algn="l" rtl="0">
              <a:lnSpc>
                <a:spcPct val="150000"/>
              </a:lnSpc>
              <a:spcBef>
                <a:spcPts val="0"/>
              </a:spcBef>
              <a:spcAft>
                <a:spcPts val="0"/>
              </a:spcAft>
              <a:buNone/>
            </a:pPr>
            <a:r>
              <a:rPr lang="lt-LT" sz="3200">
                <a:latin typeface="Arial"/>
                <a:ea typeface="Arial"/>
                <a:cs typeface="Arial"/>
                <a:sym typeface="Arial"/>
              </a:rPr>
              <a:t>Kuria automatizuotus naujienų puslapius.</a:t>
            </a:r>
            <a:endParaRPr/>
          </a:p>
          <a:p>
            <a:pPr marL="0" lvl="0" indent="0" algn="l" rtl="0">
              <a:lnSpc>
                <a:spcPct val="150000"/>
              </a:lnSpc>
              <a:spcBef>
                <a:spcPts val="0"/>
              </a:spcBef>
              <a:spcAft>
                <a:spcPts val="0"/>
              </a:spcAft>
              <a:buNone/>
            </a:pPr>
            <a:r>
              <a:rPr lang="lt-LT" sz="3200">
                <a:latin typeface="Arial"/>
                <a:ea typeface="Arial"/>
                <a:cs typeface="Arial"/>
                <a:sym typeface="Arial"/>
              </a:rPr>
              <a:t>Gali klonuoti socialinių tinklų profilius.</a:t>
            </a:r>
            <a:endParaRPr/>
          </a:p>
          <a:p>
            <a:pPr marL="0" lvl="0" indent="0" algn="l" rtl="0">
              <a:lnSpc>
                <a:spcPct val="150000"/>
              </a:lnSpc>
              <a:spcBef>
                <a:spcPts val="0"/>
              </a:spcBef>
              <a:spcAft>
                <a:spcPts val="0"/>
              </a:spcAft>
              <a:buNone/>
            </a:pPr>
            <a:r>
              <a:rPr lang="lt-LT" sz="3200">
                <a:latin typeface="Arial"/>
                <a:ea typeface="Arial"/>
                <a:cs typeface="Arial"/>
                <a:sym typeface="Arial"/>
              </a:rPr>
              <a:t>Tikslingai provokuoja emocijas.</a:t>
            </a:r>
            <a:endParaRPr sz="3200">
              <a:latin typeface="Arial"/>
              <a:ea typeface="Arial"/>
              <a:cs typeface="Arial"/>
              <a:sym typeface="Arial"/>
            </a:endParaRPr>
          </a:p>
        </p:txBody>
      </p:sp>
      <p:sp>
        <p:nvSpPr>
          <p:cNvPr id="1004" name="Google Shape;1004;p34"/>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000"/>
              <a:buFont typeface="Century Gothic"/>
              <a:buNone/>
            </a:pPr>
            <a:r>
              <a:rPr lang="lt-LT" sz="4500" b="1">
                <a:solidFill>
                  <a:srgbClr val="EA551F"/>
                </a:solidFill>
                <a:latin typeface="Arial"/>
                <a:ea typeface="Arial"/>
                <a:cs typeface="Arial"/>
                <a:sym typeface="Arial"/>
              </a:rPr>
              <a:t>Kaip dirbtinis intelektas kuria netikras naujienas? </a:t>
            </a:r>
            <a:endParaRPr sz="4900">
              <a:latin typeface="Arial"/>
              <a:ea typeface="Arial"/>
              <a:cs typeface="Arial"/>
              <a:sym typeface="Arial"/>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008"/>
        <p:cNvGrpSpPr/>
        <p:nvPr/>
      </p:nvGrpSpPr>
      <p:grpSpPr>
        <a:xfrm>
          <a:off x="0" y="0"/>
          <a:ext cx="0" cy="0"/>
          <a:chOff x="0" y="0"/>
          <a:chExt cx="0" cy="0"/>
        </a:xfrm>
      </p:grpSpPr>
      <p:sp>
        <p:nvSpPr>
          <p:cNvPr id="1009" name="Google Shape;1009;g3a0e4a9668e_0_121"/>
          <p:cNvSpPr txBox="1"/>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None/>
            </a:pPr>
            <a:r>
              <a:rPr lang="lt-LT" sz="4500" b="1">
                <a:solidFill>
                  <a:srgbClr val="EA551F"/>
                </a:solidFill>
              </a:rPr>
              <a:t>Praktinė užduotis</a:t>
            </a:r>
            <a:endParaRPr sz="4500" b="1">
              <a:solidFill>
                <a:srgbClr val="EA551F"/>
              </a:solidFill>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014"/>
        <p:cNvGrpSpPr/>
        <p:nvPr/>
      </p:nvGrpSpPr>
      <p:grpSpPr>
        <a:xfrm>
          <a:off x="0" y="0"/>
          <a:ext cx="0" cy="0"/>
          <a:chOff x="0" y="0"/>
          <a:chExt cx="0" cy="0"/>
        </a:xfrm>
      </p:grpSpPr>
      <p:sp>
        <p:nvSpPr>
          <p:cNvPr id="1015" name="Google Shape;1015;p179"/>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lt-LT" sz="4500" b="1">
                <a:solidFill>
                  <a:srgbClr val="EA551F"/>
                </a:solidFill>
                <a:latin typeface="Arial"/>
                <a:ea typeface="Arial"/>
                <a:cs typeface="Arial"/>
                <a:sym typeface="Arial"/>
              </a:rPr>
              <a:t>Testas. </a:t>
            </a:r>
            <a:r>
              <a:rPr lang="lt-LT" sz="4500" b="1" i="0" u="none" strike="noStrike" cap="none">
                <a:solidFill>
                  <a:srgbClr val="EA55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5"/>
                  </a:ext>
                </a:extLst>
              </a:rPr>
              <a:t>Ar tai sukūrė DI?</a:t>
            </a:r>
            <a:endParaRPr sz="4500">
              <a:latin typeface="Arial"/>
              <a:ea typeface="Arial"/>
              <a:cs typeface="Arial"/>
              <a:sym typeface="Arial"/>
            </a:endParaRPr>
          </a:p>
        </p:txBody>
      </p:sp>
      <p:pic>
        <p:nvPicPr>
          <p:cNvPr id="1016" name="Google Shape;1016;p179">
            <a:hlinkClick r:id="rId3"/>
          </p:cNvPr>
          <p:cNvPicPr preferRelativeResize="0"/>
          <p:nvPr/>
        </p:nvPicPr>
        <p:blipFill rotWithShape="1">
          <a:blip r:embed="rId4">
            <a:alphaModFix/>
          </a:blip>
          <a:srcRect/>
          <a:stretch/>
        </p:blipFill>
        <p:spPr>
          <a:xfrm>
            <a:off x="2025042" y="1800311"/>
            <a:ext cx="8342334" cy="4692563"/>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020"/>
        <p:cNvGrpSpPr/>
        <p:nvPr/>
      </p:nvGrpSpPr>
      <p:grpSpPr>
        <a:xfrm>
          <a:off x="0" y="0"/>
          <a:ext cx="0" cy="0"/>
          <a:chOff x="0" y="0"/>
          <a:chExt cx="0" cy="0"/>
        </a:xfrm>
      </p:grpSpPr>
      <p:sp>
        <p:nvSpPr>
          <p:cNvPr id="1021" name="Google Shape;1021;p35"/>
          <p:cNvSpPr txBox="1">
            <a:spLocks noGrp="1"/>
          </p:cNvSpPr>
          <p:nvPr>
            <p:ph type="body" idx="1"/>
          </p:nvPr>
        </p:nvSpPr>
        <p:spPr>
          <a:xfrm>
            <a:off x="838200" y="1989600"/>
            <a:ext cx="11278800" cy="459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2400"/>
              <a:buNone/>
            </a:pPr>
            <a:r>
              <a:rPr lang="lt-LT" sz="2600">
                <a:latin typeface="Arial"/>
                <a:ea typeface="Arial"/>
                <a:cs typeface="Arial"/>
                <a:sym typeface="Arial"/>
              </a:rPr>
              <a:t>Personalizuotas turinys – DI analizuoja mūsų elgseną ir parenka, ką matome naujienų </a:t>
            </a:r>
            <a:r>
              <a:rPr lang="lt-LT" sz="26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6"/>
                  </a:ext>
                </a:extLst>
              </a:rPr>
              <a:t>sraute</a:t>
            </a:r>
            <a:r>
              <a:rPr lang="lt-LT" sz="2600">
                <a:latin typeface="Arial"/>
                <a:ea typeface="Arial"/>
                <a:cs typeface="Arial"/>
                <a:sym typeface="Arial"/>
              </a:rPr>
              <a:t>.</a:t>
            </a:r>
            <a:endParaRPr sz="2600">
              <a:latin typeface="Arial"/>
              <a:ea typeface="Arial"/>
              <a:cs typeface="Arial"/>
              <a:sym typeface="Arial"/>
            </a:endParaRPr>
          </a:p>
          <a:p>
            <a:pPr marL="0" lvl="0" indent="0" algn="l" rtl="0">
              <a:lnSpc>
                <a:spcPct val="100000"/>
              </a:lnSpc>
              <a:spcBef>
                <a:spcPts val="1000"/>
              </a:spcBef>
              <a:spcAft>
                <a:spcPts val="0"/>
              </a:spcAft>
              <a:buSzPts val="2400"/>
              <a:buNone/>
            </a:pPr>
            <a:r>
              <a:rPr lang="lt-LT" sz="2600">
                <a:latin typeface="Arial"/>
                <a:ea typeface="Arial"/>
                <a:cs typeface="Arial"/>
                <a:sym typeface="Arial"/>
              </a:rPr>
              <a:t>Tai padidina įsitraukimą, bet uždaro mus informaciniuose burbuluose.</a:t>
            </a:r>
            <a:endParaRPr sz="2600">
              <a:latin typeface="Arial"/>
              <a:ea typeface="Arial"/>
              <a:cs typeface="Arial"/>
              <a:sym typeface="Arial"/>
            </a:endParaRPr>
          </a:p>
          <a:p>
            <a:pPr marL="0" lvl="0" indent="0" algn="l" rtl="0">
              <a:lnSpc>
                <a:spcPct val="100000"/>
              </a:lnSpc>
              <a:spcBef>
                <a:spcPts val="1000"/>
              </a:spcBef>
              <a:spcAft>
                <a:spcPts val="0"/>
              </a:spcAft>
              <a:buSzPts val="2400"/>
              <a:buNone/>
            </a:pPr>
            <a:r>
              <a:rPr lang="lt-LT" sz="2600">
                <a:latin typeface="Arial"/>
                <a:ea typeface="Arial"/>
                <a:cs typeface="Arial"/>
                <a:sym typeface="Arial"/>
              </a:rPr>
              <a:t>Turinys iš DI – greitas ir įtaigus.</a:t>
            </a:r>
            <a:endParaRPr sz="2600">
              <a:latin typeface="Arial"/>
              <a:ea typeface="Arial"/>
              <a:cs typeface="Arial"/>
              <a:sym typeface="Arial"/>
            </a:endParaRPr>
          </a:p>
          <a:p>
            <a:pPr marL="0" lvl="0" indent="0" algn="l" rtl="0">
              <a:lnSpc>
                <a:spcPct val="100000"/>
              </a:lnSpc>
              <a:spcBef>
                <a:spcPts val="1000"/>
              </a:spcBef>
              <a:spcAft>
                <a:spcPts val="0"/>
              </a:spcAft>
              <a:buSzPts val="2400"/>
              <a:buNone/>
            </a:pPr>
            <a:r>
              <a:rPr lang="lt-LT" sz="2600">
                <a:latin typeface="Arial"/>
                <a:ea typeface="Arial"/>
                <a:cs typeface="Arial"/>
                <a:sym typeface="Arial"/>
              </a:rPr>
              <a:t>Automatiškai generuojami įrašai, komentarai ar net „influencerių“ profiliai.</a:t>
            </a:r>
            <a:endParaRPr sz="2600">
              <a:latin typeface="Arial"/>
              <a:ea typeface="Arial"/>
              <a:cs typeface="Arial"/>
              <a:sym typeface="Arial"/>
            </a:endParaRPr>
          </a:p>
          <a:p>
            <a:pPr marL="0" lvl="0" indent="0" algn="l" rtl="0">
              <a:lnSpc>
                <a:spcPct val="100000"/>
              </a:lnSpc>
              <a:spcBef>
                <a:spcPts val="1000"/>
              </a:spcBef>
              <a:spcAft>
                <a:spcPts val="0"/>
              </a:spcAft>
              <a:buSzPts val="2400"/>
              <a:buNone/>
            </a:pPr>
            <a:r>
              <a:rPr lang="lt-LT" sz="2600">
                <a:latin typeface="Arial"/>
                <a:ea typeface="Arial"/>
                <a:cs typeface="Arial"/>
                <a:sym typeface="Arial"/>
              </a:rPr>
              <a:t>Suku</a:t>
            </a:r>
            <a:r>
              <a:rPr lang="lt-LT" sz="2600"/>
              <a:t>r</a:t>
            </a:r>
            <a:r>
              <a:rPr lang="lt-LT" sz="2600">
                <a:latin typeface="Arial"/>
                <a:ea typeface="Arial"/>
                <a:cs typeface="Arial"/>
                <a:sym typeface="Arial"/>
              </a:rPr>
              <a:t>iamas įspūdis, kad bendraujame su tikrais žmonėmis. </a:t>
            </a:r>
            <a:endParaRPr sz="2600">
              <a:latin typeface="Arial"/>
              <a:ea typeface="Arial"/>
              <a:cs typeface="Arial"/>
              <a:sym typeface="Arial"/>
            </a:endParaRPr>
          </a:p>
          <a:p>
            <a:pPr marL="0" lvl="0" indent="0" algn="l" rtl="0">
              <a:lnSpc>
                <a:spcPct val="100000"/>
              </a:lnSpc>
              <a:spcBef>
                <a:spcPts val="1000"/>
              </a:spcBef>
              <a:spcAft>
                <a:spcPts val="0"/>
              </a:spcAft>
              <a:buSzPts val="2400"/>
              <a:buNone/>
            </a:pPr>
            <a:r>
              <a:rPr lang="lt-LT" sz="2600">
                <a:latin typeface="Arial"/>
                <a:ea typeface="Arial"/>
                <a:cs typeface="Arial"/>
                <a:sym typeface="Arial"/>
              </a:rPr>
              <a:t>Grėsmės: dezinformacija ir manipuliacija.</a:t>
            </a:r>
            <a:endParaRPr sz="2600">
              <a:latin typeface="Arial"/>
              <a:ea typeface="Arial"/>
              <a:cs typeface="Arial"/>
              <a:sym typeface="Arial"/>
            </a:endParaRPr>
          </a:p>
          <a:p>
            <a:pPr marL="0" lvl="0" indent="0" algn="l" rtl="0">
              <a:lnSpc>
                <a:spcPct val="100000"/>
              </a:lnSpc>
              <a:spcBef>
                <a:spcPts val="1000"/>
              </a:spcBef>
              <a:spcAft>
                <a:spcPts val="0"/>
              </a:spcAft>
              <a:buSzPts val="2400"/>
              <a:buNone/>
            </a:pPr>
            <a:r>
              <a:rPr lang="lt-LT" sz="2600">
                <a:latin typeface="Arial"/>
                <a:ea typeface="Arial"/>
                <a:cs typeface="Arial"/>
                <a:sym typeface="Arial"/>
              </a:rPr>
              <a:t>DI gali būti naudojamas skleisti melagingą informaciją.</a:t>
            </a:r>
            <a:endParaRPr sz="2600">
              <a:latin typeface="Arial"/>
              <a:ea typeface="Arial"/>
              <a:cs typeface="Arial"/>
              <a:sym typeface="Arial"/>
            </a:endParaRPr>
          </a:p>
          <a:p>
            <a:pPr marL="0" lvl="0" indent="0" algn="l" rtl="0">
              <a:lnSpc>
                <a:spcPct val="90000"/>
              </a:lnSpc>
              <a:spcBef>
                <a:spcPts val="1000"/>
              </a:spcBef>
              <a:spcAft>
                <a:spcPts val="0"/>
              </a:spcAft>
              <a:buSzPts val="2400"/>
              <a:buNone/>
            </a:pPr>
            <a:r>
              <a:rPr lang="lt-LT" sz="2600"/>
              <a:t>Botai ir deepfake’ai tampa vis sunkiau atpažįstami.</a:t>
            </a:r>
            <a:endParaRPr sz="2600"/>
          </a:p>
        </p:txBody>
      </p:sp>
      <p:sp>
        <p:nvSpPr>
          <p:cNvPr id="1022" name="Google Shape;1022;p35"/>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a:latin typeface="Arial"/>
                <a:ea typeface="Arial"/>
                <a:cs typeface="Arial"/>
                <a:sym typeface="Arial"/>
              </a:rPr>
              <a:t>Dirbtinis intelektas socialiniuose tinkluose</a:t>
            </a:r>
            <a:endParaRPr>
              <a:latin typeface="Arial"/>
              <a:ea typeface="Arial"/>
              <a:cs typeface="Arial"/>
              <a:sym typeface="Arial"/>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1026"/>
        <p:cNvGrpSpPr/>
        <p:nvPr/>
      </p:nvGrpSpPr>
      <p:grpSpPr>
        <a:xfrm>
          <a:off x="0" y="0"/>
          <a:ext cx="0" cy="0"/>
          <a:chOff x="0" y="0"/>
          <a:chExt cx="0" cy="0"/>
        </a:xfrm>
      </p:grpSpPr>
      <p:sp>
        <p:nvSpPr>
          <p:cNvPr id="1027" name="Google Shape;1027;g3a0e4a9668e_0_125"/>
          <p:cNvSpPr txBox="1"/>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None/>
            </a:pPr>
            <a:r>
              <a:rPr lang="lt-LT" sz="4500" b="1">
                <a:solidFill>
                  <a:srgbClr val="EA551F"/>
                </a:solidFill>
              </a:rPr>
              <a:t>Praktinė užduotis</a:t>
            </a:r>
            <a:endParaRPr sz="4500" b="1">
              <a:solidFill>
                <a:srgbClr val="EA551F"/>
              </a:solidFill>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032"/>
        <p:cNvGrpSpPr/>
        <p:nvPr/>
      </p:nvGrpSpPr>
      <p:grpSpPr>
        <a:xfrm>
          <a:off x="0" y="0"/>
          <a:ext cx="0" cy="0"/>
          <a:chOff x="0" y="0"/>
          <a:chExt cx="0" cy="0"/>
        </a:xfrm>
      </p:grpSpPr>
      <p:sp>
        <p:nvSpPr>
          <p:cNvPr id="1033" name="Google Shape;1033;p37"/>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E2E2E"/>
              </a:buClr>
              <a:buSzPts val="2800"/>
              <a:buNone/>
            </a:pPr>
            <a:r>
              <a:rPr lang="lt-LT" sz="32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7"/>
                  </a:ext>
                </a:extLst>
              </a:rPr>
              <a:t>Aptarkite pasirinktus </a:t>
            </a:r>
            <a:r>
              <a:rPr lang="lt-LT" sz="32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8"/>
                  </a:ext>
                </a:extLst>
              </a:rPr>
              <a:t>nuomonės formuotojus</a:t>
            </a:r>
            <a:r>
              <a:rPr lang="lt-LT" sz="32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9"/>
                  </a:ext>
                </a:extLst>
              </a:rPr>
              <a:t>.</a:t>
            </a:r>
            <a:endParaRPr sz="3200">
              <a:latin typeface="Arial"/>
              <a:ea typeface="Arial"/>
              <a:cs typeface="Arial"/>
              <a:sym typeface="Arial"/>
            </a:endParaRPr>
          </a:p>
          <a:p>
            <a:pPr marL="0" lvl="0" indent="0" algn="l" rtl="0">
              <a:lnSpc>
                <a:spcPct val="100000"/>
              </a:lnSpc>
              <a:spcBef>
                <a:spcPts val="1800"/>
              </a:spcBef>
              <a:spcAft>
                <a:spcPts val="0"/>
              </a:spcAft>
              <a:buSzPts val="3000"/>
              <a:buNone/>
            </a:pPr>
            <a:r>
              <a:rPr lang="lt-LT" sz="3200">
                <a:latin typeface="Arial"/>
                <a:ea typeface="Arial"/>
                <a:cs typeface="Arial"/>
                <a:sym typeface="Arial"/>
              </a:rPr>
              <a:t>Kodėl šie žmonės susilaukia tokio didelio populiarumo?</a:t>
            </a:r>
            <a:endParaRPr sz="3200">
              <a:latin typeface="Arial"/>
              <a:ea typeface="Arial"/>
              <a:cs typeface="Arial"/>
              <a:sym typeface="Arial"/>
            </a:endParaRPr>
          </a:p>
          <a:p>
            <a:pPr marL="0" lvl="0" indent="0" algn="l" rtl="0">
              <a:lnSpc>
                <a:spcPct val="100000"/>
              </a:lnSpc>
              <a:spcBef>
                <a:spcPts val="1800"/>
              </a:spcBef>
              <a:spcAft>
                <a:spcPts val="0"/>
              </a:spcAft>
              <a:buSzPts val="3000"/>
              <a:buNone/>
            </a:pPr>
            <a:r>
              <a:rPr lang="lt-LT" sz="3200">
                <a:latin typeface="Arial"/>
                <a:ea typeface="Arial"/>
                <a:cs typeface="Arial"/>
                <a:sym typeface="Arial"/>
              </a:rPr>
              <a:t>Ar šių žmonių kuriamas turinys naudingas?</a:t>
            </a:r>
            <a:endParaRPr sz="3200">
              <a:latin typeface="Arial"/>
              <a:ea typeface="Arial"/>
              <a:cs typeface="Arial"/>
              <a:sym typeface="Arial"/>
            </a:endParaRPr>
          </a:p>
          <a:p>
            <a:pPr marL="0" lvl="0" indent="0" algn="l" rtl="0">
              <a:lnSpc>
                <a:spcPct val="100000"/>
              </a:lnSpc>
              <a:spcBef>
                <a:spcPts val="1800"/>
              </a:spcBef>
              <a:spcAft>
                <a:spcPts val="0"/>
              </a:spcAft>
              <a:buSzPts val="3000"/>
              <a:buNone/>
            </a:pPr>
            <a:r>
              <a:rPr lang="lt-LT" sz="3200">
                <a:latin typeface="Arial"/>
                <a:ea typeface="Arial"/>
                <a:cs typeface="Arial"/>
                <a:sym typeface="Arial"/>
              </a:rPr>
              <a:t>Kokių žmonių paskyras socialiniuose tinkluose rekomenduotumėte sekti? Kodėl?</a:t>
            </a:r>
            <a:endParaRPr sz="3200">
              <a:latin typeface="Arial"/>
              <a:ea typeface="Arial"/>
              <a:cs typeface="Arial"/>
              <a:sym typeface="Arial"/>
            </a:endParaRPr>
          </a:p>
        </p:txBody>
      </p:sp>
      <p:sp>
        <p:nvSpPr>
          <p:cNvPr id="1034" name="Google Shape;1034;p37"/>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sz="4500" b="1">
                <a:solidFill>
                  <a:srgbClr val="EA55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0"/>
                  </a:ext>
                </a:extLst>
              </a:rPr>
              <a:t>Kaip</a:t>
            </a:r>
            <a:r>
              <a:rPr lang="lt-LT" sz="4500" b="1">
                <a:solidFill>
                  <a:srgbClr val="EA551F"/>
                </a:solidFill>
                <a:latin typeface="Arial"/>
                <a:ea typeface="Arial"/>
                <a:cs typeface="Arial"/>
                <a:sym typeface="Arial"/>
              </a:rPr>
              <a:t> manote?</a:t>
            </a:r>
            <a:endParaRPr b="1">
              <a:solidFill>
                <a:srgbClr val="FF0000"/>
              </a:solidFill>
              <a:latin typeface="Arial"/>
              <a:ea typeface="Arial"/>
              <a:cs typeface="Arial"/>
              <a:sym typeface="Arial"/>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1039"/>
        <p:cNvGrpSpPr/>
        <p:nvPr/>
      </p:nvGrpSpPr>
      <p:grpSpPr>
        <a:xfrm>
          <a:off x="0" y="0"/>
          <a:ext cx="0" cy="0"/>
          <a:chOff x="0" y="0"/>
          <a:chExt cx="0" cy="0"/>
        </a:xfrm>
      </p:grpSpPr>
      <p:sp>
        <p:nvSpPr>
          <p:cNvPr id="1040" name="Google Shape;1040;p38"/>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SzPts val="2400"/>
              <a:buNone/>
            </a:pPr>
            <a:r>
              <a:rPr lang="lt-LT" sz="3200">
                <a:latin typeface="Arial"/>
                <a:ea typeface="Arial"/>
                <a:cs typeface="Arial"/>
                <a:sym typeface="Arial"/>
              </a:rPr>
              <a:t>Patikrinkite šaltinį</a:t>
            </a:r>
            <a:endParaRPr sz="3200">
              <a:latin typeface="Arial"/>
              <a:ea typeface="Arial"/>
              <a:cs typeface="Arial"/>
              <a:sym typeface="Arial"/>
            </a:endParaRPr>
          </a:p>
          <a:p>
            <a:pPr marL="0" lvl="0" indent="0" algn="l" rtl="0">
              <a:lnSpc>
                <a:spcPct val="100000"/>
              </a:lnSpc>
              <a:spcBef>
                <a:spcPts val="1000"/>
              </a:spcBef>
              <a:spcAft>
                <a:spcPts val="0"/>
              </a:spcAft>
              <a:buSzPts val="2400"/>
              <a:buNone/>
            </a:pPr>
            <a:r>
              <a:rPr lang="lt-LT" sz="3200">
                <a:latin typeface="Arial"/>
                <a:ea typeface="Arial"/>
                <a:cs typeface="Arial"/>
                <a:sym typeface="Arial"/>
              </a:rPr>
              <a:t>Ieškokite kitur</a:t>
            </a:r>
            <a:endParaRPr sz="3200">
              <a:latin typeface="Arial"/>
              <a:ea typeface="Arial"/>
              <a:cs typeface="Arial"/>
              <a:sym typeface="Arial"/>
            </a:endParaRPr>
          </a:p>
          <a:p>
            <a:pPr marL="0" lvl="0" indent="0" algn="l" rtl="0">
              <a:lnSpc>
                <a:spcPct val="100000"/>
              </a:lnSpc>
              <a:spcBef>
                <a:spcPts val="1000"/>
              </a:spcBef>
              <a:spcAft>
                <a:spcPts val="0"/>
              </a:spcAft>
              <a:buSzPts val="2400"/>
              <a:buNone/>
            </a:pPr>
            <a:r>
              <a:rPr lang="lt-LT" sz="3200">
                <a:latin typeface="Arial"/>
                <a:ea typeface="Arial"/>
                <a:cs typeface="Arial"/>
                <a:sym typeface="Arial"/>
              </a:rPr>
              <a:t>Atsargiai su per tobulu turiniu</a:t>
            </a:r>
            <a:endParaRPr sz="3200">
              <a:latin typeface="Arial"/>
              <a:ea typeface="Arial"/>
              <a:cs typeface="Arial"/>
              <a:sym typeface="Arial"/>
            </a:endParaRPr>
          </a:p>
          <a:p>
            <a:pPr marL="0" lvl="0" indent="0" algn="l" rtl="0">
              <a:lnSpc>
                <a:spcPct val="100000"/>
              </a:lnSpc>
              <a:spcBef>
                <a:spcPts val="1000"/>
              </a:spcBef>
              <a:spcAft>
                <a:spcPts val="0"/>
              </a:spcAft>
              <a:buSzPts val="2400"/>
              <a:buNone/>
            </a:pPr>
            <a:r>
              <a:rPr lang="lt-LT" sz="3200">
                <a:latin typeface="Arial"/>
                <a:ea typeface="Arial"/>
                <a:cs typeface="Arial"/>
                <a:sym typeface="Arial"/>
              </a:rPr>
              <a:t>Stebėkite vizualinę informaciją</a:t>
            </a:r>
            <a:endParaRPr sz="3200">
              <a:latin typeface="Arial"/>
              <a:ea typeface="Arial"/>
              <a:cs typeface="Arial"/>
              <a:sym typeface="Arial"/>
            </a:endParaRPr>
          </a:p>
          <a:p>
            <a:pPr marL="0" lvl="0" indent="0" algn="l" rtl="0">
              <a:lnSpc>
                <a:spcPct val="100000"/>
              </a:lnSpc>
              <a:spcBef>
                <a:spcPts val="1000"/>
              </a:spcBef>
              <a:spcAft>
                <a:spcPts val="0"/>
              </a:spcAft>
              <a:buSzPts val="2400"/>
              <a:buNone/>
            </a:pPr>
            <a:r>
              <a:rPr lang="lt-LT" sz="3200">
                <a:latin typeface="Arial"/>
                <a:ea typeface="Arial"/>
                <a:cs typeface="Arial"/>
                <a:sym typeface="Arial"/>
              </a:rPr>
              <a:t>Saugokitės manipuliacijos</a:t>
            </a:r>
            <a:endParaRPr sz="3200">
              <a:latin typeface="Arial"/>
              <a:ea typeface="Arial"/>
              <a:cs typeface="Arial"/>
              <a:sym typeface="Arial"/>
            </a:endParaRPr>
          </a:p>
          <a:p>
            <a:pPr marL="0" lvl="0" indent="0" algn="l" rtl="0">
              <a:lnSpc>
                <a:spcPct val="100000"/>
              </a:lnSpc>
              <a:spcBef>
                <a:spcPts val="1000"/>
              </a:spcBef>
              <a:spcAft>
                <a:spcPts val="0"/>
              </a:spcAft>
              <a:buSzPts val="2400"/>
              <a:buNone/>
            </a:pPr>
            <a:r>
              <a:rPr lang="lt-LT" sz="3200">
                <a:latin typeface="Arial"/>
                <a:ea typeface="Arial"/>
                <a:cs typeface="Arial"/>
                <a:sym typeface="Arial"/>
              </a:rPr>
              <a:t>Užduokite sau klausimus</a:t>
            </a:r>
            <a:endParaRPr sz="3200">
              <a:latin typeface="Arial"/>
              <a:ea typeface="Arial"/>
              <a:cs typeface="Arial"/>
              <a:sym typeface="Arial"/>
            </a:endParaRPr>
          </a:p>
        </p:txBody>
      </p:sp>
      <p:sp>
        <p:nvSpPr>
          <p:cNvPr id="1041" name="Google Shape;1041;p38"/>
          <p:cNvSpPr txBox="1">
            <a:spLocks noGrp="1"/>
          </p:cNvSpPr>
          <p:nvPr>
            <p:ph type="title"/>
          </p:nvPr>
        </p:nvSpPr>
        <p:spPr>
          <a:xfrm>
            <a:off x="910125" y="374600"/>
            <a:ext cx="106308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a:latin typeface="Arial"/>
                <a:ea typeface="Arial"/>
                <a:cs typeface="Arial"/>
                <a:sym typeface="Arial"/>
              </a:rPr>
              <a:t>Kaip kritiškai vertinti informaciją </a:t>
            </a:r>
            <a:r>
              <a:rPr lang="lt-LT">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2"/>
                  </a:ext>
                </a:extLst>
              </a:rPr>
              <a:t>socialiniuose tinkluose</a:t>
            </a:r>
            <a:r>
              <a:rPr lang="lt-LT">
                <a:latin typeface="Arial"/>
                <a:ea typeface="Arial"/>
                <a:cs typeface="Arial"/>
                <a:sym typeface="Arial"/>
              </a:rPr>
              <a:t>?</a:t>
            </a:r>
            <a:endParaRPr>
              <a:latin typeface="Arial"/>
              <a:ea typeface="Arial"/>
              <a:cs typeface="Arial"/>
              <a:sym typeface="Arial"/>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047" name="Google Shape;1047;p39"/>
          <p:cNvSpPr txBox="1">
            <a:spLocks noGrp="1"/>
          </p:cNvSpPr>
          <p:nvPr>
            <p:ph type="body" idx="1"/>
          </p:nvPr>
        </p:nvSpPr>
        <p:spPr>
          <a:xfrm>
            <a:off x="838200" y="2056474"/>
            <a:ext cx="10982960" cy="4558320"/>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50000"/>
              </a:lnSpc>
              <a:spcBef>
                <a:spcPts val="0"/>
              </a:spcBef>
              <a:spcAft>
                <a:spcPts val="0"/>
              </a:spcAft>
              <a:buSzPct val="93750"/>
              <a:buNone/>
            </a:pPr>
            <a:r>
              <a:rPr lang="lt-LT" sz="3200">
                <a:solidFill>
                  <a:srgbClr val="212529"/>
                </a:solidFill>
                <a:latin typeface="Arial"/>
                <a:ea typeface="Arial"/>
                <a:cs typeface="Arial"/>
                <a:sym typeface="Arial"/>
              </a:rPr>
              <a:t>Tikros vietos ar asmens nuotrauka pateikiama kaip visiškai kitos vietos ar asmens atvaizdas.</a:t>
            </a:r>
            <a:endParaRPr/>
          </a:p>
          <a:p>
            <a:pPr marL="0" lvl="0" indent="0" algn="l" rtl="0">
              <a:lnSpc>
                <a:spcPct val="150000"/>
              </a:lnSpc>
              <a:spcBef>
                <a:spcPts val="0"/>
              </a:spcBef>
              <a:spcAft>
                <a:spcPts val="0"/>
              </a:spcAft>
              <a:buSzPct val="93750"/>
              <a:buNone/>
            </a:pPr>
            <a:r>
              <a:rPr lang="lt-LT" sz="3200">
                <a:solidFill>
                  <a:srgbClr val="212529"/>
                </a:solidFill>
                <a:latin typeface="Arial"/>
                <a:ea typeface="Arial"/>
                <a:cs typeface="Arial"/>
                <a:sym typeface="Arial"/>
              </a:rPr>
              <a:t>Suklastotos nuotraukos, pakeistos grafikos redaktoriumi (pvz,, Photoshop“), kad būtų pridėti arba pašalinti kai kurie elementai.</a:t>
            </a:r>
            <a:endParaRPr sz="3200">
              <a:solidFill>
                <a:srgbClr val="212529"/>
              </a:solidFill>
              <a:latin typeface="Arial"/>
              <a:ea typeface="Arial"/>
              <a:cs typeface="Arial"/>
              <a:sym typeface="Arial"/>
            </a:endParaRPr>
          </a:p>
          <a:p>
            <a:pPr marL="0" lvl="0" indent="0" algn="l" rtl="0">
              <a:lnSpc>
                <a:spcPct val="150000"/>
              </a:lnSpc>
              <a:spcBef>
                <a:spcPts val="0"/>
              </a:spcBef>
              <a:spcAft>
                <a:spcPts val="0"/>
              </a:spcAft>
              <a:buSzPct val="93750"/>
              <a:buNone/>
            </a:pPr>
            <a:r>
              <a:rPr lang="lt-LT" sz="3200">
                <a:latin typeface="Arial"/>
                <a:ea typeface="Arial"/>
                <a:cs typeface="Arial"/>
                <a:sym typeface="Arial"/>
              </a:rPr>
              <a:t>Apkarpytos nuotraukos, kuriose rodoma tik dalis vaizdo, nėra konteksto.</a:t>
            </a:r>
            <a:endParaRPr/>
          </a:p>
          <a:p>
            <a:pPr marL="0" lvl="0" indent="0" algn="l" rtl="0">
              <a:lnSpc>
                <a:spcPct val="90000"/>
              </a:lnSpc>
              <a:spcBef>
                <a:spcPts val="0"/>
              </a:spcBef>
              <a:spcAft>
                <a:spcPts val="0"/>
              </a:spcAft>
              <a:buSzPct val="100000"/>
              <a:buNone/>
            </a:pPr>
            <a:endParaRPr>
              <a:latin typeface="Arial"/>
              <a:ea typeface="Arial"/>
              <a:cs typeface="Arial"/>
              <a:sym typeface="Arial"/>
            </a:endParaRPr>
          </a:p>
          <a:p>
            <a:pPr marL="228600" lvl="0" indent="-38100" algn="l" rtl="0">
              <a:lnSpc>
                <a:spcPct val="90000"/>
              </a:lnSpc>
              <a:spcBef>
                <a:spcPts val="1000"/>
              </a:spcBef>
              <a:spcAft>
                <a:spcPts val="0"/>
              </a:spcAft>
              <a:buClr>
                <a:srgbClr val="2E2E2E"/>
              </a:buClr>
              <a:buSzPct val="100000"/>
              <a:buNone/>
            </a:pPr>
            <a:endParaRPr/>
          </a:p>
        </p:txBody>
      </p:sp>
      <p:sp>
        <p:nvSpPr>
          <p:cNvPr id="1048" name="Google Shape;1048;p39"/>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400"/>
              <a:buFont typeface="Century Gothic"/>
              <a:buNone/>
            </a:pPr>
            <a:r>
              <a:rPr lang="lt-LT" sz="4500" b="1">
                <a:solidFill>
                  <a:srgbClr val="EA551F"/>
                </a:solidFill>
                <a:latin typeface="Arial"/>
                <a:ea typeface="Arial"/>
                <a:cs typeface="Arial"/>
                <a:sym typeface="Arial"/>
              </a:rPr>
              <a:t>Manipuliavimas nuotraukomis </a:t>
            </a:r>
            <a:endParaRPr sz="4500" b="1">
              <a:solidFill>
                <a:srgbClr val="FF0000"/>
              </a:solidFill>
              <a:latin typeface="Arial"/>
              <a:ea typeface="Arial"/>
              <a:cs typeface="Arial"/>
              <a:sym typeface="Arial"/>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053"/>
        <p:cNvGrpSpPr/>
        <p:nvPr/>
      </p:nvGrpSpPr>
      <p:grpSpPr>
        <a:xfrm>
          <a:off x="0" y="0"/>
          <a:ext cx="0" cy="0"/>
          <a:chOff x="0" y="0"/>
          <a:chExt cx="0" cy="0"/>
        </a:xfrm>
      </p:grpSpPr>
      <p:sp>
        <p:nvSpPr>
          <p:cNvPr id="1054" name="Google Shape;1054;g38be4de6db4_0_16"/>
          <p:cNvSpPr txBox="1">
            <a:spLocks noGrp="1"/>
          </p:cNvSpPr>
          <p:nvPr>
            <p:ph type="body" idx="1"/>
          </p:nvPr>
        </p:nvSpPr>
        <p:spPr>
          <a:xfrm>
            <a:off x="838200" y="2056474"/>
            <a:ext cx="10983000" cy="4558200"/>
          </a:xfrm>
          <a:prstGeom prst="rect">
            <a:avLst/>
          </a:prstGeom>
          <a:noFill/>
          <a:ln>
            <a:noFill/>
          </a:ln>
        </p:spPr>
        <p:txBody>
          <a:bodyPr spcFirstLastPara="1" wrap="square" lIns="91425" tIns="45700" rIns="91425" bIns="45700" anchor="t" anchorCtr="0">
            <a:normAutofit/>
          </a:bodyPr>
          <a:lstStyle/>
          <a:p>
            <a:pPr marL="0" lvl="0" indent="0" algn="l" rtl="0">
              <a:spcBef>
                <a:spcPts val="1000"/>
              </a:spcBef>
              <a:spcAft>
                <a:spcPts val="0"/>
              </a:spcAft>
              <a:buNone/>
            </a:pPr>
            <a:endParaRPr/>
          </a:p>
          <a:p>
            <a:pPr marL="0" lvl="0" indent="0" algn="l" rtl="0">
              <a:spcBef>
                <a:spcPts val="1000"/>
              </a:spcBef>
              <a:spcAft>
                <a:spcPts val="0"/>
              </a:spcAft>
              <a:buNone/>
            </a:pPr>
            <a:endParaRPr/>
          </a:p>
        </p:txBody>
      </p:sp>
      <p:sp>
        <p:nvSpPr>
          <p:cNvPr id="1055" name="Google Shape;1055;g38be4de6db4_0_16"/>
          <p:cNvSpPr txBox="1"/>
          <p:nvPr/>
        </p:nvSpPr>
        <p:spPr>
          <a:xfrm>
            <a:off x="1072800" y="571500"/>
            <a:ext cx="10046400" cy="8082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lt-LT" sz="4500" b="1">
                <a:solidFill>
                  <a:srgbClr val="EA551F"/>
                </a:solidFill>
              </a:rPr>
              <a:t>Manipuliavimas nuotraukomis </a:t>
            </a:r>
            <a:endParaRPr sz="4500" b="1">
              <a:solidFill>
                <a:srgbClr val="FF0000"/>
              </a:solidFill>
            </a:endParaRPr>
          </a:p>
        </p:txBody>
      </p:sp>
      <p:pic>
        <p:nvPicPr>
          <p:cNvPr id="1056" name="Google Shape;1056;g38be4de6db4_0_16"/>
          <p:cNvPicPr preferRelativeResize="0"/>
          <p:nvPr/>
        </p:nvPicPr>
        <p:blipFill>
          <a:blip r:embed="rId3">
            <a:alphaModFix/>
          </a:blip>
          <a:stretch>
            <a:fillRect/>
          </a:stretch>
        </p:blipFill>
        <p:spPr>
          <a:xfrm>
            <a:off x="1603475" y="2056475"/>
            <a:ext cx="8103490" cy="4558199"/>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1060"/>
        <p:cNvGrpSpPr/>
        <p:nvPr/>
      </p:nvGrpSpPr>
      <p:grpSpPr>
        <a:xfrm>
          <a:off x="0" y="0"/>
          <a:ext cx="0" cy="0"/>
          <a:chOff x="0" y="0"/>
          <a:chExt cx="0" cy="0"/>
        </a:xfrm>
      </p:grpSpPr>
      <p:sp>
        <p:nvSpPr>
          <p:cNvPr id="1061" name="Google Shape;1061;p40"/>
          <p:cNvSpPr txBox="1"/>
          <p:nvPr/>
        </p:nvSpPr>
        <p:spPr>
          <a:xfrm>
            <a:off x="1809306" y="2766218"/>
            <a:ext cx="8573400" cy="1325700"/>
          </a:xfrm>
          <a:prstGeom prst="rect">
            <a:avLst/>
          </a:prstGeom>
          <a:noFill/>
          <a:ln w="69850" cap="flat" cmpd="sng">
            <a:solidFill>
              <a:srgbClr val="666666"/>
            </a:solidFill>
            <a:prstDash val="dash"/>
            <a:round/>
            <a:headEnd type="none" w="sm" len="sm"/>
            <a:tailEnd type="none" w="sm" len="sm"/>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EA551F"/>
              </a:buClr>
              <a:buSzPts val="4500"/>
              <a:buFont typeface="Century Gothic"/>
              <a:buNone/>
            </a:pPr>
            <a:r>
              <a:rPr lang="lt-LT" sz="4500" b="1" i="0" strike="noStrike" cap="none">
                <a:solidFill>
                  <a:srgbClr val="EA551F"/>
                </a:solidFill>
                <a:uFill>
                  <a:noFill/>
                </a:uFill>
                <a:latin typeface="Arial"/>
                <a:ea typeface="Arial"/>
                <a:cs typeface="Arial"/>
                <a:sym typeface="Arial"/>
                <a:hlinkClick r:id="rId3">
                  <a:extLst>
                    <a:ext uri="{A12FA001-AC4F-418D-AE19-62706E023703}">
                      <ahyp:hlinkClr xmlns:ahyp="http://schemas.microsoft.com/office/drawing/2018/hyperlinkcolor" val="tx"/>
                    </a:ext>
                  </a:extLst>
                </a:hlinkClick>
              </a:rPr>
              <a:t>Praktinė užduotis</a:t>
            </a:r>
            <a:endParaRPr sz="4500" b="1" i="0" strike="noStrike" cap="none">
              <a:solidFill>
                <a:srgbClr val="EA551F"/>
              </a:solidFill>
              <a:latin typeface="Arial"/>
              <a:ea typeface="Arial"/>
              <a:cs typeface="Arial"/>
              <a:sym typeface="Arial"/>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1066"/>
        <p:cNvGrpSpPr/>
        <p:nvPr/>
      </p:nvGrpSpPr>
      <p:grpSpPr>
        <a:xfrm>
          <a:off x="0" y="0"/>
          <a:ext cx="0" cy="0"/>
          <a:chOff x="0" y="0"/>
          <a:chExt cx="0" cy="0"/>
        </a:xfrm>
      </p:grpSpPr>
      <p:sp>
        <p:nvSpPr>
          <p:cNvPr id="1067" name="Google Shape;1067;g38be4de6db4_0_35"/>
          <p:cNvSpPr txBox="1">
            <a:spLocks noGrp="1"/>
          </p:cNvSpPr>
          <p:nvPr>
            <p:ph type="title"/>
          </p:nvPr>
        </p:nvSpPr>
        <p:spPr>
          <a:xfrm>
            <a:off x="2406150" y="2895600"/>
            <a:ext cx="7379700" cy="1066800"/>
          </a:xfrm>
          <a:prstGeom prst="rect">
            <a:avLst/>
          </a:prstGeom>
          <a:noFill/>
          <a:ln w="69850" cap="flat" cmpd="sng">
            <a:solidFill>
              <a:srgbClr val="666666"/>
            </a:solidFill>
            <a:prstDash val="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latin typeface="Arial"/>
                <a:ea typeface="Arial"/>
                <a:cs typeface="Arial"/>
                <a:sym typeface="Arial"/>
              </a:rPr>
              <a:t>Atsakomybė ir saugumas</a:t>
            </a:r>
            <a:endParaRPr>
              <a:latin typeface="Arial"/>
              <a:ea typeface="Arial"/>
              <a:cs typeface="Arial"/>
              <a:sym typeface="Arial"/>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072"/>
        <p:cNvGrpSpPr/>
        <p:nvPr/>
      </p:nvGrpSpPr>
      <p:grpSpPr>
        <a:xfrm>
          <a:off x="0" y="0"/>
          <a:ext cx="0" cy="0"/>
          <a:chOff x="0" y="0"/>
          <a:chExt cx="0" cy="0"/>
        </a:xfrm>
      </p:grpSpPr>
      <p:sp>
        <p:nvSpPr>
          <p:cNvPr id="1073" name="Google Shape;1073;g38be4de6db4_0_46"/>
          <p:cNvSpPr txBox="1">
            <a:spLocks noGrp="1"/>
          </p:cNvSpPr>
          <p:nvPr>
            <p:ph type="body" idx="1"/>
          </p:nvPr>
        </p:nvSpPr>
        <p:spPr>
          <a:xfrm>
            <a:off x="838200" y="1819776"/>
            <a:ext cx="10515600" cy="49074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chemeClr val="dk1"/>
              </a:buClr>
              <a:buSzPts val="1400"/>
              <a:buFont typeface="Arial"/>
              <a:buNone/>
            </a:pPr>
            <a:r>
              <a:rPr lang="lt-LT" b="1">
                <a:solidFill>
                  <a:schemeClr val="dk1"/>
                </a:solidFill>
              </a:rPr>
              <a:t>Ką daryti:</a:t>
            </a:r>
            <a:endParaRPr>
              <a:solidFill>
                <a:schemeClr val="dk1"/>
              </a:solidFill>
            </a:endParaRPr>
          </a:p>
          <a:p>
            <a:pPr marL="0" lvl="0" indent="0" algn="l" rtl="0">
              <a:lnSpc>
                <a:spcPct val="150000"/>
              </a:lnSpc>
              <a:spcBef>
                <a:spcPts val="0"/>
              </a:spcBef>
              <a:spcAft>
                <a:spcPts val="0"/>
              </a:spcAft>
              <a:buClr>
                <a:schemeClr val="dk1"/>
              </a:buClr>
              <a:buSzPts val="1400"/>
              <a:buFont typeface="Arial"/>
              <a:buNone/>
            </a:pPr>
            <a:r>
              <a:rPr lang="lt-LT" b="1">
                <a:solidFill>
                  <a:schemeClr val="dk1"/>
                </a:solidFill>
              </a:rPr>
              <a:t>Neatsakinėti</a:t>
            </a:r>
            <a:r>
              <a:rPr lang="lt-LT">
                <a:solidFill>
                  <a:schemeClr val="dk1"/>
                </a:solidFill>
              </a:rPr>
              <a:t> į provokuojančias žinutes.</a:t>
            </a:r>
            <a:endParaRPr>
              <a:solidFill>
                <a:schemeClr val="dk1"/>
              </a:solidFill>
            </a:endParaRPr>
          </a:p>
          <a:p>
            <a:pPr marL="0" lvl="0" indent="0" algn="l" rtl="0">
              <a:lnSpc>
                <a:spcPct val="150000"/>
              </a:lnSpc>
              <a:spcBef>
                <a:spcPts val="0"/>
              </a:spcBef>
              <a:spcAft>
                <a:spcPts val="0"/>
              </a:spcAft>
              <a:buClr>
                <a:schemeClr val="dk1"/>
              </a:buClr>
              <a:buSzPts val="1400"/>
              <a:buFont typeface="Arial"/>
              <a:buNone/>
            </a:pPr>
            <a:r>
              <a:rPr lang="lt-LT" b="1">
                <a:solidFill>
                  <a:schemeClr val="dk1"/>
                </a:solidFill>
              </a:rPr>
              <a:t>Išsaugoti įrodymus</a:t>
            </a:r>
            <a:r>
              <a:rPr lang="lt-LT">
                <a:solidFill>
                  <a:schemeClr val="dk1"/>
                </a:solidFill>
              </a:rPr>
              <a:t> – ekrano nuotraukos gali būti svarbios.</a:t>
            </a:r>
            <a:endParaRPr>
              <a:solidFill>
                <a:schemeClr val="dk1"/>
              </a:solidFill>
            </a:endParaRPr>
          </a:p>
          <a:p>
            <a:pPr marL="0" lvl="0" indent="0" algn="l" rtl="0">
              <a:lnSpc>
                <a:spcPct val="150000"/>
              </a:lnSpc>
              <a:spcBef>
                <a:spcPts val="0"/>
              </a:spcBef>
              <a:spcAft>
                <a:spcPts val="0"/>
              </a:spcAft>
              <a:buClr>
                <a:schemeClr val="dk1"/>
              </a:buClr>
              <a:buSzPts val="1400"/>
              <a:buFont typeface="Arial"/>
              <a:buNone/>
            </a:pPr>
            <a:r>
              <a:rPr lang="lt-LT" b="1">
                <a:solidFill>
                  <a:schemeClr val="dk1"/>
                </a:solidFill>
              </a:rPr>
              <a:t>Pranešti</a:t>
            </a:r>
            <a:r>
              <a:rPr lang="lt-LT">
                <a:solidFill>
                  <a:schemeClr val="dk1"/>
                </a:solidFill>
              </a:rPr>
              <a:t> platformai ar mokyklai, o prireikus – teisėsaugai.</a:t>
            </a:r>
            <a:endParaRPr>
              <a:solidFill>
                <a:schemeClr val="dk1"/>
              </a:solidFill>
            </a:endParaRPr>
          </a:p>
          <a:p>
            <a:pPr marL="0" lvl="0" indent="0" algn="l" rtl="0">
              <a:lnSpc>
                <a:spcPct val="150000"/>
              </a:lnSpc>
              <a:spcBef>
                <a:spcPts val="0"/>
              </a:spcBef>
              <a:spcAft>
                <a:spcPts val="0"/>
              </a:spcAft>
              <a:buClr>
                <a:schemeClr val="dk1"/>
              </a:buClr>
              <a:buSzPts val="1400"/>
              <a:buFont typeface="Arial"/>
              <a:buNone/>
            </a:pPr>
            <a:r>
              <a:rPr lang="lt-LT" b="1">
                <a:solidFill>
                  <a:schemeClr val="dk1"/>
                </a:solidFill>
              </a:rPr>
              <a:t>Blokuoti ir apriboti</a:t>
            </a:r>
            <a:r>
              <a:rPr lang="lt-LT">
                <a:solidFill>
                  <a:schemeClr val="dk1"/>
                </a:solidFill>
              </a:rPr>
              <a:t> įžeidžiančius asmenis.</a:t>
            </a:r>
            <a:endParaRPr>
              <a:solidFill>
                <a:schemeClr val="dk1"/>
              </a:solidFill>
            </a:endParaRPr>
          </a:p>
          <a:p>
            <a:pPr marL="0" lvl="0" indent="0" algn="l" rtl="0">
              <a:lnSpc>
                <a:spcPct val="150000"/>
              </a:lnSpc>
              <a:spcBef>
                <a:spcPts val="0"/>
              </a:spcBef>
              <a:spcAft>
                <a:spcPts val="0"/>
              </a:spcAft>
              <a:buClr>
                <a:schemeClr val="dk1"/>
              </a:buClr>
              <a:buSzPts val="1400"/>
              <a:buFont typeface="Arial"/>
              <a:buNone/>
            </a:pPr>
            <a:r>
              <a:rPr lang="lt-LT" b="1">
                <a:solidFill>
                  <a:schemeClr val="dk1"/>
                </a:solidFill>
              </a:rPr>
              <a:t>Stiprinti privatumo nustatymus</a:t>
            </a:r>
            <a:r>
              <a:rPr lang="lt-LT">
                <a:solidFill>
                  <a:schemeClr val="dk1"/>
                </a:solidFill>
              </a:rPr>
              <a:t> – dalinkitės informacija tik su patikimais žmonėmis.</a:t>
            </a:r>
            <a:endParaRPr>
              <a:solidFill>
                <a:schemeClr val="dk1"/>
              </a:solidFill>
            </a:endParaRPr>
          </a:p>
          <a:p>
            <a:pPr marL="0" lvl="0" indent="0" algn="l" rtl="0">
              <a:lnSpc>
                <a:spcPct val="100000"/>
              </a:lnSpc>
              <a:spcBef>
                <a:spcPts val="0"/>
              </a:spcBef>
              <a:spcAft>
                <a:spcPts val="0"/>
              </a:spcAft>
              <a:buClr>
                <a:schemeClr val="dk1"/>
              </a:buClr>
              <a:buSzPts val="1400"/>
              <a:buFont typeface="Arial"/>
              <a:buNone/>
            </a:pPr>
            <a:endParaRPr sz="2400">
              <a:solidFill>
                <a:schemeClr val="dk1"/>
              </a:solidFill>
            </a:endParaRPr>
          </a:p>
          <a:p>
            <a:pPr marL="0" lvl="0" indent="0" algn="l" rtl="0">
              <a:lnSpc>
                <a:spcPct val="100000"/>
              </a:lnSpc>
              <a:spcBef>
                <a:spcPts val="1000"/>
              </a:spcBef>
              <a:spcAft>
                <a:spcPts val="0"/>
              </a:spcAft>
              <a:buSzPts val="2400"/>
              <a:buNone/>
            </a:pPr>
            <a:endParaRPr sz="2400"/>
          </a:p>
        </p:txBody>
      </p:sp>
      <p:sp>
        <p:nvSpPr>
          <p:cNvPr id="1074" name="Google Shape;1074;g38be4de6db4_0_46"/>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11111"/>
              <a:buNone/>
            </a:pPr>
            <a:r>
              <a:rPr lang="lt-LT">
                <a:latin typeface="Arial"/>
                <a:ea typeface="Arial"/>
                <a:cs typeface="Arial"/>
                <a:sym typeface="Arial"/>
              </a:rPr>
              <a:t>Kibernetinės patyčios ir priekabiavimas</a:t>
            </a:r>
            <a:endParaRPr>
              <a:latin typeface="Arial"/>
              <a:ea typeface="Arial"/>
              <a:cs typeface="Arial"/>
              <a:sym typeface="Arial"/>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1079"/>
        <p:cNvGrpSpPr/>
        <p:nvPr/>
      </p:nvGrpSpPr>
      <p:grpSpPr>
        <a:xfrm>
          <a:off x="0" y="0"/>
          <a:ext cx="0" cy="0"/>
          <a:chOff x="0" y="0"/>
          <a:chExt cx="0" cy="0"/>
        </a:xfrm>
      </p:grpSpPr>
      <p:sp>
        <p:nvSpPr>
          <p:cNvPr id="1080" name="Google Shape;1080;g38be4de6db4_0_40"/>
          <p:cNvSpPr txBox="1">
            <a:spLocks noGrp="1"/>
          </p:cNvSpPr>
          <p:nvPr>
            <p:ph type="body" idx="1"/>
          </p:nvPr>
        </p:nvSpPr>
        <p:spPr>
          <a:xfrm>
            <a:off x="838200" y="1819776"/>
            <a:ext cx="10515600" cy="49209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chemeClr val="dk1"/>
              </a:buClr>
              <a:buSzPts val="1400"/>
              <a:buFont typeface="Arial"/>
              <a:buNone/>
            </a:pPr>
            <a:r>
              <a:rPr lang="lt-LT" sz="2400">
                <a:solidFill>
                  <a:schemeClr val="dk1"/>
                </a:solidFill>
              </a:rPr>
              <a:t>Jei socialiniai tinklai pradeda užimti per daug laiko, svarbu sąmoningai reguliuoti jų naudojimą. Pabandykite:</a:t>
            </a:r>
            <a:endParaRPr sz="2400">
              <a:solidFill>
                <a:schemeClr val="dk1"/>
              </a:solidFill>
            </a:endParaRPr>
          </a:p>
          <a:p>
            <a:pPr marL="0" lvl="0" indent="0" algn="l" rtl="0">
              <a:lnSpc>
                <a:spcPct val="150000"/>
              </a:lnSpc>
              <a:spcBef>
                <a:spcPts val="0"/>
              </a:spcBef>
              <a:spcAft>
                <a:spcPts val="0"/>
              </a:spcAft>
              <a:buClr>
                <a:schemeClr val="dk1"/>
              </a:buClr>
              <a:buSzPts val="1400"/>
              <a:buFont typeface="Arial"/>
              <a:buNone/>
            </a:pPr>
            <a:r>
              <a:rPr lang="lt-LT" sz="2400" b="1">
                <a:solidFill>
                  <a:schemeClr val="dk1"/>
                </a:solidFill>
              </a:rPr>
              <a:t>Nustatyti laiko ribas</a:t>
            </a:r>
            <a:r>
              <a:rPr lang="lt-LT" sz="2400">
                <a:solidFill>
                  <a:schemeClr val="dk1"/>
                </a:solidFill>
              </a:rPr>
              <a:t> – naudokite programėlių laiko stebėjimo įrankius.</a:t>
            </a:r>
            <a:endParaRPr sz="2400">
              <a:solidFill>
                <a:schemeClr val="dk1"/>
              </a:solidFill>
            </a:endParaRPr>
          </a:p>
          <a:p>
            <a:pPr marL="0" lvl="0" indent="0" algn="l" rtl="0">
              <a:lnSpc>
                <a:spcPct val="150000"/>
              </a:lnSpc>
              <a:spcBef>
                <a:spcPts val="0"/>
              </a:spcBef>
              <a:spcAft>
                <a:spcPts val="0"/>
              </a:spcAft>
              <a:buClr>
                <a:schemeClr val="dk1"/>
              </a:buClr>
              <a:buSzPts val="1400"/>
              <a:buFont typeface="Arial"/>
              <a:buNone/>
            </a:pPr>
            <a:r>
              <a:rPr lang="lt-LT" sz="2400" b="1">
                <a:solidFill>
                  <a:schemeClr val="dk1"/>
                </a:solidFill>
              </a:rPr>
              <a:t>Skirti laiką be ekranų</a:t>
            </a:r>
            <a:r>
              <a:rPr lang="lt-LT" sz="2400">
                <a:solidFill>
                  <a:schemeClr val="dk1"/>
                </a:solidFill>
              </a:rPr>
              <a:t> – suplanuokite veiklas, kurios neapima telefonų (pvz., pasivaikščiojimas, knyga).</a:t>
            </a:r>
            <a:endParaRPr sz="2400">
              <a:solidFill>
                <a:schemeClr val="dk1"/>
              </a:solidFill>
            </a:endParaRPr>
          </a:p>
          <a:p>
            <a:pPr marL="0" lvl="0" indent="0" algn="l" rtl="0">
              <a:lnSpc>
                <a:spcPct val="150000"/>
              </a:lnSpc>
              <a:spcBef>
                <a:spcPts val="0"/>
              </a:spcBef>
              <a:spcAft>
                <a:spcPts val="0"/>
              </a:spcAft>
              <a:buClr>
                <a:schemeClr val="dk1"/>
              </a:buClr>
              <a:buSzPts val="1400"/>
              <a:buFont typeface="Arial"/>
              <a:buNone/>
            </a:pPr>
            <a:r>
              <a:rPr lang="lt-LT" sz="2400" b="1">
                <a:solidFill>
                  <a:schemeClr val="dk1"/>
                </a:solidFill>
              </a:rPr>
              <a:t>Išjungti pranešimus</a:t>
            </a:r>
            <a:r>
              <a:rPr lang="lt-LT" sz="2400">
                <a:solidFill>
                  <a:schemeClr val="dk1"/>
                </a:solidFill>
              </a:rPr>
              <a:t> – tai padeda sumažinti nuolatinį tikrinimą.</a:t>
            </a:r>
            <a:endParaRPr sz="2400">
              <a:solidFill>
                <a:schemeClr val="dk1"/>
              </a:solidFill>
            </a:endParaRPr>
          </a:p>
          <a:p>
            <a:pPr marL="0" lvl="0" indent="0" algn="l" rtl="0">
              <a:lnSpc>
                <a:spcPct val="150000"/>
              </a:lnSpc>
              <a:spcBef>
                <a:spcPts val="0"/>
              </a:spcBef>
              <a:spcAft>
                <a:spcPts val="0"/>
              </a:spcAft>
              <a:buClr>
                <a:schemeClr val="dk1"/>
              </a:buClr>
              <a:buSzPts val="1400"/>
              <a:buFont typeface="Arial"/>
              <a:buNone/>
            </a:pPr>
            <a:r>
              <a:rPr lang="lt-LT" sz="2400" b="1">
                <a:solidFill>
                  <a:schemeClr val="dk1"/>
                </a:solidFill>
              </a:rPr>
              <a:t>Naudoti socialinius tinklus tikslingai</a:t>
            </a:r>
            <a:r>
              <a:rPr lang="lt-LT" sz="2400">
                <a:solidFill>
                  <a:schemeClr val="dk1"/>
                </a:solidFill>
              </a:rPr>
              <a:t> – užduokite sau klausimą, </a:t>
            </a:r>
            <a:r>
              <a:rPr lang="lt-LT" sz="2400" i="1">
                <a:solidFill>
                  <a:schemeClr val="dk1"/>
                </a:solidFill>
              </a:rPr>
              <a:t>kodėl dabar įeinu?</a:t>
            </a:r>
            <a:endParaRPr sz="2400">
              <a:solidFill>
                <a:schemeClr val="dk1"/>
              </a:solidFill>
            </a:endParaRPr>
          </a:p>
          <a:p>
            <a:pPr marL="0" lvl="0" indent="0" algn="l" rtl="0">
              <a:lnSpc>
                <a:spcPct val="150000"/>
              </a:lnSpc>
              <a:spcBef>
                <a:spcPts val="0"/>
              </a:spcBef>
              <a:spcAft>
                <a:spcPts val="0"/>
              </a:spcAft>
              <a:buClr>
                <a:schemeClr val="dk1"/>
              </a:buClr>
              <a:buSzPts val="1400"/>
              <a:buFont typeface="Arial"/>
              <a:buNone/>
            </a:pPr>
            <a:r>
              <a:rPr lang="lt-LT" sz="2400" b="1">
                <a:solidFill>
                  <a:schemeClr val="dk1"/>
                </a:solidFill>
              </a:rPr>
              <a:t>Ieškoti balanso</a:t>
            </a:r>
            <a:r>
              <a:rPr lang="lt-LT" sz="2400">
                <a:solidFill>
                  <a:schemeClr val="dk1"/>
                </a:solidFill>
              </a:rPr>
              <a:t> – socialiniai tinklai turi būti priemonė, o ne priklausomybė.</a:t>
            </a:r>
            <a:endParaRPr sz="2400">
              <a:solidFill>
                <a:schemeClr val="dk1"/>
              </a:solidFill>
            </a:endParaRPr>
          </a:p>
          <a:p>
            <a:pPr marL="0" lvl="0" indent="0" algn="l" rtl="0">
              <a:lnSpc>
                <a:spcPct val="100000"/>
              </a:lnSpc>
              <a:spcBef>
                <a:spcPts val="1000"/>
              </a:spcBef>
              <a:spcAft>
                <a:spcPts val="0"/>
              </a:spcAft>
              <a:buSzPts val="2400"/>
              <a:buNone/>
            </a:pPr>
            <a:endParaRPr sz="3200"/>
          </a:p>
        </p:txBody>
      </p:sp>
      <p:sp>
        <p:nvSpPr>
          <p:cNvPr id="1081" name="Google Shape;1081;g38be4de6db4_0_40"/>
          <p:cNvSpPr txBox="1">
            <a:spLocks noGrp="1"/>
          </p:cNvSpPr>
          <p:nvPr>
            <p:ph type="title"/>
          </p:nvPr>
        </p:nvSpPr>
        <p:spPr>
          <a:xfrm>
            <a:off x="838200" y="4444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5000"/>
              <a:buNone/>
            </a:pPr>
            <a:r>
              <a:rPr lang="lt-LT">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0"/>
                  </a:ext>
                </a:extLst>
              </a:rPr>
              <a:t>Priklausomybė</a:t>
            </a:r>
            <a:r>
              <a:rPr lang="lt-LT">
                <a:latin typeface="Arial"/>
                <a:ea typeface="Arial"/>
                <a:cs typeface="Arial"/>
                <a:sym typeface="Arial"/>
              </a:rPr>
              <a:t> nuo socialinių tinklų</a:t>
            </a:r>
            <a:endParaRPr>
              <a:latin typeface="Arial"/>
              <a:ea typeface="Arial"/>
              <a:cs typeface="Arial"/>
              <a:sym typeface="Arial"/>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086"/>
        <p:cNvGrpSpPr/>
        <p:nvPr/>
      </p:nvGrpSpPr>
      <p:grpSpPr>
        <a:xfrm>
          <a:off x="0" y="0"/>
          <a:ext cx="0" cy="0"/>
          <a:chOff x="0" y="0"/>
          <a:chExt cx="0" cy="0"/>
        </a:xfrm>
      </p:grpSpPr>
      <p:sp>
        <p:nvSpPr>
          <p:cNvPr id="1087" name="Google Shape;1087;g38be4de6db4_0_52"/>
          <p:cNvSpPr txBox="1">
            <a:spLocks noGrp="1"/>
          </p:cNvSpPr>
          <p:nvPr>
            <p:ph type="body" idx="1"/>
          </p:nvPr>
        </p:nvSpPr>
        <p:spPr>
          <a:xfrm>
            <a:off x="838200" y="1819766"/>
            <a:ext cx="10515600" cy="4558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2400"/>
              <a:buNone/>
            </a:pPr>
            <a:r>
              <a:rPr lang="lt-LT" sz="2800" b="1">
                <a:solidFill>
                  <a:schemeClr val="dk1"/>
                </a:solidFill>
              </a:rPr>
              <a:t>Svarbu žinoti:</a:t>
            </a:r>
            <a:endParaRPr sz="2800" b="1">
              <a:solidFill>
                <a:schemeClr val="dk1"/>
              </a:solidFill>
            </a:endParaRPr>
          </a:p>
          <a:p>
            <a:pPr marL="0" lvl="0" indent="0" algn="l" rtl="0">
              <a:lnSpc>
                <a:spcPct val="100000"/>
              </a:lnSpc>
              <a:spcBef>
                <a:spcPts val="1000"/>
              </a:spcBef>
              <a:spcAft>
                <a:spcPts val="0"/>
              </a:spcAft>
              <a:buSzPts val="2400"/>
              <a:buNone/>
            </a:pPr>
            <a:r>
              <a:rPr lang="lt-LT" sz="2800">
                <a:solidFill>
                  <a:schemeClr val="dk1"/>
                </a:solidFill>
              </a:rPr>
              <a:t>Viešai dalinantis informacija, jausti juridinę ir etinę atsakomybę.</a:t>
            </a:r>
            <a:endParaRPr sz="2800">
              <a:solidFill>
                <a:schemeClr val="dk1"/>
              </a:solidFill>
            </a:endParaRPr>
          </a:p>
          <a:p>
            <a:pPr marL="0" lvl="0" indent="0" algn="l" rtl="0">
              <a:lnSpc>
                <a:spcPct val="100000"/>
              </a:lnSpc>
              <a:spcBef>
                <a:spcPts val="1000"/>
              </a:spcBef>
              <a:spcAft>
                <a:spcPts val="0"/>
              </a:spcAft>
              <a:buSzPts val="2400"/>
              <a:buNone/>
            </a:pPr>
            <a:r>
              <a:rPr lang="lt-LT" sz="2800">
                <a:solidFill>
                  <a:schemeClr val="dk1"/>
                </a:solidFill>
              </a:rPr>
              <a:t>Neskleisti melagingos, žeidžiančios ar šmeižiančios informacijos – tai gali turėti teisinių pasekmių.</a:t>
            </a:r>
            <a:endParaRPr sz="2800">
              <a:solidFill>
                <a:schemeClr val="dk1"/>
              </a:solidFill>
            </a:endParaRPr>
          </a:p>
          <a:p>
            <a:pPr marL="0" lvl="0" indent="0" algn="l" rtl="0">
              <a:lnSpc>
                <a:spcPct val="100000"/>
              </a:lnSpc>
              <a:spcBef>
                <a:spcPts val="1000"/>
              </a:spcBef>
              <a:spcAft>
                <a:spcPts val="0"/>
              </a:spcAft>
              <a:buSzPts val="2400"/>
              <a:buNone/>
            </a:pPr>
            <a:r>
              <a:rPr lang="lt-LT" sz="2800">
                <a:solidFill>
                  <a:schemeClr val="dk1"/>
                </a:solidFill>
              </a:rPr>
              <a:t>Gerbti kitų privatumą – neskelbti nuotraukų ar asmeninių duomenų be sutikimo.</a:t>
            </a:r>
            <a:endParaRPr sz="2800">
              <a:solidFill>
                <a:schemeClr val="dk1"/>
              </a:solidFill>
            </a:endParaRPr>
          </a:p>
          <a:p>
            <a:pPr marL="0" lvl="0" indent="0" algn="l" rtl="0">
              <a:lnSpc>
                <a:spcPct val="100000"/>
              </a:lnSpc>
              <a:spcBef>
                <a:spcPts val="1000"/>
              </a:spcBef>
              <a:spcAft>
                <a:spcPts val="0"/>
              </a:spcAft>
              <a:buSzPts val="2400"/>
              <a:buNone/>
            </a:pPr>
            <a:r>
              <a:rPr lang="lt-LT" sz="2800">
                <a:solidFill>
                  <a:schemeClr val="dk1"/>
                </a:solidFill>
              </a:rPr>
              <a:t>Tikrinti faktus prieš dalinantis, ypač naujienas ar citatas.</a:t>
            </a:r>
            <a:endParaRPr sz="2800">
              <a:solidFill>
                <a:schemeClr val="dk1"/>
              </a:solidFill>
            </a:endParaRPr>
          </a:p>
          <a:p>
            <a:pPr marL="0" lvl="0" indent="0" algn="l" rtl="0">
              <a:lnSpc>
                <a:spcPct val="100000"/>
              </a:lnSpc>
              <a:spcBef>
                <a:spcPts val="1000"/>
              </a:spcBef>
              <a:spcAft>
                <a:spcPts val="0"/>
              </a:spcAft>
              <a:buSzPts val="2400"/>
              <a:buNone/>
            </a:pPr>
            <a:r>
              <a:rPr lang="lt-LT" sz="2800">
                <a:solidFill>
                  <a:schemeClr val="dk1"/>
                </a:solidFill>
              </a:rPr>
              <a:t>Elgtis pagarbiai – internete galioja tos pačios etikos taisyklės kaip ir realiame gyvenime.</a:t>
            </a:r>
            <a:endParaRPr sz="2800">
              <a:solidFill>
                <a:schemeClr val="dk1"/>
              </a:solidFill>
            </a:endParaRPr>
          </a:p>
          <a:p>
            <a:pPr marL="0" lvl="0" indent="0" algn="l" rtl="0">
              <a:lnSpc>
                <a:spcPct val="100000"/>
              </a:lnSpc>
              <a:spcBef>
                <a:spcPts val="1000"/>
              </a:spcBef>
              <a:spcAft>
                <a:spcPts val="0"/>
              </a:spcAft>
              <a:buClr>
                <a:schemeClr val="dk1"/>
              </a:buClr>
              <a:buSzPts val="2400"/>
              <a:buFont typeface="Arial"/>
              <a:buNone/>
            </a:pPr>
            <a:endParaRPr sz="3200"/>
          </a:p>
        </p:txBody>
      </p:sp>
      <p:sp>
        <p:nvSpPr>
          <p:cNvPr id="1088" name="Google Shape;1088;g38be4de6db4_0_52"/>
          <p:cNvSpPr txBox="1">
            <a:spLocks noGrp="1"/>
          </p:cNvSpPr>
          <p:nvPr>
            <p:ph type="title"/>
          </p:nvPr>
        </p:nvSpPr>
        <p:spPr>
          <a:xfrm>
            <a:off x="838200" y="195950"/>
            <a:ext cx="10515600" cy="13716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a:latin typeface="Arial"/>
                <a:ea typeface="Arial"/>
                <a:cs typeface="Arial"/>
                <a:sym typeface="Arial"/>
              </a:rPr>
              <a:t>Atsakomybė už skleidžiamą informaciją</a:t>
            </a:r>
            <a:endParaRPr>
              <a:latin typeface="Arial"/>
              <a:ea typeface="Arial"/>
              <a:cs typeface="Arial"/>
              <a:sym typeface="Arial"/>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093"/>
        <p:cNvGrpSpPr/>
        <p:nvPr/>
      </p:nvGrpSpPr>
      <p:grpSpPr>
        <a:xfrm>
          <a:off x="0" y="0"/>
          <a:ext cx="0" cy="0"/>
          <a:chOff x="0" y="0"/>
          <a:chExt cx="0" cy="0"/>
        </a:xfrm>
      </p:grpSpPr>
      <p:sp>
        <p:nvSpPr>
          <p:cNvPr id="1094" name="Google Shape;1094;g38be4de6db4_0_58"/>
          <p:cNvSpPr txBox="1">
            <a:spLocks noGrp="1"/>
          </p:cNvSpPr>
          <p:nvPr>
            <p:ph type="title"/>
          </p:nvPr>
        </p:nvSpPr>
        <p:spPr>
          <a:xfrm>
            <a:off x="838200" y="444426"/>
            <a:ext cx="10515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a:latin typeface="Arial"/>
                <a:ea typeface="Arial"/>
                <a:cs typeface="Arial"/>
                <a:sym typeface="Arial"/>
              </a:rPr>
              <a:t>Pažink medijas su Klaudija.</a:t>
            </a:r>
            <a:endParaRPr>
              <a:latin typeface="Arial"/>
              <a:ea typeface="Arial"/>
              <a:cs typeface="Arial"/>
              <a:sym typeface="Arial"/>
            </a:endParaRPr>
          </a:p>
          <a:p>
            <a:pPr marL="0" lvl="0" indent="0" algn="l" rtl="0">
              <a:lnSpc>
                <a:spcPct val="90000"/>
              </a:lnSpc>
              <a:spcBef>
                <a:spcPts val="0"/>
              </a:spcBef>
              <a:spcAft>
                <a:spcPts val="0"/>
              </a:spcAft>
              <a:buSzPts val="5000"/>
              <a:buNone/>
            </a:pPr>
            <a:r>
              <a:rPr lang="lt-LT">
                <a:latin typeface="Arial"/>
                <a:ea typeface="Arial"/>
                <a:cs typeface="Arial"/>
                <a:sym typeface="Arial"/>
              </a:rPr>
              <a:t>Socialinių medijų pavojai.</a:t>
            </a:r>
            <a:endParaRPr>
              <a:latin typeface="Arial"/>
              <a:ea typeface="Arial"/>
              <a:cs typeface="Arial"/>
              <a:sym typeface="Arial"/>
            </a:endParaRPr>
          </a:p>
        </p:txBody>
      </p:sp>
      <p:pic>
        <p:nvPicPr>
          <p:cNvPr id="1095" name="Google Shape;1095;g38be4de6db4_0_58" title="Pažink medijas su Klaudija. Socialinių medijų pavojai">
            <a:hlinkClick r:id="rId3"/>
          </p:cNvPr>
          <p:cNvPicPr preferRelativeResize="0"/>
          <p:nvPr/>
        </p:nvPicPr>
        <p:blipFill rotWithShape="1">
          <a:blip r:embed="rId4">
            <a:alphaModFix/>
          </a:blip>
          <a:srcRect/>
          <a:stretch/>
        </p:blipFill>
        <p:spPr>
          <a:xfrm>
            <a:off x="2603775" y="1988975"/>
            <a:ext cx="7703350" cy="4333125"/>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099"/>
        <p:cNvGrpSpPr/>
        <p:nvPr/>
      </p:nvGrpSpPr>
      <p:grpSpPr>
        <a:xfrm>
          <a:off x="0" y="0"/>
          <a:ext cx="0" cy="0"/>
          <a:chOff x="0" y="0"/>
          <a:chExt cx="0" cy="0"/>
        </a:xfrm>
      </p:grpSpPr>
      <p:sp>
        <p:nvSpPr>
          <p:cNvPr id="1100" name="Google Shape;1100;p180"/>
          <p:cNvSpPr txBox="1"/>
          <p:nvPr/>
        </p:nvSpPr>
        <p:spPr>
          <a:xfrm>
            <a:off x="1857331" y="2766143"/>
            <a:ext cx="8573400" cy="1325700"/>
          </a:xfrm>
          <a:prstGeom prst="rect">
            <a:avLst/>
          </a:prstGeom>
          <a:noFill/>
          <a:ln w="69850" cap="flat" cmpd="sng">
            <a:solidFill>
              <a:srgbClr val="666666"/>
            </a:solidFill>
            <a:prstDash val="dash"/>
            <a:round/>
            <a:headEnd type="none" w="sm" len="sm"/>
            <a:tailEnd type="none" w="sm" len="sm"/>
          </a:ln>
        </p:spPr>
        <p:txBody>
          <a:bodyPr spcFirstLastPara="1" wrap="square" lIns="91425" tIns="45700" rIns="91425" bIns="45700" anchor="ctr" anchorCtr="0">
            <a:normAutofit lnSpcReduction="10000"/>
          </a:bodyPr>
          <a:lstStyle/>
          <a:p>
            <a:pPr marL="0" marR="0" lvl="0" indent="0" algn="ctr" rtl="0">
              <a:lnSpc>
                <a:spcPct val="90000"/>
              </a:lnSpc>
              <a:spcBef>
                <a:spcPts val="0"/>
              </a:spcBef>
              <a:spcAft>
                <a:spcPts val="0"/>
              </a:spcAft>
              <a:buClr>
                <a:srgbClr val="EA551F"/>
              </a:buClr>
              <a:buSzPts val="4500"/>
              <a:buFont typeface="Century Gothic"/>
              <a:buNone/>
            </a:pPr>
            <a:r>
              <a:rPr lang="lt-LT" sz="4500" b="1">
                <a:solidFill>
                  <a:srgbClr val="EA551F"/>
                </a:solidFill>
              </a:rPr>
              <a:t>Socialiniai tinklai darbo kontekste</a:t>
            </a:r>
            <a:endParaRPr sz="4500" b="1" i="0" u="none" strike="noStrike" cap="none">
              <a:solidFill>
                <a:srgbClr val="EA551F"/>
              </a:solidFill>
              <a:latin typeface="Arial"/>
              <a:ea typeface="Arial"/>
              <a:cs typeface="Arial"/>
              <a:sym typeface="Arial"/>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1105"/>
        <p:cNvGrpSpPr/>
        <p:nvPr/>
      </p:nvGrpSpPr>
      <p:grpSpPr>
        <a:xfrm>
          <a:off x="0" y="0"/>
          <a:ext cx="0" cy="0"/>
          <a:chOff x="0" y="0"/>
          <a:chExt cx="0" cy="0"/>
        </a:xfrm>
      </p:grpSpPr>
      <p:sp>
        <p:nvSpPr>
          <p:cNvPr id="1106" name="Google Shape;1106;g3a0e4a9668e_0_134"/>
          <p:cNvSpPr txBox="1">
            <a:spLocks noGrp="1"/>
          </p:cNvSpPr>
          <p:nvPr>
            <p:ph type="body" idx="1"/>
          </p:nvPr>
        </p:nvSpPr>
        <p:spPr>
          <a:xfrm>
            <a:off x="838200" y="1819766"/>
            <a:ext cx="10515600" cy="45582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1000"/>
              </a:spcBef>
              <a:spcAft>
                <a:spcPts val="0"/>
              </a:spcAft>
              <a:buNone/>
            </a:pPr>
            <a:r>
              <a:rPr lang="lt-LT"/>
              <a:t>Socialiniai tinklai šiandien yra svarbi mūsų kasdienio gyvenimo dalis – jie padeda bendrauti, dalintis informacija ir sekti naujienas. Vis dažniau jie tampa ir darbo paieškos įrankiu. Tačiau socialiniai tinklai gali tiek palengvinti įsidarbinimą, tiek sukelti sunkumų, jei jais nesinaudojama atsakingai.</a:t>
            </a:r>
            <a:endParaRPr/>
          </a:p>
        </p:txBody>
      </p:sp>
      <p:sp>
        <p:nvSpPr>
          <p:cNvPr id="1107" name="Google Shape;1107;g3a0e4a9668e_0_134"/>
          <p:cNvSpPr txBox="1">
            <a:spLocks noGrp="1"/>
          </p:cNvSpPr>
          <p:nvPr>
            <p:ph type="title"/>
          </p:nvPr>
        </p:nvSpPr>
        <p:spPr>
          <a:xfrm>
            <a:off x="838200" y="195950"/>
            <a:ext cx="10515600" cy="13716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5000"/>
              <a:buFont typeface="Arial"/>
              <a:buNone/>
            </a:pPr>
            <a:r>
              <a:rPr lang="lt-LT">
                <a:latin typeface="Arial"/>
                <a:ea typeface="Arial"/>
                <a:cs typeface="Arial"/>
                <a:sym typeface="Arial"/>
              </a:rPr>
              <a:t>Socialiniai tinklai – pagalbininkai ar kliūtis ieškant darbo</a:t>
            </a:r>
            <a:endParaRPr>
              <a:latin typeface="Arial"/>
              <a:ea typeface="Arial"/>
              <a:cs typeface="Arial"/>
              <a:sym typeface="Arial"/>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1112"/>
        <p:cNvGrpSpPr/>
        <p:nvPr/>
      </p:nvGrpSpPr>
      <p:grpSpPr>
        <a:xfrm>
          <a:off x="0" y="0"/>
          <a:ext cx="0" cy="0"/>
          <a:chOff x="0" y="0"/>
          <a:chExt cx="0" cy="0"/>
        </a:xfrm>
      </p:grpSpPr>
      <p:sp>
        <p:nvSpPr>
          <p:cNvPr id="1113" name="Google Shape;1113;g38be4de6db4_0_65"/>
          <p:cNvSpPr txBox="1">
            <a:spLocks noGrp="1"/>
          </p:cNvSpPr>
          <p:nvPr>
            <p:ph type="body" idx="1"/>
          </p:nvPr>
        </p:nvSpPr>
        <p:spPr>
          <a:xfrm>
            <a:off x="838200" y="1861225"/>
            <a:ext cx="10882200" cy="4879200"/>
          </a:xfrm>
          <a:prstGeom prst="rect">
            <a:avLst/>
          </a:prstGeom>
          <a:noFill/>
          <a:ln>
            <a:noFill/>
          </a:ln>
        </p:spPr>
        <p:txBody>
          <a:bodyPr spcFirstLastPara="1" wrap="square" lIns="91425" tIns="45700" rIns="91425" bIns="45700" anchor="t" anchorCtr="0">
            <a:normAutofit fontScale="25000" lnSpcReduction="10000"/>
          </a:bodyPr>
          <a:lstStyle/>
          <a:p>
            <a:pPr marL="0" lvl="0" indent="0" algn="l" rtl="0">
              <a:lnSpc>
                <a:spcPct val="150000"/>
              </a:lnSpc>
              <a:spcBef>
                <a:spcPts val="480"/>
              </a:spcBef>
              <a:spcAft>
                <a:spcPts val="0"/>
              </a:spcAft>
              <a:buClr>
                <a:schemeClr val="dk1"/>
              </a:buClr>
              <a:buSzPct val="58181"/>
              <a:buFont typeface="Arial"/>
              <a:buNone/>
            </a:pPr>
            <a:r>
              <a:rPr lang="lt-LT" sz="8800">
                <a:solidFill>
                  <a:schemeClr val="dk1"/>
                </a:solidFill>
              </a:rPr>
              <a:t>Socialiniai tinklai (LinkedIn, Facebook) filtruoja jums matomą turinį pagal jūsų veiklą.</a:t>
            </a:r>
            <a:endParaRPr sz="8800"/>
          </a:p>
          <a:p>
            <a:pPr marL="0" lvl="0" indent="0" algn="l" rtl="0">
              <a:lnSpc>
                <a:spcPct val="150000"/>
              </a:lnSpc>
              <a:spcBef>
                <a:spcPts val="480"/>
              </a:spcBef>
              <a:spcAft>
                <a:spcPts val="0"/>
              </a:spcAft>
              <a:buClr>
                <a:schemeClr val="dk1"/>
              </a:buClr>
              <a:buSzPct val="58181"/>
              <a:buFont typeface="Arial"/>
              <a:buNone/>
            </a:pPr>
            <a:r>
              <a:rPr lang="lt-LT" sz="8800" b="1">
                <a:solidFill>
                  <a:schemeClr val="dk1"/>
                </a:solidFill>
              </a:rPr>
              <a:t>Galimos pasekmės:</a:t>
            </a:r>
            <a:endParaRPr sz="8800" b="1"/>
          </a:p>
          <a:p>
            <a:pPr marL="0" lvl="0" indent="0" algn="l" rtl="0">
              <a:lnSpc>
                <a:spcPct val="150000"/>
              </a:lnSpc>
              <a:spcBef>
                <a:spcPts val="480"/>
              </a:spcBef>
              <a:spcAft>
                <a:spcPts val="0"/>
              </a:spcAft>
              <a:buClr>
                <a:schemeClr val="dk1"/>
              </a:buClr>
              <a:buSzPct val="58181"/>
              <a:buFont typeface="Arial"/>
              <a:buNone/>
            </a:pPr>
            <a:r>
              <a:rPr lang="lt-LT" sz="8800">
                <a:solidFill>
                  <a:schemeClr val="dk1"/>
                </a:solidFill>
              </a:rPr>
              <a:t>Nematote visų galimybių.</a:t>
            </a:r>
            <a:endParaRPr sz="8800"/>
          </a:p>
          <a:p>
            <a:pPr marL="0" lvl="0" indent="0" algn="l" rtl="0">
              <a:lnSpc>
                <a:spcPct val="150000"/>
              </a:lnSpc>
              <a:spcBef>
                <a:spcPts val="480"/>
              </a:spcBef>
              <a:spcAft>
                <a:spcPts val="0"/>
              </a:spcAft>
              <a:buClr>
                <a:schemeClr val="dk1"/>
              </a:buClr>
              <a:buSzPct val="58181"/>
              <a:buFont typeface="Arial"/>
              <a:buNone/>
            </a:pPr>
            <a:r>
              <a:rPr lang="lt-LT" sz="8800">
                <a:solidFill>
                  <a:schemeClr val="dk1"/>
                </a:solidFill>
              </a:rPr>
              <a:t>Nuolat matote „panašius“ darbus.</a:t>
            </a:r>
            <a:endParaRPr sz="8800"/>
          </a:p>
          <a:p>
            <a:pPr marL="0" lvl="0" indent="0" algn="l" rtl="0">
              <a:lnSpc>
                <a:spcPct val="150000"/>
              </a:lnSpc>
              <a:spcBef>
                <a:spcPts val="480"/>
              </a:spcBef>
              <a:spcAft>
                <a:spcPts val="0"/>
              </a:spcAft>
              <a:buClr>
                <a:schemeClr val="dk1"/>
              </a:buClr>
              <a:buSzPct val="58181"/>
              <a:buFont typeface="Arial"/>
              <a:buNone/>
            </a:pPr>
            <a:r>
              <a:rPr lang="lt-LT" sz="8800">
                <a:solidFill>
                  <a:schemeClr val="dk1"/>
                </a:solidFill>
              </a:rPr>
              <a:t>Uždaras profesinis tinklas.</a:t>
            </a:r>
            <a:endParaRPr sz="8800"/>
          </a:p>
          <a:p>
            <a:pPr marL="0" lvl="0" indent="0" algn="l" rtl="0">
              <a:lnSpc>
                <a:spcPct val="150000"/>
              </a:lnSpc>
              <a:spcBef>
                <a:spcPts val="480"/>
              </a:spcBef>
              <a:spcAft>
                <a:spcPts val="0"/>
              </a:spcAft>
              <a:buClr>
                <a:schemeClr val="dk1"/>
              </a:buClr>
              <a:buSzPct val="58181"/>
              <a:buFont typeface="Arial"/>
              <a:buNone/>
            </a:pPr>
            <a:r>
              <a:rPr lang="lt-LT" sz="8800" b="1">
                <a:solidFill>
                  <a:schemeClr val="dk1"/>
                </a:solidFill>
              </a:rPr>
              <a:t>Kaip tai įveikti?</a:t>
            </a:r>
            <a:endParaRPr sz="8800" b="1"/>
          </a:p>
          <a:p>
            <a:pPr marL="0" lvl="0" indent="0" algn="l" rtl="0">
              <a:lnSpc>
                <a:spcPct val="150000"/>
              </a:lnSpc>
              <a:spcBef>
                <a:spcPts val="480"/>
              </a:spcBef>
              <a:spcAft>
                <a:spcPts val="0"/>
              </a:spcAft>
              <a:buNone/>
            </a:pPr>
            <a:r>
              <a:rPr lang="lt-LT" sz="8800">
                <a:solidFill>
                  <a:schemeClr val="dk1"/>
                </a:solidFill>
              </a:rPr>
              <a:t> Aktyviai ieškokite įvairių šaltinių (tinklaraščiai, grupės, portalai).</a:t>
            </a:r>
            <a:endParaRPr sz="8800"/>
          </a:p>
          <a:p>
            <a:pPr marL="0" lvl="0" indent="0" algn="l" rtl="0">
              <a:lnSpc>
                <a:spcPct val="150000"/>
              </a:lnSpc>
              <a:spcBef>
                <a:spcPts val="480"/>
              </a:spcBef>
              <a:spcAft>
                <a:spcPts val="0"/>
              </a:spcAft>
              <a:buNone/>
            </a:pPr>
            <a:r>
              <a:rPr lang="lt-LT" sz="8800">
                <a:solidFill>
                  <a:schemeClr val="dk1"/>
                </a:solidFill>
              </a:rPr>
              <a:t> Praplėskite kontaktų ratą – bendraukite su skirtingų sričių žmonėmis.</a:t>
            </a:r>
            <a:endParaRPr sz="8800"/>
          </a:p>
          <a:p>
            <a:pPr marL="0" lvl="0" indent="0" algn="l" rtl="0">
              <a:lnSpc>
                <a:spcPct val="150000"/>
              </a:lnSpc>
              <a:spcBef>
                <a:spcPts val="480"/>
              </a:spcBef>
              <a:spcAft>
                <a:spcPts val="0"/>
              </a:spcAft>
              <a:buNone/>
            </a:pPr>
            <a:r>
              <a:rPr lang="lt-LT" sz="8800">
                <a:solidFill>
                  <a:schemeClr val="dk1"/>
                </a:solidFill>
              </a:rPr>
              <a:t> Išjunkite arba peržiūrėkite algoritmų rekomendacijas.</a:t>
            </a:r>
            <a:endParaRPr sz="3200"/>
          </a:p>
        </p:txBody>
      </p:sp>
      <p:sp>
        <p:nvSpPr>
          <p:cNvPr id="1114" name="Google Shape;1114;g38be4de6db4_0_65"/>
          <p:cNvSpPr txBox="1">
            <a:spLocks noGrp="1"/>
          </p:cNvSpPr>
          <p:nvPr>
            <p:ph type="title"/>
          </p:nvPr>
        </p:nvSpPr>
        <p:spPr>
          <a:xfrm>
            <a:off x="838200" y="4444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5000"/>
              <a:buNone/>
            </a:pPr>
            <a:r>
              <a:rPr lang="lt-LT">
                <a:latin typeface="Arial"/>
                <a:ea typeface="Arial"/>
                <a:cs typeface="Arial"/>
                <a:sym typeface="Arial"/>
              </a:rPr>
              <a:t>Ką reikia žinoti</a:t>
            </a:r>
            <a:endParaRPr>
              <a:latin typeface="Arial"/>
              <a:ea typeface="Arial"/>
              <a:cs typeface="Arial"/>
              <a:sym typeface="Arial"/>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1119"/>
        <p:cNvGrpSpPr/>
        <p:nvPr/>
      </p:nvGrpSpPr>
      <p:grpSpPr>
        <a:xfrm>
          <a:off x="0" y="0"/>
          <a:ext cx="0" cy="0"/>
          <a:chOff x="0" y="0"/>
          <a:chExt cx="0" cy="0"/>
        </a:xfrm>
      </p:grpSpPr>
      <p:sp>
        <p:nvSpPr>
          <p:cNvPr id="1120" name="Google Shape;1120;p60"/>
          <p:cNvSpPr txBox="1">
            <a:spLocks noGrp="1"/>
          </p:cNvSpPr>
          <p:nvPr>
            <p:ph type="body" idx="1"/>
          </p:nvPr>
        </p:nvSpPr>
        <p:spPr>
          <a:xfrm>
            <a:off x="838200" y="1819766"/>
            <a:ext cx="10515600" cy="45582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SzPts val="2400"/>
              <a:buNone/>
            </a:pPr>
            <a:r>
              <a:rPr lang="lt-LT" sz="3200"/>
              <a:t>LinkedIn yra didžiausias pasaulyje profesinis socialinis tinklas jūsų karjerai ir profesiniam gyvenimui.</a:t>
            </a:r>
            <a:endParaRPr sz="3200"/>
          </a:p>
          <a:p>
            <a:pPr marL="0" lvl="0" indent="0" algn="l" rtl="0">
              <a:lnSpc>
                <a:spcPct val="100000"/>
              </a:lnSpc>
              <a:spcBef>
                <a:spcPts val="1000"/>
              </a:spcBef>
              <a:spcAft>
                <a:spcPts val="0"/>
              </a:spcAft>
              <a:buSzPts val="2400"/>
              <a:buNone/>
            </a:pPr>
            <a:r>
              <a:rPr lang="lt-LT" sz="3200"/>
              <a:t>LinkedIn yra vieta, kur:</a:t>
            </a:r>
            <a:endParaRPr sz="3200"/>
          </a:p>
          <a:p>
            <a:pPr marL="0" lvl="0" indent="0" algn="l" rtl="0">
              <a:lnSpc>
                <a:spcPct val="100000"/>
              </a:lnSpc>
              <a:spcBef>
                <a:spcPts val="1000"/>
              </a:spcBef>
              <a:spcAft>
                <a:spcPts val="0"/>
              </a:spcAft>
              <a:buSzPts val="2400"/>
              <a:buNone/>
            </a:pPr>
            <a:r>
              <a:rPr lang="lt-LT" sz="3200"/>
              <a:t>Profesionalai jungiasi tarpusavyje.</a:t>
            </a:r>
            <a:endParaRPr sz="3200"/>
          </a:p>
          <a:p>
            <a:pPr marL="0" lvl="0" indent="0" algn="l" rtl="0">
              <a:lnSpc>
                <a:spcPct val="100000"/>
              </a:lnSpc>
              <a:spcBef>
                <a:spcPts val="1000"/>
              </a:spcBef>
              <a:spcAft>
                <a:spcPts val="0"/>
              </a:spcAft>
              <a:buSzPts val="2400"/>
              <a:buNone/>
            </a:pPr>
            <a:r>
              <a:rPr lang="lt-LT" sz="3200"/>
              <a:t>Ieškoma darbo ir samdomi darbuotojai.</a:t>
            </a:r>
            <a:endParaRPr sz="3200"/>
          </a:p>
          <a:p>
            <a:pPr marL="0" lvl="0" indent="0" algn="l" rtl="0">
              <a:lnSpc>
                <a:spcPct val="100000"/>
              </a:lnSpc>
              <a:spcBef>
                <a:spcPts val="1000"/>
              </a:spcBef>
              <a:spcAft>
                <a:spcPts val="0"/>
              </a:spcAft>
              <a:buSzPts val="2400"/>
              <a:buNone/>
            </a:pPr>
            <a:r>
              <a:rPr lang="lt-LT" sz="3200"/>
              <a:t>Dalijamasi profesinėmis žiniomis ir patirtimi.</a:t>
            </a:r>
            <a:endParaRPr sz="3200"/>
          </a:p>
          <a:p>
            <a:pPr marL="0" lvl="0" indent="0" algn="l" rtl="0">
              <a:lnSpc>
                <a:spcPct val="100000"/>
              </a:lnSpc>
              <a:spcBef>
                <a:spcPts val="1000"/>
              </a:spcBef>
              <a:spcAft>
                <a:spcPts val="0"/>
              </a:spcAft>
              <a:buSzPts val="2400"/>
              <a:buNone/>
            </a:pPr>
            <a:r>
              <a:rPr lang="lt-LT" sz="3200"/>
              <a:t>Kuriamos ir plėtojamos karjeros galimybės.</a:t>
            </a:r>
            <a:endParaRPr sz="3200"/>
          </a:p>
        </p:txBody>
      </p:sp>
      <p:sp>
        <p:nvSpPr>
          <p:cNvPr id="1121" name="Google Shape;1121;p60"/>
          <p:cNvSpPr txBox="1">
            <a:spLocks noGrp="1"/>
          </p:cNvSpPr>
          <p:nvPr>
            <p:ph type="title"/>
          </p:nvPr>
        </p:nvSpPr>
        <p:spPr>
          <a:xfrm>
            <a:off x="261100" y="365125"/>
            <a:ext cx="110928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4500"/>
              <a:buNone/>
            </a:pPr>
            <a:r>
              <a:rPr lang="lt-LT">
                <a:latin typeface="Arial"/>
                <a:ea typeface="Arial"/>
                <a:cs typeface="Arial"/>
                <a:sym typeface="Arial"/>
              </a:rPr>
              <a:t>Profesinis socialinis tinklas LinkedIn</a:t>
            </a:r>
            <a:endParaRPr>
              <a:latin typeface="Arial"/>
              <a:ea typeface="Arial"/>
              <a:cs typeface="Arial"/>
              <a:sym typeface="Arial"/>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1126"/>
        <p:cNvGrpSpPr/>
        <p:nvPr/>
      </p:nvGrpSpPr>
      <p:grpSpPr>
        <a:xfrm>
          <a:off x="0" y="0"/>
          <a:ext cx="0" cy="0"/>
          <a:chOff x="0" y="0"/>
          <a:chExt cx="0" cy="0"/>
        </a:xfrm>
      </p:grpSpPr>
      <p:sp>
        <p:nvSpPr>
          <p:cNvPr id="1127" name="Google Shape;1127;g3a1327b39ae_0_4"/>
          <p:cNvSpPr txBox="1">
            <a:spLocks noGrp="1"/>
          </p:cNvSpPr>
          <p:nvPr>
            <p:ph type="title"/>
          </p:nvPr>
        </p:nvSpPr>
        <p:spPr>
          <a:xfrm>
            <a:off x="838200" y="365126"/>
            <a:ext cx="10515600" cy="1277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lt-LT"/>
              <a:t>Kaip prisijungti prie „LinkedIn“?</a:t>
            </a:r>
            <a:endParaRPr/>
          </a:p>
        </p:txBody>
      </p:sp>
      <p:pic>
        <p:nvPicPr>
          <p:cNvPr id="1128" name="Google Shape;1128;g3a1327b39ae_0_4"/>
          <p:cNvPicPr preferRelativeResize="0"/>
          <p:nvPr/>
        </p:nvPicPr>
        <p:blipFill>
          <a:blip r:embed="rId3">
            <a:alphaModFix/>
          </a:blip>
          <a:stretch>
            <a:fillRect/>
          </a:stretch>
        </p:blipFill>
        <p:spPr>
          <a:xfrm>
            <a:off x="1404850" y="1916750"/>
            <a:ext cx="9643451" cy="4660574"/>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1133"/>
        <p:cNvGrpSpPr/>
        <p:nvPr/>
      </p:nvGrpSpPr>
      <p:grpSpPr>
        <a:xfrm>
          <a:off x="0" y="0"/>
          <a:ext cx="0" cy="0"/>
          <a:chOff x="0" y="0"/>
          <a:chExt cx="0" cy="0"/>
        </a:xfrm>
      </p:grpSpPr>
      <p:sp>
        <p:nvSpPr>
          <p:cNvPr id="1134" name="Google Shape;1134;g3a1327b39ae_0_15"/>
          <p:cNvSpPr txBox="1">
            <a:spLocks noGrp="1"/>
          </p:cNvSpPr>
          <p:nvPr>
            <p:ph type="body" idx="1"/>
          </p:nvPr>
        </p:nvSpPr>
        <p:spPr>
          <a:xfrm>
            <a:off x="225325" y="3526625"/>
            <a:ext cx="10757100" cy="3101700"/>
          </a:xfrm>
          <a:prstGeom prst="rect">
            <a:avLst/>
          </a:prstGeom>
        </p:spPr>
        <p:txBody>
          <a:bodyPr spcFirstLastPara="1" wrap="square" lIns="91425" tIns="45700" rIns="91425" bIns="45700" anchor="t" anchorCtr="0">
            <a:noAutofit/>
          </a:bodyPr>
          <a:lstStyle/>
          <a:p>
            <a:pPr marL="0" lvl="0" indent="0" algn="l" rtl="0">
              <a:lnSpc>
                <a:spcPct val="115000"/>
              </a:lnSpc>
              <a:spcBef>
                <a:spcPts val="1400"/>
              </a:spcBef>
              <a:spcAft>
                <a:spcPts val="0"/>
              </a:spcAft>
              <a:buClr>
                <a:schemeClr val="dk1"/>
              </a:buClr>
              <a:buSzPts val="1100"/>
              <a:buFont typeface="Arial"/>
              <a:buNone/>
            </a:pPr>
            <a:endParaRPr sz="1800" b="1">
              <a:solidFill>
                <a:schemeClr val="dk1"/>
              </a:solidFill>
            </a:endParaRPr>
          </a:p>
          <a:p>
            <a:pPr marL="0" lvl="0" indent="0" algn="l" rtl="0">
              <a:lnSpc>
                <a:spcPct val="115000"/>
              </a:lnSpc>
              <a:spcBef>
                <a:spcPts val="1400"/>
              </a:spcBef>
              <a:spcAft>
                <a:spcPts val="0"/>
              </a:spcAft>
              <a:buClr>
                <a:schemeClr val="dk1"/>
              </a:buClr>
              <a:buSzPts val="1100"/>
              <a:buFont typeface="Arial"/>
              <a:buNone/>
            </a:pPr>
            <a:r>
              <a:rPr lang="lt-LT" sz="1800" b="1">
                <a:solidFill>
                  <a:schemeClr val="dk1"/>
                </a:solidFill>
              </a:rPr>
              <a:t>Kaip ieškoti darbo skelbimų?</a:t>
            </a:r>
            <a:endParaRPr sz="1800" b="1">
              <a:solidFill>
                <a:schemeClr val="dk1"/>
              </a:solidFill>
            </a:endParaRPr>
          </a:p>
          <a:p>
            <a:pPr marL="457200" lvl="0" indent="0" algn="l" rtl="0">
              <a:lnSpc>
                <a:spcPct val="115000"/>
              </a:lnSpc>
              <a:spcBef>
                <a:spcPts val="1200"/>
              </a:spcBef>
              <a:spcAft>
                <a:spcPts val="0"/>
              </a:spcAft>
              <a:buNone/>
            </a:pPr>
            <a:r>
              <a:rPr lang="lt-LT" sz="1800">
                <a:solidFill>
                  <a:schemeClr val="dk1"/>
                </a:solidFill>
              </a:rPr>
              <a:t>Viršuje pasirinkite </a:t>
            </a:r>
            <a:r>
              <a:rPr lang="lt-LT" sz="1800" b="1">
                <a:solidFill>
                  <a:schemeClr val="dk1"/>
                </a:solidFill>
              </a:rPr>
              <a:t>„Jobs“</a:t>
            </a:r>
            <a:r>
              <a:rPr lang="lt-LT" sz="1800">
                <a:solidFill>
                  <a:schemeClr val="dk1"/>
                </a:solidFill>
              </a:rPr>
              <a:t> (Darbo pasiūlymai).</a:t>
            </a:r>
            <a:br>
              <a:rPr lang="lt-LT" sz="1800">
                <a:solidFill>
                  <a:schemeClr val="dk1"/>
                </a:solidFill>
              </a:rPr>
            </a:br>
            <a:r>
              <a:rPr lang="lt-LT" sz="1800">
                <a:solidFill>
                  <a:schemeClr val="dk1"/>
                </a:solidFill>
              </a:rPr>
              <a:t>Paieškos laukelyje įveskite norimą </a:t>
            </a:r>
            <a:r>
              <a:rPr lang="lt-LT" sz="1800" b="1">
                <a:solidFill>
                  <a:schemeClr val="dk1"/>
                </a:solidFill>
              </a:rPr>
              <a:t>pareigybę</a:t>
            </a:r>
            <a:r>
              <a:rPr lang="lt-LT" sz="1800">
                <a:solidFill>
                  <a:schemeClr val="dk1"/>
                </a:solidFill>
              </a:rPr>
              <a:t> arba </a:t>
            </a:r>
            <a:r>
              <a:rPr lang="lt-LT" sz="1800" b="1">
                <a:solidFill>
                  <a:schemeClr val="dk1"/>
                </a:solidFill>
              </a:rPr>
              <a:t>raktinį žodį</a:t>
            </a:r>
            <a:r>
              <a:rPr lang="lt-LT" sz="1800">
                <a:solidFill>
                  <a:schemeClr val="dk1"/>
                </a:solidFill>
              </a:rPr>
              <a:t> (pvz., „bibliotekininkas“, „vadybininkas“).</a:t>
            </a:r>
            <a:br>
              <a:rPr lang="lt-LT" sz="1800">
                <a:solidFill>
                  <a:schemeClr val="dk1"/>
                </a:solidFill>
              </a:rPr>
            </a:br>
            <a:r>
              <a:rPr lang="lt-LT" sz="1800">
                <a:solidFill>
                  <a:schemeClr val="dk1"/>
                </a:solidFill>
              </a:rPr>
              <a:t>Nurodykite </a:t>
            </a:r>
            <a:r>
              <a:rPr lang="lt-LT" sz="1800" b="1">
                <a:solidFill>
                  <a:schemeClr val="dk1"/>
                </a:solidFill>
              </a:rPr>
              <a:t>vietovę</a:t>
            </a:r>
            <a:r>
              <a:rPr lang="lt-LT" sz="1800">
                <a:solidFill>
                  <a:schemeClr val="dk1"/>
                </a:solidFill>
              </a:rPr>
              <a:t> (pvz., Vilnius, Lietuva).</a:t>
            </a:r>
            <a:br>
              <a:rPr lang="lt-LT" sz="1800">
                <a:solidFill>
                  <a:schemeClr val="dk1"/>
                </a:solidFill>
              </a:rPr>
            </a:br>
            <a:r>
              <a:rPr lang="lt-LT" sz="1800">
                <a:solidFill>
                  <a:schemeClr val="dk1"/>
                </a:solidFill>
              </a:rPr>
              <a:t>Galite naudoti </a:t>
            </a:r>
            <a:r>
              <a:rPr lang="lt-LT" sz="1800" b="1">
                <a:solidFill>
                  <a:schemeClr val="dk1"/>
                </a:solidFill>
              </a:rPr>
              <a:t>filtrus</a:t>
            </a:r>
            <a:r>
              <a:rPr lang="lt-LT" sz="1800">
                <a:solidFill>
                  <a:schemeClr val="dk1"/>
                </a:solidFill>
              </a:rPr>
              <a:t> – pagal darbo tipą (nuotolinis, pilnas etatas), įmonę ar paskelbimo datą.</a:t>
            </a:r>
            <a:br>
              <a:rPr lang="lt-LT" sz="1800">
                <a:solidFill>
                  <a:schemeClr val="dk1"/>
                </a:solidFill>
              </a:rPr>
            </a:br>
            <a:r>
              <a:rPr lang="lt-LT" sz="1800">
                <a:solidFill>
                  <a:schemeClr val="dk1"/>
                </a:solidFill>
              </a:rPr>
              <a:t>Spauskite </a:t>
            </a:r>
            <a:r>
              <a:rPr lang="lt-LT" sz="1800" b="1">
                <a:solidFill>
                  <a:schemeClr val="dk1"/>
                </a:solidFill>
              </a:rPr>
              <a:t>„Apply“</a:t>
            </a:r>
            <a:r>
              <a:rPr lang="lt-LT" sz="1800">
                <a:solidFill>
                  <a:schemeClr val="dk1"/>
                </a:solidFill>
              </a:rPr>
              <a:t> (Kreiptis) – kai kurie skelbimai leidžia siųsti CV tiesiogiai per „LinkedIn“.</a:t>
            </a:r>
            <a:endParaRPr sz="1800">
              <a:solidFill>
                <a:schemeClr val="dk1"/>
              </a:solidFill>
            </a:endParaRPr>
          </a:p>
          <a:p>
            <a:pPr marL="0" lvl="0" indent="0" algn="l" rtl="0">
              <a:spcBef>
                <a:spcPts val="1200"/>
              </a:spcBef>
              <a:spcAft>
                <a:spcPts val="0"/>
              </a:spcAft>
              <a:buNone/>
            </a:pPr>
            <a:endParaRPr/>
          </a:p>
        </p:txBody>
      </p:sp>
      <p:sp>
        <p:nvSpPr>
          <p:cNvPr id="1135" name="Google Shape;1135;g3a1327b39ae_0_15"/>
          <p:cNvSpPr txBox="1">
            <a:spLocks noGrp="1"/>
          </p:cNvSpPr>
          <p:nvPr>
            <p:ph type="title"/>
          </p:nvPr>
        </p:nvSpPr>
        <p:spPr>
          <a:xfrm>
            <a:off x="838200" y="365126"/>
            <a:ext cx="10515600" cy="1277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lt-LT"/>
              <a:t>Darbo skelbimų paieška Linkedln</a:t>
            </a:r>
            <a:endParaRPr/>
          </a:p>
        </p:txBody>
      </p:sp>
      <p:pic>
        <p:nvPicPr>
          <p:cNvPr id="1136" name="Google Shape;1136;g3a1327b39ae_0_15"/>
          <p:cNvPicPr preferRelativeResize="0"/>
          <p:nvPr/>
        </p:nvPicPr>
        <p:blipFill>
          <a:blip r:embed="rId3">
            <a:alphaModFix/>
          </a:blip>
          <a:stretch>
            <a:fillRect/>
          </a:stretch>
        </p:blipFill>
        <p:spPr>
          <a:xfrm>
            <a:off x="1178207" y="1976388"/>
            <a:ext cx="10077019" cy="1277100"/>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1141"/>
        <p:cNvGrpSpPr/>
        <p:nvPr/>
      </p:nvGrpSpPr>
      <p:grpSpPr>
        <a:xfrm>
          <a:off x="0" y="0"/>
          <a:ext cx="0" cy="0"/>
          <a:chOff x="0" y="0"/>
          <a:chExt cx="0" cy="0"/>
        </a:xfrm>
      </p:grpSpPr>
      <p:sp>
        <p:nvSpPr>
          <p:cNvPr id="1142" name="Google Shape;1142;g3a1327b39ae_0_24"/>
          <p:cNvSpPr txBox="1">
            <a:spLocks noGrp="1"/>
          </p:cNvSpPr>
          <p:nvPr>
            <p:ph type="body" idx="1"/>
          </p:nvPr>
        </p:nvSpPr>
        <p:spPr>
          <a:xfrm>
            <a:off x="320750" y="1819775"/>
            <a:ext cx="11033100" cy="4558200"/>
          </a:xfrm>
          <a:prstGeom prst="rect">
            <a:avLst/>
          </a:prstGeom>
        </p:spPr>
        <p:txBody>
          <a:bodyPr spcFirstLastPara="1" wrap="square" lIns="91425" tIns="45700" rIns="91425" bIns="45700" anchor="t" anchorCtr="0">
            <a:noAutofit/>
          </a:bodyPr>
          <a:lstStyle/>
          <a:p>
            <a:pPr marL="457200" lvl="0" indent="0" algn="l" rtl="0">
              <a:lnSpc>
                <a:spcPct val="115000"/>
              </a:lnSpc>
              <a:spcBef>
                <a:spcPts val="1200"/>
              </a:spcBef>
              <a:spcAft>
                <a:spcPts val="0"/>
              </a:spcAft>
              <a:buNone/>
            </a:pPr>
            <a:r>
              <a:rPr lang="lt-LT" sz="2800">
                <a:solidFill>
                  <a:schemeClr val="dk1"/>
                </a:solidFill>
              </a:rPr>
              <a:t>Pisijunkite prie savo „LinkedIn“ paskyros.</a:t>
            </a:r>
            <a:endParaRPr sz="2800">
              <a:solidFill>
                <a:schemeClr val="dk1"/>
              </a:solidFill>
            </a:endParaRPr>
          </a:p>
          <a:p>
            <a:pPr marL="457200" lvl="0" indent="0" algn="l" rtl="0">
              <a:lnSpc>
                <a:spcPct val="115000"/>
              </a:lnSpc>
              <a:spcBef>
                <a:spcPts val="1200"/>
              </a:spcBef>
              <a:spcAft>
                <a:spcPts val="0"/>
              </a:spcAft>
              <a:buNone/>
            </a:pPr>
            <a:r>
              <a:rPr lang="lt-LT" sz="2800">
                <a:solidFill>
                  <a:schemeClr val="dk1"/>
                </a:solidFill>
              </a:rPr>
              <a:t>Viršuje dešinėje spauskite savo </a:t>
            </a:r>
            <a:r>
              <a:rPr lang="lt-LT" sz="2800" b="1">
                <a:solidFill>
                  <a:schemeClr val="dk1"/>
                </a:solidFill>
              </a:rPr>
              <a:t>profilio nuotrauką</a:t>
            </a:r>
            <a:r>
              <a:rPr lang="lt-LT" sz="2800">
                <a:solidFill>
                  <a:schemeClr val="dk1"/>
                </a:solidFill>
              </a:rPr>
              <a:t>.</a:t>
            </a:r>
            <a:endParaRPr sz="2800">
              <a:solidFill>
                <a:schemeClr val="dk1"/>
              </a:solidFill>
            </a:endParaRPr>
          </a:p>
          <a:p>
            <a:pPr marL="457200" lvl="0" indent="0" algn="l" rtl="0">
              <a:lnSpc>
                <a:spcPct val="115000"/>
              </a:lnSpc>
              <a:spcBef>
                <a:spcPts val="1200"/>
              </a:spcBef>
              <a:spcAft>
                <a:spcPts val="0"/>
              </a:spcAft>
              <a:buNone/>
            </a:pPr>
            <a:r>
              <a:rPr lang="lt-LT" sz="2800">
                <a:solidFill>
                  <a:schemeClr val="dk1"/>
                </a:solidFill>
              </a:rPr>
              <a:t>Pasirinkite </a:t>
            </a:r>
            <a:r>
              <a:rPr lang="lt-LT" sz="2800" b="1">
                <a:solidFill>
                  <a:schemeClr val="dk1"/>
                </a:solidFill>
              </a:rPr>
              <a:t>„Settings &amp; Privacy“ (Nustatymai ir privatumas).</a:t>
            </a:r>
            <a:br>
              <a:rPr lang="lt-LT" sz="2800" b="1">
                <a:solidFill>
                  <a:schemeClr val="dk1"/>
                </a:solidFill>
              </a:rPr>
            </a:br>
            <a:r>
              <a:rPr lang="lt-LT" sz="2800">
                <a:solidFill>
                  <a:schemeClr val="dk1"/>
                </a:solidFill>
              </a:rPr>
              <a:t>Kairėje matysite kelias sritis:</a:t>
            </a:r>
            <a:endParaRPr sz="2800">
              <a:solidFill>
                <a:schemeClr val="dk1"/>
              </a:solidFill>
            </a:endParaRPr>
          </a:p>
          <a:p>
            <a:pPr marL="457200" lvl="0" indent="0" algn="l" rtl="0">
              <a:lnSpc>
                <a:spcPct val="115000"/>
              </a:lnSpc>
              <a:spcBef>
                <a:spcPts val="1200"/>
              </a:spcBef>
              <a:spcAft>
                <a:spcPts val="0"/>
              </a:spcAft>
              <a:buNone/>
            </a:pPr>
            <a:r>
              <a:rPr lang="lt-LT" sz="2800" b="1">
                <a:solidFill>
                  <a:schemeClr val="dk1"/>
                </a:solidFill>
              </a:rPr>
              <a:t>Sign in &amp; security</a:t>
            </a:r>
            <a:r>
              <a:rPr lang="lt-LT" sz="2800">
                <a:solidFill>
                  <a:schemeClr val="dk1"/>
                </a:solidFill>
              </a:rPr>
              <a:t> – prisijungimo ir saugumo nustatymai.</a:t>
            </a:r>
            <a:br>
              <a:rPr lang="lt-LT" sz="2800">
                <a:solidFill>
                  <a:schemeClr val="dk1"/>
                </a:solidFill>
              </a:rPr>
            </a:br>
            <a:r>
              <a:rPr lang="lt-LT" sz="2800" b="1">
                <a:solidFill>
                  <a:schemeClr val="dk1"/>
                </a:solidFill>
              </a:rPr>
              <a:t>Visibility</a:t>
            </a:r>
            <a:r>
              <a:rPr lang="lt-LT" sz="2800">
                <a:solidFill>
                  <a:schemeClr val="dk1"/>
                </a:solidFill>
              </a:rPr>
              <a:t> – kas gali matyti jūsų profilį, veiklą ir kontaktus.</a:t>
            </a:r>
            <a:br>
              <a:rPr lang="lt-LT" sz="2800">
                <a:solidFill>
                  <a:schemeClr val="dk1"/>
                </a:solidFill>
              </a:rPr>
            </a:br>
            <a:r>
              <a:rPr lang="lt-LT" sz="2800" b="1">
                <a:solidFill>
                  <a:schemeClr val="dk1"/>
                </a:solidFill>
              </a:rPr>
              <a:t>Data privacy</a:t>
            </a:r>
            <a:r>
              <a:rPr lang="lt-LT" sz="2800">
                <a:solidFill>
                  <a:schemeClr val="dk1"/>
                </a:solidFill>
              </a:rPr>
              <a:t> – duomenų rinkimo ir naudojimo nustatymai.</a:t>
            </a:r>
            <a:br>
              <a:rPr lang="lt-LT" sz="2800">
                <a:solidFill>
                  <a:schemeClr val="dk1"/>
                </a:solidFill>
              </a:rPr>
            </a:br>
            <a:r>
              <a:rPr lang="lt-LT" sz="2800" b="1">
                <a:solidFill>
                  <a:schemeClr val="dk1"/>
                </a:solidFill>
              </a:rPr>
              <a:t>Advertising data</a:t>
            </a:r>
            <a:r>
              <a:rPr lang="lt-LT" sz="2800">
                <a:solidFill>
                  <a:schemeClr val="dk1"/>
                </a:solidFill>
              </a:rPr>
              <a:t> – reklamos ir personalizavimo nustatymai.</a:t>
            </a:r>
            <a:endParaRPr sz="2800">
              <a:solidFill>
                <a:schemeClr val="dk1"/>
              </a:solidFill>
            </a:endParaRPr>
          </a:p>
          <a:p>
            <a:pPr marL="0" lvl="0" indent="0" algn="l" rtl="0">
              <a:spcBef>
                <a:spcPts val="1200"/>
              </a:spcBef>
              <a:spcAft>
                <a:spcPts val="0"/>
              </a:spcAft>
              <a:buNone/>
            </a:pPr>
            <a:endParaRPr sz="1800"/>
          </a:p>
        </p:txBody>
      </p:sp>
      <p:sp>
        <p:nvSpPr>
          <p:cNvPr id="1143" name="Google Shape;1143;g3a1327b39ae_0_24"/>
          <p:cNvSpPr txBox="1">
            <a:spLocks noGrp="1"/>
          </p:cNvSpPr>
          <p:nvPr>
            <p:ph type="title"/>
          </p:nvPr>
        </p:nvSpPr>
        <p:spPr>
          <a:xfrm>
            <a:off x="838200" y="365126"/>
            <a:ext cx="10515600" cy="1277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lt-LT"/>
              <a:t>LinkedIn privatumo nustatymai</a:t>
            </a:r>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1148"/>
        <p:cNvGrpSpPr/>
        <p:nvPr/>
      </p:nvGrpSpPr>
      <p:grpSpPr>
        <a:xfrm>
          <a:off x="0" y="0"/>
          <a:ext cx="0" cy="0"/>
          <a:chOff x="0" y="0"/>
          <a:chExt cx="0" cy="0"/>
        </a:xfrm>
      </p:grpSpPr>
      <p:sp>
        <p:nvSpPr>
          <p:cNvPr id="1149" name="Google Shape;1149;p61"/>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1000"/>
              </a:spcBef>
              <a:spcAft>
                <a:spcPts val="0"/>
              </a:spcAft>
              <a:buSzPts val="2400"/>
              <a:buNone/>
            </a:pPr>
            <a:endParaRPr sz="3200"/>
          </a:p>
          <a:p>
            <a:pPr marL="0" lvl="0" indent="0" algn="l" rtl="0">
              <a:lnSpc>
                <a:spcPct val="150000"/>
              </a:lnSpc>
              <a:spcBef>
                <a:spcPts val="1000"/>
              </a:spcBef>
              <a:spcAft>
                <a:spcPts val="0"/>
              </a:spcAft>
              <a:buSzPts val="2400"/>
              <a:buNone/>
            </a:pPr>
            <a:r>
              <a:rPr lang="lt-LT" sz="3200">
                <a:latin typeface="Arial"/>
                <a:ea typeface="Arial"/>
                <a:cs typeface="Arial"/>
                <a:sym typeface="Arial"/>
              </a:rPr>
              <a:t>Galimybė tiesiogiai kreiptis į darbdavius</a:t>
            </a:r>
            <a:endParaRPr sz="3200">
              <a:latin typeface="Arial"/>
              <a:ea typeface="Arial"/>
              <a:cs typeface="Arial"/>
              <a:sym typeface="Arial"/>
            </a:endParaRPr>
          </a:p>
          <a:p>
            <a:pPr marL="0" lvl="0" indent="0" algn="l" rtl="0">
              <a:lnSpc>
                <a:spcPct val="150000"/>
              </a:lnSpc>
              <a:spcBef>
                <a:spcPts val="1000"/>
              </a:spcBef>
              <a:spcAft>
                <a:spcPts val="0"/>
              </a:spcAft>
              <a:buSzPts val="2400"/>
              <a:buNone/>
            </a:pPr>
            <a:r>
              <a:rPr lang="lt-LT" sz="3200">
                <a:latin typeface="Arial"/>
                <a:ea typeface="Arial"/>
                <a:cs typeface="Arial"/>
                <a:sym typeface="Arial"/>
              </a:rPr>
              <a:t>Matomi įmonių profiliai, atsiliepimai</a:t>
            </a:r>
            <a:endParaRPr sz="3200">
              <a:latin typeface="Arial"/>
              <a:ea typeface="Arial"/>
              <a:cs typeface="Arial"/>
              <a:sym typeface="Arial"/>
            </a:endParaRPr>
          </a:p>
          <a:p>
            <a:pPr marL="0" lvl="0" indent="0" algn="l" rtl="0">
              <a:lnSpc>
                <a:spcPct val="150000"/>
              </a:lnSpc>
              <a:spcBef>
                <a:spcPts val="1000"/>
              </a:spcBef>
              <a:spcAft>
                <a:spcPts val="0"/>
              </a:spcAft>
              <a:buSzPts val="2400"/>
              <a:buNone/>
            </a:pPr>
            <a:r>
              <a:rPr lang="lt-LT" sz="3200">
                <a:latin typeface="Arial"/>
                <a:ea typeface="Arial"/>
                <a:cs typeface="Arial"/>
                <a:sym typeface="Arial"/>
              </a:rPr>
              <a:t>Galimybė gauti rekomendacijas</a:t>
            </a:r>
            <a:endParaRPr sz="3200">
              <a:latin typeface="Arial"/>
              <a:ea typeface="Arial"/>
              <a:cs typeface="Arial"/>
              <a:sym typeface="Arial"/>
            </a:endParaRPr>
          </a:p>
          <a:p>
            <a:pPr marL="0" lvl="0" indent="0" algn="l" rtl="0">
              <a:lnSpc>
                <a:spcPct val="150000"/>
              </a:lnSpc>
              <a:spcBef>
                <a:spcPts val="1000"/>
              </a:spcBef>
              <a:spcAft>
                <a:spcPts val="0"/>
              </a:spcAft>
              <a:buSzPts val="2400"/>
              <a:buNone/>
            </a:pPr>
            <a:r>
              <a:rPr lang="lt-LT" sz="3200">
                <a:latin typeface="Arial"/>
                <a:ea typeface="Arial"/>
                <a:cs typeface="Arial"/>
                <a:sym typeface="Arial"/>
              </a:rPr>
              <a:t>Filtravimo ir paieškos įrankiai</a:t>
            </a:r>
            <a:endParaRPr/>
          </a:p>
        </p:txBody>
      </p:sp>
      <p:sp>
        <p:nvSpPr>
          <p:cNvPr id="1150" name="Google Shape;1150;p61"/>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a:latin typeface="Arial"/>
                <a:ea typeface="Arial"/>
                <a:cs typeface="Arial"/>
                <a:sym typeface="Arial"/>
              </a:rPr>
              <a:t>Kodėl verta naudoti LinkedIn darbo paieškai?</a:t>
            </a:r>
            <a:endParaRPr>
              <a:latin typeface="Arial"/>
              <a:ea typeface="Arial"/>
              <a:cs typeface="Arial"/>
              <a:sym typeface="Arial"/>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1155"/>
        <p:cNvGrpSpPr/>
        <p:nvPr/>
      </p:nvGrpSpPr>
      <p:grpSpPr>
        <a:xfrm>
          <a:off x="0" y="0"/>
          <a:ext cx="0" cy="0"/>
          <a:chOff x="0" y="0"/>
          <a:chExt cx="0" cy="0"/>
        </a:xfrm>
      </p:grpSpPr>
      <p:sp>
        <p:nvSpPr>
          <p:cNvPr id="1156" name="Google Shape;1156;p62"/>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SzPts val="2400"/>
              <a:buNone/>
            </a:pPr>
            <a:r>
              <a:rPr lang="lt-LT" sz="3200">
                <a:latin typeface="Arial"/>
                <a:ea typeface="Arial"/>
                <a:cs typeface="Arial"/>
                <a:sym typeface="Arial"/>
              </a:rPr>
              <a:t>Oficialus įmonės profilis.</a:t>
            </a:r>
            <a:endParaRPr sz="3200">
              <a:latin typeface="Arial"/>
              <a:ea typeface="Arial"/>
              <a:cs typeface="Arial"/>
              <a:sym typeface="Arial"/>
            </a:endParaRPr>
          </a:p>
          <a:p>
            <a:pPr marL="0" lvl="0" indent="0" algn="l" rtl="0">
              <a:lnSpc>
                <a:spcPct val="100000"/>
              </a:lnSpc>
              <a:spcBef>
                <a:spcPts val="2000"/>
              </a:spcBef>
              <a:spcAft>
                <a:spcPts val="0"/>
              </a:spcAft>
              <a:buSzPts val="2400"/>
              <a:buNone/>
            </a:pPr>
            <a:r>
              <a:rPr lang="lt-LT" sz="3200">
                <a:latin typeface="Arial"/>
                <a:ea typeface="Arial"/>
                <a:cs typeface="Arial"/>
                <a:sym typeface="Arial"/>
              </a:rPr>
              <a:t>Aiškios pareigos, vieta, atlyginimas.</a:t>
            </a:r>
            <a:endParaRPr sz="3200">
              <a:latin typeface="Arial"/>
              <a:ea typeface="Arial"/>
              <a:cs typeface="Arial"/>
              <a:sym typeface="Arial"/>
            </a:endParaRPr>
          </a:p>
          <a:p>
            <a:pPr marL="0" lvl="0" indent="0" algn="l" rtl="0">
              <a:lnSpc>
                <a:spcPct val="100000"/>
              </a:lnSpc>
              <a:spcBef>
                <a:spcPts val="2000"/>
              </a:spcBef>
              <a:spcAft>
                <a:spcPts val="0"/>
              </a:spcAft>
              <a:buSzPts val="2400"/>
              <a:buNone/>
            </a:pPr>
            <a:r>
              <a:rPr lang="lt-LT" sz="3200">
                <a:latin typeface="Arial"/>
                <a:ea typeface="Arial"/>
                <a:cs typeface="Arial"/>
                <a:sym typeface="Arial"/>
              </a:rPr>
              <a:t>Nuoroda į karjeros puslapį.</a:t>
            </a:r>
            <a:endParaRPr sz="3200">
              <a:latin typeface="Arial"/>
              <a:ea typeface="Arial"/>
              <a:cs typeface="Arial"/>
              <a:sym typeface="Arial"/>
            </a:endParaRPr>
          </a:p>
          <a:p>
            <a:pPr marL="0" lvl="0" indent="0" algn="l" rtl="0">
              <a:lnSpc>
                <a:spcPct val="100000"/>
              </a:lnSpc>
              <a:spcBef>
                <a:spcPts val="2000"/>
              </a:spcBef>
              <a:spcAft>
                <a:spcPts val="0"/>
              </a:spcAft>
              <a:buSzPts val="2400"/>
              <a:buNone/>
            </a:pPr>
            <a:r>
              <a:rPr lang="lt-LT" sz="3200">
                <a:latin typeface="Arial"/>
                <a:ea typeface="Arial"/>
                <a:cs typeface="Arial"/>
                <a:sym typeface="Arial"/>
              </a:rPr>
              <a:t>Kontaktinis asmuo su LinkedIn profiliu.</a:t>
            </a:r>
            <a:endParaRPr/>
          </a:p>
        </p:txBody>
      </p:sp>
      <p:sp>
        <p:nvSpPr>
          <p:cNvPr id="1157" name="Google Shape;1157;p62"/>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a:latin typeface="Arial"/>
                <a:ea typeface="Arial"/>
                <a:cs typeface="Arial"/>
                <a:sym typeface="Arial"/>
              </a:rPr>
              <a:t>Kaip atrodo tikras darbo skelbimas LinkedIn?</a:t>
            </a:r>
            <a:endParaRPr>
              <a:latin typeface="Arial"/>
              <a:ea typeface="Arial"/>
              <a:cs typeface="Arial"/>
              <a:sym typeface="Arial"/>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1162"/>
        <p:cNvGrpSpPr/>
        <p:nvPr/>
      </p:nvGrpSpPr>
      <p:grpSpPr>
        <a:xfrm>
          <a:off x="0" y="0"/>
          <a:ext cx="0" cy="0"/>
          <a:chOff x="0" y="0"/>
          <a:chExt cx="0" cy="0"/>
        </a:xfrm>
      </p:grpSpPr>
      <p:sp>
        <p:nvSpPr>
          <p:cNvPr id="1163" name="Google Shape;1163;p63"/>
          <p:cNvSpPr txBox="1">
            <a:spLocks noGrp="1"/>
          </p:cNvSpPr>
          <p:nvPr>
            <p:ph type="body" idx="1"/>
          </p:nvPr>
        </p:nvSpPr>
        <p:spPr>
          <a:xfrm>
            <a:off x="838200" y="2355151"/>
            <a:ext cx="10515600" cy="4023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SzPts val="2400"/>
              <a:buNone/>
            </a:pPr>
            <a:r>
              <a:rPr lang="lt-LT" sz="3200">
                <a:latin typeface="Arial"/>
                <a:ea typeface="Arial"/>
                <a:cs typeface="Arial"/>
                <a:sym typeface="Arial"/>
              </a:rPr>
              <a:t>Naujas ar neaiškus įmonės profilis.</a:t>
            </a:r>
            <a:endParaRPr sz="3200">
              <a:latin typeface="Arial"/>
              <a:ea typeface="Arial"/>
              <a:cs typeface="Arial"/>
              <a:sym typeface="Arial"/>
            </a:endParaRPr>
          </a:p>
          <a:p>
            <a:pPr marL="0" lvl="0" indent="0" algn="l" rtl="0">
              <a:lnSpc>
                <a:spcPct val="100000"/>
              </a:lnSpc>
              <a:spcBef>
                <a:spcPts val="1000"/>
              </a:spcBef>
              <a:spcAft>
                <a:spcPts val="0"/>
              </a:spcAft>
              <a:buSzPts val="2400"/>
              <a:buNone/>
            </a:pPr>
            <a:r>
              <a:rPr lang="lt-LT" sz="3200">
                <a:latin typeface="Arial"/>
                <a:ea typeface="Arial"/>
                <a:cs typeface="Arial"/>
                <a:sym typeface="Arial"/>
              </a:rPr>
              <a:t>Per daug viliojantys pažadai.</a:t>
            </a:r>
            <a:endParaRPr sz="3200">
              <a:latin typeface="Arial"/>
              <a:ea typeface="Arial"/>
              <a:cs typeface="Arial"/>
              <a:sym typeface="Arial"/>
            </a:endParaRPr>
          </a:p>
          <a:p>
            <a:pPr marL="0" lvl="0" indent="0" algn="l" rtl="0">
              <a:lnSpc>
                <a:spcPct val="100000"/>
              </a:lnSpc>
              <a:spcBef>
                <a:spcPts val="1000"/>
              </a:spcBef>
              <a:spcAft>
                <a:spcPts val="0"/>
              </a:spcAft>
              <a:buSzPts val="2400"/>
              <a:buNone/>
            </a:pPr>
            <a:r>
              <a:rPr lang="lt-LT" sz="3200">
                <a:latin typeface="Arial"/>
                <a:ea typeface="Arial"/>
                <a:cs typeface="Arial"/>
                <a:sym typeface="Arial"/>
              </a:rPr>
              <a:t>Prašoma siųsti asmeninius duomenis.</a:t>
            </a:r>
            <a:endParaRPr sz="3200">
              <a:latin typeface="Arial"/>
              <a:ea typeface="Arial"/>
              <a:cs typeface="Arial"/>
              <a:sym typeface="Arial"/>
            </a:endParaRPr>
          </a:p>
          <a:p>
            <a:pPr marL="0" lvl="0" indent="0" algn="l" rtl="0">
              <a:lnSpc>
                <a:spcPct val="100000"/>
              </a:lnSpc>
              <a:spcBef>
                <a:spcPts val="1000"/>
              </a:spcBef>
              <a:spcAft>
                <a:spcPts val="0"/>
              </a:spcAft>
              <a:buSzPts val="2400"/>
              <a:buNone/>
            </a:pPr>
            <a:r>
              <a:rPr lang="lt-LT" sz="3200">
                <a:latin typeface="Arial"/>
                <a:ea typeface="Arial"/>
                <a:cs typeface="Arial"/>
                <a:sym typeface="Arial"/>
              </a:rPr>
              <a:t>Nėra informacijos apie pareigas.</a:t>
            </a:r>
            <a:endParaRPr sz="3200">
              <a:latin typeface="Arial"/>
              <a:ea typeface="Arial"/>
              <a:cs typeface="Arial"/>
              <a:sym typeface="Arial"/>
            </a:endParaRPr>
          </a:p>
        </p:txBody>
      </p:sp>
      <p:sp>
        <p:nvSpPr>
          <p:cNvPr id="1164" name="Google Shape;1164;p63"/>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5000"/>
              <a:buNone/>
            </a:pPr>
            <a:r>
              <a:rPr lang="lt-LT">
                <a:latin typeface="Arial"/>
                <a:ea typeface="Arial"/>
                <a:cs typeface="Arial"/>
                <a:sym typeface="Arial"/>
              </a:rPr>
              <a:t>Kaip atrodo įtartinas ar netikras skelbimas LinkedIn</a:t>
            </a:r>
            <a:endParaRPr>
              <a:latin typeface="Arial"/>
              <a:ea typeface="Arial"/>
              <a:cs typeface="Arial"/>
              <a:sym typeface="Arial"/>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1169"/>
        <p:cNvGrpSpPr/>
        <p:nvPr/>
      </p:nvGrpSpPr>
      <p:grpSpPr>
        <a:xfrm>
          <a:off x="0" y="0"/>
          <a:ext cx="0" cy="0"/>
          <a:chOff x="0" y="0"/>
          <a:chExt cx="0" cy="0"/>
        </a:xfrm>
      </p:grpSpPr>
      <p:sp>
        <p:nvSpPr>
          <p:cNvPr id="1170" name="Google Shape;1170;p64"/>
          <p:cNvSpPr txBox="1">
            <a:spLocks noGrp="1"/>
          </p:cNvSpPr>
          <p:nvPr>
            <p:ph type="body" idx="1"/>
          </p:nvPr>
        </p:nvSpPr>
        <p:spPr>
          <a:xfrm>
            <a:off x="843280" y="1779126"/>
            <a:ext cx="10515600" cy="455832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SzPts val="2400"/>
              <a:buNone/>
            </a:pPr>
            <a:endParaRPr sz="3200"/>
          </a:p>
          <a:p>
            <a:pPr marL="0" lvl="0" indent="0" algn="l" rtl="0">
              <a:lnSpc>
                <a:spcPct val="100000"/>
              </a:lnSpc>
              <a:spcBef>
                <a:spcPts val="1000"/>
              </a:spcBef>
              <a:spcAft>
                <a:spcPts val="0"/>
              </a:spcAft>
              <a:buSzPts val="2400"/>
              <a:buNone/>
            </a:pPr>
            <a:r>
              <a:rPr lang="lt-LT" sz="3200">
                <a:latin typeface="Arial"/>
                <a:ea typeface="Arial"/>
                <a:cs typeface="Arial"/>
                <a:sym typeface="Arial"/>
              </a:rPr>
              <a:t>Tikrinti įmonės profilio istoriją ir veiklą.</a:t>
            </a:r>
            <a:endParaRPr sz="3200">
              <a:latin typeface="Arial"/>
              <a:ea typeface="Arial"/>
              <a:cs typeface="Arial"/>
              <a:sym typeface="Arial"/>
            </a:endParaRPr>
          </a:p>
          <a:p>
            <a:pPr marL="0" lvl="0" indent="0" algn="l" rtl="0">
              <a:lnSpc>
                <a:spcPct val="100000"/>
              </a:lnSpc>
              <a:spcBef>
                <a:spcPts val="1000"/>
              </a:spcBef>
              <a:spcAft>
                <a:spcPts val="0"/>
              </a:spcAft>
              <a:buSzPts val="2400"/>
              <a:buNone/>
            </a:pPr>
            <a:r>
              <a:rPr lang="lt-LT" sz="3200">
                <a:latin typeface="Arial"/>
                <a:ea typeface="Arial"/>
                <a:cs typeface="Arial"/>
                <a:sym typeface="Arial"/>
              </a:rPr>
              <a:t>Nesiųsti asmens duomenų be patikros.</a:t>
            </a:r>
            <a:endParaRPr sz="3200">
              <a:latin typeface="Arial"/>
              <a:ea typeface="Arial"/>
              <a:cs typeface="Arial"/>
              <a:sym typeface="Arial"/>
            </a:endParaRPr>
          </a:p>
          <a:p>
            <a:pPr marL="0" lvl="0" indent="0" algn="l" rtl="0">
              <a:lnSpc>
                <a:spcPct val="100000"/>
              </a:lnSpc>
              <a:spcBef>
                <a:spcPts val="1000"/>
              </a:spcBef>
              <a:spcAft>
                <a:spcPts val="0"/>
              </a:spcAft>
              <a:buSzPts val="2400"/>
              <a:buNone/>
            </a:pPr>
            <a:r>
              <a:rPr lang="lt-LT" sz="3200">
                <a:latin typeface="Arial"/>
                <a:ea typeface="Arial"/>
                <a:cs typeface="Arial"/>
                <a:sym typeface="Arial"/>
              </a:rPr>
              <a:t>Naudoti </a:t>
            </a:r>
            <a:r>
              <a:rPr lang="lt-LT" sz="3200"/>
              <a:t>„</a:t>
            </a:r>
            <a:r>
              <a:rPr lang="lt-LT" sz="3200">
                <a:latin typeface="Arial"/>
                <a:ea typeface="Arial"/>
                <a:cs typeface="Arial"/>
                <a:sym typeface="Arial"/>
              </a:rPr>
              <a:t>Report" funkciją.</a:t>
            </a:r>
            <a:endParaRPr sz="3200">
              <a:latin typeface="Arial"/>
              <a:ea typeface="Arial"/>
              <a:cs typeface="Arial"/>
              <a:sym typeface="Arial"/>
            </a:endParaRPr>
          </a:p>
          <a:p>
            <a:pPr marL="0" lvl="0" indent="0" algn="l" rtl="0">
              <a:lnSpc>
                <a:spcPct val="100000"/>
              </a:lnSpc>
              <a:spcBef>
                <a:spcPts val="1000"/>
              </a:spcBef>
              <a:spcAft>
                <a:spcPts val="0"/>
              </a:spcAft>
              <a:buSzPts val="2400"/>
              <a:buNone/>
            </a:pPr>
            <a:r>
              <a:rPr lang="lt-LT" sz="32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1"/>
                  </a:ext>
                </a:extLst>
              </a:rPr>
              <a:t>Aktyvuoti dviejų faktorių autentifikavimą</a:t>
            </a:r>
            <a:r>
              <a:rPr lang="lt-LT" sz="3200">
                <a:latin typeface="Arial"/>
                <a:ea typeface="Arial"/>
                <a:cs typeface="Arial"/>
                <a:sym typeface="Arial"/>
              </a:rPr>
              <a:t>.</a:t>
            </a:r>
            <a:endParaRPr sz="3200">
              <a:latin typeface="Arial"/>
              <a:ea typeface="Arial"/>
              <a:cs typeface="Arial"/>
              <a:sym typeface="Arial"/>
            </a:endParaRPr>
          </a:p>
        </p:txBody>
      </p:sp>
      <p:sp>
        <p:nvSpPr>
          <p:cNvPr id="1171" name="Google Shape;1171;p64"/>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11111"/>
              <a:buNone/>
            </a:pPr>
            <a:r>
              <a:rPr lang="lt-LT">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2"/>
                  </a:ext>
                </a:extLst>
              </a:rPr>
              <a:t>Kaip apsisaugoti nuo netikrų darbo skelbimų </a:t>
            </a:r>
            <a:r>
              <a:rPr lang="lt-LT">
                <a:latin typeface="Arial"/>
                <a:ea typeface="Arial"/>
                <a:cs typeface="Arial"/>
                <a:sym typeface="Arial"/>
              </a:rPr>
              <a:t>LinkedIn</a:t>
            </a:r>
            <a:r>
              <a:rPr lang="lt-LT">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3"/>
                  </a:ext>
                </a:extLst>
              </a:rPr>
              <a:t>?</a:t>
            </a:r>
            <a:endParaRPr>
              <a:latin typeface="Arial"/>
              <a:ea typeface="Arial"/>
              <a:cs typeface="Arial"/>
              <a:sym typeface="Arial"/>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1176"/>
        <p:cNvGrpSpPr/>
        <p:nvPr/>
      </p:nvGrpSpPr>
      <p:grpSpPr>
        <a:xfrm>
          <a:off x="0" y="0"/>
          <a:ext cx="0" cy="0"/>
          <a:chOff x="0" y="0"/>
          <a:chExt cx="0" cy="0"/>
        </a:xfrm>
      </p:grpSpPr>
      <p:sp>
        <p:nvSpPr>
          <p:cNvPr id="1177" name="Google Shape;1177;p181"/>
          <p:cNvSpPr txBox="1">
            <a:spLocks noGrp="1"/>
          </p:cNvSpPr>
          <p:nvPr>
            <p:ph type="body" idx="1"/>
          </p:nvPr>
        </p:nvSpPr>
        <p:spPr>
          <a:xfrm>
            <a:off x="843275" y="2013475"/>
            <a:ext cx="10515600" cy="43320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000"/>
              </a:spcBef>
              <a:spcAft>
                <a:spcPts val="0"/>
              </a:spcAft>
              <a:buSzPts val="2400"/>
              <a:buNone/>
            </a:pPr>
            <a:r>
              <a:rPr lang="lt-LT">
                <a:latin typeface="Arial"/>
                <a:ea typeface="Arial"/>
                <a:cs typeface="Arial"/>
                <a:sym typeface="Arial"/>
              </a:rPr>
              <a:t>Tikri darbo skelbimai dažnai pasižymi :</a:t>
            </a:r>
            <a:endParaRPr/>
          </a:p>
          <a:p>
            <a:pPr marL="0" lvl="0" indent="0" algn="l" rtl="0">
              <a:lnSpc>
                <a:spcPct val="120000"/>
              </a:lnSpc>
              <a:spcBef>
                <a:spcPts val="1000"/>
              </a:spcBef>
              <a:spcAft>
                <a:spcPts val="0"/>
              </a:spcAft>
              <a:buSzPts val="2400"/>
              <a:buNone/>
            </a:pPr>
            <a:r>
              <a:rPr lang="lt-LT">
                <a:latin typeface="Arial"/>
                <a:ea typeface="Arial"/>
                <a:cs typeface="Arial"/>
                <a:sym typeface="Arial"/>
              </a:rPr>
              <a:t>Aiškiai nurodyta įmonės informacija</a:t>
            </a:r>
            <a:endParaRPr/>
          </a:p>
          <a:p>
            <a:pPr marL="0" lvl="0" indent="0" algn="l" rtl="0">
              <a:lnSpc>
                <a:spcPct val="120000"/>
              </a:lnSpc>
              <a:spcBef>
                <a:spcPts val="1000"/>
              </a:spcBef>
              <a:spcAft>
                <a:spcPts val="0"/>
              </a:spcAft>
              <a:buSzPts val="2400"/>
              <a:buNone/>
            </a:pPr>
            <a:r>
              <a:rPr lang="lt-LT">
                <a:latin typeface="Arial"/>
                <a:ea typeface="Arial"/>
                <a:cs typeface="Arial"/>
                <a:sym typeface="Arial"/>
              </a:rPr>
              <a:t>Konkreti darbo pozicija ir sąlygos</a:t>
            </a:r>
            <a:endParaRPr/>
          </a:p>
          <a:p>
            <a:pPr marL="0" lvl="0" indent="0" algn="l" rtl="0">
              <a:lnSpc>
                <a:spcPct val="120000"/>
              </a:lnSpc>
              <a:spcBef>
                <a:spcPts val="1000"/>
              </a:spcBef>
              <a:spcAft>
                <a:spcPts val="0"/>
              </a:spcAft>
              <a:buSzPts val="2400"/>
              <a:buNone/>
            </a:pPr>
            <a:r>
              <a:rPr lang="lt-LT">
                <a:latin typeface="Arial"/>
                <a:ea typeface="Arial"/>
                <a:cs typeface="Arial"/>
                <a:sym typeface="Arial"/>
              </a:rPr>
              <a:t>Aiškūs kontaktai</a:t>
            </a:r>
            <a:endParaRPr/>
          </a:p>
          <a:p>
            <a:pPr marL="0" lvl="0" indent="0" algn="l" rtl="0">
              <a:lnSpc>
                <a:spcPct val="120000"/>
              </a:lnSpc>
              <a:spcBef>
                <a:spcPts val="1000"/>
              </a:spcBef>
              <a:spcAft>
                <a:spcPts val="0"/>
              </a:spcAft>
              <a:buSzPts val="2400"/>
              <a:buNone/>
            </a:pPr>
            <a:r>
              <a:rPr lang="lt-LT">
                <a:latin typeface="Arial"/>
                <a:ea typeface="Arial"/>
                <a:cs typeface="Arial"/>
                <a:sym typeface="Arial"/>
              </a:rPr>
              <a:t>Jokių reikalavimų mokėti pinigus</a:t>
            </a:r>
            <a:endParaRPr/>
          </a:p>
          <a:p>
            <a:pPr marL="0" lvl="0" indent="0" algn="l" rtl="0">
              <a:lnSpc>
                <a:spcPct val="120000"/>
              </a:lnSpc>
              <a:spcBef>
                <a:spcPts val="1000"/>
              </a:spcBef>
              <a:spcAft>
                <a:spcPts val="0"/>
              </a:spcAft>
              <a:buSzPts val="2400"/>
              <a:buNone/>
            </a:pPr>
            <a:r>
              <a:rPr lang="lt-LT">
                <a:latin typeface="Arial"/>
                <a:ea typeface="Arial"/>
                <a:cs typeface="Arial"/>
                <a:sym typeface="Arial"/>
              </a:rPr>
              <a:t>Skelbimas parašytas tvarkingai</a:t>
            </a:r>
            <a:endParaRPr/>
          </a:p>
          <a:p>
            <a:pPr marL="0" lvl="0" indent="0" algn="l" rtl="0">
              <a:lnSpc>
                <a:spcPct val="100000"/>
              </a:lnSpc>
              <a:spcBef>
                <a:spcPts val="1000"/>
              </a:spcBef>
              <a:spcAft>
                <a:spcPts val="0"/>
              </a:spcAft>
              <a:buSzPts val="2400"/>
              <a:buNone/>
            </a:pPr>
            <a:endParaRPr sz="2400">
              <a:latin typeface="Arial"/>
              <a:ea typeface="Arial"/>
              <a:cs typeface="Arial"/>
              <a:sym typeface="Arial"/>
            </a:endParaRPr>
          </a:p>
        </p:txBody>
      </p:sp>
      <p:sp>
        <p:nvSpPr>
          <p:cNvPr id="1178" name="Google Shape;1178;p181"/>
          <p:cNvSpPr txBox="1">
            <a:spLocks noGrp="1"/>
          </p:cNvSpPr>
          <p:nvPr>
            <p:ph type="title"/>
          </p:nvPr>
        </p:nvSpPr>
        <p:spPr>
          <a:xfrm>
            <a:off x="838200" y="365126"/>
            <a:ext cx="10515600" cy="113710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4500"/>
              <a:buNone/>
            </a:pPr>
            <a:r>
              <a:rPr lang="lt-LT">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4"/>
                  </a:ext>
                </a:extLst>
              </a:rPr>
              <a:t>Kaip atpažinti tikrus darbo skelbimus „Facebook'e“?</a:t>
            </a:r>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1183"/>
        <p:cNvGrpSpPr/>
        <p:nvPr/>
      </p:nvGrpSpPr>
      <p:grpSpPr>
        <a:xfrm>
          <a:off x="0" y="0"/>
          <a:ext cx="0" cy="0"/>
          <a:chOff x="0" y="0"/>
          <a:chExt cx="0" cy="0"/>
        </a:xfrm>
      </p:grpSpPr>
      <p:sp>
        <p:nvSpPr>
          <p:cNvPr id="1184" name="Google Shape;1184;p18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EA551F"/>
              </a:buClr>
              <a:buSzPct val="111111"/>
              <a:buFont typeface="Century Gothic"/>
              <a:buNone/>
            </a:pPr>
            <a:r>
              <a:rPr lang="lt-LT">
                <a:latin typeface="Arial"/>
                <a:ea typeface="Arial"/>
                <a:cs typeface="Arial"/>
                <a:sym typeface="Arial"/>
              </a:rPr>
              <a:t>Kaip atpažinti netikrus darbo skelbimus ar apgavystes </a:t>
            </a:r>
            <a:r>
              <a:rPr lang="lt-LT">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5"/>
                  </a:ext>
                </a:extLst>
              </a:rPr>
              <a:t>„Facebook'e“</a:t>
            </a:r>
            <a:r>
              <a:rPr lang="lt-LT">
                <a:latin typeface="Arial"/>
                <a:ea typeface="Arial"/>
                <a:cs typeface="Arial"/>
                <a:sym typeface="Arial"/>
              </a:rPr>
              <a:t>?</a:t>
            </a:r>
            <a:endParaRPr/>
          </a:p>
        </p:txBody>
      </p:sp>
      <p:sp>
        <p:nvSpPr>
          <p:cNvPr id="1185" name="Google Shape;1185;p182"/>
          <p:cNvSpPr txBox="1">
            <a:spLocks noGrp="1"/>
          </p:cNvSpPr>
          <p:nvPr>
            <p:ph type="body" idx="1"/>
          </p:nvPr>
        </p:nvSpPr>
        <p:spPr>
          <a:xfrm>
            <a:off x="987000" y="1926775"/>
            <a:ext cx="10366800" cy="4931100"/>
          </a:xfrm>
          <a:prstGeom prst="rect">
            <a:avLst/>
          </a:prstGeom>
          <a:noFill/>
          <a:ln>
            <a:noFill/>
          </a:ln>
        </p:spPr>
        <p:txBody>
          <a:bodyPr spcFirstLastPara="1" wrap="square" lIns="91425" tIns="45700" rIns="91425" bIns="45700" anchor="t" anchorCtr="0">
            <a:normAutofit/>
          </a:bodyPr>
          <a:lstStyle/>
          <a:p>
            <a:pPr marL="76200" lvl="0" indent="0" algn="l" rtl="0">
              <a:lnSpc>
                <a:spcPct val="100000"/>
              </a:lnSpc>
              <a:spcBef>
                <a:spcPts val="1000"/>
              </a:spcBef>
              <a:spcAft>
                <a:spcPts val="0"/>
              </a:spcAft>
              <a:buSzPts val="2400"/>
              <a:buNone/>
            </a:pPr>
            <a:r>
              <a:rPr lang="lt-LT" sz="3200">
                <a:latin typeface="Arial"/>
                <a:ea typeface="Arial"/>
                <a:cs typeface="Arial"/>
                <a:sym typeface="Arial"/>
              </a:rPr>
              <a:t>Per daug gerai, kad būtų tiesa</a:t>
            </a:r>
            <a:endParaRPr/>
          </a:p>
          <a:p>
            <a:pPr marL="76200" lvl="0" indent="0" algn="l" rtl="0">
              <a:lnSpc>
                <a:spcPct val="100000"/>
              </a:lnSpc>
              <a:spcBef>
                <a:spcPts val="1000"/>
              </a:spcBef>
              <a:spcAft>
                <a:spcPts val="0"/>
              </a:spcAft>
              <a:buSzPts val="2400"/>
              <a:buNone/>
            </a:pPr>
            <a:r>
              <a:rPr lang="lt-LT" sz="3200">
                <a:latin typeface="Arial"/>
                <a:ea typeface="Arial"/>
                <a:cs typeface="Arial"/>
                <a:sym typeface="Arial"/>
              </a:rPr>
              <a:t>Reikalaujama sumokėti pinigus iš anksto</a:t>
            </a:r>
            <a:endParaRPr/>
          </a:p>
          <a:p>
            <a:pPr marL="76200" lvl="0" indent="0" algn="l" rtl="0">
              <a:lnSpc>
                <a:spcPct val="100000"/>
              </a:lnSpc>
              <a:spcBef>
                <a:spcPts val="1000"/>
              </a:spcBef>
              <a:spcAft>
                <a:spcPts val="0"/>
              </a:spcAft>
              <a:buSzPts val="2400"/>
              <a:buNone/>
            </a:pPr>
            <a:r>
              <a:rPr lang="lt-LT" sz="3200">
                <a:latin typeface="Arial"/>
                <a:ea typeface="Arial"/>
                <a:cs typeface="Arial"/>
                <a:sym typeface="Arial"/>
              </a:rPr>
              <a:t>Neaiškūs ar netikri profiliai</a:t>
            </a:r>
            <a:endParaRPr/>
          </a:p>
          <a:p>
            <a:pPr marL="76200" lvl="0" indent="0" algn="l" rtl="0">
              <a:lnSpc>
                <a:spcPct val="100000"/>
              </a:lnSpc>
              <a:spcBef>
                <a:spcPts val="1000"/>
              </a:spcBef>
              <a:spcAft>
                <a:spcPts val="0"/>
              </a:spcAft>
              <a:buSzPts val="2400"/>
              <a:buNone/>
            </a:pPr>
            <a:r>
              <a:rPr lang="lt-LT" sz="3200">
                <a:latin typeface="Arial"/>
                <a:ea typeface="Arial"/>
                <a:cs typeface="Arial"/>
                <a:sym typeface="Arial"/>
              </a:rPr>
              <a:t>Prašoma pateikti jautrią informaciją</a:t>
            </a:r>
            <a:endParaRPr/>
          </a:p>
          <a:p>
            <a:pPr marL="76200" lvl="0" indent="0" algn="l" rtl="0">
              <a:lnSpc>
                <a:spcPct val="100000"/>
              </a:lnSpc>
              <a:spcBef>
                <a:spcPts val="1000"/>
              </a:spcBef>
              <a:spcAft>
                <a:spcPts val="0"/>
              </a:spcAft>
              <a:buSzPts val="2400"/>
              <a:buNone/>
            </a:pPr>
            <a:r>
              <a:rPr lang="lt-LT" sz="3200">
                <a:latin typeface="Arial"/>
                <a:ea typeface="Arial"/>
                <a:cs typeface="Arial"/>
                <a:sym typeface="Arial"/>
              </a:rPr>
              <a:t>Skubina apsispręsti</a:t>
            </a:r>
            <a:endParaRPr/>
          </a:p>
          <a:p>
            <a:pPr marL="76200" lvl="0" indent="0" algn="l" rtl="0">
              <a:lnSpc>
                <a:spcPct val="100000"/>
              </a:lnSpc>
              <a:spcBef>
                <a:spcPts val="1000"/>
              </a:spcBef>
              <a:spcAft>
                <a:spcPts val="0"/>
              </a:spcAft>
              <a:buSzPts val="2400"/>
              <a:buNone/>
            </a:pPr>
            <a:r>
              <a:rPr lang="lt-LT" sz="3200">
                <a:latin typeface="Arial"/>
                <a:ea typeface="Arial"/>
                <a:cs typeface="Arial"/>
                <a:sym typeface="Arial"/>
              </a:rPr>
              <a:t>Nėra įmonės informacijos</a:t>
            </a:r>
            <a:endParaRPr/>
          </a:p>
          <a:p>
            <a:pPr marL="76200" lvl="0" indent="0" algn="l" rtl="0">
              <a:lnSpc>
                <a:spcPct val="90000"/>
              </a:lnSpc>
              <a:spcBef>
                <a:spcPts val="1000"/>
              </a:spcBef>
              <a:spcAft>
                <a:spcPts val="0"/>
              </a:spcAft>
              <a:buSzPts val="2400"/>
              <a:buNone/>
            </a:pPr>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1189"/>
        <p:cNvGrpSpPr/>
        <p:nvPr/>
      </p:nvGrpSpPr>
      <p:grpSpPr>
        <a:xfrm>
          <a:off x="0" y="0"/>
          <a:ext cx="0" cy="0"/>
          <a:chOff x="0" y="0"/>
          <a:chExt cx="0" cy="0"/>
        </a:xfrm>
      </p:grpSpPr>
      <p:sp>
        <p:nvSpPr>
          <p:cNvPr id="1190" name="Google Shape;1190;p18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EA551F"/>
              </a:buClr>
              <a:buSzPct val="100000"/>
              <a:buFont typeface="Century Gothic"/>
              <a:buNone/>
            </a:pPr>
            <a:r>
              <a:rPr lang="lt-LT">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6"/>
                  </a:ext>
                </a:extLst>
              </a:rPr>
              <a:t>Kaip apsisaugoti nuo netikrų darbo skelbimų?</a:t>
            </a:r>
            <a:endParaRPr/>
          </a:p>
        </p:txBody>
      </p:sp>
      <p:sp>
        <p:nvSpPr>
          <p:cNvPr id="1191" name="Google Shape;1191;p184"/>
          <p:cNvSpPr txBox="1">
            <a:spLocks noGrp="1"/>
          </p:cNvSpPr>
          <p:nvPr>
            <p:ph type="body" idx="1"/>
          </p:nvPr>
        </p:nvSpPr>
        <p:spPr>
          <a:xfrm>
            <a:off x="838200" y="1883225"/>
            <a:ext cx="10515600" cy="4974900"/>
          </a:xfrm>
          <a:prstGeom prst="rect">
            <a:avLst/>
          </a:prstGeom>
          <a:noFill/>
          <a:ln>
            <a:noFill/>
          </a:ln>
        </p:spPr>
        <p:txBody>
          <a:bodyPr spcFirstLastPara="1" wrap="square" lIns="91425" tIns="45700" rIns="91425" bIns="45700" anchor="t" anchorCtr="0">
            <a:normAutofit/>
          </a:bodyPr>
          <a:lstStyle/>
          <a:p>
            <a:pPr marL="76200" lvl="0" indent="0" algn="l" rtl="0">
              <a:lnSpc>
                <a:spcPct val="110000"/>
              </a:lnSpc>
              <a:spcBef>
                <a:spcPts val="1000"/>
              </a:spcBef>
              <a:spcAft>
                <a:spcPts val="0"/>
              </a:spcAft>
              <a:buSzPts val="2824"/>
              <a:buNone/>
            </a:pPr>
            <a:r>
              <a:rPr lang="lt-LT" sz="3200">
                <a:latin typeface="Arial"/>
                <a:ea typeface="Arial"/>
                <a:cs typeface="Arial"/>
                <a:sym typeface="Arial"/>
              </a:rPr>
              <a:t>Visada tikrinkite įmonę.</a:t>
            </a:r>
            <a:endParaRPr/>
          </a:p>
          <a:p>
            <a:pPr marL="76200" lvl="0" indent="0" algn="l" rtl="0">
              <a:lnSpc>
                <a:spcPct val="110000"/>
              </a:lnSpc>
              <a:spcBef>
                <a:spcPts val="1000"/>
              </a:spcBef>
              <a:spcAft>
                <a:spcPts val="0"/>
              </a:spcAft>
              <a:buSzPts val="2824"/>
              <a:buNone/>
            </a:pPr>
            <a:r>
              <a:rPr lang="lt-LT" sz="3200">
                <a:latin typeface="Arial"/>
                <a:ea typeface="Arial"/>
                <a:cs typeface="Arial"/>
                <a:sym typeface="Arial"/>
              </a:rPr>
              <a:t>Naudokite saugius darbo paieškos puslapius.</a:t>
            </a:r>
            <a:endParaRPr/>
          </a:p>
          <a:p>
            <a:pPr marL="76200" lvl="0" indent="0" algn="l" rtl="0">
              <a:lnSpc>
                <a:spcPct val="110000"/>
              </a:lnSpc>
              <a:spcBef>
                <a:spcPts val="1000"/>
              </a:spcBef>
              <a:spcAft>
                <a:spcPts val="0"/>
              </a:spcAft>
              <a:buSzPts val="2824"/>
              <a:buNone/>
            </a:pPr>
            <a:r>
              <a:rPr lang="lt-LT" sz="3200">
                <a:latin typeface="Arial"/>
                <a:ea typeface="Arial"/>
                <a:cs typeface="Arial"/>
                <a:sym typeface="Arial"/>
              </a:rPr>
              <a:t>Venkite anoniminės komunikacijos.</a:t>
            </a:r>
            <a:endParaRPr sz="3200">
              <a:latin typeface="Arial"/>
              <a:ea typeface="Arial"/>
              <a:cs typeface="Arial"/>
              <a:sym typeface="Arial"/>
            </a:endParaRPr>
          </a:p>
          <a:p>
            <a:pPr marL="76200" lvl="0" indent="0" algn="l" rtl="0">
              <a:lnSpc>
                <a:spcPct val="110000"/>
              </a:lnSpc>
              <a:spcBef>
                <a:spcPts val="1000"/>
              </a:spcBef>
              <a:spcAft>
                <a:spcPts val="0"/>
              </a:spcAft>
              <a:buSzPts val="2824"/>
              <a:buNone/>
            </a:pPr>
            <a:r>
              <a:rPr lang="lt-LT" sz="3200">
                <a:latin typeface="Arial"/>
                <a:ea typeface="Arial"/>
                <a:cs typeface="Arial"/>
                <a:sym typeface="Arial"/>
              </a:rPr>
              <a:t>Saugokite savo duomenis.</a:t>
            </a:r>
            <a:endParaRPr sz="3200">
              <a:latin typeface="Arial"/>
              <a:ea typeface="Arial"/>
              <a:cs typeface="Arial"/>
              <a:sym typeface="Arial"/>
            </a:endParaRPr>
          </a:p>
          <a:p>
            <a:pPr marL="76200" lvl="0" indent="0" algn="l" rtl="0">
              <a:lnSpc>
                <a:spcPct val="110000"/>
              </a:lnSpc>
              <a:spcBef>
                <a:spcPts val="1000"/>
              </a:spcBef>
              <a:spcAft>
                <a:spcPts val="0"/>
              </a:spcAft>
              <a:buSzPts val="2824"/>
              <a:buNone/>
            </a:pPr>
            <a:r>
              <a:rPr lang="lt-LT" sz="3200">
                <a:latin typeface="Arial"/>
                <a:ea typeface="Arial"/>
                <a:cs typeface="Arial"/>
                <a:sym typeface="Arial"/>
              </a:rPr>
              <a:t>Klauskite kitų patirties.</a:t>
            </a:r>
            <a:endParaRPr/>
          </a:p>
          <a:p>
            <a:pPr marL="76200" lvl="0" indent="0" algn="l" rtl="0">
              <a:lnSpc>
                <a:spcPct val="110000"/>
              </a:lnSpc>
              <a:spcBef>
                <a:spcPts val="1000"/>
              </a:spcBef>
              <a:spcAft>
                <a:spcPts val="0"/>
              </a:spcAft>
              <a:buSzPts val="2824"/>
              <a:buNone/>
            </a:pPr>
            <a:r>
              <a:rPr lang="lt-LT" sz="3200">
                <a:latin typeface="Arial"/>
                <a:ea typeface="Arial"/>
                <a:cs typeface="Arial"/>
                <a:sym typeface="Arial"/>
              </a:rPr>
              <a:t>Praneškite apie apgaulę</a:t>
            </a:r>
            <a:r>
              <a:rPr lang="lt-LT"/>
              <a:t>.</a:t>
            </a:r>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1195"/>
        <p:cNvGrpSpPr/>
        <p:nvPr/>
      </p:nvGrpSpPr>
      <p:grpSpPr>
        <a:xfrm>
          <a:off x="0" y="0"/>
          <a:ext cx="0" cy="0"/>
          <a:chOff x="0" y="0"/>
          <a:chExt cx="0" cy="0"/>
        </a:xfrm>
      </p:grpSpPr>
      <p:sp>
        <p:nvSpPr>
          <p:cNvPr id="1196" name="Google Shape;1196;p18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5000"/>
              <a:buFont typeface="Century Gothic"/>
              <a:buNone/>
            </a:pPr>
            <a:r>
              <a:rPr lang="lt-LT" sz="48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7"/>
                  </a:ext>
                </a:extLst>
              </a:rPr>
              <a:t>Naudingi</a:t>
            </a:r>
            <a:r>
              <a:rPr lang="lt-LT" sz="4800">
                <a:latin typeface="Arial"/>
                <a:ea typeface="Arial"/>
                <a:cs typeface="Arial"/>
                <a:sym typeface="Arial"/>
              </a:rPr>
              <a:t> įrankiai</a:t>
            </a:r>
            <a:endParaRPr/>
          </a:p>
        </p:txBody>
      </p:sp>
      <p:sp>
        <p:nvSpPr>
          <p:cNvPr id="1197" name="Google Shape;1197;p185"/>
          <p:cNvSpPr txBox="1">
            <a:spLocks noGrp="1"/>
          </p:cNvSpPr>
          <p:nvPr>
            <p:ph type="body" idx="1"/>
          </p:nvPr>
        </p:nvSpPr>
        <p:spPr>
          <a:xfrm>
            <a:off x="838200" y="2253225"/>
            <a:ext cx="10515600" cy="41826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SzPts val="1000"/>
              <a:buNone/>
            </a:pPr>
            <a:r>
              <a:rPr lang="lt-LT" sz="3200" u="sng">
                <a:solidFill>
                  <a:schemeClr val="hlink"/>
                </a:solidFill>
                <a:latin typeface="Arial"/>
                <a:ea typeface="Arial"/>
                <a:cs typeface="Arial"/>
                <a:sym typeface="Arial"/>
                <a:hlinkClick r:id="rId3"/>
              </a:rPr>
              <a:t>https://rekvizitai.vz.lt/</a:t>
            </a:r>
            <a:r>
              <a:rPr lang="lt-LT" sz="3200">
                <a:latin typeface="Arial"/>
                <a:ea typeface="Arial"/>
                <a:cs typeface="Arial"/>
                <a:sym typeface="Arial"/>
              </a:rPr>
              <a:t> – įmonių patikrinimui.</a:t>
            </a:r>
            <a:endParaRPr sz="3200">
              <a:latin typeface="Arial"/>
              <a:ea typeface="Arial"/>
              <a:cs typeface="Arial"/>
              <a:sym typeface="Arial"/>
            </a:endParaRPr>
          </a:p>
          <a:p>
            <a:pPr marL="0" lvl="0" indent="0" algn="l" rtl="0">
              <a:lnSpc>
                <a:spcPct val="100000"/>
              </a:lnSpc>
              <a:spcBef>
                <a:spcPts val="1800"/>
              </a:spcBef>
              <a:spcAft>
                <a:spcPts val="0"/>
              </a:spcAft>
              <a:buSzPts val="1000"/>
              <a:buNone/>
            </a:pPr>
            <a:r>
              <a:rPr lang="lt-LT" sz="3200" u="sng">
                <a:solidFill>
                  <a:schemeClr val="hlink"/>
                </a:solidFill>
                <a:latin typeface="Arial"/>
                <a:ea typeface="Arial"/>
                <a:cs typeface="Arial"/>
                <a:sym typeface="Arial"/>
                <a:hlinkClick r:id="rId4"/>
              </a:rPr>
              <a:t>https://www.cvbankas.lt/</a:t>
            </a:r>
            <a:r>
              <a:rPr lang="lt-LT" sz="3200">
                <a:latin typeface="Arial"/>
                <a:ea typeface="Arial"/>
                <a:cs typeface="Arial"/>
                <a:sym typeface="Arial"/>
              </a:rPr>
              <a:t> – darbo skelbimų platforma.</a:t>
            </a:r>
            <a:endParaRPr sz="3200">
              <a:latin typeface="Arial"/>
              <a:ea typeface="Arial"/>
              <a:cs typeface="Arial"/>
              <a:sym typeface="Arial"/>
            </a:endParaRPr>
          </a:p>
          <a:p>
            <a:pPr marL="0" lvl="0" indent="0" algn="l" rtl="0">
              <a:lnSpc>
                <a:spcPct val="100000"/>
              </a:lnSpc>
              <a:spcBef>
                <a:spcPts val="1800"/>
              </a:spcBef>
              <a:spcAft>
                <a:spcPts val="0"/>
              </a:spcAft>
              <a:buSzPts val="1000"/>
              <a:buNone/>
            </a:pPr>
            <a:r>
              <a:rPr lang="lt-LT" sz="3200" u="sng">
                <a:solidFill>
                  <a:schemeClr val="hlink"/>
                </a:solidFill>
                <a:latin typeface="Arial"/>
                <a:ea typeface="Arial"/>
                <a:cs typeface="Arial"/>
                <a:sym typeface="Arial"/>
                <a:hlinkClick r:id="rId5"/>
              </a:rPr>
              <a:t>https://karjera.lt/</a:t>
            </a:r>
            <a:r>
              <a:rPr lang="lt-LT" sz="3200">
                <a:latin typeface="Arial"/>
                <a:ea typeface="Arial"/>
                <a:cs typeface="Arial"/>
                <a:sym typeface="Arial"/>
              </a:rPr>
              <a:t> – Valstybės remiama darbo paieška.</a:t>
            </a:r>
            <a:endParaRPr sz="3200">
              <a:latin typeface="Arial"/>
              <a:ea typeface="Arial"/>
              <a:cs typeface="Arial"/>
              <a:sym typeface="Arial"/>
            </a:endParaRPr>
          </a:p>
          <a:p>
            <a:pPr marL="0" lvl="0" indent="0" algn="l" rtl="0">
              <a:lnSpc>
                <a:spcPct val="100000"/>
              </a:lnSpc>
              <a:spcBef>
                <a:spcPts val="1800"/>
              </a:spcBef>
              <a:spcAft>
                <a:spcPts val="0"/>
              </a:spcAft>
              <a:buSzPts val="1000"/>
              <a:buNone/>
            </a:pPr>
            <a:r>
              <a:rPr lang="lt-LT" sz="3200" u="sng">
                <a:solidFill>
                  <a:schemeClr val="hlink"/>
                </a:solidFill>
                <a:latin typeface="Arial"/>
                <a:ea typeface="Arial"/>
                <a:cs typeface="Arial"/>
                <a:sym typeface="Arial"/>
                <a:hlinkClick r:id="rId6"/>
              </a:rPr>
              <a:t>https://facebook.com</a:t>
            </a:r>
            <a:r>
              <a:rPr lang="lt-LT" sz="3200">
                <a:latin typeface="Arial"/>
                <a:ea typeface="Arial"/>
                <a:cs typeface="Arial"/>
                <a:sym typeface="Arial"/>
              </a:rPr>
              <a:t> – naudok paiešką „Darbas + miestas“, bet vertink kritiškai.</a:t>
            </a:r>
            <a:endParaRPr sz="3200">
              <a:latin typeface="Arial"/>
              <a:ea typeface="Arial"/>
              <a:cs typeface="Arial"/>
              <a:sym typeface="Arial"/>
            </a:endParaRPr>
          </a:p>
          <a:p>
            <a:pPr marL="457200" lvl="0" indent="-228600" algn="l" rtl="0">
              <a:lnSpc>
                <a:spcPct val="90000"/>
              </a:lnSpc>
              <a:spcBef>
                <a:spcPts val="1800"/>
              </a:spcBef>
              <a:spcAft>
                <a:spcPts val="0"/>
              </a:spcAft>
              <a:buClr>
                <a:srgbClr val="2E2E2E"/>
              </a:buClr>
              <a:buSzPts val="2400"/>
              <a:buNone/>
            </a:pPr>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1202"/>
        <p:cNvGrpSpPr/>
        <p:nvPr/>
      </p:nvGrpSpPr>
      <p:grpSpPr>
        <a:xfrm>
          <a:off x="0" y="0"/>
          <a:ext cx="0" cy="0"/>
          <a:chOff x="0" y="0"/>
          <a:chExt cx="0" cy="0"/>
        </a:xfrm>
      </p:grpSpPr>
      <p:sp>
        <p:nvSpPr>
          <p:cNvPr id="1203" name="Google Shape;1203;p186"/>
          <p:cNvSpPr txBox="1">
            <a:spLocks noGrp="1"/>
          </p:cNvSpPr>
          <p:nvPr>
            <p:ph type="title"/>
          </p:nvPr>
        </p:nvSpPr>
        <p:spPr>
          <a:xfrm>
            <a:off x="2656800" y="2876848"/>
            <a:ext cx="6878400" cy="1104300"/>
          </a:xfrm>
          <a:prstGeom prst="rect">
            <a:avLst/>
          </a:prstGeom>
          <a:noFill/>
          <a:ln w="69850" cap="flat" cmpd="sng">
            <a:solidFill>
              <a:srgbClr val="666666"/>
            </a:solidFill>
            <a:prstDash val="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t>Praktinė užduotis</a:t>
            </a:r>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1207"/>
        <p:cNvGrpSpPr/>
        <p:nvPr/>
      </p:nvGrpSpPr>
      <p:grpSpPr>
        <a:xfrm>
          <a:off x="0" y="0"/>
          <a:ext cx="0" cy="0"/>
          <a:chOff x="0" y="0"/>
          <a:chExt cx="0" cy="0"/>
        </a:xfrm>
      </p:grpSpPr>
      <p:sp>
        <p:nvSpPr>
          <p:cNvPr id="1208" name="Google Shape;1208;p18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latin typeface="Arial"/>
                <a:ea typeface="Arial"/>
                <a:cs typeface="Arial"/>
                <a:sym typeface="Arial"/>
              </a:rPr>
              <a:t>Skelbimų pavyzdžiai (netikras)</a:t>
            </a:r>
            <a:endParaRPr/>
          </a:p>
        </p:txBody>
      </p:sp>
      <p:sp>
        <p:nvSpPr>
          <p:cNvPr id="1209" name="Google Shape;1209;p187"/>
          <p:cNvSpPr txBox="1">
            <a:spLocks noGrp="1"/>
          </p:cNvSpPr>
          <p:nvPr>
            <p:ph type="body" idx="1"/>
          </p:nvPr>
        </p:nvSpPr>
        <p:spPr>
          <a:xfrm>
            <a:off x="895825" y="1907451"/>
            <a:ext cx="10515600" cy="4604700"/>
          </a:xfrm>
          <a:prstGeom prst="rect">
            <a:avLst/>
          </a:prstGeom>
          <a:noFill/>
          <a:ln>
            <a:noFill/>
          </a:ln>
        </p:spPr>
        <p:txBody>
          <a:bodyPr spcFirstLastPara="1" wrap="square" lIns="91425" tIns="45700" rIns="91425" bIns="45700" anchor="t" anchorCtr="0">
            <a:noAutofit/>
          </a:bodyPr>
          <a:lstStyle/>
          <a:p>
            <a:pPr marL="76200" lvl="0" indent="0" algn="l" rtl="0">
              <a:lnSpc>
                <a:spcPct val="100000"/>
              </a:lnSpc>
              <a:spcBef>
                <a:spcPts val="1000"/>
              </a:spcBef>
              <a:spcAft>
                <a:spcPts val="0"/>
              </a:spcAft>
              <a:buSzPts val="2400"/>
              <a:buNone/>
            </a:pPr>
            <a:r>
              <a:rPr lang="lt-LT" sz="2700" b="1">
                <a:latin typeface="Arial"/>
                <a:ea typeface="Arial"/>
                <a:cs typeface="Arial"/>
                <a:sym typeface="Arial"/>
              </a:rPr>
              <a:t>Instrukcija:</a:t>
            </a:r>
            <a:br>
              <a:rPr lang="lt-LT" sz="2700">
                <a:latin typeface="Arial"/>
                <a:ea typeface="Arial"/>
                <a:cs typeface="Arial"/>
                <a:sym typeface="Arial"/>
              </a:rPr>
            </a:br>
            <a:r>
              <a:rPr lang="lt-LT" sz="2700">
                <a:latin typeface="Arial"/>
                <a:ea typeface="Arial"/>
                <a:cs typeface="Arial"/>
                <a:sym typeface="Arial"/>
              </a:rPr>
              <a:t>Peržiūrėkite pateiktus darbo skelbimų pavyzdžius (Facebook). Nuspręskite, kurie yra patikimi, o kurie kelia įtarimų. Pažymėkite prie kiekvieno skelbimo atsakymą ir užrašykite, kodėl taip manote.</a:t>
            </a:r>
            <a:endParaRPr sz="2700">
              <a:latin typeface="Arial"/>
              <a:ea typeface="Arial"/>
              <a:cs typeface="Arial"/>
              <a:sym typeface="Arial"/>
            </a:endParaRPr>
          </a:p>
          <a:p>
            <a:pPr marL="76200" lvl="0" indent="0" algn="l" rtl="0">
              <a:lnSpc>
                <a:spcPct val="100000"/>
              </a:lnSpc>
              <a:spcBef>
                <a:spcPts val="1000"/>
              </a:spcBef>
              <a:spcAft>
                <a:spcPts val="0"/>
              </a:spcAft>
              <a:buSzPts val="2400"/>
              <a:buNone/>
            </a:pPr>
            <a:r>
              <a:rPr lang="lt-LT" sz="2700" b="1">
                <a:latin typeface="Arial"/>
                <a:ea typeface="Arial"/>
                <a:cs typeface="Arial"/>
                <a:sym typeface="Arial"/>
              </a:rPr>
              <a:t>1 skelbimas</a:t>
            </a:r>
            <a:endParaRPr sz="2700">
              <a:latin typeface="Arial"/>
              <a:ea typeface="Arial"/>
              <a:cs typeface="Arial"/>
              <a:sym typeface="Arial"/>
            </a:endParaRPr>
          </a:p>
          <a:p>
            <a:pPr marL="76200" lvl="0" indent="0" algn="l" rtl="0">
              <a:lnSpc>
                <a:spcPct val="100000"/>
              </a:lnSpc>
              <a:spcBef>
                <a:spcPts val="1000"/>
              </a:spcBef>
              <a:spcAft>
                <a:spcPts val="0"/>
              </a:spcAft>
              <a:buSzPts val="2400"/>
              <a:buNone/>
            </a:pPr>
            <a:r>
              <a:rPr lang="lt-LT" sz="2700">
                <a:latin typeface="Arial"/>
                <a:ea typeface="Arial"/>
                <a:cs typeface="Arial"/>
                <a:sym typeface="Arial"/>
              </a:rPr>
              <a:t> „Siūlome darbą iš namų – 1000 € per savaitę! Jokių įgūdžių nereikia, tik pradinis mokestis už mokymus – 50 €.“</a:t>
            </a:r>
            <a:br>
              <a:rPr lang="lt-LT" sz="2700">
                <a:latin typeface="Arial"/>
                <a:ea typeface="Arial"/>
                <a:cs typeface="Arial"/>
                <a:sym typeface="Arial"/>
              </a:rPr>
            </a:br>
            <a:r>
              <a:rPr lang="lt-LT" sz="2700">
                <a:latin typeface="Arial"/>
                <a:ea typeface="Arial"/>
                <a:cs typeface="Arial"/>
                <a:sym typeface="Arial"/>
              </a:rPr>
              <a:t>☐ Patikimas</a:t>
            </a:r>
            <a:br>
              <a:rPr lang="lt-LT" sz="2700">
                <a:latin typeface="Arial"/>
                <a:ea typeface="Arial"/>
                <a:cs typeface="Arial"/>
                <a:sym typeface="Arial"/>
              </a:rPr>
            </a:br>
            <a:r>
              <a:rPr lang="lt-LT" sz="2700">
                <a:latin typeface="Arial"/>
                <a:ea typeface="Arial"/>
                <a:cs typeface="Arial"/>
                <a:sym typeface="Arial"/>
              </a:rPr>
              <a:t>☐ Įtartinas</a:t>
            </a:r>
            <a:br>
              <a:rPr lang="lt-LT" sz="2700">
                <a:latin typeface="Arial"/>
                <a:ea typeface="Arial"/>
                <a:cs typeface="Arial"/>
                <a:sym typeface="Arial"/>
              </a:rPr>
            </a:br>
            <a:r>
              <a:rPr lang="lt-LT" sz="2700" b="1">
                <a:latin typeface="Arial"/>
                <a:ea typeface="Arial"/>
                <a:cs typeface="Arial"/>
                <a:sym typeface="Arial"/>
              </a:rPr>
              <a:t>Kodėl?</a:t>
            </a:r>
            <a:r>
              <a:rPr lang="lt-LT" sz="2700">
                <a:latin typeface="Arial"/>
                <a:ea typeface="Arial"/>
                <a:cs typeface="Arial"/>
                <a:sym typeface="Arial"/>
              </a:rPr>
              <a:t> ____________________________________</a:t>
            </a:r>
            <a:endParaRPr sz="2700">
              <a:latin typeface="Arial"/>
              <a:ea typeface="Arial"/>
              <a:cs typeface="Arial"/>
              <a:sym typeface="Arial"/>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1213"/>
        <p:cNvGrpSpPr/>
        <p:nvPr/>
      </p:nvGrpSpPr>
      <p:grpSpPr>
        <a:xfrm>
          <a:off x="0" y="0"/>
          <a:ext cx="0" cy="0"/>
          <a:chOff x="0" y="0"/>
          <a:chExt cx="0" cy="0"/>
        </a:xfrm>
      </p:grpSpPr>
      <p:sp>
        <p:nvSpPr>
          <p:cNvPr id="1214" name="Google Shape;1214;p18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t>Skelbimų pavyzdžiai (tikras)</a:t>
            </a:r>
            <a:endParaRPr/>
          </a:p>
        </p:txBody>
      </p:sp>
      <p:sp>
        <p:nvSpPr>
          <p:cNvPr id="1215" name="Google Shape;1215;p188"/>
          <p:cNvSpPr txBox="1">
            <a:spLocks noGrp="1"/>
          </p:cNvSpPr>
          <p:nvPr>
            <p:ph type="body" idx="1"/>
          </p:nvPr>
        </p:nvSpPr>
        <p:spPr>
          <a:xfrm>
            <a:off x="838200" y="2253226"/>
            <a:ext cx="10515600" cy="4604767"/>
          </a:xfrm>
          <a:prstGeom prst="rect">
            <a:avLst/>
          </a:prstGeom>
          <a:noFill/>
          <a:ln>
            <a:noFill/>
          </a:ln>
        </p:spPr>
        <p:txBody>
          <a:bodyPr spcFirstLastPara="1" wrap="square" lIns="91425" tIns="45700" rIns="91425" bIns="45700" anchor="t" anchorCtr="0">
            <a:normAutofit/>
          </a:bodyPr>
          <a:lstStyle/>
          <a:p>
            <a:pPr marL="76200" lvl="0" indent="0" algn="l" rtl="0">
              <a:lnSpc>
                <a:spcPct val="100000"/>
              </a:lnSpc>
              <a:spcBef>
                <a:spcPts val="1000"/>
              </a:spcBef>
              <a:spcAft>
                <a:spcPts val="0"/>
              </a:spcAft>
              <a:buSzPts val="2400"/>
              <a:buNone/>
            </a:pPr>
            <a:r>
              <a:rPr lang="lt-LT" sz="3200" b="1">
                <a:latin typeface="Arial"/>
                <a:ea typeface="Arial"/>
                <a:cs typeface="Arial"/>
                <a:sym typeface="Arial"/>
              </a:rPr>
              <a:t>2 skelbimas</a:t>
            </a:r>
            <a:endParaRPr sz="3200" b="1">
              <a:latin typeface="Arial"/>
              <a:ea typeface="Arial"/>
              <a:cs typeface="Arial"/>
              <a:sym typeface="Arial"/>
            </a:endParaRPr>
          </a:p>
          <a:p>
            <a:pPr marL="76200" lvl="0" indent="0" algn="l" rtl="0">
              <a:lnSpc>
                <a:spcPct val="100000"/>
              </a:lnSpc>
              <a:spcBef>
                <a:spcPts val="1000"/>
              </a:spcBef>
              <a:spcAft>
                <a:spcPts val="0"/>
              </a:spcAft>
              <a:buSzPts val="2400"/>
              <a:buNone/>
            </a:pPr>
            <a:r>
              <a:rPr lang="lt-LT" sz="3200">
                <a:latin typeface="Arial"/>
                <a:ea typeface="Arial"/>
                <a:cs typeface="Arial"/>
                <a:sym typeface="Arial"/>
              </a:rPr>
              <a:t>„Ieškome pardavėjo (-os) prekybos centre. Įmonė: UAB „Prekyba“. Sutartis – neterminuota, atlyginimas nuo 950 € (prieš mokesčius). Kontaktai: info@prekyba.lt“</a:t>
            </a:r>
            <a:br>
              <a:rPr lang="lt-LT" sz="3200">
                <a:latin typeface="Arial"/>
                <a:ea typeface="Arial"/>
                <a:cs typeface="Arial"/>
                <a:sym typeface="Arial"/>
              </a:rPr>
            </a:br>
            <a:r>
              <a:rPr lang="lt-LT" sz="3200">
                <a:latin typeface="Arial"/>
                <a:ea typeface="Arial"/>
                <a:cs typeface="Arial"/>
                <a:sym typeface="Arial"/>
              </a:rPr>
              <a:t>☐ Patikimas</a:t>
            </a:r>
            <a:br>
              <a:rPr lang="lt-LT" sz="3200">
                <a:latin typeface="Arial"/>
                <a:ea typeface="Arial"/>
                <a:cs typeface="Arial"/>
                <a:sym typeface="Arial"/>
              </a:rPr>
            </a:br>
            <a:r>
              <a:rPr lang="lt-LT" sz="3200">
                <a:latin typeface="Arial"/>
                <a:ea typeface="Arial"/>
                <a:cs typeface="Arial"/>
                <a:sym typeface="Arial"/>
              </a:rPr>
              <a:t>☐ Įtartinas</a:t>
            </a:r>
            <a:br>
              <a:rPr lang="lt-LT" sz="3200">
                <a:latin typeface="Arial"/>
                <a:ea typeface="Arial"/>
                <a:cs typeface="Arial"/>
                <a:sym typeface="Arial"/>
              </a:rPr>
            </a:br>
            <a:r>
              <a:rPr lang="lt-LT" sz="3200" b="1">
                <a:latin typeface="Arial"/>
                <a:ea typeface="Arial"/>
                <a:cs typeface="Arial"/>
                <a:sym typeface="Arial"/>
              </a:rPr>
              <a:t>Kodėl?</a:t>
            </a:r>
            <a:r>
              <a:rPr lang="lt-LT" sz="3200">
                <a:latin typeface="Arial"/>
                <a:ea typeface="Arial"/>
                <a:cs typeface="Arial"/>
                <a:sym typeface="Arial"/>
              </a:rPr>
              <a:t> ____________________________________</a:t>
            </a:r>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1219"/>
        <p:cNvGrpSpPr/>
        <p:nvPr/>
      </p:nvGrpSpPr>
      <p:grpSpPr>
        <a:xfrm>
          <a:off x="0" y="0"/>
          <a:ext cx="0" cy="0"/>
          <a:chOff x="0" y="0"/>
          <a:chExt cx="0" cy="0"/>
        </a:xfrm>
      </p:grpSpPr>
      <p:sp>
        <p:nvSpPr>
          <p:cNvPr id="1220" name="Google Shape;1220;p67"/>
          <p:cNvSpPr txBox="1">
            <a:spLocks noGrp="1"/>
          </p:cNvSpPr>
          <p:nvPr>
            <p:ph type="body" idx="1"/>
          </p:nvPr>
        </p:nvSpPr>
        <p:spPr>
          <a:xfrm>
            <a:off x="838200" y="1849516"/>
            <a:ext cx="10515600" cy="45582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SzPts val="2400"/>
              <a:buNone/>
            </a:pPr>
            <a:r>
              <a:rPr lang="lt-LT" sz="3200">
                <a:latin typeface="Arial"/>
                <a:ea typeface="Arial"/>
                <a:cs typeface="Arial"/>
                <a:sym typeface="Arial"/>
              </a:rPr>
              <a:t>Dalyvių klausimai</a:t>
            </a:r>
            <a:endParaRPr sz="3200">
              <a:latin typeface="Arial"/>
              <a:ea typeface="Arial"/>
              <a:cs typeface="Arial"/>
              <a:sym typeface="Arial"/>
            </a:endParaRPr>
          </a:p>
          <a:p>
            <a:pPr marL="0" lvl="0" indent="0" algn="l" rtl="0">
              <a:lnSpc>
                <a:spcPct val="100000"/>
              </a:lnSpc>
              <a:spcBef>
                <a:spcPts val="1000"/>
              </a:spcBef>
              <a:spcAft>
                <a:spcPts val="0"/>
              </a:spcAft>
              <a:buSzPts val="2400"/>
              <a:buNone/>
            </a:pPr>
            <a:r>
              <a:rPr lang="lt-LT" sz="3200">
                <a:latin typeface="Arial"/>
                <a:ea typeface="Arial"/>
                <a:cs typeface="Arial"/>
                <a:sym typeface="Arial"/>
              </a:rPr>
              <a:t>Aptarimas: kokių įtarimų kilo ieškant darbo internete?</a:t>
            </a:r>
            <a:endParaRPr sz="3200">
              <a:latin typeface="Arial"/>
              <a:ea typeface="Arial"/>
              <a:cs typeface="Arial"/>
              <a:sym typeface="Arial"/>
            </a:endParaRPr>
          </a:p>
          <a:p>
            <a:pPr marL="457200" lvl="0" indent="-228600" algn="l" rtl="0">
              <a:lnSpc>
                <a:spcPct val="90000"/>
              </a:lnSpc>
              <a:spcBef>
                <a:spcPts val="1000"/>
              </a:spcBef>
              <a:spcAft>
                <a:spcPts val="0"/>
              </a:spcAft>
              <a:buSzPts val="2400"/>
              <a:buNone/>
            </a:pPr>
            <a:endParaRPr/>
          </a:p>
        </p:txBody>
      </p:sp>
      <p:sp>
        <p:nvSpPr>
          <p:cNvPr id="1221" name="Google Shape;1221;p67"/>
          <p:cNvSpPr txBox="1">
            <a:spLocks noGrp="1"/>
          </p:cNvSpPr>
          <p:nvPr>
            <p:ph type="title"/>
          </p:nvPr>
        </p:nvSpPr>
        <p:spPr>
          <a:xfrm>
            <a:off x="889686" y="365126"/>
            <a:ext cx="10464114"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Arial"/>
                <a:ea typeface="Arial"/>
                <a:cs typeface="Arial"/>
                <a:sym typeface="Arial"/>
              </a:rPr>
              <a:t>Diskusija</a:t>
            </a:r>
            <a:endParaRPr>
              <a:latin typeface="Arial"/>
              <a:ea typeface="Arial"/>
              <a:cs typeface="Arial"/>
              <a:sym typeface="Arial"/>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1226"/>
        <p:cNvGrpSpPr/>
        <p:nvPr/>
      </p:nvGrpSpPr>
      <p:grpSpPr>
        <a:xfrm>
          <a:off x="0" y="0"/>
          <a:ext cx="0" cy="0"/>
          <a:chOff x="0" y="0"/>
          <a:chExt cx="0" cy="0"/>
        </a:xfrm>
      </p:grpSpPr>
      <p:sp>
        <p:nvSpPr>
          <p:cNvPr id="1227" name="Google Shape;1227;p189"/>
          <p:cNvSpPr txBox="1">
            <a:spLocks noGrp="1"/>
          </p:cNvSpPr>
          <p:nvPr>
            <p:ph type="title"/>
          </p:nvPr>
        </p:nvSpPr>
        <p:spPr>
          <a:xfrm>
            <a:off x="1624950" y="2752950"/>
            <a:ext cx="8942100" cy="1352100"/>
          </a:xfrm>
          <a:prstGeom prst="rect">
            <a:avLst/>
          </a:prstGeom>
          <a:noFill/>
          <a:ln w="69850"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lvl="0" indent="0" algn="ctr" rtl="0">
              <a:spcBef>
                <a:spcPts val="0"/>
              </a:spcBef>
              <a:spcAft>
                <a:spcPts val="0"/>
              </a:spcAft>
              <a:buClr>
                <a:srgbClr val="EA551F"/>
              </a:buClr>
              <a:buSzPts val="4050"/>
              <a:buFont typeface="Arial"/>
              <a:buNone/>
            </a:pPr>
            <a:r>
              <a:rPr lang="lt-LT">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9"/>
                  </a:ext>
                </a:extLst>
              </a:rPr>
              <a:t>Kas slepiasi už ekrano? Elektroninės grėsmės ir jų įtaka</a:t>
            </a:r>
            <a:endParaRPr>
              <a:latin typeface="Arial"/>
              <a:ea typeface="Arial"/>
              <a:cs typeface="Arial"/>
              <a:sym typeface="Arial"/>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1232"/>
        <p:cNvGrpSpPr/>
        <p:nvPr/>
      </p:nvGrpSpPr>
      <p:grpSpPr>
        <a:xfrm>
          <a:off x="0" y="0"/>
          <a:ext cx="0" cy="0"/>
          <a:chOff x="0" y="0"/>
          <a:chExt cx="0" cy="0"/>
        </a:xfrm>
      </p:grpSpPr>
      <p:sp>
        <p:nvSpPr>
          <p:cNvPr id="1233" name="Google Shape;1233;p190"/>
          <p:cNvSpPr txBox="1">
            <a:spLocks noGrp="1"/>
          </p:cNvSpPr>
          <p:nvPr>
            <p:ph type="body" idx="1"/>
          </p:nvPr>
        </p:nvSpPr>
        <p:spPr>
          <a:xfrm>
            <a:off x="766075" y="1819775"/>
            <a:ext cx="10587600" cy="45582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0000"/>
              </a:lnSpc>
              <a:spcBef>
                <a:spcPts val="1000"/>
              </a:spcBef>
              <a:spcAft>
                <a:spcPts val="0"/>
              </a:spcAft>
              <a:buNone/>
            </a:pPr>
            <a:r>
              <a:rPr lang="lt-LT" sz="3200">
                <a:latin typeface="Arial"/>
                <a:ea typeface="Arial"/>
                <a:cs typeface="Arial"/>
                <a:sym typeface="Arial"/>
              </a:rPr>
              <a:t>Daugelyje šalių yra įvesta politika, ribojanti telefonų naudojimą mokyklose, siekiant pagerinti sveikatos ir mokymosi rezultatus.</a:t>
            </a:r>
            <a:endParaRPr/>
          </a:p>
          <a:p>
            <a:pPr marL="0" lvl="0" indent="0" algn="l" rtl="0">
              <a:lnSpc>
                <a:spcPct val="100000"/>
              </a:lnSpc>
              <a:spcBef>
                <a:spcPts val="1000"/>
              </a:spcBef>
              <a:spcAft>
                <a:spcPts val="0"/>
              </a:spcAft>
              <a:buNone/>
            </a:pPr>
            <a:r>
              <a:rPr lang="lt-LT" sz="3200">
                <a:latin typeface="Arial"/>
                <a:ea typeface="Arial"/>
                <a:cs typeface="Arial"/>
                <a:sym typeface="Arial"/>
              </a:rPr>
              <a:t>TAČIAU – nėra įrodymų, kad ribojanti mokyklos politika būtų susijusi su bendru telefono ir socialinių tinklų naudojimu ar geresne paauglių psichine gerove. </a:t>
            </a:r>
            <a:endParaRPr/>
          </a:p>
          <a:p>
            <a:pPr marL="0" lvl="0" indent="0" algn="l" rtl="0">
              <a:lnSpc>
                <a:spcPct val="100000"/>
              </a:lnSpc>
              <a:spcBef>
                <a:spcPts val="1000"/>
              </a:spcBef>
              <a:spcAft>
                <a:spcPts val="0"/>
              </a:spcAft>
              <a:buNone/>
            </a:pPr>
            <a:r>
              <a:rPr lang="lt-LT" sz="3200" u="sng">
                <a:solidFill>
                  <a:schemeClr val="hlink"/>
                </a:solidFill>
                <a:latin typeface="Arial"/>
                <a:ea typeface="Arial"/>
                <a:cs typeface="Arial"/>
                <a:sym typeface="Arial"/>
                <a:hlinkClick r:id="rId3"/>
              </a:rPr>
              <a:t>Tyrimo rezultatai </a:t>
            </a:r>
            <a:r>
              <a:rPr lang="lt-LT" sz="3200">
                <a:latin typeface="Arial"/>
                <a:ea typeface="Arial"/>
                <a:cs typeface="Arial"/>
                <a:sym typeface="Arial"/>
              </a:rPr>
              <a:t>nepateikia įrodymų, patvirtinančių dabartinės mokyklos politikos, draudžiančios naudotis telefonu mokyklos metu, taikymą.</a:t>
            </a:r>
            <a:endParaRPr/>
          </a:p>
        </p:txBody>
      </p:sp>
      <p:sp>
        <p:nvSpPr>
          <p:cNvPr id="1234" name="Google Shape;1234;p190"/>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lt-LT" sz="4500" b="1" i="0" u="none" strike="noStrike" cap="none">
                <a:solidFill>
                  <a:srgbClr val="EA551F"/>
                </a:solidFill>
                <a:latin typeface="Arial"/>
                <a:ea typeface="Arial"/>
                <a:cs typeface="Arial"/>
                <a:sym typeface="Arial"/>
              </a:rPr>
              <a:t>Ar draudimai mokyklose veikia? </a:t>
            </a:r>
            <a:endParaRPr sz="4500">
              <a:latin typeface="Arial"/>
              <a:ea typeface="Arial"/>
              <a:cs typeface="Arial"/>
              <a:sym typeface="Arial"/>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1239"/>
        <p:cNvGrpSpPr/>
        <p:nvPr/>
      </p:nvGrpSpPr>
      <p:grpSpPr>
        <a:xfrm>
          <a:off x="0" y="0"/>
          <a:ext cx="0" cy="0"/>
          <a:chOff x="0" y="0"/>
          <a:chExt cx="0" cy="0"/>
        </a:xfrm>
      </p:grpSpPr>
      <p:sp>
        <p:nvSpPr>
          <p:cNvPr id="1240" name="Google Shape;1240;p192"/>
          <p:cNvSpPr txBox="1">
            <a:spLocks noGrp="1"/>
          </p:cNvSpPr>
          <p:nvPr>
            <p:ph type="body" idx="1"/>
          </p:nvPr>
        </p:nvSpPr>
        <p:spPr>
          <a:xfrm>
            <a:off x="996550" y="2123276"/>
            <a:ext cx="10357200" cy="459240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600"/>
              </a:spcBef>
              <a:spcAft>
                <a:spcPts val="0"/>
              </a:spcAft>
              <a:buNone/>
            </a:pPr>
            <a:r>
              <a:rPr lang="lt-LT" sz="3100">
                <a:latin typeface="Arial"/>
                <a:ea typeface="Arial"/>
                <a:cs typeface="Arial"/>
                <a:sym typeface="Arial"/>
              </a:rPr>
              <a:t>Elektroninės patyčios </a:t>
            </a:r>
            <a:endParaRPr sz="3100">
              <a:latin typeface="Arial"/>
              <a:ea typeface="Arial"/>
              <a:cs typeface="Arial"/>
              <a:sym typeface="Arial"/>
            </a:endParaRPr>
          </a:p>
          <a:p>
            <a:pPr marL="0" lvl="0" indent="0" algn="l" rtl="0">
              <a:lnSpc>
                <a:spcPct val="120000"/>
              </a:lnSpc>
              <a:spcBef>
                <a:spcPts val="600"/>
              </a:spcBef>
              <a:spcAft>
                <a:spcPts val="0"/>
              </a:spcAft>
              <a:buNone/>
            </a:pPr>
            <a:r>
              <a:rPr lang="lt-LT" sz="3100">
                <a:latin typeface="Arial"/>
                <a:ea typeface="Arial"/>
                <a:cs typeface="Arial"/>
                <a:sym typeface="Arial"/>
              </a:rPr>
              <a:t>Asmens duomenų vagystės </a:t>
            </a:r>
            <a:endParaRPr/>
          </a:p>
          <a:p>
            <a:pPr marL="0" lvl="0" indent="0" algn="l" rtl="0">
              <a:lnSpc>
                <a:spcPct val="120000"/>
              </a:lnSpc>
              <a:spcBef>
                <a:spcPts val="600"/>
              </a:spcBef>
              <a:spcAft>
                <a:spcPts val="0"/>
              </a:spcAft>
              <a:buNone/>
            </a:pPr>
            <a:r>
              <a:rPr lang="lt-LT" sz="3100">
                <a:latin typeface="Arial"/>
                <a:ea typeface="Arial"/>
                <a:cs typeface="Arial"/>
                <a:sym typeface="Arial"/>
              </a:rPr>
              <a:t>Netinkamas turinys </a:t>
            </a:r>
            <a:endParaRPr/>
          </a:p>
          <a:p>
            <a:pPr marL="0" lvl="0" indent="0" algn="l" rtl="0">
              <a:lnSpc>
                <a:spcPct val="120000"/>
              </a:lnSpc>
              <a:spcBef>
                <a:spcPts val="600"/>
              </a:spcBef>
              <a:spcAft>
                <a:spcPts val="0"/>
              </a:spcAft>
              <a:buNone/>
            </a:pPr>
            <a:r>
              <a:rPr lang="lt-LT" sz="3100">
                <a:latin typeface="Arial"/>
                <a:ea typeface="Arial"/>
                <a:cs typeface="Arial"/>
                <a:sym typeface="Arial"/>
              </a:rPr>
              <a:t>Priklausomybė nuo ekranų </a:t>
            </a:r>
            <a:endParaRPr/>
          </a:p>
          <a:p>
            <a:pPr marL="0" lvl="0" indent="0" algn="l" rtl="0">
              <a:lnSpc>
                <a:spcPct val="120000"/>
              </a:lnSpc>
              <a:spcBef>
                <a:spcPts val="600"/>
              </a:spcBef>
              <a:spcAft>
                <a:spcPts val="0"/>
              </a:spcAft>
              <a:buNone/>
            </a:pPr>
            <a:r>
              <a:rPr lang="lt-LT" sz="3100">
                <a:latin typeface="Arial"/>
                <a:ea typeface="Arial"/>
                <a:cs typeface="Arial"/>
                <a:sym typeface="Arial"/>
              </a:rPr>
              <a:t>Psichologinis spaudimas </a:t>
            </a:r>
            <a:endParaRPr/>
          </a:p>
          <a:p>
            <a:pPr marL="457200" lvl="0" indent="-228600" algn="l" rtl="0">
              <a:lnSpc>
                <a:spcPct val="90000"/>
              </a:lnSpc>
              <a:spcBef>
                <a:spcPts val="1000"/>
              </a:spcBef>
              <a:spcAft>
                <a:spcPts val="0"/>
              </a:spcAft>
              <a:buClr>
                <a:srgbClr val="2E2E2E"/>
              </a:buClr>
              <a:buSzPts val="3529"/>
              <a:buNone/>
            </a:pPr>
            <a:endParaRPr/>
          </a:p>
        </p:txBody>
      </p:sp>
      <p:sp>
        <p:nvSpPr>
          <p:cNvPr id="1241" name="Google Shape;1241;p192"/>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8641"/>
              <a:buFont typeface="Calibri"/>
              <a:buNone/>
            </a:pPr>
            <a:r>
              <a:rPr lang="lt-LT" sz="4500" b="1" i="0" u="none" strike="noStrike" cap="none">
                <a:solidFill>
                  <a:srgbClr val="EA55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0"/>
                  </a:ext>
                </a:extLst>
              </a:rPr>
              <a:t>Virtualūs pavojai</a:t>
            </a:r>
            <a:r>
              <a:rPr lang="lt-LT" sz="4500" b="1" i="0" u="none" strike="noStrike" cap="none">
                <a:solidFill>
                  <a:srgbClr val="EA551F"/>
                </a:solidFill>
                <a:latin typeface="Arial"/>
                <a:ea typeface="Arial"/>
                <a:cs typeface="Arial"/>
                <a:sym typeface="Arial"/>
              </a:rPr>
              <a:t> realiame gyvenime, jų formos</a:t>
            </a:r>
            <a:endParaRPr>
              <a:latin typeface="Arial"/>
              <a:ea typeface="Arial"/>
              <a:cs typeface="Arial"/>
              <a:sym typeface="Arial"/>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1246"/>
        <p:cNvGrpSpPr/>
        <p:nvPr/>
      </p:nvGrpSpPr>
      <p:grpSpPr>
        <a:xfrm>
          <a:off x="0" y="0"/>
          <a:ext cx="0" cy="0"/>
          <a:chOff x="0" y="0"/>
          <a:chExt cx="0" cy="0"/>
        </a:xfrm>
      </p:grpSpPr>
      <p:sp>
        <p:nvSpPr>
          <p:cNvPr id="1247" name="Google Shape;1247;p193"/>
          <p:cNvSpPr txBox="1">
            <a:spLocks noGrp="1"/>
          </p:cNvSpPr>
          <p:nvPr>
            <p:ph type="body" idx="1"/>
          </p:nvPr>
        </p:nvSpPr>
        <p:spPr>
          <a:xfrm>
            <a:off x="958175" y="1819775"/>
            <a:ext cx="10395600" cy="45582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None/>
            </a:pPr>
            <a:r>
              <a:rPr lang="lt-LT" sz="2400">
                <a:solidFill>
                  <a:schemeClr val="dk1"/>
                </a:solidFill>
              </a:rPr>
              <a:t>Su vaikais svarbu bendrauti atvirai ir supratingai.</a:t>
            </a:r>
            <a:endParaRPr sz="2400">
              <a:solidFill>
                <a:schemeClr val="dk1"/>
              </a:solidFill>
            </a:endParaRPr>
          </a:p>
          <a:p>
            <a:pPr marL="0" lvl="0" indent="0" algn="l" rtl="0">
              <a:lnSpc>
                <a:spcPct val="150000"/>
              </a:lnSpc>
              <a:spcBef>
                <a:spcPts val="0"/>
              </a:spcBef>
              <a:spcAft>
                <a:spcPts val="0"/>
              </a:spcAft>
              <a:buNone/>
            </a:pPr>
            <a:r>
              <a:rPr lang="lt-LT" sz="2400">
                <a:solidFill>
                  <a:schemeClr val="dk1"/>
                </a:solidFill>
              </a:rPr>
              <a:t>Supažindinti su įrankiais naudojantis įvairių edukacinių svetainių ir programėlių pagalba.</a:t>
            </a:r>
            <a:endParaRPr sz="2400">
              <a:solidFill>
                <a:schemeClr val="dk1"/>
              </a:solidFill>
            </a:endParaRPr>
          </a:p>
          <a:p>
            <a:pPr marL="0" lvl="0" indent="0" algn="l" rtl="0">
              <a:lnSpc>
                <a:spcPct val="150000"/>
              </a:lnSpc>
              <a:spcBef>
                <a:spcPts val="0"/>
              </a:spcBef>
              <a:spcAft>
                <a:spcPts val="0"/>
              </a:spcAft>
              <a:buNone/>
            </a:pPr>
            <a:r>
              <a:rPr lang="lt-LT" sz="2400">
                <a:solidFill>
                  <a:schemeClr val="dk1"/>
                </a:solidFill>
              </a:rPr>
              <a:t>Svarbu išmokyti bazinių interneto saugumo taisyklių, tokie, kaip saugūs slaptažodžiai, svetainių patikimumas.</a:t>
            </a:r>
            <a:endParaRPr sz="2400">
              <a:solidFill>
                <a:schemeClr val="dk1"/>
              </a:solidFill>
            </a:endParaRPr>
          </a:p>
          <a:p>
            <a:pPr marL="0" lvl="0" indent="0" algn="l" rtl="0">
              <a:lnSpc>
                <a:spcPct val="150000"/>
              </a:lnSpc>
              <a:spcBef>
                <a:spcPts val="0"/>
              </a:spcBef>
              <a:spcAft>
                <a:spcPts val="0"/>
              </a:spcAft>
              <a:buNone/>
            </a:pPr>
            <a:r>
              <a:rPr lang="lt-LT" sz="2400">
                <a:solidFill>
                  <a:schemeClr val="dk1"/>
                </a:solidFill>
              </a:rPr>
              <a:t>Psichologai rekomenduoja ikimokyklinukams leisti naudotis internetu tik 1 val. per dieną, 7–12 metų vaikams – iki 2 val., o paaugliams suteikti lankstesnį režimą, tačiau su ribomis ir susitarimais.</a:t>
            </a:r>
            <a:endParaRPr sz="2400">
              <a:solidFill>
                <a:schemeClr val="dk1"/>
              </a:solidFill>
            </a:endParaRPr>
          </a:p>
        </p:txBody>
      </p:sp>
      <p:sp>
        <p:nvSpPr>
          <p:cNvPr id="1248" name="Google Shape;1248;p193"/>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lt-LT" b="1">
                <a:solidFill>
                  <a:srgbClr val="EA551F"/>
                </a:solidFill>
                <a:latin typeface="Arial"/>
                <a:ea typeface="Arial"/>
                <a:cs typeface="Arial"/>
                <a:sym typeface="Arial"/>
              </a:rPr>
              <a:t>Tėvų kontrolė. Kada ir kaip?</a:t>
            </a:r>
            <a:endParaRPr>
              <a:latin typeface="Arial"/>
              <a:ea typeface="Arial"/>
              <a:cs typeface="Arial"/>
              <a:sym typeface="Arial"/>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1253"/>
        <p:cNvGrpSpPr/>
        <p:nvPr/>
      </p:nvGrpSpPr>
      <p:grpSpPr>
        <a:xfrm>
          <a:off x="0" y="0"/>
          <a:ext cx="0" cy="0"/>
          <a:chOff x="0" y="0"/>
          <a:chExt cx="0" cy="0"/>
        </a:xfrm>
      </p:grpSpPr>
      <p:sp>
        <p:nvSpPr>
          <p:cNvPr id="1254" name="Google Shape;1254;p194"/>
          <p:cNvSpPr txBox="1">
            <a:spLocks noGrp="1"/>
          </p:cNvSpPr>
          <p:nvPr>
            <p:ph type="body" idx="1"/>
          </p:nvPr>
        </p:nvSpPr>
        <p:spPr>
          <a:xfrm>
            <a:off x="981675" y="1861376"/>
            <a:ext cx="6271200" cy="4929600"/>
          </a:xfrm>
          <a:prstGeom prst="rect">
            <a:avLst/>
          </a:prstGeom>
          <a:noFill/>
          <a:ln>
            <a:noFill/>
          </a:ln>
        </p:spPr>
        <p:txBody>
          <a:bodyPr spcFirstLastPara="1" wrap="square" lIns="91425" tIns="45700" rIns="91425" bIns="45700" anchor="t" anchorCtr="0">
            <a:normAutofit fontScale="25000" lnSpcReduction="20000"/>
          </a:bodyPr>
          <a:lstStyle/>
          <a:p>
            <a:pPr marL="0" lvl="0" indent="0" algn="l" rtl="0">
              <a:lnSpc>
                <a:spcPct val="115000"/>
              </a:lnSpc>
              <a:spcBef>
                <a:spcPts val="1200"/>
              </a:spcBef>
              <a:spcAft>
                <a:spcPts val="0"/>
              </a:spcAft>
              <a:buClr>
                <a:schemeClr val="dk1"/>
              </a:buClr>
              <a:buSzPts val="275"/>
              <a:buFont typeface="Arial"/>
              <a:buNone/>
            </a:pPr>
            <a:r>
              <a:rPr lang="lt-LT" sz="9600" b="1">
                <a:solidFill>
                  <a:schemeClr val="dk1"/>
                </a:solidFill>
              </a:rPr>
              <a:t>Qustdio</a:t>
            </a:r>
            <a:r>
              <a:rPr lang="lt-LT" sz="9600">
                <a:solidFill>
                  <a:schemeClr val="dk1"/>
                </a:solidFill>
              </a:rPr>
              <a:t> stebi, kokiame internete svetainėse lankosi vaikas ir kokias programėles naudoja.</a:t>
            </a:r>
            <a:endParaRPr sz="9600">
              <a:solidFill>
                <a:schemeClr val="dk1"/>
              </a:solidFill>
            </a:endParaRPr>
          </a:p>
          <a:p>
            <a:pPr marL="0" lvl="0" indent="0" algn="l" rtl="0">
              <a:lnSpc>
                <a:spcPct val="115000"/>
              </a:lnSpc>
              <a:spcBef>
                <a:spcPts val="1200"/>
              </a:spcBef>
              <a:spcAft>
                <a:spcPts val="0"/>
              </a:spcAft>
              <a:buClr>
                <a:schemeClr val="dk1"/>
              </a:buClr>
              <a:buSzPts val="275"/>
              <a:buFont typeface="Arial"/>
              <a:buNone/>
            </a:pPr>
            <a:r>
              <a:rPr lang="lt-LT" sz="9600">
                <a:solidFill>
                  <a:schemeClr val="dk1"/>
                </a:solidFill>
              </a:rPr>
              <a:t>Leidžia nustatyti dienos ar laikotarpio ribas įrenginių naudojimui.</a:t>
            </a:r>
            <a:endParaRPr sz="9600">
              <a:solidFill>
                <a:schemeClr val="dk1"/>
              </a:solidFill>
            </a:endParaRPr>
          </a:p>
          <a:p>
            <a:pPr marL="0" lvl="0" indent="0" algn="l" rtl="0">
              <a:lnSpc>
                <a:spcPct val="115000"/>
              </a:lnSpc>
              <a:spcBef>
                <a:spcPts val="1200"/>
              </a:spcBef>
              <a:spcAft>
                <a:spcPts val="0"/>
              </a:spcAft>
              <a:buClr>
                <a:schemeClr val="dk1"/>
              </a:buClr>
              <a:buSzPts val="275"/>
              <a:buFont typeface="Arial"/>
              <a:buNone/>
            </a:pPr>
            <a:r>
              <a:rPr lang="lt-LT" sz="9600">
                <a:solidFill>
                  <a:schemeClr val="dk1"/>
                </a:solidFill>
              </a:rPr>
              <a:t>Filtruoja netinkamą turinį, pvz., smurtą ar suaugusiųjų medžiagą.</a:t>
            </a:r>
            <a:endParaRPr sz="9600">
              <a:solidFill>
                <a:schemeClr val="dk1"/>
              </a:solidFill>
            </a:endParaRPr>
          </a:p>
          <a:p>
            <a:pPr marL="0" lvl="0" indent="0" algn="l" rtl="0">
              <a:lnSpc>
                <a:spcPct val="115000"/>
              </a:lnSpc>
              <a:spcBef>
                <a:spcPts val="1200"/>
              </a:spcBef>
              <a:spcAft>
                <a:spcPts val="0"/>
              </a:spcAft>
              <a:buClr>
                <a:schemeClr val="dk1"/>
              </a:buClr>
              <a:buSzPts val="275"/>
              <a:buFont typeface="Arial"/>
              <a:buNone/>
            </a:pPr>
            <a:r>
              <a:rPr lang="lt-LT" sz="9600">
                <a:solidFill>
                  <a:schemeClr val="dk1"/>
                </a:solidFill>
              </a:rPr>
              <a:t>Siunčia pranešimus tėvams apie pavojingas situacijas arba neįprastą veiklą.</a:t>
            </a:r>
            <a:endParaRPr sz="9600">
              <a:solidFill>
                <a:schemeClr val="dk1"/>
              </a:solidFill>
            </a:endParaRPr>
          </a:p>
          <a:p>
            <a:pPr marL="0" lvl="0" indent="0" algn="l" rtl="0">
              <a:lnSpc>
                <a:spcPct val="115000"/>
              </a:lnSpc>
              <a:spcBef>
                <a:spcPts val="1200"/>
              </a:spcBef>
              <a:spcAft>
                <a:spcPts val="0"/>
              </a:spcAft>
              <a:buClr>
                <a:schemeClr val="dk1"/>
              </a:buClr>
              <a:buSzPts val="275"/>
              <a:buFont typeface="Arial"/>
              <a:buNone/>
            </a:pPr>
            <a:r>
              <a:rPr lang="lt-LT" sz="9600">
                <a:solidFill>
                  <a:schemeClr val="dk1"/>
                </a:solidFill>
              </a:rPr>
              <a:t>Qustodio veikia tiek </a:t>
            </a:r>
            <a:r>
              <a:rPr lang="lt-LT" sz="9600" b="1">
                <a:solidFill>
                  <a:schemeClr val="dk1"/>
                </a:solidFill>
              </a:rPr>
              <a:t>iOS, Android</a:t>
            </a:r>
            <a:r>
              <a:rPr lang="lt-LT" sz="9600">
                <a:solidFill>
                  <a:schemeClr val="dk1"/>
                </a:solidFill>
              </a:rPr>
              <a:t>, tiek </a:t>
            </a:r>
            <a:r>
              <a:rPr lang="lt-LT" sz="9600" b="1">
                <a:solidFill>
                  <a:schemeClr val="dk1"/>
                </a:solidFill>
              </a:rPr>
              <a:t>Windows ir Mac</a:t>
            </a:r>
            <a:r>
              <a:rPr lang="lt-LT" sz="9600">
                <a:solidFill>
                  <a:schemeClr val="dk1"/>
                </a:solidFill>
              </a:rPr>
              <a:t> įrenginiuose, todėl galima vienu metu stebėti kelis įrenginius.</a:t>
            </a:r>
            <a:endParaRPr sz="8000" b="1">
              <a:solidFill>
                <a:schemeClr val="dk1"/>
              </a:solidFill>
            </a:endParaRPr>
          </a:p>
          <a:p>
            <a:pPr marL="457200" lvl="0" indent="0" algn="l" rtl="0">
              <a:lnSpc>
                <a:spcPct val="90000"/>
              </a:lnSpc>
              <a:spcBef>
                <a:spcPts val="1200"/>
              </a:spcBef>
              <a:spcAft>
                <a:spcPts val="0"/>
              </a:spcAft>
              <a:buNone/>
            </a:pPr>
            <a:endParaRPr/>
          </a:p>
          <a:p>
            <a:pPr marL="457200" lvl="0" indent="-228600" algn="l" rtl="0">
              <a:lnSpc>
                <a:spcPct val="90000"/>
              </a:lnSpc>
              <a:spcBef>
                <a:spcPts val="1000"/>
              </a:spcBef>
              <a:spcAft>
                <a:spcPts val="0"/>
              </a:spcAft>
              <a:buClr>
                <a:srgbClr val="2E2E2E"/>
              </a:buClr>
              <a:buSzPct val="108108"/>
              <a:buNone/>
            </a:pPr>
            <a:endParaRPr/>
          </a:p>
          <a:p>
            <a:pPr marL="457200" lvl="0" indent="-228600" algn="l" rtl="0">
              <a:lnSpc>
                <a:spcPct val="90000"/>
              </a:lnSpc>
              <a:spcBef>
                <a:spcPts val="1000"/>
              </a:spcBef>
              <a:spcAft>
                <a:spcPts val="0"/>
              </a:spcAft>
              <a:buClr>
                <a:srgbClr val="2E2E2E"/>
              </a:buClr>
              <a:buSzPct val="108108"/>
              <a:buNone/>
            </a:pPr>
            <a:endParaRPr/>
          </a:p>
          <a:p>
            <a:pPr marL="457200" lvl="0" indent="-228600" algn="l" rtl="0">
              <a:lnSpc>
                <a:spcPct val="90000"/>
              </a:lnSpc>
              <a:spcBef>
                <a:spcPts val="1000"/>
              </a:spcBef>
              <a:spcAft>
                <a:spcPts val="0"/>
              </a:spcAft>
              <a:buClr>
                <a:srgbClr val="2E2E2E"/>
              </a:buClr>
              <a:buSzPct val="108108"/>
              <a:buNone/>
            </a:pPr>
            <a:endParaRPr/>
          </a:p>
        </p:txBody>
      </p:sp>
      <p:sp>
        <p:nvSpPr>
          <p:cNvPr id="1255" name="Google Shape;1255;p194"/>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lt-LT" b="1">
                <a:solidFill>
                  <a:srgbClr val="EA551F"/>
                </a:solidFill>
                <a:latin typeface="Arial"/>
                <a:ea typeface="Arial"/>
                <a:cs typeface="Arial"/>
                <a:sym typeface="Arial"/>
              </a:rPr>
              <a:t>Tėvų kontrolės programos </a:t>
            </a:r>
            <a:endParaRPr>
              <a:latin typeface="Arial"/>
              <a:ea typeface="Arial"/>
              <a:cs typeface="Arial"/>
              <a:sym typeface="Arial"/>
            </a:endParaRPr>
          </a:p>
        </p:txBody>
      </p:sp>
      <p:pic>
        <p:nvPicPr>
          <p:cNvPr id="1256" name="Google Shape;1256;p194" title="Qustodio.png"/>
          <p:cNvPicPr preferRelativeResize="0"/>
          <p:nvPr/>
        </p:nvPicPr>
        <p:blipFill>
          <a:blip r:embed="rId3">
            <a:alphaModFix/>
          </a:blip>
          <a:stretch>
            <a:fillRect/>
          </a:stretch>
        </p:blipFill>
        <p:spPr>
          <a:xfrm>
            <a:off x="7664450" y="2524393"/>
            <a:ext cx="3133975" cy="3133975"/>
          </a:xfrm>
          <a:prstGeom prst="rect">
            <a:avLst/>
          </a:prstGeom>
          <a:noFill/>
          <a:ln>
            <a:noFill/>
          </a:ln>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1261"/>
        <p:cNvGrpSpPr/>
        <p:nvPr/>
      </p:nvGrpSpPr>
      <p:grpSpPr>
        <a:xfrm>
          <a:off x="0" y="0"/>
          <a:ext cx="0" cy="0"/>
          <a:chOff x="0" y="0"/>
          <a:chExt cx="0" cy="0"/>
        </a:xfrm>
      </p:grpSpPr>
      <p:sp>
        <p:nvSpPr>
          <p:cNvPr id="1262" name="Google Shape;1262;g38c13b5cb66_0_54"/>
          <p:cNvSpPr txBox="1">
            <a:spLocks noGrp="1"/>
          </p:cNvSpPr>
          <p:nvPr>
            <p:ph type="body" idx="1"/>
          </p:nvPr>
        </p:nvSpPr>
        <p:spPr>
          <a:xfrm>
            <a:off x="708450" y="1794150"/>
            <a:ext cx="5780700" cy="4946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lt-LT" sz="2600" b="1">
                <a:solidFill>
                  <a:schemeClr val="dk1"/>
                </a:solidFill>
              </a:rPr>
              <a:t>mSpy</a:t>
            </a:r>
            <a:r>
              <a:rPr lang="lt-LT" sz="2600">
                <a:solidFill>
                  <a:schemeClr val="dk1"/>
                </a:solidFill>
              </a:rPr>
              <a:t> stebi vaiko skambučius, SMS žinutes, pokalbius socialiniuose tinkluose ir el. paštą.</a:t>
            </a:r>
            <a:br>
              <a:rPr lang="lt-LT" sz="2600">
                <a:solidFill>
                  <a:schemeClr val="dk1"/>
                </a:solidFill>
              </a:rPr>
            </a:br>
            <a:endParaRPr sz="26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lt-LT" sz="2600">
                <a:solidFill>
                  <a:schemeClr val="dk1"/>
                </a:solidFill>
              </a:rPr>
              <a:t>Leidžia matyti vietą realiu laiku per GPS.</a:t>
            </a:r>
            <a:br>
              <a:rPr lang="lt-LT" sz="2600">
                <a:solidFill>
                  <a:schemeClr val="dk1"/>
                </a:solidFill>
              </a:rPr>
            </a:br>
            <a:endParaRPr sz="26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lt-LT" sz="2600">
                <a:solidFill>
                  <a:schemeClr val="dk1"/>
                </a:solidFill>
              </a:rPr>
              <a:t>Stebi įrenginio naudojimą, įskaitant programėles ir naršymą internete.</a:t>
            </a:r>
            <a:br>
              <a:rPr lang="lt-LT" sz="2600">
                <a:solidFill>
                  <a:schemeClr val="dk1"/>
                </a:solidFill>
              </a:rPr>
            </a:br>
            <a:endParaRPr sz="26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lt-LT" sz="2600">
                <a:solidFill>
                  <a:schemeClr val="dk1"/>
                </a:solidFill>
              </a:rPr>
              <a:t>Galima nustatyti ribojimus tam tikroms programėlėms ar tinklalapiams.</a:t>
            </a:r>
            <a:endParaRPr sz="2600">
              <a:solidFill>
                <a:schemeClr val="dk1"/>
              </a:solidFill>
            </a:endParaRPr>
          </a:p>
          <a:p>
            <a:pPr marL="457200" lvl="0" indent="-228600" algn="l" rtl="0">
              <a:lnSpc>
                <a:spcPct val="100000"/>
              </a:lnSpc>
              <a:spcBef>
                <a:spcPts val="0"/>
              </a:spcBef>
              <a:spcAft>
                <a:spcPts val="0"/>
              </a:spcAft>
              <a:buClr>
                <a:schemeClr val="dk1"/>
              </a:buClr>
              <a:buSzPts val="1400"/>
              <a:buFont typeface="Arial"/>
              <a:buNone/>
            </a:pPr>
            <a:endParaRPr sz="2600">
              <a:solidFill>
                <a:schemeClr val="dk1"/>
              </a:solidFill>
            </a:endParaRPr>
          </a:p>
          <a:p>
            <a:pPr marL="457200" lvl="0" indent="0" algn="l" rtl="0">
              <a:lnSpc>
                <a:spcPct val="90000"/>
              </a:lnSpc>
              <a:spcBef>
                <a:spcPts val="1000"/>
              </a:spcBef>
              <a:spcAft>
                <a:spcPts val="0"/>
              </a:spcAft>
              <a:buNone/>
            </a:pPr>
            <a:endParaRPr sz="2600"/>
          </a:p>
          <a:p>
            <a:pPr marL="457200" lvl="0" indent="-228600" algn="l" rtl="0">
              <a:lnSpc>
                <a:spcPct val="90000"/>
              </a:lnSpc>
              <a:spcBef>
                <a:spcPts val="1000"/>
              </a:spcBef>
              <a:spcAft>
                <a:spcPts val="0"/>
              </a:spcAft>
              <a:buClr>
                <a:srgbClr val="2E2E2E"/>
              </a:buClr>
              <a:buSzPts val="3243"/>
              <a:buNone/>
            </a:pPr>
            <a:endParaRPr sz="2600"/>
          </a:p>
          <a:p>
            <a:pPr marL="457200" lvl="0" indent="-228600" algn="l" rtl="0">
              <a:lnSpc>
                <a:spcPct val="90000"/>
              </a:lnSpc>
              <a:spcBef>
                <a:spcPts val="1000"/>
              </a:spcBef>
              <a:spcAft>
                <a:spcPts val="0"/>
              </a:spcAft>
              <a:buClr>
                <a:srgbClr val="2E2E2E"/>
              </a:buClr>
              <a:buSzPts val="3243"/>
              <a:buNone/>
            </a:pPr>
            <a:endParaRPr sz="2600"/>
          </a:p>
          <a:p>
            <a:pPr marL="457200" lvl="0" indent="-228600" algn="l" rtl="0">
              <a:lnSpc>
                <a:spcPct val="90000"/>
              </a:lnSpc>
              <a:spcBef>
                <a:spcPts val="1000"/>
              </a:spcBef>
              <a:spcAft>
                <a:spcPts val="0"/>
              </a:spcAft>
              <a:buClr>
                <a:srgbClr val="2E2E2E"/>
              </a:buClr>
              <a:buSzPts val="3243"/>
              <a:buNone/>
            </a:pPr>
            <a:endParaRPr sz="2600"/>
          </a:p>
        </p:txBody>
      </p:sp>
      <p:sp>
        <p:nvSpPr>
          <p:cNvPr id="1263" name="Google Shape;1263;g38c13b5cb66_0_54"/>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lt-LT" b="1">
                <a:solidFill>
                  <a:srgbClr val="EA551F"/>
                </a:solidFill>
                <a:latin typeface="Arial"/>
                <a:ea typeface="Arial"/>
                <a:cs typeface="Arial"/>
                <a:sym typeface="Arial"/>
              </a:rPr>
              <a:t>Tėvų kontrolės programos </a:t>
            </a:r>
            <a:endParaRPr>
              <a:latin typeface="Arial"/>
              <a:ea typeface="Arial"/>
              <a:cs typeface="Arial"/>
              <a:sym typeface="Arial"/>
            </a:endParaRPr>
          </a:p>
        </p:txBody>
      </p:sp>
      <p:pic>
        <p:nvPicPr>
          <p:cNvPr id="1264" name="Google Shape;1264;g38c13b5cb66_0_54" title="Mspy.png"/>
          <p:cNvPicPr preferRelativeResize="0"/>
          <p:nvPr/>
        </p:nvPicPr>
        <p:blipFill>
          <a:blip r:embed="rId3">
            <a:alphaModFix/>
          </a:blip>
          <a:stretch>
            <a:fillRect/>
          </a:stretch>
        </p:blipFill>
        <p:spPr>
          <a:xfrm>
            <a:off x="7086475" y="2536382"/>
            <a:ext cx="4096275" cy="3079775"/>
          </a:xfrm>
          <a:prstGeom prst="rect">
            <a:avLst/>
          </a:prstGeom>
          <a:noFill/>
          <a:ln>
            <a:noFill/>
          </a:ln>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1269"/>
        <p:cNvGrpSpPr/>
        <p:nvPr/>
      </p:nvGrpSpPr>
      <p:grpSpPr>
        <a:xfrm>
          <a:off x="0" y="0"/>
          <a:ext cx="0" cy="0"/>
          <a:chOff x="0" y="0"/>
          <a:chExt cx="0" cy="0"/>
        </a:xfrm>
      </p:grpSpPr>
      <p:sp>
        <p:nvSpPr>
          <p:cNvPr id="1270" name="Google Shape;1270;g38c13b5cb66_0_72"/>
          <p:cNvSpPr txBox="1">
            <a:spLocks noGrp="1"/>
          </p:cNvSpPr>
          <p:nvPr>
            <p:ph type="body" idx="1"/>
          </p:nvPr>
        </p:nvSpPr>
        <p:spPr>
          <a:xfrm>
            <a:off x="756475" y="1794150"/>
            <a:ext cx="6156900" cy="4946400"/>
          </a:xfrm>
          <a:prstGeom prst="rect">
            <a:avLst/>
          </a:prstGeom>
          <a:noFill/>
          <a:ln>
            <a:noFill/>
          </a:ln>
        </p:spPr>
        <p:txBody>
          <a:bodyPr spcFirstLastPara="1" wrap="square" lIns="91425" tIns="45700" rIns="91425" bIns="45700" anchor="t" anchorCtr="0">
            <a:noAutofit/>
          </a:bodyPr>
          <a:lstStyle/>
          <a:p>
            <a:pPr marL="0" lvl="0" indent="0" algn="l" rtl="0">
              <a:spcBef>
                <a:spcPts val="1000"/>
              </a:spcBef>
              <a:spcAft>
                <a:spcPts val="0"/>
              </a:spcAft>
              <a:buNone/>
            </a:pPr>
            <a:r>
              <a:rPr lang="lt-LT" sz="2400" b="1"/>
              <a:t>Norton Family</a:t>
            </a:r>
            <a:r>
              <a:rPr lang="lt-LT" sz="2400"/>
              <a:t> stebi vaikų naršymą internete ir blokuoja netinkamas svetaines.</a:t>
            </a:r>
            <a:br>
              <a:rPr lang="lt-LT" sz="2400"/>
            </a:br>
            <a:endParaRPr sz="2400"/>
          </a:p>
          <a:p>
            <a:pPr marL="0" lvl="0" indent="0" algn="l" rtl="0">
              <a:spcBef>
                <a:spcPts val="1000"/>
              </a:spcBef>
              <a:spcAft>
                <a:spcPts val="0"/>
              </a:spcAft>
              <a:buNone/>
            </a:pPr>
            <a:r>
              <a:rPr lang="lt-LT" sz="2400"/>
              <a:t>Leidžia nustatyti dienos ar savaitės ekrano laiko ribas.</a:t>
            </a:r>
            <a:br>
              <a:rPr lang="lt-LT" sz="2400"/>
            </a:br>
            <a:endParaRPr sz="2400"/>
          </a:p>
          <a:p>
            <a:pPr marL="0" lvl="0" indent="0" algn="l" rtl="0">
              <a:spcBef>
                <a:spcPts val="1000"/>
              </a:spcBef>
              <a:spcAft>
                <a:spcPts val="0"/>
              </a:spcAft>
              <a:buNone/>
            </a:pPr>
            <a:r>
              <a:rPr lang="lt-LT" sz="2400"/>
              <a:t>Praneša tėvams apie vaikų veiklą internete ir įspėja apie pavojingą turinį.</a:t>
            </a:r>
            <a:br>
              <a:rPr lang="lt-LT" sz="2400"/>
            </a:br>
            <a:endParaRPr sz="2400"/>
          </a:p>
          <a:p>
            <a:pPr marL="0" lvl="0" indent="0" algn="l" rtl="0">
              <a:spcBef>
                <a:spcPts val="1000"/>
              </a:spcBef>
              <a:spcAft>
                <a:spcPts val="0"/>
              </a:spcAft>
              <a:buNone/>
            </a:pPr>
            <a:r>
              <a:rPr lang="lt-LT" sz="2400"/>
              <a:t>Padeda stebėti socialinių tinklų naudojimą ir programėlių veiklą.</a:t>
            </a:r>
            <a:endParaRPr sz="2400"/>
          </a:p>
          <a:p>
            <a:pPr marL="0" lvl="0" indent="0" algn="l" rtl="0">
              <a:spcBef>
                <a:spcPts val="1000"/>
              </a:spcBef>
              <a:spcAft>
                <a:spcPts val="0"/>
              </a:spcAft>
              <a:buNone/>
            </a:pPr>
            <a:r>
              <a:rPr lang="lt-LT" sz="2400"/>
              <a:t>Leidžia stebėti kelis įrenginius vienu metu (iOS, Android, Windows).</a:t>
            </a:r>
            <a:endParaRPr sz="2400"/>
          </a:p>
          <a:p>
            <a:pPr marL="457200" lvl="0" indent="-228600" algn="l" rtl="0">
              <a:lnSpc>
                <a:spcPct val="100000"/>
              </a:lnSpc>
              <a:spcBef>
                <a:spcPts val="0"/>
              </a:spcBef>
              <a:spcAft>
                <a:spcPts val="0"/>
              </a:spcAft>
              <a:buNone/>
            </a:pPr>
            <a:endParaRPr sz="2600">
              <a:solidFill>
                <a:schemeClr val="dk1"/>
              </a:solidFill>
            </a:endParaRPr>
          </a:p>
          <a:p>
            <a:pPr marL="457200" lvl="0" indent="0" algn="l" rtl="0">
              <a:lnSpc>
                <a:spcPct val="90000"/>
              </a:lnSpc>
              <a:spcBef>
                <a:spcPts val="1000"/>
              </a:spcBef>
              <a:spcAft>
                <a:spcPts val="0"/>
              </a:spcAft>
              <a:buNone/>
            </a:pPr>
            <a:endParaRPr sz="2600"/>
          </a:p>
          <a:p>
            <a:pPr marL="457200" lvl="0" indent="-228600" algn="l" rtl="0">
              <a:lnSpc>
                <a:spcPct val="90000"/>
              </a:lnSpc>
              <a:spcBef>
                <a:spcPts val="1000"/>
              </a:spcBef>
              <a:spcAft>
                <a:spcPts val="0"/>
              </a:spcAft>
              <a:buClr>
                <a:srgbClr val="2E2E2E"/>
              </a:buClr>
              <a:buSzPts val="3243"/>
              <a:buNone/>
            </a:pPr>
            <a:endParaRPr sz="2600"/>
          </a:p>
          <a:p>
            <a:pPr marL="457200" lvl="0" indent="-228600" algn="l" rtl="0">
              <a:lnSpc>
                <a:spcPct val="90000"/>
              </a:lnSpc>
              <a:spcBef>
                <a:spcPts val="1000"/>
              </a:spcBef>
              <a:spcAft>
                <a:spcPts val="0"/>
              </a:spcAft>
              <a:buClr>
                <a:srgbClr val="2E2E2E"/>
              </a:buClr>
              <a:buSzPts val="3243"/>
              <a:buNone/>
            </a:pPr>
            <a:endParaRPr sz="2600"/>
          </a:p>
          <a:p>
            <a:pPr marL="457200" lvl="0" indent="-228600" algn="l" rtl="0">
              <a:lnSpc>
                <a:spcPct val="90000"/>
              </a:lnSpc>
              <a:spcBef>
                <a:spcPts val="1000"/>
              </a:spcBef>
              <a:spcAft>
                <a:spcPts val="0"/>
              </a:spcAft>
              <a:buClr>
                <a:srgbClr val="2E2E2E"/>
              </a:buClr>
              <a:buSzPts val="3243"/>
              <a:buNone/>
            </a:pPr>
            <a:endParaRPr sz="2600"/>
          </a:p>
        </p:txBody>
      </p:sp>
      <p:sp>
        <p:nvSpPr>
          <p:cNvPr id="1271" name="Google Shape;1271;g38c13b5cb66_0_72"/>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lt-LT" b="1">
                <a:solidFill>
                  <a:srgbClr val="EA551F"/>
                </a:solidFill>
                <a:latin typeface="Arial"/>
                <a:ea typeface="Arial"/>
                <a:cs typeface="Arial"/>
                <a:sym typeface="Arial"/>
              </a:rPr>
              <a:t>Tėvų kontrolės programos </a:t>
            </a:r>
            <a:endParaRPr>
              <a:latin typeface="Arial"/>
              <a:ea typeface="Arial"/>
              <a:cs typeface="Arial"/>
              <a:sym typeface="Arial"/>
            </a:endParaRPr>
          </a:p>
        </p:txBody>
      </p:sp>
      <p:pic>
        <p:nvPicPr>
          <p:cNvPr id="1272" name="Google Shape;1272;g38c13b5cb66_0_72" title="Norton Family.png"/>
          <p:cNvPicPr preferRelativeResize="0"/>
          <p:nvPr/>
        </p:nvPicPr>
        <p:blipFill>
          <a:blip r:embed="rId3">
            <a:alphaModFix/>
          </a:blip>
          <a:stretch>
            <a:fillRect/>
          </a:stretch>
        </p:blipFill>
        <p:spPr>
          <a:xfrm>
            <a:off x="7154575" y="2082263"/>
            <a:ext cx="4370175" cy="4370175"/>
          </a:xfrm>
          <a:prstGeom prst="rect">
            <a:avLst/>
          </a:prstGeom>
          <a:noFill/>
          <a:ln>
            <a:noFill/>
          </a:ln>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1277"/>
        <p:cNvGrpSpPr/>
        <p:nvPr/>
      </p:nvGrpSpPr>
      <p:grpSpPr>
        <a:xfrm>
          <a:off x="0" y="0"/>
          <a:ext cx="0" cy="0"/>
          <a:chOff x="0" y="0"/>
          <a:chExt cx="0" cy="0"/>
        </a:xfrm>
      </p:grpSpPr>
      <p:sp>
        <p:nvSpPr>
          <p:cNvPr id="1278" name="Google Shape;1278;g38c13b5cb66_0_83"/>
          <p:cNvSpPr txBox="1">
            <a:spLocks noGrp="1"/>
          </p:cNvSpPr>
          <p:nvPr>
            <p:ph type="body" idx="1"/>
          </p:nvPr>
        </p:nvSpPr>
        <p:spPr>
          <a:xfrm>
            <a:off x="718050" y="1794150"/>
            <a:ext cx="6618000" cy="4946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lt-LT" sz="2400" b="1">
                <a:solidFill>
                  <a:schemeClr val="dk1"/>
                </a:solidFill>
              </a:rPr>
              <a:t>Google Family Link</a:t>
            </a:r>
            <a:r>
              <a:rPr lang="lt-LT" sz="2400">
                <a:solidFill>
                  <a:schemeClr val="dk1"/>
                </a:solidFill>
              </a:rPr>
              <a:t> leidžia tėvams stebėti vaikų įrenginių naudojimą, įskaitant programėlių atsisiuntimus ir ekrano laiką.</a:t>
            </a:r>
            <a:endParaRPr sz="2400">
              <a:solidFill>
                <a:schemeClr val="dk1"/>
              </a:solidFill>
            </a:endParaRPr>
          </a:p>
          <a:p>
            <a:pPr marL="0" lvl="0" indent="0" algn="l" rtl="0">
              <a:lnSpc>
                <a:spcPct val="100000"/>
              </a:lnSpc>
              <a:spcBef>
                <a:spcPts val="0"/>
              </a:spcBef>
              <a:spcAft>
                <a:spcPts val="0"/>
              </a:spcAft>
              <a:buNone/>
            </a:pPr>
            <a:endParaRPr sz="24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lt-LT" sz="2400">
                <a:solidFill>
                  <a:schemeClr val="dk1"/>
                </a:solidFill>
              </a:rPr>
              <a:t>Nustato dienos ir programėlių naudojimo laiką bei gali užrakinti įrenginį nuotoliniu būdu.</a:t>
            </a:r>
            <a:br>
              <a:rPr lang="lt-LT" sz="2400">
                <a:solidFill>
                  <a:schemeClr val="dk1"/>
                </a:solidFill>
              </a:rPr>
            </a:br>
            <a:endParaRPr sz="24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lt-LT" sz="2400">
                <a:solidFill>
                  <a:schemeClr val="dk1"/>
                </a:solidFill>
              </a:rPr>
              <a:t>Rodo vaikų buvimo vietą realiu laiku per GPS.</a:t>
            </a:r>
            <a:br>
              <a:rPr lang="lt-LT" sz="2400">
                <a:solidFill>
                  <a:schemeClr val="dk1"/>
                </a:solidFill>
              </a:rPr>
            </a:br>
            <a:endParaRPr sz="24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lt-LT" sz="2400">
                <a:solidFill>
                  <a:schemeClr val="dk1"/>
                </a:solidFill>
              </a:rPr>
              <a:t>Pataria vaikams atsisiųsti tik patikrintas ir saugias programėles iš Google Play parduotuvės.</a:t>
            </a:r>
            <a:endParaRPr sz="2200">
              <a:solidFill>
                <a:schemeClr val="dk1"/>
              </a:solidFill>
            </a:endParaRPr>
          </a:p>
          <a:p>
            <a:pPr marL="457200" lvl="0" indent="-228600" algn="l" rtl="0">
              <a:lnSpc>
                <a:spcPct val="100000"/>
              </a:lnSpc>
              <a:spcBef>
                <a:spcPts val="0"/>
              </a:spcBef>
              <a:spcAft>
                <a:spcPts val="0"/>
              </a:spcAft>
              <a:buNone/>
            </a:pPr>
            <a:endParaRPr sz="2600">
              <a:solidFill>
                <a:schemeClr val="dk1"/>
              </a:solidFill>
            </a:endParaRPr>
          </a:p>
          <a:p>
            <a:pPr marL="457200" lvl="0" indent="0" algn="l" rtl="0">
              <a:lnSpc>
                <a:spcPct val="90000"/>
              </a:lnSpc>
              <a:spcBef>
                <a:spcPts val="1000"/>
              </a:spcBef>
              <a:spcAft>
                <a:spcPts val="0"/>
              </a:spcAft>
              <a:buNone/>
            </a:pPr>
            <a:endParaRPr sz="2600"/>
          </a:p>
          <a:p>
            <a:pPr marL="457200" lvl="0" indent="-228600" algn="l" rtl="0">
              <a:lnSpc>
                <a:spcPct val="90000"/>
              </a:lnSpc>
              <a:spcBef>
                <a:spcPts val="1000"/>
              </a:spcBef>
              <a:spcAft>
                <a:spcPts val="0"/>
              </a:spcAft>
              <a:buClr>
                <a:srgbClr val="2E2E2E"/>
              </a:buClr>
              <a:buSzPts val="3243"/>
              <a:buNone/>
            </a:pPr>
            <a:endParaRPr sz="2600"/>
          </a:p>
          <a:p>
            <a:pPr marL="457200" lvl="0" indent="-228600" algn="l" rtl="0">
              <a:lnSpc>
                <a:spcPct val="90000"/>
              </a:lnSpc>
              <a:spcBef>
                <a:spcPts val="1000"/>
              </a:spcBef>
              <a:spcAft>
                <a:spcPts val="0"/>
              </a:spcAft>
              <a:buClr>
                <a:srgbClr val="2E2E2E"/>
              </a:buClr>
              <a:buSzPts val="3243"/>
              <a:buNone/>
            </a:pPr>
            <a:endParaRPr sz="2600"/>
          </a:p>
          <a:p>
            <a:pPr marL="457200" lvl="0" indent="-228600" algn="l" rtl="0">
              <a:lnSpc>
                <a:spcPct val="90000"/>
              </a:lnSpc>
              <a:spcBef>
                <a:spcPts val="1000"/>
              </a:spcBef>
              <a:spcAft>
                <a:spcPts val="0"/>
              </a:spcAft>
              <a:buClr>
                <a:srgbClr val="2E2E2E"/>
              </a:buClr>
              <a:buSzPts val="3243"/>
              <a:buNone/>
            </a:pPr>
            <a:endParaRPr sz="2600"/>
          </a:p>
        </p:txBody>
      </p:sp>
      <p:sp>
        <p:nvSpPr>
          <p:cNvPr id="1279" name="Google Shape;1279;g38c13b5cb66_0_83"/>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lt-LT" b="1">
                <a:solidFill>
                  <a:srgbClr val="EA551F"/>
                </a:solidFill>
                <a:latin typeface="Arial"/>
                <a:ea typeface="Arial"/>
                <a:cs typeface="Arial"/>
                <a:sym typeface="Arial"/>
              </a:rPr>
              <a:t>Tėvų kontrolės programos </a:t>
            </a:r>
            <a:endParaRPr>
              <a:latin typeface="Arial"/>
              <a:ea typeface="Arial"/>
              <a:cs typeface="Arial"/>
              <a:sym typeface="Arial"/>
            </a:endParaRPr>
          </a:p>
        </p:txBody>
      </p:sp>
      <p:pic>
        <p:nvPicPr>
          <p:cNvPr id="1280" name="Google Shape;1280;g38c13b5cb66_0_83" title="Google Family Link.png"/>
          <p:cNvPicPr preferRelativeResize="0"/>
          <p:nvPr/>
        </p:nvPicPr>
        <p:blipFill>
          <a:blip r:embed="rId3">
            <a:alphaModFix/>
          </a:blip>
          <a:stretch>
            <a:fillRect/>
          </a:stretch>
        </p:blipFill>
        <p:spPr>
          <a:xfrm>
            <a:off x="6919625" y="1828951"/>
            <a:ext cx="4876800" cy="4876800"/>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1285"/>
        <p:cNvGrpSpPr/>
        <p:nvPr/>
      </p:nvGrpSpPr>
      <p:grpSpPr>
        <a:xfrm>
          <a:off x="0" y="0"/>
          <a:ext cx="0" cy="0"/>
          <a:chOff x="0" y="0"/>
          <a:chExt cx="0" cy="0"/>
        </a:xfrm>
      </p:grpSpPr>
      <p:sp>
        <p:nvSpPr>
          <p:cNvPr id="1286" name="Google Shape;1286;g38c13b5cb66_0_94"/>
          <p:cNvSpPr txBox="1">
            <a:spLocks noGrp="1"/>
          </p:cNvSpPr>
          <p:nvPr>
            <p:ph type="body" idx="1"/>
          </p:nvPr>
        </p:nvSpPr>
        <p:spPr>
          <a:xfrm>
            <a:off x="900550" y="1794150"/>
            <a:ext cx="6618000" cy="4946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lt-LT" sz="2500" b="1">
                <a:solidFill>
                  <a:schemeClr val="dk1"/>
                </a:solidFill>
              </a:rPr>
              <a:t>Microsoft Family Safety</a:t>
            </a:r>
            <a:r>
              <a:rPr lang="lt-LT" sz="2500">
                <a:solidFill>
                  <a:schemeClr val="dk1"/>
                </a:solidFill>
              </a:rPr>
              <a:t> leidžia stebėti vaikų ekrano laiką ir nustatyti dienos ar savaitės ribas programėlėms bei žaidimams.</a:t>
            </a:r>
            <a:br>
              <a:rPr lang="lt-LT" sz="2500">
                <a:solidFill>
                  <a:schemeClr val="dk1"/>
                </a:solidFill>
              </a:rPr>
            </a:br>
            <a:endParaRPr sz="25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lt-LT" sz="2500">
                <a:solidFill>
                  <a:schemeClr val="dk1"/>
                </a:solidFill>
              </a:rPr>
              <a:t>Filtruoja netinkamą turinį internete ir blokuoja svetaines pagal amžiaus kategorijas.</a:t>
            </a:r>
            <a:br>
              <a:rPr lang="lt-LT" sz="2500">
                <a:solidFill>
                  <a:schemeClr val="dk1"/>
                </a:solidFill>
              </a:rPr>
            </a:br>
            <a:endParaRPr sz="25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lt-LT" sz="2500">
                <a:solidFill>
                  <a:schemeClr val="dk1"/>
                </a:solidFill>
              </a:rPr>
              <a:t>Rodo vaikų buvimo vietą realiu laiku ir leidžia nustatyti saugias zonas (geofencing).</a:t>
            </a:r>
            <a:br>
              <a:rPr lang="lt-LT" sz="2500">
                <a:solidFill>
                  <a:schemeClr val="dk1"/>
                </a:solidFill>
              </a:rPr>
            </a:br>
            <a:endParaRPr sz="25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lt-LT" sz="2500">
                <a:solidFill>
                  <a:schemeClr val="dk1"/>
                </a:solidFill>
              </a:rPr>
              <a:t>Teikia ataskaitas apie vaikų veiklą įrenginiuose ir žaidimuose.</a:t>
            </a:r>
            <a:endParaRPr sz="2300">
              <a:solidFill>
                <a:schemeClr val="dk1"/>
              </a:solidFill>
            </a:endParaRPr>
          </a:p>
          <a:p>
            <a:pPr marL="457200" lvl="0" indent="-228600" algn="l" rtl="0">
              <a:lnSpc>
                <a:spcPct val="100000"/>
              </a:lnSpc>
              <a:spcBef>
                <a:spcPts val="0"/>
              </a:spcBef>
              <a:spcAft>
                <a:spcPts val="0"/>
              </a:spcAft>
              <a:buNone/>
            </a:pPr>
            <a:endParaRPr sz="2600">
              <a:solidFill>
                <a:schemeClr val="dk1"/>
              </a:solidFill>
            </a:endParaRPr>
          </a:p>
          <a:p>
            <a:pPr marL="457200" lvl="0" indent="0" algn="l" rtl="0">
              <a:lnSpc>
                <a:spcPct val="90000"/>
              </a:lnSpc>
              <a:spcBef>
                <a:spcPts val="1000"/>
              </a:spcBef>
              <a:spcAft>
                <a:spcPts val="0"/>
              </a:spcAft>
              <a:buNone/>
            </a:pPr>
            <a:endParaRPr sz="2600"/>
          </a:p>
          <a:p>
            <a:pPr marL="457200" lvl="0" indent="-228600" algn="l" rtl="0">
              <a:lnSpc>
                <a:spcPct val="90000"/>
              </a:lnSpc>
              <a:spcBef>
                <a:spcPts val="1000"/>
              </a:spcBef>
              <a:spcAft>
                <a:spcPts val="0"/>
              </a:spcAft>
              <a:buClr>
                <a:srgbClr val="2E2E2E"/>
              </a:buClr>
              <a:buSzPts val="3243"/>
              <a:buNone/>
            </a:pPr>
            <a:endParaRPr sz="2600"/>
          </a:p>
          <a:p>
            <a:pPr marL="457200" lvl="0" indent="-228600" algn="l" rtl="0">
              <a:lnSpc>
                <a:spcPct val="90000"/>
              </a:lnSpc>
              <a:spcBef>
                <a:spcPts val="1000"/>
              </a:spcBef>
              <a:spcAft>
                <a:spcPts val="0"/>
              </a:spcAft>
              <a:buClr>
                <a:srgbClr val="2E2E2E"/>
              </a:buClr>
              <a:buSzPts val="3243"/>
              <a:buNone/>
            </a:pPr>
            <a:endParaRPr sz="2600"/>
          </a:p>
          <a:p>
            <a:pPr marL="457200" lvl="0" indent="-228600" algn="l" rtl="0">
              <a:lnSpc>
                <a:spcPct val="90000"/>
              </a:lnSpc>
              <a:spcBef>
                <a:spcPts val="1000"/>
              </a:spcBef>
              <a:spcAft>
                <a:spcPts val="0"/>
              </a:spcAft>
              <a:buClr>
                <a:srgbClr val="2E2E2E"/>
              </a:buClr>
              <a:buSzPts val="3243"/>
              <a:buNone/>
            </a:pPr>
            <a:endParaRPr sz="2600"/>
          </a:p>
        </p:txBody>
      </p:sp>
      <p:sp>
        <p:nvSpPr>
          <p:cNvPr id="1287" name="Google Shape;1287;g38c13b5cb66_0_94"/>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lt-LT" b="1">
                <a:solidFill>
                  <a:srgbClr val="EA551F"/>
                </a:solidFill>
                <a:latin typeface="Arial"/>
                <a:ea typeface="Arial"/>
                <a:cs typeface="Arial"/>
                <a:sym typeface="Arial"/>
              </a:rPr>
              <a:t>Tėvų kontrolės programos </a:t>
            </a:r>
            <a:endParaRPr>
              <a:latin typeface="Arial"/>
              <a:ea typeface="Arial"/>
              <a:cs typeface="Arial"/>
              <a:sym typeface="Arial"/>
            </a:endParaRPr>
          </a:p>
        </p:txBody>
      </p:sp>
      <p:pic>
        <p:nvPicPr>
          <p:cNvPr id="1288" name="Google Shape;1288;g38c13b5cb66_0_94" title="Microsoft Family Safety.png"/>
          <p:cNvPicPr preferRelativeResize="0"/>
          <p:nvPr/>
        </p:nvPicPr>
        <p:blipFill>
          <a:blip r:embed="rId3">
            <a:alphaModFix/>
          </a:blip>
          <a:stretch>
            <a:fillRect/>
          </a:stretch>
        </p:blipFill>
        <p:spPr>
          <a:xfrm>
            <a:off x="7788900" y="2169374"/>
            <a:ext cx="3669175" cy="3669175"/>
          </a:xfrm>
          <a:prstGeom prst="rect">
            <a:avLst/>
          </a:prstGeom>
          <a:noFill/>
          <a:ln>
            <a:noFill/>
          </a:ln>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1293"/>
        <p:cNvGrpSpPr/>
        <p:nvPr/>
      </p:nvGrpSpPr>
      <p:grpSpPr>
        <a:xfrm>
          <a:off x="0" y="0"/>
          <a:ext cx="0" cy="0"/>
          <a:chOff x="0" y="0"/>
          <a:chExt cx="0" cy="0"/>
        </a:xfrm>
      </p:grpSpPr>
      <p:sp>
        <p:nvSpPr>
          <p:cNvPr id="1294" name="Google Shape;1294;g36ca1383a01_0_0"/>
          <p:cNvSpPr txBox="1">
            <a:spLocks noGrp="1"/>
          </p:cNvSpPr>
          <p:nvPr>
            <p:ph type="body" idx="1"/>
          </p:nvPr>
        </p:nvSpPr>
        <p:spPr>
          <a:xfrm>
            <a:off x="838200" y="1794150"/>
            <a:ext cx="6316500" cy="49464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chemeClr val="dk1"/>
              </a:buClr>
              <a:buFont typeface="Arial"/>
              <a:buNone/>
            </a:pPr>
            <a:r>
              <a:rPr lang="lt-LT">
                <a:solidFill>
                  <a:schemeClr val="dk1"/>
                </a:solidFill>
              </a:rPr>
              <a:t>Fin</a:t>
            </a:r>
            <a:r>
              <a:rPr lang="lt-LT">
                <a:solidFill>
                  <a:schemeClr val="dk1"/>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1"/>
                  </a:ext>
                </a:extLst>
              </a:rPr>
              <a:t>d</a:t>
            </a:r>
            <a:r>
              <a:rPr lang="lt-LT">
                <a:solidFill>
                  <a:schemeClr val="dk1"/>
                </a:solidFill>
              </a:rPr>
              <a:t>mykids</a:t>
            </a:r>
            <a:endParaRPr>
              <a:solidFill>
                <a:schemeClr val="dk1"/>
              </a:solidFill>
            </a:endParaRPr>
          </a:p>
          <a:p>
            <a:pPr marL="0" lvl="0" indent="0" algn="l" rtl="0">
              <a:lnSpc>
                <a:spcPct val="150000"/>
              </a:lnSpc>
              <a:spcBef>
                <a:spcPts val="0"/>
              </a:spcBef>
              <a:spcAft>
                <a:spcPts val="0"/>
              </a:spcAft>
              <a:buClr>
                <a:schemeClr val="dk1"/>
              </a:buClr>
              <a:buFont typeface="Arial"/>
              <a:buNone/>
            </a:pPr>
            <a:r>
              <a:rPr lang="lt-LT">
                <a:solidFill>
                  <a:schemeClr val="dk1"/>
                </a:solidFill>
              </a:rPr>
              <a:t>AirDroid Parental Control </a:t>
            </a:r>
            <a:endParaRPr>
              <a:solidFill>
                <a:schemeClr val="dk1"/>
              </a:solidFill>
            </a:endParaRPr>
          </a:p>
          <a:p>
            <a:pPr marL="0" lvl="0" indent="0" algn="l" rtl="0">
              <a:lnSpc>
                <a:spcPct val="150000"/>
              </a:lnSpc>
              <a:spcBef>
                <a:spcPts val="0"/>
              </a:spcBef>
              <a:spcAft>
                <a:spcPts val="0"/>
              </a:spcAft>
              <a:buClr>
                <a:schemeClr val="dk1"/>
              </a:buClr>
              <a:buFont typeface="Arial"/>
              <a:buNone/>
            </a:pPr>
            <a:r>
              <a:rPr lang="lt-LT">
                <a:solidFill>
                  <a:schemeClr val="dk1"/>
                </a:solidFill>
              </a:rPr>
              <a:t>Google Family Link</a:t>
            </a:r>
            <a:endParaRPr>
              <a:solidFill>
                <a:schemeClr val="dk1"/>
              </a:solidFill>
            </a:endParaRPr>
          </a:p>
          <a:p>
            <a:pPr marL="0" lvl="0" indent="0" algn="l" rtl="0">
              <a:lnSpc>
                <a:spcPct val="150000"/>
              </a:lnSpc>
              <a:spcBef>
                <a:spcPts val="0"/>
              </a:spcBef>
              <a:spcAft>
                <a:spcPts val="0"/>
              </a:spcAft>
              <a:buClr>
                <a:schemeClr val="dk1"/>
              </a:buClr>
              <a:buFont typeface="Arial"/>
              <a:buNone/>
            </a:pPr>
            <a:r>
              <a:rPr lang="lt-LT">
                <a:solidFill>
                  <a:schemeClr val="dk1"/>
                </a:solidFill>
              </a:rPr>
              <a:t>Family Orbit </a:t>
            </a:r>
            <a:endParaRPr sz="2200">
              <a:solidFill>
                <a:schemeClr val="dk1"/>
              </a:solidFill>
            </a:endParaRPr>
          </a:p>
          <a:p>
            <a:pPr marL="457200" lvl="0" indent="-228600" algn="l" rtl="0">
              <a:lnSpc>
                <a:spcPct val="100000"/>
              </a:lnSpc>
              <a:spcBef>
                <a:spcPts val="0"/>
              </a:spcBef>
              <a:spcAft>
                <a:spcPts val="0"/>
              </a:spcAft>
              <a:buNone/>
            </a:pPr>
            <a:endParaRPr sz="2600">
              <a:solidFill>
                <a:schemeClr val="dk1"/>
              </a:solidFill>
            </a:endParaRPr>
          </a:p>
          <a:p>
            <a:pPr marL="457200" lvl="0" indent="0" algn="l" rtl="0">
              <a:lnSpc>
                <a:spcPct val="90000"/>
              </a:lnSpc>
              <a:spcBef>
                <a:spcPts val="1000"/>
              </a:spcBef>
              <a:spcAft>
                <a:spcPts val="0"/>
              </a:spcAft>
              <a:buNone/>
            </a:pPr>
            <a:endParaRPr sz="2600"/>
          </a:p>
          <a:p>
            <a:pPr marL="457200" lvl="0" indent="-228600" algn="l" rtl="0">
              <a:lnSpc>
                <a:spcPct val="90000"/>
              </a:lnSpc>
              <a:spcBef>
                <a:spcPts val="1000"/>
              </a:spcBef>
              <a:spcAft>
                <a:spcPts val="0"/>
              </a:spcAft>
              <a:buClr>
                <a:srgbClr val="2E2E2E"/>
              </a:buClr>
              <a:buSzPts val="3243"/>
              <a:buNone/>
            </a:pPr>
            <a:endParaRPr sz="2600"/>
          </a:p>
          <a:p>
            <a:pPr marL="457200" lvl="0" indent="-228600" algn="l" rtl="0">
              <a:lnSpc>
                <a:spcPct val="90000"/>
              </a:lnSpc>
              <a:spcBef>
                <a:spcPts val="1000"/>
              </a:spcBef>
              <a:spcAft>
                <a:spcPts val="0"/>
              </a:spcAft>
              <a:buClr>
                <a:srgbClr val="2E2E2E"/>
              </a:buClr>
              <a:buSzPts val="3243"/>
              <a:buNone/>
            </a:pPr>
            <a:endParaRPr sz="2600"/>
          </a:p>
          <a:p>
            <a:pPr marL="457200" lvl="0" indent="-228600" algn="l" rtl="0">
              <a:lnSpc>
                <a:spcPct val="90000"/>
              </a:lnSpc>
              <a:spcBef>
                <a:spcPts val="1000"/>
              </a:spcBef>
              <a:spcAft>
                <a:spcPts val="0"/>
              </a:spcAft>
              <a:buClr>
                <a:srgbClr val="2E2E2E"/>
              </a:buClr>
              <a:buSzPts val="3243"/>
              <a:buNone/>
            </a:pPr>
            <a:endParaRPr sz="2600"/>
          </a:p>
        </p:txBody>
      </p:sp>
      <p:sp>
        <p:nvSpPr>
          <p:cNvPr id="1295" name="Google Shape;1295;g36ca1383a01_0_0"/>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lt-LT" b="1">
                <a:solidFill>
                  <a:srgbClr val="EA551F"/>
                </a:solidFill>
                <a:latin typeface="Arial"/>
                <a:ea typeface="Arial"/>
                <a:cs typeface="Arial"/>
                <a:sym typeface="Arial"/>
              </a:rPr>
              <a:t>Tėvų kontrolės programos </a:t>
            </a:r>
            <a:endParaRPr>
              <a:latin typeface="Arial"/>
              <a:ea typeface="Arial"/>
              <a:cs typeface="Arial"/>
              <a:sym typeface="Arial"/>
            </a:endParaRPr>
          </a:p>
        </p:txBody>
      </p:sp>
      <p:pic>
        <p:nvPicPr>
          <p:cNvPr id="1296" name="Google Shape;1296;g36ca1383a01_0_0" title="Findmykids.png"/>
          <p:cNvPicPr preferRelativeResize="0"/>
          <p:nvPr/>
        </p:nvPicPr>
        <p:blipFill rotWithShape="1">
          <a:blip r:embed="rId3">
            <a:alphaModFix/>
          </a:blip>
          <a:srcRect/>
          <a:stretch/>
        </p:blipFill>
        <p:spPr>
          <a:xfrm>
            <a:off x="6874750" y="1898675"/>
            <a:ext cx="4613425" cy="4613425"/>
          </a:xfrm>
          <a:prstGeom prst="rect">
            <a:avLst/>
          </a:prstGeom>
          <a:noFill/>
          <a:ln>
            <a:noFill/>
          </a:ln>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1301"/>
        <p:cNvGrpSpPr/>
        <p:nvPr/>
      </p:nvGrpSpPr>
      <p:grpSpPr>
        <a:xfrm>
          <a:off x="0" y="0"/>
          <a:ext cx="0" cy="0"/>
          <a:chOff x="0" y="0"/>
          <a:chExt cx="0" cy="0"/>
        </a:xfrm>
      </p:grpSpPr>
      <p:sp>
        <p:nvSpPr>
          <p:cNvPr id="1302" name="Google Shape;1302;g38c13b5cb66_0_66"/>
          <p:cNvSpPr txBox="1">
            <a:spLocks noGrp="1"/>
          </p:cNvSpPr>
          <p:nvPr>
            <p:ph type="body" idx="1"/>
          </p:nvPr>
        </p:nvSpPr>
        <p:spPr>
          <a:xfrm>
            <a:off x="938975" y="1819775"/>
            <a:ext cx="10949700" cy="4926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None/>
            </a:pPr>
            <a:r>
              <a:rPr lang="lt-LT" sz="2400" b="1">
                <a:solidFill>
                  <a:schemeClr val="dk1"/>
                </a:solidFill>
              </a:rPr>
              <a:t>Qustodio</a:t>
            </a:r>
            <a:r>
              <a:rPr lang="lt-LT" sz="2400">
                <a:solidFill>
                  <a:schemeClr val="dk1"/>
                </a:solidFill>
              </a:rPr>
              <a:t> – universalus sprendimas keliems įrenginiams; blokuoja netinkamą turinį, nustato ekrano laiką.</a:t>
            </a:r>
            <a:endParaRPr sz="2400">
              <a:solidFill>
                <a:schemeClr val="dk1"/>
              </a:solidFill>
            </a:endParaRPr>
          </a:p>
          <a:p>
            <a:pPr marL="0" lvl="0" indent="0" algn="l" rtl="0">
              <a:lnSpc>
                <a:spcPct val="100000"/>
              </a:lnSpc>
              <a:spcBef>
                <a:spcPts val="1000"/>
              </a:spcBef>
              <a:spcAft>
                <a:spcPts val="0"/>
              </a:spcAft>
              <a:buNone/>
            </a:pPr>
            <a:r>
              <a:rPr lang="lt-LT" sz="2400" b="1">
                <a:solidFill>
                  <a:schemeClr val="dk1"/>
                </a:solidFill>
              </a:rPr>
              <a:t>mSpy</a:t>
            </a:r>
            <a:r>
              <a:rPr lang="lt-LT" sz="2400">
                <a:solidFill>
                  <a:schemeClr val="dk1"/>
                </a:solidFill>
              </a:rPr>
              <a:t> – stebi SMS, skambučius, socialinius tinklus, GPS; reikalauja root/jailbreak kai kuriuose įrenginiuose.</a:t>
            </a:r>
            <a:endParaRPr sz="2400">
              <a:solidFill>
                <a:schemeClr val="dk1"/>
              </a:solidFill>
            </a:endParaRPr>
          </a:p>
          <a:p>
            <a:pPr marL="0" lvl="0" indent="0" algn="l" rtl="0">
              <a:lnSpc>
                <a:spcPct val="100000"/>
              </a:lnSpc>
              <a:spcBef>
                <a:spcPts val="1000"/>
              </a:spcBef>
              <a:spcAft>
                <a:spcPts val="0"/>
              </a:spcAft>
              <a:buNone/>
            </a:pPr>
            <a:r>
              <a:rPr lang="lt-LT" sz="2400" b="1">
                <a:solidFill>
                  <a:schemeClr val="dk1"/>
                </a:solidFill>
              </a:rPr>
              <a:t>Norton Family</a:t>
            </a:r>
            <a:r>
              <a:rPr lang="lt-LT" sz="2400">
                <a:solidFill>
                  <a:schemeClr val="dk1"/>
                </a:solidFill>
              </a:rPr>
              <a:t> – išsamus turinio filtravimas, geofencing, ataskaitos; ribotas funkcionalumas iOS.</a:t>
            </a:r>
            <a:endParaRPr sz="2400">
              <a:solidFill>
                <a:schemeClr val="dk1"/>
              </a:solidFill>
            </a:endParaRPr>
          </a:p>
          <a:p>
            <a:pPr marL="0" lvl="0" indent="0" algn="l" rtl="0">
              <a:lnSpc>
                <a:spcPct val="100000"/>
              </a:lnSpc>
              <a:spcBef>
                <a:spcPts val="1000"/>
              </a:spcBef>
              <a:spcAft>
                <a:spcPts val="0"/>
              </a:spcAft>
              <a:buNone/>
            </a:pPr>
            <a:r>
              <a:rPr lang="lt-LT" sz="2400" b="1">
                <a:solidFill>
                  <a:schemeClr val="dk1"/>
                </a:solidFill>
              </a:rPr>
              <a:t>Google Family Link</a:t>
            </a:r>
            <a:r>
              <a:rPr lang="lt-LT" sz="2400">
                <a:solidFill>
                  <a:schemeClr val="dk1"/>
                </a:solidFill>
              </a:rPr>
              <a:t> – nemokama, Android integracija, ekrano laiko ribojimas, GPS; labiau tinkama jaunesniems vaikams, ribotas iOS palaikymas.</a:t>
            </a:r>
            <a:endParaRPr sz="2400">
              <a:solidFill>
                <a:schemeClr val="dk1"/>
              </a:solidFill>
            </a:endParaRPr>
          </a:p>
          <a:p>
            <a:pPr marL="0" lvl="0" indent="0" algn="l" rtl="0">
              <a:lnSpc>
                <a:spcPct val="100000"/>
              </a:lnSpc>
              <a:spcBef>
                <a:spcPts val="1000"/>
              </a:spcBef>
              <a:spcAft>
                <a:spcPts val="0"/>
              </a:spcAft>
              <a:buNone/>
            </a:pPr>
            <a:r>
              <a:rPr lang="lt-LT" sz="2400" b="1">
                <a:solidFill>
                  <a:schemeClr val="dk1"/>
                </a:solidFill>
              </a:rPr>
              <a:t>Microsoft Family Safety</a:t>
            </a:r>
            <a:r>
              <a:rPr lang="lt-LT" sz="2400">
                <a:solidFill>
                  <a:schemeClr val="dk1"/>
                </a:solidFill>
              </a:rPr>
              <a:t> – ekrano laikas, turinio filtravimas, GPS, saugios zonos; gerai integruota su Microsoft ekosistema, nepalaiko SMS/socialinių tinklų stebėjimo.</a:t>
            </a:r>
            <a:endParaRPr sz="2300"/>
          </a:p>
        </p:txBody>
      </p:sp>
      <p:sp>
        <p:nvSpPr>
          <p:cNvPr id="1303" name="Google Shape;1303;g38c13b5cb66_0_66"/>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lt-LT" b="1">
                <a:solidFill>
                  <a:srgbClr val="EA551F"/>
                </a:solidFill>
                <a:latin typeface="Arial"/>
                <a:ea typeface="Arial"/>
                <a:cs typeface="Arial"/>
                <a:sym typeface="Arial"/>
              </a:rPr>
              <a:t>Programėlių privalumai ir skirtumai</a:t>
            </a:r>
            <a:endParaRPr>
              <a:latin typeface="Arial"/>
              <a:ea typeface="Arial"/>
              <a:cs typeface="Arial"/>
              <a:sym typeface="Arial"/>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1308"/>
        <p:cNvGrpSpPr/>
        <p:nvPr/>
      </p:nvGrpSpPr>
      <p:grpSpPr>
        <a:xfrm>
          <a:off x="0" y="0"/>
          <a:ext cx="0" cy="0"/>
          <a:chOff x="0" y="0"/>
          <a:chExt cx="0" cy="0"/>
        </a:xfrm>
      </p:grpSpPr>
      <p:sp>
        <p:nvSpPr>
          <p:cNvPr id="1309" name="Google Shape;1309;p196"/>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SzPts val="3000"/>
              <a:buNone/>
            </a:pPr>
            <a:r>
              <a:rPr lang="lt-LT" sz="3200">
                <a:latin typeface="Arial"/>
                <a:ea typeface="Arial"/>
                <a:cs typeface="Arial"/>
                <a:sym typeface="Arial"/>
              </a:rPr>
              <a:t>Momentinis bendravimas</a:t>
            </a:r>
            <a:endParaRPr/>
          </a:p>
          <a:p>
            <a:pPr marL="0" lvl="0" indent="0" algn="l" rtl="0">
              <a:lnSpc>
                <a:spcPct val="100000"/>
              </a:lnSpc>
              <a:spcBef>
                <a:spcPts val="1000"/>
              </a:spcBef>
              <a:spcAft>
                <a:spcPts val="0"/>
              </a:spcAft>
              <a:buSzPts val="3000"/>
              <a:buNone/>
            </a:pPr>
            <a:r>
              <a:rPr lang="lt-LT" sz="3200">
                <a:latin typeface="Arial"/>
                <a:ea typeface="Arial"/>
                <a:cs typeface="Arial"/>
                <a:sym typeface="Arial"/>
              </a:rPr>
              <a:t>Anonimiškumas ir privatumas</a:t>
            </a:r>
            <a:endParaRPr/>
          </a:p>
          <a:p>
            <a:pPr marL="0" lvl="0" indent="0" algn="l" rtl="0">
              <a:lnSpc>
                <a:spcPct val="100000"/>
              </a:lnSpc>
              <a:spcBef>
                <a:spcPts val="1000"/>
              </a:spcBef>
              <a:spcAft>
                <a:spcPts val="0"/>
              </a:spcAft>
              <a:buSzPts val="3000"/>
              <a:buNone/>
            </a:pPr>
            <a:r>
              <a:rPr lang="lt-LT" sz="3200">
                <a:latin typeface="Arial"/>
                <a:ea typeface="Arial"/>
                <a:cs typeface="Arial"/>
                <a:sym typeface="Arial"/>
              </a:rPr>
              <a:t>Socialinė sąveika</a:t>
            </a:r>
            <a:endParaRPr/>
          </a:p>
          <a:p>
            <a:pPr marL="0" lvl="0" indent="0" algn="l" rtl="0">
              <a:lnSpc>
                <a:spcPct val="100000"/>
              </a:lnSpc>
              <a:spcBef>
                <a:spcPts val="1000"/>
              </a:spcBef>
              <a:spcAft>
                <a:spcPts val="0"/>
              </a:spcAft>
              <a:buSzPts val="3000"/>
              <a:buNone/>
            </a:pPr>
            <a:r>
              <a:rPr lang="lt-LT" sz="3200">
                <a:latin typeface="Arial"/>
                <a:ea typeface="Arial"/>
                <a:cs typeface="Arial"/>
                <a:sym typeface="Arial"/>
              </a:rPr>
              <a:t>Patogus vartotojui dizainas</a:t>
            </a:r>
            <a:endParaRPr/>
          </a:p>
          <a:p>
            <a:pPr marL="0" lvl="0" indent="0" algn="l" rtl="0">
              <a:lnSpc>
                <a:spcPct val="100000"/>
              </a:lnSpc>
              <a:spcBef>
                <a:spcPts val="1000"/>
              </a:spcBef>
              <a:spcAft>
                <a:spcPts val="0"/>
              </a:spcAft>
              <a:buSzPts val="3000"/>
              <a:buNone/>
            </a:pPr>
            <a:r>
              <a:rPr lang="lt-LT" sz="3200">
                <a:latin typeface="Arial"/>
                <a:ea typeface="Arial"/>
                <a:cs typeface="Arial"/>
                <a:sym typeface="Arial"/>
              </a:rPr>
              <a:t>Interaktyvios funkcijos</a:t>
            </a:r>
            <a:endParaRPr/>
          </a:p>
          <a:p>
            <a:pPr marL="0" lvl="0" indent="0" algn="l" rtl="0">
              <a:lnSpc>
                <a:spcPct val="100000"/>
              </a:lnSpc>
              <a:spcBef>
                <a:spcPts val="1000"/>
              </a:spcBef>
              <a:spcAft>
                <a:spcPts val="0"/>
              </a:spcAft>
              <a:buSzPts val="3000"/>
              <a:buNone/>
            </a:pPr>
            <a:r>
              <a:rPr lang="lt-LT" sz="3200">
                <a:latin typeface="Arial"/>
                <a:ea typeface="Arial"/>
                <a:cs typeface="Arial"/>
                <a:sym typeface="Arial"/>
              </a:rPr>
              <a:t>Prieinamumas visą parą</a:t>
            </a:r>
            <a:endParaRPr/>
          </a:p>
          <a:p>
            <a:pPr marL="0" lvl="0" indent="0" algn="l" rtl="0">
              <a:lnSpc>
                <a:spcPct val="100000"/>
              </a:lnSpc>
              <a:spcBef>
                <a:spcPts val="1000"/>
              </a:spcBef>
              <a:spcAft>
                <a:spcPts val="0"/>
              </a:spcAft>
              <a:buSzPts val="3000"/>
              <a:buNone/>
            </a:pPr>
            <a:r>
              <a:rPr lang="lt-LT" sz="3200">
                <a:latin typeface="Arial"/>
                <a:ea typeface="Arial"/>
                <a:cs typeface="Arial"/>
                <a:sym typeface="Arial"/>
              </a:rPr>
              <a:t>Pabėgimas nuo realaus pasaulio</a:t>
            </a:r>
            <a:endParaRPr/>
          </a:p>
        </p:txBody>
      </p:sp>
      <p:sp>
        <p:nvSpPr>
          <p:cNvPr id="1310" name="Google Shape;1310;p196"/>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lt-LT" sz="4500" b="1" i="0" u="none" strike="noStrike" cap="none">
                <a:solidFill>
                  <a:srgbClr val="EA551F"/>
                </a:solidFill>
                <a:latin typeface="Arial"/>
                <a:ea typeface="Arial"/>
                <a:cs typeface="Arial"/>
                <a:sym typeface="Arial"/>
              </a:rPr>
              <a:t>Kodėl paauglių pokalbių programos yra tokios populiarios?</a:t>
            </a:r>
            <a:br>
              <a:rPr lang="lt-LT" sz="4500" b="1" i="0" u="none" strike="noStrike" cap="none">
                <a:solidFill>
                  <a:srgbClr val="EA551F"/>
                </a:solidFill>
                <a:latin typeface="Arial"/>
                <a:ea typeface="Arial"/>
                <a:cs typeface="Arial"/>
                <a:sym typeface="Arial"/>
              </a:rPr>
            </a:br>
            <a:endParaRPr sz="450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1315"/>
        <p:cNvGrpSpPr/>
        <p:nvPr/>
      </p:nvGrpSpPr>
      <p:grpSpPr>
        <a:xfrm>
          <a:off x="0" y="0"/>
          <a:ext cx="0" cy="0"/>
          <a:chOff x="0" y="0"/>
          <a:chExt cx="0" cy="0"/>
        </a:xfrm>
      </p:grpSpPr>
      <p:sp>
        <p:nvSpPr>
          <p:cNvPr id="1316" name="Google Shape;1316;p197"/>
          <p:cNvSpPr txBox="1">
            <a:spLocks noGrp="1"/>
          </p:cNvSpPr>
          <p:nvPr>
            <p:ph type="body" idx="1"/>
          </p:nvPr>
        </p:nvSpPr>
        <p:spPr>
          <a:xfrm>
            <a:off x="838225" y="1819775"/>
            <a:ext cx="10515600" cy="4557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None/>
            </a:pPr>
            <a:r>
              <a:rPr lang="lt-LT" sz="2900"/>
              <a:t>Lietuvoje jaunų žmonių tarpe dažniausiai naudojamos socialinių tinklų svetainės – „Instagram“ ir „TikTok“. Taip pat gana dažnai naudojamas „Facebook“, „YouTube“, „Snapchat“.</a:t>
            </a:r>
            <a:endParaRPr sz="2900"/>
          </a:p>
          <a:p>
            <a:pPr marL="0" lvl="0" indent="0" algn="l" rtl="0">
              <a:lnSpc>
                <a:spcPct val="100000"/>
              </a:lnSpc>
              <a:spcBef>
                <a:spcPts val="1000"/>
              </a:spcBef>
              <a:spcAft>
                <a:spcPts val="0"/>
              </a:spcAft>
              <a:buNone/>
            </a:pPr>
            <a:r>
              <a:rPr lang="lt-LT" sz="2900"/>
              <a:t>Yra išskiriama 10 poreikių, kuriuos jaunimas tenkina naudodamasis STS: informavimo, smalsumo, poilsio, pramogos, bendravimo ir ryšių palaikymo, mokymosi, kūrybos, pajamų šaltinio, pabėgimo nuo tikrovės ir nuobodulio, pripažinimo.</a:t>
            </a:r>
            <a:endParaRPr sz="2900"/>
          </a:p>
          <a:p>
            <a:pPr marL="0" lvl="0" indent="0" algn="l" rtl="0">
              <a:lnSpc>
                <a:spcPct val="100000"/>
              </a:lnSpc>
              <a:spcBef>
                <a:spcPts val="1000"/>
              </a:spcBef>
              <a:spcAft>
                <a:spcPts val="0"/>
              </a:spcAft>
              <a:buNone/>
            </a:pPr>
            <a:r>
              <a:rPr lang="lt-LT" sz="2900"/>
              <a:t>Vidutinė laiko trukmė varijuoja nuo 1 iki 12 val. per dieną. </a:t>
            </a:r>
            <a:endParaRPr sz="2900"/>
          </a:p>
        </p:txBody>
      </p:sp>
      <p:sp>
        <p:nvSpPr>
          <p:cNvPr id="1317" name="Google Shape;1317;p197"/>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500"/>
              <a:buNone/>
            </a:pPr>
            <a:r>
              <a:rPr lang="lt-LT">
                <a:latin typeface="Arial"/>
                <a:ea typeface="Arial"/>
                <a:cs typeface="Arial"/>
                <a:sym typeface="Arial"/>
              </a:rPr>
              <a:t>Populiariausios programėlės 2025</a:t>
            </a:r>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1322"/>
        <p:cNvGrpSpPr/>
        <p:nvPr/>
      </p:nvGrpSpPr>
      <p:grpSpPr>
        <a:xfrm>
          <a:off x="0" y="0"/>
          <a:ext cx="0" cy="0"/>
          <a:chOff x="0" y="0"/>
          <a:chExt cx="0" cy="0"/>
        </a:xfrm>
      </p:grpSpPr>
      <p:sp>
        <p:nvSpPr>
          <p:cNvPr id="1323" name="Google Shape;1323;g36ca1383a01_0_39"/>
          <p:cNvSpPr txBox="1">
            <a:spLocks noGrp="1"/>
          </p:cNvSpPr>
          <p:nvPr>
            <p:ph type="body" idx="1"/>
          </p:nvPr>
        </p:nvSpPr>
        <p:spPr>
          <a:xfrm>
            <a:off x="837679" y="1825626"/>
            <a:ext cx="5181600" cy="4546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Clr>
                <a:srgbClr val="2E2E2E"/>
              </a:buClr>
              <a:buSzPts val="2400"/>
              <a:buFont typeface="Arial"/>
              <a:buNone/>
            </a:pPr>
            <a:r>
              <a:rPr lang="lt-LT" sz="4800" b="1"/>
              <a:t>TikTok</a:t>
            </a:r>
            <a:endParaRPr sz="4800" b="1"/>
          </a:p>
          <a:p>
            <a:pPr marL="0" lvl="0" indent="0" algn="l" rtl="0">
              <a:lnSpc>
                <a:spcPct val="100000"/>
              </a:lnSpc>
              <a:spcBef>
                <a:spcPts val="1000"/>
              </a:spcBef>
              <a:spcAft>
                <a:spcPts val="0"/>
              </a:spcAft>
              <a:buClr>
                <a:srgbClr val="2E2E2E"/>
              </a:buClr>
              <a:buSzPts val="2400"/>
              <a:buFont typeface="Arial"/>
              <a:buNone/>
            </a:pPr>
            <a:r>
              <a:rPr lang="lt-LT" sz="4800" b="1"/>
              <a:t>YouTube</a:t>
            </a:r>
            <a:endParaRPr sz="4800"/>
          </a:p>
          <a:p>
            <a:pPr marL="0" lvl="0" indent="0" algn="l" rtl="0">
              <a:lnSpc>
                <a:spcPct val="100000"/>
              </a:lnSpc>
              <a:spcBef>
                <a:spcPts val="1000"/>
              </a:spcBef>
              <a:spcAft>
                <a:spcPts val="0"/>
              </a:spcAft>
              <a:buClr>
                <a:srgbClr val="2E2E2E"/>
              </a:buClr>
              <a:buSzPts val="2400"/>
              <a:buFont typeface="Arial"/>
              <a:buNone/>
            </a:pPr>
            <a:r>
              <a:rPr lang="lt-LT" sz="4800" b="1"/>
              <a:t>Instagram</a:t>
            </a:r>
            <a:endParaRPr sz="4800"/>
          </a:p>
          <a:p>
            <a:pPr marL="0" lvl="0" indent="0" algn="l" rtl="0">
              <a:lnSpc>
                <a:spcPct val="100000"/>
              </a:lnSpc>
              <a:spcBef>
                <a:spcPts val="1000"/>
              </a:spcBef>
              <a:spcAft>
                <a:spcPts val="0"/>
              </a:spcAft>
              <a:buClr>
                <a:srgbClr val="2E2E2E"/>
              </a:buClr>
              <a:buSzPts val="2400"/>
              <a:buFont typeface="Arial"/>
              <a:buNone/>
            </a:pPr>
            <a:r>
              <a:rPr lang="lt-LT" sz="4800" b="1"/>
              <a:t>Snapchat</a:t>
            </a:r>
            <a:endParaRPr sz="4800" b="1"/>
          </a:p>
          <a:p>
            <a:pPr marL="0" lvl="0" indent="0" algn="l" rtl="0">
              <a:lnSpc>
                <a:spcPct val="100000"/>
              </a:lnSpc>
              <a:spcBef>
                <a:spcPts val="1000"/>
              </a:spcBef>
              <a:spcAft>
                <a:spcPts val="0"/>
              </a:spcAft>
              <a:buClr>
                <a:srgbClr val="2E2E2E"/>
              </a:buClr>
              <a:buSzPts val="2400"/>
              <a:buFont typeface="Arial"/>
              <a:buNone/>
            </a:pPr>
            <a:endParaRPr sz="2400"/>
          </a:p>
        </p:txBody>
      </p:sp>
      <p:sp>
        <p:nvSpPr>
          <p:cNvPr id="1324" name="Google Shape;1324;g36ca1383a01_0_39"/>
          <p:cNvSpPr txBox="1">
            <a:spLocks noGrp="1"/>
          </p:cNvSpPr>
          <p:nvPr>
            <p:ph type="title"/>
          </p:nvPr>
        </p:nvSpPr>
        <p:spPr>
          <a:xfrm>
            <a:off x="838200" y="112734"/>
            <a:ext cx="10515600" cy="15294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0000"/>
              </a:buClr>
              <a:buSzPct val="100000"/>
              <a:buFont typeface="Century Gothic"/>
              <a:buNone/>
            </a:pPr>
            <a:br>
              <a:rPr lang="lt-LT" b="1">
                <a:solidFill>
                  <a:srgbClr val="FF0000"/>
                </a:solidFill>
                <a:latin typeface="Century Gothic"/>
                <a:ea typeface="Century Gothic"/>
                <a:cs typeface="Century Gothic"/>
                <a:sym typeface="Century Gothic"/>
              </a:rPr>
            </a:br>
            <a:r>
              <a:rPr lang="lt-LT" sz="5000" b="1">
                <a:solidFill>
                  <a:srgbClr val="EA55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2"/>
                  </a:ext>
                </a:extLst>
              </a:rPr>
              <a:t>Populiariausios programėlės tarp Lietuvos paauglių </a:t>
            </a:r>
            <a:br>
              <a:rPr lang="lt-LT"/>
            </a:br>
            <a:endParaRPr>
              <a:latin typeface="Century Gothic"/>
              <a:ea typeface="Century Gothic"/>
              <a:cs typeface="Century Gothic"/>
              <a:sym typeface="Century Gothic"/>
            </a:endParaRPr>
          </a:p>
        </p:txBody>
      </p:sp>
      <p:pic>
        <p:nvPicPr>
          <p:cNvPr id="1325" name="Google Shape;1325;g36ca1383a01_0_39"/>
          <p:cNvPicPr preferRelativeResize="0"/>
          <p:nvPr/>
        </p:nvPicPr>
        <p:blipFill rotWithShape="1">
          <a:blip r:embed="rId3">
            <a:alphaModFix/>
          </a:blip>
          <a:srcRect/>
          <a:stretch/>
        </p:blipFill>
        <p:spPr>
          <a:xfrm>
            <a:off x="7336014" y="1937385"/>
            <a:ext cx="3949317" cy="4164026"/>
          </a:xfrm>
          <a:prstGeom prst="rect">
            <a:avLst/>
          </a:prstGeom>
          <a:noFill/>
          <a:ln>
            <a:noFill/>
          </a:ln>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1330"/>
        <p:cNvGrpSpPr/>
        <p:nvPr/>
      </p:nvGrpSpPr>
      <p:grpSpPr>
        <a:xfrm>
          <a:off x="0" y="0"/>
          <a:ext cx="0" cy="0"/>
          <a:chOff x="0" y="0"/>
          <a:chExt cx="0" cy="0"/>
        </a:xfrm>
      </p:grpSpPr>
      <p:sp>
        <p:nvSpPr>
          <p:cNvPr id="1331" name="Google Shape;1331;p69"/>
          <p:cNvSpPr txBox="1">
            <a:spLocks noGrp="1"/>
          </p:cNvSpPr>
          <p:nvPr>
            <p:ph type="body" idx="1"/>
          </p:nvPr>
        </p:nvSpPr>
        <p:spPr>
          <a:xfrm>
            <a:off x="837679" y="1825626"/>
            <a:ext cx="5181600" cy="4546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Clr>
                <a:srgbClr val="2E2E2E"/>
              </a:buClr>
              <a:buSzPts val="2400"/>
              <a:buFont typeface="Arial"/>
              <a:buNone/>
            </a:pPr>
            <a:r>
              <a:rPr lang="lt-LT" sz="3600" b="1"/>
              <a:t>Discord</a:t>
            </a:r>
            <a:endParaRPr sz="3600" b="1"/>
          </a:p>
          <a:p>
            <a:pPr marL="0" lvl="0" indent="0" algn="l" rtl="0">
              <a:lnSpc>
                <a:spcPct val="100000"/>
              </a:lnSpc>
              <a:spcBef>
                <a:spcPts val="1000"/>
              </a:spcBef>
              <a:spcAft>
                <a:spcPts val="0"/>
              </a:spcAft>
              <a:buClr>
                <a:srgbClr val="2E2E2E"/>
              </a:buClr>
              <a:buSzPts val="2400"/>
              <a:buFont typeface="Arial"/>
              <a:buNone/>
            </a:pPr>
            <a:r>
              <a:rPr lang="lt-LT" sz="3600" b="1"/>
              <a:t>Yubo</a:t>
            </a:r>
            <a:endParaRPr sz="3600" b="1"/>
          </a:p>
          <a:p>
            <a:pPr marL="0" lvl="0" indent="0" algn="l" rtl="0">
              <a:lnSpc>
                <a:spcPct val="100000"/>
              </a:lnSpc>
              <a:spcBef>
                <a:spcPts val="1000"/>
              </a:spcBef>
              <a:spcAft>
                <a:spcPts val="0"/>
              </a:spcAft>
              <a:buClr>
                <a:srgbClr val="2E2E2E"/>
              </a:buClr>
              <a:buSzPts val="2400"/>
              <a:buFont typeface="Arial"/>
              <a:buNone/>
            </a:pPr>
            <a:r>
              <a:rPr lang="lt-LT" sz="3600" b="1"/>
              <a:t>Houseparty</a:t>
            </a:r>
            <a:endParaRPr sz="3600" b="1"/>
          </a:p>
          <a:p>
            <a:pPr marL="0" lvl="0" indent="0" algn="l" rtl="0">
              <a:lnSpc>
                <a:spcPct val="100000"/>
              </a:lnSpc>
              <a:spcBef>
                <a:spcPts val="1000"/>
              </a:spcBef>
              <a:spcAft>
                <a:spcPts val="0"/>
              </a:spcAft>
              <a:buClr>
                <a:srgbClr val="2E2E2E"/>
              </a:buClr>
              <a:buSzPts val="2400"/>
              <a:buFont typeface="Arial"/>
              <a:buNone/>
            </a:pPr>
            <a:r>
              <a:rPr lang="lt-LT" sz="3600" b="1"/>
              <a:t>WhatsApp</a:t>
            </a:r>
            <a:endParaRPr sz="3600"/>
          </a:p>
        </p:txBody>
      </p:sp>
      <p:sp>
        <p:nvSpPr>
          <p:cNvPr id="1332" name="Google Shape;1332;p69"/>
          <p:cNvSpPr txBox="1">
            <a:spLocks noGrp="1"/>
          </p:cNvSpPr>
          <p:nvPr>
            <p:ph type="title"/>
          </p:nvPr>
        </p:nvSpPr>
        <p:spPr>
          <a:xfrm>
            <a:off x="838200" y="112734"/>
            <a:ext cx="10515600" cy="1529454"/>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0000"/>
              </a:buClr>
              <a:buSzPct val="100000"/>
              <a:buFont typeface="Century Gothic"/>
              <a:buNone/>
            </a:pPr>
            <a:br>
              <a:rPr lang="lt-LT" b="1">
                <a:solidFill>
                  <a:srgbClr val="FF0000"/>
                </a:solidFill>
                <a:latin typeface="Century Gothic"/>
                <a:ea typeface="Century Gothic"/>
                <a:cs typeface="Century Gothic"/>
                <a:sym typeface="Century Gothic"/>
              </a:rPr>
            </a:br>
            <a:r>
              <a:rPr lang="lt-LT" sz="5000" b="1">
                <a:solidFill>
                  <a:srgbClr val="EA55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3"/>
                  </a:ext>
                </a:extLst>
              </a:rPr>
              <a:t>Populiariausios programėlės tarp Lietuvos paauglių </a:t>
            </a:r>
            <a:br>
              <a:rPr lang="lt-LT"/>
            </a:br>
            <a:endParaRPr>
              <a:latin typeface="Century Gothic"/>
              <a:ea typeface="Century Gothic"/>
              <a:cs typeface="Century Gothic"/>
              <a:sym typeface="Century Gothic"/>
            </a:endParaRPr>
          </a:p>
        </p:txBody>
      </p:sp>
      <p:pic>
        <p:nvPicPr>
          <p:cNvPr id="1333" name="Google Shape;1333;p69"/>
          <p:cNvPicPr preferRelativeResize="0"/>
          <p:nvPr/>
        </p:nvPicPr>
        <p:blipFill rotWithShape="1">
          <a:blip r:embed="rId3">
            <a:alphaModFix/>
          </a:blip>
          <a:srcRect/>
          <a:stretch/>
        </p:blipFill>
        <p:spPr>
          <a:xfrm>
            <a:off x="6345755" y="1825621"/>
            <a:ext cx="4546600" cy="4546600"/>
          </a:xfrm>
          <a:prstGeom prst="rect">
            <a:avLst/>
          </a:prstGeom>
          <a:noFill/>
          <a:ln>
            <a:noFill/>
          </a:ln>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1338"/>
        <p:cNvGrpSpPr/>
        <p:nvPr/>
      </p:nvGrpSpPr>
      <p:grpSpPr>
        <a:xfrm>
          <a:off x="0" y="0"/>
          <a:ext cx="0" cy="0"/>
          <a:chOff x="0" y="0"/>
          <a:chExt cx="0" cy="0"/>
        </a:xfrm>
      </p:grpSpPr>
      <p:sp>
        <p:nvSpPr>
          <p:cNvPr id="1339" name="Google Shape;1339;p199"/>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fontScale="92500" lnSpcReduction="20000"/>
          </a:bodyPr>
          <a:lstStyle/>
          <a:p>
            <a:pPr marL="38100" lvl="0" indent="0" algn="l" rtl="0">
              <a:lnSpc>
                <a:spcPct val="150000"/>
              </a:lnSpc>
              <a:spcBef>
                <a:spcPts val="1000"/>
              </a:spcBef>
              <a:spcAft>
                <a:spcPts val="0"/>
              </a:spcAft>
              <a:buSzPct val="77220"/>
              <a:buNone/>
            </a:pPr>
            <a:r>
              <a:rPr lang="lt-LT" sz="4200"/>
              <a:t>Atvira komunikacija</a:t>
            </a:r>
            <a:br>
              <a:rPr lang="lt-LT" sz="4200"/>
            </a:br>
            <a:r>
              <a:rPr lang="lt-LT" sz="4200"/>
              <a:t>Švietimas ir skaitmeninis raštingumas</a:t>
            </a:r>
            <a:br>
              <a:rPr lang="lt-LT" sz="4200"/>
            </a:br>
            <a:r>
              <a:rPr lang="lt-LT" sz="4200"/>
              <a:t>Aiškios taisyklės ir ribos</a:t>
            </a:r>
            <a:br>
              <a:rPr lang="lt-LT" sz="4200"/>
            </a:br>
            <a:r>
              <a:rPr lang="lt-LT" sz="4200"/>
              <a:t>Privatumo nustatymai ir </a:t>
            </a:r>
            <a:r>
              <a:rPr lang="lt-LT" sz="4200">
                <a:latin typeface="Arial"/>
                <a:ea typeface="Arial"/>
                <a:cs typeface="Arial"/>
                <a:sym typeface="Arial"/>
              </a:rPr>
              <a:t>saugumas</a:t>
            </a:r>
            <a:br>
              <a:rPr lang="lt-LT" sz="4200"/>
            </a:br>
            <a:r>
              <a:rPr lang="lt-LT" sz="4200"/>
              <a:t>Stebėjimas be perteklinės kontrolės</a:t>
            </a:r>
            <a:br>
              <a:rPr lang="lt-LT" sz="4200"/>
            </a:br>
            <a:r>
              <a:rPr lang="lt-LT" sz="4200"/>
              <a:t>Ankstyvas reagavimas</a:t>
            </a:r>
            <a:endParaRPr/>
          </a:p>
        </p:txBody>
      </p:sp>
      <p:sp>
        <p:nvSpPr>
          <p:cNvPr id="1340" name="Google Shape;1340;p199"/>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889"/>
              <a:buFont typeface="Calibri"/>
              <a:buNone/>
            </a:pPr>
            <a:r>
              <a:rPr lang="lt-LT" sz="4500" b="1" i="0" u="none" strike="noStrike" cap="none">
                <a:solidFill>
                  <a:srgbClr val="EA55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5"/>
                  </a:ext>
                </a:extLst>
              </a:rPr>
              <a:t>Prevencijos priemonės</a:t>
            </a:r>
            <a:r>
              <a:rPr lang="lt-LT" sz="4500" b="1" i="0" u="none" strike="noStrike" cap="none">
                <a:solidFill>
                  <a:srgbClr val="EA551F"/>
                </a:solidFill>
                <a:latin typeface="Arial"/>
                <a:ea typeface="Arial"/>
                <a:cs typeface="Arial"/>
                <a:sym typeface="Arial"/>
              </a:rPr>
              <a:t> </a:t>
            </a:r>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1345"/>
        <p:cNvGrpSpPr/>
        <p:nvPr/>
      </p:nvGrpSpPr>
      <p:grpSpPr>
        <a:xfrm>
          <a:off x="0" y="0"/>
          <a:ext cx="0" cy="0"/>
          <a:chOff x="0" y="0"/>
          <a:chExt cx="0" cy="0"/>
        </a:xfrm>
      </p:grpSpPr>
      <p:sp>
        <p:nvSpPr>
          <p:cNvPr id="1346" name="Google Shape;1346;p200"/>
          <p:cNvSpPr txBox="1">
            <a:spLocks noGrp="1"/>
          </p:cNvSpPr>
          <p:nvPr>
            <p:ph type="body" idx="1"/>
          </p:nvPr>
        </p:nvSpPr>
        <p:spPr>
          <a:xfrm>
            <a:off x="838200" y="1984950"/>
            <a:ext cx="10339800" cy="4691100"/>
          </a:xfrm>
          <a:prstGeom prst="rect">
            <a:avLst/>
          </a:prstGeom>
          <a:noFill/>
          <a:ln>
            <a:noFill/>
          </a:ln>
        </p:spPr>
        <p:txBody>
          <a:bodyPr spcFirstLastPara="1" wrap="square" lIns="91425" tIns="45700" rIns="91425" bIns="45700" anchor="t" anchorCtr="0">
            <a:normAutofit fontScale="25000" lnSpcReduction="20000"/>
          </a:bodyPr>
          <a:lstStyle/>
          <a:p>
            <a:pPr marL="0" lvl="0" indent="0" algn="l" rtl="0">
              <a:lnSpc>
                <a:spcPct val="115000"/>
              </a:lnSpc>
              <a:spcBef>
                <a:spcPts val="1200"/>
              </a:spcBef>
              <a:spcAft>
                <a:spcPts val="0"/>
              </a:spcAft>
              <a:buClr>
                <a:schemeClr val="dk1"/>
              </a:buClr>
              <a:buSzPts val="275"/>
              <a:buFont typeface="Arial"/>
              <a:buNone/>
            </a:pPr>
            <a:r>
              <a:rPr lang="lt-LT" sz="10000">
                <a:solidFill>
                  <a:schemeClr val="dk1"/>
                </a:solidFill>
              </a:rPr>
              <a:t>Socialiniuose tinkluose atsiranda pavojingi iššūkiai, keliančių grėsmę vaikų ir paauglių sveikatai bei gyvybei.</a:t>
            </a:r>
            <a:endParaRPr sz="10000">
              <a:solidFill>
                <a:schemeClr val="dk1"/>
              </a:solidFill>
            </a:endParaRPr>
          </a:p>
          <a:p>
            <a:pPr marL="0" lvl="0" indent="0" algn="l" rtl="0">
              <a:lnSpc>
                <a:spcPct val="115000"/>
              </a:lnSpc>
              <a:spcBef>
                <a:spcPts val="1200"/>
              </a:spcBef>
              <a:spcAft>
                <a:spcPts val="0"/>
              </a:spcAft>
              <a:buClr>
                <a:schemeClr val="dk1"/>
              </a:buClr>
              <a:buSzPts val="275"/>
              <a:buFont typeface="Arial"/>
              <a:buNone/>
            </a:pPr>
            <a:r>
              <a:rPr lang="lt-LT" sz="10000">
                <a:solidFill>
                  <a:schemeClr val="dk1"/>
                </a:solidFill>
              </a:rPr>
              <a:t>Pavojingi iššūkiai dažnai pateikiami kaip nekalti žaidimai, bet gali sukelti emocinį stresą, psichologines traumas ar net savižudybę.</a:t>
            </a:r>
            <a:endParaRPr sz="10000">
              <a:solidFill>
                <a:schemeClr val="dk1"/>
              </a:solidFill>
            </a:endParaRPr>
          </a:p>
          <a:p>
            <a:pPr marL="0" lvl="0" indent="0" algn="l" rtl="0">
              <a:lnSpc>
                <a:spcPct val="115000"/>
              </a:lnSpc>
              <a:spcBef>
                <a:spcPts val="1200"/>
              </a:spcBef>
              <a:spcAft>
                <a:spcPts val="0"/>
              </a:spcAft>
              <a:buClr>
                <a:schemeClr val="dk1"/>
              </a:buClr>
              <a:buSzPts val="275"/>
              <a:buFont typeface="Arial"/>
              <a:buNone/>
            </a:pPr>
            <a:r>
              <a:rPr lang="lt-LT" sz="10000">
                <a:solidFill>
                  <a:schemeClr val="dk1"/>
                </a:solidFill>
              </a:rPr>
              <a:t>Įspėjimo ženklai: vaikas tampa uždaras, vengia pokalbių apie internetą, socialinio gyvenimo ar įprastų veiklų.</a:t>
            </a:r>
            <a:endParaRPr sz="10000">
              <a:solidFill>
                <a:schemeClr val="dk1"/>
              </a:solidFill>
            </a:endParaRPr>
          </a:p>
          <a:p>
            <a:pPr marL="0" lvl="0" indent="0" algn="l" rtl="0">
              <a:lnSpc>
                <a:spcPct val="115000"/>
              </a:lnSpc>
              <a:spcBef>
                <a:spcPts val="1200"/>
              </a:spcBef>
              <a:spcAft>
                <a:spcPts val="0"/>
              </a:spcAft>
              <a:buClr>
                <a:schemeClr val="dk1"/>
              </a:buClr>
              <a:buSzPts val="275"/>
              <a:buFont typeface="Arial"/>
              <a:buNone/>
            </a:pPr>
            <a:r>
              <a:rPr lang="lt-LT" sz="10000">
                <a:solidFill>
                  <a:schemeClr val="dk1"/>
                </a:solidFill>
              </a:rPr>
              <a:t>Tokie iššūkiai orientuoti į emociškai pažeidžiamus vaikus, ieškančius dėmesio, supratimo ar priklausymo grupei.</a:t>
            </a:r>
            <a:endParaRPr sz="10000">
              <a:solidFill>
                <a:schemeClr val="dk1"/>
              </a:solidFill>
            </a:endParaRPr>
          </a:p>
          <a:p>
            <a:pPr marL="0" lvl="0" indent="0" algn="l" rtl="0">
              <a:lnSpc>
                <a:spcPct val="115000"/>
              </a:lnSpc>
              <a:spcBef>
                <a:spcPts val="1200"/>
              </a:spcBef>
              <a:spcAft>
                <a:spcPts val="0"/>
              </a:spcAft>
              <a:buClr>
                <a:schemeClr val="dk1"/>
              </a:buClr>
              <a:buSzPts val="275"/>
              <a:buFont typeface="Arial"/>
              <a:buNone/>
            </a:pPr>
            <a:r>
              <a:rPr lang="lt-LT" sz="10000">
                <a:solidFill>
                  <a:schemeClr val="dk1"/>
                </a:solidFill>
              </a:rPr>
              <a:t>Tėvai, mokytojai ir suaugusieji turi būti budrūs ir pasiruošę atpažinti pavojus.</a:t>
            </a:r>
            <a:endParaRPr sz="10000">
              <a:solidFill>
                <a:schemeClr val="dk1"/>
              </a:solidFill>
            </a:endParaRPr>
          </a:p>
          <a:p>
            <a:pPr marL="0" lvl="0" indent="0" algn="l" rtl="0">
              <a:lnSpc>
                <a:spcPct val="115000"/>
              </a:lnSpc>
              <a:spcBef>
                <a:spcPts val="1200"/>
              </a:spcBef>
              <a:spcAft>
                <a:spcPts val="0"/>
              </a:spcAft>
              <a:buNone/>
            </a:pPr>
            <a:br>
              <a:rPr lang="lt-LT" sz="1100">
                <a:solidFill>
                  <a:schemeClr val="dk1"/>
                </a:solidFill>
              </a:rPr>
            </a:br>
            <a:endParaRPr sz="1100">
              <a:solidFill>
                <a:schemeClr val="dk1"/>
              </a:solidFill>
            </a:endParaRPr>
          </a:p>
          <a:p>
            <a:pPr marL="457200" lvl="0" indent="0" algn="l" rtl="0">
              <a:lnSpc>
                <a:spcPct val="100000"/>
              </a:lnSpc>
              <a:spcBef>
                <a:spcPts val="1200"/>
              </a:spcBef>
              <a:spcAft>
                <a:spcPts val="0"/>
              </a:spcAft>
              <a:buNone/>
            </a:pPr>
            <a:endParaRPr sz="3200"/>
          </a:p>
          <a:p>
            <a:pPr marL="457200" lvl="0" indent="-228600" algn="l" rtl="0">
              <a:lnSpc>
                <a:spcPct val="90000"/>
              </a:lnSpc>
              <a:spcBef>
                <a:spcPts val="1000"/>
              </a:spcBef>
              <a:spcAft>
                <a:spcPts val="0"/>
              </a:spcAft>
              <a:buClr>
                <a:srgbClr val="2E2E2E"/>
              </a:buClr>
              <a:buSzPct val="100000"/>
              <a:buNone/>
            </a:pPr>
            <a:endParaRPr/>
          </a:p>
        </p:txBody>
      </p:sp>
      <p:sp>
        <p:nvSpPr>
          <p:cNvPr id="1347" name="Google Shape;1347;p200"/>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lt-LT" sz="4500" b="1">
                <a:solidFill>
                  <a:srgbClr val="EA551F"/>
                </a:solidFill>
                <a:latin typeface="Arial"/>
                <a:ea typeface="Arial"/>
                <a:cs typeface="Arial"/>
                <a:sym typeface="Arial"/>
              </a:rPr>
              <a:t>Socialinių tinklų iššūkiai</a:t>
            </a:r>
            <a:endParaRPr sz="4500">
              <a:latin typeface="Arial"/>
              <a:ea typeface="Arial"/>
              <a:cs typeface="Arial"/>
              <a:sym typeface="Arial"/>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1352"/>
        <p:cNvGrpSpPr/>
        <p:nvPr/>
      </p:nvGrpSpPr>
      <p:grpSpPr>
        <a:xfrm>
          <a:off x="0" y="0"/>
          <a:ext cx="0" cy="0"/>
          <a:chOff x="0" y="0"/>
          <a:chExt cx="0" cy="0"/>
        </a:xfrm>
      </p:grpSpPr>
      <p:sp>
        <p:nvSpPr>
          <p:cNvPr id="1353" name="Google Shape;1353;p201"/>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p>
            <a:pPr marL="38100" lvl="0" indent="0" algn="l" rtl="0">
              <a:lnSpc>
                <a:spcPct val="100000"/>
              </a:lnSpc>
              <a:spcBef>
                <a:spcPts val="1000"/>
              </a:spcBef>
              <a:spcAft>
                <a:spcPts val="0"/>
              </a:spcAft>
              <a:buSzPts val="3000"/>
              <a:buNone/>
            </a:pPr>
            <a:r>
              <a:rPr lang="lt-LT" sz="3200">
                <a:latin typeface="Arial"/>
                <a:ea typeface="Arial"/>
                <a:cs typeface="Arial"/>
                <a:sym typeface="Arial"/>
              </a:rPr>
              <a:t>Kartais socialiniai tinklai gali būti langas į geresnes vietas, bendraminčių ratus, tačiau tai taip pat gali būti pražūtingas liūnas.</a:t>
            </a:r>
            <a:endParaRPr/>
          </a:p>
          <a:p>
            <a:pPr marL="38100" lvl="0" indent="0" algn="l" rtl="0">
              <a:lnSpc>
                <a:spcPct val="100000"/>
              </a:lnSpc>
              <a:spcBef>
                <a:spcPts val="1000"/>
              </a:spcBef>
              <a:spcAft>
                <a:spcPts val="0"/>
              </a:spcAft>
              <a:buSzPts val="3000"/>
              <a:buNone/>
            </a:pPr>
            <a:r>
              <a:rPr lang="lt-LT" sz="3200">
                <a:latin typeface="Arial"/>
                <a:ea typeface="Arial"/>
                <a:cs typeface="Arial"/>
                <a:sym typeface="Arial"/>
              </a:rPr>
              <a:t>10-Year Challenge</a:t>
            </a:r>
            <a:endParaRPr sz="3200">
              <a:latin typeface="Arial"/>
              <a:ea typeface="Arial"/>
              <a:cs typeface="Arial"/>
              <a:sym typeface="Arial"/>
            </a:endParaRPr>
          </a:p>
          <a:p>
            <a:pPr marL="38100" lvl="0" indent="0" algn="l" rtl="0">
              <a:lnSpc>
                <a:spcPct val="100000"/>
              </a:lnSpc>
              <a:spcBef>
                <a:spcPts val="1000"/>
              </a:spcBef>
              <a:spcAft>
                <a:spcPts val="0"/>
              </a:spcAft>
              <a:buSzPts val="3000"/>
              <a:buNone/>
            </a:pPr>
            <a:r>
              <a:rPr lang="lt-LT" sz="3200">
                <a:solidFill>
                  <a:schemeClr val="dk1"/>
                </a:solidFill>
                <a:latin typeface="Arial"/>
                <a:ea typeface="Arial"/>
                <a:cs typeface="Arial"/>
                <a:sym typeface="Arial"/>
              </a:rPr>
              <a:t>Fitness Challenge </a:t>
            </a:r>
            <a:endParaRPr/>
          </a:p>
          <a:p>
            <a:pPr marL="38100" lvl="0" indent="0" algn="l" rtl="0">
              <a:lnSpc>
                <a:spcPct val="100000"/>
              </a:lnSpc>
              <a:spcBef>
                <a:spcPts val="1000"/>
              </a:spcBef>
              <a:spcAft>
                <a:spcPts val="0"/>
              </a:spcAft>
              <a:buSzPts val="3000"/>
              <a:buNone/>
            </a:pPr>
            <a:r>
              <a:rPr lang="lt-LT" sz="3200">
                <a:solidFill>
                  <a:schemeClr val="dk1"/>
                </a:solidFill>
                <a:latin typeface="Arial"/>
                <a:ea typeface="Arial"/>
                <a:cs typeface="Arial"/>
                <a:sym typeface="Arial"/>
              </a:rPr>
              <a:t>Dance Challenge</a:t>
            </a:r>
            <a:endParaRPr sz="3200">
              <a:solidFill>
                <a:schemeClr val="dk1"/>
              </a:solidFill>
              <a:latin typeface="Arial"/>
              <a:ea typeface="Arial"/>
              <a:cs typeface="Arial"/>
              <a:sym typeface="Arial"/>
            </a:endParaRPr>
          </a:p>
          <a:p>
            <a:pPr marL="38100" lvl="0" indent="0" algn="l" rtl="0">
              <a:lnSpc>
                <a:spcPct val="100000"/>
              </a:lnSpc>
              <a:spcBef>
                <a:spcPts val="1000"/>
              </a:spcBef>
              <a:spcAft>
                <a:spcPts val="0"/>
              </a:spcAft>
              <a:buSzPts val="3000"/>
              <a:buNone/>
            </a:pPr>
            <a:r>
              <a:rPr lang="lt-LT" sz="3200">
                <a:solidFill>
                  <a:schemeClr val="dk1"/>
                </a:solidFill>
                <a:latin typeface="Arial"/>
                <a:ea typeface="Arial"/>
                <a:cs typeface="Arial"/>
                <a:sym typeface="Arial"/>
              </a:rPr>
              <a:t>Glow-Up Challenge</a:t>
            </a:r>
            <a:endParaRPr/>
          </a:p>
        </p:txBody>
      </p:sp>
      <p:sp>
        <p:nvSpPr>
          <p:cNvPr id="1354" name="Google Shape;1354;p201"/>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lt-LT" sz="4500" b="1">
                <a:solidFill>
                  <a:srgbClr val="EA551F"/>
                </a:solidFill>
                <a:latin typeface="Arial"/>
                <a:ea typeface="Arial"/>
                <a:cs typeface="Arial"/>
                <a:sym typeface="Arial"/>
              </a:rPr>
              <a:t>Tai – žaidimas. Ar visada?</a:t>
            </a:r>
            <a:endParaRPr sz="4500">
              <a:latin typeface="Arial"/>
              <a:ea typeface="Arial"/>
              <a:cs typeface="Arial"/>
              <a:sym typeface="Arial"/>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1359"/>
        <p:cNvGrpSpPr/>
        <p:nvPr/>
      </p:nvGrpSpPr>
      <p:grpSpPr>
        <a:xfrm>
          <a:off x="0" y="0"/>
          <a:ext cx="0" cy="0"/>
          <a:chOff x="0" y="0"/>
          <a:chExt cx="0" cy="0"/>
        </a:xfrm>
      </p:grpSpPr>
      <p:pic>
        <p:nvPicPr>
          <p:cNvPr id="1360" name="Google Shape;1360;p202"/>
          <p:cNvPicPr preferRelativeResize="0"/>
          <p:nvPr/>
        </p:nvPicPr>
        <p:blipFill rotWithShape="1">
          <a:blip r:embed="rId3">
            <a:alphaModFix/>
          </a:blip>
          <a:srcRect/>
          <a:stretch/>
        </p:blipFill>
        <p:spPr>
          <a:xfrm>
            <a:off x="259625" y="1003625"/>
            <a:ext cx="5575700" cy="3855200"/>
          </a:xfrm>
          <a:prstGeom prst="rect">
            <a:avLst/>
          </a:prstGeom>
          <a:noFill/>
          <a:ln>
            <a:noFill/>
          </a:ln>
        </p:spPr>
      </p:pic>
      <p:pic>
        <p:nvPicPr>
          <p:cNvPr id="1361" name="Google Shape;1361;p202"/>
          <p:cNvPicPr preferRelativeResize="0"/>
          <p:nvPr/>
        </p:nvPicPr>
        <p:blipFill rotWithShape="1">
          <a:blip r:embed="rId4">
            <a:alphaModFix/>
          </a:blip>
          <a:srcRect/>
          <a:stretch/>
        </p:blipFill>
        <p:spPr>
          <a:xfrm>
            <a:off x="6488525" y="396425"/>
            <a:ext cx="5457200" cy="5394849"/>
          </a:xfrm>
          <a:prstGeom prst="rect">
            <a:avLst/>
          </a:prstGeom>
          <a:noFill/>
          <a:ln>
            <a:noFill/>
          </a:ln>
        </p:spPr>
      </p:pic>
      <p:sp>
        <p:nvSpPr>
          <p:cNvPr id="1362" name="Google Shape;1362;p202"/>
          <p:cNvSpPr txBox="1"/>
          <p:nvPr/>
        </p:nvSpPr>
        <p:spPr>
          <a:xfrm>
            <a:off x="905005" y="5498921"/>
            <a:ext cx="6093912" cy="507831"/>
          </a:xfrm>
          <a:prstGeom prst="rect">
            <a:avLst/>
          </a:prstGeom>
          <a:noFill/>
          <a:ln>
            <a:noFill/>
          </a:ln>
        </p:spPr>
        <p:txBody>
          <a:bodyPr spcFirstLastPara="1" wrap="square" lIns="91425" tIns="45700" rIns="91425" bIns="45700" anchor="t" anchorCtr="0">
            <a:spAutoFit/>
          </a:bodyPr>
          <a:lstStyle/>
          <a:p>
            <a:pPr marL="38100" marR="0" lvl="0" indent="0" algn="l" rtl="0">
              <a:lnSpc>
                <a:spcPct val="90000"/>
              </a:lnSpc>
              <a:spcBef>
                <a:spcPts val="0"/>
              </a:spcBef>
              <a:spcAft>
                <a:spcPts val="0"/>
              </a:spcAft>
              <a:buNone/>
            </a:pPr>
            <a:r>
              <a:rPr lang="lt-LT" sz="3000" b="0" i="0" u="sng" strike="noStrike" cap="none">
                <a:solidFill>
                  <a:srgbClr val="2E2E2E"/>
                </a:solidFill>
                <a:latin typeface="Arial"/>
                <a:ea typeface="Arial"/>
                <a:cs typeface="Arial"/>
                <a:sym typeface="Arial"/>
                <a:hlinkClick r:id="rId5">
                  <a:extLst>
                    <a:ext uri="{A12FA001-AC4F-418D-AE19-62706E023703}">
                      <ahyp:hlinkClr xmlns:ahyp="http://schemas.microsoft.com/office/drawing/2018/hyperlinkcolor" val="tx"/>
                    </a:ext>
                  </a:extLst>
                </a:hlinkClick>
              </a:rPr>
              <a:t>10-Year </a:t>
            </a:r>
            <a:r>
              <a:rPr lang="lt-LT" sz="3000" b="0" i="0" u="sng" strike="noStrike" cap="none">
                <a:solidFill>
                  <a:srgbClr val="2E2E2E"/>
                </a:solidFill>
                <a:latin typeface="Arial"/>
                <a:ea typeface="Arial"/>
                <a:cs typeface="Arial"/>
                <a:sym typeface="Arial"/>
                <a:hlinkClick r:id="rId5">
                  <a:extLst>
                    <a:ext uri="{A12FA001-AC4F-418D-AE19-62706E023703}">
                      <ahyp:hlinkClr xmlns:ahyp="http://schemas.microsoft.com/office/drawing/2018/hyperlinkcolor" val="tx"/>
                    </a:ext>
                  </a:extLst>
                </a:hlinkClick>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8"/>
                  </a:ext>
                </a:extLst>
              </a:rPr>
              <a:t>Challenge</a:t>
            </a:r>
            <a:endParaRPr sz="3000" b="0" i="0" u="none" strike="noStrike" cap="none">
              <a:solidFill>
                <a:srgbClr val="2E2E2E"/>
              </a:solidFill>
              <a:latin typeface="Arial"/>
              <a:ea typeface="Arial"/>
              <a:cs typeface="Arial"/>
              <a:sym typeface="Arial"/>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1367"/>
        <p:cNvGrpSpPr/>
        <p:nvPr/>
      </p:nvGrpSpPr>
      <p:grpSpPr>
        <a:xfrm>
          <a:off x="0" y="0"/>
          <a:ext cx="0" cy="0"/>
          <a:chOff x="0" y="0"/>
          <a:chExt cx="0" cy="0"/>
        </a:xfrm>
      </p:grpSpPr>
      <p:pic>
        <p:nvPicPr>
          <p:cNvPr id="1368" name="Google Shape;1368;p203">
            <a:hlinkClick r:id="rId3"/>
          </p:cNvPr>
          <p:cNvPicPr preferRelativeResize="0"/>
          <p:nvPr/>
        </p:nvPicPr>
        <p:blipFill rotWithShape="1">
          <a:blip r:embed="rId4">
            <a:alphaModFix/>
          </a:blip>
          <a:srcRect/>
          <a:stretch/>
        </p:blipFill>
        <p:spPr>
          <a:xfrm>
            <a:off x="4239969" y="125260"/>
            <a:ext cx="6918721" cy="6607479"/>
          </a:xfrm>
          <a:prstGeom prst="rect">
            <a:avLst/>
          </a:prstGeom>
          <a:noFill/>
          <a:ln>
            <a:noFill/>
          </a:ln>
        </p:spPr>
      </p:pic>
      <p:sp>
        <p:nvSpPr>
          <p:cNvPr id="1369" name="Google Shape;1369;p203"/>
          <p:cNvSpPr txBox="1"/>
          <p:nvPr/>
        </p:nvSpPr>
        <p:spPr>
          <a:xfrm>
            <a:off x="289739" y="3161233"/>
            <a:ext cx="6093912" cy="535531"/>
          </a:xfrm>
          <a:prstGeom prst="rect">
            <a:avLst/>
          </a:prstGeom>
          <a:noFill/>
          <a:ln>
            <a:noFill/>
          </a:ln>
        </p:spPr>
        <p:txBody>
          <a:bodyPr spcFirstLastPara="1" wrap="square" lIns="91425" tIns="45700" rIns="91425" bIns="45700" anchor="t" anchorCtr="0">
            <a:spAutoFit/>
          </a:bodyPr>
          <a:lstStyle/>
          <a:p>
            <a:pPr marL="38100" marR="0" lvl="0" indent="0" algn="l" rtl="0">
              <a:lnSpc>
                <a:spcPct val="90000"/>
              </a:lnSpc>
              <a:spcBef>
                <a:spcPts val="0"/>
              </a:spcBef>
              <a:spcAft>
                <a:spcPts val="0"/>
              </a:spcAft>
              <a:buNone/>
            </a:pPr>
            <a:r>
              <a:rPr lang="lt-LT" sz="3200" b="0" i="0" u="sng" strike="noStrike" cap="none">
                <a:solidFill>
                  <a:srgbClr val="000000"/>
                </a:solidFill>
                <a:latin typeface="Arial"/>
                <a:ea typeface="Arial"/>
                <a:cs typeface="Arial"/>
                <a:sym typeface="Arial"/>
                <a:hlinkClick r:id="rId3">
                  <a:extLst>
                    <a:ext uri="{A12FA001-AC4F-418D-AE19-62706E023703}">
                      <ahyp:hlinkClr xmlns:ahyp="http://schemas.microsoft.com/office/drawing/2018/hyperlinkcolor" val="tx"/>
                    </a:ext>
                  </a:extLst>
                </a:hlinkClick>
              </a:rPr>
              <a:t>Dance</a:t>
            </a:r>
            <a:r>
              <a:rPr lang="lt-LT" sz="3200" b="0" i="0" u="sng" strike="noStrike" cap="none">
                <a:solidFill>
                  <a:srgbClr val="000000"/>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 Challenge</a:t>
            </a:r>
            <a:endParaRPr sz="3200" b="0" i="0" u="none" strike="noStrike" cap="none">
              <a:solidFill>
                <a:srgbClr val="000000"/>
              </a:solidFill>
              <a:latin typeface="Calibri"/>
              <a:ea typeface="Calibri"/>
              <a:cs typeface="Calibri"/>
              <a:sym typeface="Calibri"/>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1374"/>
        <p:cNvGrpSpPr/>
        <p:nvPr/>
      </p:nvGrpSpPr>
      <p:grpSpPr>
        <a:xfrm>
          <a:off x="0" y="0"/>
          <a:ext cx="0" cy="0"/>
          <a:chOff x="0" y="0"/>
          <a:chExt cx="0" cy="0"/>
        </a:xfrm>
      </p:grpSpPr>
      <p:pic>
        <p:nvPicPr>
          <p:cNvPr id="1375" name="Google Shape;1375;p204"/>
          <p:cNvPicPr preferRelativeResize="0"/>
          <p:nvPr/>
        </p:nvPicPr>
        <p:blipFill rotWithShape="1">
          <a:blip r:embed="rId3">
            <a:alphaModFix/>
          </a:blip>
          <a:srcRect/>
          <a:stretch/>
        </p:blipFill>
        <p:spPr>
          <a:xfrm>
            <a:off x="5059471" y="263046"/>
            <a:ext cx="6331907" cy="6331907"/>
          </a:xfrm>
          <a:prstGeom prst="rect">
            <a:avLst/>
          </a:prstGeom>
          <a:noFill/>
          <a:ln>
            <a:noFill/>
          </a:ln>
        </p:spPr>
      </p:pic>
      <p:sp>
        <p:nvSpPr>
          <p:cNvPr id="1376" name="Google Shape;1376;p204"/>
          <p:cNvSpPr txBox="1"/>
          <p:nvPr/>
        </p:nvSpPr>
        <p:spPr>
          <a:xfrm>
            <a:off x="441542" y="3590251"/>
            <a:ext cx="6093912" cy="535531"/>
          </a:xfrm>
          <a:prstGeom prst="rect">
            <a:avLst/>
          </a:prstGeom>
          <a:noFill/>
          <a:ln>
            <a:noFill/>
          </a:ln>
        </p:spPr>
        <p:txBody>
          <a:bodyPr spcFirstLastPara="1" wrap="square" lIns="91425" tIns="45700" rIns="91425" bIns="45700" anchor="t" anchorCtr="0">
            <a:spAutoFit/>
          </a:bodyPr>
          <a:lstStyle/>
          <a:p>
            <a:pPr marL="38100" marR="0" lvl="0" indent="0" algn="l" rtl="0">
              <a:lnSpc>
                <a:spcPct val="90000"/>
              </a:lnSpc>
              <a:spcBef>
                <a:spcPts val="0"/>
              </a:spcBef>
              <a:spcAft>
                <a:spcPts val="0"/>
              </a:spcAft>
              <a:buNone/>
            </a:pPr>
            <a:r>
              <a:rPr lang="lt-LT" sz="3200" b="0" i="0" u="sng" strike="noStrike" cap="none">
                <a:solidFill>
                  <a:srgbClr val="000000"/>
                </a:solidFill>
                <a:latin typeface="Arial"/>
                <a:ea typeface="Arial"/>
                <a:cs typeface="Arial"/>
                <a:sym typeface="Arial"/>
                <a:hlinkClick r:id="rId4">
                  <a:extLst>
                    <a:ext uri="{A12FA001-AC4F-418D-AE19-62706E023703}">
                      <ahyp:hlinkClr xmlns:ahyp="http://schemas.microsoft.com/office/drawing/2018/hyperlinkcolor" val="tx"/>
                    </a:ext>
                  </a:extLst>
                </a:hlinkClick>
              </a:rPr>
              <a:t>Glow-Up</a:t>
            </a:r>
            <a:r>
              <a:rPr lang="lt-LT" sz="3200" b="0" i="0" u="sng" strike="noStrike" cap="none">
                <a:solidFill>
                  <a:srgbClr val="000000"/>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 Challenge</a:t>
            </a:r>
            <a:endParaRPr sz="3000" b="0" i="0" u="none" strike="noStrike" cap="none">
              <a:solidFill>
                <a:srgbClr val="2E2E2E"/>
              </a:solidFill>
              <a:latin typeface="Arial"/>
              <a:ea typeface="Arial"/>
              <a:cs typeface="Arial"/>
              <a:sym typeface="Arial"/>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1381"/>
        <p:cNvGrpSpPr/>
        <p:nvPr/>
      </p:nvGrpSpPr>
      <p:grpSpPr>
        <a:xfrm>
          <a:off x="0" y="0"/>
          <a:ext cx="0" cy="0"/>
          <a:chOff x="0" y="0"/>
          <a:chExt cx="0" cy="0"/>
        </a:xfrm>
      </p:grpSpPr>
      <p:pic>
        <p:nvPicPr>
          <p:cNvPr id="1382" name="Google Shape;1382;p205"/>
          <p:cNvPicPr preferRelativeResize="0"/>
          <p:nvPr/>
        </p:nvPicPr>
        <p:blipFill rotWithShape="1">
          <a:blip r:embed="rId3">
            <a:alphaModFix/>
          </a:blip>
          <a:srcRect/>
          <a:stretch/>
        </p:blipFill>
        <p:spPr>
          <a:xfrm>
            <a:off x="4506083" y="521689"/>
            <a:ext cx="7217832" cy="5323940"/>
          </a:xfrm>
          <a:prstGeom prst="rect">
            <a:avLst/>
          </a:prstGeom>
          <a:noFill/>
          <a:ln>
            <a:noFill/>
          </a:ln>
        </p:spPr>
      </p:pic>
      <p:sp>
        <p:nvSpPr>
          <p:cNvPr id="1383" name="Google Shape;1383;p205"/>
          <p:cNvSpPr txBox="1"/>
          <p:nvPr/>
        </p:nvSpPr>
        <p:spPr>
          <a:xfrm>
            <a:off x="468086" y="3183659"/>
            <a:ext cx="3450772"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lt-LT" sz="3200" b="0" i="0" u="none" strike="noStrike" cap="none">
                <a:solidFill>
                  <a:srgbClr val="000000"/>
                </a:solidFill>
                <a:latin typeface="Arial"/>
                <a:ea typeface="Arial"/>
                <a:cs typeface="Arial"/>
                <a:sym typeface="Arial"/>
              </a:rPr>
              <a:t>Fitness Challenge</a:t>
            </a:r>
            <a:endParaRPr sz="3200" b="0" i="0" u="none" strike="noStrike" cap="none">
              <a:solidFill>
                <a:srgbClr val="000000"/>
              </a:solidFill>
              <a:latin typeface="Arial"/>
              <a:ea typeface="Arial"/>
              <a:cs typeface="Arial"/>
              <a:sym typeface="Arial"/>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1388"/>
        <p:cNvGrpSpPr/>
        <p:nvPr/>
      </p:nvGrpSpPr>
      <p:grpSpPr>
        <a:xfrm>
          <a:off x="0" y="0"/>
          <a:ext cx="0" cy="0"/>
          <a:chOff x="0" y="0"/>
          <a:chExt cx="0" cy="0"/>
        </a:xfrm>
      </p:grpSpPr>
      <p:sp>
        <p:nvSpPr>
          <p:cNvPr id="1389" name="Google Shape;1389;p71"/>
          <p:cNvSpPr txBox="1">
            <a:spLocks noGrp="1"/>
          </p:cNvSpPr>
          <p:nvPr>
            <p:ph type="body" idx="1"/>
          </p:nvPr>
        </p:nvSpPr>
        <p:spPr>
          <a:xfrm>
            <a:off x="838200" y="1819776"/>
            <a:ext cx="10515600" cy="4947000"/>
          </a:xfrm>
          <a:prstGeom prst="rect">
            <a:avLst/>
          </a:prstGeom>
          <a:noFill/>
          <a:ln>
            <a:noFill/>
          </a:ln>
        </p:spPr>
        <p:txBody>
          <a:bodyPr spcFirstLastPara="1" wrap="square" lIns="91425" tIns="45700" rIns="91425" bIns="45700" anchor="t" anchorCtr="0">
            <a:normAutofit fontScale="25000" lnSpcReduction="20000"/>
          </a:bodyPr>
          <a:lstStyle/>
          <a:p>
            <a:pPr marL="457200" lvl="0" indent="0" algn="l" rtl="0">
              <a:lnSpc>
                <a:spcPct val="115000"/>
              </a:lnSpc>
              <a:spcBef>
                <a:spcPts val="1200"/>
              </a:spcBef>
              <a:spcAft>
                <a:spcPts val="0"/>
              </a:spcAft>
              <a:buNone/>
            </a:pPr>
            <a:endParaRPr sz="1200">
              <a:solidFill>
                <a:schemeClr val="dk1"/>
              </a:solidFill>
            </a:endParaRPr>
          </a:p>
          <a:p>
            <a:pPr marL="0" lvl="0" indent="0" algn="l" rtl="0">
              <a:lnSpc>
                <a:spcPct val="115000"/>
              </a:lnSpc>
              <a:spcBef>
                <a:spcPts val="1200"/>
              </a:spcBef>
              <a:spcAft>
                <a:spcPts val="0"/>
              </a:spcAft>
              <a:buNone/>
            </a:pPr>
            <a:r>
              <a:rPr lang="lt-LT" sz="12000">
                <a:solidFill>
                  <a:schemeClr val="dk1"/>
                </a:solidFill>
              </a:rPr>
              <a:t>Saugūs iššūkiai - šokio, dainavimo, kūrybiniai iššūkiai dažniausiai nerizikingi ir skatina kūrybiškumą, bendravimą ir bendruomeniškumą.</a:t>
            </a:r>
            <a:endParaRPr sz="12000">
              <a:solidFill>
                <a:schemeClr val="dk1"/>
              </a:solidFill>
            </a:endParaRPr>
          </a:p>
          <a:p>
            <a:pPr marL="0" lvl="0" indent="0" algn="l" rtl="0">
              <a:lnSpc>
                <a:spcPct val="115000"/>
              </a:lnSpc>
              <a:spcBef>
                <a:spcPts val="1200"/>
              </a:spcBef>
              <a:spcAft>
                <a:spcPts val="0"/>
              </a:spcAft>
              <a:buNone/>
            </a:pPr>
            <a:r>
              <a:rPr lang="lt-LT" sz="12000">
                <a:solidFill>
                  <a:schemeClr val="dk1"/>
                </a:solidFill>
              </a:rPr>
              <a:t>Pavojingi iššūkiai - raginantys atlikti pavojingus veiksmus sau ar kitiems, gali sukelti emocinį stresą, traumas ar net grėsmę gyvybei.</a:t>
            </a:r>
            <a:endParaRPr sz="12000">
              <a:solidFill>
                <a:schemeClr val="dk1"/>
              </a:solidFill>
            </a:endParaRPr>
          </a:p>
          <a:p>
            <a:pPr marL="0" lvl="0" indent="0" algn="l" rtl="0">
              <a:lnSpc>
                <a:spcPct val="115000"/>
              </a:lnSpc>
              <a:spcBef>
                <a:spcPts val="1200"/>
              </a:spcBef>
              <a:spcAft>
                <a:spcPts val="0"/>
              </a:spcAft>
              <a:buNone/>
            </a:pPr>
            <a:r>
              <a:rPr lang="lt-LT" sz="12000">
                <a:solidFill>
                  <a:schemeClr val="dk1"/>
                </a:solidFill>
              </a:rPr>
              <a:t>Kaip atpažinti - vaikas uždaras, vengia kalbėti apie veiklą internete, keičiasi elgesys. Pateikiami kaip nekalti žaidimai, skirti emociškai pažeidžiamiems vaikams, ieškantiems pripažinimo ar priklausymo.</a:t>
            </a:r>
            <a:endParaRPr sz="12000">
              <a:solidFill>
                <a:schemeClr val="dk1"/>
              </a:solidFill>
            </a:endParaRPr>
          </a:p>
          <a:p>
            <a:pPr marL="457200" lvl="0" indent="0" algn="l" rtl="0">
              <a:lnSpc>
                <a:spcPct val="115000"/>
              </a:lnSpc>
              <a:spcBef>
                <a:spcPts val="1200"/>
              </a:spcBef>
              <a:spcAft>
                <a:spcPts val="0"/>
              </a:spcAft>
              <a:buNone/>
            </a:pPr>
            <a:endParaRPr sz="3500" b="1">
              <a:solidFill>
                <a:schemeClr val="dk1"/>
              </a:solidFill>
            </a:endParaRPr>
          </a:p>
          <a:p>
            <a:pPr marL="0" lvl="0" indent="0" algn="l" rtl="0">
              <a:lnSpc>
                <a:spcPct val="100000"/>
              </a:lnSpc>
              <a:spcBef>
                <a:spcPts val="1200"/>
              </a:spcBef>
              <a:spcAft>
                <a:spcPts val="0"/>
              </a:spcAft>
              <a:buSzPct val="93750"/>
              <a:buNone/>
            </a:pPr>
            <a:endParaRPr sz="3200"/>
          </a:p>
        </p:txBody>
      </p:sp>
      <p:sp>
        <p:nvSpPr>
          <p:cNvPr id="1390" name="Google Shape;1390;p71"/>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400"/>
              <a:buFont typeface="Arial"/>
              <a:buNone/>
            </a:pPr>
            <a:r>
              <a:rPr lang="lt-LT" sz="4500" b="1">
                <a:solidFill>
                  <a:srgbClr val="EA551F"/>
                </a:solidFill>
                <a:latin typeface="Arial"/>
                <a:ea typeface="Arial"/>
                <a:cs typeface="Arial"/>
                <a:sym typeface="Arial"/>
              </a:rPr>
              <a:t>Ar visi iššūkiai internete yra pavojingi ir kaip </a:t>
            </a:r>
            <a:r>
              <a:rPr lang="lt-LT" sz="4500" b="1">
                <a:solidFill>
                  <a:srgbClr val="EA55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0"/>
                  </a:ext>
                </a:extLst>
              </a:rPr>
              <a:t>juos</a:t>
            </a:r>
            <a:r>
              <a:rPr lang="lt-LT" sz="4500" b="1">
                <a:solidFill>
                  <a:srgbClr val="EA551F"/>
                </a:solidFill>
                <a:latin typeface="Arial"/>
                <a:ea typeface="Arial"/>
                <a:cs typeface="Arial"/>
                <a:sym typeface="Arial"/>
              </a:rPr>
              <a:t> atpažinti? </a:t>
            </a:r>
            <a:endParaRPr sz="4500">
              <a:latin typeface="Arial"/>
              <a:ea typeface="Arial"/>
              <a:cs typeface="Arial"/>
              <a:sym typeface="Arial"/>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1395"/>
        <p:cNvGrpSpPr/>
        <p:nvPr/>
      </p:nvGrpSpPr>
      <p:grpSpPr>
        <a:xfrm>
          <a:off x="0" y="0"/>
          <a:ext cx="0" cy="0"/>
          <a:chOff x="0" y="0"/>
          <a:chExt cx="0" cy="0"/>
        </a:xfrm>
      </p:grpSpPr>
      <p:sp>
        <p:nvSpPr>
          <p:cNvPr id="1396" name="Google Shape;1396;p73"/>
          <p:cNvSpPr txBox="1">
            <a:spLocks noGrp="1"/>
          </p:cNvSpPr>
          <p:nvPr>
            <p:ph type="body" idx="1"/>
          </p:nvPr>
        </p:nvSpPr>
        <p:spPr>
          <a:xfrm>
            <a:off x="421640" y="1933475"/>
            <a:ext cx="11262360" cy="4559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3000"/>
              <a:buNone/>
            </a:pPr>
            <a:r>
              <a:rPr lang="lt-LT" sz="3200"/>
              <a:t>Elektroninės patyčios apima:</a:t>
            </a:r>
            <a:endParaRPr sz="3200"/>
          </a:p>
          <a:p>
            <a:pPr marL="457200" lvl="0" indent="0" algn="l" rtl="0">
              <a:lnSpc>
                <a:spcPct val="100000"/>
              </a:lnSpc>
              <a:spcBef>
                <a:spcPts val="0"/>
              </a:spcBef>
              <a:spcAft>
                <a:spcPts val="0"/>
              </a:spcAft>
              <a:buNone/>
            </a:pPr>
            <a:r>
              <a:rPr lang="lt-LT" sz="3200"/>
              <a:t>vietas, kuriose jie leidžia laiką internete (pvz., Instagram, Facebook, TikTok, Snapchat, pokalbių kambariai);</a:t>
            </a:r>
            <a:endParaRPr sz="3200"/>
          </a:p>
          <a:p>
            <a:pPr marL="457200" lvl="0" indent="0" algn="l" rtl="0">
              <a:lnSpc>
                <a:spcPct val="100000"/>
              </a:lnSpc>
              <a:spcBef>
                <a:spcPts val="600"/>
              </a:spcBef>
              <a:spcAft>
                <a:spcPts val="0"/>
              </a:spcAft>
              <a:buNone/>
            </a:pPr>
            <a:r>
              <a:rPr lang="lt-LT" sz="3200"/>
              <a:t>žmones, su kuriais jie bendrauja;</a:t>
            </a:r>
            <a:endParaRPr sz="3200"/>
          </a:p>
          <a:p>
            <a:pPr marL="457200" lvl="0" indent="0" algn="l" rtl="0">
              <a:lnSpc>
                <a:spcPct val="100000"/>
              </a:lnSpc>
              <a:spcBef>
                <a:spcPts val="600"/>
              </a:spcBef>
              <a:spcAft>
                <a:spcPts val="0"/>
              </a:spcAft>
              <a:buNone/>
            </a:pPr>
            <a:r>
              <a:rPr lang="lt-LT" sz="3200"/>
              <a:t>kaip jie saugo savo privatumą;</a:t>
            </a:r>
            <a:endParaRPr sz="3200"/>
          </a:p>
          <a:p>
            <a:pPr marL="457200" lvl="0" indent="0" algn="l" rtl="0">
              <a:lnSpc>
                <a:spcPct val="100000"/>
              </a:lnSpc>
              <a:spcBef>
                <a:spcPts val="600"/>
              </a:spcBef>
              <a:spcAft>
                <a:spcPts val="0"/>
              </a:spcAft>
              <a:buNone/>
            </a:pPr>
            <a:r>
              <a:rPr lang="lt-LT" sz="3200"/>
              <a:t>jų elgesį internete, įskaitant technologinius įgūdžius ir mokėjimą save kontroliuoti;</a:t>
            </a:r>
            <a:endParaRPr sz="3200"/>
          </a:p>
          <a:p>
            <a:pPr marL="457200" lvl="0" indent="0" algn="l" rtl="0">
              <a:lnSpc>
                <a:spcPct val="100000"/>
              </a:lnSpc>
              <a:spcBef>
                <a:spcPts val="600"/>
              </a:spcBef>
              <a:spcAft>
                <a:spcPts val="600"/>
              </a:spcAft>
              <a:buNone/>
            </a:pPr>
            <a:r>
              <a:rPr lang="lt-LT" sz="3200"/>
              <a:t>turinį, kurį jie įkelia, dalijasi ar žiūri.</a:t>
            </a:r>
            <a:endParaRPr sz="3200"/>
          </a:p>
        </p:txBody>
      </p:sp>
      <p:sp>
        <p:nvSpPr>
          <p:cNvPr id="1397" name="Google Shape;1397;p73"/>
          <p:cNvSpPr txBox="1">
            <a:spLocks noGrp="1"/>
          </p:cNvSpPr>
          <p:nvPr>
            <p:ph type="title"/>
          </p:nvPr>
        </p:nvSpPr>
        <p:spPr>
          <a:xfrm>
            <a:off x="910125" y="365125"/>
            <a:ext cx="106521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400"/>
              <a:buFont typeface="Arial"/>
              <a:buNone/>
            </a:pPr>
            <a:r>
              <a:rPr lang="lt-LT" sz="4500" b="1">
                <a:solidFill>
                  <a:srgbClr val="EA55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1"/>
                  </a:ext>
                </a:extLst>
              </a:rPr>
              <a:t>Elektroninės patyčios</a:t>
            </a:r>
            <a:r>
              <a:rPr lang="lt-LT" sz="4500" b="1">
                <a:solidFill>
                  <a:srgbClr val="EA55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2"/>
                  </a:ext>
                </a:extLst>
              </a:rPr>
              <a:t> </a:t>
            </a:r>
            <a:endParaRPr sz="4500" b="1">
              <a:solidFill>
                <a:srgbClr val="FF0000"/>
              </a:solidFill>
              <a:latin typeface="Arial"/>
              <a:ea typeface="Arial"/>
              <a:cs typeface="Arial"/>
              <a:sym typeface="Arial"/>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1402"/>
        <p:cNvGrpSpPr/>
        <p:nvPr/>
      </p:nvGrpSpPr>
      <p:grpSpPr>
        <a:xfrm>
          <a:off x="0" y="0"/>
          <a:ext cx="0" cy="0"/>
          <a:chOff x="0" y="0"/>
          <a:chExt cx="0" cy="0"/>
        </a:xfrm>
      </p:grpSpPr>
      <p:sp>
        <p:nvSpPr>
          <p:cNvPr id="1403" name="Google Shape;1403;p206"/>
          <p:cNvSpPr txBox="1">
            <a:spLocks noGrp="1"/>
          </p:cNvSpPr>
          <p:nvPr>
            <p:ph type="title"/>
          </p:nvPr>
        </p:nvSpPr>
        <p:spPr>
          <a:xfrm>
            <a:off x="838200" y="365125"/>
            <a:ext cx="1098804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b="1">
                <a:solidFill>
                  <a:srgbClr val="EA551F"/>
                </a:solidFill>
                <a:latin typeface="Arial"/>
                <a:ea typeface="Arial"/>
                <a:cs typeface="Arial"/>
                <a:sym typeface="Arial"/>
              </a:rPr>
              <a:t>Ką turėčiau daryti, jei esu patyčių auka internete?</a:t>
            </a:r>
            <a:endParaRPr>
              <a:latin typeface="Arial"/>
              <a:ea typeface="Arial"/>
              <a:cs typeface="Arial"/>
              <a:sym typeface="Arial"/>
            </a:endParaRPr>
          </a:p>
        </p:txBody>
      </p:sp>
      <p:sp>
        <p:nvSpPr>
          <p:cNvPr id="1404" name="Google Shape;1404;p206"/>
          <p:cNvSpPr txBox="1">
            <a:spLocks noGrp="1"/>
          </p:cNvSpPr>
          <p:nvPr>
            <p:ph type="body" idx="1"/>
          </p:nvPr>
        </p:nvSpPr>
        <p:spPr>
          <a:xfrm>
            <a:off x="689225" y="1825625"/>
            <a:ext cx="5647800" cy="49107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000"/>
              </a:spcBef>
              <a:spcAft>
                <a:spcPts val="0"/>
              </a:spcAft>
              <a:buSzPts val="5053"/>
              <a:buNone/>
            </a:pPr>
            <a:r>
              <a:rPr lang="lt-LT" sz="27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3"/>
                  </a:ext>
                </a:extLst>
              </a:rPr>
              <a:t>Atsispirkite pagundai atsikirsti savo piktais ar įžeidžiančiais komentarais.</a:t>
            </a:r>
            <a:endParaRPr sz="27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4"/>
                </a:ext>
              </a:extLst>
            </a:endParaRPr>
          </a:p>
          <a:p>
            <a:pPr marL="0" lvl="0" indent="0" algn="l" rtl="0">
              <a:lnSpc>
                <a:spcPct val="120000"/>
              </a:lnSpc>
              <a:spcBef>
                <a:spcPts val="1000"/>
              </a:spcBef>
              <a:spcAft>
                <a:spcPts val="0"/>
              </a:spcAft>
              <a:buSzPts val="5053"/>
              <a:buNone/>
            </a:pPr>
            <a:r>
              <a:rPr lang="lt-LT" sz="27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5"/>
                  </a:ext>
                </a:extLst>
              </a:rPr>
              <a:t>Pasakykite kam nors, kuriuo pasitikite.</a:t>
            </a:r>
            <a:endParaRPr sz="27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6"/>
                </a:ext>
              </a:extLst>
            </a:endParaRPr>
          </a:p>
          <a:p>
            <a:pPr marL="0" lvl="0" indent="0" algn="l" rtl="0">
              <a:lnSpc>
                <a:spcPct val="120000"/>
              </a:lnSpc>
              <a:spcBef>
                <a:spcPts val="1000"/>
              </a:spcBef>
              <a:spcAft>
                <a:spcPts val="0"/>
              </a:spcAft>
              <a:buSzPts val="5053"/>
              <a:buNone/>
            </a:pPr>
            <a:r>
              <a:rPr lang="lt-LT" sz="27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7"/>
                  </a:ext>
                </a:extLst>
              </a:rPr>
              <a:t>Rinkite įrodymus.</a:t>
            </a:r>
            <a:endParaRPr sz="27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8"/>
                </a:ext>
              </a:extLst>
            </a:endParaRPr>
          </a:p>
          <a:p>
            <a:pPr marL="0" lvl="0" indent="0" algn="l" rtl="0">
              <a:lnSpc>
                <a:spcPct val="120000"/>
              </a:lnSpc>
              <a:spcBef>
                <a:spcPts val="1000"/>
              </a:spcBef>
              <a:spcAft>
                <a:spcPts val="0"/>
              </a:spcAft>
              <a:buSzPts val="5053"/>
              <a:buNone/>
            </a:pPr>
            <a:r>
              <a:rPr lang="lt-LT" sz="2700">
                <a:solidFill>
                  <a:schemeClr val="dk1"/>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9"/>
                  </a:ext>
                </a:extLst>
              </a:rPr>
              <a:t>Praneškite apie žalingą turinį </a:t>
            </a:r>
            <a:r>
              <a:rPr lang="lt-LT" sz="2700" i="1" u="sng">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0"/>
                  </a:ext>
                </a:extLst>
              </a:rPr>
              <a:t>Patyčių dėžutė</a:t>
            </a:r>
            <a:r>
              <a:rPr lang="lt-LT" sz="2700">
                <a:solidFill>
                  <a:schemeClr val="dk1"/>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1"/>
                  </a:ext>
                </a:extLst>
              </a:rPr>
              <a:t>, </a:t>
            </a:r>
            <a:r>
              <a:rPr lang="lt-LT" sz="2700" i="1" u="sng">
                <a:solidFill>
                  <a:schemeClr val="hlink"/>
                </a:solidFill>
                <a:latin typeface="Arial"/>
                <a:ea typeface="Arial"/>
                <a:cs typeface="Arial"/>
                <a:sym typeface="Arial"/>
                <a:hlinkClick r:id="rId4"/>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2"/>
                  </a:ext>
                </a:extLst>
              </a:rPr>
              <a:t>Vaikų linija</a:t>
            </a:r>
            <a:r>
              <a:rPr lang="lt-LT" sz="2700" i="1">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3"/>
                  </a:ext>
                </a:extLst>
              </a:rPr>
              <a:t>.</a:t>
            </a:r>
            <a:endParaRPr sz="2700">
              <a:solidFill>
                <a:schemeClr val="dk1"/>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4"/>
                </a:ext>
              </a:extLst>
            </a:endParaRPr>
          </a:p>
          <a:p>
            <a:pPr marL="0" lvl="0" indent="0" algn="l" rtl="0">
              <a:lnSpc>
                <a:spcPct val="120000"/>
              </a:lnSpc>
              <a:spcBef>
                <a:spcPts val="1000"/>
              </a:spcBef>
              <a:spcAft>
                <a:spcPts val="0"/>
              </a:spcAft>
              <a:buSzPts val="5053"/>
              <a:buNone/>
            </a:pPr>
            <a:r>
              <a:rPr lang="lt-LT" sz="27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5"/>
                  </a:ext>
                </a:extLst>
              </a:rPr>
              <a:t>Užkirskite kelią tolesniam kontaktui.</a:t>
            </a:r>
            <a:endParaRPr sz="2700">
              <a:latin typeface="Arial"/>
              <a:ea typeface="Arial"/>
              <a:cs typeface="Arial"/>
              <a:sym typeface="Arial"/>
            </a:endParaRPr>
          </a:p>
          <a:p>
            <a:pPr marL="457200" lvl="0" indent="-228600" algn="l" rtl="0">
              <a:lnSpc>
                <a:spcPct val="100000"/>
              </a:lnSpc>
              <a:spcBef>
                <a:spcPts val="1000"/>
              </a:spcBef>
              <a:spcAft>
                <a:spcPts val="0"/>
              </a:spcAft>
              <a:buClr>
                <a:srgbClr val="2E2E2E"/>
              </a:buClr>
              <a:buSzPts val="5053"/>
              <a:buFont typeface="Century Gothic"/>
              <a:buNone/>
            </a:pPr>
            <a:endParaRPr sz="2700"/>
          </a:p>
          <a:p>
            <a:pPr marL="457200" lvl="0" indent="-228600" algn="l" rtl="0">
              <a:lnSpc>
                <a:spcPct val="100000"/>
              </a:lnSpc>
              <a:spcBef>
                <a:spcPts val="1000"/>
              </a:spcBef>
              <a:spcAft>
                <a:spcPts val="0"/>
              </a:spcAft>
              <a:buClr>
                <a:srgbClr val="2E2E2E"/>
              </a:buClr>
              <a:buSzPts val="5053"/>
              <a:buFont typeface="Century Gothic"/>
              <a:buNone/>
            </a:pPr>
            <a:endParaRPr sz="2700"/>
          </a:p>
          <a:p>
            <a:pPr marL="457200" lvl="0" indent="-228600" algn="l" rtl="0">
              <a:lnSpc>
                <a:spcPct val="100000"/>
              </a:lnSpc>
              <a:spcBef>
                <a:spcPts val="1000"/>
              </a:spcBef>
              <a:spcAft>
                <a:spcPts val="0"/>
              </a:spcAft>
              <a:buClr>
                <a:srgbClr val="2E2E2E"/>
              </a:buClr>
              <a:buSzPts val="5053"/>
              <a:buFont typeface="Century Gothic"/>
              <a:buNone/>
            </a:pPr>
            <a:endParaRPr sz="2700"/>
          </a:p>
        </p:txBody>
      </p:sp>
      <p:pic>
        <p:nvPicPr>
          <p:cNvPr id="1405" name="Google Shape;1405;p206" title="Cyber.jpg"/>
          <p:cNvPicPr preferRelativeResize="0"/>
          <p:nvPr/>
        </p:nvPicPr>
        <p:blipFill rotWithShape="1">
          <a:blip r:embed="rId5">
            <a:alphaModFix/>
          </a:blip>
          <a:srcRect t="3332" b="3332"/>
          <a:stretch/>
        </p:blipFill>
        <p:spPr>
          <a:xfrm>
            <a:off x="6197603" y="2096960"/>
            <a:ext cx="5553205" cy="3701233"/>
          </a:xfrm>
          <a:prstGeom prst="rect">
            <a:avLst/>
          </a:prstGeom>
          <a:noFill/>
          <a:ln>
            <a:noFill/>
          </a:ln>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1410"/>
        <p:cNvGrpSpPr/>
        <p:nvPr/>
      </p:nvGrpSpPr>
      <p:grpSpPr>
        <a:xfrm>
          <a:off x="0" y="0"/>
          <a:ext cx="0" cy="0"/>
          <a:chOff x="0" y="0"/>
          <a:chExt cx="0" cy="0"/>
        </a:xfrm>
      </p:grpSpPr>
      <p:sp>
        <p:nvSpPr>
          <p:cNvPr id="1411" name="Google Shape;1411;p207"/>
          <p:cNvSpPr txBox="1">
            <a:spLocks noGrp="1"/>
          </p:cNvSpPr>
          <p:nvPr>
            <p:ph type="body" idx="1"/>
          </p:nvPr>
        </p:nvSpPr>
        <p:spPr>
          <a:xfrm>
            <a:off x="838200" y="1819775"/>
            <a:ext cx="10515600" cy="4558200"/>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1000"/>
              </a:spcBef>
              <a:spcAft>
                <a:spcPts val="0"/>
              </a:spcAft>
              <a:buNone/>
            </a:pPr>
            <a:r>
              <a:rPr lang="lt-LT">
                <a:latin typeface="Arial"/>
                <a:ea typeface="Arial"/>
                <a:cs typeface="Arial"/>
                <a:sym typeface="Arial"/>
              </a:rPr>
              <a:t>Būkite šalia – kalbėkitės su vaikais apie jų patirtis internete.</a:t>
            </a:r>
            <a:endParaRPr/>
          </a:p>
          <a:p>
            <a:pPr marL="0" lvl="0" indent="0" algn="l" rtl="0">
              <a:lnSpc>
                <a:spcPct val="110000"/>
              </a:lnSpc>
              <a:spcBef>
                <a:spcPts val="1000"/>
              </a:spcBef>
              <a:spcAft>
                <a:spcPts val="0"/>
              </a:spcAft>
              <a:buNone/>
            </a:pPr>
            <a:r>
              <a:rPr lang="lt-LT">
                <a:latin typeface="Arial"/>
                <a:ea typeface="Arial"/>
                <a:cs typeface="Arial"/>
                <a:sym typeface="Arial"/>
              </a:rPr>
              <a:t>Įdiekite saugumo priemones ir susitarkite dėl taisyklių.</a:t>
            </a:r>
            <a:endParaRPr/>
          </a:p>
          <a:p>
            <a:pPr marL="0" lvl="0" indent="0" algn="l" rtl="0">
              <a:lnSpc>
                <a:spcPct val="110000"/>
              </a:lnSpc>
              <a:spcBef>
                <a:spcPts val="1000"/>
              </a:spcBef>
              <a:spcAft>
                <a:spcPts val="0"/>
              </a:spcAft>
              <a:buNone/>
            </a:pPr>
            <a:r>
              <a:rPr lang="lt-LT">
                <a:latin typeface="Arial"/>
                <a:ea typeface="Arial"/>
                <a:cs typeface="Arial"/>
                <a:sym typeface="Arial"/>
              </a:rPr>
              <a:t>Stebėkite elgesio pokyčius.</a:t>
            </a:r>
            <a:endParaRPr/>
          </a:p>
          <a:p>
            <a:pPr marL="0" lvl="0" indent="0" algn="l" rtl="0">
              <a:lnSpc>
                <a:spcPct val="110000"/>
              </a:lnSpc>
              <a:spcBef>
                <a:spcPts val="1000"/>
              </a:spcBef>
              <a:spcAft>
                <a:spcPts val="0"/>
              </a:spcAft>
              <a:buNone/>
            </a:pPr>
            <a:r>
              <a:rPr lang="lt-LT">
                <a:latin typeface="Arial"/>
                <a:ea typeface="Arial"/>
                <a:cs typeface="Arial"/>
                <a:sym typeface="Arial"/>
              </a:rPr>
              <a:t>Suteikite žinių – mokykite vaiką atpažinti grėsmes.</a:t>
            </a:r>
            <a:endParaRPr/>
          </a:p>
          <a:p>
            <a:pPr marL="0" lvl="0" indent="0" algn="l" rtl="0">
              <a:lnSpc>
                <a:spcPct val="110000"/>
              </a:lnSpc>
              <a:spcBef>
                <a:spcPts val="1000"/>
              </a:spcBef>
              <a:spcAft>
                <a:spcPts val="0"/>
              </a:spcAft>
              <a:buNone/>
            </a:pPr>
            <a:r>
              <a:rPr lang="lt-LT">
                <a:latin typeface="Arial"/>
                <a:ea typeface="Arial"/>
                <a:cs typeface="Arial"/>
                <a:sym typeface="Arial"/>
              </a:rPr>
              <a:t>Žinokite, kaip reaguoti į krizę. Pasinaudokite nemokamomis pagalbos priemonėmis. </a:t>
            </a:r>
            <a:r>
              <a:rPr lang="lt-LT" u="sng">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https://pagalbasau.lt/</a:t>
            </a:r>
            <a:r>
              <a:rPr lang="lt-LT">
                <a:solidFill>
                  <a:schemeClr val="dk1"/>
                </a:solidFill>
                <a:latin typeface="Arial"/>
                <a:ea typeface="Arial"/>
                <a:cs typeface="Arial"/>
                <a:sym typeface="Arial"/>
              </a:rPr>
              <a:t>; </a:t>
            </a:r>
            <a:r>
              <a:rPr lang="lt-LT" u="sng">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www.tuesi.lt</a:t>
            </a:r>
            <a:r>
              <a:rPr lang="lt-LT">
                <a:solidFill>
                  <a:schemeClr val="dk1"/>
                </a:solidFill>
                <a:latin typeface="Arial"/>
                <a:ea typeface="Arial"/>
                <a:cs typeface="Arial"/>
                <a:sym typeface="Arial"/>
              </a:rPr>
              <a:t>; </a:t>
            </a:r>
            <a:endParaRPr>
              <a:latin typeface="Arial"/>
              <a:ea typeface="Arial"/>
              <a:cs typeface="Arial"/>
              <a:sym typeface="Arial"/>
            </a:endParaRPr>
          </a:p>
        </p:txBody>
      </p:sp>
      <p:sp>
        <p:nvSpPr>
          <p:cNvPr id="1412" name="Google Shape;1412;p207"/>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lt-LT" b="1">
                <a:solidFill>
                  <a:srgbClr val="EA551F"/>
                </a:solidFill>
                <a:latin typeface="Arial"/>
                <a:ea typeface="Arial"/>
                <a:cs typeface="Arial"/>
                <a:sym typeface="Arial"/>
              </a:rPr>
              <a:t>Kaip ugdyti vaikų atsparumą?</a:t>
            </a:r>
            <a:endParaRPr>
              <a:latin typeface="Arial"/>
              <a:ea typeface="Arial"/>
              <a:cs typeface="Arial"/>
              <a:sym typeface="Arial"/>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1416"/>
        <p:cNvGrpSpPr/>
        <p:nvPr/>
      </p:nvGrpSpPr>
      <p:grpSpPr>
        <a:xfrm>
          <a:off x="0" y="0"/>
          <a:ext cx="0" cy="0"/>
          <a:chOff x="0" y="0"/>
          <a:chExt cx="0" cy="0"/>
        </a:xfrm>
      </p:grpSpPr>
      <p:sp>
        <p:nvSpPr>
          <p:cNvPr id="1417" name="Google Shape;1417;p208"/>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None/>
            </a:pPr>
            <a:r>
              <a:rPr lang="lt-LT" sz="32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6"/>
                  </a:ext>
                </a:extLst>
              </a:rPr>
              <a:t>Skatinkite</a:t>
            </a:r>
            <a:r>
              <a:rPr lang="lt-LT" sz="3200">
                <a:latin typeface="Arial"/>
                <a:ea typeface="Arial"/>
                <a:cs typeface="Arial"/>
                <a:sym typeface="Arial"/>
              </a:rPr>
              <a:t> mąstyti kritiškai (manipuliacijų atpažinimas)</a:t>
            </a:r>
            <a:endParaRPr/>
          </a:p>
          <a:p>
            <a:pPr marL="0" lvl="0" indent="0" algn="l" rtl="0">
              <a:lnSpc>
                <a:spcPct val="100000"/>
              </a:lnSpc>
              <a:spcBef>
                <a:spcPts val="1000"/>
              </a:spcBef>
              <a:spcAft>
                <a:spcPts val="0"/>
              </a:spcAft>
              <a:buNone/>
            </a:pPr>
            <a:r>
              <a:rPr lang="lt-LT" sz="3200">
                <a:latin typeface="Arial"/>
                <a:ea typeface="Arial"/>
                <a:cs typeface="Arial"/>
                <a:sym typeface="Arial"/>
              </a:rPr>
              <a:t>Ugdykite skaitmeninį raštingumą (privatumo apsauga, saugūs slaptažodžiai)</a:t>
            </a:r>
            <a:endParaRPr/>
          </a:p>
          <a:p>
            <a:pPr marL="0" lvl="0" indent="0" algn="l" rtl="0">
              <a:lnSpc>
                <a:spcPct val="100000"/>
              </a:lnSpc>
              <a:spcBef>
                <a:spcPts val="1000"/>
              </a:spcBef>
              <a:spcAft>
                <a:spcPts val="0"/>
              </a:spcAft>
              <a:buNone/>
            </a:pPr>
            <a:r>
              <a:rPr lang="lt-LT" sz="3200">
                <a:latin typeface="Arial"/>
                <a:ea typeface="Arial"/>
                <a:cs typeface="Arial"/>
                <a:sym typeface="Arial"/>
              </a:rPr>
              <a:t>Stiprinkite emocinę sveikatą (empatija, savivertė)</a:t>
            </a:r>
            <a:endParaRPr/>
          </a:p>
          <a:p>
            <a:pPr marL="0" lvl="0" indent="0" algn="l" rtl="0">
              <a:lnSpc>
                <a:spcPct val="100000"/>
              </a:lnSpc>
              <a:spcBef>
                <a:spcPts val="1000"/>
              </a:spcBef>
              <a:spcAft>
                <a:spcPts val="0"/>
              </a:spcAft>
              <a:buNone/>
            </a:pPr>
            <a:r>
              <a:rPr lang="lt-LT" sz="3200">
                <a:latin typeface="Arial"/>
                <a:ea typeface="Arial"/>
                <a:cs typeface="Arial"/>
                <a:sym typeface="Arial"/>
              </a:rPr>
              <a:t>Ugdykite vertybes (atsakomybė internete)</a:t>
            </a:r>
            <a:endParaRPr/>
          </a:p>
          <a:p>
            <a:pPr marL="0" lvl="0" indent="0" algn="l" rtl="0">
              <a:lnSpc>
                <a:spcPct val="100000"/>
              </a:lnSpc>
              <a:spcBef>
                <a:spcPts val="1000"/>
              </a:spcBef>
              <a:spcAft>
                <a:spcPts val="0"/>
              </a:spcAft>
              <a:buNone/>
            </a:pPr>
            <a:r>
              <a:rPr lang="lt-LT" sz="3200">
                <a:latin typeface="Arial"/>
                <a:ea typeface="Arial"/>
                <a:cs typeface="Arial"/>
                <a:sym typeface="Arial"/>
              </a:rPr>
              <a:t>Bendradarbiaukite (tėvai, mokytojai, bendravimas, stebėsena)</a:t>
            </a:r>
            <a:endParaRPr/>
          </a:p>
        </p:txBody>
      </p:sp>
      <p:sp>
        <p:nvSpPr>
          <p:cNvPr id="1418" name="Google Shape;1418;p208"/>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lt-LT" b="1">
                <a:solidFill>
                  <a:srgbClr val="EA551F"/>
                </a:solidFill>
                <a:latin typeface="Arial"/>
                <a:ea typeface="Arial"/>
                <a:cs typeface="Arial"/>
                <a:sym typeface="Arial"/>
              </a:rPr>
              <a:t>Kaip ugdyti vaikų atsparumą?</a:t>
            </a:r>
            <a:endParaRPr>
              <a:latin typeface="Arial"/>
              <a:ea typeface="Arial"/>
              <a:cs typeface="Arial"/>
              <a:sym typeface="Arial"/>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1422"/>
        <p:cNvGrpSpPr/>
        <p:nvPr/>
      </p:nvGrpSpPr>
      <p:grpSpPr>
        <a:xfrm>
          <a:off x="0" y="0"/>
          <a:ext cx="0" cy="0"/>
          <a:chOff x="0" y="0"/>
          <a:chExt cx="0" cy="0"/>
        </a:xfrm>
      </p:grpSpPr>
      <p:sp>
        <p:nvSpPr>
          <p:cNvPr id="1423" name="Google Shape;1423;g3a1380c406d_0_0"/>
          <p:cNvSpPr txBox="1">
            <a:spLocks noGrp="1"/>
          </p:cNvSpPr>
          <p:nvPr>
            <p:ph type="body" idx="1"/>
          </p:nvPr>
        </p:nvSpPr>
        <p:spPr>
          <a:xfrm>
            <a:off x="838200" y="2184300"/>
            <a:ext cx="5750400" cy="41937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Clr>
                <a:schemeClr val="dk1"/>
              </a:buClr>
              <a:buSzPts val="1100"/>
              <a:buFont typeface="Arial"/>
              <a:buNone/>
            </a:pPr>
            <a:r>
              <a:rPr lang="lt-LT" sz="3200"/>
              <a:t>Kaip gali paveikti vaiko savivertę „like'ai“, komentarai, palyginimai su kitais?</a:t>
            </a:r>
            <a:endParaRPr sz="2400">
              <a:latin typeface="Century Gothic"/>
              <a:ea typeface="Century Gothic"/>
              <a:cs typeface="Century Gothic"/>
              <a:sym typeface="Century Gothic"/>
            </a:endParaRPr>
          </a:p>
          <a:p>
            <a:pPr marL="0" lvl="0" indent="0" algn="l" rtl="0">
              <a:lnSpc>
                <a:spcPct val="100000"/>
              </a:lnSpc>
              <a:spcBef>
                <a:spcPts val="1000"/>
              </a:spcBef>
              <a:spcAft>
                <a:spcPts val="0"/>
              </a:spcAft>
              <a:buClr>
                <a:schemeClr val="dk1"/>
              </a:buClr>
              <a:buSzPts val="1100"/>
              <a:buFont typeface="Arial"/>
              <a:buNone/>
            </a:pPr>
            <a:r>
              <a:rPr lang="lt-LT" sz="3200"/>
              <a:t>Kaip įprasminti laiką prie ekrano: kūrybiškumas vs. pasyvumas?</a:t>
            </a:r>
            <a:endParaRPr/>
          </a:p>
        </p:txBody>
      </p:sp>
      <p:sp>
        <p:nvSpPr>
          <p:cNvPr id="1424" name="Google Shape;1424;g3a1380c406d_0_0"/>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EA551F"/>
              </a:buClr>
              <a:buSzPts val="4500"/>
              <a:buFont typeface="Century Gothic"/>
              <a:buNone/>
            </a:pPr>
            <a:r>
              <a:rPr lang="lt-LT" sz="4500" b="1">
                <a:solidFill>
                  <a:srgbClr val="EA55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7"/>
                  </a:ext>
                </a:extLst>
              </a:rPr>
              <a:t>Diskusija</a:t>
            </a:r>
            <a:endParaRPr b="1">
              <a:solidFill>
                <a:srgbClr val="EA551F"/>
              </a:solidFill>
              <a:latin typeface="Arial"/>
              <a:ea typeface="Arial"/>
              <a:cs typeface="Arial"/>
              <a:sym typeface="Arial"/>
            </a:endParaRPr>
          </a:p>
        </p:txBody>
      </p:sp>
      <p:pic>
        <p:nvPicPr>
          <p:cNvPr id="1425" name="Google Shape;1425;g3a1380c406d_0_0" title="iphone-500291_1280.jpg"/>
          <p:cNvPicPr preferRelativeResize="0"/>
          <p:nvPr/>
        </p:nvPicPr>
        <p:blipFill rotWithShape="1">
          <a:blip r:embed="rId3">
            <a:alphaModFix/>
          </a:blip>
          <a:srcRect l="25009" r="25009"/>
          <a:stretch/>
        </p:blipFill>
        <p:spPr>
          <a:xfrm>
            <a:off x="7500301" y="1819775"/>
            <a:ext cx="3766074" cy="4558200"/>
          </a:xfrm>
          <a:prstGeom prst="rect">
            <a:avLst/>
          </a:prstGeom>
          <a:noFill/>
          <a:ln>
            <a:noFill/>
          </a:ln>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1430"/>
        <p:cNvGrpSpPr/>
        <p:nvPr/>
      </p:nvGrpSpPr>
      <p:grpSpPr>
        <a:xfrm>
          <a:off x="0" y="0"/>
          <a:ext cx="0" cy="0"/>
          <a:chOff x="0" y="0"/>
          <a:chExt cx="0" cy="0"/>
        </a:xfrm>
      </p:grpSpPr>
      <p:sp>
        <p:nvSpPr>
          <p:cNvPr id="1431" name="Google Shape;1431;p210"/>
          <p:cNvSpPr txBox="1">
            <a:spLocks noGrp="1"/>
          </p:cNvSpPr>
          <p:nvPr>
            <p:ph type="body" idx="1"/>
          </p:nvPr>
        </p:nvSpPr>
        <p:spPr>
          <a:xfrm>
            <a:off x="838200" y="1819776"/>
            <a:ext cx="10515600" cy="4881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lt-LT">
                <a:solidFill>
                  <a:schemeClr val="dk1"/>
                </a:solidFill>
              </a:rPr>
              <a:t>Aiški mokyklos politika, susijusi su interneto naudojimu ir elektroninėmis patyčiomis; </a:t>
            </a:r>
            <a:endParaRPr>
              <a:solidFill>
                <a:schemeClr val="dk1"/>
              </a:solidFill>
            </a:endParaRPr>
          </a:p>
          <a:p>
            <a:pPr marL="0" lvl="0" indent="0" algn="l" rtl="0">
              <a:lnSpc>
                <a:spcPct val="100000"/>
              </a:lnSpc>
              <a:spcBef>
                <a:spcPts val="1000"/>
              </a:spcBef>
              <a:spcAft>
                <a:spcPts val="0"/>
              </a:spcAft>
              <a:buClr>
                <a:schemeClr val="dk1"/>
              </a:buClr>
              <a:buSzPts val="1100"/>
              <a:buFont typeface="Arial"/>
              <a:buNone/>
            </a:pPr>
            <a:r>
              <a:rPr lang="lt-LT">
                <a:solidFill>
                  <a:schemeClr val="dk1"/>
                </a:solidFill>
              </a:rPr>
              <a:t>Būtina aktyviai skatinti mokytojų, personalo ir mokinių informuotumą apie socialinius ir emocinius gebėjimus; </a:t>
            </a:r>
            <a:endParaRPr>
              <a:solidFill>
                <a:schemeClr val="dk1"/>
              </a:solidFill>
            </a:endParaRPr>
          </a:p>
          <a:p>
            <a:pPr marL="0" lvl="0" indent="0" algn="l" rtl="0">
              <a:lnSpc>
                <a:spcPct val="100000"/>
              </a:lnSpc>
              <a:spcBef>
                <a:spcPts val="1000"/>
              </a:spcBef>
              <a:spcAft>
                <a:spcPts val="0"/>
              </a:spcAft>
              <a:buClr>
                <a:schemeClr val="dk1"/>
              </a:buClr>
              <a:buSzPts val="1100"/>
              <a:buFont typeface="Arial"/>
              <a:buNone/>
            </a:pPr>
            <a:r>
              <a:rPr lang="lt-LT">
                <a:solidFill>
                  <a:schemeClr val="dk1"/>
                </a:solidFill>
              </a:rPr>
              <a:t>Skatinti teigiamą mokyklos aplinką;</a:t>
            </a:r>
            <a:endParaRPr>
              <a:solidFill>
                <a:schemeClr val="dk1"/>
              </a:solidFill>
            </a:endParaRPr>
          </a:p>
          <a:p>
            <a:pPr marL="0" lvl="0" indent="0" algn="l" rtl="0">
              <a:lnSpc>
                <a:spcPct val="100000"/>
              </a:lnSpc>
              <a:spcBef>
                <a:spcPts val="1000"/>
              </a:spcBef>
              <a:spcAft>
                <a:spcPts val="0"/>
              </a:spcAft>
              <a:buClr>
                <a:schemeClr val="dk1"/>
              </a:buClr>
              <a:buSzPts val="1100"/>
              <a:buFont typeface="Arial"/>
              <a:buNone/>
            </a:pPr>
            <a:r>
              <a:rPr lang="lt-LT">
                <a:solidFill>
                  <a:schemeClr val="dk1"/>
                </a:solidFill>
              </a:rPr>
              <a:t>Turėti elgesio taisykles, atsakomybes ir reagavimo į smurtą ir patyčias tvarką. </a:t>
            </a:r>
            <a:endParaRPr sz="2400">
              <a:solidFill>
                <a:schemeClr val="dk1"/>
              </a:solidFill>
            </a:endParaRPr>
          </a:p>
        </p:txBody>
      </p:sp>
      <p:sp>
        <p:nvSpPr>
          <p:cNvPr id="1432" name="Google Shape;1432;p210"/>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FF0000"/>
              </a:buClr>
              <a:buSzPct val="88000"/>
              <a:buFont typeface="Century Gothic"/>
              <a:buNone/>
            </a:pPr>
            <a:r>
              <a:rPr lang="lt-LT" sz="5000" b="1">
                <a:solidFill>
                  <a:srgbClr val="EA551F"/>
                </a:solidFill>
                <a:latin typeface="Arial"/>
                <a:ea typeface="Arial"/>
                <a:cs typeface="Arial"/>
                <a:sym typeface="Arial"/>
              </a:rPr>
              <a:t>Elektroninių patyčių prevencinių priemonių mokykloje schema </a:t>
            </a:r>
            <a:endParaRPr>
              <a:latin typeface="Arial"/>
              <a:ea typeface="Arial"/>
              <a:cs typeface="Arial"/>
              <a:sym typeface="Arial"/>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1437"/>
        <p:cNvGrpSpPr/>
        <p:nvPr/>
      </p:nvGrpSpPr>
      <p:grpSpPr>
        <a:xfrm>
          <a:off x="0" y="0"/>
          <a:ext cx="0" cy="0"/>
          <a:chOff x="0" y="0"/>
          <a:chExt cx="0" cy="0"/>
        </a:xfrm>
      </p:grpSpPr>
      <p:sp>
        <p:nvSpPr>
          <p:cNvPr id="1438" name="Google Shape;1438;g3a1380c406d_4_0"/>
          <p:cNvSpPr txBox="1">
            <a:spLocks noGrp="1"/>
          </p:cNvSpPr>
          <p:nvPr>
            <p:ph type="title"/>
          </p:nvPr>
        </p:nvSpPr>
        <p:spPr>
          <a:xfrm>
            <a:off x="838200" y="111400"/>
            <a:ext cx="10515600" cy="12378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FF0000"/>
              </a:buClr>
              <a:buSzPct val="97777"/>
              <a:buFont typeface="Century Gothic"/>
              <a:buNone/>
            </a:pPr>
            <a:r>
              <a:rPr lang="lt-LT" sz="4500" b="1">
                <a:solidFill>
                  <a:srgbClr val="EA551F"/>
                </a:solidFill>
                <a:latin typeface="Arial"/>
                <a:ea typeface="Arial"/>
                <a:cs typeface="Arial"/>
                <a:sym typeface="Arial"/>
              </a:rPr>
              <a:t>Elektroninių patyčių prevencinių priemonių mokykloje schema</a:t>
            </a:r>
            <a:endParaRPr>
              <a:latin typeface="Arial"/>
              <a:ea typeface="Arial"/>
              <a:cs typeface="Arial"/>
              <a:sym typeface="Arial"/>
            </a:endParaRPr>
          </a:p>
        </p:txBody>
      </p:sp>
      <p:pic>
        <p:nvPicPr>
          <p:cNvPr id="1439" name="Google Shape;1439;g3a1380c406d_4_0" title="Blue and White Modern Pricing Table Graph.png"/>
          <p:cNvPicPr preferRelativeResize="0"/>
          <p:nvPr/>
        </p:nvPicPr>
        <p:blipFill rotWithShape="1">
          <a:blip r:embed="rId3">
            <a:alphaModFix/>
          </a:blip>
          <a:srcRect l="874" r="874"/>
          <a:stretch/>
        </p:blipFill>
        <p:spPr>
          <a:xfrm>
            <a:off x="2397800" y="1797650"/>
            <a:ext cx="7654001" cy="4924174"/>
          </a:xfrm>
          <a:prstGeom prst="rect">
            <a:avLst/>
          </a:prstGeom>
          <a:noFill/>
          <a:ln>
            <a:noFill/>
          </a:ln>
        </p:spPr>
      </p:pic>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1444"/>
        <p:cNvGrpSpPr/>
        <p:nvPr/>
      </p:nvGrpSpPr>
      <p:grpSpPr>
        <a:xfrm>
          <a:off x="0" y="0"/>
          <a:ext cx="0" cy="0"/>
          <a:chOff x="0" y="0"/>
          <a:chExt cx="0" cy="0"/>
        </a:xfrm>
      </p:grpSpPr>
      <p:sp>
        <p:nvSpPr>
          <p:cNvPr id="1445" name="Google Shape;1445;g3a1380c406d_4_14"/>
          <p:cNvSpPr txBox="1">
            <a:spLocks noGrp="1"/>
          </p:cNvSpPr>
          <p:nvPr>
            <p:ph type="body" idx="1"/>
          </p:nvPr>
        </p:nvSpPr>
        <p:spPr>
          <a:xfrm>
            <a:off x="838200" y="1819776"/>
            <a:ext cx="10515600" cy="48813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400"/>
              <a:buFont typeface="Arial"/>
              <a:buNone/>
            </a:pPr>
            <a:r>
              <a:rPr lang="lt-LT" sz="2400">
                <a:solidFill>
                  <a:schemeClr val="dk1"/>
                </a:solidFill>
              </a:rPr>
              <a:t>Nesmerkite – kurkite pasitikėjimą.</a:t>
            </a:r>
            <a:endParaRPr sz="2400">
              <a:solidFill>
                <a:schemeClr val="dk1"/>
              </a:solidFill>
            </a:endParaRPr>
          </a:p>
          <a:p>
            <a:pPr marL="0" lvl="0" indent="0" algn="l" rtl="0">
              <a:lnSpc>
                <a:spcPct val="115000"/>
              </a:lnSpc>
              <a:spcBef>
                <a:spcPts val="1000"/>
              </a:spcBef>
              <a:spcAft>
                <a:spcPts val="0"/>
              </a:spcAft>
              <a:buNone/>
            </a:pPr>
            <a:r>
              <a:rPr lang="lt-LT" sz="2400">
                <a:solidFill>
                  <a:schemeClr val="dk1"/>
                </a:solidFill>
              </a:rPr>
              <a:t>Bendraukite atvirai.</a:t>
            </a:r>
            <a:endParaRPr sz="2400">
              <a:solidFill>
                <a:schemeClr val="dk1"/>
              </a:solidFill>
            </a:endParaRPr>
          </a:p>
          <a:p>
            <a:pPr marL="0" lvl="0" indent="0" algn="l" rtl="0">
              <a:lnSpc>
                <a:spcPct val="115000"/>
              </a:lnSpc>
              <a:spcBef>
                <a:spcPts val="1000"/>
              </a:spcBef>
              <a:spcAft>
                <a:spcPts val="0"/>
              </a:spcAft>
              <a:buNone/>
            </a:pPr>
            <a:r>
              <a:rPr lang="lt-LT" sz="2400">
                <a:solidFill>
                  <a:schemeClr val="dk1"/>
                </a:solidFill>
              </a:rPr>
              <a:t>Aiškinkite, kas gali būti pavojinga internete.</a:t>
            </a:r>
            <a:endParaRPr sz="2400">
              <a:solidFill>
                <a:schemeClr val="dk1"/>
              </a:solidFill>
            </a:endParaRPr>
          </a:p>
          <a:p>
            <a:pPr marL="0" lvl="0" indent="0" algn="l" rtl="0">
              <a:lnSpc>
                <a:spcPct val="115000"/>
              </a:lnSpc>
              <a:spcBef>
                <a:spcPts val="0"/>
              </a:spcBef>
              <a:spcAft>
                <a:spcPts val="0"/>
              </a:spcAft>
              <a:buNone/>
            </a:pPr>
            <a:r>
              <a:rPr lang="lt-LT" sz="2400">
                <a:solidFill>
                  <a:schemeClr val="dk1"/>
                </a:solidFill>
              </a:rPr>
              <a:t>Bendradarbiaukite su mokykla ir kitais tėvais.</a:t>
            </a:r>
            <a:endParaRPr sz="2400">
              <a:solidFill>
                <a:schemeClr val="dk1"/>
              </a:solidFill>
            </a:endParaRPr>
          </a:p>
          <a:p>
            <a:pPr marL="0" lvl="0" indent="0" algn="l" rtl="0">
              <a:lnSpc>
                <a:spcPct val="115000"/>
              </a:lnSpc>
              <a:spcBef>
                <a:spcPts val="0"/>
              </a:spcBef>
              <a:spcAft>
                <a:spcPts val="0"/>
              </a:spcAft>
              <a:buNone/>
            </a:pPr>
            <a:r>
              <a:rPr lang="lt-LT" sz="2400">
                <a:solidFill>
                  <a:schemeClr val="dk1"/>
                </a:solidFill>
              </a:rPr>
              <a:t>Skatinkite prasmingą veiklą internete.</a:t>
            </a:r>
            <a:endParaRPr sz="2400">
              <a:solidFill>
                <a:schemeClr val="dk1"/>
              </a:solidFill>
            </a:endParaRPr>
          </a:p>
          <a:p>
            <a:pPr marL="0" lvl="0" indent="0" algn="l" rtl="0">
              <a:lnSpc>
                <a:spcPct val="115000"/>
              </a:lnSpc>
              <a:spcBef>
                <a:spcPts val="1000"/>
              </a:spcBef>
              <a:spcAft>
                <a:spcPts val="0"/>
              </a:spcAft>
              <a:buNone/>
            </a:pPr>
            <a:r>
              <a:rPr lang="lt-LT" sz="2400">
                <a:solidFill>
                  <a:schemeClr val="dk1"/>
                </a:solidFill>
              </a:rPr>
              <a:t>Mokykite emocinio raštingumo ir empatijos: aptarkite, kaip jaučiasi tas, iš kurio šaipomasi ar kuris ignoruojamas.</a:t>
            </a:r>
            <a:br>
              <a:rPr lang="lt-LT" sz="2400">
                <a:solidFill>
                  <a:schemeClr val="dk1"/>
                </a:solidFill>
              </a:rPr>
            </a:br>
            <a:r>
              <a:rPr lang="lt-LT" sz="2400">
                <a:solidFill>
                  <a:schemeClr val="dk1"/>
                </a:solidFill>
              </a:rPr>
              <a:t>Supažindinkite su saugumo priemonėmis, kaip blokuoti ar pranešti apie netinkamą turinį.</a:t>
            </a:r>
            <a:br>
              <a:rPr lang="lt-LT" sz="2400">
                <a:solidFill>
                  <a:schemeClr val="dk1"/>
                </a:solidFill>
              </a:rPr>
            </a:br>
            <a:r>
              <a:rPr lang="lt-LT" sz="2400">
                <a:solidFill>
                  <a:schemeClr val="dk1"/>
                </a:solidFill>
              </a:rPr>
              <a:t>Stebėkite požymius, kai vaikui gali būti sunku.</a:t>
            </a:r>
            <a:endParaRPr>
              <a:solidFill>
                <a:schemeClr val="dk1"/>
              </a:solidFill>
            </a:endParaRPr>
          </a:p>
        </p:txBody>
      </p:sp>
      <p:sp>
        <p:nvSpPr>
          <p:cNvPr id="1446" name="Google Shape;1446;g3a1380c406d_4_14"/>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lt-LT" b="1">
                <a:solidFill>
                  <a:srgbClr val="EA551F"/>
                </a:solidFill>
                <a:latin typeface="Arial"/>
                <a:ea typeface="Arial"/>
                <a:cs typeface="Arial"/>
                <a:sym typeface="Arial"/>
              </a:rPr>
              <a:t>Tėvams: ką galite daryti namuose</a:t>
            </a:r>
            <a:endParaRPr>
              <a:latin typeface="Arial"/>
              <a:ea typeface="Arial"/>
              <a:cs typeface="Arial"/>
              <a:sym typeface="Arial"/>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1451"/>
        <p:cNvGrpSpPr/>
        <p:nvPr/>
      </p:nvGrpSpPr>
      <p:grpSpPr>
        <a:xfrm>
          <a:off x="0" y="0"/>
          <a:ext cx="0" cy="0"/>
          <a:chOff x="0" y="0"/>
          <a:chExt cx="0" cy="0"/>
        </a:xfrm>
      </p:grpSpPr>
      <p:sp>
        <p:nvSpPr>
          <p:cNvPr id="1452" name="Google Shape;1452;g3a1380c406d_4_27"/>
          <p:cNvSpPr txBox="1">
            <a:spLocks noGrp="1"/>
          </p:cNvSpPr>
          <p:nvPr>
            <p:ph type="body" idx="1"/>
          </p:nvPr>
        </p:nvSpPr>
        <p:spPr>
          <a:xfrm>
            <a:off x="235200" y="1819775"/>
            <a:ext cx="5533500" cy="4881300"/>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1000"/>
              </a:spcBef>
              <a:spcAft>
                <a:spcPts val="0"/>
              </a:spcAft>
              <a:buClr>
                <a:schemeClr val="dk1"/>
              </a:buClr>
              <a:buSzPts val="1100"/>
              <a:buFont typeface="Arial"/>
              <a:buNone/>
            </a:pPr>
            <a:r>
              <a:rPr lang="lt-LT" sz="2800"/>
              <a:t>Įtraukite skaitmeninį raštingumą į ugdymą.</a:t>
            </a:r>
            <a:endParaRPr sz="2400">
              <a:latin typeface="Century Gothic"/>
              <a:ea typeface="Century Gothic"/>
              <a:cs typeface="Century Gothic"/>
              <a:sym typeface="Century Gothic"/>
            </a:endParaRPr>
          </a:p>
          <a:p>
            <a:pPr marL="457200" lvl="0" indent="0" algn="l" rtl="0">
              <a:lnSpc>
                <a:spcPct val="100000"/>
              </a:lnSpc>
              <a:spcBef>
                <a:spcPts val="1000"/>
              </a:spcBef>
              <a:spcAft>
                <a:spcPts val="0"/>
              </a:spcAft>
              <a:buClr>
                <a:schemeClr val="dk1"/>
              </a:buClr>
              <a:buSzPts val="1100"/>
              <a:buFont typeface="Arial"/>
              <a:buNone/>
            </a:pPr>
            <a:r>
              <a:rPr lang="lt-LT" sz="2800"/>
              <a:t>Stebėkite klasės atmosferą – ir virtualią.</a:t>
            </a:r>
            <a:endParaRPr sz="2400">
              <a:latin typeface="Century Gothic"/>
              <a:ea typeface="Century Gothic"/>
              <a:cs typeface="Century Gothic"/>
              <a:sym typeface="Century Gothic"/>
            </a:endParaRPr>
          </a:p>
          <a:p>
            <a:pPr marL="457200" lvl="0" indent="0" algn="l" rtl="0">
              <a:lnSpc>
                <a:spcPct val="100000"/>
              </a:lnSpc>
              <a:spcBef>
                <a:spcPts val="1000"/>
              </a:spcBef>
              <a:spcAft>
                <a:spcPts val="0"/>
              </a:spcAft>
              <a:buClr>
                <a:schemeClr val="dk1"/>
              </a:buClr>
              <a:buSzPts val="1100"/>
              <a:buFont typeface="Arial"/>
              <a:buNone/>
            </a:pPr>
            <a:r>
              <a:rPr lang="lt-LT" sz="2800"/>
              <a:t>Greitai ir aiškiai reaguokite į patyčias.</a:t>
            </a:r>
            <a:endParaRPr sz="2400">
              <a:latin typeface="Century Gothic"/>
              <a:ea typeface="Century Gothic"/>
              <a:cs typeface="Century Gothic"/>
              <a:sym typeface="Century Gothic"/>
            </a:endParaRPr>
          </a:p>
          <a:p>
            <a:pPr marL="457200" lvl="0" indent="0" algn="l" rtl="0">
              <a:lnSpc>
                <a:spcPct val="100000"/>
              </a:lnSpc>
              <a:spcBef>
                <a:spcPts val="1000"/>
              </a:spcBef>
              <a:spcAft>
                <a:spcPts val="0"/>
              </a:spcAft>
              <a:buClr>
                <a:schemeClr val="dk1"/>
              </a:buClr>
              <a:buSzPts val="1100"/>
              <a:buFont typeface="Arial"/>
              <a:buNone/>
            </a:pPr>
            <a:r>
              <a:rPr lang="lt-LT" sz="2800"/>
              <a:t>Organizuokite prevencines veiklas.</a:t>
            </a:r>
            <a:endParaRPr sz="2400">
              <a:latin typeface="Century Gothic"/>
              <a:ea typeface="Century Gothic"/>
              <a:cs typeface="Century Gothic"/>
              <a:sym typeface="Century Gothic"/>
            </a:endParaRPr>
          </a:p>
          <a:p>
            <a:pPr marL="457200" lvl="0" indent="0" algn="l" rtl="0">
              <a:lnSpc>
                <a:spcPct val="100000"/>
              </a:lnSpc>
              <a:spcBef>
                <a:spcPts val="1000"/>
              </a:spcBef>
              <a:spcAft>
                <a:spcPts val="0"/>
              </a:spcAft>
              <a:buClr>
                <a:schemeClr val="dk1"/>
              </a:buClr>
              <a:buSzPts val="1100"/>
              <a:buFont typeface="Arial"/>
              <a:buNone/>
            </a:pPr>
            <a:r>
              <a:rPr lang="lt-LT" sz="2800"/>
              <a:t>Palaikykite ryšį su tėvais.</a:t>
            </a:r>
            <a:endParaRPr sz="2400">
              <a:solidFill>
                <a:schemeClr val="dk1"/>
              </a:solidFill>
            </a:endParaRPr>
          </a:p>
        </p:txBody>
      </p:sp>
      <p:sp>
        <p:nvSpPr>
          <p:cNvPr id="1453" name="Google Shape;1453;g3a1380c406d_4_27"/>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EA551F"/>
              </a:buClr>
              <a:buSzPct val="100000"/>
              <a:buFont typeface="Century Gothic"/>
              <a:buNone/>
            </a:pPr>
            <a:r>
              <a:rPr lang="lt-LT" sz="4500" b="1">
                <a:solidFill>
                  <a:srgbClr val="EA551F"/>
                </a:solidFill>
                <a:latin typeface="Arial"/>
                <a:ea typeface="Arial"/>
                <a:cs typeface="Arial"/>
                <a:sym typeface="Arial"/>
              </a:rPr>
              <a:t>Mokytojams: kaip kurti saugią aplinką mokykloje</a:t>
            </a:r>
            <a:endParaRPr>
              <a:latin typeface="Arial"/>
              <a:ea typeface="Arial"/>
              <a:cs typeface="Arial"/>
              <a:sym typeface="Arial"/>
            </a:endParaRPr>
          </a:p>
        </p:txBody>
      </p:sp>
      <p:pic>
        <p:nvPicPr>
          <p:cNvPr id="1454" name="Google Shape;1454;g3a1380c406d_4_27"/>
          <p:cNvPicPr preferRelativeResize="0"/>
          <p:nvPr/>
        </p:nvPicPr>
        <p:blipFill rotWithShape="1">
          <a:blip r:embed="rId3">
            <a:alphaModFix/>
          </a:blip>
          <a:srcRect/>
          <a:stretch/>
        </p:blipFill>
        <p:spPr>
          <a:xfrm>
            <a:off x="7384649" y="1819776"/>
            <a:ext cx="3488400" cy="4651200"/>
          </a:xfrm>
          <a:prstGeom prst="rect">
            <a:avLst/>
          </a:prstGeom>
          <a:noFill/>
          <a:ln>
            <a:noFill/>
          </a:ln>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1458"/>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596B3E628590A4DBDCD5CB36A88C228" ma:contentTypeVersion="10" ma:contentTypeDescription="Create a new document." ma:contentTypeScope="" ma:versionID="9123dcd3a75f04f6180a9f988487171a">
  <xsd:schema xmlns:xsd="http://www.w3.org/2001/XMLSchema" xmlns:xs="http://www.w3.org/2001/XMLSchema" xmlns:p="http://schemas.microsoft.com/office/2006/metadata/properties" xmlns:ns2="8f1ab580-f118-4dfc-807d-7a2cd1cfd6a1" xmlns:ns3="61736391-b804-453d-844a-a99e2602f7fb" targetNamespace="http://schemas.microsoft.com/office/2006/metadata/properties" ma:root="true" ma:fieldsID="3a41032f934ce5c941ac98115ddfbadb" ns2:_="" ns3:_="">
    <xsd:import namespace="8f1ab580-f118-4dfc-807d-7a2cd1cfd6a1"/>
    <xsd:import namespace="61736391-b804-453d-844a-a99e2602f7f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1ab580-f118-4dfc-807d-7a2cd1cfd6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1736391-b804-453d-844a-a99e2602f7f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04D660F-2B4D-443E-9ECB-EE830727A784}">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4F9AF2DA-D31A-4693-972E-7004DC6031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f1ab580-f118-4dfc-807d-7a2cd1cfd6a1"/>
    <ds:schemaRef ds:uri="61736391-b804-453d-844a-a99e2602f7f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70BE327-BF1D-4B48-9FBD-81D28C8580B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163</Slides>
  <Notes>163</Notes>
  <HiddenSlides>0</HiddenSlides>
  <ScaleCrop>false</ScaleCrop>
  <HeadingPairs>
    <vt:vector size="4" baseType="variant">
      <vt:variant>
        <vt:lpstr>Theme</vt:lpstr>
      </vt:variant>
      <vt:variant>
        <vt:i4>3</vt:i4>
      </vt:variant>
      <vt:variant>
        <vt:lpstr>Slide Titles</vt:lpstr>
      </vt:variant>
      <vt:variant>
        <vt:i4>163</vt:i4>
      </vt:variant>
    </vt:vector>
  </HeadingPairs>
  <TitlesOfParts>
    <vt:vector size="166" baseType="lpstr">
      <vt:lpstr>„Office“ tema</vt:lpstr>
      <vt:lpstr>1_Office Theme</vt:lpstr>
      <vt:lpstr>Office Theme</vt:lpstr>
      <vt:lpstr>Tarp tiesos ir manipuliacijos: socialiniai tinklai ir žiniasklaida</vt:lpstr>
      <vt:lpstr>Tradicinė žiniasklaida ir socialinės medijos. Turinys</vt:lpstr>
      <vt:lpstr>PowerPoint Presentation</vt:lpstr>
      <vt:lpstr>Kodėl tai aktualu</vt:lpstr>
      <vt:lpstr>FOMO fenomenas. O gal JOMO?</vt:lpstr>
      <vt:lpstr>Kaip pradėti mąstyti kritiškai? </vt:lpstr>
      <vt:lpstr>PowerPoint Presentation</vt:lpstr>
      <vt:lpstr>Medijų tipai</vt:lpstr>
      <vt:lpstr>Tradicinės ir skaitmeninės medijos: kaip keičiasi informacija</vt:lpstr>
      <vt:lpstr>PowerPoint Presentation</vt:lpstr>
      <vt:lpstr>Kas yra tradicinė žiniasklaida ir kas jos savininkai? Kodėl tai svarbu?</vt:lpstr>
      <vt:lpstr>Atviras kelias piktavaliams</vt:lpstr>
      <vt:lpstr>Asmeninės informacijos valdymas ir privatumas</vt:lpstr>
      <vt:lpstr>Kodėl tai svarbu?</vt:lpstr>
      <vt:lpstr>PowerPoint Presentation</vt:lpstr>
      <vt:lpstr>Piliečių žurnalistika  </vt:lpstr>
      <vt:lpstr>Piliečių žurnalistika. Arabų pavasaris (2010–2012)</vt:lpstr>
      <vt:lpstr>Vartotojų sukurtas turinys</vt:lpstr>
      <vt:lpstr>Kodėl vartotojų sukurtas turinys yra svarbus</vt:lpstr>
      <vt:lpstr>Vartotojų turinio rizikos</vt:lpstr>
      <vt:lpstr>Vartotojų turinio ekonominė pusė</vt:lpstr>
      <vt:lpstr>Piliečių žurnalistika. „George Floyd“ vaizdo įrašas </vt:lpstr>
      <vt:lpstr>Piliečių žurnalistika. „Bellingcat“ </vt:lpstr>
      <vt:lpstr>Piliečių žurnalistika. „Bellingcat“ </vt:lpstr>
      <vt:lpstr>Informacijos iškraipymo būdai </vt:lpstr>
      <vt:lpstr> Konteksto išėmimas </vt:lpstr>
      <vt:lpstr>PowerPoint Presentation</vt:lpstr>
      <vt:lpstr>Klaidinanti  antraštė (Clicbait)</vt:lpstr>
      <vt:lpstr>PowerPoint Presentation</vt:lpstr>
      <vt:lpstr>Melagingi vaizdai</vt:lpstr>
      <vt:lpstr>Suklastoti ekspertai / šaltiniai</vt:lpstr>
      <vt:lpstr>Emocinis tonas ir baimės kurstymas</vt:lpstr>
      <vt:lpstr>Dezinformacija, sąmokslo teorija, baimės kurstymas</vt:lpstr>
      <vt:lpstr>Humoro ir memų forma</vt:lpstr>
      <vt:lpstr>Kodėl sunku atrinkti patikimą informaciją? (1) </vt:lpstr>
      <vt:lpstr>Kodėl sunku atrinkti patikimą informaciją? (2) </vt:lpstr>
      <vt:lpstr>Diskusija</vt:lpstr>
      <vt:lpstr>PowerPoint Presentation</vt:lpstr>
      <vt:lpstr>Nuomonė ar faktas?</vt:lpstr>
      <vt:lpstr>PowerPoint Presentation</vt:lpstr>
      <vt:lpstr>Socialinės medijos (socialiniai tinklai)</vt:lpstr>
      <vt:lpstr>Dezinformacija socialiniuose tinkluose</vt:lpstr>
      <vt:lpstr>Pagrindinės dezinformacijos formos socialiniuose tinkluose</vt:lpstr>
      <vt:lpstr>Nuomonės formuotojai ir dezinformacija</vt:lpstr>
      <vt:lpstr>Kodėl nuomonės formuotojai gali skleisti dezinformaciją?</vt:lpstr>
      <vt:lpstr>Nuomonės formuotojų skleidžiama informacija</vt:lpstr>
      <vt:lpstr> Kaip apsisaugoti? </vt:lpstr>
      <vt:lpstr>Aido kambariai</vt:lpstr>
      <vt:lpstr>Filtro burbulai</vt:lpstr>
      <vt:lpstr>Kodėl tai problema?</vt:lpstr>
      <vt:lpstr>Kaip išvengti aido kambarių ir filtro burbulų?</vt:lpstr>
      <vt:lpstr>Botai</vt:lpstr>
      <vt:lpstr>Pagrindiniai botų vaidmenys socialiniuose tinkluose</vt:lpstr>
      <vt:lpstr>Kodėl botai pavojingi?</vt:lpstr>
      <vt:lpstr>Kaip apsisaugoti?</vt:lpstr>
      <vt:lpstr>Kas yra troliai?</vt:lpstr>
      <vt:lpstr>Trolių vaidmuo socialiniuose tinkluose</vt:lpstr>
      <vt:lpstr>Kaip apsisaugoti nuo trolių</vt:lpstr>
      <vt:lpstr>Botų ir trolių savybės</vt:lpstr>
      <vt:lpstr>Informacijos valdymas socialiniuose tinkluose</vt:lpstr>
      <vt:lpstr>Turinio filtravimas – ką galime padaryti?</vt:lpstr>
      <vt:lpstr>Kaip „unlaikinti“</vt:lpstr>
      <vt:lpstr>PowerPoint Presentation</vt:lpstr>
      <vt:lpstr>Netikros paskyros socialiniuose tinkluose</vt:lpstr>
      <vt:lpstr>Kaip atpažinti netikras paskyras?</vt:lpstr>
      <vt:lpstr>Kaip apsisaugoti nuo netikrų paskyrų</vt:lpstr>
      <vt:lpstr>Kodėl reikia pranešti apie netikras paskyras?</vt:lpstr>
      <vt:lpstr>Kaip pranešti apie įtartinus pranešimus ir paskyras? Facebook</vt:lpstr>
      <vt:lpstr>Facebook profilis</vt:lpstr>
      <vt:lpstr>Kaip pranešti apie įtartinus pranešimus ir paskyras? Youtube</vt:lpstr>
      <vt:lpstr>Pažink medijas su Klaudija. Į ką kreiptis pastebėjus negerus dalykus?</vt:lpstr>
      <vt:lpstr>Padiskutuokime</vt:lpstr>
      <vt:lpstr>PowerPoint Presentation</vt:lpstr>
      <vt:lpstr>Pažink medijas su Klaudija. „Facebook“ pasaulį valdo algoritmai.</vt:lpstr>
      <vt:lpstr>Faktų tikrinimas.  Ne kiekviena naujiena – tiesa</vt:lpstr>
      <vt:lpstr>Kas yra faktų tikrinimas?</vt:lpstr>
      <vt:lpstr>Diskusija </vt:lpstr>
      <vt:lpstr>Faktų tikrinimo platformos </vt:lpstr>
      <vt:lpstr>PowerPoint Presentation</vt:lpstr>
      <vt:lpstr>PowerPoint Presentation</vt:lpstr>
      <vt:lpstr>Dirbtinis intelektas medijose: galimybės ir pavojai</vt:lpstr>
      <vt:lpstr>DI ir medijų transformacija</vt:lpstr>
      <vt:lpstr>DI ir medijų transformacija. Atsakomybė ir rizikos medijose</vt:lpstr>
      <vt:lpstr>DI ir netikros naujienos</vt:lpstr>
      <vt:lpstr>Antraštės ir manipuliacijos vaizdais </vt:lpstr>
      <vt:lpstr>Diskusija</vt:lpstr>
      <vt:lpstr>PowerPoint Presentation</vt:lpstr>
      <vt:lpstr>Sukurkite tris antraštes</vt:lpstr>
      <vt:lpstr>Generatyvinis dirbtinis intelektas: galimybės ir pavojai</vt:lpstr>
      <vt:lpstr>Pavyzdys: DI sugeneruotas vaizdas</vt:lpstr>
      <vt:lpstr>Pavyzdys: DI sugeneruotas vaizdas</vt:lpstr>
      <vt:lpstr> Pavyzdys: DI sugeneruotas vaizdas </vt:lpstr>
      <vt:lpstr>Prezidento Zelenskio prašymas – apgaulė</vt:lpstr>
      <vt:lpstr>Dirbtinio intelekto sukurti vaizdai     </vt:lpstr>
      <vt:lpstr>Dirbtinio intelekto sukurti vaizdai     </vt:lpstr>
      <vt:lpstr>Emocinis turinys – galingas įrankis manipuliacijai</vt:lpstr>
      <vt:lpstr>Kaip dirbtinis intelektas kuria netikras naujienas? </vt:lpstr>
      <vt:lpstr>PowerPoint Presentation</vt:lpstr>
      <vt:lpstr>Testas. Ar tai sukūrė DI?</vt:lpstr>
      <vt:lpstr>Dirbtinis intelektas socialiniuose tinkluose</vt:lpstr>
      <vt:lpstr>PowerPoint Presentation</vt:lpstr>
      <vt:lpstr>Kaip manote?</vt:lpstr>
      <vt:lpstr>Kaip kritiškai vertinti informaciją socialiniuose tinkluose?</vt:lpstr>
      <vt:lpstr>Manipuliavimas nuotraukomis </vt:lpstr>
      <vt:lpstr>PowerPoint Presentation</vt:lpstr>
      <vt:lpstr>PowerPoint Presentation</vt:lpstr>
      <vt:lpstr>Atsakomybė ir saugumas</vt:lpstr>
      <vt:lpstr>Kibernetinės patyčios ir priekabiavimas</vt:lpstr>
      <vt:lpstr>Priklausomybė nuo socialinių tinklų</vt:lpstr>
      <vt:lpstr>Atsakomybė už skleidžiamą informaciją</vt:lpstr>
      <vt:lpstr>Pažink medijas su Klaudija. Socialinių medijų pavojai.</vt:lpstr>
      <vt:lpstr>PowerPoint Presentation</vt:lpstr>
      <vt:lpstr>Socialiniai tinklai – pagalbininkai ar kliūtis ieškant darbo</vt:lpstr>
      <vt:lpstr>Ką reikia žinoti</vt:lpstr>
      <vt:lpstr>Profesinis socialinis tinklas LinkedIn</vt:lpstr>
      <vt:lpstr>Kaip prisijungti prie „LinkedIn“?</vt:lpstr>
      <vt:lpstr>Darbo skelbimų paieška Linkedln</vt:lpstr>
      <vt:lpstr>LinkedIn privatumo nustatymai</vt:lpstr>
      <vt:lpstr>Kodėl verta naudoti LinkedIn darbo paieškai?</vt:lpstr>
      <vt:lpstr>Kaip atrodo tikras darbo skelbimas LinkedIn?</vt:lpstr>
      <vt:lpstr>Kaip atrodo įtartinas ar netikras skelbimas LinkedIn</vt:lpstr>
      <vt:lpstr>Kaip apsisaugoti nuo netikrų darbo skelbimų LinkedIn?</vt:lpstr>
      <vt:lpstr>Kaip atpažinti tikrus darbo skelbimus „Facebook'e“?</vt:lpstr>
      <vt:lpstr>Kaip atpažinti netikrus darbo skelbimus ar apgavystes „Facebook'e“?</vt:lpstr>
      <vt:lpstr>Kaip apsisaugoti nuo netikrų darbo skelbimų?</vt:lpstr>
      <vt:lpstr>Naudingi įrankiai</vt:lpstr>
      <vt:lpstr>Praktinė užduotis</vt:lpstr>
      <vt:lpstr>Skelbimų pavyzdžiai (netikras)</vt:lpstr>
      <vt:lpstr>Skelbimų pavyzdžiai (tikras)</vt:lpstr>
      <vt:lpstr>Diskusija</vt:lpstr>
      <vt:lpstr>Kas slepiasi už ekrano? Elektroninės grėsmės ir jų įtaka</vt:lpstr>
      <vt:lpstr>Ar draudimai mokyklose veikia? </vt:lpstr>
      <vt:lpstr>Virtualūs pavojai realiame gyvenime, jų formos</vt:lpstr>
      <vt:lpstr>Tėvų kontrolė. Kada ir kaip?</vt:lpstr>
      <vt:lpstr>Tėvų kontrolės programos </vt:lpstr>
      <vt:lpstr>Tėvų kontrolės programos </vt:lpstr>
      <vt:lpstr>Tėvų kontrolės programos </vt:lpstr>
      <vt:lpstr>Tėvų kontrolės programos </vt:lpstr>
      <vt:lpstr>Tėvų kontrolės programos </vt:lpstr>
      <vt:lpstr>Tėvų kontrolės programos </vt:lpstr>
      <vt:lpstr>Programėlių privalumai ir skirtumai</vt:lpstr>
      <vt:lpstr>Kodėl paauglių pokalbių programos yra tokios populiarios? </vt:lpstr>
      <vt:lpstr>Populiariausios programėlės 2025</vt:lpstr>
      <vt:lpstr> Populiariausios programėlės tarp Lietuvos paauglių  </vt:lpstr>
      <vt:lpstr> Populiariausios programėlės tarp Lietuvos paauglių  </vt:lpstr>
      <vt:lpstr>Prevencijos priemonės </vt:lpstr>
      <vt:lpstr>Socialinių tinklų iššūkiai</vt:lpstr>
      <vt:lpstr>Tai – žaidimas. Ar visada?</vt:lpstr>
      <vt:lpstr>PowerPoint Presentation</vt:lpstr>
      <vt:lpstr>PowerPoint Presentation</vt:lpstr>
      <vt:lpstr>PowerPoint Presentation</vt:lpstr>
      <vt:lpstr>PowerPoint Presentation</vt:lpstr>
      <vt:lpstr>Ar visi iššūkiai internete yra pavojingi ir kaip juos atpažinti? </vt:lpstr>
      <vt:lpstr>Elektroninės patyčios </vt:lpstr>
      <vt:lpstr>Ką turėčiau daryti, jei esu patyčių auka internete?</vt:lpstr>
      <vt:lpstr>Kaip ugdyti vaikų atsparumą?</vt:lpstr>
      <vt:lpstr>Kaip ugdyti vaikų atsparumą?</vt:lpstr>
      <vt:lpstr>Diskusija</vt:lpstr>
      <vt:lpstr>Elektroninių patyčių prevencinių priemonių mokykloje schema </vt:lpstr>
      <vt:lpstr>Elektroninių patyčių prevencinių priemonių mokykloje schema</vt:lpstr>
      <vt:lpstr>Tėvams: ką galite daryti namuose</vt:lpstr>
      <vt:lpstr>Mokytojams: kaip kurti saugią aplinką mokykloje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Gitana Užkurėlienė</dc:creator>
  <cp:revision>1</cp:revision>
  <dcterms:created xsi:type="dcterms:W3CDTF">2025-05-14T07:53:49Z</dcterms:created>
  <dcterms:modified xsi:type="dcterms:W3CDTF">2025-12-29T08:44:55Z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0x010100A596B3E628590A4DBDCD5CB36A88C228</vt:lpwstr>
  </property>
</Properties>
</file>