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4"/>
    <p:sldMasterId id="2147483709" r:id="rId5"/>
  </p:sldMasterIdLst>
  <p:notesMasterIdLst>
    <p:notesMasterId r:id="rId18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Lst>
  <p:sldSz cx="9144000" cy="5143500" type="screen16x9"/>
  <p:notesSz cx="6858000" cy="9144000"/>
  <p:embeddedFontLst>
    <p:embeddedFont>
      <p:font typeface="Century Gothic" panose="020B0502020202020204" pitchFamily="34" charset="0"/>
      <p:regular r:id="rId184"/>
      <p:bold r:id="rId185"/>
      <p:italic r:id="rId186"/>
      <p:boldItalic r:id="rId187"/>
    </p:embeddedFont>
    <p:embeddedFont>
      <p:font typeface="Roboto" panose="02000000000000000000" pitchFamily="2" charset="0"/>
      <p:regular r:id="rId188"/>
      <p:bold r:id="rId189"/>
      <p:italic r:id="rId190"/>
      <p:boldItalic r:id="rId1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E0E11E7-DE78-4A7A-9DF8-3858E6BAD200}">
  <a:tblStyle styleId="{AE0E11E7-DE78-4A7A-9DF8-3858E6BAD20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C6230C3-0585-467B-AFA5-FE98893BC45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font" Target="fonts/font8.fntdata"/><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presProps" Target="presProps.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viewProps" Target="viewProps.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font" Target="fonts/font5.fntdata"/><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font" Target="fonts/font1.fntdata"/><Relationship Id="rId189" Type="http://schemas.openxmlformats.org/officeDocument/2006/relationships/font" Target="fonts/font6.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tableStyles" Target="tableStyles.xml"/><Relationship Id="rId190" Type="http://schemas.openxmlformats.org/officeDocument/2006/relationships/font" Target="fonts/font7.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font" Target="fonts/font3.fntdata"/><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font" Target="fonts/font4.fntdata"/><Relationship Id="rId1" Type="http://schemas.openxmlformats.org/officeDocument/2006/relationships/customXml" Target="../customXml/item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vodafone.com/news/technology/25-anniversary-text-message?utm_source=chatgpt.com"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youtube.com/watch?v=85dKBlpCtq0"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about.google/products/?sjid=12866017780865188123-EU"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samsung.com/lt/support/apps-services/kas-yra-samsung-account-paskyra/"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www.flaticon.com/free-icon/cloud_9252799?term=cloud+lock&amp;page=1&amp;position=3&amp;origin=search&amp;related_id=9252799" TargetMode="External"/><Relationship Id="rId7" Type="http://schemas.openxmlformats.org/officeDocument/2006/relationships/hyperlink" Target="https://www.flaticon.com/free-icon/alert_9356599" TargetMode="External"/><Relationship Id="rId2" Type="http://schemas.openxmlformats.org/officeDocument/2006/relationships/slide" Target="../slides/slide81.xml"/><Relationship Id="rId1" Type="http://schemas.openxmlformats.org/officeDocument/2006/relationships/notesMaster" Target="../notesMasters/notesMaster1.xml"/><Relationship Id="rId6" Type="http://schemas.openxmlformats.org/officeDocument/2006/relationships/hyperlink" Target="https://www.flaticon.com/free-icon/iphone_1551230?term=phone&amp;page=1&amp;position=20&amp;origin=search&amp;related_id=1551230" TargetMode="External"/><Relationship Id="rId5" Type="http://schemas.openxmlformats.org/officeDocument/2006/relationships/hyperlink" Target="https://www.flaticon.com/free-icon/laptop_689396?term=computer&amp;page=1&amp;position=17&amp;origin=search&amp;related_id=689396" TargetMode="External"/><Relationship Id="rId4" Type="http://schemas.openxmlformats.org/officeDocument/2006/relationships/hyperlink" Target="https://www.flaticon.com/free-icon/flash_14090224?term=red+bolt&amp;page=1&amp;position=1&amp;origin=search&amp;related_id=14090224" TargetMode="Externa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tms-outsource.com/blog/posts/app-pricing-model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finance.yahoo.com/news/sensor-tower-consumer-spending-apps-080100328.html" TargetMode="Externa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s://support.apple.com/en-gb/guide/security/secb8f887a15/web"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s://www.youtube.com/watch?v=wQWFsAes_Co" TargetMode="External"/><Relationship Id="rId2" Type="http://schemas.openxmlformats.org/officeDocument/2006/relationships/slide" Target="../slides/slide106.xml"/><Relationship Id="rId1" Type="http://schemas.openxmlformats.org/officeDocument/2006/relationships/notesMaster" Target="../notesMasters/notesMaster1.xml"/><Relationship Id="rId5" Type="http://schemas.openxmlformats.org/officeDocument/2006/relationships/hyperlink" Target="https://www.youtube.com/shorts/7U-g5smwU-4" TargetMode="External"/><Relationship Id="rId4" Type="http://schemas.openxmlformats.org/officeDocument/2006/relationships/hyperlink" Target="https://www.youtube.com/shorts/OLtXQaO_YYU" TargetMode="Externa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3" Type="http://schemas.openxmlformats.org/officeDocument/2006/relationships/hyperlink" Target="https://gs.statcounter.com/search-engine-market-share/all/lithuania/2023" TargetMode="External"/><Relationship Id="rId2" Type="http://schemas.openxmlformats.org/officeDocument/2006/relationships/slide" Target="../slides/slide116.xml"/><Relationship Id="rId1" Type="http://schemas.openxmlformats.org/officeDocument/2006/relationships/notesMaster" Target="../notesMasters/notesMaster1.xml"/><Relationship Id="rId5" Type="http://schemas.openxmlformats.org/officeDocument/2006/relationships/hyperlink" Target="https://gs.statcounter.com/platform-market-share/desktop-mobile-tablet" TargetMode="External"/><Relationship Id="rId4" Type="http://schemas.openxmlformats.org/officeDocument/2006/relationships/hyperlink" Target="https://sqmagazine.co.uk/google-search-statistics/?utm_source=chatgpt.com" TargetMode="External"/></Relationships>
</file>

<file path=ppt/notesSlides/_rels/notesSlide117.xml.rels><?xml version="1.0" encoding="UTF-8" standalone="yes"?>
<Relationships xmlns="http://schemas.openxmlformats.org/package/2006/relationships"><Relationship Id="rId3" Type="http://schemas.openxmlformats.org/officeDocument/2006/relationships/hyperlink" Target="https://medium.com/analytics-vidhya/pagerank-in-python-a3354c474522" TargetMode="External"/><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3" Type="http://schemas.openxmlformats.org/officeDocument/2006/relationships/hyperlink" Target="https://www.un.org/sites/un2.un.org/files/attention_economy_feb.pdf" TargetMode="External"/><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hyperlink" Target="https://www.lrt.lt/naujienos/mokslas-ir-it/11/1565762/ar-telefonas-jusu-klausosi-taip-jeigu-jam-leidziate-bet-reklamas-matote-ne-del-to" TargetMode="External"/><Relationship Id="rId2" Type="http://schemas.openxmlformats.org/officeDocument/2006/relationships/slide" Target="../slides/slide132.xml"/><Relationship Id="rId1" Type="http://schemas.openxmlformats.org/officeDocument/2006/relationships/notesMaster" Target="../notesMasters/notesMaster1.xml"/><Relationship Id="rId4" Type="http://schemas.openxmlformats.org/officeDocument/2006/relationships/hyperlink" Target="https://lzc.lt/wp-content/uploads/2019/02/Digital-Media-Literacy-PDF.pdf" TargetMode="External"/></Relationships>
</file>

<file path=ppt/notesSlides/_rels/notesSlide133.xml.rels><?xml version="1.0" encoding="UTF-8" standalone="yes"?>
<Relationships xmlns="http://schemas.openxmlformats.org/package/2006/relationships"><Relationship Id="rId3" Type="http://schemas.openxmlformats.org/officeDocument/2006/relationships/hyperlink" Target="https://lt.wikipedia.org/wiki/Algoritmas" TargetMode="External"/><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3" Type="http://schemas.openxmlformats.org/officeDocument/2006/relationships/hyperlink" Target="https://www.youtube.com/watch?v=BIaQkkg-eQQ" TargetMode="External"/><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3" Type="http://schemas.openxmlformats.org/officeDocument/2006/relationships/hyperlink" Target="https://www.lrt.lt/naujienos/verslas/4/1780998/lrt-trumpai-sildymo-kompensacijos-galetu-tiketis-ir-gaunantieji-vidutines-pajamas-ka-svarbu-zinoti" TargetMode="External"/><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3" Type="http://schemas.openxmlformats.org/officeDocument/2006/relationships/hyperlink" Target="http://debunk.org" TargetMode="External"/><Relationship Id="rId2" Type="http://schemas.openxmlformats.org/officeDocument/2006/relationships/slide" Target="../slides/slide148.xml"/><Relationship Id="rId1" Type="http://schemas.openxmlformats.org/officeDocument/2006/relationships/notesMaster" Target="../notesMasters/notesMaster1.xml"/><Relationship Id="rId4" Type="http://schemas.openxmlformats.org/officeDocument/2006/relationships/hyperlink" Target="https://www.15min.lt/projektas/patikrinta-15min" TargetMode="Externa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3" Type="http://schemas.openxmlformats.org/officeDocument/2006/relationships/hyperlink" Target="http://lrt.lt" TargetMode="External"/><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3" Type="http://schemas.openxmlformats.org/officeDocument/2006/relationships/hyperlink" Target="https://www.youtube.com/watch?v=l0_cq22vjyg" TargetMode="External"/><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3" Type="http://schemas.openxmlformats.org/officeDocument/2006/relationships/hyperlink" Target="https://lt.linkedin.com/in/elena-landsbergyt%C4%97-bukauskien%C4%97-65b36518b" TargetMode="External"/><Relationship Id="rId2" Type="http://schemas.openxmlformats.org/officeDocument/2006/relationships/slide" Target="../slides/slide156.xml"/><Relationship Id="rId1" Type="http://schemas.openxmlformats.org/officeDocument/2006/relationships/notesMaster" Target="../notesMasters/notesMaster1.xml"/><Relationship Id="rId4" Type="http://schemas.openxmlformats.org/officeDocument/2006/relationships/hyperlink" Target="https://www.instagram.com/ir_vel_sloga/" TargetMode="External"/></Relationships>
</file>

<file path=ppt/notesSlides/_rels/notesSlide157.xml.rels><?xml version="1.0" encoding="UTF-8" standalone="yes"?>
<Relationships xmlns="http://schemas.openxmlformats.org/package/2006/relationships"><Relationship Id="rId3" Type="http://schemas.openxmlformats.org/officeDocument/2006/relationships/hyperlink" Target="https://www.facebook.com/linas.kojala/" TargetMode="External"/><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3" Type="http://schemas.openxmlformats.org/officeDocument/2006/relationships/hyperlink" Target="https://www.reddit.com/r/deMiko/top/?t=year" TargetMode="External"/><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3" Type="http://schemas.openxmlformats.org/officeDocument/2006/relationships/hyperlink" Target="https://youtu.be/82MMgsvfAdw?si=p_trOiVbhog_K4tO" TargetMode="External"/><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3" Type="http://schemas.openxmlformats.org/officeDocument/2006/relationships/hyperlink" Target="https://uzt.lt/" TargetMode="External"/><Relationship Id="rId2" Type="http://schemas.openxmlformats.org/officeDocument/2006/relationships/slide" Target="../slides/slide162.xml"/><Relationship Id="rId1" Type="http://schemas.openxmlformats.org/officeDocument/2006/relationships/notesMaster" Target="../notesMasters/notesMaster1.xml"/><Relationship Id="rId5" Type="http://schemas.openxmlformats.org/officeDocument/2006/relationships/hyperlink" Target="https://www.sodra.lt/?lang=lt" TargetMode="External"/><Relationship Id="rId4" Type="http://schemas.openxmlformats.org/officeDocument/2006/relationships/hyperlink" Target="http://uzt.lt" TargetMode="External"/></Relationships>
</file>

<file path=ppt/notesSlides/_rels/notesSlide163.xml.rels><?xml version="1.0" encoding="UTF-8" standalone="yes"?>
<Relationships xmlns="http://schemas.openxmlformats.org/package/2006/relationships"><Relationship Id="rId3" Type="http://schemas.openxmlformats.org/officeDocument/2006/relationships/hyperlink" Target="https://en.wikipedia.org/wiki/Chatbot" TargetMode="External"/><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3" Type="http://schemas.openxmlformats.org/officeDocument/2006/relationships/hyperlink" Target="https://www.youtube.com/watch?v=-7P3b97DMP4" TargetMode="External"/><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8" Type="http://schemas.openxmlformats.org/officeDocument/2006/relationships/hyperlink" Target="https://en.wikipedia.org/wiki/Gemini_(chatbot)" TargetMode="External"/><Relationship Id="rId13" Type="http://schemas.openxmlformats.org/officeDocument/2006/relationships/hyperlink" Target="https://en.wikipedia.org/wiki/Hallucination_(artificial_intelligence)" TargetMode="External"/><Relationship Id="rId3" Type="http://schemas.openxmlformats.org/officeDocument/2006/relationships/hyperlink" Target="https://gs.statcounter.com/ai-chatbot-market-share/mobile/lithuania" TargetMode="External"/><Relationship Id="rId7" Type="http://schemas.openxmlformats.org/officeDocument/2006/relationships/hyperlink" Target="https://en.wikipedia.org/wiki/ChatGPT" TargetMode="External"/><Relationship Id="rId12" Type="http://schemas.openxmlformats.org/officeDocument/2006/relationships/hyperlink" Target="https://en.wikipedia.org/wiki/Meta_AI" TargetMode="External"/><Relationship Id="rId2" Type="http://schemas.openxmlformats.org/officeDocument/2006/relationships/slide" Target="../slides/slide166.xml"/><Relationship Id="rId1" Type="http://schemas.openxmlformats.org/officeDocument/2006/relationships/notesMaster" Target="../notesMasters/notesMaster1.xml"/><Relationship Id="rId6" Type="http://schemas.openxmlformats.org/officeDocument/2006/relationships/hyperlink" Target="https://whatthetech.tv/best-ai-assistant-in-2025-chatgpt-vs-google-gemini-vs-microsoft-copilot-vs-perplexity/" TargetMode="External"/><Relationship Id="rId11" Type="http://schemas.openxmlformats.org/officeDocument/2006/relationships/hyperlink" Target="https://en.wikipedia.org/wiki/Perplexity_AI" TargetMode="External"/><Relationship Id="rId5" Type="http://schemas.openxmlformats.org/officeDocument/2006/relationships/hyperlink" Target="https://creatoreconomy.so/p/chatgpt-vs-claude-vs-gemini-the-best-ai-model-for-each-use-case-2025" TargetMode="External"/><Relationship Id="rId10" Type="http://schemas.openxmlformats.org/officeDocument/2006/relationships/hyperlink" Target="https://en.wikipedia.org/wiki/Microsoft_Copilot" TargetMode="External"/><Relationship Id="rId4" Type="http://schemas.openxmlformats.org/officeDocument/2006/relationships/hyperlink" Target="https://pulsebay.co.nz/post/which-generative-ai-is-the-best-a-deep-dive-into-openai-gemini-claude-ai-meta-and-more/" TargetMode="External"/><Relationship Id="rId9" Type="http://schemas.openxmlformats.org/officeDocument/2006/relationships/hyperlink" Target="https://en.wikipedia.org/wiki/Claude_(language_model)" TargetMode="External"/><Relationship Id="rId14" Type="http://schemas.openxmlformats.org/officeDocument/2006/relationships/hyperlink" Target="https://www.apple.com/apple-intelligence/" TargetMode="Externa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66ebd20701_2_5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g366ebd20701_2_5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0"/>
              <a:t>Šiuolaikinis išmanusis telefonas – tai ne tik skambučių ar žinučių siuntimo priemonė. Tai – mūsų informacijos paieškos įrankis, fotografavimo priemonė, kelionių planuotojas ir net darbo vieta kišenėje. Tačiau ar tikrai mokame jį valdyti saugiai ir išnaudoti visą jo potencialą?</a:t>
            </a:r>
            <a:endParaRPr sz="1400"/>
          </a:p>
          <a:p>
            <a:pPr marL="0" lvl="0" indent="0" algn="l" rtl="0">
              <a:spcBef>
                <a:spcPts val="0"/>
              </a:spcBef>
              <a:spcAft>
                <a:spcPts val="0"/>
              </a:spcAft>
              <a:buNone/>
            </a:pPr>
            <a:r>
              <a:rPr lang="en" sz="1400" b="0"/>
              <a:t>Šių mokymų tikslas – padėti kiekvienam išmokti naudotis telefonu išmaniai, praktiškai ir saugiai, nepasiklysti tarp nustatymų, programėlių ar reklamos triukų.</a:t>
            </a:r>
            <a:endParaRPr sz="1400"/>
          </a:p>
          <a:p>
            <a:pPr marL="0" lvl="0" indent="0" algn="l" rtl="0">
              <a:spcBef>
                <a:spcPts val="0"/>
              </a:spcBef>
              <a:spcAft>
                <a:spcPts val="0"/>
              </a:spcAft>
              <a:buNone/>
            </a:pPr>
            <a:r>
              <a:rPr lang="en" sz="1400" b="0"/>
              <a:t>Kodėl tai svarbu?</a:t>
            </a:r>
            <a:endParaRPr sz="1400"/>
          </a:p>
          <a:p>
            <a:pPr marL="0" lvl="0" indent="0" algn="l" rtl="0">
              <a:spcBef>
                <a:spcPts val="0"/>
              </a:spcBef>
              <a:spcAft>
                <a:spcPts val="0"/>
              </a:spcAft>
              <a:buNone/>
            </a:pPr>
            <a:r>
              <a:rPr lang="en" sz="1400" b="0"/>
              <a:t>Dauguma mūsų telefoną naudoja kasdien, bet ne visuomet žino, kokie nustatymai padeda apsisaugoti nuo grėsmių.</a:t>
            </a:r>
            <a:endParaRPr sz="1400"/>
          </a:p>
          <a:p>
            <a:pPr marL="0" lvl="0" indent="0" algn="l" rtl="0">
              <a:spcBef>
                <a:spcPts val="0"/>
              </a:spcBef>
              <a:spcAft>
                <a:spcPts val="0"/>
              </a:spcAft>
              <a:buNone/>
            </a:pPr>
            <a:r>
              <a:rPr lang="en" sz="1400" b="0"/>
              <a:t>Telefonas tampa pagrindiniu informacijos šaltiniu, todėl svarbu mokėti atsirinkti ir įvertinti, kas yra patikima.</a:t>
            </a:r>
            <a:endParaRPr sz="1400"/>
          </a:p>
          <a:p>
            <a:pPr marL="0" lvl="0" indent="0" algn="l" rtl="0">
              <a:spcBef>
                <a:spcPts val="0"/>
              </a:spcBef>
              <a:spcAft>
                <a:spcPts val="0"/>
              </a:spcAft>
              <a:buNone/>
            </a:pPr>
            <a:r>
              <a:rPr lang="en" sz="1400" b="0"/>
              <a:t>Socialiniai tinklai, programėlės, kameros, debesijos paskyros – visa tai reikia suprasti, kad galėtume naudotis atsakingai ir efektyviai.</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Visų mokymų metu aktyviai naudosime savo mobiliuosius įrenginius.</a:t>
            </a:r>
            <a:endParaRPr i="0">
              <a:latin typeface="Arial"/>
              <a:ea typeface="Arial"/>
              <a:cs typeface="Arial"/>
              <a:sym typeface="Arial"/>
            </a:endParaRPr>
          </a:p>
        </p:txBody>
      </p:sp>
      <p:sp>
        <p:nvSpPr>
          <p:cNvPr id="638" name="Google Shape;638;g366ebd20701_2_5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66ebd20701_2_5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4" name="Google Shape;644;g366ebd20701_2_5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sz="1400"/>
              <a:t>Paklauskite auditorijos kaip jie apibūdintų mobiliuosius įrenginius.</a:t>
            </a:r>
            <a:endParaRPr sz="1400"/>
          </a:p>
          <a:p>
            <a:pPr marL="0" marR="0" lvl="0" indent="0" algn="l" rtl="0">
              <a:lnSpc>
                <a:spcPct val="100000"/>
              </a:lnSpc>
              <a:spcBef>
                <a:spcPts val="0"/>
              </a:spcBef>
              <a:spcAft>
                <a:spcPts val="0"/>
              </a:spcAft>
              <a:buClr>
                <a:schemeClr val="dk1"/>
              </a:buClr>
              <a:buSzPts val="1200"/>
              <a:buFont typeface="Arial"/>
              <a:buNone/>
            </a:pPr>
            <a:r>
              <a:rPr lang="en" sz="1400">
                <a:latin typeface="Arial"/>
                <a:ea typeface="Arial"/>
                <a:cs typeface="Arial"/>
                <a:sym typeface="Arial"/>
              </a:rPr>
              <a:t>Išklausę pasisakymų pateikiame enciklopedijose randamus apibrėžimus. </a:t>
            </a:r>
            <a:r>
              <a:rPr lang="en" sz="1400"/>
              <a:t>Mobilieji įrenginiai </a:t>
            </a:r>
            <a:r>
              <a:rPr lang="en" sz="1400">
                <a:solidFill>
                  <a:schemeClr val="dk1"/>
                </a:solidFill>
              </a:rPr>
              <a:t>–</a:t>
            </a:r>
            <a:r>
              <a:rPr lang="en" sz="1400"/>
              <a:t> tai nedideli nešiojamieji skaitmeniniai įrenginiai, pavyzdžiui, telefonai ar planšetiniai kompiuteriai, kuriuose galima naudotis žiniatinkliu, programomis ir kita programine įranga.</a:t>
            </a:r>
            <a:endParaRPr/>
          </a:p>
        </p:txBody>
      </p:sp>
      <p:sp>
        <p:nvSpPr>
          <p:cNvPr id="645" name="Google Shape;645;g366ebd20701_2_5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66ebd20701_2_5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g366ebd20701_2_5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1400" b="1"/>
              <a:t>Išmanusis telefonas </a:t>
            </a:r>
            <a:br>
              <a:rPr lang="en" sz="1400"/>
            </a:br>
            <a:r>
              <a:rPr lang="en" sz="1400"/>
              <a:t>Naudojamas: naršyti internete, skambinti, siųsti teksto žinutes, įdiegti tūkstančius programų, asmeniniam naudojimui ir verslo tikslams. </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None/>
            </a:pPr>
            <a:r>
              <a:rPr lang="en" sz="1400" b="1"/>
              <a:t>Išmanusis laikrodis</a:t>
            </a:r>
            <a:br>
              <a:rPr lang="en" sz="1400"/>
            </a:br>
            <a:r>
              <a:rPr lang="en" sz="1400"/>
              <a:t>Atlieka ne tik laiko skaičiavimo funkciją. Naudojamas širdies ritmui stebėti, aktyvumui sekti. Šis prietaisas, kaip ir išmanusis telefonas turi jutiklinį ekraną ir leidžia atlikti veiksmus perbraukiant arba bakstelint ekraną. </a:t>
            </a:r>
            <a:endParaRPr sz="1400"/>
          </a:p>
          <a:p>
            <a:pPr marL="0" lvl="0" indent="0" algn="l" rtl="0">
              <a:lnSpc>
                <a:spcPct val="90000"/>
              </a:lnSpc>
              <a:spcBef>
                <a:spcPts val="0"/>
              </a:spcBef>
              <a:spcAft>
                <a:spcPts val="0"/>
              </a:spcAft>
              <a:buNone/>
            </a:pPr>
            <a:endParaRPr sz="1400" b="1"/>
          </a:p>
          <a:p>
            <a:pPr marL="0" lvl="0" indent="0" algn="l" rtl="0">
              <a:lnSpc>
                <a:spcPct val="90000"/>
              </a:lnSpc>
              <a:spcBef>
                <a:spcPts val="0"/>
              </a:spcBef>
              <a:spcAft>
                <a:spcPts val="0"/>
              </a:spcAft>
              <a:buClr>
                <a:schemeClr val="dk1"/>
              </a:buClr>
              <a:buSzPts val="1100"/>
              <a:buFont typeface="Arial"/>
              <a:buNone/>
            </a:pPr>
            <a:r>
              <a:rPr lang="en" sz="1400" b="1"/>
              <a:t>Svarbu akcentuoti</a:t>
            </a:r>
            <a:r>
              <a:rPr lang="en" sz="1400"/>
              <a:t>, kad išmanusis laikrodis gali būti ypač naudingas senjorams ar žmonėms su sveikatos problemomis – kai kurie modeliai automatiškai aptinka kritimą ir kviečia pagalbą.</a:t>
            </a:r>
            <a:endParaRPr sz="1400"/>
          </a:p>
          <a:p>
            <a:pPr marL="0" lvl="0" indent="0" algn="l" rtl="0">
              <a:lnSpc>
                <a:spcPct val="90000"/>
              </a:lnSpc>
              <a:spcBef>
                <a:spcPts val="0"/>
              </a:spcBef>
              <a:spcAft>
                <a:spcPts val="0"/>
              </a:spcAft>
              <a:buClr>
                <a:schemeClr val="dk1"/>
              </a:buClr>
              <a:buSzPts val="1100"/>
              <a:buFont typeface="Arial"/>
              <a:buNone/>
            </a:pPr>
            <a:r>
              <a:rPr lang="en" sz="1400"/>
              <a:t>Laikrodis turi funkciją primenančią pajudėti, atsigerti vandens – tarsi asmeninis treneris.</a:t>
            </a:r>
            <a:endParaRPr sz="1400"/>
          </a:p>
          <a:p>
            <a:pPr marL="0" lvl="0" indent="0" algn="l" rtl="0">
              <a:lnSpc>
                <a:spcPct val="90000"/>
              </a:lnSpc>
              <a:spcBef>
                <a:spcPts val="0"/>
              </a:spcBef>
              <a:spcAft>
                <a:spcPts val="0"/>
              </a:spcAft>
              <a:buClr>
                <a:schemeClr val="dk1"/>
              </a:buClr>
              <a:buSzPts val="1100"/>
              <a:buFont typeface="Arial"/>
              <a:buNone/>
            </a:pPr>
            <a:r>
              <a:rPr lang="en" sz="1400"/>
              <a:t>Kai kurie žmonės per laikrodį valdo muziką, atlieka bekontakčius mokėjimus.</a:t>
            </a:r>
            <a:endParaRPr sz="1400"/>
          </a:p>
        </p:txBody>
      </p:sp>
      <p:sp>
        <p:nvSpPr>
          <p:cNvPr id="652" name="Google Shape;652;g366ebd20701_2_5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773a8e3897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3773a8e3897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1400" b="1"/>
              <a:t>Planšetinis kompiuteris</a:t>
            </a:r>
            <a:endParaRPr sz="1400" b="1"/>
          </a:p>
          <a:p>
            <a:pPr marL="0" lvl="0" indent="0" algn="l" rtl="0">
              <a:lnSpc>
                <a:spcPct val="90000"/>
              </a:lnSpc>
              <a:spcBef>
                <a:spcPts val="0"/>
              </a:spcBef>
              <a:spcAft>
                <a:spcPts val="0"/>
              </a:spcAft>
              <a:buNone/>
            </a:pPr>
            <a:r>
              <a:rPr lang="en" sz="1400"/>
              <a:t>Didesnis už išmanųjį telefoną. Atlieka beveik viską, ką ir smartphone. Sukurtas laikyti abiejose rankose.</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Planšetės dažnai naudojamos mokymuisi, prezentacijoms, vaizdo konferencijoms, menui (pvz., piešimui su rašikliu).</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Daug modelių turi papildomus priedus: klaviatūras, rašiklius.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Naudingos keliaujant – lengvos, ilgas baterijos veikimo laikas, patogios filmams, skaitymui, naršymui.</a:t>
            </a:r>
            <a:endParaRPr sz="1400">
              <a:solidFill>
                <a:schemeClr val="dk1"/>
              </a:solidFill>
            </a:endParaRPr>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None/>
            </a:pPr>
            <a:r>
              <a:rPr lang="en" sz="1400" b="1"/>
              <a:t>Elektroninė skaityklė</a:t>
            </a:r>
            <a:br>
              <a:rPr lang="en" sz="1400"/>
            </a:br>
            <a:r>
              <a:rPr lang="en" sz="1400"/>
              <a:t>Naudojama elektroninių knygų, laikraščių, dokumentų skaitymui. Paprastai turi belaidį ryšį, kad būtų galima atsisiųsti turinį ir atlikti kitas žiniatinklio užduotis. </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E-skaityklės dažnai turi elektroninio rašalo (e-ink) ekranus – jie nevargina akių, gali būti skaitomi net saulės šviesoje, skirtingai nei telefonų ar planšečių ekranai.</a:t>
            </a:r>
            <a:endParaRPr sz="1400"/>
          </a:p>
          <a:p>
            <a:pPr marL="0" lvl="0" indent="0" algn="l" rtl="0">
              <a:lnSpc>
                <a:spcPct val="90000"/>
              </a:lnSpc>
              <a:spcBef>
                <a:spcPts val="0"/>
              </a:spcBef>
              <a:spcAft>
                <a:spcPts val="0"/>
              </a:spcAft>
              <a:buClr>
                <a:schemeClr val="dk1"/>
              </a:buClr>
              <a:buSzPts val="1100"/>
              <a:buFont typeface="Arial"/>
              <a:buNone/>
            </a:pPr>
            <a:r>
              <a:rPr lang="en" sz="1400"/>
              <a:t>Dėl mažo energijos sunaudojimo baterija gali laikyti net kelias savaites.</a:t>
            </a:r>
            <a:endParaRPr sz="1400"/>
          </a:p>
          <a:p>
            <a:pPr marL="0" lvl="0" indent="0" algn="l" rtl="0">
              <a:lnSpc>
                <a:spcPct val="90000"/>
              </a:lnSpc>
              <a:spcBef>
                <a:spcPts val="0"/>
              </a:spcBef>
              <a:spcAft>
                <a:spcPts val="0"/>
              </a:spcAft>
              <a:buClr>
                <a:schemeClr val="dk1"/>
              </a:buClr>
              <a:buSzPts val="1100"/>
              <a:buFont typeface="Arial"/>
              <a:buNone/>
            </a:pPr>
            <a:r>
              <a:rPr lang="en" sz="1400"/>
              <a:t>Dauguma skaityklių (pvz., „Kindle“, „PocketBook“) palaiko žodynus, pastabas, teksto pažymėjimą, kai kurios – net balso sintezę.</a:t>
            </a:r>
            <a:endParaRPr sz="1400"/>
          </a:p>
        </p:txBody>
      </p:sp>
      <p:sp>
        <p:nvSpPr>
          <p:cNvPr id="660" name="Google Shape;660;g3773a8e3897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366ebd20701_2_5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g366ebd20701_2_5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Prieš pradedant tolesnę temą, paskatinkite dalyvius pasidalinti prisiminimais apie savo pirmuosius mobiliuosius telefonus. Galite paklausti:</a:t>
            </a:r>
            <a:endParaRPr sz="1400">
              <a:solidFill>
                <a:schemeClr val="dk1"/>
              </a:solidFill>
            </a:endParaRPr>
          </a:p>
          <a:p>
            <a:pPr marL="0" lvl="0" indent="0" algn="l" rtl="0">
              <a:lnSpc>
                <a:spcPct val="90000"/>
              </a:lnSpc>
              <a:spcBef>
                <a:spcPts val="1200"/>
              </a:spcBef>
              <a:spcAft>
                <a:spcPts val="1200"/>
              </a:spcAft>
              <a:buNone/>
            </a:pPr>
            <a:r>
              <a:rPr lang="en" sz="1400">
                <a:solidFill>
                  <a:schemeClr val="dk1"/>
                </a:solidFill>
              </a:rPr>
              <a:t>Koks buvo jų pirmasis telefonas?</a:t>
            </a:r>
            <a:br>
              <a:rPr lang="en" sz="1400">
                <a:solidFill>
                  <a:schemeClr val="dk1"/>
                </a:solidFill>
              </a:rPr>
            </a:br>
            <a:r>
              <a:rPr lang="en" sz="1400">
                <a:solidFill>
                  <a:schemeClr val="dk1"/>
                </a:solidFill>
              </a:rPr>
              <a:t>Kuo jis skyrėsi nuo šiandieninių?</a:t>
            </a:r>
            <a:endParaRPr/>
          </a:p>
        </p:txBody>
      </p:sp>
      <p:sp>
        <p:nvSpPr>
          <p:cNvPr id="668" name="Google Shape;668;g366ebd20701_2_5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366ebd20701_2_6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g366ebd20701_2_6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Font typeface="Arial"/>
              <a:buNone/>
            </a:pPr>
            <a:r>
              <a:rPr lang="en" sz="1400">
                <a:solidFill>
                  <a:schemeClr val="dk1"/>
                </a:solidFill>
              </a:rPr>
              <a:t>Pirmasis pasaulyje nešiojamas telefonas buvo „Motorola DynaTAC 8000X“, pristatytas 1983 metais. Jis kainavo net 4000 JAV dolerių ir buvo laikomas pirmuoju tikru mobiliuoju telefonu. 1985 m. pirmasis skambutis Jungtinėje Karalystėje buvo atliktas „Vodafone“ pirmininko sero Ernesto Harrisono.</a:t>
            </a:r>
            <a:endParaRPr sz="1400">
              <a:solidFill>
                <a:schemeClr val="dk1"/>
              </a:solidFill>
            </a:endParaRPr>
          </a:p>
          <a:p>
            <a:pPr marL="0" lvl="0" indent="0" algn="l" rtl="0">
              <a:lnSpc>
                <a:spcPct val="90000"/>
              </a:lnSpc>
              <a:spcBef>
                <a:spcPts val="0"/>
              </a:spcBef>
              <a:spcAft>
                <a:spcPts val="0"/>
              </a:spcAft>
              <a:buClr>
                <a:schemeClr val="dk1"/>
              </a:buClr>
              <a:buFont typeface="Arial"/>
              <a:buNone/>
            </a:pPr>
            <a:r>
              <a:rPr lang="en" sz="1400">
                <a:solidFill>
                  <a:schemeClr val="dk1"/>
                </a:solidFill>
              </a:rPr>
              <a:t>Iš pradžių mobilieji telefonai dažnai buvo vadinami „automobiliniais telefonais“, nes buvo per dideli, kad būtų patogūs nešiotis kišenėje ar rankinėje. Tačiau technologijos greitai tobulėjo – 1989 m. pasirodė „Motorola MicroTAC“ su atlenkiamu dangteliu, o vėliau pasirodę modeliai, turėjo ilgesnį baterijos veikimo laiką.</a:t>
            </a:r>
            <a:endParaRPr sz="1400">
              <a:solidFill>
                <a:schemeClr val="dk1"/>
              </a:solidFill>
            </a:endParaRPr>
          </a:p>
          <a:p>
            <a:pPr marL="0" lvl="0" indent="0" algn="l" rtl="0">
              <a:lnSpc>
                <a:spcPct val="90000"/>
              </a:lnSpc>
              <a:spcBef>
                <a:spcPts val="0"/>
              </a:spcBef>
              <a:spcAft>
                <a:spcPts val="0"/>
              </a:spcAft>
              <a:buClr>
                <a:schemeClr val="dk1"/>
              </a:buClr>
              <a:buFont typeface="Arial"/>
              <a:buNone/>
            </a:pPr>
            <a:r>
              <a:rPr lang="en" sz="1400">
                <a:solidFill>
                  <a:schemeClr val="dk1"/>
                </a:solidFill>
              </a:rPr>
              <a:t>Laikui bėgant, mobilieji telefonai tapo mažesni, prieinamesni ir labiau pritaikyti kasdieniam vartotojui. Iš pradžių skirti tik skambučiams, jie greitai įgijo SMS siuntimo galimybę, o vėliau – išmaniąsias funkcijas</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Mobilieji įrenginiai ne tik palengvino gyvenimą, bet ir sukėlė tam tikrą priklausomybę – vienas tyrimas parodė, kad vidutiniškai žmogus per dieną paliečia savo telefoną 2617 kartų. Šiandieniniame pasaulyje žmonės mobiliaisiais telefonais naudojasi dažniau nei tualetu.“ Vis dėlto mobilieji telefonai iš esmės pakeitė visuomenę ir tapo vienu įtakingiausių technologinių išradimų istorijoje.</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Clr>
                <a:schemeClr val="dk1"/>
              </a:buClr>
              <a:buFont typeface="Arial"/>
              <a:buNone/>
            </a:pPr>
            <a:endParaRPr sz="1400"/>
          </a:p>
          <a:p>
            <a:pPr marL="0" lvl="0" indent="0" algn="l" rtl="0">
              <a:lnSpc>
                <a:spcPct val="90000"/>
              </a:lnSpc>
              <a:spcBef>
                <a:spcPts val="0"/>
              </a:spcBef>
              <a:spcAft>
                <a:spcPts val="0"/>
              </a:spcAft>
              <a:buNone/>
            </a:pPr>
            <a:r>
              <a:rPr lang="en" sz="1400"/>
              <a:t>Šaltinis: </a:t>
            </a:r>
            <a:r>
              <a:rPr lang="en" sz="1400">
                <a:solidFill>
                  <a:schemeClr val="dk1"/>
                </a:solidFill>
              </a:rPr>
              <a:t> </a:t>
            </a:r>
            <a:r>
              <a:rPr lang="en" sz="1400" u="sng">
                <a:solidFill>
                  <a:schemeClr val="hlink"/>
                </a:solidFill>
                <a:hlinkClick r:id="rId3"/>
              </a:rPr>
              <a:t>https://www.researchgate.net/publication/362033694_A_Short_Review_on_the_History_of_Mobile_Phones</a:t>
            </a:r>
            <a:r>
              <a:rPr lang="en" sz="1400">
                <a:solidFill>
                  <a:schemeClr val="dk1"/>
                </a:solidFill>
              </a:rPr>
              <a:t> </a:t>
            </a:r>
            <a:endParaRPr sz="1400">
              <a:solidFill>
                <a:schemeClr val="dk1"/>
              </a:solidFill>
            </a:endParaRPr>
          </a:p>
          <a:p>
            <a:pPr marL="0" lvl="0" indent="0" algn="l" rtl="0">
              <a:lnSpc>
                <a:spcPct val="90000"/>
              </a:lnSpc>
              <a:spcBef>
                <a:spcPts val="0"/>
              </a:spcBef>
              <a:spcAft>
                <a:spcPts val="0"/>
              </a:spcAft>
              <a:buClr>
                <a:schemeClr val="dk1"/>
              </a:buClr>
              <a:buFont typeface="Arial"/>
              <a:buNone/>
            </a:pPr>
            <a:endParaRPr sz="1400">
              <a:solidFill>
                <a:schemeClr val="dk1"/>
              </a:solidFill>
            </a:endParaRPr>
          </a:p>
        </p:txBody>
      </p:sp>
      <p:sp>
        <p:nvSpPr>
          <p:cNvPr id="676" name="Google Shape;676;g366ebd20701_2_6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66ebd20701_2_6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g366ebd20701_2_6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 sz="1400">
                <a:solidFill>
                  <a:schemeClr val="dk1"/>
                </a:solidFill>
              </a:rPr>
              <a:t>Prieš pradėdami nagrinėti naują potemę, paklauskite dalyvių ar žino, kas yra mobiliojo įrenginio operacinė sistema?</a:t>
            </a:r>
            <a:endParaRPr sz="1400">
              <a:solidFill>
                <a:schemeClr val="dk1"/>
              </a:solidFill>
            </a:endParaRPr>
          </a:p>
          <a:p>
            <a:pPr marL="0" lvl="0" indent="0" algn="l" rtl="0">
              <a:spcBef>
                <a:spcPts val="0"/>
              </a:spcBef>
              <a:spcAft>
                <a:spcPts val="0"/>
              </a:spcAft>
              <a:buClr>
                <a:schemeClr val="dk1"/>
              </a:buClr>
              <a:buSzPts val="1200"/>
              <a:buFont typeface="Calibri"/>
              <a:buNone/>
            </a:pPr>
            <a:endParaRPr sz="1400">
              <a:solidFill>
                <a:schemeClr val="dk1"/>
              </a:solidFill>
            </a:endParaRPr>
          </a:p>
          <a:p>
            <a:pPr marL="0" lvl="0" indent="0" algn="l" rtl="0">
              <a:spcBef>
                <a:spcPts val="0"/>
              </a:spcBef>
              <a:spcAft>
                <a:spcPts val="0"/>
              </a:spcAft>
              <a:buClr>
                <a:schemeClr val="dk1"/>
              </a:buClr>
              <a:buSzPts val="1200"/>
              <a:buFont typeface="Calibri"/>
              <a:buNone/>
            </a:pPr>
            <a:r>
              <a:rPr lang="en" sz="1400">
                <a:solidFill>
                  <a:schemeClr val="dk1"/>
                </a:solidFill>
              </a:rPr>
              <a:t>Mobiliųjų įrenginių operacinė sistema (OS) – tai pagrindinė programinė įranga, valdanti visą išmaniojo įrenginio (telefono ar planšetės) veikimą. Ji leidžia naudoti įrenginio funkcijas, tokias kaip skambinimas, žinučių siuntimas, naršymas internete, programėlių naudojimas, fotografavimas, vaizdo įrašų peržiūra ir kt. Be operacinės sistemos mobilusis telefonas neveiktų, nes tai sistema, kuri sudaro sąlygas bendrauti tarp aparatinės įrangos ir naudotojo.</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endParaRPr sz="1400">
              <a:solidFill>
                <a:schemeClr val="dk1"/>
              </a:solidFill>
            </a:endParaRPr>
          </a:p>
          <a:p>
            <a:pPr marL="0" marR="0" lvl="0" indent="0" algn="l" rtl="0">
              <a:lnSpc>
                <a:spcPct val="100000"/>
              </a:lnSpc>
              <a:spcBef>
                <a:spcPts val="1200"/>
              </a:spcBef>
              <a:spcAft>
                <a:spcPts val="0"/>
              </a:spcAft>
              <a:buClr>
                <a:schemeClr val="dk1"/>
              </a:buClr>
              <a:buSzPts val="1200"/>
              <a:buFont typeface="Calibri"/>
              <a:buNone/>
            </a:pPr>
            <a:endParaRPr sz="1400">
              <a:solidFill>
                <a:schemeClr val="dk1"/>
              </a:solidFill>
            </a:endParaRPr>
          </a:p>
        </p:txBody>
      </p:sp>
      <p:sp>
        <p:nvSpPr>
          <p:cNvPr id="683" name="Google Shape;683;g366ebd20701_2_6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366ebd20701_2_6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366ebd20701_2_6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Paklauskite auditorijos: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Ar atpažįsta šiuos ženklus?</a:t>
            </a:r>
            <a:br>
              <a:rPr lang="en" sz="1400">
                <a:solidFill>
                  <a:schemeClr val="dk1"/>
                </a:solidFill>
              </a:rPr>
            </a:br>
            <a:r>
              <a:rPr lang="en" sz="1400">
                <a:solidFill>
                  <a:schemeClr val="dk1"/>
                </a:solidFill>
              </a:rPr>
              <a:t>Kurią iš šių operacinių sistemų naudojate savo telefone?</a:t>
            </a:r>
            <a:br>
              <a:rPr lang="en" sz="1400">
                <a:solidFill>
                  <a:schemeClr val="dk1"/>
                </a:solidFill>
              </a:rPr>
            </a:br>
            <a:r>
              <a:rPr lang="en" sz="1400">
                <a:solidFill>
                  <a:schemeClr val="dk1"/>
                </a:solidFill>
              </a:rPr>
              <a:t>Ar turėjo telefoną su kita operacine sistema praeityje?</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Tai padės sužinoti, kokių naudotojų daugiau auditorijoje, ir bus lengviau pateikti aktualius pavyzdžius vėliau.</a:t>
            </a:r>
            <a:endParaRPr sz="1400">
              <a:solidFill>
                <a:schemeClr val="dk1"/>
              </a:solidFill>
            </a:endParaRPr>
          </a:p>
          <a:p>
            <a:pPr marL="0" lvl="0" indent="0" algn="l" rtl="0">
              <a:lnSpc>
                <a:spcPct val="90000"/>
              </a:lnSpc>
              <a:spcBef>
                <a:spcPts val="1200"/>
              </a:spcBef>
              <a:spcAft>
                <a:spcPts val="0"/>
              </a:spcAft>
              <a:buClr>
                <a:schemeClr val="dk1"/>
              </a:buClr>
              <a:buFont typeface="Arial"/>
              <a:buNone/>
            </a:pPr>
            <a:r>
              <a:rPr lang="en" sz="1400">
                <a:solidFill>
                  <a:schemeClr val="dk1"/>
                </a:solidFill>
              </a:rPr>
              <a:t>Pagrindinė informacija apie operacines sistemas, kurią galima trumpai pristatyti auditorijai.</a:t>
            </a:r>
            <a:endParaRPr sz="1400">
              <a:solidFill>
                <a:schemeClr val="dk1"/>
              </a:solidFill>
            </a:endParaRPr>
          </a:p>
          <a:p>
            <a:pPr marL="0" lvl="0" indent="0" algn="l" rtl="0">
              <a:lnSpc>
                <a:spcPct val="90000"/>
              </a:lnSpc>
              <a:spcBef>
                <a:spcPts val="0"/>
              </a:spcBef>
              <a:spcAft>
                <a:spcPts val="0"/>
              </a:spcAft>
              <a:buClr>
                <a:schemeClr val="dk1"/>
              </a:buClr>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Android</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Google</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Atvirojo kodo, paremta Linux</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Daugumoje išmaniųjų telefonų, planšečių, TV</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Labai platus įrenginių palaikymas, „Google Play“ parduotuvė</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iOS</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Apple</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Uždara, skirta tik Apple įrenginiams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iPhone, iPad</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Aukštas saugumo lygis, optimizuota Apple ekosistema</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KaiOS</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KaiOS Technologies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Paremta Firefox OS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Paprastesni (feature) telefonai su interneto galimybėmis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Mažai išteklių reikalaujanti, palaiko 4G, „WhatsApp“, „YouTube“</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HarmonyOS</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Huawei</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Sukurta kaip alternatyva Android</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Huawei telefonai, išmanieji TV</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Vieninga sistema įvairiems įrenginiams, greitas veikimas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Ubuntu Touch</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UBports bendruomenė (anksčiau Canonical)</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Atvirojo kodo</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Telefonai ir planšetės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Linux pagrindu, palaiko „Convergence“ (vienas įrenginys – keli režimai)</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Tizen</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Gamintojas: Samsung</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Tipas: Atvirojo kodo</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Naudojimas: Išmanieji laikrodžiai, TV, kai kurie mobilūs įrenginiai</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Ypatybės: Sukurta kaip Android alternatyva, dažniausiai naudojama ne telefonuose</a:t>
            </a:r>
            <a:endParaRPr sz="1400">
              <a:solidFill>
                <a:schemeClr val="dk1"/>
              </a:solidFill>
            </a:endParaRPr>
          </a:p>
        </p:txBody>
      </p:sp>
      <p:sp>
        <p:nvSpPr>
          <p:cNvPr id="689" name="Google Shape;689;g366ebd20701_2_6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366ebd20701_2_6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g366ebd20701_2_6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Nors ir yra ir daugiau operacinių sistemų, bet aptarsime populiariausias. </a:t>
            </a:r>
            <a:endParaRPr sz="1400">
              <a:solidFill>
                <a:schemeClr val="dk1"/>
              </a:solidFill>
            </a:endParaRPr>
          </a:p>
          <a:p>
            <a:pPr marL="0" lvl="0" indent="0" algn="l" rtl="0">
              <a:spcBef>
                <a:spcPts val="0"/>
              </a:spcBef>
              <a:spcAft>
                <a:spcPts val="0"/>
              </a:spcAft>
              <a:buNone/>
            </a:pPr>
            <a:r>
              <a:rPr lang="en" sz="1400">
                <a:solidFill>
                  <a:schemeClr val="dk1"/>
                </a:solidFill>
              </a:rPr>
              <a:t>Šiandien mobiliojoje rinkoje dominuoja dvi operacinės sistemos: Google Android ir Apple iOS. Abi platformos turi stiprių ir silpnų savybių, o pasirinkimas tarp jų priklauso nuo vartotojo poreikių ir pageidavimų.</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iOS - tai „Apple“ sukurta mobiliųjų įrenginių operacinė sistema. Šiuo metu iOS veikia „Iphone“, „iPod touch“, „iPad“ įrenginiuose. </a:t>
            </a:r>
            <a:endParaRPr sz="1400">
              <a:solidFill>
                <a:schemeClr val="dk1"/>
              </a:solidFill>
            </a:endParaRPr>
          </a:p>
          <a:p>
            <a:pPr marL="0" lvl="0" indent="0" algn="l" rtl="0">
              <a:spcBef>
                <a:spcPts val="0"/>
              </a:spcBef>
              <a:spcAft>
                <a:spcPts val="0"/>
              </a:spcAft>
              <a:buNone/>
            </a:pPr>
            <a:r>
              <a:rPr lang="en" sz="1400">
                <a:solidFill>
                  <a:schemeClr val="dk1"/>
                </a:solidFill>
              </a:rPr>
              <a:t>Android - tai mobilioji operacinė sistema, kurią sukūrė „Google“, ji naudojama jutikliniams telefonams ir planšetiniams kompiuteriams. „Google“ taip pat naudoja „Android“ programinę įrangą televizoriuose, automobiliuose ir išmaniuosiuose laikrodžiuose.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Nuotraukos šaltinis : </a:t>
            </a:r>
            <a:r>
              <a:rPr lang="en" sz="1050">
                <a:solidFill>
                  <a:srgbClr val="444746"/>
                </a:solidFill>
                <a:latin typeface="Roboto"/>
                <a:ea typeface="Roboto"/>
                <a:cs typeface="Roboto"/>
                <a:sym typeface="Roboto"/>
              </a:rPr>
              <a:t> </a:t>
            </a:r>
            <a:r>
              <a:rPr lang="en" sz="1400">
                <a:solidFill>
                  <a:srgbClr val="1D1D1D"/>
                </a:solidFill>
                <a:latin typeface="Roboto"/>
                <a:ea typeface="Roboto"/>
                <a:cs typeface="Roboto"/>
                <a:sym typeface="Roboto"/>
              </a:rPr>
              <a:t>Image by Camilo Garcia from Pixabay</a:t>
            </a:r>
            <a:endParaRPr sz="1400">
              <a:solidFill>
                <a:srgbClr val="1D1D1D"/>
              </a:solidFill>
            </a:endParaRPr>
          </a:p>
          <a:p>
            <a:pPr marL="0" lvl="0" indent="0" algn="l" rtl="0">
              <a:spcBef>
                <a:spcPts val="0"/>
              </a:spcBef>
              <a:spcAft>
                <a:spcPts val="0"/>
              </a:spcAft>
              <a:buNone/>
            </a:pPr>
            <a:endParaRPr sz="1400">
              <a:solidFill>
                <a:schemeClr val="dk1"/>
              </a:solidFill>
            </a:endParaRPr>
          </a:p>
        </p:txBody>
      </p:sp>
      <p:sp>
        <p:nvSpPr>
          <p:cNvPr id="701" name="Google Shape;701;g366ebd20701_2_6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66ebd20701_2_6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366ebd20701_2_6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t>Android</a:t>
            </a:r>
            <a:endParaRPr sz="1400"/>
          </a:p>
          <a:p>
            <a:pPr marL="0" lvl="0" indent="0" algn="l" rtl="0">
              <a:lnSpc>
                <a:spcPct val="90000"/>
              </a:lnSpc>
              <a:spcBef>
                <a:spcPts val="1200"/>
              </a:spcBef>
              <a:spcAft>
                <a:spcPts val="0"/>
              </a:spcAft>
              <a:buClr>
                <a:schemeClr val="dk1"/>
              </a:buClr>
              <a:buSzPts val="1100"/>
              <a:buFont typeface="Arial"/>
              <a:buNone/>
            </a:pPr>
            <a:r>
              <a:rPr lang="en" sz="1400"/>
              <a:t>Sistema lanksti – leidžia keisti telefono išvaizdą, naudoti skirtingas temas, net įdiegti programėles ne tik iš „Google Play“.</a:t>
            </a:r>
            <a:endParaRPr sz="1400"/>
          </a:p>
          <a:p>
            <a:pPr marL="0" lvl="0" indent="0" algn="l" rtl="0">
              <a:lnSpc>
                <a:spcPct val="90000"/>
              </a:lnSpc>
              <a:spcBef>
                <a:spcPts val="1200"/>
              </a:spcBef>
              <a:spcAft>
                <a:spcPts val="0"/>
              </a:spcAft>
              <a:buClr>
                <a:schemeClr val="dk1"/>
              </a:buClr>
              <a:buSzPts val="1100"/>
              <a:buFont typeface="Arial"/>
              <a:buNone/>
            </a:pPr>
            <a:r>
              <a:rPr lang="en" sz="1400"/>
              <a:t>Galite paklausti dalyvių: „Kas jums patinka Android sistemoje? </a:t>
            </a:r>
            <a:endParaRPr sz="1400"/>
          </a:p>
          <a:p>
            <a:pPr marL="0" lvl="0" indent="0" algn="l" rtl="0">
              <a:lnSpc>
                <a:spcPct val="90000"/>
              </a:lnSpc>
              <a:spcBef>
                <a:spcPts val="1200"/>
              </a:spcBef>
              <a:spcAft>
                <a:spcPts val="0"/>
              </a:spcAft>
              <a:buClr>
                <a:schemeClr val="dk1"/>
              </a:buClr>
              <a:buSzPts val="1100"/>
              <a:buFont typeface="Arial"/>
              <a:buNone/>
            </a:pPr>
            <a:r>
              <a:rPr lang="en" sz="1400"/>
              <a:t>Pažengusiems mokymų dalyviams galima paminėti, kad ši operacinė sistema yra atviro kodo. Atviro kodo sistema – tai programa ar operacinė sistema, kurios programinis kodas yra viešai prieinamas. Vartotojai gali:</a:t>
            </a:r>
            <a:endParaRPr sz="1400"/>
          </a:p>
          <a:p>
            <a:pPr marL="0" lvl="0" indent="0" algn="l" rtl="0">
              <a:lnSpc>
                <a:spcPct val="90000"/>
              </a:lnSpc>
              <a:spcBef>
                <a:spcPts val="1200"/>
              </a:spcBef>
              <a:spcAft>
                <a:spcPts val="1200"/>
              </a:spcAft>
              <a:buClr>
                <a:schemeClr val="dk1"/>
              </a:buClr>
              <a:buSzPts val="1100"/>
              <a:buFont typeface="Arial"/>
              <a:buNone/>
            </a:pPr>
            <a:r>
              <a:rPr lang="en" sz="1400"/>
              <a:t>Skaityti, kopijuoti, keisti ir platinti kodą. Kurti savo versijas (angl. fork).</a:t>
            </a:r>
            <a:endParaRPr sz="1400"/>
          </a:p>
        </p:txBody>
      </p:sp>
      <p:sp>
        <p:nvSpPr>
          <p:cNvPr id="710" name="Google Shape;710;g366ebd20701_2_6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366ebd20701_2_6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g366ebd20701_2_6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t>Verta paminėti, kad neseniai atsirado „Google“ sukurti mobilieji telefonai. Pixel telefonai yra Google sukurti išmanieji telefonai, skirti demonstruoti ir išnaudoti visus „Android“ operacinės sistemos privalumus. Tai tarsi „Google“ atsakymas į „Apple iPhone“ – jų pačių sukurtas telefonas su jų pačių programine įranga. </a:t>
            </a:r>
            <a:endParaRPr sz="1400"/>
          </a:p>
          <a:p>
            <a:pPr marL="0" lvl="0" indent="0" algn="l" rtl="0">
              <a:lnSpc>
                <a:spcPct val="90000"/>
              </a:lnSpc>
              <a:spcBef>
                <a:spcPts val="0"/>
              </a:spcBef>
              <a:spcAft>
                <a:spcPts val="0"/>
              </a:spcAft>
              <a:buSzPts val="1100"/>
              <a:buNone/>
            </a:pPr>
            <a:r>
              <a:rPr lang="en" sz="1400"/>
              <a:t>Šie telefonai:</a:t>
            </a:r>
            <a:endParaRPr sz="1400"/>
          </a:p>
          <a:p>
            <a:pPr marL="0" lvl="0" indent="0" algn="l" rtl="0">
              <a:lnSpc>
                <a:spcPct val="90000"/>
              </a:lnSpc>
              <a:spcBef>
                <a:spcPts val="0"/>
              </a:spcBef>
              <a:spcAft>
                <a:spcPts val="0"/>
              </a:spcAft>
              <a:buSzPts val="1100"/>
              <a:buNone/>
            </a:pPr>
            <a:r>
              <a:rPr lang="en" sz="1400"/>
              <a:t>– Pirmieji gauna naujausius „Android“ atnaujinimus;</a:t>
            </a:r>
            <a:endParaRPr sz="1400"/>
          </a:p>
          <a:p>
            <a:pPr marL="0" lvl="0" indent="0" algn="l" rtl="0">
              <a:lnSpc>
                <a:spcPct val="90000"/>
              </a:lnSpc>
              <a:spcBef>
                <a:spcPts val="0"/>
              </a:spcBef>
              <a:spcAft>
                <a:spcPts val="0"/>
              </a:spcAft>
              <a:buSzPts val="1100"/>
              <a:buNone/>
            </a:pPr>
            <a:r>
              <a:rPr lang="en" sz="1400"/>
              <a:t>– Neturi gamintojo įdiegtų papildomų programų ar pakeitimų – viskas „švaru“ ir paprasta;</a:t>
            </a:r>
            <a:endParaRPr sz="1400"/>
          </a:p>
          <a:p>
            <a:pPr marL="0" lvl="0" indent="0" algn="l" rtl="0">
              <a:lnSpc>
                <a:spcPct val="90000"/>
              </a:lnSpc>
              <a:spcBef>
                <a:spcPts val="0"/>
              </a:spcBef>
              <a:spcAft>
                <a:spcPts val="0"/>
              </a:spcAft>
              <a:buSzPts val="1100"/>
              <a:buNone/>
            </a:pPr>
            <a:r>
              <a:rPr lang="en" sz="1400"/>
              <a:t>– Turi specialių „Google“ funkcijų, kurių nėra kituose Android telefonuose (pvz., pažangus kameros apdorojimas, dirbtinis intelektas, „Call Screen“);</a:t>
            </a:r>
            <a:endParaRPr sz="1400"/>
          </a:p>
          <a:p>
            <a:pPr marL="0" lvl="0" indent="0" algn="l" rtl="0">
              <a:lnSpc>
                <a:spcPct val="90000"/>
              </a:lnSpc>
              <a:spcBef>
                <a:spcPts val="0"/>
              </a:spcBef>
              <a:spcAft>
                <a:spcPts val="0"/>
              </a:spcAft>
              <a:buClr>
                <a:schemeClr val="dk1"/>
              </a:buClr>
              <a:buSzPts val="1100"/>
              <a:buFont typeface="Arial"/>
              <a:buNone/>
            </a:pPr>
            <a:r>
              <a:rPr lang="en" sz="1400"/>
              <a:t>– Lietuvoje tampa vis populiaresni – jų vis dažniau klausia mokymų dalyviai, nes juos aktyviai siūlo pardavėjai.</a:t>
            </a:r>
            <a:endParaRPr sz="1400"/>
          </a:p>
          <a:p>
            <a:pPr marL="0" lvl="0" indent="0" algn="l" rtl="0">
              <a:lnSpc>
                <a:spcPct val="90000"/>
              </a:lnSpc>
              <a:spcBef>
                <a:spcPts val="0"/>
              </a:spcBef>
              <a:spcAft>
                <a:spcPts val="0"/>
              </a:spcAft>
              <a:buClr>
                <a:schemeClr val="dk1"/>
              </a:buClr>
              <a:buSzPts val="1100"/>
              <a:buFont typeface="Arial"/>
              <a:buNone/>
            </a:pPr>
            <a:r>
              <a:rPr lang="en" sz="1400"/>
              <a:t>Gamintojas: Google</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Operacinė sistema: „Stock Android“ (gryna, nemodifikuota Android versija)</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Pirmasis modelis: Pixel (2016 m.)</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Naujausi modeliai (2024–2025):</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Pixel 8 ir Pixel 8 Pro</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Pixel 8a (biudžetinis modelis)</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Tikimasi Pixel 9 serijos (2025 m.)</a:t>
            </a:r>
            <a:endParaRPr sz="1400"/>
          </a:p>
          <a:p>
            <a:pPr marL="0" lvl="0" indent="0" algn="l" rtl="0">
              <a:spcBef>
                <a:spcPts val="0"/>
              </a:spcBef>
              <a:spcAft>
                <a:spcPts val="0"/>
              </a:spcAft>
              <a:buNone/>
            </a:pPr>
            <a:endParaRPr sz="1400"/>
          </a:p>
        </p:txBody>
      </p:sp>
      <p:sp>
        <p:nvSpPr>
          <p:cNvPr id="717" name="Google Shape;717;g366ebd20701_2_6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66ebd20701_2_6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3" name="Google Shape;723;g366ebd20701_2_6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Paaiškinkite, kad „Android“ įrenginių ekosistemą sudaro daug gamintojų (Samsung, Xiaomi, Huawei, Oppo ir kt.), kurie kiekvienas individualiai pritaiko „Android“ sistemą savo įrenginiams. Todėl, kai „Google“ išleidžia naują „Android“ versiją ar saugumo atnaujinimą, ne visi įrenginiai jį gauna tuo pačiu metu – kai kurie vėluoja mėnesiais, o kai kurie iš viso lieka be naujinimų.</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Galite pateikti „Pixel“ telefonus kaip gerą išimtį – tai „Google“ gaminami įrenginiai, kurie atnaujinimus gauna pirmieji, tiesiogiai iš „Google“. Tai yra artimiausia „iOS“ patirčiai „Android“ pasaulyje. (Daugiau informacijos apie „Pixel“ telefonus praeitoje skaidrėje, prie „Android“ privalumų. </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Kadangi daug „Android“ telefonų negauna reguliarių atnaujinimų, jie lieka su senomis saugumo spragomis. Tai reiškia, kad įrenginiai tampa pažeidžiami virusams ar kenkėjiškoms programoms.</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„Apple“ valdo ir savo telefonus, ir operacinę sistemą, todėl gali visiems „iPhone“ vartotojams vienu metu išsiųsti saugumo pataisas.</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Tuo tarpu „Android“ pasaulyje – gamintojų daug, atnaujinimai vėluoja, o kai kurie telefonai visai jų negauna. Tai sukuria daugiau galimybių saugumo pažeidimams.</a:t>
            </a:r>
            <a:endParaRPr sz="1400">
              <a:solidFill>
                <a:schemeClr val="dk1"/>
              </a:solidFill>
            </a:endParaRPr>
          </a:p>
          <a:p>
            <a:pPr marL="0" lvl="0" indent="0" algn="l" rtl="0">
              <a:lnSpc>
                <a:spcPct val="90000"/>
              </a:lnSpc>
              <a:spcBef>
                <a:spcPts val="1200"/>
              </a:spcBef>
              <a:spcAft>
                <a:spcPts val="1200"/>
              </a:spcAft>
              <a:buClr>
                <a:schemeClr val="dk1"/>
              </a:buClr>
              <a:buSzPts val="1100"/>
              <a:buFont typeface="Arial"/>
              <a:buNone/>
            </a:pPr>
            <a:r>
              <a:rPr lang="en" sz="1400">
                <a:solidFill>
                  <a:schemeClr val="dk1"/>
                </a:solidFill>
              </a:rPr>
              <a:t>Gera išimtis – „Pixel“ telefonai. Juos kuria pati „Google“, todėl jie gauna saugumo naujinimus greitai ir reguliariai.</a:t>
            </a:r>
            <a:endParaRPr sz="1400"/>
          </a:p>
        </p:txBody>
      </p:sp>
      <p:sp>
        <p:nvSpPr>
          <p:cNvPr id="724" name="Google Shape;724;g366ebd20701_2_6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366ebd20701_2_6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g366ebd20701_2_6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1400"/>
              <a:t>Pažengusiems mokymų dalyviams verta paminėti, kad ši operacinė sistema yra uždaro kodo. Uždaro kodo sistema – tai programa ar operacinė sistema, kurios programinis kodas yra slaptas, priklauso konkrečiai įmonei ar kūrėjui. Vartotojai negali matyti ar keisti kodo.</a:t>
            </a:r>
            <a:endParaRPr sz="1400"/>
          </a:p>
          <a:p>
            <a:pPr marL="0" lvl="0" indent="0" algn="l" rtl="0">
              <a:lnSpc>
                <a:spcPct val="90000"/>
              </a:lnSpc>
              <a:spcBef>
                <a:spcPts val="0"/>
              </a:spcBef>
              <a:spcAft>
                <a:spcPts val="0"/>
              </a:spcAft>
              <a:buNone/>
            </a:pPr>
            <a:r>
              <a:rPr lang="en" sz="1400"/>
              <a:t>iOS veikia tik „Apple“ įrenginiuose – jos negalima įdiegti į kitų gamintojų telefonus ar planšetes. Šis „uždarumas“ leidžia „Apple“ tiksliai kontroliuoti, kaip veikia operacinė sistema, įrenginys ir aplikacijos – tai padeda užtikrinti didesnį stabilumą, saugumą ir ilgesnį palaikymą. </a:t>
            </a:r>
            <a:endParaRPr sz="1400"/>
          </a:p>
          <a:p>
            <a:pPr marL="0" lvl="0" indent="0" algn="l" rtl="0">
              <a:lnSpc>
                <a:spcPct val="90000"/>
              </a:lnSpc>
              <a:spcBef>
                <a:spcPts val="0"/>
              </a:spcBef>
              <a:spcAft>
                <a:spcPts val="0"/>
              </a:spcAft>
              <a:buNone/>
            </a:pPr>
            <a:endParaRPr sz="1400"/>
          </a:p>
        </p:txBody>
      </p:sp>
      <p:sp>
        <p:nvSpPr>
          <p:cNvPr id="731" name="Google Shape;731;g366ebd20701_2_6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366ebd20701_2_6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g366ebd20701_2_6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t>OS yra laikoma viena saugiausių mobiliųjų operacinių sistemų. „Apple“ griežtai kontroliuoja tiek pačią sistemą, tiek programėlių prieigą prie duomenų.</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SzPts val="1100"/>
              <a:buNone/>
            </a:pPr>
            <a:r>
              <a:rPr lang="en" sz="1400"/>
              <a:t>Kadangi iOS kuria pati „Apple“, ji yra optimizuota konkrečiai aparatinei įrangai. Dėl to tiek sistema, tiek aplikacijos veikia greitai ir stabiliai – net ir senesniuose „iPhone“ modeliuose. </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Clr>
                <a:schemeClr val="dk1"/>
              </a:buClr>
              <a:buSzPts val="1100"/>
              <a:buFont typeface="Arial"/>
              <a:buNone/>
            </a:pPr>
            <a:r>
              <a:rPr lang="en" sz="1400"/>
              <a:t>„Apple“ išleidžia iOS naujinimus visiems įrenginiams tą pačią dieną. Tai leidžia greitai ištaisyti saugumo spragas, įdiegti naujas funkcijas ir palaikyti sistemą šiuolaikišką net kelių metų senumo įrenginiuose. Pvz., net 5 metų senumo „iPhone“ vis dar gali gauti naujausią iOS versiją.</a:t>
            </a:r>
            <a:endParaRPr sz="1400"/>
          </a:p>
          <a:p>
            <a:pPr marL="0" lvl="0" indent="0" algn="l" rtl="0">
              <a:lnSpc>
                <a:spcPct val="90000"/>
              </a:lnSpc>
              <a:spcBef>
                <a:spcPts val="0"/>
              </a:spcBef>
              <a:spcAft>
                <a:spcPts val="0"/>
              </a:spcAft>
              <a:buClr>
                <a:schemeClr val="dk1"/>
              </a:buClr>
              <a:buSzPts val="1100"/>
              <a:buFont typeface="Arial"/>
              <a:buNone/>
            </a:pPr>
            <a:endParaRPr sz="1400"/>
          </a:p>
          <a:p>
            <a:pPr marL="0" lvl="0" indent="0" algn="l" rtl="0">
              <a:lnSpc>
                <a:spcPct val="90000"/>
              </a:lnSpc>
              <a:spcBef>
                <a:spcPts val="0"/>
              </a:spcBef>
              <a:spcAft>
                <a:spcPts val="0"/>
              </a:spcAft>
              <a:buSzPts val="1100"/>
              <a:buNone/>
            </a:pPr>
            <a:r>
              <a:rPr lang="en" sz="1400"/>
              <a:t>Visos programėlės, pateikiamos į „App Store“, yra peržiūrimos „Apple“ specialistų. Tai sumažina riziką, kad vartotojas atsisiųs kenkėjišką ar apgaulingą programą. Tai yra priešingybė „Android“ atvirumui, kur leidžiama įrašyti programėles ir iš kitų šaltinių.</a:t>
            </a:r>
            <a:endParaRPr sz="1400"/>
          </a:p>
          <a:p>
            <a:pPr marL="0" lvl="0" indent="0" algn="l" rtl="0">
              <a:spcBef>
                <a:spcPts val="0"/>
              </a:spcBef>
              <a:spcAft>
                <a:spcPts val="0"/>
              </a:spcAft>
              <a:buNone/>
            </a:pPr>
            <a:endParaRPr sz="1400"/>
          </a:p>
        </p:txBody>
      </p:sp>
      <p:sp>
        <p:nvSpPr>
          <p:cNvPr id="738" name="Google Shape;738;g366ebd20701_2_6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366ebd20701_2_6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4" name="Google Shape;744;g366ebd20701_2_6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a:solidFill>
                  <a:schemeClr val="dk1"/>
                </a:solidFill>
              </a:rPr>
              <a:t>Dalyviams pasiūlykite atlikti praktinę užduotį:</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Atsidarykite telefono „Apie įrenginį / About phone“ skyrių.</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Suraskite:</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Operacinę sistemą (pvz., Android 13, iOS 17)</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Modelį ir gamintoją.</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lnSpc>
                <a:spcPct val="90000"/>
              </a:lnSpc>
              <a:spcBef>
                <a:spcPts val="0"/>
              </a:spcBef>
              <a:spcAft>
                <a:spcPts val="0"/>
              </a:spcAft>
              <a:buClr>
                <a:schemeClr val="dk1"/>
              </a:buClr>
              <a:buFont typeface="Arial"/>
              <a:buNone/>
            </a:pPr>
            <a:r>
              <a:rPr lang="en" sz="1400">
                <a:solidFill>
                  <a:schemeClr val="dk1"/>
                </a:solidFill>
              </a:rPr>
              <a:t>Svarbu paminėti kodėl verta žinoti apie savo mobilųjį įrenginį ir jo operacinę sistemą: </a:t>
            </a:r>
            <a:endParaRPr sz="1400">
              <a:solidFill>
                <a:schemeClr val="dk1"/>
              </a:solidFill>
            </a:endParaRPr>
          </a:p>
          <a:p>
            <a:pPr marL="0" lvl="0" indent="0" algn="l" rtl="0">
              <a:lnSpc>
                <a:spcPct val="90000"/>
              </a:lnSpc>
              <a:spcBef>
                <a:spcPts val="0"/>
              </a:spcBef>
              <a:spcAft>
                <a:spcPts val="0"/>
              </a:spcAft>
              <a:buClr>
                <a:schemeClr val="dk1"/>
              </a:buClr>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Įrenginio priedai (dėkliukai, stikliukai ir kt.)</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Skirtingi modeliai turi skirtingus korpusų matmenis ir jungtis. Norint įsigyti tinkamą dėklą, apsauginį stiklą ar įkroviklį, būtina žinoti savo telefono modelį ir operacinę sistemą (iOS ar Android), nes net įkrovimo laidai gali skirtis (nors nuo 2024 m. ir iPhone turi USB-C).</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Sistemos valdymas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Android ir iOS turi skirtingas sąsajas, valdymo logiką, nustatymų struktūrą. Tai ypač aktualu vyresnio amžiaus žmonėms, kuriems kiekvienas pasikeitimas gali kelti papildomų sunkumų. Dėl šios priežasties svarbu pasirinkti sistemą, kuri atitinka asmens įgūdžius ir poreikius.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Pvz., Android paprastai turi daugiau valdymo lankstumo, o iOS labiau „standartizuotas“.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Programėlių prieinamumas ir kalbos palaikymas</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Kai kurios programėlės gali pasirodyti anksčiau iOS ar Android, arba visai nebūti vienoje iš platformų.</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Taip pat senesniuose iOS modeliuose nebuvo lietuvių kalbos, kas kai kuriems vartotojams buvo rimta kliūtis.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Suderinamumas su šeimos nariais ir aplinka</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Prieš perkant telefoną, verta pagalvoti, ką naudoja artimieji – pvz., jei visa šeima naudoja „Android“, o vienas narys turi iPhone, jiems gali būti sunkiau dalintis turiniu (nuotraukomis, žinutėmis per iMessage, bendromis paskyromis ir t.t.).</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Taip pat kai kurios funkcijos (pvz., „Family Sharing“ ar „Google Family Link“) veikia tik tam tikrose sistemose arba su apribojimais.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Pvz., vyresnio amžiaus žmonėms dažnai rekomenduojama „Android“ dėl paprastesnio valdymo, didesnio pasirinkimo ir mažesnės kainos.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Jungtys, įkrovimas, priedų suderinamumas</a:t>
            </a:r>
            <a:endParaRPr sz="1400" b="1">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Vis dar yra skirtumų tarp iPhone ir Android (nors mažėja). Neseniai „Apple“ pradėjo naudoti USB-C jungtį, kuri jau buvo įprasta „Android“ pasaulyje.</a:t>
            </a:r>
            <a:endParaRPr sz="1400"/>
          </a:p>
        </p:txBody>
      </p:sp>
      <p:sp>
        <p:nvSpPr>
          <p:cNvPr id="745" name="Google Shape;745;g366ebd20701_2_6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366ebd20701_2_6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g366ebd20701_2_6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1400"/>
              <a:t>Paklauskite auditorijos: kurie iš skaičiais pažymėtų mygtukų jiems pažįstami?</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Clr>
                <a:schemeClr val="dk1"/>
              </a:buClr>
              <a:buSzPts val="1100"/>
              <a:buFont typeface="Arial"/>
              <a:buNone/>
            </a:pPr>
            <a:r>
              <a:rPr lang="en" sz="1400"/>
              <a:t>Viršuje, iš kairės į dešinę pavaizduoti : „iPhone 16“; „iPhone 16e“, „iPhone 15“ ir ankstesni modeliai be „Home“ mygtuko; „iPhone 8“, „iPhone SE“ ir ankstesni modeliai.</a:t>
            </a:r>
            <a:endParaRPr sz="1400"/>
          </a:p>
          <a:p>
            <a:pPr marL="0" lvl="0" indent="0" algn="l" rtl="0">
              <a:lnSpc>
                <a:spcPct val="90000"/>
              </a:lnSpc>
              <a:spcBef>
                <a:spcPts val="0"/>
              </a:spcBef>
              <a:spcAft>
                <a:spcPts val="0"/>
              </a:spcAft>
              <a:buClr>
                <a:schemeClr val="dk1"/>
              </a:buClr>
              <a:buSzPts val="1100"/>
              <a:buFont typeface="Arial"/>
              <a:buNone/>
            </a:pPr>
            <a:endParaRPr sz="1400"/>
          </a:p>
          <a:p>
            <a:pPr marL="457200" lvl="0" indent="-317500" algn="l" rtl="0">
              <a:lnSpc>
                <a:spcPct val="90000"/>
              </a:lnSpc>
              <a:spcBef>
                <a:spcPts val="0"/>
              </a:spcBef>
              <a:spcAft>
                <a:spcPts val="0"/>
              </a:spcAft>
              <a:buSzPts val="1400"/>
              <a:buAutoNum type="arabicPeriod"/>
            </a:pPr>
            <a:r>
              <a:rPr lang="en" sz="1400"/>
              <a:t>Įjungimo mygtukas arba šoninis mygtukas</a:t>
            </a:r>
            <a:endParaRPr sz="1400"/>
          </a:p>
          <a:p>
            <a:pPr marL="457200" lvl="0" indent="-317500" algn="l" rtl="0">
              <a:lnSpc>
                <a:spcPct val="90000"/>
              </a:lnSpc>
              <a:spcBef>
                <a:spcPts val="0"/>
              </a:spcBef>
              <a:spcAft>
                <a:spcPts val="0"/>
              </a:spcAft>
              <a:buSzPts val="1400"/>
              <a:buAutoNum type="arabicPeriod"/>
            </a:pPr>
            <a:r>
              <a:rPr lang="en" sz="1400"/>
              <a:t>Garsumo mygtukai</a:t>
            </a:r>
            <a:endParaRPr sz="1400"/>
          </a:p>
          <a:p>
            <a:pPr marL="457200" lvl="0" indent="-317500" algn="l" rtl="0">
              <a:lnSpc>
                <a:spcPct val="90000"/>
              </a:lnSpc>
              <a:spcBef>
                <a:spcPts val="0"/>
              </a:spcBef>
              <a:spcAft>
                <a:spcPts val="0"/>
              </a:spcAft>
              <a:buSzPts val="1400"/>
              <a:buAutoNum type="arabicPeriod"/>
            </a:pPr>
            <a:r>
              <a:rPr lang="en" sz="1400"/>
              <a:t>Veiksmų mygtukas (iPhone 15 arba iPhone 16e); šoninis jungiklis (senesni iPhone modeliai)</a:t>
            </a:r>
            <a:endParaRPr sz="1400"/>
          </a:p>
          <a:p>
            <a:pPr marL="457200" lvl="0" indent="-317500" algn="l" rtl="0">
              <a:lnSpc>
                <a:spcPct val="90000"/>
              </a:lnSpc>
              <a:spcBef>
                <a:spcPts val="0"/>
              </a:spcBef>
              <a:spcAft>
                <a:spcPts val="0"/>
              </a:spcAft>
              <a:buSzPts val="1400"/>
              <a:buAutoNum type="arabicPeriod"/>
            </a:pPr>
            <a:r>
              <a:rPr lang="en" sz="1400"/>
              <a:t>Fotoaparato valdymas (iPhone 16 arba iPhone 16 Pro); namų mygtukas (iPhone 8, iPhone SE ir ankstesni modeliai)</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None/>
            </a:pPr>
            <a:r>
              <a:rPr lang="en" sz="1400"/>
              <a:t>Veiksmo mygtukas: galite pasirinkti, ką norite, kad šis mygtukas darytų. Mygtukas įjungia ir išjungia tylųjį režimą. </a:t>
            </a:r>
            <a:endParaRPr sz="1400"/>
          </a:p>
          <a:p>
            <a:pPr marL="0" lvl="0" indent="0" algn="l" rtl="0">
              <a:lnSpc>
                <a:spcPct val="90000"/>
              </a:lnSpc>
              <a:spcBef>
                <a:spcPts val="0"/>
              </a:spcBef>
              <a:spcAft>
                <a:spcPts val="0"/>
              </a:spcAft>
              <a:buNone/>
            </a:pPr>
            <a:r>
              <a:rPr lang="en" sz="1400"/>
              <a:t>Garsumo mygtukai:  didina/mažina garsą. </a:t>
            </a:r>
            <a:endParaRPr sz="1400"/>
          </a:p>
          <a:p>
            <a:pPr marL="0" lvl="0" indent="0" algn="l" rtl="0">
              <a:lnSpc>
                <a:spcPct val="90000"/>
              </a:lnSpc>
              <a:spcBef>
                <a:spcPts val="0"/>
              </a:spcBef>
              <a:spcAft>
                <a:spcPts val="0"/>
              </a:spcAft>
              <a:buNone/>
            </a:pPr>
            <a:r>
              <a:rPr lang="en" sz="1400"/>
              <a:t>Šoninis mygtukas: skirtas išjungti ir užrakinti telefoną.</a:t>
            </a:r>
            <a:endParaRPr sz="1400"/>
          </a:p>
          <a:p>
            <a:pPr marL="0" lvl="0" indent="0" algn="l" rtl="0">
              <a:lnSpc>
                <a:spcPct val="90000"/>
              </a:lnSpc>
              <a:spcBef>
                <a:spcPts val="0"/>
              </a:spcBef>
              <a:spcAft>
                <a:spcPts val="0"/>
              </a:spcAft>
              <a:buNone/>
            </a:pPr>
            <a:r>
              <a:rPr lang="en" sz="1400"/>
              <a:t>Pagrindinis mygtukas su „Touch ID“: naudojamas įrenginio atrakinimui. Vieną kartą paspaudus „Home“ mygtuką, galima pereiti į pagrindinį ekraną. Paspaudus „Home“ mygtuką du kartus, pasirodo programų perjungiklis. </a:t>
            </a:r>
            <a:endParaRPr sz="1400"/>
          </a:p>
          <a:p>
            <a:pPr marL="0" lvl="0" indent="0" algn="l" rtl="0">
              <a:spcBef>
                <a:spcPts val="0"/>
              </a:spcBef>
              <a:spcAft>
                <a:spcPts val="0"/>
              </a:spcAft>
              <a:buNone/>
            </a:pPr>
            <a:endParaRPr sz="1400"/>
          </a:p>
        </p:txBody>
      </p:sp>
      <p:sp>
        <p:nvSpPr>
          <p:cNvPr id="753" name="Google Shape;753;g366ebd20701_2_6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366ebd20701_2_6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9" name="Google Shape;759;g366ebd20701_2_6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800"/>
              </a:spcBef>
              <a:spcAft>
                <a:spcPts val="0"/>
              </a:spcAft>
              <a:buSzPts val="1100"/>
              <a:buNone/>
            </a:pPr>
            <a:r>
              <a:rPr lang="en" sz="1400">
                <a:solidFill>
                  <a:srgbClr val="2E2E2E"/>
                </a:solidFill>
              </a:rPr>
              <a:t>Trumpas paspaudimas: kaip ir anksčiau – užrakina arba atrakina ekraną. Ilgas paspaudimas: priklauso nuo telefono modelio ir operacinės sistemos versijos.</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Svarbu paminėti, kad po naujausių „Android“ atnaujinimų (ypač „Samsung“ ir kai kuriuose kituose modeliuose), ilgas šoninio mygtuko paspaudimas NEBEIŠJUNGIA telefono kaip anksčiau. Vietoje to gali būti aktyvuojama „Bixby“ (balsinis asistentas) arba nieko neįvyksta.</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 Norint išjungti telefoną, reikia:</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 perbraukti iš dešinio šono įstrižai per ekraną (gestas gali skirtis priklausomai nuo modelio);</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 pasirinkti „Išjungti“ (Power off) piktogramą ekrane.</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Nustatymuose galima atkurti klasikinę funkciją (kad ilgai laikant šoninį mygtuką vėl rodytų išjungimo meniu), bet tai turi padaryti pats vartotojas.</a:t>
            </a:r>
            <a:endParaRPr sz="1400">
              <a:solidFill>
                <a:srgbClr val="2E2E2E"/>
              </a:solidFill>
            </a:endParaRPr>
          </a:p>
          <a:p>
            <a:pPr marL="0" lvl="0" indent="0" algn="l" rtl="0">
              <a:lnSpc>
                <a:spcPct val="90000"/>
              </a:lnSpc>
              <a:spcBef>
                <a:spcPts val="800"/>
              </a:spcBef>
              <a:spcAft>
                <a:spcPts val="0"/>
              </a:spcAft>
              <a:buSzPts val="1100"/>
              <a:buNone/>
            </a:pPr>
            <a:r>
              <a:rPr lang="en" sz="1400">
                <a:solidFill>
                  <a:srgbClr val="2E2E2E"/>
                </a:solidFill>
              </a:rPr>
              <a:t>Įjungimas po išjungimo vis dar atliekamas paspaudus ir palaikius tą patį šoninį (power) mygtuką – ši funkcija išliko tokia pati.</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Šis mygtukas svarbus ir saugumo prasme – užrakinus ekraną, niekas kitas negali naudotis įrenginiu be atrakinimo kodo, piršto ar veido atpažinimo</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endParaRPr sz="1400">
              <a:solidFill>
                <a:srgbClr val="2E2E2E"/>
              </a:solidFill>
            </a:endParaRPr>
          </a:p>
          <a:p>
            <a:pPr marL="0" lvl="0" indent="0" algn="l" rtl="0">
              <a:spcBef>
                <a:spcPts val="0"/>
              </a:spcBef>
              <a:spcAft>
                <a:spcPts val="0"/>
              </a:spcAft>
              <a:buNone/>
            </a:pPr>
            <a:r>
              <a:rPr lang="en" sz="1400">
                <a:solidFill>
                  <a:schemeClr val="dk1"/>
                </a:solidFill>
              </a:rPr>
              <a:t>Pademonstruokite dalyviams, kaip rasti telefono įjungimo mygtuką.</a:t>
            </a:r>
            <a:endParaRPr sz="1400">
              <a:solidFill>
                <a:schemeClr val="dk1"/>
              </a:solidFill>
            </a:endParaRPr>
          </a:p>
          <a:p>
            <a:pPr marL="0" lvl="0" indent="0" algn="l" rtl="0">
              <a:spcBef>
                <a:spcPts val="0"/>
              </a:spcBef>
              <a:spcAft>
                <a:spcPts val="0"/>
              </a:spcAft>
              <a:buNone/>
            </a:pPr>
            <a:r>
              <a:rPr lang="en" sz="1400">
                <a:solidFill>
                  <a:schemeClr val="dk1"/>
                </a:solidFill>
              </a:rPr>
              <a:t>Pasiūlykite dalyviams įjungti/išjungti telefoną. </a:t>
            </a:r>
            <a:endParaRPr sz="1400">
              <a:solidFill>
                <a:schemeClr val="dk1"/>
              </a:solidFill>
            </a:endParaRPr>
          </a:p>
          <a:p>
            <a:pPr marL="0" lvl="0" indent="0" algn="l" rtl="0">
              <a:spcBef>
                <a:spcPts val="0"/>
              </a:spcBef>
              <a:spcAft>
                <a:spcPts val="0"/>
              </a:spcAft>
              <a:buNone/>
            </a:pPr>
            <a:endParaRPr sz="1400"/>
          </a:p>
        </p:txBody>
      </p:sp>
      <p:sp>
        <p:nvSpPr>
          <p:cNvPr id="760" name="Google Shape;760;g366ebd20701_2_6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366ebd20701_2_6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6" name="Google Shape;766;g366ebd20701_2_6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Android įrenginiuose garsus galima reguliuoti atskirai: paspaudus garsumo mygtuką ir tada – ant ekrano atsiradusį „krumpliaratį“ arba rodyklę, kuri atveria visus garsų lygius (skambučio, medijos, pranešimų, žadintuvo).</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iOS įrenginiuose medijos garsas dažniausiai keičiamas automatiškai, o skambučio garsas gali būti reguliuojamas ir per nustatymus. iPhone taip pat turi garsumo jungiklį viršuje (mute switch), kuris greitai nutildo skambučius.</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Nors garsumo mygtukai dažniausiai skirti garsui reguliuoti, kai kuriuose įrenginiuose jie naudojami ir kitoms funkcijoms.</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Viena iš jų – ekrano kopijos darymas. Tai nėra garso valdymas, bet naudojami tie patys mygtukus. Pažvelkime plačiau, kitoje skaidrėje. </a:t>
            </a:r>
            <a:endParaRPr sz="1400">
              <a:solidFill>
                <a:schemeClr val="dk1"/>
              </a:solidFill>
            </a:endParaRPr>
          </a:p>
          <a:p>
            <a:pPr marL="0" lvl="0" indent="0" algn="l" rtl="0">
              <a:lnSpc>
                <a:spcPct val="90000"/>
              </a:lnSpc>
              <a:spcBef>
                <a:spcPts val="0"/>
              </a:spcBef>
              <a:spcAft>
                <a:spcPts val="0"/>
              </a:spcAft>
              <a:buNone/>
            </a:pPr>
            <a:endParaRPr sz="1400" b="1">
              <a:solidFill>
                <a:schemeClr val="dk1"/>
              </a:solidFill>
            </a:endParaRPr>
          </a:p>
          <a:p>
            <a:pPr marL="0" lvl="0" indent="0" algn="l" rtl="0">
              <a:lnSpc>
                <a:spcPct val="90000"/>
              </a:lnSpc>
              <a:spcBef>
                <a:spcPts val="0"/>
              </a:spcBef>
              <a:spcAft>
                <a:spcPts val="0"/>
              </a:spcAft>
              <a:buNone/>
            </a:pPr>
            <a:r>
              <a:rPr lang="en" sz="1400">
                <a:solidFill>
                  <a:schemeClr val="dk1"/>
                </a:solidFill>
              </a:rPr>
              <a:t>Pademonstruokite dalyviams, kaip surasti mygtukus, skirtus telefono garsumui padidinti ir sumažinti.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Pasiūlykite dalyviams pasukti garsumą iki galo, tada iki pusės padidinti. </a:t>
            </a:r>
            <a:endParaRPr sz="1400">
              <a:solidFill>
                <a:schemeClr val="dk1"/>
              </a:solidFill>
            </a:endParaRPr>
          </a:p>
          <a:p>
            <a:pPr marL="0" lvl="0" indent="0" algn="l" rtl="0">
              <a:lnSpc>
                <a:spcPct val="90000"/>
              </a:lnSpc>
              <a:spcBef>
                <a:spcPts val="0"/>
              </a:spcBef>
              <a:spcAft>
                <a:spcPts val="0"/>
              </a:spcAft>
              <a:buNone/>
            </a:pPr>
            <a:endParaRPr sz="1400" b="1">
              <a:solidFill>
                <a:schemeClr val="dk1"/>
              </a:solidFill>
            </a:endParaRPr>
          </a:p>
          <a:p>
            <a:pPr marL="0" lvl="0" indent="0" algn="l" rtl="0">
              <a:lnSpc>
                <a:spcPct val="90000"/>
              </a:lnSpc>
              <a:spcBef>
                <a:spcPts val="1000"/>
              </a:spcBef>
              <a:spcAft>
                <a:spcPts val="0"/>
              </a:spcAft>
              <a:buNone/>
            </a:pPr>
            <a:r>
              <a:rPr lang="en" sz="1400" b="1">
                <a:solidFill>
                  <a:schemeClr val="dk1"/>
                </a:solidFill>
              </a:rPr>
              <a:t>Skambučio melodijos</a:t>
            </a:r>
            <a:r>
              <a:rPr lang="en" sz="1400">
                <a:solidFill>
                  <a:schemeClr val="dk1"/>
                </a:solidFill>
              </a:rPr>
              <a:t> -  tai garsas, kurį girdime, kai kažkas mums skambina. Daugelyje telefonų galima rinktis skirtingas melodijas arba net priskirti skirtingus garsus skirtingiems kontaktams.</a:t>
            </a:r>
            <a:endParaRPr sz="140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 sz="1400" b="1">
                <a:solidFill>
                  <a:schemeClr val="dk1"/>
                </a:solidFill>
              </a:rPr>
              <a:t>Kaip pakeisti skambučio melodiją:</a:t>
            </a:r>
            <a:endParaRPr sz="1400" b="1">
              <a:solidFill>
                <a:schemeClr val="dk1"/>
              </a:solidFill>
            </a:endParaRPr>
          </a:p>
          <a:p>
            <a:pPr marL="0" lvl="0" indent="0" algn="l" rtl="0">
              <a:lnSpc>
                <a:spcPct val="90000"/>
              </a:lnSpc>
              <a:spcBef>
                <a:spcPts val="1000"/>
              </a:spcBef>
              <a:spcAft>
                <a:spcPts val="0"/>
              </a:spcAft>
              <a:buNone/>
            </a:pPr>
            <a:r>
              <a:rPr lang="en" sz="1400" b="1">
                <a:solidFill>
                  <a:schemeClr val="dk1"/>
                </a:solidFill>
              </a:rPr>
              <a:t>Android įrenginiuose:</a:t>
            </a:r>
            <a:endParaRPr sz="1400" b="1">
              <a:solidFill>
                <a:schemeClr val="dk1"/>
              </a:solidFill>
            </a:endParaRPr>
          </a:p>
          <a:p>
            <a:pPr marL="0" lvl="0" indent="0" algn="l" rtl="0">
              <a:lnSpc>
                <a:spcPct val="90000"/>
              </a:lnSpc>
              <a:spcBef>
                <a:spcPts val="1000"/>
              </a:spcBef>
              <a:spcAft>
                <a:spcPts val="0"/>
              </a:spcAft>
              <a:buNone/>
            </a:pPr>
            <a:r>
              <a:rPr lang="en" sz="1400">
                <a:solidFill>
                  <a:schemeClr val="dk1"/>
                </a:solidFill>
              </a:rPr>
              <a:t>Eikite į Nustatymai (Settings) &gt; Garsai ir vibracija (Sound &amp; vibration) arba tiesiog Garsai.</a:t>
            </a:r>
            <a:br>
              <a:rPr lang="en" sz="1400">
                <a:solidFill>
                  <a:schemeClr val="dk1"/>
                </a:solidFill>
              </a:rPr>
            </a:br>
            <a:r>
              <a:rPr lang="en" sz="1400">
                <a:solidFill>
                  <a:schemeClr val="dk1"/>
                </a:solidFill>
              </a:rPr>
              <a:t>Pasirinkite Skambučio melodija (Phone ringtone).</a:t>
            </a:r>
            <a:br>
              <a:rPr lang="en" sz="1400">
                <a:solidFill>
                  <a:schemeClr val="dk1"/>
                </a:solidFill>
              </a:rPr>
            </a:br>
            <a:r>
              <a:rPr lang="en" sz="1400">
                <a:solidFill>
                  <a:schemeClr val="dk1"/>
                </a:solidFill>
              </a:rPr>
              <a:t>Išsirinkite vieną iš siūlomų garsų.</a:t>
            </a:r>
            <a:br>
              <a:rPr lang="en" sz="1400">
                <a:solidFill>
                  <a:schemeClr val="dk1"/>
                </a:solidFill>
              </a:rPr>
            </a:br>
            <a:endParaRPr sz="1400">
              <a:solidFill>
                <a:schemeClr val="dk1"/>
              </a:solidFill>
            </a:endParaRPr>
          </a:p>
          <a:p>
            <a:pPr marL="0" lvl="0" indent="0" algn="l" rtl="0">
              <a:lnSpc>
                <a:spcPct val="90000"/>
              </a:lnSpc>
              <a:spcBef>
                <a:spcPts val="1000"/>
              </a:spcBef>
              <a:spcAft>
                <a:spcPts val="0"/>
              </a:spcAft>
              <a:buNone/>
            </a:pPr>
            <a:r>
              <a:rPr lang="en" sz="1400" b="1">
                <a:solidFill>
                  <a:schemeClr val="dk1"/>
                </a:solidFill>
              </a:rPr>
              <a:t>iPhone (iOS):</a:t>
            </a:r>
            <a:endParaRPr sz="1400" b="1">
              <a:solidFill>
                <a:schemeClr val="dk1"/>
              </a:solidFill>
            </a:endParaRPr>
          </a:p>
          <a:p>
            <a:pPr marL="0" lvl="0" indent="0" algn="l" rtl="0">
              <a:lnSpc>
                <a:spcPct val="90000"/>
              </a:lnSpc>
              <a:spcBef>
                <a:spcPts val="1000"/>
              </a:spcBef>
              <a:spcAft>
                <a:spcPts val="0"/>
              </a:spcAft>
              <a:buNone/>
            </a:pPr>
            <a:r>
              <a:rPr lang="en" sz="1400">
                <a:solidFill>
                  <a:schemeClr val="dk1"/>
                </a:solidFill>
              </a:rPr>
              <a:t>Atidarykite Nustatymai (Settings) &gt; Sounds &amp; Haptics (Garsai ir vibracija).</a:t>
            </a:r>
            <a:br>
              <a:rPr lang="en" sz="1400">
                <a:solidFill>
                  <a:schemeClr val="dk1"/>
                </a:solidFill>
              </a:rPr>
            </a:br>
            <a:r>
              <a:rPr lang="en" sz="1400">
                <a:solidFill>
                  <a:schemeClr val="dk1"/>
                </a:solidFill>
              </a:rPr>
              <a:t>Paspauskite Ringtone (Skambučio tonas).</a:t>
            </a:r>
            <a:br>
              <a:rPr lang="en" sz="1400">
                <a:solidFill>
                  <a:schemeClr val="dk1"/>
                </a:solidFill>
              </a:rPr>
            </a:br>
            <a:r>
              <a:rPr lang="en" sz="1400">
                <a:solidFill>
                  <a:schemeClr val="dk1"/>
                </a:solidFill>
              </a:rPr>
              <a:t>Pasirinkite iš pateikto sąrašo.</a:t>
            </a:r>
            <a:endParaRPr sz="1400">
              <a:solidFill>
                <a:schemeClr val="dk1"/>
              </a:solidFill>
            </a:endParaRPr>
          </a:p>
          <a:p>
            <a:pPr marL="0" lvl="0" indent="0" algn="l" rtl="0">
              <a:lnSpc>
                <a:spcPct val="90000"/>
              </a:lnSpc>
              <a:spcBef>
                <a:spcPts val="1000"/>
              </a:spcBef>
              <a:spcAft>
                <a:spcPts val="0"/>
              </a:spcAft>
              <a:buClr>
                <a:srgbClr val="2E2E2E"/>
              </a:buClr>
              <a:buSzPts val="2300"/>
              <a:buFont typeface="Arial"/>
              <a:buNone/>
            </a:pPr>
            <a:r>
              <a:rPr lang="en" sz="1400" b="1">
                <a:solidFill>
                  <a:srgbClr val="2E2E2E"/>
                </a:solidFill>
              </a:rPr>
              <a:t>Venkite naudoti:</a:t>
            </a:r>
            <a:endParaRPr sz="1400">
              <a:solidFill>
                <a:srgbClr val="2E2E2E"/>
              </a:solidFill>
            </a:endParaRPr>
          </a:p>
          <a:p>
            <a:pPr marL="0" lvl="0" indent="0" algn="l" rtl="0">
              <a:lnSpc>
                <a:spcPct val="90000"/>
              </a:lnSpc>
              <a:spcBef>
                <a:spcPts val="1000"/>
              </a:spcBef>
              <a:spcAft>
                <a:spcPts val="0"/>
              </a:spcAft>
              <a:buClr>
                <a:schemeClr val="dk1"/>
              </a:buClr>
              <a:buSzPts val="1100"/>
              <a:buFont typeface="Arial"/>
              <a:buNone/>
            </a:pPr>
            <a:r>
              <a:rPr lang="en" sz="1400">
                <a:solidFill>
                  <a:srgbClr val="2E2E2E"/>
                </a:solidFill>
              </a:rPr>
              <a:t>Atsisiųstų dainų ar garsų, jei jų autorystė neaiški arba jie skirti tik asmeniniam naudojimui</a:t>
            </a:r>
            <a:endParaRPr sz="1400">
              <a:solidFill>
                <a:srgbClr val="2E2E2E"/>
              </a:solidFill>
            </a:endParaRPr>
          </a:p>
          <a:p>
            <a:pPr marL="0" lvl="0" indent="0" algn="l" rtl="0">
              <a:lnSpc>
                <a:spcPct val="90000"/>
              </a:lnSpc>
              <a:spcBef>
                <a:spcPts val="1000"/>
              </a:spcBef>
              <a:spcAft>
                <a:spcPts val="0"/>
              </a:spcAft>
              <a:buSzPts val="1100"/>
              <a:buNone/>
            </a:pPr>
            <a:r>
              <a:rPr lang="en" sz="1400">
                <a:solidFill>
                  <a:srgbClr val="2E2E2E"/>
                </a:solidFill>
              </a:rPr>
              <a:t>Kitų sukurtos muzikos be leidimo – tai gali pažeisti autorines teises</a:t>
            </a:r>
            <a:endParaRPr sz="1400">
              <a:solidFill>
                <a:schemeClr val="dk1"/>
              </a:solidFill>
            </a:endParaRPr>
          </a:p>
          <a:p>
            <a:pPr marL="0" lvl="0" indent="0" algn="l" rtl="0">
              <a:lnSpc>
                <a:spcPct val="90000"/>
              </a:lnSpc>
              <a:spcBef>
                <a:spcPts val="1000"/>
              </a:spcBef>
              <a:spcAft>
                <a:spcPts val="0"/>
              </a:spcAft>
              <a:buClr>
                <a:schemeClr val="dk1"/>
              </a:buClr>
              <a:buFont typeface="Arial"/>
              <a:buNone/>
            </a:pPr>
            <a:r>
              <a:rPr lang="en" sz="1400" b="1">
                <a:solidFill>
                  <a:schemeClr val="dk1"/>
                </a:solidFill>
              </a:rPr>
              <a:t>Rekomenduojama:</a:t>
            </a:r>
            <a:endParaRPr sz="1400">
              <a:solidFill>
                <a:schemeClr val="dk1"/>
              </a:solidFill>
            </a:endParaRPr>
          </a:p>
          <a:p>
            <a:pPr marL="0" lvl="0" indent="0" algn="l" rtl="0">
              <a:lnSpc>
                <a:spcPct val="90000"/>
              </a:lnSpc>
              <a:spcBef>
                <a:spcPts val="1000"/>
              </a:spcBef>
              <a:spcAft>
                <a:spcPts val="0"/>
              </a:spcAft>
              <a:buClr>
                <a:schemeClr val="dk1"/>
              </a:buClr>
              <a:buFont typeface="Arial"/>
              <a:buNone/>
            </a:pPr>
            <a:r>
              <a:rPr lang="en" sz="1400">
                <a:solidFill>
                  <a:schemeClr val="dk1"/>
                </a:solidFill>
              </a:rPr>
              <a:t>Naudoti įrenginyje jau esančius garsus;</a:t>
            </a:r>
            <a:endParaRPr sz="1400">
              <a:solidFill>
                <a:schemeClr val="dk1"/>
              </a:solidFill>
            </a:endParaRPr>
          </a:p>
          <a:p>
            <a:pPr marL="0" lvl="0" indent="0" algn="l" rtl="0">
              <a:lnSpc>
                <a:spcPct val="90000"/>
              </a:lnSpc>
              <a:spcBef>
                <a:spcPts val="1000"/>
              </a:spcBef>
              <a:spcAft>
                <a:spcPts val="0"/>
              </a:spcAft>
              <a:buClr>
                <a:schemeClr val="dk1"/>
              </a:buClr>
              <a:buFont typeface="Arial"/>
              <a:buNone/>
            </a:pPr>
            <a:r>
              <a:rPr lang="en" sz="1400">
                <a:solidFill>
                  <a:schemeClr val="dk1"/>
                </a:solidFill>
              </a:rPr>
              <a:t>Rinktis garsus iš teisėtai platinamų šaltinių (pvz., garso bibliotekų su nemokama licencija);</a:t>
            </a:r>
            <a:endParaRPr sz="1400">
              <a:solidFill>
                <a:schemeClr val="dk1"/>
              </a:solidFill>
            </a:endParaRPr>
          </a:p>
          <a:p>
            <a:pPr marL="0" lvl="0" indent="0" algn="l" rtl="0">
              <a:lnSpc>
                <a:spcPct val="90000"/>
              </a:lnSpc>
              <a:spcBef>
                <a:spcPts val="1000"/>
              </a:spcBef>
              <a:spcAft>
                <a:spcPts val="0"/>
              </a:spcAft>
              <a:buClr>
                <a:schemeClr val="dk1"/>
              </a:buClr>
              <a:buFont typeface="Arial"/>
              <a:buNone/>
            </a:pPr>
            <a:r>
              <a:rPr lang="en" sz="1400">
                <a:solidFill>
                  <a:schemeClr val="dk1"/>
                </a:solidFill>
              </a:rPr>
              <a:t>Kurti savo garsus, jei turite tam įrankius ir žinių.</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a:p>
        </p:txBody>
      </p:sp>
      <p:sp>
        <p:nvSpPr>
          <p:cNvPr id="767" name="Google Shape;767;g366ebd20701_2_6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376449d0263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376449d026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400">
                <a:solidFill>
                  <a:schemeClr val="dk1"/>
                </a:solidFill>
              </a:rPr>
              <a:t>1. Raskite telefono įjungimo mygtuką. Įjunkite telefoną.</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2. Suraskite mygtukus, skirtus telefono garsumui padidinti ir sumažinti. Pasukite garsumą iki galo, tada iki pusės padidinkite.</a:t>
            </a:r>
            <a:endParaRPr sz="1400">
              <a:solidFill>
                <a:schemeClr val="dk1"/>
              </a:solidFill>
            </a:endParaRPr>
          </a:p>
          <a:p>
            <a:pPr marL="0" lvl="0" indent="0" algn="l" rtl="0">
              <a:spcBef>
                <a:spcPts val="0"/>
              </a:spcBef>
              <a:spcAft>
                <a:spcPts val="0"/>
              </a:spcAft>
              <a:buNone/>
            </a:pPr>
            <a:r>
              <a:rPr lang="en" sz="1400">
                <a:solidFill>
                  <a:schemeClr val="dk1"/>
                </a:solidFill>
              </a:rPr>
              <a:t>3. Ką daryti, jei nenorite, kad telefonas skambėtų? Naudokite mygtuką, kad nutildytumėte telefoną.</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366ebd20701_2_6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0" name="Google Shape;780;g366ebd20701_2_6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Tai dažniausiai programinis (ekrane esantis) mygtukas, bet kai kuriuose senesniuose modeliuose gali būti fizinis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Grąžina į pagrindinį (pagrindinio ekrano) langą</a:t>
            </a:r>
            <a:br>
              <a:rPr lang="en" sz="1400">
                <a:solidFill>
                  <a:srgbClr val="2E2E2E"/>
                </a:solidFill>
              </a:rPr>
            </a:br>
            <a:r>
              <a:rPr lang="en" sz="1400">
                <a:solidFill>
                  <a:srgbClr val="2E2E2E"/>
                </a:solidFill>
              </a:rPr>
              <a:t>Kai kuriuose įrenginiuose, palaikius ilgiau – atveria paskutinių programų sąrašą arba aktyvuoja balso asistentą</a:t>
            </a: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Paminėkite: </a:t>
            </a: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Daugumoje Android įrenginių – tai apačioje esantis „namų“ mygtukas arba gestas iš apačios į viršų</a:t>
            </a:r>
            <a:br>
              <a:rPr lang="en" sz="1400">
                <a:solidFill>
                  <a:srgbClr val="2E2E2E"/>
                </a:solidFill>
              </a:rPr>
            </a:br>
            <a:r>
              <a:rPr lang="en" sz="1400">
                <a:solidFill>
                  <a:srgbClr val="2E2E2E"/>
                </a:solidFill>
              </a:rPr>
              <a:t>iPhone su „Home“ mygtuku (pvz., SE) jis turi kelias funkcijas: grįžimas atgal, multitaskingas, Touch ID</a:t>
            </a: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Ilgas paspaudimas gali aktyvuoti „Google Assistant“ ar „Siri“, priklausomai nuo modelio</a:t>
            </a: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Kai kuriuose modeliuose (pvz., „iPhone SE“) tai ir piršto atspaudų skaitytuvas</a:t>
            </a:r>
            <a:endParaRPr sz="1400">
              <a:solidFill>
                <a:srgbClr val="2E2E2E"/>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Naujesniuose „iPhone“ modeliuose (nuo „iPhone X“) fizinio „Home“ mygtuko nebėra – jo funkcijas pakeitė gestai ekrane.</a:t>
            </a:r>
            <a:endParaRPr sz="1400">
              <a:solidFill>
                <a:srgbClr val="2E2E2E"/>
              </a:solidFill>
            </a:endParaRPr>
          </a:p>
          <a:p>
            <a:pPr marL="0" lvl="0" indent="0" algn="l" rtl="0">
              <a:spcBef>
                <a:spcPts val="0"/>
              </a:spcBef>
              <a:spcAft>
                <a:spcPts val="0"/>
              </a:spcAft>
              <a:buNone/>
            </a:pPr>
            <a:endParaRPr/>
          </a:p>
        </p:txBody>
      </p:sp>
      <p:sp>
        <p:nvSpPr>
          <p:cNvPr id="781" name="Google Shape;781;g366ebd20701_2_6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366ebd20701_2_6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8" name="Google Shape;788;g366ebd20701_2_6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endParaRPr>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rgbClr val="2E2E2E"/>
                </a:solidFill>
              </a:rPr>
              <a:t>Dažniau pasitaiko „Android“ įrenginiuose</a:t>
            </a:r>
            <a:endParaRPr sz="1400">
              <a:solidFill>
                <a:srgbClr val="2E2E2E"/>
              </a:solidFill>
            </a:endParaRPr>
          </a:p>
          <a:p>
            <a:pPr marL="0" lvl="0" indent="0" algn="l" rtl="0">
              <a:lnSpc>
                <a:spcPct val="90000"/>
              </a:lnSpc>
              <a:spcBef>
                <a:spcPts val="1000"/>
              </a:spcBef>
              <a:spcAft>
                <a:spcPts val="0"/>
              </a:spcAft>
              <a:buNone/>
            </a:pPr>
            <a:r>
              <a:rPr lang="en" sz="1400">
                <a:solidFill>
                  <a:srgbClr val="2E2E2E"/>
                </a:solidFill>
              </a:rPr>
              <a:t>Grįžta vienu žingsniu atgal – pvz., iš ankstesnio meniu ar puslapio </a:t>
            </a:r>
            <a:r>
              <a:rPr lang="en" sz="1400">
                <a:solidFill>
                  <a:schemeClr val="dk1"/>
                </a:solidFill>
              </a:rPr>
              <a:t>Android įrenginiuose dažnai yra </a:t>
            </a:r>
            <a:r>
              <a:rPr lang="en" sz="1400" i="1">
                <a:solidFill>
                  <a:schemeClr val="dk1"/>
                </a:solidFill>
              </a:rPr>
              <a:t>fizinis arba virtualus</a:t>
            </a:r>
            <a:r>
              <a:rPr lang="en" sz="1400">
                <a:solidFill>
                  <a:schemeClr val="dk1"/>
                </a:solidFill>
              </a:rPr>
              <a:t> „Back“ mygtukas (dažnai rodomas kaip rodyklė kairėn).</a:t>
            </a:r>
            <a:br>
              <a:rPr lang="en" sz="1400">
                <a:solidFill>
                  <a:schemeClr val="dk1"/>
                </a:solidFill>
              </a:rPr>
            </a:br>
            <a:r>
              <a:rPr lang="en" sz="1400">
                <a:solidFill>
                  <a:schemeClr val="dk1"/>
                </a:solidFill>
              </a:rPr>
              <a:t>Jis grąžina vartotoją į ankstesnį ekraną, puslapį, veiksmą – tai gali būti net kita programa ar naršyklės langas.</a:t>
            </a:r>
            <a:br>
              <a:rPr lang="en" sz="1400">
                <a:solidFill>
                  <a:schemeClr val="dk1"/>
                </a:solidFill>
              </a:rPr>
            </a:br>
            <a:r>
              <a:rPr lang="en" sz="1400">
                <a:solidFill>
                  <a:schemeClr val="dk1"/>
                </a:solidFill>
              </a:rPr>
              <a:t>Back mygtukas elgiasi skirtingai priklausomai nuo to, kurioje programėlėje ar kontekste vartotojas yra.</a:t>
            </a:r>
            <a:br>
              <a:rPr lang="en" sz="1400">
                <a:solidFill>
                  <a:schemeClr val="dk1"/>
                </a:solidFill>
              </a:rPr>
            </a:br>
            <a:endParaRPr sz="1400">
              <a:solidFill>
                <a:schemeClr val="dk1"/>
              </a:solidFill>
            </a:endParaRPr>
          </a:p>
          <a:p>
            <a:pPr marL="0" lvl="0" indent="0" algn="l" rtl="0">
              <a:lnSpc>
                <a:spcPct val="90000"/>
              </a:lnSpc>
              <a:spcBef>
                <a:spcPts val="1000"/>
              </a:spcBef>
              <a:spcAft>
                <a:spcPts val="1000"/>
              </a:spcAft>
              <a:buNone/>
            </a:pPr>
            <a:r>
              <a:rPr lang="en" sz="1400" b="1">
                <a:solidFill>
                  <a:schemeClr val="dk1"/>
                </a:solidFill>
              </a:rPr>
              <a:t>Skirtumai su iOS:</a:t>
            </a:r>
            <a:br>
              <a:rPr lang="en" sz="1400" b="1">
                <a:solidFill>
                  <a:schemeClr val="dk1"/>
                </a:solidFill>
              </a:rPr>
            </a:br>
            <a:r>
              <a:rPr lang="en" sz="1400">
                <a:solidFill>
                  <a:schemeClr val="dk1"/>
                </a:solidFill>
              </a:rPr>
              <a:t>iOS įrenginiuose </a:t>
            </a:r>
            <a:r>
              <a:rPr lang="en" sz="1400" i="1">
                <a:solidFill>
                  <a:schemeClr val="dk1"/>
                </a:solidFill>
              </a:rPr>
              <a:t>nėra universalaus</a:t>
            </a:r>
            <a:r>
              <a:rPr lang="en" sz="1400">
                <a:solidFill>
                  <a:schemeClr val="dk1"/>
                </a:solidFill>
              </a:rPr>
              <a:t> „Back“ mygtuko.</a:t>
            </a:r>
            <a:br>
              <a:rPr lang="en" sz="1400">
                <a:solidFill>
                  <a:schemeClr val="dk1"/>
                </a:solidFill>
              </a:rPr>
            </a:br>
            <a:r>
              <a:rPr lang="en" sz="1400">
                <a:solidFill>
                  <a:schemeClr val="dk1"/>
                </a:solidFill>
              </a:rPr>
              <a:t>Dažniausiai naudojama:</a:t>
            </a:r>
            <a:br>
              <a:rPr lang="en" sz="1400">
                <a:solidFill>
                  <a:schemeClr val="dk1"/>
                </a:solidFill>
              </a:rPr>
            </a:br>
            <a:r>
              <a:rPr lang="en" sz="1400">
                <a:solidFill>
                  <a:schemeClr val="dk1"/>
                </a:solidFill>
              </a:rPr>
              <a:t>Navigacijos rodyklė viršuje kairėje programėlėje.</a:t>
            </a:r>
            <a:br>
              <a:rPr lang="en" sz="1400">
                <a:solidFill>
                  <a:schemeClr val="dk1"/>
                </a:solidFill>
              </a:rPr>
            </a:br>
            <a:r>
              <a:rPr lang="en" sz="1400">
                <a:solidFill>
                  <a:schemeClr val="dk1"/>
                </a:solidFill>
              </a:rPr>
              <a:t>Gestas – perbraukimas iš kairiojo ekrano krašto į dešinę.</a:t>
            </a:r>
            <a:endParaRPr sz="1400"/>
          </a:p>
        </p:txBody>
      </p:sp>
      <p:sp>
        <p:nvSpPr>
          <p:cNvPr id="789" name="Google Shape;789;g366ebd20701_2_6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366ebd20701_2_7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6" name="Google Shape;796;g366ebd20701_2_7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Ši funkcija yra ypač patogi, kai greitai reikia nutildyti garsus – pavyzdžiui, einant į susitikimą ar paskaitą.</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Tokia jungiklio funkcija dažniausiai pasitaiko „iPhone“ telefonuose – daugelyje „Android“ įrenginių tokio fizinio mygtuko nerasime.</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Perjungus jungiklį į apačią, įrenginys pereina į tylos režimą – nebeskamba skambučiai ar pranešimai, tačiau vibracija dažniausiai išlieka.</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Verta atkreipti dėmesį, kad šis režimas neturi įtakos žadintuvams – jie vis tiek suskambės net ir tylos režimu.</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Tylos režimas yra prieinamas ir „Android“ telefonuose, tačiau daugeliu atvejų jam perjungti nėra atskiro fizinio jungiklio.</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„Android“ telefonuose į tylos režimą dažniausiai pereinama per garsumo mygtukus arba greitųjų nustatymų juostą (angl. quick settings).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Kai kurie „Android“ modeliai – ypač iš aukštesnės klasės ar nišinių gamintojų, pvz., „OnePlus“ – gali turėti specialų fizinį perjungiklį, bet tai yra išimtis, o ne taisyklė.</a:t>
            </a:r>
            <a:endParaRPr sz="1400">
              <a:solidFill>
                <a:schemeClr val="dk1"/>
              </a:solidFill>
            </a:endParaRPr>
          </a:p>
          <a:p>
            <a:pPr marL="0" lvl="0" indent="0" algn="l" rtl="0">
              <a:spcBef>
                <a:spcPts val="0"/>
              </a:spcBef>
              <a:spcAft>
                <a:spcPts val="0"/>
              </a:spcAft>
              <a:buNone/>
            </a:pPr>
            <a:endParaRPr sz="1400"/>
          </a:p>
        </p:txBody>
      </p:sp>
      <p:sp>
        <p:nvSpPr>
          <p:cNvPr id="797" name="Google Shape;797;g366ebd20701_2_7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76844d0a31_3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4" name="Google Shape;804;g376844d0a31_3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2300"/>
              <a:buFont typeface="Arial"/>
              <a:buNone/>
            </a:pPr>
            <a:r>
              <a:rPr lang="en" sz="1400">
                <a:solidFill>
                  <a:srgbClr val="2E2E2E"/>
                </a:solidFill>
              </a:rPr>
              <a:t>Mobiliųjų įrenginių nustatymai – tai įrenginio funkcijų valdymo sąsajos, leidžiančios naudotojui konfigūruoti ryšio, privatumo, pranešimų, ekrano, garso, saugumo ir kitus parametrus pagal asmeninius poreikius ar organizacijos politiką.</a:t>
            </a:r>
            <a:endParaRPr sz="1400">
              <a:solidFill>
                <a:schemeClr val="dk1"/>
              </a:solidFill>
            </a:endParaRPr>
          </a:p>
        </p:txBody>
      </p:sp>
      <p:sp>
        <p:nvSpPr>
          <p:cNvPr id="805" name="Google Shape;805;g376844d0a31_3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366ebd20701_2_8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g366ebd20701_2_8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Ekrano užraktas yra pirmoji telefono apsauga – jis neleidžia bet kam pasiekti mūsų nuotraukų, žinučių, paskyrų ar mokėjimo programų.</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Yra keli užrakto būdai:</a:t>
            </a:r>
            <a:br>
              <a:rPr lang="en" sz="1400">
                <a:solidFill>
                  <a:schemeClr val="dk1"/>
                </a:solidFill>
              </a:rPr>
            </a:br>
            <a:r>
              <a:rPr lang="en" sz="1400">
                <a:solidFill>
                  <a:schemeClr val="dk1"/>
                </a:solidFill>
              </a:rPr>
              <a:t>PIN kodas – keli skaičiai (paprasta, greita, bet mažiau saugu, ypač jei tik 4 skaitmenys).</a:t>
            </a:r>
            <a:br>
              <a:rPr lang="en" sz="1400">
                <a:solidFill>
                  <a:schemeClr val="dk1"/>
                </a:solidFill>
              </a:rPr>
            </a:br>
            <a:r>
              <a:rPr lang="en" sz="1400">
                <a:solidFill>
                  <a:schemeClr val="dk1"/>
                </a:solidFill>
              </a:rPr>
              <a:t>Slaptažodis – gali būti raidės, skaičiai ir simboliai, todėl yra saugesnis, bet ne toks patogus įvedant.</a:t>
            </a:r>
            <a:br>
              <a:rPr lang="en" sz="1400">
                <a:solidFill>
                  <a:schemeClr val="dk1"/>
                </a:solidFill>
              </a:rPr>
            </a:br>
            <a:r>
              <a:rPr lang="en" sz="1400">
                <a:solidFill>
                  <a:schemeClr val="dk1"/>
                </a:solidFill>
              </a:rPr>
              <a:t>Modelis (Android) – brėžiamas raštas ant ekrano.</a:t>
            </a:r>
            <a:br>
              <a:rPr lang="en" sz="1400">
                <a:solidFill>
                  <a:schemeClr val="dk1"/>
                </a:solidFill>
              </a:rPr>
            </a:br>
            <a:r>
              <a:rPr lang="en" sz="1400">
                <a:solidFill>
                  <a:schemeClr val="dk1"/>
                </a:solidFill>
              </a:rPr>
              <a:t>Biometriniai duomenys – pirštų atspaudas arba veido atpažinimas. Jie patogūs, bet visada turi veikti kartu su PIN ar slaptažodžiu.</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SIM kortelės PIN: apsaugo ne patį telefoną, o jūsų SIM kortelę (mobiliojo ryšio paslaugą). Jei kas nors išimtų SIM ir įdėtų į kitą telefoną, be PIN negalėtų ja naudotis. SIM PIN galima įjungti arba išjungti nustatymuose, bet svarbu nepamiršti PUK kodo, jei netyčia užblokuotume.</a:t>
            </a:r>
            <a:endParaRPr sz="1400">
              <a:solidFill>
                <a:schemeClr val="dk1"/>
              </a:solidFill>
            </a:endParaRPr>
          </a:p>
          <a:p>
            <a:pPr marL="0" lvl="0" indent="0" algn="l" rtl="0">
              <a:lnSpc>
                <a:spcPct val="90000"/>
              </a:lnSpc>
              <a:spcBef>
                <a:spcPts val="0"/>
              </a:spcBef>
              <a:spcAft>
                <a:spcPts val="0"/>
              </a:spcAft>
              <a:buSzPts val="1100"/>
              <a:buNone/>
            </a:pPr>
            <a:endParaRPr sz="1400">
              <a:solidFill>
                <a:schemeClr val="dk1"/>
              </a:solidFill>
            </a:endParaRPr>
          </a:p>
          <a:p>
            <a:pPr marL="0" lvl="0" indent="0" algn="l" rtl="0">
              <a:lnSpc>
                <a:spcPct val="115000"/>
              </a:lnSpc>
              <a:spcBef>
                <a:spcPts val="1400"/>
              </a:spcBef>
              <a:spcAft>
                <a:spcPts val="0"/>
              </a:spcAft>
              <a:buSzPts val="1100"/>
              <a:buNone/>
            </a:pPr>
            <a:r>
              <a:rPr lang="en" sz="1300" b="1">
                <a:solidFill>
                  <a:schemeClr val="dk1"/>
                </a:solidFill>
              </a:rPr>
              <a:t>Kaip nusatyti:iOS (iPhone)</a:t>
            </a:r>
            <a:endParaRPr sz="1300" b="1">
              <a:solidFill>
                <a:schemeClr val="dk1"/>
              </a:solidFill>
            </a:endParaRPr>
          </a:p>
          <a:p>
            <a:pPr marL="0" lvl="0" indent="0" algn="l" rtl="0">
              <a:lnSpc>
                <a:spcPct val="90000"/>
              </a:lnSpc>
              <a:spcBef>
                <a:spcPts val="1200"/>
              </a:spcBef>
              <a:spcAft>
                <a:spcPts val="0"/>
              </a:spcAft>
              <a:buNone/>
            </a:pPr>
            <a:r>
              <a:rPr lang="en" sz="1400" b="1">
                <a:solidFill>
                  <a:schemeClr val="dk1"/>
                </a:solidFill>
              </a:rPr>
              <a:t>Patikrinti ar įjungtas ekrano užraktas:</a:t>
            </a:r>
            <a:br>
              <a:rPr lang="en" sz="1400" b="1">
                <a:solidFill>
                  <a:schemeClr val="dk1"/>
                </a:solidFill>
              </a:rPr>
            </a:br>
            <a:r>
              <a:rPr lang="en" sz="1400">
                <a:solidFill>
                  <a:schemeClr val="dk1"/>
                </a:solidFill>
              </a:rPr>
              <a:t>Settings → Face ID &amp; Passcode (arba Touch ID &amp; Passcode) → įvesti esamą kodą.</a:t>
            </a:r>
            <a:br>
              <a:rPr lang="en" sz="1400">
                <a:solidFill>
                  <a:schemeClr val="dk1"/>
                </a:solidFill>
              </a:rPr>
            </a:br>
            <a:r>
              <a:rPr lang="en" sz="1400">
                <a:solidFill>
                  <a:schemeClr val="dk1"/>
                </a:solidFill>
              </a:rPr>
              <a:t>Jei užrakto nėra: „Turn Passcode On“ → sugalvoti 6 skaitmenų PIN arba „Custom Alphanumeric Code“ (stipresnis).</a:t>
            </a:r>
            <a:br>
              <a:rPr lang="en" sz="1400">
                <a:solidFill>
                  <a:schemeClr val="dk1"/>
                </a:solidFill>
              </a:rPr>
            </a:br>
            <a:br>
              <a:rPr lang="en" sz="1400">
                <a:solidFill>
                  <a:schemeClr val="dk1"/>
                </a:solidFill>
              </a:rPr>
            </a:br>
            <a:r>
              <a:rPr lang="en" sz="1400" b="1">
                <a:solidFill>
                  <a:schemeClr val="dk1"/>
                </a:solidFill>
              </a:rPr>
              <a:t>Pridėti / pašalinti Face ID ar Touch ID:</a:t>
            </a:r>
            <a:br>
              <a:rPr lang="en" sz="1400" b="1">
                <a:solidFill>
                  <a:schemeClr val="dk1"/>
                </a:solidFill>
              </a:rPr>
            </a:br>
            <a:r>
              <a:rPr lang="en" sz="1400">
                <a:solidFill>
                  <a:schemeClr val="dk1"/>
                </a:solidFill>
              </a:rPr>
              <a:t>Settings → Face ID &amp; Passcode → „Set Up Face ID“ arba „Reset Face ID“ / Settings → Touch ID &amp; Passcode → „Add a Fingerprint“ arba nuimti pirštų atspaudus.</a:t>
            </a:r>
            <a:br>
              <a:rPr lang="en" sz="1400">
                <a:solidFill>
                  <a:schemeClr val="dk1"/>
                </a:solidFill>
              </a:rPr>
            </a:br>
            <a:br>
              <a:rPr lang="en" sz="1400">
                <a:solidFill>
                  <a:schemeClr val="dk1"/>
                </a:solidFill>
              </a:rPr>
            </a:br>
            <a:r>
              <a:rPr lang="en" sz="1400" b="1">
                <a:solidFill>
                  <a:schemeClr val="dk1"/>
                </a:solidFill>
              </a:rPr>
              <a:t>SIM PIN įjungti / išjungti:</a:t>
            </a:r>
            <a:br>
              <a:rPr lang="en" sz="1400" b="1">
                <a:solidFill>
                  <a:schemeClr val="dk1"/>
                </a:solidFill>
              </a:rPr>
            </a:br>
            <a:r>
              <a:rPr lang="en" sz="1400">
                <a:solidFill>
                  <a:schemeClr val="dk1"/>
                </a:solidFill>
              </a:rPr>
              <a:t>Settings → Cellular → SIM PIN → įjungti / išjungti / pakeisti PIN. (Jei įjungiate, prisiminkite PIN; neteisingų bandymų atveju reikės PUK.)</a:t>
            </a:r>
            <a:br>
              <a:rPr lang="en" sz="1400">
                <a:solidFill>
                  <a:schemeClr val="dk1"/>
                </a:solidFill>
              </a:rPr>
            </a:br>
            <a:r>
              <a:rPr lang="en" sz="1400" b="1">
                <a:solidFill>
                  <a:schemeClr val="dk1"/>
                </a:solidFill>
              </a:rPr>
              <a:t>Patikrinimas:</a:t>
            </a:r>
            <a:r>
              <a:rPr lang="en" sz="1400">
                <a:solidFill>
                  <a:schemeClr val="dk1"/>
                </a:solidFill>
              </a:rPr>
              <a:t> užrakinkite telefoną (power + home/side) ir atrakinkite biometrika ar įvedę naują passcode.</a:t>
            </a:r>
            <a:br>
              <a:rPr lang="en" sz="1400">
                <a:solidFill>
                  <a:schemeClr val="dk1"/>
                </a:solidFill>
              </a:rPr>
            </a:br>
            <a:br>
              <a:rPr lang="en" sz="1400">
                <a:solidFill>
                  <a:schemeClr val="dk1"/>
                </a:solidFill>
              </a:rPr>
            </a:br>
            <a:r>
              <a:rPr lang="en" sz="1400" b="1">
                <a:solidFill>
                  <a:schemeClr val="dk1"/>
                </a:solidFill>
              </a:rPr>
              <a:t>Kaip atjungti biometriką laikinai:</a:t>
            </a:r>
            <a:br>
              <a:rPr lang="en" sz="1400" b="1">
                <a:solidFill>
                  <a:schemeClr val="dk1"/>
                </a:solidFill>
              </a:rPr>
            </a:br>
            <a:r>
              <a:rPr lang="en" sz="1400">
                <a:solidFill>
                  <a:schemeClr val="dk1"/>
                </a:solidFill>
              </a:rPr>
              <a:t>iOS: eikite į Face ID &amp; Passcode ir išjungti atitinkamus perjungiklius arba ištrinti Face ID / Fingerprints.</a:t>
            </a:r>
            <a:br>
              <a:rPr lang="en" sz="1400">
                <a:solidFill>
                  <a:schemeClr val="dk1"/>
                </a:solidFill>
              </a:rPr>
            </a:br>
            <a:r>
              <a:rPr lang="en" sz="1400">
                <a:solidFill>
                  <a:schemeClr val="dk1"/>
                </a:solidFill>
              </a:rPr>
              <a:t>(Gebėjimas laikinai išjungti per SOS – nerekomenduojame naudoti pratimams.)</a:t>
            </a:r>
            <a:endParaRPr sz="1400">
              <a:solidFill>
                <a:schemeClr val="dk1"/>
              </a:solidFill>
            </a:endParaRPr>
          </a:p>
          <a:p>
            <a:pPr marL="0" lvl="0" indent="0" algn="l" rtl="0">
              <a:lnSpc>
                <a:spcPct val="90000"/>
              </a:lnSpc>
              <a:spcBef>
                <a:spcPts val="1200"/>
              </a:spcBef>
              <a:spcAft>
                <a:spcPts val="0"/>
              </a:spcAft>
              <a:buSzPts val="1100"/>
              <a:buNone/>
            </a:pPr>
            <a:r>
              <a:rPr lang="en" sz="1400" b="1">
                <a:solidFill>
                  <a:schemeClr val="dk1"/>
                </a:solidFill>
              </a:rPr>
              <a:t>Android (bendros instrukcijos — gali skirtis pagal gamintoją)</a:t>
            </a:r>
            <a:endParaRPr sz="1400" b="1">
              <a:solidFill>
                <a:schemeClr val="dk1"/>
              </a:solidFill>
            </a:endParaRPr>
          </a:p>
          <a:p>
            <a:pPr marL="0" lvl="0" indent="0" algn="l" rtl="0">
              <a:lnSpc>
                <a:spcPct val="90000"/>
              </a:lnSpc>
              <a:spcBef>
                <a:spcPts val="1200"/>
              </a:spcBef>
              <a:spcAft>
                <a:spcPts val="0"/>
              </a:spcAft>
              <a:buNone/>
            </a:pPr>
            <a:r>
              <a:rPr lang="en" sz="1400" b="1">
                <a:solidFill>
                  <a:schemeClr val="dk1"/>
                </a:solidFill>
              </a:rPr>
              <a:t>Patikrinti / nustatyti ekrano užraktą:</a:t>
            </a:r>
            <a:br>
              <a:rPr lang="en" sz="1400" b="1">
                <a:solidFill>
                  <a:schemeClr val="dk1"/>
                </a:solidFill>
              </a:rPr>
            </a:br>
            <a:r>
              <a:rPr lang="en" sz="1400">
                <a:solidFill>
                  <a:schemeClr val="dk1"/>
                </a:solidFill>
              </a:rPr>
              <a:t>Settings → Security (ar Lock screen) → Screen lock (ar „Screen lock type“) → pasirinkti PIN / Password / Pattern.</a:t>
            </a:r>
            <a:br>
              <a:rPr lang="en" sz="1400">
                <a:solidFill>
                  <a:schemeClr val="dk1"/>
                </a:solidFill>
              </a:rPr>
            </a:br>
            <a:r>
              <a:rPr lang="en" sz="1400">
                <a:solidFill>
                  <a:schemeClr val="dk1"/>
                </a:solidFill>
              </a:rPr>
              <a:t>Rekomendacija: naudoti 6 skaitmenų PIN arba stiprų slaptažodį.</a:t>
            </a:r>
            <a:br>
              <a:rPr lang="en" sz="1400">
                <a:solidFill>
                  <a:schemeClr val="dk1"/>
                </a:solidFill>
              </a:rPr>
            </a:br>
            <a:br>
              <a:rPr lang="en" sz="1400">
                <a:solidFill>
                  <a:schemeClr val="dk1"/>
                </a:solidFill>
              </a:rPr>
            </a:br>
            <a:r>
              <a:rPr lang="en" sz="1400" b="1">
                <a:solidFill>
                  <a:schemeClr val="dk1"/>
                </a:solidFill>
              </a:rPr>
              <a:t>Pridėti / pašalinti piršto atspaudą arba veidą:</a:t>
            </a:r>
            <a:br>
              <a:rPr lang="en" sz="1400" b="1">
                <a:solidFill>
                  <a:schemeClr val="dk1"/>
                </a:solidFill>
              </a:rPr>
            </a:br>
            <a:r>
              <a:rPr lang="en" sz="1400">
                <a:solidFill>
                  <a:schemeClr val="dk1"/>
                </a:solidFill>
              </a:rPr>
              <a:t>Settings → Security → Biometrics &amp; security (ar „Fingerprint/Face recognition“) → Add fingerprint / Add face arba Remove.</a:t>
            </a:r>
            <a:br>
              <a:rPr lang="en" sz="1400">
                <a:solidFill>
                  <a:schemeClr val="dk1"/>
                </a:solidFill>
              </a:rPr>
            </a:br>
            <a:r>
              <a:rPr lang="en" sz="1400">
                <a:solidFill>
                  <a:schemeClr val="dk1"/>
                </a:solidFill>
              </a:rPr>
              <a:t>Samsung: Settings → Biometrics and security → Fingerprints / Face recognition.</a:t>
            </a:r>
            <a:br>
              <a:rPr lang="en" sz="1400">
                <a:solidFill>
                  <a:schemeClr val="dk1"/>
                </a:solidFill>
              </a:rPr>
            </a:br>
            <a:r>
              <a:rPr lang="en" sz="1400">
                <a:solidFill>
                  <a:schemeClr val="dk1"/>
                </a:solidFill>
              </a:rPr>
              <a:t>Pixel: Settings → Security → Screen lock → Fingerprint Unlock.</a:t>
            </a:r>
            <a:endParaRPr sz="1400">
              <a:solidFill>
                <a:schemeClr val="dk1"/>
              </a:solidFill>
            </a:endParaRPr>
          </a:p>
          <a:p>
            <a:pPr marL="0" lvl="0" indent="0" algn="l" rtl="0">
              <a:lnSpc>
                <a:spcPct val="90000"/>
              </a:lnSpc>
              <a:spcBef>
                <a:spcPts val="1200"/>
              </a:spcBef>
              <a:spcAft>
                <a:spcPts val="0"/>
              </a:spcAft>
              <a:buNone/>
            </a:pPr>
            <a:r>
              <a:rPr lang="en" sz="1400" b="1">
                <a:solidFill>
                  <a:schemeClr val="dk1"/>
                </a:solidFill>
              </a:rPr>
              <a:t>SIM PIN įjungti / išjungti:</a:t>
            </a:r>
            <a:br>
              <a:rPr lang="en" sz="1400" b="1">
                <a:solidFill>
                  <a:schemeClr val="dk1"/>
                </a:solidFill>
              </a:rPr>
            </a:br>
            <a:r>
              <a:rPr lang="en" sz="1400">
                <a:solidFill>
                  <a:schemeClr val="dk1"/>
                </a:solidFill>
              </a:rPr>
              <a:t> Settings → Security → SIM card lock (ar Network &amp; internet → SIMs → SIM card lock) → įjungti / išjungti / pakeisti SIM PIN. (Jei neaišku, paaiškinti, kad keliai gali skirtis.)</a:t>
            </a:r>
            <a:br>
              <a:rPr lang="en" sz="1400">
                <a:solidFill>
                  <a:schemeClr val="dk1"/>
                </a:solidFill>
              </a:rPr>
            </a:br>
            <a:r>
              <a:rPr lang="en" sz="1400" b="1">
                <a:solidFill>
                  <a:schemeClr val="dk1"/>
                </a:solidFill>
              </a:rPr>
              <a:t>Patikrinimas:</a:t>
            </a:r>
            <a:r>
              <a:rPr lang="en" sz="1400">
                <a:solidFill>
                  <a:schemeClr val="dk1"/>
                </a:solidFill>
              </a:rPr>
              <a:t> užrakinkite telefoną ir atrakinkite pirštu/veidu arba nauju PIN.</a:t>
            </a:r>
            <a:br>
              <a:rPr lang="en" sz="1400">
                <a:solidFill>
                  <a:schemeClr val="dk1"/>
                </a:solidFill>
              </a:rPr>
            </a:br>
            <a:r>
              <a:rPr lang="en" sz="1400" b="1">
                <a:solidFill>
                  <a:schemeClr val="dk1"/>
                </a:solidFill>
              </a:rPr>
              <a:t>Pašalinimas laikinai:</a:t>
            </a:r>
            <a:r>
              <a:rPr lang="en" sz="1400">
                <a:solidFill>
                  <a:schemeClr val="dk1"/>
                </a:solidFill>
              </a:rPr>
              <a:t> eikite į to paties biometrikos meniu ir pasirinkite „Remove“ arba panaikinti visus užregistruotus pirštus/veidus.</a:t>
            </a:r>
            <a:br>
              <a:rPr lang="en" sz="1400">
                <a:solidFill>
                  <a:schemeClr val="dk1"/>
                </a:solidFill>
              </a:rPr>
            </a:br>
            <a:endParaRPr sz="1400">
              <a:solidFill>
                <a:schemeClr val="dk1"/>
              </a:solidFill>
            </a:endParaRPr>
          </a:p>
          <a:p>
            <a:pPr marL="0" lvl="0" indent="0" algn="l" rtl="0">
              <a:spcBef>
                <a:spcPts val="1200"/>
              </a:spcBef>
              <a:spcAft>
                <a:spcPts val="0"/>
              </a:spcAft>
              <a:buNone/>
            </a:pPr>
            <a:endParaRPr/>
          </a:p>
        </p:txBody>
      </p:sp>
      <p:sp>
        <p:nvSpPr>
          <p:cNvPr id="811" name="Google Shape;811;g366ebd20701_2_8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366ebd20701_2_8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7" name="Google Shape;817;g366ebd20701_2_8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Paprašykite dalyvių spėti populiariausią slaptažodį Lietuvoje. </a:t>
            </a:r>
            <a:endParaRPr sz="1400"/>
          </a:p>
          <a:p>
            <a:pPr marL="0" lvl="0" indent="0" algn="l" rtl="0">
              <a:spcBef>
                <a:spcPts val="0"/>
              </a:spcBef>
              <a:spcAft>
                <a:spcPts val="0"/>
              </a:spcAft>
              <a:buNone/>
            </a:pPr>
            <a:r>
              <a:rPr lang="en" sz="1400">
                <a:solidFill>
                  <a:schemeClr val="dk1"/>
                </a:solidFill>
              </a:rPr>
              <a:t>Parodyti populiariausių slaptažodžių sąrašą: pasitikrinkite, ar jūsų slaptažodžio nėra šiame sąraše? </a:t>
            </a:r>
            <a:endParaRPr sz="1400"/>
          </a:p>
          <a:p>
            <a:pPr marL="0" lvl="0" indent="0" algn="l" rtl="0">
              <a:spcBef>
                <a:spcPts val="0"/>
              </a:spcBef>
              <a:spcAft>
                <a:spcPts val="0"/>
              </a:spcAft>
              <a:buNone/>
            </a:pPr>
            <a:r>
              <a:rPr lang="en" sz="1400">
                <a:solidFill>
                  <a:schemeClr val="dk1"/>
                </a:solidFill>
              </a:rPr>
              <a:t>Pasvarstykime. Kaip saugote savo mobilųjį telefoną? Ar jis apsaugotas kodu, ar keičiate kodą, jei jį sužino šeimos nariai?</a:t>
            </a:r>
            <a:endParaRPr sz="1400" i="1"/>
          </a:p>
        </p:txBody>
      </p:sp>
      <p:sp>
        <p:nvSpPr>
          <p:cNvPr id="818" name="Google Shape;818;g366ebd20701_2_8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66ebd20701_2_8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g366ebd20701_2_8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SzPts val="1100"/>
              <a:buNone/>
            </a:pPr>
            <a:r>
              <a:rPr lang="en" sz="1400">
                <a:solidFill>
                  <a:schemeClr val="dk1"/>
                </a:solidFill>
              </a:rPr>
              <a:t>Pasiūlykite dalyviams trumpą praktinę užduotį. </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Internete kasmet skelbiami populiariausių slaptažodžių sąrašai Lietuvoje. Ten dažnai pasikartoja tokie variantai kaip </a:t>
            </a:r>
            <a:r>
              <a:rPr lang="en" sz="1400" i="1">
                <a:solidFill>
                  <a:schemeClr val="dk1"/>
                </a:solidFill>
              </a:rPr>
              <a:t>123456</a:t>
            </a:r>
            <a:r>
              <a:rPr lang="en" sz="1400">
                <a:solidFill>
                  <a:schemeClr val="dk1"/>
                </a:solidFill>
              </a:rPr>
              <a:t>, </a:t>
            </a:r>
            <a:r>
              <a:rPr lang="en" sz="1400" i="1">
                <a:solidFill>
                  <a:schemeClr val="dk1"/>
                </a:solidFill>
              </a:rPr>
              <a:t>password</a:t>
            </a:r>
            <a:r>
              <a:rPr lang="en" sz="1400">
                <a:solidFill>
                  <a:schemeClr val="dk1"/>
                </a:solidFill>
              </a:rPr>
              <a:t>, </a:t>
            </a:r>
            <a:r>
              <a:rPr lang="en" sz="1400" i="1">
                <a:solidFill>
                  <a:schemeClr val="dk1"/>
                </a:solidFill>
              </a:rPr>
              <a:t>qwerty</a:t>
            </a:r>
            <a:r>
              <a:rPr lang="en" sz="1400">
                <a:solidFill>
                  <a:schemeClr val="dk1"/>
                </a:solidFill>
              </a:rPr>
              <a:t> ir panašūs. Dalyviai pasitikrinkite, ar tarp to sąrašo nėra jūsų naudojamų slaptažodžių. Jei randate savo – tai aiškus ženklas, kad jį reikėtų pakeisti saugesniu. Slaptažodžiai turėtų būti ne tik patogūs, bet ir pakankamai sudėtingi, kad apsaugotų jūsų paskyras.</a:t>
            </a:r>
            <a:endParaRPr sz="1400">
              <a:solidFill>
                <a:schemeClr val="dk1"/>
              </a:solidFill>
            </a:endParaRPr>
          </a:p>
          <a:p>
            <a:pPr marL="0" lvl="0" indent="0" algn="l" rtl="0">
              <a:lnSpc>
                <a:spcPct val="90000"/>
              </a:lnSpc>
              <a:spcBef>
                <a:spcPts val="1200"/>
              </a:spcBef>
              <a:spcAft>
                <a:spcPts val="0"/>
              </a:spcAft>
              <a:buSzPts val="1100"/>
              <a:buNone/>
            </a:pPr>
            <a:endParaRPr sz="1400">
              <a:solidFill>
                <a:schemeClr val="dk1"/>
              </a:solidFill>
            </a:endParaRPr>
          </a:p>
          <a:p>
            <a:pPr marL="0" lvl="0" indent="0" algn="l" rtl="0">
              <a:spcBef>
                <a:spcPts val="1200"/>
              </a:spcBef>
              <a:spcAft>
                <a:spcPts val="0"/>
              </a:spcAft>
              <a:buSzPts val="1100"/>
              <a:buNone/>
            </a:pPr>
            <a:r>
              <a:rPr lang="en" sz="1400">
                <a:solidFill>
                  <a:srgbClr val="2E2E2E"/>
                </a:solidFill>
              </a:rPr>
              <a:t>Šaltinis: https://nordpass.com/lt/most-common-passwords-list/</a:t>
            </a:r>
            <a:endParaRPr sz="1400">
              <a:solidFill>
                <a:schemeClr val="dk1"/>
              </a:solidFill>
            </a:endParaRPr>
          </a:p>
        </p:txBody>
      </p:sp>
      <p:sp>
        <p:nvSpPr>
          <p:cNvPr id="824" name="Google Shape;824;g366ebd20701_2_8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366ebd20701_2_8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1" name="Google Shape;831;g366ebd20701_2_8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78737" lvl="0" indent="0" algn="l" rtl="0">
              <a:lnSpc>
                <a:spcPct val="115000"/>
              </a:lnSpc>
              <a:spcBef>
                <a:spcPts val="0"/>
              </a:spcBef>
              <a:spcAft>
                <a:spcPts val="0"/>
              </a:spcAft>
              <a:buClr>
                <a:schemeClr val="dk1"/>
              </a:buClr>
              <a:buSzPts val="1200"/>
              <a:buFont typeface="Calibri"/>
              <a:buNone/>
            </a:pPr>
            <a:r>
              <a:rPr lang="en" sz="1400" b="1" i="0">
                <a:solidFill>
                  <a:schemeClr val="dk1"/>
                </a:solidFill>
              </a:rPr>
              <a:t>Pažink medijas su Klaudija. Kokie slaptažodžiai saugūs?</a:t>
            </a:r>
            <a:endParaRPr sz="1400"/>
          </a:p>
        </p:txBody>
      </p:sp>
      <p:sp>
        <p:nvSpPr>
          <p:cNvPr id="832" name="Google Shape;832;g366ebd20701_2_8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366ebd20701_2_7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g366ebd20701_2_7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Nustatymai yra vieta, kur galite valdyti beveik viską savo įrenginyje: nuo belaidžių tinklų, tokių kaip Wi-Fi ir Bluetooth, iki garsų, ekrano ryškumo ar privatumo nustatymų, pavyzdžiui, kurios programos gali naudoti jūsų lokaciją.</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Praktinis patarimas: atidarius nustatymus, dauguma funkcijų yra aiškiai suskirstytos pagal kategorijas. Tai padeda greitai rasti, ko reikia. Pavyzdžiui, jei norite įjungti Wi-Fi, ieškote kategorijos „Wi-Fi“.</a:t>
            </a:r>
            <a:endParaRPr sz="1400">
              <a:solidFill>
                <a:schemeClr val="dk1"/>
              </a:solidFill>
            </a:endParaRPr>
          </a:p>
          <a:p>
            <a:pPr marL="0" lvl="0" indent="0" algn="l" rtl="0">
              <a:lnSpc>
                <a:spcPct val="90000"/>
              </a:lnSpc>
              <a:spcBef>
                <a:spcPts val="1200"/>
              </a:spcBef>
              <a:spcAft>
                <a:spcPts val="0"/>
              </a:spcAft>
              <a:buNone/>
            </a:pPr>
            <a:r>
              <a:rPr lang="en" sz="1400"/>
              <a:t>Praktinis bandymas: </a:t>
            </a:r>
            <a:br>
              <a:rPr lang="en" sz="1400">
                <a:solidFill>
                  <a:schemeClr val="dk1"/>
                </a:solidFill>
              </a:rPr>
            </a:br>
            <a:r>
              <a:rPr lang="en" sz="1400">
                <a:solidFill>
                  <a:schemeClr val="dk1"/>
                </a:solidFill>
              </a:rPr>
              <a:t>Pvz., „Atidarykite savo įrenginio nustatymus ir raskite, kur įjungti Wi-Fi“.</a:t>
            </a:r>
            <a:br>
              <a:rPr lang="en" sz="1400">
                <a:solidFill>
                  <a:schemeClr val="dk1"/>
                </a:solidFill>
              </a:rPr>
            </a:br>
            <a:r>
              <a:rPr lang="en" sz="1400">
                <a:solidFill>
                  <a:schemeClr val="dk1"/>
                </a:solidFill>
              </a:rPr>
              <a:t>Arba „Patikrinkite, kiek baterijos liko ir kurios programos ją labiausiai naudoja“.</a:t>
            </a:r>
            <a:br>
              <a:rPr lang="en" sz="1400">
                <a:solidFill>
                  <a:schemeClr val="dk1"/>
                </a:solidFill>
              </a:rPr>
            </a:br>
            <a:br>
              <a:rPr lang="en" sz="1400">
                <a:solidFill>
                  <a:schemeClr val="dk1"/>
                </a:solidFill>
              </a:rPr>
            </a:br>
            <a:endParaRPr sz="1400">
              <a:solidFill>
                <a:schemeClr val="dk1"/>
              </a:solidFill>
            </a:endParaRPr>
          </a:p>
          <a:p>
            <a:pPr marL="0" lvl="0" indent="0" algn="l" rtl="0">
              <a:spcBef>
                <a:spcPts val="1200"/>
              </a:spcBef>
              <a:spcAft>
                <a:spcPts val="0"/>
              </a:spcAft>
              <a:buNone/>
            </a:pPr>
            <a:endParaRPr sz="1400"/>
          </a:p>
        </p:txBody>
      </p:sp>
      <p:sp>
        <p:nvSpPr>
          <p:cNvPr id="839" name="Google Shape;839;g366ebd20701_2_7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366ebd20701_2_7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g366ebd20701_2_7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chemeClr val="dk1"/>
                </a:solidFill>
              </a:rPr>
              <a:t>Wi-Fi – tai belaidis ryšys, leidžiantis įrenginiams (telefonams, planšetėms, kompiuteriams) prisijungti prie interneto be laidų.</a:t>
            </a:r>
            <a:endParaRPr sz="1400">
              <a:solidFill>
                <a:schemeClr val="dk1"/>
              </a:solidFill>
            </a:endParaRPr>
          </a:p>
          <a:p>
            <a:pPr marL="0" lvl="0" indent="0" algn="l" rtl="0">
              <a:lnSpc>
                <a:spcPct val="90000"/>
              </a:lnSpc>
              <a:spcBef>
                <a:spcPts val="0"/>
              </a:spcBef>
              <a:spcAft>
                <a:spcPts val="0"/>
              </a:spcAft>
              <a:buSzPts val="1100"/>
              <a:buNone/>
            </a:pPr>
            <a:endParaRPr sz="1400">
              <a:solidFill>
                <a:schemeClr val="dk1"/>
              </a:solidFill>
            </a:endParaRPr>
          </a:p>
          <a:p>
            <a:pPr marL="0" lvl="0" indent="0" algn="l" rtl="0">
              <a:lnSpc>
                <a:spcPct val="90000"/>
              </a:lnSpc>
              <a:spcBef>
                <a:spcPts val="0"/>
              </a:spcBef>
              <a:spcAft>
                <a:spcPts val="0"/>
              </a:spcAft>
              <a:buSzPts val="1100"/>
              <a:buNone/>
            </a:pPr>
            <a:r>
              <a:rPr lang="en" sz="1400">
                <a:solidFill>
                  <a:srgbClr val="2E2E2E"/>
                </a:solidFill>
              </a:rPr>
              <a:t>Paaiškinkite, kad kiekvienas belaidis tinklas turi savo pavadinimą (SSID), pagal kurį vartotojas pasirenka tinkamą tinklą.</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Paminėkite, kad tinklai gali būti:</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Užrakinti (su slaptažodžiu) – saugesni</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Atviri (be slaptažodžio) – pavojingi (duomenys gali būti perimami)</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Tinklo pamiršimas / keitimas:</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Parodykite, kaip pamiršti tinklą, jei keičiasi slaptažodis, arba prisijungti prie kito tinklo.</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Wi-Fi įjungimas / išjungimas:</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Paaiškinkite, kad galima laikinai išjungti Wi-Fi, jei reikia taupyti bateriją ar naudoti mobilųjį internetą.</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Wi-Fi indikatorius:</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Parodykite, kaip suprasti, ar Wi-Fi veikia – pagal signalo stiprumo ikoną (daugiau brūkšnelių = stipresnis signalas).</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chemeClr val="dk1"/>
                </a:solidFill>
              </a:rPr>
              <a:t>Svarbu paminėti: </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Jei įjungti tiek mobilieji duomenys, tiek Wi-Fi, telefonas automatiškai teiks pirmenybę Wi-Fi ryšiui, kai jis prieinamas.</a:t>
            </a: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Norint taupyti mobiliuosius duomenis ir jungtis prie Wi-Fi, nereikia išjungti mobiliųjų duomenų rankiniu būdu, nes įrenginys vis tiek pirmiausia naudos Wi-Fi ryšį.</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Mobiliojo interneto alternatyva:</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Aptarkite, kad kai Wi-Fi nėra prieinamas, galima naudoti mobilųjį internetą (4G/5G), bet tai gali sukelti duomenų mokesčius – svarbu žinoti, kada kuris naudojamas.</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Viešųjų tinklų pavojai (plačiau):</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Rekomenduokite:</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Nenaudoti internetinės bankininkystės per viešus tinklus</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Neprisijungti prie paskyrų (el. pašto, socialinių tinklų), jei nesate tikri dėl tinklo saugumo</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Wi-Fi dalijimasis (Hotspot):</a:t>
            </a:r>
            <a:endParaRPr sz="1400">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Galima paminėti, kad telefonas gali tapti Wi-Fi šaltiniu (hotspot), jei nėra kito tinklo – naudinga kelionėse ar avarinėse situacijose.</a:t>
            </a:r>
            <a:endParaRPr sz="1400">
              <a:solidFill>
                <a:srgbClr val="2E2E2E"/>
              </a:solidFill>
            </a:endParaRPr>
          </a:p>
          <a:p>
            <a:pPr marL="0" lvl="0" indent="0" algn="l" rtl="0">
              <a:spcBef>
                <a:spcPts val="0"/>
              </a:spcBef>
              <a:spcAft>
                <a:spcPts val="0"/>
              </a:spcAft>
              <a:buNone/>
            </a:pPr>
            <a:endParaRPr sz="1400"/>
          </a:p>
          <a:p>
            <a:pPr marL="0" lvl="0" indent="0" algn="l" rtl="0">
              <a:spcBef>
                <a:spcPts val="0"/>
              </a:spcBef>
              <a:spcAft>
                <a:spcPts val="0"/>
              </a:spcAft>
              <a:buNone/>
            </a:pPr>
            <a:r>
              <a:rPr lang="en" sz="1400"/>
              <a:t>Pasiūlykite užsiėmimo dalyviams prisijungti prie mokymų klasėje esančių Wi-Fi. </a:t>
            </a:r>
            <a:endParaRPr sz="1400">
              <a:solidFill>
                <a:schemeClr val="dk1"/>
              </a:solidFill>
            </a:endParaRPr>
          </a:p>
        </p:txBody>
      </p:sp>
      <p:sp>
        <p:nvSpPr>
          <p:cNvPr id="848" name="Google Shape;848;g366ebd20701_2_7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366ebd20701_2_7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4" name="Google Shape;854;g366ebd20701_2_7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Naudoti tik apsaugotus, slaptažodžiu apsaugotus tinklus</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Viešuose tinkluose vengti jungtis prie internetinės bankininkystės ar naudoti slaptažodžius</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Naudoti VPN (virtualų privatų tinklą), kuris užšifruoja jūsų duomenis ir apsaugo juos nuo galimų perėmimų</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Visuomet atsijungti nuo tinklo, kai juo nebesinaudojate.</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chemeClr val="dk1"/>
                </a:solidFill>
              </a:rPr>
              <a:t>Naujausios saugumo rekomendacijose yra  pabrėžiama, kad mobilūs duomenys yra saugesni nei „Wi-Fi“. Vieši tinklai gali būti nesaugūs, juose lengviau perimti duomenis.</a:t>
            </a:r>
            <a:br>
              <a:rPr lang="en" sz="1400">
                <a:solidFill>
                  <a:schemeClr val="dk1"/>
                </a:solidFill>
              </a:rPr>
            </a:br>
            <a:r>
              <a:rPr lang="en" sz="1400">
                <a:solidFill>
                  <a:schemeClr val="dk1"/>
                </a:solidFill>
              </a:rPr>
              <a:t>Jei yra galimybė – patariama kuo dažniau naudoti mobilųjį internetą ir net, jei įmanoma, visiškai atsisakyti „Wi-Fi“.</a:t>
            </a:r>
            <a:br>
              <a:rPr lang="en" sz="1400">
                <a:solidFill>
                  <a:schemeClr val="dk1"/>
                </a:solidFill>
              </a:rPr>
            </a:br>
            <a:r>
              <a:rPr lang="en" sz="1400">
                <a:solidFill>
                  <a:schemeClr val="dk1"/>
                </a:solidFill>
              </a:rPr>
              <a:t>Galite užmegzti pokalbį su auditorija: paklauskite, kiek GB duomenų jie turi savo planuose, ar žino, ar jiems pakanka, ir kiek galėtų reikėti, jei visai nesinaudotų „Wi-Fi“.</a:t>
            </a:r>
            <a:br>
              <a:rPr lang="en" sz="1400">
                <a:solidFill>
                  <a:schemeClr val="dk1"/>
                </a:solidFill>
              </a:rPr>
            </a:br>
            <a:r>
              <a:rPr lang="en" sz="1400">
                <a:solidFill>
                  <a:schemeClr val="dk1"/>
                </a:solidFill>
              </a:rPr>
              <a:t>VPN vis dar išlieka gera priemonė, ypač jei tenka jungtis prie nepatikimų tinklų (pvz., oro uostuose ar kavinėse).</a:t>
            </a:r>
            <a:br>
              <a:rPr lang="en" sz="1400">
                <a:solidFill>
                  <a:schemeClr val="dk1"/>
                </a:solidFill>
              </a:rPr>
            </a:br>
            <a:r>
              <a:rPr lang="en" sz="1400">
                <a:solidFill>
                  <a:schemeClr val="dk1"/>
                </a:solidFill>
              </a:rPr>
              <a:t>Pabaigoje akcentuokite: geriau mobilūs duomenys + VPN, nei viešas Wi-Fi be apsaugos.</a:t>
            </a:r>
            <a:endParaRPr sz="1400">
              <a:solidFill>
                <a:schemeClr val="dk1"/>
              </a:solidFill>
            </a:endParaRPr>
          </a:p>
          <a:p>
            <a:pPr marL="0" lvl="0" indent="0" algn="l" rtl="0">
              <a:spcBef>
                <a:spcPts val="0"/>
              </a:spcBef>
              <a:spcAft>
                <a:spcPts val="0"/>
              </a:spcAft>
              <a:buNone/>
            </a:pP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UŽDUOTIS:  Prisijunkite prie viešo Wi-Fi tinklo ir pabandykite nustatyti, ar jis saugus. </a:t>
            </a:r>
            <a:endParaRPr sz="1400">
              <a:solidFill>
                <a:schemeClr val="dk1"/>
              </a:solidFill>
            </a:endParaRPr>
          </a:p>
          <a:p>
            <a:pPr marL="0" lvl="0" indent="0" algn="l" rtl="0">
              <a:spcBef>
                <a:spcPts val="0"/>
              </a:spcBef>
              <a:spcAft>
                <a:spcPts val="0"/>
              </a:spcAft>
              <a:buNone/>
            </a:pPr>
            <a:endParaRPr sz="1400">
              <a:solidFill>
                <a:schemeClr val="dk1"/>
              </a:solidFill>
            </a:endParaRPr>
          </a:p>
        </p:txBody>
      </p:sp>
      <p:sp>
        <p:nvSpPr>
          <p:cNvPr id="855" name="Google Shape;855;g366ebd20701_2_7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366ebd20701_2_7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g366ebd20701_2_7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2E2E2E"/>
              </a:buClr>
              <a:buSzPts val="2300"/>
              <a:buFont typeface="Arial"/>
              <a:buNone/>
            </a:pPr>
            <a:r>
              <a:rPr lang="en" sz="1400">
                <a:solidFill>
                  <a:srgbClr val="2E2E2E"/>
                </a:solidFill>
              </a:rPr>
              <a:t>Asmeninis prieigos taškas (</a:t>
            </a:r>
            <a:r>
              <a:rPr lang="en" sz="1400">
                <a:solidFill>
                  <a:schemeClr val="dk1"/>
                </a:solidFill>
              </a:rPr>
              <a:t>Reikia paminėti kitus pavadinimus – nes žmonės gali šią funkciją telefone rasti ne tik kaip „Personal Hotspot“ ar „Asmeninis prieigos taškas“, bet ir kaip „Mobilusis ryšio taškas“, „Mobili saitvietė“ ar panašiai (skiriasi priklausomai nuo gamintojo ir kalbos nustatymų)</a:t>
            </a:r>
            <a:r>
              <a:rPr lang="en" sz="1400">
                <a:solidFill>
                  <a:srgbClr val="2E2E2E"/>
                </a:solidFill>
              </a:rPr>
              <a:t>yra funkcija, leidžianti išmanųjį telefoną ar kitą mobilųjį įrenginį su mobiliuoju duomenų ryšiu paversti belaidžiu prieigos tašku, per kurį kiti įrenginiai gali prisijungti prie interneto. Ši funkcija leidžia dalintis įrenginio interneto ryšiu su kitais įrenginiais per Wi-Fi, Bluetooth arba USB jungtį.</a:t>
            </a:r>
            <a:endParaRPr sz="1400">
              <a:solidFill>
                <a:srgbClr val="2E2E2E"/>
              </a:solidFill>
            </a:endParaRPr>
          </a:p>
          <a:p>
            <a:pPr marL="0" lvl="0" indent="0" algn="l" rtl="0">
              <a:lnSpc>
                <a:spcPct val="90000"/>
              </a:lnSpc>
              <a:spcBef>
                <a:spcPts val="0"/>
              </a:spcBef>
              <a:spcAft>
                <a:spcPts val="0"/>
              </a:spcAft>
              <a:buClr>
                <a:srgbClr val="2E2E2E"/>
              </a:buClr>
              <a:buSzPts val="2300"/>
              <a:buFont typeface="Arial"/>
              <a:buNone/>
            </a:pPr>
            <a:endParaRPr sz="1400">
              <a:solidFill>
                <a:srgbClr val="2E2E2E"/>
              </a:solidFill>
            </a:endParaRPr>
          </a:p>
          <a:p>
            <a:pPr marL="0" lvl="0" indent="0" algn="l" rtl="0">
              <a:lnSpc>
                <a:spcPct val="90000"/>
              </a:lnSpc>
              <a:spcBef>
                <a:spcPts val="0"/>
              </a:spcBef>
              <a:spcAft>
                <a:spcPts val="0"/>
              </a:spcAft>
              <a:buNone/>
            </a:pPr>
            <a:r>
              <a:rPr lang="en" sz="1400">
                <a:solidFill>
                  <a:schemeClr val="dk1"/>
                </a:solidFill>
              </a:rPr>
              <a:t>Pristatant mobiliuosius duomenis, pabrėžkite saugumo aspektą: jei dalyviai turi pakankamai mobiliųjų duomenų, rekomenduokite naudotis būtent jais. Mobilieji duomenys yra saugesnis būdas jungtis prie interneto, nes naudojantis viešais ar bendrais „Wi-Fi“ tinklais kyla rizika, kad kažkas gali pasisavinti prisijungimo duomenis ar kitą asmeninę informaciją.</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Vis dėlto verta perspėti dalyvius: jei šią funkciją naudosite intensyviai (ypač dalindamiesi su daug kitų įrenginių), gali kilti problemų su mobiliojo ryšio operatoriumi. Paprastai pasirašant sutartį su operatoriumi būna numatytas „sąžiningo naudojimo“ susitarimas, kuris riboja galimybę dalintis savo plane numatytais duomenimis. Dėl to operatorius gali taikyti apribojimus ar net skirti įspėjimus.</a:t>
            </a:r>
            <a:endParaRPr sz="1400">
              <a:solidFill>
                <a:schemeClr val="dk1"/>
              </a:solidFill>
            </a:endParaRPr>
          </a:p>
          <a:p>
            <a:pPr marL="0" lvl="0" indent="0" algn="l" rtl="0">
              <a:lnSpc>
                <a:spcPct val="90000"/>
              </a:lnSpc>
              <a:spcBef>
                <a:spcPts val="0"/>
              </a:spcBef>
              <a:spcAft>
                <a:spcPts val="0"/>
              </a:spcAft>
              <a:buNone/>
            </a:pPr>
            <a:endParaRPr sz="1400"/>
          </a:p>
        </p:txBody>
      </p:sp>
      <p:sp>
        <p:nvSpPr>
          <p:cNvPr id="862" name="Google Shape;862;g366ebd20701_2_7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366ebd20701_2_9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g366ebd20701_2_9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Padrąsinkite dalyvius visada sutikti įdiegti atnaujinimus, kai tik pasirodo pranešimai telefone. Dažnai žmonės bijo ar ignoruoja šiuos pranešimus, bet pabrėžkite, kad:</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Atnaujinimai užtikrina saugumą – jie užtaiso spragas, kurias gali išnaudoti kibernetiniai nusikaltėliai.</a:t>
            </a:r>
            <a:br>
              <a:rPr lang="en" sz="1400">
                <a:solidFill>
                  <a:schemeClr val="dk1"/>
                </a:solidFill>
              </a:rPr>
            </a:br>
            <a:r>
              <a:rPr lang="en" sz="1400">
                <a:solidFill>
                  <a:schemeClr val="dk1"/>
                </a:solidFill>
              </a:rPr>
              <a:t>Įdiegia naujas funkcijas ir patobulinimus – telefonas gali veikti greičiau, patogiau ir patikimiau.</a:t>
            </a:r>
            <a:br>
              <a:rPr lang="en" sz="1400">
                <a:solidFill>
                  <a:schemeClr val="dk1"/>
                </a:solidFill>
              </a:rPr>
            </a:br>
            <a:r>
              <a:rPr lang="en" sz="1400">
                <a:solidFill>
                  <a:schemeClr val="dk1"/>
                </a:solidFill>
              </a:rPr>
              <a:t>Pagerina suderinamumą</a:t>
            </a:r>
            <a:r>
              <a:rPr lang="en" sz="1400" b="1">
                <a:solidFill>
                  <a:schemeClr val="dk1"/>
                </a:solidFill>
              </a:rPr>
              <a:t> </a:t>
            </a:r>
            <a:r>
              <a:rPr lang="en" sz="1400">
                <a:solidFill>
                  <a:schemeClr val="dk1"/>
                </a:solidFill>
              </a:rPr>
              <a:t>– naujos programėlės ir paslaugos tinkamai veikia tik su atnaujinta sistema.</a:t>
            </a:r>
            <a:br>
              <a:rPr lang="en" sz="1400">
                <a:solidFill>
                  <a:schemeClr val="dk1"/>
                </a:solidFill>
              </a:rPr>
            </a:br>
            <a:r>
              <a:rPr lang="en" sz="1400">
                <a:solidFill>
                  <a:schemeClr val="dk1"/>
                </a:solidFill>
              </a:rPr>
              <a:t>Svarbu aiškiai pasakyti, kad atidėlioti ar ignoruoti atnaujinimus – rizikinga, todėl geriausia leisti telefonui automatiškai juos įdiegti.</a:t>
            </a:r>
            <a:endParaRPr sz="1400">
              <a:solidFill>
                <a:schemeClr val="dk1"/>
              </a:solidFill>
            </a:endParaRPr>
          </a:p>
          <a:p>
            <a:pPr marL="0" lvl="0" indent="0" algn="l" rtl="0">
              <a:spcBef>
                <a:spcPts val="1200"/>
              </a:spcBef>
              <a:spcAft>
                <a:spcPts val="0"/>
              </a:spcAft>
              <a:buNone/>
            </a:pPr>
            <a:endParaRPr sz="1400" b="1">
              <a:solidFill>
                <a:schemeClr val="dk1"/>
              </a:solidFill>
            </a:endParaRPr>
          </a:p>
          <a:p>
            <a:pPr marL="0" lvl="0" indent="0" algn="l" rtl="0">
              <a:spcBef>
                <a:spcPts val="0"/>
              </a:spcBef>
              <a:spcAft>
                <a:spcPts val="0"/>
              </a:spcAft>
              <a:buNone/>
            </a:pPr>
            <a:r>
              <a:rPr lang="en" sz="1400" b="1">
                <a:solidFill>
                  <a:schemeClr val="dk1"/>
                </a:solidFill>
              </a:rPr>
              <a:t>Mokykimės kaip atnaujinti operacines sistemas</a:t>
            </a:r>
            <a:endParaRPr sz="1400" b="1">
              <a:solidFill>
                <a:schemeClr val="dk1"/>
              </a:solidFill>
            </a:endParaRPr>
          </a:p>
          <a:p>
            <a:pPr marL="0" lvl="0" indent="0" algn="l" rtl="0">
              <a:spcBef>
                <a:spcPts val="0"/>
              </a:spcBef>
              <a:spcAft>
                <a:spcPts val="0"/>
              </a:spcAft>
              <a:buNone/>
            </a:pPr>
            <a:r>
              <a:rPr lang="en" sz="1400">
                <a:solidFill>
                  <a:schemeClr val="dk1"/>
                </a:solidFill>
              </a:rPr>
              <a:t>iOs operacinės sistemos atnaujinimas</a:t>
            </a:r>
            <a:endParaRPr sz="1400"/>
          </a:p>
          <a:p>
            <a:pPr marL="0" lvl="0" indent="0" algn="l" rtl="0">
              <a:spcBef>
                <a:spcPts val="0"/>
              </a:spcBef>
              <a:spcAft>
                <a:spcPts val="0"/>
              </a:spcAft>
              <a:buNone/>
            </a:pPr>
            <a:r>
              <a:rPr lang="en" sz="1400">
                <a:solidFill>
                  <a:schemeClr val="dk1"/>
                </a:solidFill>
              </a:rPr>
              <a:t>Patikrinkite ar yra naujinimas:</a:t>
            </a:r>
            <a:endParaRPr sz="1400"/>
          </a:p>
          <a:p>
            <a:pPr marL="0" lvl="0" indent="0" algn="l" rtl="0">
              <a:spcBef>
                <a:spcPts val="0"/>
              </a:spcBef>
              <a:spcAft>
                <a:spcPts val="0"/>
              </a:spcAft>
              <a:buNone/>
            </a:pPr>
            <a:r>
              <a:rPr lang="en" sz="1400">
                <a:solidFill>
                  <a:schemeClr val="dk1"/>
                </a:solidFill>
              </a:rPr>
              <a:t>Eikite į Settings (Nustatymai) &gt; General (Bendrieji) &gt; Software Update (Programinės įrangos atnaujinimas).</a:t>
            </a:r>
            <a:endParaRPr sz="1400"/>
          </a:p>
          <a:p>
            <a:pPr marL="0" lvl="0" indent="0" algn="l" rtl="0">
              <a:spcBef>
                <a:spcPts val="0"/>
              </a:spcBef>
              <a:spcAft>
                <a:spcPts val="0"/>
              </a:spcAft>
              <a:buNone/>
            </a:pPr>
            <a:r>
              <a:rPr lang="en" sz="1400">
                <a:solidFill>
                  <a:schemeClr val="dk1"/>
                </a:solidFill>
              </a:rPr>
              <a:t>Jei yra naujinimas, matysite parinktį „Download and Install“.</a:t>
            </a:r>
            <a:endParaRPr sz="1400"/>
          </a:p>
          <a:p>
            <a:pPr marL="0" lvl="0" indent="0" algn="l" rtl="0">
              <a:spcBef>
                <a:spcPts val="0"/>
              </a:spcBef>
              <a:spcAft>
                <a:spcPts val="0"/>
              </a:spcAft>
              <a:buNone/>
            </a:pPr>
            <a:r>
              <a:rPr lang="en" sz="1400">
                <a:solidFill>
                  <a:schemeClr val="dk1"/>
                </a:solidFill>
              </a:rPr>
              <a:t>Prijunkite prie Wi-Fi ir įsitikinkite, kad baterija &gt;50% arba prijungtas įkrovimui.</a:t>
            </a:r>
            <a:endParaRPr sz="1400"/>
          </a:p>
          <a:p>
            <a:pPr marL="0" lvl="0" indent="0" algn="l" rtl="0">
              <a:spcBef>
                <a:spcPts val="0"/>
              </a:spcBef>
              <a:spcAft>
                <a:spcPts val="0"/>
              </a:spcAft>
              <a:buNone/>
            </a:pPr>
            <a:r>
              <a:rPr lang="en" sz="1400">
                <a:solidFill>
                  <a:schemeClr val="dk1"/>
                </a:solidFill>
              </a:rPr>
              <a:t>Pasirinkite „Download and Install“.</a:t>
            </a:r>
            <a:endParaRPr sz="1400"/>
          </a:p>
          <a:p>
            <a:pPr marL="0" lvl="0" indent="0" algn="l" rtl="0">
              <a:spcBef>
                <a:spcPts val="0"/>
              </a:spcBef>
              <a:spcAft>
                <a:spcPts val="0"/>
              </a:spcAft>
              <a:buNone/>
            </a:pPr>
            <a:r>
              <a:rPr lang="en" sz="1400">
                <a:solidFill>
                  <a:schemeClr val="dk1"/>
                </a:solidFill>
              </a:rPr>
              <a:t>Įveskite savo atrakinimo kodą, jei paprašys.</a:t>
            </a:r>
            <a:endParaRPr sz="1400"/>
          </a:p>
          <a:p>
            <a:pPr marL="0" lvl="0" indent="0" algn="l" rtl="0">
              <a:spcBef>
                <a:spcPts val="0"/>
              </a:spcBef>
              <a:spcAft>
                <a:spcPts val="0"/>
              </a:spcAft>
              <a:buNone/>
            </a:pPr>
            <a:r>
              <a:rPr lang="en" sz="1400">
                <a:solidFill>
                  <a:schemeClr val="dk1"/>
                </a:solidFill>
              </a:rPr>
              <a:t>Leiskite įrenginiui automatiškai atsinaujinti ir paleisti iš naujo.</a:t>
            </a:r>
            <a:endParaRPr sz="1400"/>
          </a:p>
          <a:p>
            <a:pPr marL="0" lvl="0" indent="0" algn="l" rtl="0">
              <a:spcBef>
                <a:spcPts val="0"/>
              </a:spcBef>
              <a:spcAft>
                <a:spcPts val="0"/>
              </a:spcAft>
              <a:buNone/>
            </a:pPr>
            <a:r>
              <a:rPr lang="en" sz="1400">
                <a:solidFill>
                  <a:schemeClr val="dk1"/>
                </a:solidFill>
              </a:rPr>
              <a:t>Norėdami įjungti automatinį atnaujinimą:</a:t>
            </a:r>
            <a:endParaRPr sz="1400"/>
          </a:p>
          <a:p>
            <a:pPr marL="0" lvl="0" indent="0" algn="l" rtl="0">
              <a:spcBef>
                <a:spcPts val="0"/>
              </a:spcBef>
              <a:spcAft>
                <a:spcPts val="0"/>
              </a:spcAft>
              <a:buNone/>
            </a:pPr>
            <a:r>
              <a:rPr lang="en" sz="1400">
                <a:solidFill>
                  <a:schemeClr val="dk1"/>
                </a:solidFill>
              </a:rPr>
              <a:t>Eikite į Settings &gt; General &gt; Software Update &gt; Automatic Updates, įjunkite abi parinktis:</a:t>
            </a:r>
            <a:endParaRPr sz="1400"/>
          </a:p>
          <a:p>
            <a:pPr marL="0" lvl="0" indent="0" algn="l" rtl="0">
              <a:spcBef>
                <a:spcPts val="0"/>
              </a:spcBef>
              <a:spcAft>
                <a:spcPts val="0"/>
              </a:spcAft>
              <a:buNone/>
            </a:pPr>
            <a:r>
              <a:rPr lang="en" sz="1400">
                <a:solidFill>
                  <a:schemeClr val="dk1"/>
                </a:solidFill>
              </a:rPr>
              <a:t>Download iOS Updates</a:t>
            </a:r>
            <a:endParaRPr sz="1400">
              <a:solidFill>
                <a:schemeClr val="dk1"/>
              </a:solidFill>
            </a:endParaRPr>
          </a:p>
          <a:p>
            <a:pPr marL="0" lvl="0" indent="0" algn="l" rtl="0">
              <a:spcBef>
                <a:spcPts val="0"/>
              </a:spcBef>
              <a:spcAft>
                <a:spcPts val="0"/>
              </a:spcAft>
              <a:buNone/>
            </a:pPr>
            <a:r>
              <a:rPr lang="en" sz="1400">
                <a:solidFill>
                  <a:schemeClr val="dk1"/>
                </a:solidFill>
              </a:rPr>
              <a:t>Install iOS Updates</a:t>
            </a:r>
            <a:endParaRPr sz="1400">
              <a:solidFill>
                <a:schemeClr val="dk1"/>
              </a:solidFill>
            </a:endParaRPr>
          </a:p>
          <a:p>
            <a:pPr marL="0" lvl="0" indent="0" algn="l" rtl="0">
              <a:spcBef>
                <a:spcPts val="0"/>
              </a:spcBef>
              <a:spcAft>
                <a:spcPts val="0"/>
              </a:spcAft>
              <a:buNone/>
            </a:pPr>
            <a:r>
              <a:rPr lang="en" sz="1400">
                <a:solidFill>
                  <a:schemeClr val="dk1"/>
                </a:solidFill>
              </a:rPr>
              <a:t> </a:t>
            </a:r>
            <a:endParaRPr sz="1400"/>
          </a:p>
          <a:p>
            <a:pPr marL="0" lvl="0" indent="0" algn="l" rtl="0">
              <a:spcBef>
                <a:spcPts val="0"/>
              </a:spcBef>
              <a:spcAft>
                <a:spcPts val="0"/>
              </a:spcAft>
              <a:buNone/>
            </a:pPr>
            <a:r>
              <a:rPr lang="en" sz="1400">
                <a:solidFill>
                  <a:schemeClr val="dk1"/>
                </a:solidFill>
              </a:rPr>
              <a:t>Android operacinės sistemos atnaujinimas</a:t>
            </a:r>
            <a:endParaRPr sz="1400"/>
          </a:p>
          <a:p>
            <a:pPr marL="0" lvl="0" indent="0" algn="l" rtl="0">
              <a:spcBef>
                <a:spcPts val="0"/>
              </a:spcBef>
              <a:spcAft>
                <a:spcPts val="0"/>
              </a:spcAft>
              <a:buNone/>
            </a:pPr>
            <a:r>
              <a:rPr lang="en" sz="1400">
                <a:solidFill>
                  <a:schemeClr val="dk1"/>
                </a:solidFill>
              </a:rPr>
              <a:t>Pastaba: Tiksli vieta gali skirtis priklausomai nuo gamintojo (Samsung, Xiaomi, Huawei, Pixel ir t. t.)</a:t>
            </a:r>
            <a:endParaRPr sz="1400"/>
          </a:p>
          <a:p>
            <a:pPr marL="0" lvl="0" indent="0" algn="l" rtl="0">
              <a:spcBef>
                <a:spcPts val="0"/>
              </a:spcBef>
              <a:spcAft>
                <a:spcPts val="0"/>
              </a:spcAft>
              <a:buNone/>
            </a:pPr>
            <a:r>
              <a:rPr lang="en" sz="1400">
                <a:solidFill>
                  <a:schemeClr val="dk1"/>
                </a:solidFill>
              </a:rPr>
              <a:t>Eikite į Settings (Nustatymai) &gt; System &gt; Software Update arba System Update.</a:t>
            </a:r>
            <a:endParaRPr sz="1400"/>
          </a:p>
          <a:p>
            <a:pPr marL="0" lvl="0" indent="0" algn="l" rtl="0">
              <a:spcBef>
                <a:spcPts val="0"/>
              </a:spcBef>
              <a:spcAft>
                <a:spcPts val="0"/>
              </a:spcAft>
              <a:buNone/>
            </a:pPr>
            <a:r>
              <a:rPr lang="en" sz="1400">
                <a:solidFill>
                  <a:schemeClr val="dk1"/>
                </a:solidFill>
              </a:rPr>
              <a:t>Kai kuriuose įrenginiuose tai gali būti About phone &gt; Software update.</a:t>
            </a:r>
            <a:endParaRPr sz="1400"/>
          </a:p>
          <a:p>
            <a:pPr marL="0" lvl="0" indent="0" algn="l" rtl="0">
              <a:spcBef>
                <a:spcPts val="0"/>
              </a:spcBef>
              <a:spcAft>
                <a:spcPts val="0"/>
              </a:spcAft>
              <a:buNone/>
            </a:pPr>
            <a:r>
              <a:rPr lang="en" sz="1400">
                <a:solidFill>
                  <a:schemeClr val="dk1"/>
                </a:solidFill>
              </a:rPr>
              <a:t>Spauskite Check for updates arba Download and install.</a:t>
            </a:r>
            <a:endParaRPr sz="1400"/>
          </a:p>
          <a:p>
            <a:pPr marL="0" lvl="0" indent="0" algn="l" rtl="0">
              <a:spcBef>
                <a:spcPts val="0"/>
              </a:spcBef>
              <a:spcAft>
                <a:spcPts val="0"/>
              </a:spcAft>
              <a:buNone/>
            </a:pPr>
            <a:r>
              <a:rPr lang="en" sz="1400">
                <a:solidFill>
                  <a:schemeClr val="dk1"/>
                </a:solidFill>
              </a:rPr>
              <a:t>Jei yra atnaujinimas, pradėkite parsisiuntimą.</a:t>
            </a:r>
            <a:endParaRPr sz="1400"/>
          </a:p>
          <a:p>
            <a:pPr marL="0" lvl="0" indent="0" algn="l" rtl="0">
              <a:spcBef>
                <a:spcPts val="0"/>
              </a:spcBef>
              <a:spcAft>
                <a:spcPts val="0"/>
              </a:spcAft>
              <a:buNone/>
            </a:pPr>
            <a:r>
              <a:rPr lang="en" sz="1400">
                <a:solidFill>
                  <a:schemeClr val="dk1"/>
                </a:solidFill>
              </a:rPr>
              <a:t>Prijunkite įrenginį prie Wi-Fi ir įsitikinkite, kad akumuliatorius yra &gt;50%.</a:t>
            </a:r>
            <a:endParaRPr sz="1400"/>
          </a:p>
          <a:p>
            <a:pPr marL="0" lvl="0" indent="0" algn="l" rtl="0">
              <a:spcBef>
                <a:spcPts val="0"/>
              </a:spcBef>
              <a:spcAft>
                <a:spcPts val="0"/>
              </a:spcAft>
              <a:buNone/>
            </a:pPr>
            <a:r>
              <a:rPr lang="en" sz="1400">
                <a:solidFill>
                  <a:schemeClr val="dk1"/>
                </a:solidFill>
              </a:rPr>
              <a:t>Kai naujinimas atsisiunčiamas, spustelėkite „Install“.</a:t>
            </a:r>
            <a:endParaRPr sz="1400"/>
          </a:p>
          <a:p>
            <a:pPr marL="0" lvl="0" indent="0" algn="l" rtl="0">
              <a:spcBef>
                <a:spcPts val="0"/>
              </a:spcBef>
              <a:spcAft>
                <a:spcPts val="0"/>
              </a:spcAft>
              <a:buNone/>
            </a:pPr>
            <a:r>
              <a:rPr lang="en" sz="1400">
                <a:solidFill>
                  <a:schemeClr val="dk1"/>
                </a:solidFill>
              </a:rPr>
              <a:t>Įrenginys automatiškai paleis save iš naujo ir įdiegs atnaujinimą.</a:t>
            </a:r>
            <a:endParaRPr sz="1400"/>
          </a:p>
          <a:p>
            <a:pPr marL="0" lvl="0" indent="0" algn="l" rtl="0">
              <a:spcBef>
                <a:spcPts val="0"/>
              </a:spcBef>
              <a:spcAft>
                <a:spcPts val="0"/>
              </a:spcAft>
              <a:buNone/>
            </a:pPr>
            <a:r>
              <a:rPr lang="en" sz="1400">
                <a:solidFill>
                  <a:schemeClr val="dk1"/>
                </a:solidFill>
              </a:rPr>
              <a:t>Įjunkite automatinį atnaujinimą, jei yra galimybė:</a:t>
            </a:r>
            <a:endParaRPr sz="1400"/>
          </a:p>
          <a:p>
            <a:pPr marL="0" lvl="0" indent="0" algn="l" rtl="0">
              <a:spcBef>
                <a:spcPts val="0"/>
              </a:spcBef>
              <a:spcAft>
                <a:spcPts val="0"/>
              </a:spcAft>
              <a:buNone/>
            </a:pPr>
            <a:r>
              <a:rPr lang="en" sz="1400">
                <a:solidFill>
                  <a:schemeClr val="dk1"/>
                </a:solidFill>
              </a:rPr>
              <a:t>Settings &gt; Software Update &gt; įjunkite Auto download over Wi-Fi.</a:t>
            </a:r>
            <a:endParaRPr sz="1400" i="1"/>
          </a:p>
        </p:txBody>
      </p:sp>
      <p:sp>
        <p:nvSpPr>
          <p:cNvPr id="869" name="Google Shape;869;g366ebd20701_2_9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66ebd20701_2_7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g366ebd20701_2_7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Paklauskite auditorijos: </a:t>
            </a: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Kas iš jūsų žino, kas yra Bluetooth?</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Kam dažniausiai naudojate Bluetooth savo telefone?</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Bluetooth dažniausiai naudojamas prijungiant ausines, garsiakalbius, išmaniuosius laikrodžius, spausdintuvus ar kitus įrenginius prie telefono, planšetės ar kompiuterio</a:t>
            </a:r>
            <a:endParaRPr sz="1400"/>
          </a:p>
          <a:p>
            <a:pPr marL="0" lvl="0" indent="0" algn="l" rtl="0">
              <a:spcBef>
                <a:spcPts val="1000"/>
              </a:spcBef>
              <a:spcAft>
                <a:spcPts val="0"/>
              </a:spcAft>
              <a:buNone/>
            </a:pPr>
            <a:endParaRPr/>
          </a:p>
        </p:txBody>
      </p:sp>
      <p:sp>
        <p:nvSpPr>
          <p:cNvPr id="875" name="Google Shape;875;g366ebd20701_2_7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366ebd20701_2_7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2" name="Google Shape;882;g366ebd20701_2_7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p>
          <a:p>
            <a:pPr marL="0" lvl="0" indent="0" algn="l" rtl="0">
              <a:lnSpc>
                <a:spcPct val="90000"/>
              </a:lnSpc>
              <a:spcBef>
                <a:spcPts val="0"/>
              </a:spcBef>
              <a:spcAft>
                <a:spcPts val="0"/>
              </a:spcAft>
              <a:buSzPts val="2300"/>
              <a:buNone/>
            </a:pPr>
            <a:r>
              <a:rPr lang="en" sz="1400">
                <a:solidFill>
                  <a:srgbClr val="2E2E2E"/>
                </a:solidFill>
              </a:rPr>
              <a:t>Automatinis prisijungimas:</a:t>
            </a:r>
            <a:endParaRPr sz="1400">
              <a:solidFill>
                <a:srgbClr val="2E2E2E"/>
              </a:solidFill>
            </a:endParaRPr>
          </a:p>
          <a:p>
            <a:pPr marL="0" lvl="0" indent="0" algn="l" rtl="0">
              <a:lnSpc>
                <a:spcPct val="90000"/>
              </a:lnSpc>
              <a:spcBef>
                <a:spcPts val="800"/>
              </a:spcBef>
              <a:spcAft>
                <a:spcPts val="0"/>
              </a:spcAft>
              <a:buSzPts val="2300"/>
              <a:buNone/>
            </a:pPr>
            <a:r>
              <a:rPr lang="en" sz="1400">
                <a:solidFill>
                  <a:srgbClr val="2E2E2E"/>
                </a:solidFill>
              </a:rPr>
              <a:t>Bluetooth įrenginiai dažnai prisijungia automatiškai, jei anksčiau buvo suporuoti. Tai patogu, bet kartu gali kelti saugumo rizikų, jei nevaldomai prisijungiama prie nepatikimų įrenginių.</a:t>
            </a:r>
            <a:endParaRPr sz="1400">
              <a:solidFill>
                <a:srgbClr val="2E2E2E"/>
              </a:solidFill>
            </a:endParaRPr>
          </a:p>
          <a:p>
            <a:pPr marL="0" lvl="0" indent="0" algn="l" rtl="0">
              <a:lnSpc>
                <a:spcPct val="90000"/>
              </a:lnSpc>
              <a:spcBef>
                <a:spcPts val="800"/>
              </a:spcBef>
              <a:spcAft>
                <a:spcPts val="0"/>
              </a:spcAft>
              <a:buSzPts val="2300"/>
              <a:buNone/>
            </a:pPr>
            <a:r>
              <a:rPr lang="en" sz="1400">
                <a:solidFill>
                  <a:srgbClr val="2E2E2E"/>
                </a:solidFill>
              </a:rPr>
              <a:t>Saugumas</a:t>
            </a:r>
            <a:endParaRPr sz="1400">
              <a:solidFill>
                <a:srgbClr val="2E2E2E"/>
              </a:solidFill>
            </a:endParaRPr>
          </a:p>
          <a:p>
            <a:pPr marL="0" lvl="0" indent="0" algn="l" rtl="0">
              <a:lnSpc>
                <a:spcPct val="90000"/>
              </a:lnSpc>
              <a:spcBef>
                <a:spcPts val="800"/>
              </a:spcBef>
              <a:spcAft>
                <a:spcPts val="0"/>
              </a:spcAft>
              <a:buSzPts val="2300"/>
              <a:buNone/>
            </a:pPr>
            <a:r>
              <a:rPr lang="en" sz="1400">
                <a:solidFill>
                  <a:srgbClr val="2E2E2E"/>
                </a:solidFill>
              </a:rPr>
              <a:t>Nors Bluetooth ryšys paprastai laikomas saugiu, vis dėlto jis gali būti pažeidžiamas, ypač jei paliekamas nuolat įjungtas ir matomas visiems aplinkiniams įrenginiams. </a:t>
            </a:r>
            <a:endParaRPr sz="1400">
              <a:solidFill>
                <a:srgbClr val="2E2E2E"/>
              </a:solidFill>
            </a:endParaRPr>
          </a:p>
          <a:p>
            <a:pPr marL="0" lvl="0" indent="0" algn="l" rtl="0">
              <a:spcBef>
                <a:spcPts val="400"/>
              </a:spcBef>
              <a:spcAft>
                <a:spcPts val="0"/>
              </a:spcAft>
              <a:buClr>
                <a:schemeClr val="dk1"/>
              </a:buClr>
              <a:buSzPts val="1100"/>
              <a:buFont typeface="Arial"/>
              <a:buNone/>
            </a:pPr>
            <a:r>
              <a:rPr lang="en" sz="1400">
                <a:solidFill>
                  <a:srgbClr val="2E2E2E"/>
                </a:solidFill>
              </a:rPr>
              <a:t>Išjungti Bluetooth, kai jo nenaudojate – taip sumažinsite galimybę būti sekamiems ar patirti neteisėtą prisijungimą</a:t>
            </a:r>
            <a:endParaRPr sz="1400">
              <a:solidFill>
                <a:srgbClr val="2E2E2E"/>
              </a:solidFill>
            </a:endParaRPr>
          </a:p>
          <a:p>
            <a:pPr marL="0" lvl="0" indent="0" algn="l" rtl="0">
              <a:spcBef>
                <a:spcPts val="400"/>
              </a:spcBef>
              <a:spcAft>
                <a:spcPts val="0"/>
              </a:spcAft>
              <a:buClr>
                <a:schemeClr val="dk1"/>
              </a:buClr>
              <a:buSzPts val="1100"/>
              <a:buFont typeface="Arial"/>
              <a:buNone/>
            </a:pPr>
            <a:r>
              <a:rPr lang="en" sz="1400">
                <a:solidFill>
                  <a:srgbClr val="2E2E2E"/>
                </a:solidFill>
              </a:rPr>
              <a:t>Nesusieti įrenginių viešose vietose</a:t>
            </a:r>
            <a:endParaRPr sz="1400">
              <a:solidFill>
                <a:srgbClr val="2E2E2E"/>
              </a:solidFill>
            </a:endParaRPr>
          </a:p>
          <a:p>
            <a:pPr marL="0" lvl="0" indent="0" algn="l" rtl="0">
              <a:spcBef>
                <a:spcPts val="400"/>
              </a:spcBef>
              <a:spcAft>
                <a:spcPts val="0"/>
              </a:spcAft>
              <a:buClr>
                <a:schemeClr val="dk1"/>
              </a:buClr>
              <a:buSzPts val="1100"/>
              <a:buFont typeface="Arial"/>
              <a:buNone/>
            </a:pPr>
            <a:r>
              <a:rPr lang="en" sz="1400">
                <a:solidFill>
                  <a:srgbClr val="2E2E2E"/>
                </a:solidFill>
              </a:rPr>
              <a:t>Patikrinti poravimo užklausas – visada įsitikinkite, kad jungiatės prie teisingo įrenginio</a:t>
            </a:r>
            <a:endParaRPr sz="1400">
              <a:solidFill>
                <a:srgbClr val="2E2E2E"/>
              </a:solidFill>
            </a:endParaRPr>
          </a:p>
          <a:p>
            <a:pPr marL="0" lvl="0" indent="0" algn="l" rtl="0">
              <a:spcBef>
                <a:spcPts val="400"/>
              </a:spcBef>
              <a:spcAft>
                <a:spcPts val="0"/>
              </a:spcAft>
              <a:buSzPts val="1100"/>
              <a:buNone/>
            </a:pPr>
            <a:r>
              <a:rPr lang="en" sz="1400">
                <a:solidFill>
                  <a:srgbClr val="2E2E2E"/>
                </a:solidFill>
              </a:rPr>
              <a:t>Naudoti slaptažodžius ar PIN kodus, jei įrenginiai to reikalauja, – tai padidina saugumo lygį</a:t>
            </a:r>
            <a:endParaRPr sz="1400">
              <a:solidFill>
                <a:srgbClr val="2E2E2E"/>
              </a:solidFill>
            </a:endParaRPr>
          </a:p>
          <a:p>
            <a:pPr marL="0" lvl="0" indent="0" algn="l" rtl="0">
              <a:spcBef>
                <a:spcPts val="0"/>
              </a:spcBef>
              <a:spcAft>
                <a:spcPts val="0"/>
              </a:spcAft>
              <a:buSzPts val="1200"/>
              <a:buNone/>
            </a:pPr>
            <a:r>
              <a:rPr lang="en" sz="1400">
                <a:solidFill>
                  <a:schemeClr val="dk1"/>
                </a:solidFill>
              </a:rPr>
              <a:t>Sukčiai gali naudoti vadinamąsias „Bluetooth spąstų“ (angl. bluejacking ar bluesnarfing) atakas tam, kad gautų prieigą prie jūsų informacijos.</a:t>
            </a:r>
            <a:endParaRPr sz="1400">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None/>
            </a:pPr>
            <a:endParaRPr/>
          </a:p>
        </p:txBody>
      </p:sp>
      <p:sp>
        <p:nvSpPr>
          <p:cNvPr id="883" name="Google Shape;883;g366ebd20701_2_7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366ebd20701_2_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9" name="Google Shape;889;g366ebd20701_2_7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Jei paliekate savo mobilųjį interneto tašką (saitvietę) be slaptažodžio, bet kas netoliese gali prisijungti. Tai reiškia ne tik, kad kiti naudos jūsų internetą, bet ir kad gali būti pažeistas jūsų duomenų saugumas. Svetimi asmenys gali per jūsų ryšį atlikti neteisėtus veiksmus, už kuriuos atsakomybę galiausiai galite prisiimti jūs.</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Slaptažodis turi būti stiprus ir unikalus. Nerekomenduojama naudoti tokių paprastų variantų kaip „12345678“ ar „password“. Geriausia – bent 12 simbolių ilgio slaptažodis, sudarytas iš raidžių, skaičių ir specialių ženklų.</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Patogu – slaptažodį susikurti taip, kad jums būtų lengva atsiminti, bet kitiems sunku atspėti. Pvz., frazę iš jums žinomos dainos ar posakio, kurią šiek tiek pakeičiate skaičiais/simboliais.</a:t>
            </a:r>
            <a:endParaRPr sz="1400">
              <a:solidFill>
                <a:schemeClr val="dk1"/>
              </a:solidFill>
            </a:endParaRPr>
          </a:p>
          <a:p>
            <a:pPr marL="0" marR="0" lvl="0" indent="0" algn="l" rtl="0">
              <a:lnSpc>
                <a:spcPct val="90000"/>
              </a:lnSpc>
              <a:spcBef>
                <a:spcPts val="0"/>
              </a:spcBef>
              <a:spcAft>
                <a:spcPts val="0"/>
              </a:spcAft>
              <a:buClr>
                <a:schemeClr val="dk1"/>
              </a:buClr>
              <a:buSzPts val="1200"/>
              <a:buFont typeface="Calibri"/>
              <a:buNone/>
            </a:pPr>
            <a:endParaRPr sz="1400"/>
          </a:p>
          <a:p>
            <a:pPr marL="0" lvl="0" indent="0" algn="l" rtl="0">
              <a:lnSpc>
                <a:spcPct val="90000"/>
              </a:lnSpc>
              <a:spcBef>
                <a:spcPts val="0"/>
              </a:spcBef>
              <a:spcAft>
                <a:spcPts val="0"/>
              </a:spcAft>
              <a:buNone/>
            </a:pPr>
            <a:endParaRPr sz="1400"/>
          </a:p>
        </p:txBody>
      </p:sp>
      <p:sp>
        <p:nvSpPr>
          <p:cNvPr id="890" name="Google Shape;890;g366ebd20701_2_7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366ebd20701_2_7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6" name="Google Shape;896;g366ebd20701_2_7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rgbClr val="2E2E2E"/>
                </a:solidFill>
              </a:rPr>
              <a:t>Parodo, kiek energijos sunaudoja konkrečios programos</a:t>
            </a:r>
            <a:endParaRPr sz="1400">
              <a:solidFill>
                <a:srgbClr val="2E2E2E"/>
              </a:solidFill>
            </a:endParaRPr>
          </a:p>
          <a:p>
            <a:pPr marL="0" lvl="0" indent="0" algn="l" rtl="0">
              <a:lnSpc>
                <a:spcPct val="90000"/>
              </a:lnSpc>
              <a:spcBef>
                <a:spcPts val="1000"/>
              </a:spcBef>
              <a:spcAft>
                <a:spcPts val="0"/>
              </a:spcAft>
              <a:buSzPts val="1100"/>
              <a:buNone/>
            </a:pPr>
            <a:r>
              <a:rPr lang="en" sz="1400">
                <a:solidFill>
                  <a:srgbClr val="2E2E2E"/>
                </a:solidFill>
              </a:rPr>
              <a:t>Galima įjungti taupymo režimą</a:t>
            </a:r>
            <a:endParaRPr sz="1400">
              <a:solidFill>
                <a:srgbClr val="2E2E2E"/>
              </a:solidFill>
            </a:endParaRPr>
          </a:p>
          <a:p>
            <a:pPr marL="0" lvl="0" indent="0" algn="l" rtl="0">
              <a:lnSpc>
                <a:spcPct val="90000"/>
              </a:lnSpc>
              <a:spcBef>
                <a:spcPts val="1000"/>
              </a:spcBef>
              <a:spcAft>
                <a:spcPts val="0"/>
              </a:spcAft>
              <a:buSzPts val="1100"/>
              <a:buNone/>
            </a:pPr>
            <a:r>
              <a:rPr lang="en" sz="1400">
                <a:solidFill>
                  <a:srgbClr val="2E2E2E"/>
                </a:solidFill>
              </a:rPr>
              <a:t>iOS turi „Battery Health“ rodiklį; Android – „Adaptive Battery“</a:t>
            </a:r>
            <a:endParaRPr sz="140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 sz="1400">
                <a:solidFill>
                  <a:schemeClr val="dk1"/>
                </a:solidFill>
              </a:rPr>
              <a:t>Programų energijos naudojimas. Telefone galite matyti, kurios programos daugiausiai eikvoja bateriją. Pvz., socialiniai tinklai ar žaidimai dažnai naudoja daug energijos net tada, kai jų aktyviai nenaudojate. Tai padeda suprasti, ką verta riboti.</a:t>
            </a:r>
            <a:br>
              <a:rPr lang="en" sz="1400">
                <a:solidFill>
                  <a:schemeClr val="dk1"/>
                </a:solidFill>
              </a:rPr>
            </a:br>
            <a:endParaRPr sz="14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Kaip įjungti energijos taupymo režimą.</a:t>
            </a:r>
            <a:endParaRPr sz="1400" b="1">
              <a:solidFill>
                <a:schemeClr val="dk1"/>
              </a:solidFill>
            </a:endParaRPr>
          </a:p>
          <a:p>
            <a:pPr marL="0" lvl="0" indent="0" algn="l" rtl="0">
              <a:lnSpc>
                <a:spcPct val="90000"/>
              </a:lnSpc>
              <a:spcBef>
                <a:spcPts val="0"/>
              </a:spcBef>
              <a:spcAft>
                <a:spcPts val="0"/>
              </a:spcAft>
              <a:buNone/>
            </a:pPr>
            <a:r>
              <a:rPr lang="en" sz="1400" i="1">
                <a:solidFill>
                  <a:schemeClr val="dk1"/>
                </a:solidFill>
              </a:rPr>
              <a:t>Android:</a:t>
            </a:r>
            <a:r>
              <a:rPr lang="en" sz="1400">
                <a:solidFill>
                  <a:schemeClr val="dk1"/>
                </a:solidFill>
              </a:rPr>
              <a:t> eikite į Nustatymai → Baterija → Energijos taupymo režimas (arba Battery Saver) ir įjunkite.</a:t>
            </a:r>
            <a:br>
              <a:rPr lang="en" sz="1400">
                <a:solidFill>
                  <a:schemeClr val="dk1"/>
                </a:solidFill>
              </a:rPr>
            </a:br>
            <a:r>
              <a:rPr lang="en" sz="1400" i="1">
                <a:solidFill>
                  <a:schemeClr val="dk1"/>
                </a:solidFill>
              </a:rPr>
              <a:t>iOS:</a:t>
            </a:r>
            <a:r>
              <a:rPr lang="en" sz="1400">
                <a:solidFill>
                  <a:schemeClr val="dk1"/>
                </a:solidFill>
              </a:rPr>
              <a:t> eikite į Settings → Battery → Low Power Mode ir įjunkite jungiklį.</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b="1">
                <a:solidFill>
                  <a:schemeClr val="dk1"/>
                </a:solidFill>
              </a:rPr>
              <a:t>Kada verta įjungti.</a:t>
            </a:r>
            <a:endParaRPr sz="1400" b="1">
              <a:solidFill>
                <a:schemeClr val="dk1"/>
              </a:solidFill>
            </a:endParaRPr>
          </a:p>
          <a:p>
            <a:pPr marL="0" lvl="0" indent="0" algn="l" rtl="0">
              <a:lnSpc>
                <a:spcPct val="90000"/>
              </a:lnSpc>
              <a:spcBef>
                <a:spcPts val="0"/>
              </a:spcBef>
              <a:spcAft>
                <a:spcPts val="0"/>
              </a:spcAft>
              <a:buNone/>
            </a:pPr>
            <a:r>
              <a:rPr lang="en" sz="1400">
                <a:solidFill>
                  <a:schemeClr val="dk1"/>
                </a:solidFill>
              </a:rPr>
              <a:t>Kai baterija baigiasi, o neturite galimybės pasikrauti.</a:t>
            </a:r>
            <a:br>
              <a:rPr lang="en" sz="1400">
                <a:solidFill>
                  <a:schemeClr val="dk1"/>
                </a:solidFill>
              </a:rPr>
            </a:br>
            <a:r>
              <a:rPr lang="en" sz="1400">
                <a:solidFill>
                  <a:schemeClr val="dk1"/>
                </a:solidFill>
              </a:rPr>
              <a:t>Kelionėje ar ilgesnį laiką būnant be kroviklio.</a:t>
            </a:r>
            <a:br>
              <a:rPr lang="en" sz="1400">
                <a:solidFill>
                  <a:schemeClr val="dk1"/>
                </a:solidFill>
              </a:rPr>
            </a:br>
            <a:r>
              <a:rPr lang="en" sz="1400">
                <a:solidFill>
                  <a:schemeClr val="dk1"/>
                </a:solidFill>
              </a:rPr>
              <a:t>Jei žinote, kad laukia diena su intensyviu telefono naudojimu.</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Kas pasikeičia įjungus taupymo režimą.</a:t>
            </a:r>
            <a:br>
              <a:rPr lang="en" sz="1400">
                <a:solidFill>
                  <a:schemeClr val="dk1"/>
                </a:solidFill>
              </a:rPr>
            </a:br>
            <a:r>
              <a:rPr lang="en" sz="1400">
                <a:solidFill>
                  <a:schemeClr val="dk1"/>
                </a:solidFill>
              </a:rPr>
              <a:t>Sumažėja foninių procesų (programos mažiau dirba „užkulisiuose“).</a:t>
            </a:r>
            <a:br>
              <a:rPr lang="en" sz="1400">
                <a:solidFill>
                  <a:schemeClr val="dk1"/>
                </a:solidFill>
              </a:rPr>
            </a:br>
            <a:r>
              <a:rPr lang="en" sz="1400">
                <a:solidFill>
                  <a:schemeClr val="dk1"/>
                </a:solidFill>
              </a:rPr>
              <a:t>Ribojami automatiniai atnaujinimai.</a:t>
            </a:r>
            <a:br>
              <a:rPr lang="en" sz="1400">
                <a:solidFill>
                  <a:schemeClr val="dk1"/>
                </a:solidFill>
              </a:rPr>
            </a:br>
            <a:r>
              <a:rPr lang="en" sz="1400">
                <a:solidFill>
                  <a:schemeClr val="dk1"/>
                </a:solidFill>
              </a:rPr>
              <a:t>Gali būti pritemdomas ekranas, lėčiau atkelti pranešimai.</a:t>
            </a:r>
            <a:br>
              <a:rPr lang="en" sz="1400">
                <a:solidFill>
                  <a:schemeClr val="dk1"/>
                </a:solidFill>
              </a:rPr>
            </a:br>
            <a:r>
              <a:rPr lang="en" sz="1400">
                <a:solidFill>
                  <a:schemeClr val="dk1"/>
                </a:solidFill>
              </a:rPr>
              <a:t>Telefonas veikia ekonomiškiau, bet kai kurios funkcijos tampa lėtesnės ar apribotos.</a:t>
            </a:r>
            <a:br>
              <a:rPr lang="en" sz="1400">
                <a:solidFill>
                  <a:schemeClr val="dk1"/>
                </a:solidFill>
              </a:rPr>
            </a:br>
            <a:endParaRPr sz="1400" b="1">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Kaip išjungti.</a:t>
            </a:r>
            <a:br>
              <a:rPr lang="en" sz="1400">
                <a:solidFill>
                  <a:schemeClr val="dk1"/>
                </a:solidFill>
              </a:rPr>
            </a:br>
            <a:r>
              <a:rPr lang="en" sz="1400">
                <a:solidFill>
                  <a:schemeClr val="dk1"/>
                </a:solidFill>
              </a:rPr>
              <a:t>Galite išjungti bet kada rankiniu būdu per tuos pačius nustatymus.</a:t>
            </a:r>
            <a:br>
              <a:rPr lang="en" sz="1400">
                <a:solidFill>
                  <a:schemeClr val="dk1"/>
                </a:solidFill>
              </a:rPr>
            </a:br>
            <a:r>
              <a:rPr lang="en" sz="1400">
                <a:solidFill>
                  <a:schemeClr val="dk1"/>
                </a:solidFill>
              </a:rPr>
              <a:t>Jei įjungėte automatiškai (pvz., pasiekus 20 % baterijos), jis išsijungs pats, kai pakrausite virš 80 %.</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Papildoma funkcija:</a:t>
            </a:r>
            <a:br>
              <a:rPr lang="en" sz="1400">
                <a:solidFill>
                  <a:schemeClr val="dk1"/>
                </a:solidFill>
              </a:rPr>
            </a:br>
            <a:r>
              <a:rPr lang="en" sz="1400" i="1">
                <a:solidFill>
                  <a:schemeClr val="dk1"/>
                </a:solidFill>
              </a:rPr>
              <a:t>iOS</a:t>
            </a:r>
            <a:r>
              <a:rPr lang="en" sz="1400">
                <a:solidFill>
                  <a:schemeClr val="dk1"/>
                </a:solidFill>
              </a:rPr>
              <a:t> turi „Battery Health“ rodiklį – leidžia patikrinti, ar baterija dar gerai laiko įkrovą.</a:t>
            </a:r>
            <a:r>
              <a:rPr lang="en" sz="1400" i="1">
                <a:solidFill>
                  <a:schemeClr val="dk1"/>
                </a:solidFill>
              </a:rPr>
              <a:t>Android</a:t>
            </a:r>
            <a:r>
              <a:rPr lang="en" sz="1400">
                <a:solidFill>
                  <a:schemeClr val="dk1"/>
                </a:solidFill>
              </a:rPr>
              <a:t> įrenginiuose yra „Adaptive Battery“ – sistema išmoksta, kurias programėles naudojate dažniausiai, ir riboja nereikalingų veiklą.</a:t>
            </a:r>
            <a:endParaRPr sz="1400">
              <a:solidFill>
                <a:schemeClr val="dk1"/>
              </a:solidFill>
            </a:endParaRPr>
          </a:p>
          <a:p>
            <a:pPr marL="0" lvl="0" indent="0" algn="l" rtl="0">
              <a:spcBef>
                <a:spcPts val="0"/>
              </a:spcBef>
              <a:spcAft>
                <a:spcPts val="0"/>
              </a:spcAft>
              <a:buNone/>
            </a:pPr>
            <a:endParaRPr sz="1400"/>
          </a:p>
        </p:txBody>
      </p:sp>
      <p:sp>
        <p:nvSpPr>
          <p:cNvPr id="897" name="Google Shape;897;g366ebd20701_2_7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66ebd20701_2_7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3" name="Google Shape;903;g366ebd20701_2_7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rgbClr val="2E2E2E"/>
                </a:solidFill>
              </a:rPr>
              <a:t>Mobilieji duomenys – tai interneto ryšys, kuris veikia per mobilųjį tinklą (3G, 4G, 5G). Jis leidžia naršyti internete, siųsti el. laiškus, naudotis programėlėmis ar žinutėmis (pvz., „Messenger“, „WhatsApp“) be „Wi-Fi“ ryšio</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b="1">
                <a:solidFill>
                  <a:srgbClr val="2E2E2E"/>
                </a:solidFill>
              </a:rPr>
              <a:t>Kaip veikia?</a:t>
            </a:r>
            <a:endParaRPr sz="1400" b="1">
              <a:solidFill>
                <a:srgbClr val="2E2E2E"/>
              </a:solidFill>
            </a:endParaRPr>
          </a:p>
          <a:p>
            <a:pPr marL="0" lvl="0" indent="0" algn="l" rtl="0">
              <a:lnSpc>
                <a:spcPct val="90000"/>
              </a:lnSpc>
              <a:spcBef>
                <a:spcPts val="0"/>
              </a:spcBef>
              <a:spcAft>
                <a:spcPts val="0"/>
              </a:spcAft>
              <a:buSzPts val="1100"/>
              <a:buNone/>
            </a:pPr>
            <a:r>
              <a:rPr lang="en" sz="1400">
                <a:solidFill>
                  <a:srgbClr val="2E2E2E"/>
                </a:solidFill>
              </a:rPr>
              <a:t>Įrenginys jungiasi prie artimiausio operatoriaus bokšto, o per jį perduodami duomenys (naršymas, laiškai, žinutės, vaizdo įrašai).</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b="1">
                <a:solidFill>
                  <a:srgbClr val="2E2E2E"/>
                </a:solidFill>
              </a:rPr>
              <a:t>Greitis ir tinklai:</a:t>
            </a:r>
            <a:br>
              <a:rPr lang="en" sz="1400" b="1">
                <a:solidFill>
                  <a:srgbClr val="2E2E2E"/>
                </a:solidFill>
              </a:rPr>
            </a:br>
            <a:r>
              <a:rPr lang="en" sz="1400" b="1">
                <a:solidFill>
                  <a:schemeClr val="dk1"/>
                </a:solidFill>
              </a:rPr>
              <a:t>3G</a:t>
            </a:r>
            <a:r>
              <a:rPr lang="en" sz="1400">
                <a:solidFill>
                  <a:schemeClr val="dk1"/>
                </a:solidFill>
              </a:rPr>
              <a:t> – lėtesnis, šiandien daug kur nebenaudojamas.</a:t>
            </a: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4G (LTE)</a:t>
            </a:r>
            <a:r>
              <a:rPr lang="en" sz="1400">
                <a:solidFill>
                  <a:schemeClr val="dk1"/>
                </a:solidFill>
              </a:rPr>
              <a:t> – greitas, dažniausiai naudojamas</a:t>
            </a: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5G</a:t>
            </a:r>
            <a:r>
              <a:rPr lang="en" sz="1400">
                <a:solidFill>
                  <a:schemeClr val="dk1"/>
                </a:solidFill>
              </a:rPr>
              <a:t> – dar spartesnis tinkamas „real-time“ programoms (pvz., žaidimams)</a:t>
            </a:r>
            <a:endParaRPr sz="1400">
              <a:solidFill>
                <a:schemeClr val="dk1"/>
              </a:solidFill>
            </a:endParaRPr>
          </a:p>
          <a:p>
            <a:pPr marL="0" lvl="0" indent="0" algn="l" rtl="0">
              <a:lnSpc>
                <a:spcPct val="90000"/>
              </a:lnSpc>
              <a:spcBef>
                <a:spcPts val="0"/>
              </a:spcBef>
              <a:spcAft>
                <a:spcPts val="0"/>
              </a:spcAft>
              <a:buSzPts val="1100"/>
              <a:buNone/>
            </a:pP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Kuo skiriasi nuo „Wi-Fi“?</a:t>
            </a:r>
            <a:endParaRPr sz="1400" b="1">
              <a:solidFill>
                <a:schemeClr val="dk1"/>
              </a:solidFill>
            </a:endParaRPr>
          </a:p>
          <a:p>
            <a:pPr marL="0" lvl="0" indent="0" algn="l" rtl="0">
              <a:lnSpc>
                <a:spcPct val="90000"/>
              </a:lnSpc>
              <a:spcBef>
                <a:spcPts val="0"/>
              </a:spcBef>
              <a:spcAft>
                <a:spcPts val="0"/>
              </a:spcAft>
              <a:buNone/>
            </a:pPr>
            <a:r>
              <a:rPr lang="en" sz="1400">
                <a:solidFill>
                  <a:schemeClr val="dk1"/>
                </a:solidFill>
              </a:rPr>
              <a:t>„Wi-Fi“ priklauso nuo vietinio maršrutizatoriaus (pvz., namuose ar darbe).</a:t>
            </a:r>
            <a:br>
              <a:rPr lang="en" sz="1400">
                <a:solidFill>
                  <a:schemeClr val="dk1"/>
                </a:solidFill>
              </a:rPr>
            </a:br>
            <a:r>
              <a:rPr lang="en" sz="1400">
                <a:solidFill>
                  <a:schemeClr val="dk1"/>
                </a:solidFill>
              </a:rPr>
              <a:t>Mobilieji duomenys veikia visur, kur yra mobilus tinklas (lauke, kelionėje).</a:t>
            </a:r>
            <a:endParaRPr sz="1400">
              <a:solidFill>
                <a:schemeClr val="dk1"/>
              </a:solidFill>
            </a:endParaRPr>
          </a:p>
          <a:p>
            <a:pPr marL="0" lvl="0" indent="0" algn="l" rtl="0">
              <a:lnSpc>
                <a:spcPct val="90000"/>
              </a:lnSpc>
              <a:spcBef>
                <a:spcPts val="0"/>
              </a:spcBef>
              <a:spcAft>
                <a:spcPts val="0"/>
              </a:spcAft>
              <a:buNone/>
            </a:pPr>
            <a:br>
              <a:rPr lang="en" sz="1400">
                <a:solidFill>
                  <a:schemeClr val="dk1"/>
                </a:solidFill>
              </a:rPr>
            </a:br>
            <a:r>
              <a:rPr lang="en" sz="1400" b="1">
                <a:solidFill>
                  <a:schemeClr val="dk1"/>
                </a:solidFill>
              </a:rPr>
              <a:t>Svarbūs aspektai vartotojui:</a:t>
            </a:r>
            <a:br>
              <a:rPr lang="en" sz="1400" b="1">
                <a:solidFill>
                  <a:schemeClr val="dk1"/>
                </a:solidFill>
              </a:rPr>
            </a:br>
            <a:r>
              <a:rPr lang="en" sz="1400">
                <a:solidFill>
                  <a:schemeClr val="dk1"/>
                </a:solidFill>
              </a:rPr>
              <a:t>Duomenų kiekio limitai (priklauso nuo plano – pvz., 5 GB, 10 GB ar neriboti).</a:t>
            </a:r>
            <a:br>
              <a:rPr lang="en" sz="1400">
                <a:solidFill>
                  <a:schemeClr val="dk1"/>
                </a:solidFill>
              </a:rPr>
            </a:br>
            <a:r>
              <a:rPr lang="en" sz="1400">
                <a:solidFill>
                  <a:schemeClr val="dk1"/>
                </a:solidFill>
              </a:rPr>
              <a:t>Kaina – dažniausiai brangesnis ryšys nei „Wi-Fi“.</a:t>
            </a:r>
            <a:br>
              <a:rPr lang="en" sz="1400">
                <a:solidFill>
                  <a:schemeClr val="dk1"/>
                </a:solidFill>
              </a:rPr>
            </a:br>
            <a:r>
              <a:rPr lang="en" sz="1400">
                <a:solidFill>
                  <a:schemeClr val="dk1"/>
                </a:solidFill>
              </a:rPr>
              <a:t>Saugumas – saugesnis nei viešas „Wi-Fi“, nes šifruojamas operatoriaus tinkle.</a:t>
            </a:r>
            <a:endParaRPr sz="1400">
              <a:solidFill>
                <a:schemeClr val="dk1"/>
              </a:solidFill>
            </a:endParaRPr>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Su 5G atsirado daug sąmokslo teorijų – pvz., buvo teigiama, kad jis kelia ligas ar net siejamas su COVID-19. Tai melagingi gandai, kurie paneigti Pasaulio sveikatos organizacijos (PSO) ir kitų mokslinių šaltinių.</a:t>
            </a:r>
            <a:endParaRPr sz="1400">
              <a:solidFill>
                <a:schemeClr val="dk1"/>
              </a:solidFill>
            </a:endParaRPr>
          </a:p>
          <a:p>
            <a:pPr marL="0" lvl="0" indent="0" algn="l" rtl="0">
              <a:lnSpc>
                <a:spcPct val="90000"/>
              </a:lnSpc>
              <a:spcBef>
                <a:spcPts val="0"/>
              </a:spcBef>
              <a:spcAft>
                <a:spcPts val="0"/>
              </a:spcAft>
              <a:buNone/>
            </a:pPr>
            <a:endParaRPr sz="1400"/>
          </a:p>
        </p:txBody>
      </p:sp>
      <p:sp>
        <p:nvSpPr>
          <p:cNvPr id="904" name="Google Shape;904;g366ebd20701_2_7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366ebd20701_2_7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g366ebd20701_2_7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 sz="1400">
                <a:solidFill>
                  <a:srgbClr val="2E2E2E"/>
                </a:solidFill>
              </a:rPr>
              <a:t>Norint naudotis mobiliaisiais duomenimis, reikia turėti SIM kortelę su aktyviu mobiliųjų duomenų planu. Priklausomai nuo plano, kiekvieną mėnesį skiriamas tam tikras duomenų kiekis (pvz., 5 GB, 10 GB ar neriboti duomenys)</a:t>
            </a:r>
            <a:endParaRPr sz="1400">
              <a:solidFill>
                <a:srgbClr val="2E2E2E"/>
              </a:solidFill>
            </a:endParaRPr>
          </a:p>
          <a:p>
            <a:pPr marL="0" lvl="0" indent="0" algn="l" rtl="0">
              <a:lnSpc>
                <a:spcPct val="90000"/>
              </a:lnSpc>
              <a:spcBef>
                <a:spcPts val="0"/>
              </a:spcBef>
              <a:spcAft>
                <a:spcPts val="0"/>
              </a:spcAft>
              <a:buNone/>
            </a:pPr>
            <a:r>
              <a:rPr lang="en" sz="1400"/>
              <a:t>Vaizdo įrašų žiūrėjimas, programėlių atnaujinimai ar didelių failų atsisiuntimas naudoja daug duomenų.</a:t>
            </a:r>
            <a:endParaRPr sz="1400"/>
          </a:p>
          <a:p>
            <a:pPr marL="0" lvl="0" indent="0" algn="l" rtl="0">
              <a:lnSpc>
                <a:spcPct val="90000"/>
              </a:lnSpc>
              <a:spcBef>
                <a:spcPts val="0"/>
              </a:spcBef>
              <a:spcAft>
                <a:spcPts val="0"/>
              </a:spcAft>
              <a:buNone/>
            </a:pPr>
            <a:r>
              <a:rPr lang="en" sz="1400"/>
              <a:t>Paprastas naršymas ar tekstinių žinučių siuntimas naudoja mažiau duomenų.</a:t>
            </a:r>
            <a:endParaRPr sz="1400"/>
          </a:p>
          <a:p>
            <a:pPr marL="0" lvl="0" indent="0" algn="l" rtl="0">
              <a:lnSpc>
                <a:spcPct val="90000"/>
              </a:lnSpc>
              <a:spcBef>
                <a:spcPts val="0"/>
              </a:spcBef>
              <a:spcAft>
                <a:spcPts val="0"/>
              </a:spcAft>
              <a:buNone/>
            </a:pPr>
            <a:endParaRPr sz="1400"/>
          </a:p>
          <a:p>
            <a:pPr marL="0" lvl="0" indent="0" algn="l" rtl="0">
              <a:lnSpc>
                <a:spcPct val="90000"/>
              </a:lnSpc>
              <a:spcBef>
                <a:spcPts val="0"/>
              </a:spcBef>
              <a:spcAft>
                <a:spcPts val="0"/>
              </a:spcAft>
              <a:buNone/>
            </a:pPr>
            <a:r>
              <a:rPr lang="en" sz="1400" b="1"/>
              <a:t>Duomenų taupymas:</a:t>
            </a:r>
            <a:endParaRPr sz="1400" b="1"/>
          </a:p>
          <a:p>
            <a:pPr marL="0" lvl="0" indent="0" algn="l" rtl="0">
              <a:lnSpc>
                <a:spcPct val="90000"/>
              </a:lnSpc>
              <a:spcBef>
                <a:spcPts val="0"/>
              </a:spcBef>
              <a:spcAft>
                <a:spcPts val="0"/>
              </a:spcAft>
              <a:buNone/>
            </a:pPr>
            <a:r>
              <a:rPr lang="en" sz="1400"/>
              <a:t>Įjunkite duomenų taupymo režimą („Data Saver“), jei įrenginys jį turi.</a:t>
            </a:r>
            <a:endParaRPr sz="1400"/>
          </a:p>
          <a:p>
            <a:pPr marL="0" lvl="0" indent="0" algn="l" rtl="0">
              <a:lnSpc>
                <a:spcPct val="90000"/>
              </a:lnSpc>
              <a:spcBef>
                <a:spcPts val="0"/>
              </a:spcBef>
              <a:spcAft>
                <a:spcPts val="0"/>
              </a:spcAft>
              <a:buNone/>
            </a:pPr>
            <a:r>
              <a:rPr lang="en" sz="1400"/>
              <a:t>Stebėkite duomenų sunaudojimą nustatymuose – dauguma telefonų leidžia peržiūrėti, kurios programėlės naudoja daugiausiai duomenų.</a:t>
            </a:r>
            <a:endParaRPr sz="1400"/>
          </a:p>
          <a:p>
            <a:pPr marL="0" lvl="0" indent="0" algn="l" rtl="0">
              <a:lnSpc>
                <a:spcPct val="90000"/>
              </a:lnSpc>
              <a:spcBef>
                <a:spcPts val="0"/>
              </a:spcBef>
              <a:spcAft>
                <a:spcPts val="0"/>
              </a:spcAft>
              <a:buNone/>
            </a:pPr>
            <a:endParaRPr sz="1400">
              <a:solidFill>
                <a:schemeClr val="dk1"/>
              </a:solidFill>
            </a:endParaRPr>
          </a:p>
          <a:p>
            <a:pPr marL="0" lvl="0" indent="0" algn="l" rtl="0">
              <a:lnSpc>
                <a:spcPct val="90000"/>
              </a:lnSpc>
              <a:spcBef>
                <a:spcPts val="0"/>
              </a:spcBef>
              <a:spcAft>
                <a:spcPts val="0"/>
              </a:spcAft>
              <a:buNone/>
            </a:pPr>
            <a:r>
              <a:rPr lang="en" sz="1400" b="1"/>
              <a:t>Mobiliųjų duomenų saugumas:</a:t>
            </a:r>
            <a:endParaRPr sz="1400" b="1"/>
          </a:p>
          <a:p>
            <a:pPr marL="0" marR="0" lvl="0" indent="0" algn="l" rtl="0">
              <a:lnSpc>
                <a:spcPct val="90000"/>
              </a:lnSpc>
              <a:spcBef>
                <a:spcPts val="0"/>
              </a:spcBef>
              <a:spcAft>
                <a:spcPts val="0"/>
              </a:spcAft>
              <a:buClr>
                <a:schemeClr val="dk1"/>
              </a:buClr>
              <a:buSzPts val="1200"/>
              <a:buFont typeface="Calibri"/>
              <a:buNone/>
            </a:pPr>
            <a:r>
              <a:rPr lang="en" sz="1400">
                <a:solidFill>
                  <a:schemeClr val="dk1"/>
                </a:solidFill>
              </a:rPr>
              <a:t>Specialistai rekomenduoja, jei tik yra galimybė, rinktis mobiliuosius duomenis vietoje viešo Wi-Fi,nes tai paprastai saugesnis ryšys.</a:t>
            </a:r>
            <a:r>
              <a:rPr lang="en" sz="1400"/>
              <a:t> Tačiau atsargumas vis tiek svarbus – rekomenduojama: nenaudoti nepatikimų programėlių ar paspaudimų ant įtartinų nuorodų.Įjungti apsaugos nuo duomenų naudojimo fone funkciją, kad programėlės nesisiųstų duomenų be jūsų žinios.</a:t>
            </a:r>
            <a:endParaRPr sz="1400"/>
          </a:p>
          <a:p>
            <a:pPr marL="0" lvl="0" indent="0" algn="l" rtl="0">
              <a:spcBef>
                <a:spcPts val="0"/>
              </a:spcBef>
              <a:spcAft>
                <a:spcPts val="0"/>
              </a:spcAft>
              <a:buNone/>
            </a:pPr>
            <a:endParaRPr sz="1400"/>
          </a:p>
        </p:txBody>
      </p:sp>
      <p:sp>
        <p:nvSpPr>
          <p:cNvPr id="912" name="Google Shape;912;g366ebd20701_2_7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364e46f0f3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364e46f0f3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200"/>
              </a:spcBef>
              <a:spcAft>
                <a:spcPts val="0"/>
              </a:spcAft>
              <a:buNone/>
            </a:pPr>
            <a:r>
              <a:rPr lang="en" sz="1400">
                <a:solidFill>
                  <a:schemeClr val="dk1"/>
                </a:solidFill>
              </a:rPr>
              <a:t>Leiskite auditorijai pasidalinti, kokius mitus apie 5G yra girdėję? Dažniausiai pasitaikantys mitai:</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sukėlė COVID-19 pandemiją.</a:t>
            </a:r>
            <a:br>
              <a:rPr lang="en" sz="1400">
                <a:solidFill>
                  <a:schemeClr val="dk1"/>
                </a:solidFill>
              </a:rPr>
            </a:br>
            <a:r>
              <a:rPr lang="en" sz="1400">
                <a:solidFill>
                  <a:schemeClr val="dk1"/>
                </a:solidFill>
              </a:rPr>
              <a:t>5G kaitina smegenis ar sukelia vėžį.</a:t>
            </a:r>
            <a:br>
              <a:rPr lang="en" sz="1400">
                <a:solidFill>
                  <a:schemeClr val="dk1"/>
                </a:solidFill>
              </a:rPr>
            </a:br>
            <a:r>
              <a:rPr lang="en" sz="1400">
                <a:solidFill>
                  <a:schemeClr val="dk1"/>
                </a:solidFill>
              </a:rPr>
              <a:t>5G sekimo technologija, skirta kontroliuoti žmones.</a:t>
            </a:r>
            <a:br>
              <a:rPr lang="en" sz="1400">
                <a:solidFill>
                  <a:schemeClr val="dk1"/>
                </a:solidFill>
              </a:rPr>
            </a:br>
            <a:r>
              <a:rPr lang="en" sz="1400">
                <a:solidFill>
                  <a:schemeClr val="dk1"/>
                </a:solidFill>
              </a:rPr>
              <a:t>Paaiškinkite, kad tai yra konspiracijos teorijos, neturinčios mokslinio pagrindo.</a:t>
            </a:r>
            <a:endParaRPr sz="1400">
              <a:solidFill>
                <a:schemeClr val="dk1"/>
              </a:solidFill>
            </a:endParaRPr>
          </a:p>
          <a:p>
            <a:pPr marL="0" lvl="0" indent="0" algn="l" rtl="0">
              <a:lnSpc>
                <a:spcPct val="90000"/>
              </a:lnSpc>
              <a:spcBef>
                <a:spcPts val="1200"/>
              </a:spcBef>
              <a:spcAft>
                <a:spcPts val="0"/>
              </a:spcAft>
              <a:buNone/>
            </a:pPr>
            <a:br>
              <a:rPr lang="en" sz="1400">
                <a:solidFill>
                  <a:schemeClr val="dk1"/>
                </a:solidFill>
              </a:rPr>
            </a:br>
            <a:r>
              <a:rPr lang="en" sz="1400">
                <a:solidFill>
                  <a:schemeClr val="dk1"/>
                </a:solidFill>
              </a:rPr>
              <a:t>Populiariausias mitas:  neva 5G sukėlė COVID-19 pandemiją. Tačiau Europos Komisija aiškiai pabrėžia, jog 5G negali sąveikauti su virusais, kadangi tai radijo bangos, o virusas plinta visiškai kitaip. Pandemija vyko ir ten, kur 5G ryšio nebuvo.</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Akcentuokite, kad sąmokslo teorijos (pvz., apie COVID-19 ar sekimą) plinta iš baimės ir nežinojimo, todėl kritinis mąstymas labai svarbus.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Su mokymų dalyviais galite pažaisti žaidimą: mitas ar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Teiginiai: </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Mitas ar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sukėlė COVID-19 pandemiją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bangos gali skleisti virusus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technologija gali pakenkti paukščiams ir bitėms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naudojamos bangos yra tos pačios rūšies kaip ir radijo ar televizijos ✅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įrenginiuose naudojama spinduliuotė viršija tarptautinius saugumo normatyvus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gali pagerinti savavaldžių automobilių veikimą ✅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yra slapta technologija žmonėms sekti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neveikia be specialių „5G bokštų“ ✅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technologija visiškai pakeis Wi-Fi ❌ Mitas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5G gali būti naudingas medicinoje, pvz., nuotolinėse operacijose ✅ Tiesa</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Šaltinis: </a:t>
            </a:r>
            <a:endParaRPr sz="1400">
              <a:solidFill>
                <a:schemeClr val="dk1"/>
              </a:solidFill>
            </a:endParaRPr>
          </a:p>
          <a:p>
            <a:pPr marL="0" lvl="0" indent="0" algn="l" rtl="0">
              <a:lnSpc>
                <a:spcPct val="90000"/>
              </a:lnSpc>
              <a:spcBef>
                <a:spcPts val="1200"/>
              </a:spcBef>
              <a:spcAft>
                <a:spcPts val="1200"/>
              </a:spcAft>
              <a:buClr>
                <a:schemeClr val="dk1"/>
              </a:buClr>
              <a:buSzPts val="1100"/>
              <a:buFont typeface="Arial"/>
              <a:buNone/>
            </a:pPr>
            <a:r>
              <a:rPr lang="en" sz="1400">
                <a:solidFill>
                  <a:schemeClr val="dk1"/>
                </a:solidFill>
              </a:rPr>
              <a:t>https://www.who.int/news-room/questions-and-answers/item/radiation-5g-mobile-networks-and-health?utm_source=chatgpt.com</a:t>
            </a:r>
            <a:endParaRPr sz="1400">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366ebd20701_2_7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4" name="Google Shape;924;g366ebd20701_2_7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rgbClr val="2E2E2E"/>
                </a:solidFill>
              </a:rPr>
              <a:t>Išmaniojo įrenginio ekranas yra viena svarbiausių jo dalių, todėl tinkamai sureguliuoti ekrano nustatymai gali pagerinti naudojimosi patirtį, tausoti akis ir bateriją</a:t>
            </a:r>
            <a:endParaRPr sz="1400"/>
          </a:p>
          <a:p>
            <a:pPr marL="0" lvl="0" indent="0" algn="l" rtl="0">
              <a:lnSpc>
                <a:spcPct val="90000"/>
              </a:lnSpc>
              <a:spcBef>
                <a:spcPts val="1200"/>
              </a:spcBef>
              <a:spcAft>
                <a:spcPts val="0"/>
              </a:spcAft>
              <a:buClr>
                <a:schemeClr val="dk1"/>
              </a:buClr>
              <a:buSzPts val="1100"/>
              <a:buFont typeface="Arial"/>
              <a:buNone/>
            </a:pPr>
            <a:r>
              <a:rPr lang="en" sz="1400" b="1">
                <a:solidFill>
                  <a:schemeClr val="dk1"/>
                </a:solidFill>
              </a:rPr>
              <a:t>Šviesumas</a:t>
            </a:r>
            <a:endParaRPr sz="1400" b="1">
              <a:solidFill>
                <a:schemeClr val="dk1"/>
              </a:solidFill>
            </a:endParaRPr>
          </a:p>
          <a:p>
            <a:pPr marL="0" lvl="0" indent="0" algn="l" rtl="0">
              <a:lnSpc>
                <a:spcPct val="90000"/>
              </a:lnSpc>
              <a:spcBef>
                <a:spcPts val="1200"/>
              </a:spcBef>
              <a:spcAft>
                <a:spcPts val="0"/>
              </a:spcAft>
              <a:buNone/>
            </a:pPr>
            <a:r>
              <a:rPr lang="en" sz="1400">
                <a:solidFill>
                  <a:schemeClr val="dk1"/>
                </a:solidFill>
              </a:rPr>
              <a:t>Ką reiškia? Šviesumo lygis lemia, kiek ryškus yra ekranas. Per didelis šviesumas vargina akis ir naudoja daugiau baterijos, per mažas – apsunkina matomumą saulėje.</a:t>
            </a:r>
            <a:br>
              <a:rPr lang="en" sz="1400">
                <a:solidFill>
                  <a:schemeClr val="dk1"/>
                </a:solidFill>
              </a:rPr>
            </a:br>
            <a:r>
              <a:rPr lang="en" sz="1400">
                <a:solidFill>
                  <a:schemeClr val="dk1"/>
                </a:solidFill>
              </a:rPr>
              <a:t>Patarimas: naudoti automatinį ryškumo reguliavimą – telefonas pats prisitaikys prie aplinkos.</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„Nustatymai → Ekranas → Ryškumo lygis → Automatinis ryškumas“.</a:t>
            </a:r>
            <a:br>
              <a:rPr lang="en" sz="1400">
                <a:solidFill>
                  <a:schemeClr val="dk1"/>
                </a:solidFill>
              </a:rPr>
            </a:br>
            <a:r>
              <a:rPr lang="en" sz="1400">
                <a:solidFill>
                  <a:schemeClr val="dk1"/>
                </a:solidFill>
              </a:rPr>
              <a:t>„iOS“: „Nustatymai → Ekranas ir ryškumas → Automatinis“.</a:t>
            </a:r>
            <a:br>
              <a:rPr lang="en" sz="1400">
                <a:solidFill>
                  <a:schemeClr val="dk1"/>
                </a:solidFill>
              </a:rPr>
            </a:br>
            <a:endParaRPr sz="1400">
              <a:solidFill>
                <a:schemeClr val="dk1"/>
              </a:solidFill>
            </a:endParaRPr>
          </a:p>
          <a:p>
            <a:pPr marL="0" lvl="0" indent="0" algn="l" rtl="0">
              <a:lnSpc>
                <a:spcPct val="90000"/>
              </a:lnSpc>
              <a:spcBef>
                <a:spcPts val="1200"/>
              </a:spcBef>
              <a:spcAft>
                <a:spcPts val="0"/>
              </a:spcAft>
              <a:buSzPts val="1100"/>
              <a:buNone/>
            </a:pPr>
            <a:r>
              <a:rPr lang="en" sz="1400" b="1">
                <a:solidFill>
                  <a:schemeClr val="dk1"/>
                </a:solidFill>
              </a:rPr>
              <a:t>Miego režimas / ekrano užgesimas</a:t>
            </a:r>
            <a:endParaRPr sz="1400" b="1">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Ką reiškia? Tai laikas, po kurio ekranas automatiškai išsijungia, jei telefonas nenaudojamas.</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Žmonės dažniausiai renkasi ilgesnį laiką (pvz., 5 minutes), nes trumpesnis kartais erzina – ekranas užgęsta, kol dar nespėji sureaguoti. Šiandienos telefonų baterijos gana patvarios, todėl ilgesnis laikas nėra tokia didelė problema, kaip anksčiau.</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„Nustatymai → Ekranas → Miego režimas / Ekrano užgesimo laikas“.</a:t>
            </a:r>
            <a:br>
              <a:rPr lang="en" sz="1400">
                <a:solidFill>
                  <a:schemeClr val="dk1"/>
                </a:solidFill>
              </a:rPr>
            </a:br>
            <a:r>
              <a:rPr lang="en" sz="1400">
                <a:solidFill>
                  <a:schemeClr val="dk1"/>
                </a:solidFill>
              </a:rPr>
              <a:t>„iOS“: „Nustatymai → Ekranas ir ryškumas → Automatinis užraktas“.</a:t>
            </a:r>
            <a:br>
              <a:rPr lang="en" sz="1400">
                <a:solidFill>
                  <a:schemeClr val="dk1"/>
                </a:solidFill>
              </a:rPr>
            </a:b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b="1">
                <a:solidFill>
                  <a:schemeClr val="dk1"/>
                </a:solidFill>
              </a:rPr>
              <a:t>Mėlynos šviesos filtras / Skaitymo režimas</a:t>
            </a:r>
            <a:endParaRPr sz="1400" b="1">
              <a:solidFill>
                <a:schemeClr val="dk1"/>
              </a:solidFill>
            </a:endParaRPr>
          </a:p>
          <a:p>
            <a:pPr marL="0" lvl="0" indent="0" algn="l" rtl="0">
              <a:lnSpc>
                <a:spcPct val="90000"/>
              </a:lnSpc>
              <a:spcBef>
                <a:spcPts val="1200"/>
              </a:spcBef>
              <a:spcAft>
                <a:spcPts val="0"/>
              </a:spcAft>
              <a:buNone/>
            </a:pPr>
            <a:r>
              <a:rPr lang="en" sz="1400">
                <a:solidFill>
                  <a:schemeClr val="dk1"/>
                </a:solidFill>
              </a:rPr>
              <a:t>Ką reiškia? Filtras sumažina mėlynos šviesos kiekį, mažina akių nuovargį ir pagerina miego kokybę.</a:t>
            </a:r>
            <a:br>
              <a:rPr lang="en" sz="1400">
                <a:solidFill>
                  <a:schemeClr val="dk1"/>
                </a:solidFill>
              </a:rPr>
            </a:br>
            <a:r>
              <a:rPr lang="en" sz="1400">
                <a:solidFill>
                  <a:schemeClr val="dk1"/>
                </a:solidFill>
              </a:rPr>
              <a:t>Patarimas: naudinga įjungti vakarais arba nustatyti automatinį grafiką (pvz., nuo 21:00 iki 7:00).</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„Nustatymai → Ekranas → Mėlynos šviesos filtras / Komforto režimas / Skaitymo režimas“.</a:t>
            </a:r>
            <a:br>
              <a:rPr lang="en" sz="1400">
                <a:solidFill>
                  <a:schemeClr val="dk1"/>
                </a:solidFill>
              </a:rPr>
            </a:br>
            <a:r>
              <a:rPr lang="en" sz="1400">
                <a:solidFill>
                  <a:schemeClr val="dk1"/>
                </a:solidFill>
              </a:rPr>
              <a:t>„iOS“: „Nustatymai → Ekranas ir ryškumas → Night Shift“.</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b="1">
                <a:solidFill>
                  <a:schemeClr val="dk1"/>
                </a:solidFill>
              </a:rPr>
              <a:t>Ekrano raiška </a:t>
            </a:r>
            <a:r>
              <a:rPr lang="en" sz="1400" i="1">
                <a:solidFill>
                  <a:schemeClr val="dk1"/>
                </a:solidFill>
              </a:rPr>
              <a:t>(tik kai kuriuose įrenginiuose)</a:t>
            </a:r>
            <a:endParaRPr sz="1400" i="1">
              <a:solidFill>
                <a:schemeClr val="dk1"/>
              </a:solidFill>
            </a:endParaRPr>
          </a:p>
          <a:p>
            <a:pPr marL="0" lvl="0" indent="0" algn="l" rtl="0">
              <a:lnSpc>
                <a:spcPct val="90000"/>
              </a:lnSpc>
              <a:spcBef>
                <a:spcPts val="1200"/>
              </a:spcBef>
              <a:spcAft>
                <a:spcPts val="0"/>
              </a:spcAft>
              <a:buNone/>
            </a:pPr>
            <a:r>
              <a:rPr lang="en" sz="1400">
                <a:solidFill>
                  <a:schemeClr val="dk1"/>
                </a:solidFill>
              </a:rPr>
              <a:t>Ką reiškia? Galimybė keisti vaizdo raišką (pvz., HD, FHD, WQHD). Aukštesnė raiška – ryškesnis vaizdas, bet greičiau senka baterija.</a:t>
            </a:r>
            <a:br>
              <a:rPr lang="en" sz="1400">
                <a:solidFill>
                  <a:schemeClr val="dk1"/>
                </a:solidFill>
              </a:rPr>
            </a:br>
            <a:r>
              <a:rPr lang="en" sz="1400">
                <a:solidFill>
                  <a:schemeClr val="dk1"/>
                </a:solidFill>
              </a:rPr>
              <a:t>Patarimas: kasdienai pakanka FHD, žaidimams ar filmams – galima rinktis aukščiausią.</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(pvz. Samsung): „Nustatymai → Ekranas → Ekrano raiška“.</a:t>
            </a:r>
            <a:br>
              <a:rPr lang="en" sz="1400">
                <a:solidFill>
                  <a:schemeClr val="dk1"/>
                </a:solidFill>
              </a:rPr>
            </a:br>
            <a:r>
              <a:rPr lang="en" sz="1400">
                <a:solidFill>
                  <a:schemeClr val="dk1"/>
                </a:solidFill>
              </a:rPr>
              <a:t>„iOS“: raiška nekeičiamas (tik mastelis).</a:t>
            </a:r>
            <a:endParaRPr sz="1400">
              <a:solidFill>
                <a:schemeClr val="dk1"/>
              </a:solidFill>
            </a:endParaRPr>
          </a:p>
          <a:p>
            <a:pPr marL="0" lvl="0" indent="0" algn="l" rtl="0">
              <a:lnSpc>
                <a:spcPct val="90000"/>
              </a:lnSpc>
              <a:spcBef>
                <a:spcPts val="1200"/>
              </a:spcBef>
              <a:spcAft>
                <a:spcPts val="0"/>
              </a:spcAft>
              <a:buNone/>
            </a:pPr>
            <a:r>
              <a:rPr lang="en" sz="1400" b="1">
                <a:solidFill>
                  <a:schemeClr val="dk1"/>
                </a:solidFill>
              </a:rPr>
              <a:t>Tamsus režimas</a:t>
            </a:r>
            <a:endParaRPr sz="1400" b="1">
              <a:solidFill>
                <a:schemeClr val="dk1"/>
              </a:solidFill>
            </a:endParaRPr>
          </a:p>
          <a:p>
            <a:pPr marL="0" lvl="0" indent="0" algn="l" rtl="0">
              <a:lnSpc>
                <a:spcPct val="90000"/>
              </a:lnSpc>
              <a:spcBef>
                <a:spcPts val="1200"/>
              </a:spcBef>
              <a:spcAft>
                <a:spcPts val="0"/>
              </a:spcAft>
              <a:buNone/>
            </a:pPr>
            <a:r>
              <a:rPr lang="en" sz="1400">
                <a:solidFill>
                  <a:schemeClr val="dk1"/>
                </a:solidFill>
              </a:rPr>
              <a:t>Ką reiškia? Vietoje balto fono naudojamas tamsus – mažiau vargina akis prietemoje</a:t>
            </a:r>
            <a:br>
              <a:rPr lang="en" sz="1400">
                <a:solidFill>
                  <a:schemeClr val="dk1"/>
                </a:solidFill>
              </a:rPr>
            </a:br>
            <a:r>
              <a:rPr lang="en" sz="1400">
                <a:solidFill>
                  <a:schemeClr val="dk1"/>
                </a:solidFill>
              </a:rPr>
              <a:t>Patarimas: įjungti automatiškai pagal paros laiką.</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„Nustatymai → Ekranas → Tamsus režimas“.</a:t>
            </a:r>
            <a:br>
              <a:rPr lang="en" sz="1400">
                <a:solidFill>
                  <a:schemeClr val="dk1"/>
                </a:solidFill>
              </a:rPr>
            </a:br>
            <a:r>
              <a:rPr lang="en" sz="1400">
                <a:solidFill>
                  <a:schemeClr val="dk1"/>
                </a:solidFill>
              </a:rPr>
              <a:t>„iOS“: „Nustatymai → Ekranas ir ryškumas → Išvaizda → Tamsus“.</a:t>
            </a:r>
            <a:endParaRPr sz="1400">
              <a:solidFill>
                <a:schemeClr val="dk1"/>
              </a:solidFill>
            </a:endParaRPr>
          </a:p>
          <a:p>
            <a:pPr marL="0" lvl="0" indent="0" algn="l" rtl="0">
              <a:lnSpc>
                <a:spcPct val="90000"/>
              </a:lnSpc>
              <a:spcBef>
                <a:spcPts val="1200"/>
              </a:spcBef>
              <a:spcAft>
                <a:spcPts val="0"/>
              </a:spcAft>
              <a:buSzPts val="1100"/>
              <a:buNone/>
            </a:pPr>
            <a:r>
              <a:rPr lang="en" sz="1400" b="1">
                <a:solidFill>
                  <a:schemeClr val="dk1"/>
                </a:solidFill>
              </a:rPr>
              <a:t>Šriftų dydis ir mastelis</a:t>
            </a:r>
            <a:br>
              <a:rPr lang="en" sz="1400" b="1">
                <a:solidFill>
                  <a:schemeClr val="dk1"/>
                </a:solidFill>
              </a:rPr>
            </a:br>
            <a:br>
              <a:rPr lang="en" sz="1400" b="1">
                <a:solidFill>
                  <a:schemeClr val="dk1"/>
                </a:solidFill>
              </a:rPr>
            </a:br>
            <a:r>
              <a:rPr lang="en" sz="1400">
                <a:solidFill>
                  <a:schemeClr val="dk1"/>
                </a:solidFill>
              </a:rPr>
              <a:t>Ką reiškia? Galima didinti ar mažinti tekstą ekrane, pritaikant prie savo poreikių.</a:t>
            </a:r>
            <a:br>
              <a:rPr lang="en" sz="1400">
                <a:solidFill>
                  <a:schemeClr val="dk1"/>
                </a:solidFill>
              </a:rPr>
            </a:br>
            <a:r>
              <a:rPr lang="en" sz="1400">
                <a:solidFill>
                  <a:schemeClr val="dk1"/>
                </a:solidFill>
              </a:rPr>
              <a:t>Patarimas: jei akys pavargsta arba reikia geresnio matomumo – padidinti šriftą; jei norisi sutalpinti daugiau informacijos ekrane – sumažinti.</a:t>
            </a:r>
            <a:br>
              <a:rPr lang="en" sz="1400">
                <a:solidFill>
                  <a:schemeClr val="dk1"/>
                </a:solidFill>
              </a:rPr>
            </a:br>
            <a:r>
              <a:rPr lang="en" sz="1400">
                <a:solidFill>
                  <a:schemeClr val="dk1"/>
                </a:solidFill>
              </a:rPr>
              <a:t>Kaip įjungti / išjungti:</a:t>
            </a:r>
            <a:br>
              <a:rPr lang="en" sz="1400">
                <a:solidFill>
                  <a:schemeClr val="dk1"/>
                </a:solidFill>
              </a:rPr>
            </a:br>
            <a:r>
              <a:rPr lang="en" sz="1400">
                <a:solidFill>
                  <a:schemeClr val="dk1"/>
                </a:solidFill>
              </a:rPr>
              <a:t>„Android“: „Nustatymai → Ekranas → Šrifto dydis / Ekrano mastelis“.</a:t>
            </a:r>
            <a:br>
              <a:rPr lang="en" sz="1400">
                <a:solidFill>
                  <a:schemeClr val="dk1"/>
                </a:solidFill>
              </a:rPr>
            </a:br>
            <a:r>
              <a:rPr lang="en" sz="1400">
                <a:solidFill>
                  <a:schemeClr val="dk1"/>
                </a:solidFill>
              </a:rPr>
              <a:t>„iOS“: „Nustatymai → Ekranas ir ryškumas → Teksto dydis / Display zoom“</a:t>
            </a:r>
            <a:endParaRPr sz="1400">
              <a:solidFill>
                <a:schemeClr val="dk1"/>
              </a:solidFill>
            </a:endParaRPr>
          </a:p>
          <a:p>
            <a:pPr marL="0" lvl="0" indent="0" algn="l" rtl="0">
              <a:lnSpc>
                <a:spcPct val="90000"/>
              </a:lnSpc>
              <a:spcBef>
                <a:spcPts val="1200"/>
              </a:spcBef>
              <a:spcAft>
                <a:spcPts val="1200"/>
              </a:spcAft>
              <a:buNone/>
            </a:pPr>
            <a:endParaRPr sz="1400"/>
          </a:p>
        </p:txBody>
      </p:sp>
      <p:sp>
        <p:nvSpPr>
          <p:cNvPr id="925" name="Google Shape;925;g366ebd20701_2_7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7f3db0c85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g37f3db0c85c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chemeClr val="dk1"/>
                </a:solidFill>
              </a:rPr>
              <a:t>Atsirakinkite savo telefoną ir nueikite į Nustatymai (Settings) → Ekranas (Display).</a:t>
            </a:r>
            <a:br>
              <a:rPr lang="en" sz="1400">
                <a:solidFill>
                  <a:schemeClr val="dk1"/>
                </a:solidFill>
              </a:rPr>
            </a:br>
            <a:r>
              <a:rPr lang="en" sz="1400">
                <a:solidFill>
                  <a:schemeClr val="dk1"/>
                </a:solidFill>
              </a:rPr>
              <a:t>Po vieną patikrinkite šiuos nustatymus:</a:t>
            </a:r>
            <a:endParaRPr sz="1400">
              <a:solidFill>
                <a:schemeClr val="dk1"/>
              </a:solidFill>
            </a:endParaRPr>
          </a:p>
          <a:p>
            <a:pPr marL="0" lvl="0" indent="0" algn="l" rtl="0">
              <a:lnSpc>
                <a:spcPct val="90000"/>
              </a:lnSpc>
              <a:spcBef>
                <a:spcPts val="0"/>
              </a:spcBef>
              <a:spcAft>
                <a:spcPts val="0"/>
              </a:spcAft>
              <a:buSzPts val="1100"/>
              <a:buNone/>
            </a:pPr>
            <a:br>
              <a:rPr lang="en" sz="1400">
                <a:solidFill>
                  <a:schemeClr val="dk1"/>
                </a:solidFill>
              </a:rPr>
            </a:br>
            <a:r>
              <a:rPr lang="en" sz="1400">
                <a:solidFill>
                  <a:schemeClr val="dk1"/>
                </a:solidFill>
              </a:rPr>
              <a:t>Šviesumas: pažiūrėkite, ar įjungtas automatinis reguliavimas. Pabandykite pakeisti šviesumo lygį rankiniu būdu.</a:t>
            </a:r>
            <a:br>
              <a:rPr lang="en" sz="1400">
                <a:solidFill>
                  <a:schemeClr val="dk1"/>
                </a:solidFill>
              </a:rPr>
            </a:br>
            <a:r>
              <a:rPr lang="en" sz="1400">
                <a:solidFill>
                  <a:schemeClr val="dk1"/>
                </a:solidFill>
              </a:rPr>
              <a:t>Miego režimas / Ekrano užgesimas: raskite, koks laikas nustatytas pas jus. Nuspręskite, ar norite ilgesnio / trumpesnio laiko, ir pakeiskite.</a:t>
            </a:r>
            <a:br>
              <a:rPr lang="en" sz="1400">
                <a:solidFill>
                  <a:schemeClr val="dk1"/>
                </a:solidFill>
              </a:rPr>
            </a:br>
            <a:r>
              <a:rPr lang="en" sz="1400">
                <a:solidFill>
                  <a:schemeClr val="dk1"/>
                </a:solidFill>
              </a:rPr>
              <a:t>Mėlynos šviesos filtras / Skaitymo režimas: suraskite, ar turite galimybę įjungti filtrą. Jei yra, išbandykite įjungimą rankiniu būdu ir nustatykite automatinį grafiką (pvz., vakare).</a:t>
            </a:r>
            <a:br>
              <a:rPr lang="en" sz="1400">
                <a:solidFill>
                  <a:schemeClr val="dk1"/>
                </a:solidFill>
              </a:rPr>
            </a:br>
            <a:r>
              <a:rPr lang="en" sz="1400">
                <a:solidFill>
                  <a:schemeClr val="dk1"/>
                </a:solidFill>
              </a:rPr>
              <a:t>Ekrano raiška (jei yra): pažiūrėkite, kokia raiška nustatyta, ir pabandykite pakeisti į kitą.</a:t>
            </a:r>
            <a:br>
              <a:rPr lang="en" sz="1400">
                <a:solidFill>
                  <a:schemeClr val="dk1"/>
                </a:solidFill>
              </a:rPr>
            </a:br>
            <a:r>
              <a:rPr lang="en" sz="1400">
                <a:solidFill>
                  <a:schemeClr val="dk1"/>
                </a:solidFill>
              </a:rPr>
              <a:t>Tamsus režimas: įjunkite / išjunkite tamsų režimą ir palyginkite, kaip atrodo ekranas.</a:t>
            </a:r>
            <a:br>
              <a:rPr lang="en" sz="1400">
                <a:solidFill>
                  <a:schemeClr val="dk1"/>
                </a:solidFill>
              </a:rPr>
            </a:br>
            <a:r>
              <a:rPr lang="en" sz="1400">
                <a:solidFill>
                  <a:schemeClr val="dk1"/>
                </a:solidFill>
              </a:rPr>
              <a:t>Šriftų dydis ir mastelis: pabandykite padidinti arba sumažinti šriftą. Įvertinkite, kaip jums patogiau skaityti tekstą.</a:t>
            </a:r>
            <a:endParaRPr sz="1400">
              <a:solidFill>
                <a:schemeClr val="dk1"/>
              </a:solidFill>
            </a:endParaRPr>
          </a:p>
          <a:p>
            <a:pPr marL="0" lvl="0" indent="0" algn="l" rtl="0">
              <a:lnSpc>
                <a:spcPct val="90000"/>
              </a:lnSpc>
              <a:spcBef>
                <a:spcPts val="0"/>
              </a:spcBef>
              <a:spcAft>
                <a:spcPts val="0"/>
              </a:spcAft>
              <a:buNone/>
            </a:pPr>
            <a:endParaRPr sz="1400" i="1"/>
          </a:p>
        </p:txBody>
      </p:sp>
      <p:sp>
        <p:nvSpPr>
          <p:cNvPr id="932" name="Google Shape;932;g37f3db0c85c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37f3db0c85c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7" name="Google Shape;937;g37f3db0c85c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Android:</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Visos programėlės randamos „Programėlių stalčiuje“ (paprastai – piktograma su taškais ekrano apačioje arba braukimas aukštyn iš ekrano apačios).</a:t>
            </a:r>
            <a:br>
              <a:rPr lang="en" sz="1400">
                <a:solidFill>
                  <a:schemeClr val="dk1"/>
                </a:solidFill>
              </a:rPr>
            </a:br>
            <a:r>
              <a:rPr lang="en" sz="1400">
                <a:solidFill>
                  <a:schemeClr val="dk1"/>
                </a:solidFill>
              </a:rPr>
              <a:t>Programėlę galima perkelti į darbalaukį : perkelti programėlę iš visų programėlių "stalčiaus" į darbalaukį reikia palaikyti paspaudus šiek tiek ilgiau ir pasirodžiusiame kontekstiniame meniu pasirinkti "pridėti pradžios ekrane".</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Android įrenginiuose pagrindinis ekranas vadinamas darbalaukiu (Home screen). Tai vieta, kur galite dėti dažniausiai naudojamas programėles ir valdiklius. Tačiau dažnai žmonės prisidaro per daug darbalaukio puslapių, todėl tas pats programėlių piktogramas galima matyti tiek darbalaukyje, tiek programėlių stalčiuje, ir tai sukuria chaosą.</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Praktiškai patartina turėti vieną ar du darbalaukio puslapius, gal kartais tris, kad viskas būtų tvarkingai pasiekiama. Į kitus puslapius pereinama braukiant pirštu į šoną.</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Visas įrenginyje esančias programėles galite rasti braukdami ekranu į viršų arba paspaudę piktogramą su taškeliais ekrano apačioje – tai vadinama programėlių stalčiumi (App Drawer). Taigi nereikia visko dėti į darbalaukį – darbalaukis skirtas tik dažniausiai naudojamoms programėlėms.</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Programėlę galima pašalinti (iš darbalaukio) – palaikykite paspaudę ir pasirinkite „Pašalinti“. (Svarbu paaiškinti skirtumą: pašalinus iš darbalaukio ji neištrinama iš telefono).</a:t>
            </a:r>
            <a:br>
              <a:rPr lang="en" sz="1400">
                <a:solidFill>
                  <a:schemeClr val="dk1"/>
                </a:solidFill>
              </a:rPr>
            </a:br>
            <a:r>
              <a:rPr lang="en" sz="1400">
                <a:solidFill>
                  <a:schemeClr val="dk1"/>
                </a:solidFill>
              </a:rPr>
              <a:t>Aplankų kūrimas – tempkite vieną programėlės piktogramą ant kitos, taip susidarys aplankas (pvz., „Socialiniai tinklai“).</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Apple (iPhone):</a:t>
            </a:r>
            <a:endParaRPr sz="1400">
              <a:solidFill>
                <a:schemeClr val="dk1"/>
              </a:solidFill>
            </a:endParaRPr>
          </a:p>
          <a:p>
            <a:pPr marL="0" lvl="0" indent="0" algn="l" rtl="0">
              <a:lnSpc>
                <a:spcPct val="90000"/>
              </a:lnSpc>
              <a:spcBef>
                <a:spcPts val="1200"/>
              </a:spcBef>
              <a:spcAft>
                <a:spcPts val="0"/>
              </a:spcAft>
              <a:buNone/>
            </a:pPr>
            <a:r>
              <a:rPr lang="en" sz="1400">
                <a:solidFill>
                  <a:schemeClr val="dk1"/>
                </a:solidFill>
              </a:rPr>
              <a:t>Visos programėlės iškart yra pagrindiniuose ekranuose, papildomai – „App Library“ (braukimas į dešinę iki galo).</a:t>
            </a:r>
            <a:br>
              <a:rPr lang="en" sz="1400">
                <a:solidFill>
                  <a:schemeClr val="dk1"/>
                </a:solidFill>
              </a:rPr>
            </a:br>
            <a:r>
              <a:rPr lang="en" sz="1400">
                <a:solidFill>
                  <a:schemeClr val="dk1"/>
                </a:solidFill>
              </a:rPr>
              <a:t>Ilgai palaikius paspaudus galima perkelti, ištrinti ar sukurti aplanką (panašiai kaip Android).</a:t>
            </a:r>
            <a:endParaRPr sz="1400">
              <a:solidFill>
                <a:schemeClr val="dk1"/>
              </a:solidFill>
            </a:endParaRPr>
          </a:p>
          <a:p>
            <a:pPr marL="0" lvl="0" indent="0" algn="l" rtl="0">
              <a:lnSpc>
                <a:spcPct val="90000"/>
              </a:lnSpc>
              <a:spcBef>
                <a:spcPts val="1400"/>
              </a:spcBef>
              <a:spcAft>
                <a:spcPts val="0"/>
              </a:spcAft>
              <a:buClr>
                <a:schemeClr val="dk1"/>
              </a:buClr>
              <a:buSzPts val="1100"/>
              <a:buFont typeface="Arial"/>
              <a:buNone/>
            </a:pPr>
            <a:r>
              <a:rPr lang="en" sz="1400">
                <a:solidFill>
                  <a:schemeClr val="dk1"/>
                </a:solidFill>
              </a:rPr>
              <a:t>Perėjimas tarp atidarytų programų</a:t>
            </a:r>
            <a:endParaRPr sz="1400">
              <a:solidFill>
                <a:schemeClr val="dk1"/>
              </a:solidFill>
            </a:endParaRPr>
          </a:p>
          <a:p>
            <a:pPr marL="0" lvl="0" indent="0" algn="l" rtl="0">
              <a:lnSpc>
                <a:spcPct val="90000"/>
              </a:lnSpc>
              <a:spcBef>
                <a:spcPts val="1400"/>
              </a:spcBef>
              <a:spcAft>
                <a:spcPts val="0"/>
              </a:spcAft>
              <a:buClr>
                <a:schemeClr val="dk1"/>
              </a:buClr>
              <a:buSzPts val="1100"/>
              <a:buFont typeface="Arial"/>
              <a:buNone/>
            </a:pPr>
            <a:r>
              <a:rPr lang="en" sz="1400">
                <a:solidFill>
                  <a:schemeClr val="dk1"/>
                </a:solidFill>
              </a:rPr>
              <a:t>Android:</a:t>
            </a:r>
            <a:endParaRPr sz="1400">
              <a:solidFill>
                <a:schemeClr val="dk1"/>
              </a:solidFill>
            </a:endParaRPr>
          </a:p>
          <a:p>
            <a:pPr marL="0" lvl="0" indent="0" algn="l" rtl="0">
              <a:lnSpc>
                <a:spcPct val="90000"/>
              </a:lnSpc>
              <a:spcBef>
                <a:spcPts val="1400"/>
              </a:spcBef>
              <a:spcAft>
                <a:spcPts val="0"/>
              </a:spcAft>
              <a:buNone/>
            </a:pPr>
            <a:r>
              <a:rPr lang="en" sz="1400">
                <a:solidFill>
                  <a:schemeClr val="dk1"/>
                </a:solidFill>
              </a:rPr>
              <a:t>Naudojami trys mygtukai ekrano apačioje (modeliai gali skirtis):</a:t>
            </a:r>
            <a:br>
              <a:rPr lang="en" sz="1400">
                <a:solidFill>
                  <a:schemeClr val="dk1"/>
                </a:solidFill>
              </a:rPr>
            </a:br>
            <a:r>
              <a:rPr lang="en" sz="1400">
                <a:solidFill>
                  <a:schemeClr val="dk1"/>
                </a:solidFill>
              </a:rPr>
              <a:t>Kvadratas arba trys brūkšneliai – rodo atidarytas programėles.</a:t>
            </a:r>
            <a:br>
              <a:rPr lang="en" sz="1400">
                <a:solidFill>
                  <a:schemeClr val="dk1"/>
                </a:solidFill>
              </a:rPr>
            </a:br>
            <a:r>
              <a:rPr lang="en" sz="1400">
                <a:solidFill>
                  <a:schemeClr val="dk1"/>
                </a:solidFill>
              </a:rPr>
              <a:t>Iš čia galima greitai pereiti prie kitos arba uždaryti braukiant į šoną.</a:t>
            </a:r>
            <a:br>
              <a:rPr lang="en" sz="1400">
                <a:solidFill>
                  <a:schemeClr val="dk1"/>
                </a:solidFill>
              </a:rPr>
            </a:br>
            <a:r>
              <a:rPr lang="en" sz="1400">
                <a:solidFill>
                  <a:schemeClr val="dk1"/>
                </a:solidFill>
              </a:rPr>
              <a:t>Kai kuriuose modeliuose veikia braukimo gestai – pvz., braukti aukštyn ir palaikyti.</a:t>
            </a:r>
            <a:endParaRPr sz="1400">
              <a:solidFill>
                <a:schemeClr val="dk1"/>
              </a:solidFill>
            </a:endParaRPr>
          </a:p>
          <a:p>
            <a:pPr marL="0" lvl="0" indent="0" algn="l" rtl="0">
              <a:lnSpc>
                <a:spcPct val="90000"/>
              </a:lnSpc>
              <a:spcBef>
                <a:spcPts val="1400"/>
              </a:spcBef>
              <a:spcAft>
                <a:spcPts val="0"/>
              </a:spcAft>
              <a:buClr>
                <a:schemeClr val="dk1"/>
              </a:buClr>
              <a:buSzPts val="1100"/>
              <a:buFont typeface="Arial"/>
              <a:buNone/>
            </a:pPr>
            <a:r>
              <a:rPr lang="en" sz="1400">
                <a:solidFill>
                  <a:schemeClr val="dk1"/>
                </a:solidFill>
              </a:rPr>
              <a:t>Apple (iPhone):</a:t>
            </a:r>
            <a:endParaRPr sz="1400">
              <a:solidFill>
                <a:schemeClr val="dk1"/>
              </a:solidFill>
            </a:endParaRPr>
          </a:p>
          <a:p>
            <a:pPr marL="0" lvl="0" indent="0" algn="l" rtl="0">
              <a:lnSpc>
                <a:spcPct val="90000"/>
              </a:lnSpc>
              <a:spcBef>
                <a:spcPts val="1400"/>
              </a:spcBef>
              <a:spcAft>
                <a:spcPts val="0"/>
              </a:spcAft>
              <a:buNone/>
            </a:pPr>
            <a:r>
              <a:rPr lang="en" sz="1400">
                <a:solidFill>
                  <a:schemeClr val="dk1"/>
                </a:solidFill>
              </a:rPr>
              <a:t>Naujesniuose modeliuose (be mygtuko) – braukti iš apačios į viršų ir palaikyti, kad matytumėte atidarytas programėles.</a:t>
            </a:r>
            <a:br>
              <a:rPr lang="en" sz="1400">
                <a:solidFill>
                  <a:schemeClr val="dk1"/>
                </a:solidFill>
              </a:rPr>
            </a:br>
            <a:r>
              <a:rPr lang="en" sz="1400">
                <a:solidFill>
                  <a:schemeClr val="dk1"/>
                </a:solidFill>
              </a:rPr>
              <a:t>Perjungimas vyksta braukiant į šoną.</a:t>
            </a:r>
            <a:br>
              <a:rPr lang="en" sz="1400">
                <a:solidFill>
                  <a:schemeClr val="dk1"/>
                </a:solidFill>
              </a:rPr>
            </a:br>
            <a:r>
              <a:rPr lang="en" sz="1400">
                <a:solidFill>
                  <a:schemeClr val="dk1"/>
                </a:solidFill>
              </a:rPr>
              <a:t>Uždaryti galima braukiant programėlę į viršų.</a:t>
            </a:r>
            <a:endParaRPr sz="1400">
              <a:solidFill>
                <a:schemeClr val="dk1"/>
              </a:solidFill>
            </a:endParaRPr>
          </a:p>
          <a:p>
            <a:pPr marL="0" lvl="0" indent="0" algn="l" rtl="0">
              <a:lnSpc>
                <a:spcPct val="90000"/>
              </a:lnSpc>
              <a:spcBef>
                <a:spcPts val="1200"/>
              </a:spcBef>
              <a:spcAft>
                <a:spcPts val="1200"/>
              </a:spcAft>
              <a:buNone/>
            </a:pPr>
            <a:endParaRPr sz="1400">
              <a:solidFill>
                <a:schemeClr val="dk1"/>
              </a:solidFill>
            </a:endParaRPr>
          </a:p>
        </p:txBody>
      </p:sp>
      <p:sp>
        <p:nvSpPr>
          <p:cNvPr id="938" name="Google Shape;938;g37f3db0c85c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37f3db0c85c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5" name="Google Shape;945;g37f3db0c85c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90000"/>
              </a:lnSpc>
              <a:spcBef>
                <a:spcPts val="0"/>
              </a:spcBef>
              <a:spcAft>
                <a:spcPts val="0"/>
              </a:spcAft>
              <a:buClr>
                <a:srgbClr val="2E2E2E"/>
              </a:buClr>
              <a:buSzPts val="1400"/>
              <a:buAutoNum type="arabicPeriod"/>
            </a:pPr>
            <a:r>
              <a:rPr lang="en" sz="1400">
                <a:solidFill>
                  <a:srgbClr val="2E2E2E"/>
                </a:solidFill>
              </a:rPr>
              <a:t>Perkelkite norimą programėlę į darbalaukį.</a:t>
            </a:r>
            <a:endParaRPr sz="1400">
              <a:solidFill>
                <a:srgbClr val="2E2E2E"/>
              </a:solidFill>
            </a:endParaRPr>
          </a:p>
          <a:p>
            <a:pPr marL="457200" lvl="0" indent="-317500" algn="l" rtl="0">
              <a:lnSpc>
                <a:spcPct val="90000"/>
              </a:lnSpc>
              <a:spcBef>
                <a:spcPts val="0"/>
              </a:spcBef>
              <a:spcAft>
                <a:spcPts val="0"/>
              </a:spcAft>
              <a:buClr>
                <a:srgbClr val="2E2E2E"/>
              </a:buClr>
              <a:buSzPts val="1400"/>
              <a:buAutoNum type="arabicPeriod"/>
            </a:pPr>
            <a:r>
              <a:rPr lang="en" sz="1400">
                <a:solidFill>
                  <a:srgbClr val="2E2E2E"/>
                </a:solidFill>
              </a:rPr>
              <a:t>Sukurkite aplanką su bent 2 programėlėmis.</a:t>
            </a:r>
            <a:endParaRPr sz="1400">
              <a:solidFill>
                <a:srgbClr val="2E2E2E"/>
              </a:solidFill>
            </a:endParaRPr>
          </a:p>
          <a:p>
            <a:pPr marL="457200" lvl="0" indent="-317500" algn="l" rtl="0">
              <a:lnSpc>
                <a:spcPct val="90000"/>
              </a:lnSpc>
              <a:spcBef>
                <a:spcPts val="0"/>
              </a:spcBef>
              <a:spcAft>
                <a:spcPts val="0"/>
              </a:spcAft>
              <a:buClr>
                <a:srgbClr val="2E2E2E"/>
              </a:buClr>
              <a:buSzPts val="1400"/>
              <a:buAutoNum type="arabicPeriod"/>
            </a:pPr>
            <a:r>
              <a:rPr lang="en" sz="1400">
                <a:solidFill>
                  <a:srgbClr val="2E2E2E"/>
                </a:solidFill>
              </a:rPr>
              <a:t>Atsidarykite kelias programėles iš eilės, tada pereikite iš vienos į kitą.</a:t>
            </a:r>
            <a:endParaRPr sz="1400">
              <a:solidFill>
                <a:srgbClr val="2E2E2E"/>
              </a:solidFill>
            </a:endParaRPr>
          </a:p>
          <a:p>
            <a:pPr marL="457200" lvl="0" indent="-317500" algn="l" rtl="0">
              <a:lnSpc>
                <a:spcPct val="90000"/>
              </a:lnSpc>
              <a:spcBef>
                <a:spcPts val="0"/>
              </a:spcBef>
              <a:spcAft>
                <a:spcPts val="0"/>
              </a:spcAft>
              <a:buClr>
                <a:srgbClr val="2E2E2E"/>
              </a:buClr>
              <a:buSzPts val="1400"/>
              <a:buAutoNum type="arabicPeriod"/>
            </a:pPr>
            <a:r>
              <a:rPr lang="en" sz="1400">
                <a:solidFill>
                  <a:srgbClr val="2E2E2E"/>
                </a:solidFill>
              </a:rPr>
              <a:t>Užverkite nebenaudojamas programėles.</a:t>
            </a:r>
            <a:endParaRPr sz="1400">
              <a:solidFill>
                <a:srgbClr val="2E2E2E"/>
              </a:solidFill>
            </a:endParaRPr>
          </a:p>
          <a:p>
            <a:pPr marL="0" lvl="0" indent="0" algn="l" rtl="0">
              <a:lnSpc>
                <a:spcPct val="90000"/>
              </a:lnSpc>
              <a:spcBef>
                <a:spcPts val="0"/>
              </a:spcBef>
              <a:spcAft>
                <a:spcPts val="0"/>
              </a:spcAft>
              <a:buNone/>
            </a:pPr>
            <a:endParaRPr sz="1400">
              <a:solidFill>
                <a:srgbClr val="2E2E2E"/>
              </a:solidFill>
            </a:endParaRPr>
          </a:p>
          <a:p>
            <a:pPr marL="0" lvl="0" indent="0" algn="l" rtl="0">
              <a:lnSpc>
                <a:spcPct val="90000"/>
              </a:lnSpc>
              <a:spcBef>
                <a:spcPts val="0"/>
              </a:spcBef>
              <a:spcAft>
                <a:spcPts val="0"/>
              </a:spcAft>
              <a:buNone/>
            </a:pPr>
            <a:r>
              <a:rPr lang="en" sz="1400" b="1"/>
              <a:t>Galima akcentuoti: </a:t>
            </a:r>
            <a:endParaRPr sz="1400" b="1"/>
          </a:p>
          <a:p>
            <a:pPr marL="0" lvl="0" indent="0" algn="l" rtl="0">
              <a:lnSpc>
                <a:spcPct val="90000"/>
              </a:lnSpc>
              <a:spcBef>
                <a:spcPts val="0"/>
              </a:spcBef>
              <a:spcAft>
                <a:spcPts val="0"/>
              </a:spcAft>
              <a:buSzPts val="1100"/>
              <a:buNone/>
            </a:pPr>
            <a:r>
              <a:rPr lang="en" sz="1400">
                <a:solidFill>
                  <a:schemeClr val="dk1"/>
                </a:solidFill>
              </a:rPr>
              <a:t>kalbant telefonu galima tuo pačiu metu naudotis kitomis telefono funkcijomis ar programėlėmis.</a:t>
            </a:r>
            <a:r>
              <a:rPr lang="en" sz="1400" b="1">
                <a:solidFill>
                  <a:schemeClr val="dk1"/>
                </a:solidFill>
              </a:rPr>
              <a:t> </a:t>
            </a:r>
            <a:r>
              <a:rPr lang="en" sz="1400">
                <a:solidFill>
                  <a:schemeClr val="dk1"/>
                </a:solidFill>
              </a:rPr>
              <a:t>Nereikia baigti pokalbio, jei norisi atsidaryti kitą programėlę ar pažiūrėti informaciją telefone.</a:t>
            </a:r>
            <a:endParaRPr sz="1400">
              <a:solidFill>
                <a:schemeClr val="dk1"/>
              </a:solidFill>
            </a:endParaRPr>
          </a:p>
          <a:p>
            <a:pPr marL="0" lvl="0" indent="0" algn="l" rtl="0">
              <a:lnSpc>
                <a:spcPct val="90000"/>
              </a:lnSpc>
              <a:spcBef>
                <a:spcPts val="0"/>
              </a:spcBef>
              <a:spcAft>
                <a:spcPts val="0"/>
              </a:spcAft>
              <a:buSzPts val="1100"/>
              <a:buNone/>
            </a:pP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Pokalbio metu galima:</a:t>
            </a:r>
            <a:br>
              <a:rPr lang="en" sz="1400">
                <a:solidFill>
                  <a:schemeClr val="dk1"/>
                </a:solidFill>
              </a:rPr>
            </a:br>
            <a:r>
              <a:rPr lang="en" sz="1400">
                <a:solidFill>
                  <a:schemeClr val="dk1"/>
                </a:solidFill>
              </a:rPr>
              <a:t>peržiūrėti kontaktus, kalendorių, užrašus ar kitus duomenis; pagooglinti informaciją ar patikrinti kažką internete; naudotis kitomis komunikacijos programėlėmis (pvz., „Messenger“, „Viber“ ir pan.).</a:t>
            </a:r>
            <a:endParaRPr sz="1400">
              <a:solidFill>
                <a:schemeClr val="dk1"/>
              </a:solidFill>
            </a:endParaRPr>
          </a:p>
          <a:p>
            <a:pPr marL="0" lvl="0" indent="0" algn="l" rtl="0">
              <a:lnSpc>
                <a:spcPct val="90000"/>
              </a:lnSpc>
              <a:spcBef>
                <a:spcPts val="0"/>
              </a:spcBef>
              <a:spcAft>
                <a:spcPts val="0"/>
              </a:spcAft>
              <a:buSzPts val="1100"/>
              <a:buNone/>
            </a:pPr>
            <a:endParaRPr sz="1400">
              <a:solidFill>
                <a:schemeClr val="dk1"/>
              </a:solidFill>
            </a:endParaRPr>
          </a:p>
          <a:p>
            <a:pPr marL="0" lvl="0" indent="0" algn="l" rtl="0">
              <a:lnSpc>
                <a:spcPct val="90000"/>
              </a:lnSpc>
              <a:spcBef>
                <a:spcPts val="0"/>
              </a:spcBef>
              <a:spcAft>
                <a:spcPts val="0"/>
              </a:spcAft>
              <a:buSzPts val="1100"/>
              <a:buNone/>
            </a:pPr>
            <a:r>
              <a:rPr lang="en" sz="1400" b="1">
                <a:solidFill>
                  <a:schemeClr val="dk1"/>
                </a:solidFill>
              </a:rPr>
              <a:t>Saugumo aspektas:</a:t>
            </a:r>
            <a:br>
              <a:rPr lang="en" sz="1400" b="1">
                <a:solidFill>
                  <a:schemeClr val="dk1"/>
                </a:solidFill>
              </a:rPr>
            </a:br>
            <a:r>
              <a:rPr lang="en" sz="1400">
                <a:solidFill>
                  <a:schemeClr val="dk1"/>
                </a:solidFill>
              </a:rPr>
              <a:t>Pažymėkite, kad tai gali būti naudinga saugumo prasme – jei kyla įtarimas, kad skambina sukčiai, galima: tuo pačiu metu susisiekti su kitu asmeniu per kitą kanalą (pvz., „Messenger“) ir patikslinti informaciją;patikrinti duomenis ar numerį internete, nepertraukiant pokalbio.</a:t>
            </a:r>
            <a:br>
              <a:rPr lang="en" sz="1400">
                <a:solidFill>
                  <a:schemeClr val="dk1"/>
                </a:solidFill>
              </a:rPr>
            </a:br>
            <a:endParaRPr sz="1400">
              <a:solidFill>
                <a:schemeClr val="dk1"/>
              </a:solidFill>
            </a:endParaRPr>
          </a:p>
          <a:p>
            <a:pPr marL="0" lvl="0" indent="0" algn="l" rtl="0">
              <a:spcBef>
                <a:spcPts val="0"/>
              </a:spcBef>
              <a:spcAft>
                <a:spcPts val="0"/>
              </a:spcAft>
              <a:buNone/>
            </a:pPr>
            <a:r>
              <a:rPr lang="en" sz="1400">
                <a:solidFill>
                  <a:schemeClr val="dk1"/>
                </a:solidFill>
              </a:rPr>
              <a:t>Galite dalyviams pasiūlyti praktinį bandymą: paskambinti vieni kitiems ir tuo pačiu metu atsidaryti kitą programėlę. </a:t>
            </a:r>
            <a:endParaRPr sz="1400" i="1"/>
          </a:p>
        </p:txBody>
      </p:sp>
      <p:sp>
        <p:nvSpPr>
          <p:cNvPr id="946" name="Google Shape;946;g37f3db0c85c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366ebd20701_2_8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1" name="Google Shape;951;g366ebd20701_2_8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Pirmiausia paprašykite dalyvių atskirai užsirašyti: kokias programėles naudoja kasdien ir kiek, jų manymu, jose praleidžia laiko.</a:t>
            </a: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Po to pasiūlykite dalyviams susirasti savo nustatymuose  „Ekrano laikas“ pakvieskite pasižiūrėti telefone tikruosius skaičius.</a:t>
            </a:r>
            <a:br>
              <a:rPr lang="en" sz="1400">
                <a:solidFill>
                  <a:schemeClr val="dk1"/>
                </a:solidFill>
              </a:rPr>
            </a:b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Padiskutuokite: ar jų spėjimai buvo panašūs į realybę? Kur labiausiai „suklydo“?</a:t>
            </a:r>
            <a:br>
              <a:rPr lang="en" sz="1400">
                <a:solidFill>
                  <a:schemeClr val="dk1"/>
                </a:solidFill>
              </a:rPr>
            </a:b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Užduokite klausimus diskusijai:</a:t>
            </a:r>
            <a:br>
              <a:rPr lang="en" sz="1400">
                <a:solidFill>
                  <a:schemeClr val="dk1"/>
                </a:solidFill>
              </a:rPr>
            </a:br>
            <a:r>
              <a:rPr lang="en" sz="1400">
                <a:solidFill>
                  <a:schemeClr val="dk1"/>
                </a:solidFill>
              </a:rPr>
              <a:t>Kiek kartų per dieną tikrinate asmeninį el. paštą?</a:t>
            </a:r>
            <a:br>
              <a:rPr lang="en" sz="1400">
                <a:solidFill>
                  <a:schemeClr val="dk1"/>
                </a:solidFill>
              </a:rPr>
            </a:br>
            <a:r>
              <a:rPr lang="en" sz="1400">
                <a:solidFill>
                  <a:schemeClr val="dk1"/>
                </a:solidFill>
              </a:rPr>
              <a:t>Kiek kartų atsiverčiate socialinius tinklus ir kiek laiko juose būnate?</a:t>
            </a:r>
            <a:br>
              <a:rPr lang="en" sz="1400">
                <a:solidFill>
                  <a:schemeClr val="dk1"/>
                </a:solidFill>
              </a:rPr>
            </a:br>
            <a:r>
              <a:rPr lang="en" sz="1400">
                <a:solidFill>
                  <a:schemeClr val="dk1"/>
                </a:solidFill>
              </a:rPr>
              <a:t>Koks yra jūsų vidutinis ekrano laikas per dieną?</a:t>
            </a:r>
            <a:br>
              <a:rPr lang="en" sz="1400">
                <a:solidFill>
                  <a:schemeClr val="dk1"/>
                </a:solidFill>
              </a:rPr>
            </a:br>
            <a:r>
              <a:rPr lang="en" sz="1400">
                <a:solidFill>
                  <a:schemeClr val="dk1"/>
                </a:solidFill>
              </a:rPr>
              <a:t>Kokioms programėlėms skiriate daugiausia laiko?</a:t>
            </a:r>
            <a:br>
              <a:rPr lang="en" sz="1400">
                <a:solidFill>
                  <a:schemeClr val="dk1"/>
                </a:solidFill>
              </a:rPr>
            </a:br>
            <a:r>
              <a:rPr lang="en" sz="1400">
                <a:solidFill>
                  <a:schemeClr val="dk1"/>
                </a:solidFill>
              </a:rPr>
              <a:t>Kada paskutinį kartą ir kiek laiko skaitėte knygą?</a:t>
            </a:r>
            <a:br>
              <a:rPr lang="en" sz="1400">
                <a:solidFill>
                  <a:schemeClr val="dk1"/>
                </a:solidFill>
              </a:rPr>
            </a:br>
            <a:r>
              <a:rPr lang="en" sz="1400">
                <a:solidFill>
                  <a:schemeClr val="dk1"/>
                </a:solidFill>
              </a:rPr>
              <a:t>Kada paskutinį kartą leidote laiką nieko neveikdami?</a:t>
            </a: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endParaRPr sz="1400">
              <a:solidFill>
                <a:schemeClr val="dk1"/>
              </a:solidFill>
            </a:endParaRPr>
          </a:p>
        </p:txBody>
      </p:sp>
      <p:sp>
        <p:nvSpPr>
          <p:cNvPr id="952" name="Google Shape;952;g366ebd20701_2_8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366ebd20701_2_8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7" name="Google Shape;957;g366ebd20701_2_8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Daugelis šiuolaikinių išmaniųjų telefonų turi integruotas funkcijas, leidžiančias stebėti, kiek laiko praleidžiama naudojantis įvairiomis programėlėmis, pavyzdžiui, „Facebook“, „Instagram“ ar kitais socialiniais tinklais. Šios funkcijos leidžia peržiūrėti dienos, savaitės ar mėnesio naudojimosi išmaniuoju telefonu tendencijas. Tokia statistika padeda suvokti, kiek laiko žmogus realiai skiria skaitmeninėms veikloms bei gali padėti atpažinti galimas priklausomybes nuo tam tikrų programėlių.</a:t>
            </a:r>
            <a:endParaRPr sz="1400"/>
          </a:p>
          <a:p>
            <a:pPr marL="0" lvl="0" indent="0" algn="l" rtl="0">
              <a:spcBef>
                <a:spcPts val="0"/>
              </a:spcBef>
              <a:spcAft>
                <a:spcPts val="0"/>
              </a:spcAft>
              <a:buNone/>
            </a:pPr>
            <a:r>
              <a:rPr lang="en" sz="1400">
                <a:solidFill>
                  <a:schemeClr val="dk1"/>
                </a:solidFill>
              </a:rPr>
              <a:t> Šias funkcijas dažniausiai galima rasti nustatymų meniu skiltyje, pavyzdžiui, „Baterija“ arba „Ekrano laikas“.Savo išmaniajame telefone atverkite nustatymus ir pasirinkite „Screen Time“ (liet. </a:t>
            </a:r>
            <a:r>
              <a:rPr lang="en" sz="1400" i="1">
                <a:solidFill>
                  <a:schemeClr val="dk1"/>
                </a:solidFill>
              </a:rPr>
              <a:t>Ekrano laikas</a:t>
            </a:r>
            <a:r>
              <a:rPr lang="en" sz="1400">
                <a:solidFill>
                  <a:schemeClr val="dk1"/>
                </a:solidFill>
              </a:rPr>
              <a:t>).</a:t>
            </a:r>
            <a:endParaRPr sz="1400"/>
          </a:p>
          <a:p>
            <a:pPr marL="0" lvl="0" indent="0" algn="l" rtl="0">
              <a:spcBef>
                <a:spcPts val="0"/>
              </a:spcBef>
              <a:spcAft>
                <a:spcPts val="0"/>
              </a:spcAft>
              <a:buNone/>
            </a:pPr>
            <a:r>
              <a:rPr lang="en" sz="1400">
                <a:solidFill>
                  <a:schemeClr val="dk1"/>
                </a:solidFill>
              </a:rPr>
              <a:t> „Screen Time“ skyriuje rodomi statistiniai duomenys apie jūsų išmaniojo telefono naudojimo įpročius. Peržiūrėję šį skyrių galite pamatyti, kiek laiko per dieną ar savaitę skiriate konkrečioms programėlėms, skambučiams ir pan.</a:t>
            </a:r>
            <a:endParaRPr sz="1400"/>
          </a:p>
          <a:p>
            <a:pPr marL="0" lvl="0" indent="0" algn="l" rtl="0">
              <a:spcBef>
                <a:spcPts val="0"/>
              </a:spcBef>
              <a:spcAft>
                <a:spcPts val="0"/>
              </a:spcAft>
              <a:buNone/>
            </a:pPr>
            <a:r>
              <a:rPr lang="en" sz="1400">
                <a:solidFill>
                  <a:schemeClr val="dk1"/>
                </a:solidFill>
              </a:rPr>
              <a:t>Pagal poreikį šiame skyriuje galite paskirti naudojimosi išmaniosiomis programėlėmis limitus, t. y. konkretų laiką, kurį per dieną norite skirti konkrečiai programėlei.</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b="1"/>
              <a:t>Naudinga tėvų kontrolei.</a:t>
            </a:r>
            <a:endParaRPr sz="1400"/>
          </a:p>
          <a:p>
            <a:pPr marL="0" lvl="0" indent="0" algn="l" rtl="0">
              <a:spcBef>
                <a:spcPts val="0"/>
              </a:spcBef>
              <a:spcAft>
                <a:spcPts val="0"/>
              </a:spcAft>
              <a:buNone/>
            </a:pPr>
            <a:r>
              <a:rPr lang="en" sz="1400" b="1"/>
              <a:t>Padeda valdyti priklausomybę nuo telefono.</a:t>
            </a:r>
            <a:endParaRPr sz="1400"/>
          </a:p>
        </p:txBody>
      </p:sp>
      <p:sp>
        <p:nvSpPr>
          <p:cNvPr id="958" name="Google Shape;958;g366ebd20701_2_8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366ebd20701_2_8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4" name="Google Shape;964;g366ebd20701_2_8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Pabrėžkite, kad pranešimai – viena iš pagrindinių priežasčių, kodėl vis tikriname telefoną. Net trumpas garsas ar vibracija sukelia smalsumą – „o kas ten?“</a:t>
            </a:r>
            <a:br>
              <a:rPr lang="en" sz="1400">
                <a:solidFill>
                  <a:schemeClr val="dk1"/>
                </a:solidFill>
              </a:rPr>
            </a:br>
            <a:r>
              <a:rPr lang="en" sz="1400">
                <a:solidFill>
                  <a:schemeClr val="dk1"/>
                </a:solidFill>
              </a:rPr>
              <a:t>Paklauskite dalyvių: ar jie prisimena, kada paskutinį kartą gavo </a:t>
            </a:r>
            <a:r>
              <a:rPr lang="en" sz="1400" i="1">
                <a:solidFill>
                  <a:schemeClr val="dk1"/>
                </a:solidFill>
              </a:rPr>
              <a:t>tikrai naudingą</a:t>
            </a:r>
            <a:r>
              <a:rPr lang="en" sz="1400">
                <a:solidFill>
                  <a:schemeClr val="dk1"/>
                </a:solidFill>
              </a:rPr>
              <a:t> pranešimą, o kiek jų buvo tik „triukšmas“?</a:t>
            </a:r>
            <a:br>
              <a:rPr lang="en" sz="1400">
                <a:solidFill>
                  <a:schemeClr val="dk1"/>
                </a:solidFill>
              </a:rPr>
            </a:br>
            <a:r>
              <a:rPr lang="en" sz="1400">
                <a:solidFill>
                  <a:schemeClr val="dk1"/>
                </a:solidFill>
              </a:rPr>
              <a:t>Paaiškinkite, kad kiekvieną kartą atsidarius telefoną pranešimo patikrinimui, praleidžiame dar bent kelias minutes – taip susidaro valandos per savaitę.</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Tyrimai rodo, kad nuolatiniai pranešimai skatina priklausomybės mechanizmus – panašiai kaip azartiniai lošimai, nes niekada nežinome, ar sulauksime kažko įdomaus. Atjungus bent dalį pranešimų, sumažėja nuolatinis tikrinimas ir atsiranda daugiau vidinės ramybės.</a:t>
            </a:r>
            <a:br>
              <a:rPr lang="en" sz="1400">
                <a:solidFill>
                  <a:schemeClr val="dk1"/>
                </a:solidFill>
              </a:rPr>
            </a:br>
            <a:endParaRPr sz="1400">
              <a:solidFill>
                <a:schemeClr val="dk1"/>
              </a:solidFill>
            </a:endParaRPr>
          </a:p>
        </p:txBody>
      </p:sp>
      <p:sp>
        <p:nvSpPr>
          <p:cNvPr id="965" name="Google Shape;965;g366ebd20701_2_8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37fb3aa5fac_1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g37fb3aa5fac_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Praktinę dalį padarykite interaktyvią: eikite kartu su dalyviais žingsnis po žingsnio (pvz., „dabar visi atsidarome nustatymus, einame į pranešimus, pažymime, ką galime išjungti“).</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Atidarykite savo telefono pranešimų nustatymus.</a:t>
            </a:r>
            <a:br>
              <a:rPr lang="en" sz="1400">
                <a:solidFill>
                  <a:schemeClr val="dk1"/>
                </a:solidFill>
              </a:rPr>
            </a:br>
            <a:r>
              <a:rPr lang="en" sz="1400">
                <a:solidFill>
                  <a:schemeClr val="dk1"/>
                </a:solidFill>
              </a:rPr>
              <a:t>Peržiūrėkite, kurios programėlės šiuo metu siunčia pranešimus.</a:t>
            </a:r>
            <a:br>
              <a:rPr lang="en" sz="1400">
                <a:solidFill>
                  <a:schemeClr val="dk1"/>
                </a:solidFill>
              </a:rPr>
            </a:br>
            <a:r>
              <a:rPr lang="en" sz="1400">
                <a:solidFill>
                  <a:schemeClr val="dk1"/>
                </a:solidFill>
              </a:rPr>
              <a:t>Pažymėkite, kurie pranešimai jums tikrai būtini (pvz., bankas, kalendorius, galbūt el. paštas).</a:t>
            </a:r>
            <a:br>
              <a:rPr lang="en" sz="1400">
                <a:solidFill>
                  <a:schemeClr val="dk1"/>
                </a:solidFill>
              </a:rPr>
            </a:br>
            <a:r>
              <a:rPr lang="en" sz="1400">
                <a:solidFill>
                  <a:schemeClr val="dk1"/>
                </a:solidFill>
              </a:rPr>
              <a:t>Išjunkite tuos, kurie nereikalingi (pvz., žaidimų pasiūlymai, socialinių tinklų komentarai, reklamų priminimai).</a:t>
            </a:r>
            <a:br>
              <a:rPr lang="en" sz="1400">
                <a:solidFill>
                  <a:schemeClr val="dk1"/>
                </a:solidFill>
              </a:rPr>
            </a:br>
            <a:r>
              <a:rPr lang="en" sz="1400">
                <a:solidFill>
                  <a:schemeClr val="dk1"/>
                </a:solidFill>
              </a:rPr>
              <a:t>Aptarkime kartu: ar nustebino, kiek programėlių siunčia pranešimus? Kurių iš tiesų nereikia?</a:t>
            </a:r>
            <a:endParaRPr sz="1400">
              <a:solidFill>
                <a:schemeClr val="dk1"/>
              </a:solidFill>
            </a:endParaRPr>
          </a:p>
          <a:p>
            <a:pPr marL="0" marR="0" lvl="0" indent="0" algn="l" rtl="0">
              <a:lnSpc>
                <a:spcPct val="90000"/>
              </a:lnSpc>
              <a:spcBef>
                <a:spcPts val="0"/>
              </a:spcBef>
              <a:spcAft>
                <a:spcPts val="0"/>
              </a:spcAft>
              <a:buClr>
                <a:schemeClr val="dk1"/>
              </a:buClr>
              <a:buSzPts val="1200"/>
              <a:buFont typeface="Calibri"/>
              <a:buNone/>
            </a:pPr>
            <a:endParaRPr sz="1400">
              <a:solidFill>
                <a:schemeClr val="dk1"/>
              </a:solidFill>
            </a:endParaRPr>
          </a:p>
        </p:txBody>
      </p:sp>
      <p:sp>
        <p:nvSpPr>
          <p:cNvPr id="972" name="Google Shape;972;g37fb3aa5fac_1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366ebd20701_2_8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g366ebd20701_2_8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SzPts val="1100"/>
              <a:buNone/>
            </a:pPr>
            <a:r>
              <a:rPr lang="en" sz="1400">
                <a:solidFill>
                  <a:schemeClr val="dk1"/>
                </a:solidFill>
              </a:rPr>
              <a:t>Skambėjimo tonai yra viena seniausių, bet kartu ir vis dar aktualių mobiliųjų funkcijų. Jie ne tik perspėja apie skambutį, bet ir leidžia mums išreikšti individualumą – kai kuriems žmonėms svarbu, kad jų telefonas skambėtų kitaip nei kitų.</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Telefonuose įprastai būna keli variantai:</a:t>
            </a:r>
            <a:br>
              <a:rPr lang="en" sz="1400">
                <a:solidFill>
                  <a:schemeClr val="dk1"/>
                </a:solidFill>
              </a:rPr>
            </a:br>
            <a:r>
              <a:rPr lang="en" sz="1400">
                <a:solidFill>
                  <a:schemeClr val="dk1"/>
                </a:solidFill>
              </a:rPr>
              <a:t>Numatytieji tonai – iš anksto įdiegti gamintojo garsai.</a:t>
            </a:r>
            <a:br>
              <a:rPr lang="en" sz="1400">
                <a:solidFill>
                  <a:schemeClr val="dk1"/>
                </a:solidFill>
              </a:rPr>
            </a:br>
            <a:r>
              <a:rPr lang="en" sz="1400">
                <a:solidFill>
                  <a:schemeClr val="dk1"/>
                </a:solidFill>
              </a:rPr>
              <a:t>Atsisiunčiami tonai – dažnai siejami su autorinėmis teisėmis, todėl gali kainuoti.</a:t>
            </a:r>
            <a:br>
              <a:rPr lang="en" sz="1400">
                <a:solidFill>
                  <a:schemeClr val="dk1"/>
                </a:solidFill>
              </a:rPr>
            </a:br>
            <a:r>
              <a:rPr lang="en" sz="1400">
                <a:solidFill>
                  <a:schemeClr val="dk1"/>
                </a:solidFill>
              </a:rPr>
              <a:t>Asmeniniai garsai – galime naudoti mėgstamą muzikos failą arba net įrašyti savo balsą.</a:t>
            </a:r>
            <a:br>
              <a:rPr lang="en" sz="1400">
                <a:solidFill>
                  <a:schemeClr val="dk1"/>
                </a:solidFill>
              </a:rPr>
            </a:br>
            <a:r>
              <a:rPr lang="en" sz="1400">
                <a:solidFill>
                  <a:schemeClr val="dk1"/>
                </a:solidFill>
              </a:rPr>
              <a:t> Beje, yra galimybė priskirti skirtingus tonus atskiriems kontaktams – tai padeda iš karto atpažinti, kas skambina.</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Kaip keisti skambėjimo tonus:</a:t>
            </a:r>
            <a:br>
              <a:rPr lang="en" sz="1400">
                <a:solidFill>
                  <a:schemeClr val="dk1"/>
                </a:solidFill>
              </a:rPr>
            </a:br>
            <a:r>
              <a:rPr lang="en" sz="1400">
                <a:solidFill>
                  <a:schemeClr val="dk1"/>
                </a:solidFill>
              </a:rPr>
              <a:t>Android telefonuose toną dažniausiai keičiame per </a:t>
            </a:r>
            <a:r>
              <a:rPr lang="en" sz="1400" i="1">
                <a:solidFill>
                  <a:schemeClr val="dk1"/>
                </a:solidFill>
              </a:rPr>
              <a:t>Settings → Sound &amp; vibration → Phone ringtone</a:t>
            </a:r>
            <a:r>
              <a:rPr lang="en" sz="1400">
                <a:solidFill>
                  <a:schemeClr val="dk1"/>
                </a:solidFill>
              </a:rPr>
              <a:t>. Čia galime rinktis iš sistemos garsų arba pridėti savo failą.</a:t>
            </a:r>
            <a:br>
              <a:rPr lang="en" sz="1400">
                <a:solidFill>
                  <a:schemeClr val="dk1"/>
                </a:solidFill>
              </a:rPr>
            </a:br>
            <a:r>
              <a:rPr lang="en" sz="1400">
                <a:solidFill>
                  <a:schemeClr val="dk1"/>
                </a:solidFill>
              </a:rPr>
              <a:t>iPhone (iOS) telefonuose tai daroma per </a:t>
            </a:r>
            <a:r>
              <a:rPr lang="en" sz="1400" i="1">
                <a:solidFill>
                  <a:schemeClr val="dk1"/>
                </a:solidFill>
              </a:rPr>
              <a:t>Settings → Sounds &amp; Haptics → Ringtone</a:t>
            </a:r>
            <a:r>
              <a:rPr lang="en" sz="1400">
                <a:solidFill>
                  <a:schemeClr val="dk1"/>
                </a:solidFill>
              </a:rPr>
              <a:t>. Galima rinktis iš siūlomų tonų arba įsigyti naujų per </a:t>
            </a:r>
            <a:r>
              <a:rPr lang="en" sz="1400" i="1">
                <a:solidFill>
                  <a:schemeClr val="dk1"/>
                </a:solidFill>
              </a:rPr>
              <a:t>iTunes Store</a:t>
            </a:r>
            <a:r>
              <a:rPr lang="en" sz="1400">
                <a:solidFill>
                  <a:schemeClr val="dk1"/>
                </a:solidFill>
              </a:rPr>
              <a:t>. iPhone vartotojai turi šiek tiek ribotesnes galimybes įkelti savo muziką kaip toną, bet tai įmanoma per „GarageBand“ ar kompiuterį.</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Kai kalbame apie skambėjimo tonus, verta atkreipti dėmesį, kodėl vieni telefone yra nemokami, o už kitus prašoma pinigų. Nemokami tonai dažniausiai yra paprasti garsai ar melodijos, sukurtos pačių telefonų gamintojų – jie neturi sudėtingų licencijų ar autorinių apribojimų.Tačiau jei norime, kad mūsų telefonas skambėtų, pavyzdžiui, su populiaria daina iš radijo, čia jau įsijungia </a:t>
            </a:r>
            <a:r>
              <a:rPr lang="en" sz="1400" b="1">
                <a:solidFill>
                  <a:schemeClr val="dk1"/>
                </a:solidFill>
              </a:rPr>
              <a:t>autorių teisės</a:t>
            </a:r>
            <a:r>
              <a:rPr lang="en" sz="1400">
                <a:solidFill>
                  <a:schemeClr val="dk1"/>
                </a:solidFill>
              </a:rPr>
              <a:t>. </a:t>
            </a:r>
            <a:endParaRPr sz="1400">
              <a:solidFill>
                <a:schemeClr val="dk1"/>
              </a:solidFill>
            </a:endParaRPr>
          </a:p>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Muzika yra kūrinys, kurio autorius ar atlikėjas turi teises, ir jų darbas negali būti naudojamas nemokamai, ypač komerciniais tikslais. Todėl už tokius tonus dažnai tenka susimokėti – taip yra užtikrinama, kad kūrėjai gautų atlygį už savo darbą.</a:t>
            </a:r>
            <a:endParaRPr sz="1400">
              <a:solidFill>
                <a:schemeClr val="dk1"/>
              </a:solidFill>
            </a:endParaRPr>
          </a:p>
          <a:p>
            <a:pPr marL="0" lvl="0" indent="0" algn="l" rtl="0">
              <a:lnSpc>
                <a:spcPct val="90000"/>
              </a:lnSpc>
              <a:spcBef>
                <a:spcPts val="1200"/>
              </a:spcBef>
              <a:spcAft>
                <a:spcPts val="1200"/>
              </a:spcAft>
              <a:buNone/>
            </a:pPr>
            <a:endParaRPr sz="1400">
              <a:solidFill>
                <a:schemeClr val="dk1"/>
              </a:solidFill>
            </a:endParaRPr>
          </a:p>
        </p:txBody>
      </p:sp>
      <p:sp>
        <p:nvSpPr>
          <p:cNvPr id="978" name="Google Shape;978;g366ebd20701_2_8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366ebd20701_2_8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7" name="Google Shape;987;g366ebd20701_2_8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 sz="1400">
                <a:solidFill>
                  <a:schemeClr val="dk1"/>
                </a:solidFill>
              </a:rPr>
              <a:t>Kalbėdami apie mobiliuosius telefonus, galime prisiminti, kad juose slypi ne tik technika, bet ir intelektinė nuosavybė. Tai reiškia, kad daug kas – nuo skambėjimo tonų, programėlių iki paties telefono prekės ženklo – priklauso kūrėjams ir gamintojams.</a:t>
            </a:r>
            <a:br>
              <a:rPr lang="en" sz="1400">
                <a:solidFill>
                  <a:schemeClr val="dk1"/>
                </a:solidFill>
              </a:rPr>
            </a:br>
            <a:r>
              <a:rPr lang="en" sz="1400">
                <a:solidFill>
                  <a:schemeClr val="dk1"/>
                </a:solidFill>
              </a:rPr>
              <a:t>Pavyzdžiui:</a:t>
            </a:r>
            <a:br>
              <a:rPr lang="en" sz="1400">
                <a:solidFill>
                  <a:schemeClr val="dk1"/>
                </a:solidFill>
              </a:rPr>
            </a:br>
            <a:r>
              <a:rPr lang="en" sz="1400">
                <a:solidFill>
                  <a:schemeClr val="dk1"/>
                </a:solidFill>
              </a:rPr>
              <a:t>Skambėjimo tonai ir muzika – kaip jau minėjau, populiarios dainos yra saugomos autorinėmis teisėmis, todėl jos dažnai mokamos.</a:t>
            </a:r>
            <a:br>
              <a:rPr lang="en" sz="1400">
                <a:solidFill>
                  <a:schemeClr val="dk1"/>
                </a:solidFill>
              </a:rPr>
            </a:br>
            <a:r>
              <a:rPr lang="en" sz="1400">
                <a:solidFill>
                  <a:schemeClr val="dk1"/>
                </a:solidFill>
              </a:rPr>
              <a:t>Programėlės – svarbu jas atsisiųsti tik iš oficialių parduotuvių (</a:t>
            </a:r>
            <a:r>
              <a:rPr lang="en" sz="1400" i="1">
                <a:solidFill>
                  <a:schemeClr val="dk1"/>
                </a:solidFill>
              </a:rPr>
              <a:t>Google Play, App Store</a:t>
            </a:r>
            <a:r>
              <a:rPr lang="en" sz="1400">
                <a:solidFill>
                  <a:schemeClr val="dk1"/>
                </a:solidFill>
              </a:rPr>
              <a:t>). Neaiškūs šaltiniai gali būti nesaugūs – ten programėlės gali turėti virusų, vogti duomenis ar pažeisti autorines teises.</a:t>
            </a:r>
            <a:br>
              <a:rPr lang="en" sz="1400">
                <a:solidFill>
                  <a:schemeClr val="dk1"/>
                </a:solidFill>
              </a:rPr>
            </a:br>
            <a:r>
              <a:rPr lang="en" sz="1400">
                <a:solidFill>
                  <a:schemeClr val="dk1"/>
                </a:solidFill>
              </a:rPr>
              <a:t>Telefonų prekės ženklai – verta būti atsargiems perkant labai pigų „Samsungą“ ar „iPhone“ iš neaiškų internetinių parduotuvių. Dažnai tai būna klastotės, kurios ne tik nekokybiškos, bet ir pažeidžia prekių ženklų teises.</a:t>
            </a:r>
            <a:br>
              <a:rPr lang="en" sz="1400">
                <a:solidFill>
                  <a:schemeClr val="dk1"/>
                </a:solidFill>
              </a:rPr>
            </a:br>
            <a:r>
              <a:rPr lang="en" sz="1400">
                <a:solidFill>
                  <a:schemeClr val="dk1"/>
                </a:solidFill>
              </a:rPr>
              <a:t>Trumpai tariant, mobilusis telefonas yra puikus pavyzdys, kaip technologijos ir intelektinė nuosavybė susipina. Naudodami jį atsakingai – rinkdamiesi oficialius produktus ir saugias programėles – mes ne tik saugome save, bet ir gerbiame kūrėjų darbą.“</a:t>
            </a:r>
            <a:endParaRPr sz="1400">
              <a:solidFill>
                <a:schemeClr val="dk1"/>
              </a:solidFill>
            </a:endParaRPr>
          </a:p>
          <a:p>
            <a:pPr marL="0" marR="0" lvl="0" indent="0" algn="l" rtl="0">
              <a:lnSpc>
                <a:spcPct val="100000"/>
              </a:lnSpc>
              <a:spcBef>
                <a:spcPts val="1200"/>
              </a:spcBef>
              <a:spcAft>
                <a:spcPts val="0"/>
              </a:spcAft>
              <a:buClr>
                <a:schemeClr val="dk1"/>
              </a:buClr>
              <a:buSzPts val="1200"/>
              <a:buFont typeface="Arial"/>
              <a:buNone/>
            </a:pPr>
            <a:r>
              <a:rPr lang="en" sz="1400">
                <a:solidFill>
                  <a:schemeClr val="dk1"/>
                </a:solidFill>
                <a:latin typeface="Arial"/>
                <a:ea typeface="Arial"/>
                <a:cs typeface="Arial"/>
                <a:sym typeface="Arial"/>
              </a:rPr>
              <a:t>Viename įrenginyje gali būti daugybė intelektinės veiklos rezultatų</a:t>
            </a:r>
            <a:r>
              <a:rPr lang="en" sz="1400">
                <a:solidFill>
                  <a:schemeClr val="dk1"/>
                </a:solidFill>
              </a:rPr>
              <a:t>, pavyzdžiui, šiuolaikiniame išmaniajame telefone galima rasti saugomų prekių ženklų, patentuotų technologinių sprendimų, autorių teisėmis apsaugoto turinio, registruoto dizaino elementų bei komercinių paslapčių.</a:t>
            </a:r>
            <a:endParaRPr sz="140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sz="140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sz="1400">
              <a:solidFill>
                <a:schemeClr val="dk1"/>
              </a:solidFill>
            </a:endParaRPr>
          </a:p>
        </p:txBody>
      </p:sp>
      <p:sp>
        <p:nvSpPr>
          <p:cNvPr id="988" name="Google Shape;988;g366ebd20701_2_8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66ebd20701_2_9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4" name="Google Shape;994;g366ebd20701_2_9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SzPts val="1100"/>
              <a:buNone/>
            </a:pPr>
            <a:r>
              <a:rPr lang="en" sz="1400">
                <a:solidFill>
                  <a:schemeClr val="dk1"/>
                </a:solidFill>
              </a:rPr>
              <a:t>Telefonuose yra speciali funkcija, skirta skubios pagalbos situacijoms. Ji leidžia labai greitai susisiekti su pagalbos tarnybomis, net jei ekranas užrakintas. Ji gali paskambinti pagalbos numeriu, nusiųsti SMS su buvimo vieta artimajam, netgi įrašyti trumpą garso ar vaizdo įrašą. Tiksli funkcija priklauso nuo gamintojo, todėl verta bent kartą ją susirasti nustatymuose</a:t>
            </a:r>
            <a:endParaRPr>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Kaip įsijungti?</a:t>
            </a:r>
            <a:endParaRPr sz="1400">
              <a:solidFill>
                <a:schemeClr val="dk1"/>
              </a:solidFill>
            </a:endParaRPr>
          </a:p>
          <a:p>
            <a:pPr marL="0" lvl="0" indent="0" algn="l" rtl="0">
              <a:lnSpc>
                <a:spcPct val="90000"/>
              </a:lnSpc>
              <a:spcBef>
                <a:spcPts val="1200"/>
              </a:spcBef>
              <a:spcAft>
                <a:spcPts val="0"/>
              </a:spcAft>
              <a:buSzPts val="1100"/>
              <a:buNone/>
            </a:pPr>
            <a:r>
              <a:rPr lang="en" sz="1400">
                <a:solidFill>
                  <a:schemeClr val="dk1"/>
                </a:solidFill>
              </a:rPr>
              <a:t>iPhone (iOS):</a:t>
            </a:r>
            <a:br>
              <a:rPr lang="en" sz="1400">
                <a:solidFill>
                  <a:schemeClr val="dk1"/>
                </a:solidFill>
              </a:rPr>
            </a:br>
            <a:r>
              <a:rPr lang="en" sz="1400">
                <a:solidFill>
                  <a:schemeClr val="dk1"/>
                </a:solidFill>
              </a:rPr>
              <a:t>Eikite į </a:t>
            </a:r>
            <a:r>
              <a:rPr lang="en" sz="1400" i="1">
                <a:solidFill>
                  <a:schemeClr val="dk1"/>
                </a:solidFill>
              </a:rPr>
              <a:t>Settings → Emergency SOS</a:t>
            </a:r>
            <a:r>
              <a:rPr lang="en" sz="1400">
                <a:solidFill>
                  <a:schemeClr val="dk1"/>
                </a:solidFill>
              </a:rPr>
              <a:t>.</a:t>
            </a:r>
            <a:br>
              <a:rPr lang="en" sz="1400">
                <a:solidFill>
                  <a:schemeClr val="dk1"/>
                </a:solidFill>
              </a:rPr>
            </a:br>
            <a:r>
              <a:rPr lang="en" sz="1400">
                <a:solidFill>
                  <a:schemeClr val="dk1"/>
                </a:solidFill>
              </a:rPr>
              <a:t>Įjunkite „Call with Side Button“ (skambutis paspaudus šoninį mygtuką).</a:t>
            </a:r>
            <a:br>
              <a:rPr lang="en" sz="1400">
                <a:solidFill>
                  <a:schemeClr val="dk1"/>
                </a:solidFill>
              </a:rPr>
            </a:br>
            <a:r>
              <a:rPr lang="en" sz="1400">
                <a:solidFill>
                  <a:schemeClr val="dk1"/>
                </a:solidFill>
              </a:rPr>
              <a:t>Galite nustatyti, kad ilgai laikant mygtuką automatiškai būtų iškviesta pagalba.</a:t>
            </a:r>
            <a:br>
              <a:rPr lang="en" sz="1400">
                <a:solidFill>
                  <a:schemeClr val="dk1"/>
                </a:solidFill>
              </a:rPr>
            </a:br>
            <a:r>
              <a:rPr lang="en" sz="1400">
                <a:solidFill>
                  <a:schemeClr val="dk1"/>
                </a:solidFill>
              </a:rPr>
              <a:t>Pasirinkite „Set up Emergency Contacts in Health“ – čia įvedami artimieji, kurie automatiškai gaus jūsų buvimo vietą, jei suveiks SOS.</a:t>
            </a:r>
            <a:br>
              <a:rPr lang="en" sz="1400">
                <a:solidFill>
                  <a:schemeClr val="dk1"/>
                </a:solidFill>
              </a:rPr>
            </a:br>
            <a:r>
              <a:rPr lang="en" sz="1400">
                <a:solidFill>
                  <a:schemeClr val="dk1"/>
                </a:solidFill>
              </a:rPr>
              <a:t>Kaip naudoti: ilgai laikykite šoninį mygtuką + garsumo mygtuką arba penkis kartus greitai paspauskite šoninį mygtuką – telefonas paskambins 112 ir išsiųs jūsų vietą artimiesiems.</a:t>
            </a:r>
            <a:endParaRPr sz="1400">
              <a:solidFill>
                <a:schemeClr val="dk1"/>
              </a:solidFill>
            </a:endParaRPr>
          </a:p>
          <a:p>
            <a:pPr marL="0" lvl="0" indent="0" algn="l" rtl="0">
              <a:lnSpc>
                <a:spcPct val="90000"/>
              </a:lnSpc>
              <a:spcBef>
                <a:spcPts val="1200"/>
              </a:spcBef>
              <a:spcAft>
                <a:spcPts val="1200"/>
              </a:spcAft>
              <a:buSzPts val="1100"/>
              <a:buNone/>
            </a:pPr>
            <a:r>
              <a:rPr lang="en" sz="1400">
                <a:solidFill>
                  <a:schemeClr val="dk1"/>
                </a:solidFill>
              </a:rPr>
              <a:t>Android (bendri žingsniai, gali skirtis pagal gamintoją):</a:t>
            </a:r>
            <a:br>
              <a:rPr lang="en" sz="1400">
                <a:solidFill>
                  <a:schemeClr val="dk1"/>
                </a:solidFill>
              </a:rPr>
            </a:br>
            <a:r>
              <a:rPr lang="en" sz="1400">
                <a:solidFill>
                  <a:schemeClr val="dk1"/>
                </a:solidFill>
              </a:rPr>
              <a:t>Atidarykite </a:t>
            </a:r>
            <a:r>
              <a:rPr lang="en" sz="1400" i="1">
                <a:solidFill>
                  <a:schemeClr val="dk1"/>
                </a:solidFill>
              </a:rPr>
              <a:t>Settings → Safety &amp; Emergency</a:t>
            </a:r>
            <a:r>
              <a:rPr lang="en" sz="1400">
                <a:solidFill>
                  <a:schemeClr val="dk1"/>
                </a:solidFill>
              </a:rPr>
              <a:t> (kai kuriuose modeliuose gali būti </a:t>
            </a:r>
            <a:r>
              <a:rPr lang="en" sz="1400" i="1">
                <a:solidFill>
                  <a:schemeClr val="dk1"/>
                </a:solidFill>
              </a:rPr>
              <a:t>Advanced features</a:t>
            </a:r>
            <a:r>
              <a:rPr lang="en" sz="1400">
                <a:solidFill>
                  <a:schemeClr val="dk1"/>
                </a:solidFill>
              </a:rPr>
              <a:t> → </a:t>
            </a:r>
            <a:r>
              <a:rPr lang="en" sz="1400" i="1">
                <a:solidFill>
                  <a:schemeClr val="dk1"/>
                </a:solidFill>
              </a:rPr>
              <a:t>SOS messages</a:t>
            </a:r>
            <a:r>
              <a:rPr lang="en" sz="1400">
                <a:solidFill>
                  <a:schemeClr val="dk1"/>
                </a:solidFill>
              </a:rPr>
              <a:t>).</a:t>
            </a:r>
            <a:br>
              <a:rPr lang="en" sz="1400">
                <a:solidFill>
                  <a:schemeClr val="dk1"/>
                </a:solidFill>
              </a:rPr>
            </a:br>
            <a:r>
              <a:rPr lang="en" sz="1400">
                <a:solidFill>
                  <a:schemeClr val="dk1"/>
                </a:solidFill>
              </a:rPr>
              <a:t>Įjunkite </a:t>
            </a:r>
            <a:r>
              <a:rPr lang="en" sz="1400" i="1">
                <a:solidFill>
                  <a:schemeClr val="dk1"/>
                </a:solidFill>
              </a:rPr>
              <a:t>Emergency SOS</a:t>
            </a:r>
            <a:r>
              <a:rPr lang="en" sz="1400">
                <a:solidFill>
                  <a:schemeClr val="dk1"/>
                </a:solidFill>
              </a:rPr>
              <a:t>.</a:t>
            </a:r>
            <a:br>
              <a:rPr lang="en" sz="1400">
                <a:solidFill>
                  <a:schemeClr val="dk1"/>
                </a:solidFill>
              </a:rPr>
            </a:br>
            <a:r>
              <a:rPr lang="en" sz="1400">
                <a:solidFill>
                  <a:schemeClr val="dk1"/>
                </a:solidFill>
              </a:rPr>
              <a:t>Galite pasirinkti, ką telefonas darys: paskambins 112, išsiųs jūsų vietą SMS artimiesiems, pradės filmuoti ar siųsti įrašą.</a:t>
            </a:r>
            <a:br>
              <a:rPr lang="en" sz="1400">
                <a:solidFill>
                  <a:schemeClr val="dk1"/>
                </a:solidFill>
              </a:rPr>
            </a:br>
            <a:r>
              <a:rPr lang="en" sz="1400">
                <a:solidFill>
                  <a:schemeClr val="dk1"/>
                </a:solidFill>
              </a:rPr>
              <a:t>Pridėkite skubios pagalbos kontaktus.</a:t>
            </a:r>
            <a:br>
              <a:rPr lang="en" sz="1400">
                <a:solidFill>
                  <a:schemeClr val="dk1"/>
                </a:solidFill>
              </a:rPr>
            </a:br>
            <a:r>
              <a:rPr lang="en" sz="1400">
                <a:solidFill>
                  <a:schemeClr val="dk1"/>
                </a:solidFill>
              </a:rPr>
              <a:t>Kaip naudoti: dažniausiai reikia kelis kartus greitai paspausti maitinimo mygtuką (pvz., 5 kartus).</a:t>
            </a:r>
            <a:endParaRPr sz="1400">
              <a:solidFill>
                <a:schemeClr val="dk1"/>
              </a:solidFill>
            </a:endParaRPr>
          </a:p>
        </p:txBody>
      </p:sp>
      <p:sp>
        <p:nvSpPr>
          <p:cNvPr id="995" name="Google Shape;995;g366ebd20701_2_9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366ebd20701_2_9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1" name="Google Shape;1001;g366ebd20701_2_9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200"/>
              </a:spcBef>
              <a:spcAft>
                <a:spcPts val="0"/>
              </a:spcAft>
              <a:buSzPts val="1100"/>
              <a:buNone/>
            </a:pPr>
            <a:r>
              <a:rPr lang="en" sz="1400">
                <a:solidFill>
                  <a:schemeClr val="dk1"/>
                </a:solidFill>
              </a:rPr>
              <a:t>Skaitmeninė piniginė – tai programėlė, leidžianti atsiskaityti už prekes ar paslaugas be plastikinės kortelės, naudojant telefoną ar išmanųjį laikrodį. Ji taip pat gali saugoti ne tik banko korteles, bet ir viešojo transporto bilietus, koncertų bilietus, netgi lojalumo korteles.</a:t>
            </a:r>
            <a:br>
              <a:rPr lang="en" sz="1400">
                <a:solidFill>
                  <a:schemeClr val="dk1"/>
                </a:solidFill>
              </a:rPr>
            </a:br>
            <a:r>
              <a:rPr lang="en" sz="1400">
                <a:solidFill>
                  <a:schemeClr val="dk1"/>
                </a:solidFill>
              </a:rPr>
              <a:t>Norint naudotis skaitmenine pinigine:</a:t>
            </a:r>
            <a:br>
              <a:rPr lang="en" sz="1400">
                <a:solidFill>
                  <a:schemeClr val="dk1"/>
                </a:solidFill>
              </a:rPr>
            </a:br>
            <a:r>
              <a:rPr lang="en" sz="1400">
                <a:solidFill>
                  <a:schemeClr val="dk1"/>
                </a:solidFill>
              </a:rPr>
              <a:t>Android telefonuose reikia įjungti </a:t>
            </a:r>
            <a:r>
              <a:rPr lang="en" sz="1400" i="1">
                <a:solidFill>
                  <a:schemeClr val="dk1"/>
                </a:solidFill>
              </a:rPr>
              <a:t>NFC</a:t>
            </a:r>
            <a:r>
              <a:rPr lang="en" sz="1400">
                <a:solidFill>
                  <a:schemeClr val="dk1"/>
                </a:solidFill>
              </a:rPr>
              <a:t> funkciją. Tai daroma per </a:t>
            </a:r>
            <a:r>
              <a:rPr lang="en" sz="1400" i="1">
                <a:solidFill>
                  <a:schemeClr val="dk1"/>
                </a:solidFill>
              </a:rPr>
              <a:t>Settings → Connections → NFC</a:t>
            </a:r>
            <a:r>
              <a:rPr lang="en" sz="1400">
                <a:solidFill>
                  <a:schemeClr val="dk1"/>
                </a:solidFill>
              </a:rPr>
              <a:t> arba panašų meniu. Tik tada telefonas gali „priglaudus“ perduoti mokėjimo duomenis. Korteles galima pridėti į </a:t>
            </a:r>
            <a:r>
              <a:rPr lang="en" sz="1400" i="1">
                <a:solidFill>
                  <a:schemeClr val="dk1"/>
                </a:solidFill>
              </a:rPr>
              <a:t>Google Wallet</a:t>
            </a:r>
            <a:r>
              <a:rPr lang="en" sz="1400">
                <a:solidFill>
                  <a:schemeClr val="dk1"/>
                </a:solidFill>
              </a:rPr>
              <a:t> arba banko programėlę.</a:t>
            </a:r>
            <a:br>
              <a:rPr lang="en" sz="1400">
                <a:solidFill>
                  <a:schemeClr val="dk1"/>
                </a:solidFill>
              </a:rPr>
            </a:br>
            <a:r>
              <a:rPr lang="en" sz="1400">
                <a:solidFill>
                  <a:schemeClr val="dk1"/>
                </a:solidFill>
              </a:rPr>
              <a:t>iPhone (iOS) – NFC veikia automatiškai, bet mokėjimams reikia pridėti kortelę į </a:t>
            </a:r>
            <a:r>
              <a:rPr lang="en" sz="1400" i="1">
                <a:solidFill>
                  <a:schemeClr val="dk1"/>
                </a:solidFill>
              </a:rPr>
              <a:t>Apple Wallet</a:t>
            </a:r>
            <a:r>
              <a:rPr lang="en" sz="1400">
                <a:solidFill>
                  <a:schemeClr val="dk1"/>
                </a:solidFill>
              </a:rPr>
              <a:t> programėlę. Atsiskaityti galima su </a:t>
            </a:r>
            <a:r>
              <a:rPr lang="en" sz="1400" i="1">
                <a:solidFill>
                  <a:schemeClr val="dk1"/>
                </a:solidFill>
              </a:rPr>
              <a:t>Apple Pay</a:t>
            </a:r>
            <a:r>
              <a:rPr lang="en" sz="1400">
                <a:solidFill>
                  <a:schemeClr val="dk1"/>
                </a:solidFill>
              </a:rPr>
              <a:t>.</a:t>
            </a:r>
            <a:endParaRPr sz="1400">
              <a:solidFill>
                <a:schemeClr val="dk1"/>
              </a:solidFill>
            </a:endParaRPr>
          </a:p>
          <a:p>
            <a:pPr marL="0" lvl="0" indent="0" algn="l" rtl="0">
              <a:lnSpc>
                <a:spcPct val="90000"/>
              </a:lnSpc>
              <a:spcBef>
                <a:spcPts val="1200"/>
              </a:spcBef>
              <a:spcAft>
                <a:spcPts val="0"/>
              </a:spcAft>
              <a:buSzPts val="1100"/>
              <a:buNone/>
            </a:pPr>
            <a:br>
              <a:rPr lang="en" sz="1400">
                <a:solidFill>
                  <a:schemeClr val="dk1"/>
                </a:solidFill>
              </a:rPr>
            </a:br>
            <a:r>
              <a:rPr lang="en" sz="1400">
                <a:solidFill>
                  <a:schemeClr val="dk1"/>
                </a:solidFill>
              </a:rPr>
              <a:t>Labai svarbu – saugumas. Jei telefone nėra apsaugos, pavyzdžiui, paprasto PIN kodo ar biometrikos (piršto antspaudo, veido atpažinimo), mokėjimai neveiks. Taip yra todėl, kad sistema reikalauja įsitikinti, jog kortele naudojasi tik jos savininkas.</a:t>
            </a:r>
            <a:br>
              <a:rPr lang="en" sz="1400">
                <a:solidFill>
                  <a:schemeClr val="dk1"/>
                </a:solidFill>
              </a:rPr>
            </a:br>
            <a:r>
              <a:rPr lang="en" sz="1400">
                <a:solidFill>
                  <a:schemeClr val="dk1"/>
                </a:solidFill>
              </a:rPr>
              <a:t>Tai reiškia, kad skaitmeninė piniginė yra netgi saugesnė nei plastikinė kortelė – pametus telefoną, niekas negalės atsiskaityti be jūsų kodo ar biometrinių duomenų.</a:t>
            </a:r>
            <a:br>
              <a:rPr lang="en" sz="1400">
                <a:solidFill>
                  <a:schemeClr val="dk1"/>
                </a:solidFill>
              </a:rPr>
            </a:br>
            <a:endParaRPr sz="1400"/>
          </a:p>
          <a:p>
            <a:pPr marL="0" lvl="0" indent="0" algn="l" rtl="0">
              <a:spcBef>
                <a:spcPts val="1200"/>
              </a:spcBef>
              <a:spcAft>
                <a:spcPts val="0"/>
              </a:spcAft>
              <a:buNone/>
            </a:pPr>
            <a:r>
              <a:rPr lang="en" sz="1400"/>
              <a:t> </a:t>
            </a:r>
            <a:endParaRPr sz="1400"/>
          </a:p>
        </p:txBody>
      </p:sp>
      <p:sp>
        <p:nvSpPr>
          <p:cNvPr id="1002" name="Google Shape;1002;g366ebd20701_2_9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366ebd20701_2_9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8" name="Google Shape;1008;g366ebd20701_2_9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
        <p:nvSpPr>
          <p:cNvPr id="1009" name="Google Shape;1009;g366ebd20701_2_9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66ebd20701_2_9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4" name="Google Shape;1014;g366ebd20701_2_9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1. Kontaktai (Contacts)</a:t>
            </a:r>
            <a:endParaRPr sz="1400">
              <a:solidFill>
                <a:schemeClr val="dk1"/>
              </a:solidFill>
            </a:endParaRPr>
          </a:p>
          <a:p>
            <a:pPr marL="0" lvl="0" indent="0" algn="l" rtl="0">
              <a:spcBef>
                <a:spcPts val="0"/>
              </a:spcBef>
              <a:spcAft>
                <a:spcPts val="0"/>
              </a:spcAft>
              <a:buNone/>
            </a:pPr>
            <a:r>
              <a:rPr lang="en" sz="1400">
                <a:solidFill>
                  <a:schemeClr val="dk1"/>
                </a:solidFill>
              </a:rPr>
              <a:t>Leidžia saugoti vardus, telefono numerius, el. paštą, adresus, nuotraukas, pastabas.</a:t>
            </a:r>
            <a:endParaRPr sz="1400"/>
          </a:p>
          <a:p>
            <a:pPr marL="0" lvl="0" indent="0" algn="l" rtl="0">
              <a:spcBef>
                <a:spcPts val="0"/>
              </a:spcBef>
              <a:spcAft>
                <a:spcPts val="0"/>
              </a:spcAft>
              <a:buNone/>
            </a:pPr>
            <a:r>
              <a:rPr lang="en" sz="1400">
                <a:solidFill>
                  <a:schemeClr val="dk1"/>
                </a:solidFill>
              </a:rPr>
              <a:t>Sinchronizacija su „Google“ (Android) arba „iCloud“ (iOS) paskyra.</a:t>
            </a:r>
            <a:endParaRPr sz="1400"/>
          </a:p>
          <a:p>
            <a:pPr marL="0" lvl="0" indent="0" algn="l" rtl="0">
              <a:spcBef>
                <a:spcPts val="0"/>
              </a:spcBef>
              <a:spcAft>
                <a:spcPts val="0"/>
              </a:spcAft>
              <a:buNone/>
            </a:pPr>
            <a:r>
              <a:rPr lang="en" sz="1400">
                <a:solidFill>
                  <a:schemeClr val="dk1"/>
                </a:solidFill>
              </a:rPr>
              <a:t>Galima grupuoti kontaktus, susieti dublikatus.</a:t>
            </a:r>
            <a:endParaRPr sz="1400"/>
          </a:p>
          <a:p>
            <a:pPr marL="0" lvl="0" indent="0" algn="l" rtl="0">
              <a:spcBef>
                <a:spcPts val="0"/>
              </a:spcBef>
              <a:spcAft>
                <a:spcPts val="0"/>
              </a:spcAft>
              <a:buNone/>
            </a:pPr>
            <a:r>
              <a:rPr lang="en" sz="1400">
                <a:solidFill>
                  <a:schemeClr val="dk1"/>
                </a:solidFill>
              </a:rPr>
              <a:t>Leidžiama perkelti kontaktus tarp SIM kortelės, telefono ir debesijos.</a:t>
            </a:r>
            <a:endParaRPr sz="1400"/>
          </a:p>
          <a:p>
            <a:pPr marL="0" lvl="0" indent="0" algn="l" rtl="0">
              <a:spcBef>
                <a:spcPts val="0"/>
              </a:spcBef>
              <a:spcAft>
                <a:spcPts val="0"/>
              </a:spcAft>
              <a:buNone/>
            </a:pPr>
            <a:r>
              <a:rPr lang="en" sz="1400">
                <a:solidFill>
                  <a:schemeClr val="dk1"/>
                </a:solidFill>
              </a:rPr>
              <a:t>Reguliariai peržiūrėkite kontaktų sąrašą, pašalinkite pasikartojimus ar pasenusią informaciją.</a:t>
            </a:r>
            <a:endParaRPr sz="1400"/>
          </a:p>
          <a:p>
            <a:pPr marL="0" lvl="0" indent="0" algn="l" rtl="0">
              <a:spcBef>
                <a:spcPts val="0"/>
              </a:spcBef>
              <a:spcAft>
                <a:spcPts val="0"/>
              </a:spcAft>
              <a:buNone/>
            </a:pPr>
            <a:r>
              <a:rPr lang="en" sz="1400" b="1">
                <a:solidFill>
                  <a:schemeClr val="dk1"/>
                </a:solidFill>
              </a:rPr>
              <a:t> 2. Skambučiai </a:t>
            </a:r>
            <a:endParaRPr sz="1400">
              <a:solidFill>
                <a:schemeClr val="dk1"/>
              </a:solidFill>
            </a:endParaRPr>
          </a:p>
          <a:p>
            <a:pPr marL="0" lvl="0" indent="0" algn="l" rtl="0">
              <a:spcBef>
                <a:spcPts val="0"/>
              </a:spcBef>
              <a:spcAft>
                <a:spcPts val="0"/>
              </a:spcAft>
              <a:buNone/>
            </a:pPr>
            <a:r>
              <a:rPr lang="en" sz="1400">
                <a:solidFill>
                  <a:schemeClr val="dk1"/>
                </a:solidFill>
              </a:rPr>
              <a:t>Galimybė atlikti ir priimti balso skambučius per SIM, eSIM arba Wi-Fi ryšį.</a:t>
            </a:r>
            <a:endParaRPr sz="1400"/>
          </a:p>
          <a:p>
            <a:pPr marL="0" lvl="0" indent="0" algn="l" rtl="0">
              <a:spcBef>
                <a:spcPts val="0"/>
              </a:spcBef>
              <a:spcAft>
                <a:spcPts val="0"/>
              </a:spcAft>
              <a:buNone/>
            </a:pPr>
            <a:r>
              <a:rPr lang="en" sz="1400">
                <a:solidFill>
                  <a:schemeClr val="dk1"/>
                </a:solidFill>
              </a:rPr>
              <a:t>Rodo skambučių žurnalą (įeinantys, išeinantys, praleisti).</a:t>
            </a:r>
            <a:endParaRPr sz="1400"/>
          </a:p>
          <a:p>
            <a:pPr marL="0" lvl="0" indent="0" algn="l" rtl="0">
              <a:spcBef>
                <a:spcPts val="0"/>
              </a:spcBef>
              <a:spcAft>
                <a:spcPts val="0"/>
              </a:spcAft>
              <a:buNone/>
            </a:pPr>
            <a:r>
              <a:rPr lang="en" sz="1400">
                <a:solidFill>
                  <a:schemeClr val="dk1"/>
                </a:solidFill>
              </a:rPr>
              <a:t>Galima nustatyti mėgstamus kontaktus, tylų režimą konkretiems numeriams.</a:t>
            </a:r>
            <a:endParaRPr sz="1400"/>
          </a:p>
          <a:p>
            <a:pPr marL="0" lvl="0" indent="0" algn="l" rtl="0">
              <a:spcBef>
                <a:spcPts val="0"/>
              </a:spcBef>
              <a:spcAft>
                <a:spcPts val="0"/>
              </a:spcAft>
              <a:buNone/>
            </a:pPr>
            <a:r>
              <a:rPr lang="en" sz="1400">
                <a:solidFill>
                  <a:schemeClr val="dk1"/>
                </a:solidFill>
              </a:rPr>
              <a:t>iOS palaiko „Wi-Fi Calling“, „FaceTime Audio“; Android – „VoLTE“, „Wi-Fi Calling“, „Google Voice“.</a:t>
            </a:r>
            <a:endParaRPr sz="1400"/>
          </a:p>
          <a:p>
            <a:pPr marL="0" lvl="0" indent="0" algn="l" rtl="0">
              <a:spcBef>
                <a:spcPts val="0"/>
              </a:spcBef>
              <a:spcAft>
                <a:spcPts val="0"/>
              </a:spcAft>
              <a:buNone/>
            </a:pPr>
            <a:r>
              <a:rPr lang="en" sz="1400" b="1">
                <a:solidFill>
                  <a:schemeClr val="dk1"/>
                </a:solidFill>
              </a:rPr>
              <a:t>3. Žinutės (Messages / SMS / Chat)</a:t>
            </a:r>
            <a:endParaRPr sz="1400">
              <a:solidFill>
                <a:schemeClr val="dk1"/>
              </a:solidFill>
            </a:endParaRPr>
          </a:p>
          <a:p>
            <a:pPr marL="0" lvl="0" indent="0" algn="l" rtl="0">
              <a:spcBef>
                <a:spcPts val="0"/>
              </a:spcBef>
              <a:spcAft>
                <a:spcPts val="0"/>
              </a:spcAft>
              <a:buSzPts val="1100"/>
              <a:buNone/>
            </a:pPr>
            <a:r>
              <a:rPr lang="en" sz="1400">
                <a:solidFill>
                  <a:schemeClr val="dk1"/>
                </a:solidFill>
              </a:rPr>
              <a:t>Galima siųsti paprastus tekstus (SMS) arba žinutes su paveikslėliais ir ilgais tekstais (MMS). Už MMS dažnai taikomas papildomas mokestis.</a:t>
            </a:r>
            <a:br>
              <a:rPr lang="en" sz="1400">
                <a:solidFill>
                  <a:schemeClr val="dk1"/>
                </a:solidFill>
              </a:rPr>
            </a:br>
            <a:r>
              <a:rPr lang="en" sz="1400">
                <a:solidFill>
                  <a:schemeClr val="dk1"/>
                </a:solidFill>
              </a:rPr>
              <a:t>iPhone įrenginiuose tarp Apple vartotojų veikia iMessage (mėlynos žinutės), o kitais atvejais – paprastos SMS (žalios).</a:t>
            </a:r>
            <a:br>
              <a:rPr lang="en" sz="1400">
                <a:solidFill>
                  <a:schemeClr val="dk1"/>
                </a:solidFill>
              </a:rPr>
            </a:br>
            <a:r>
              <a:rPr lang="en" sz="1400">
                <a:solidFill>
                  <a:schemeClr val="dk1"/>
                </a:solidFill>
              </a:rPr>
              <a:t>Android įrenginiuose galima naudoti RCS – žinutes internetu. Tai leidžia matyti, ar žinutė perskaityta, siųsti nuotraukas, GIF’us, kurti grupinius pokalbius.</a:t>
            </a:r>
            <a:br>
              <a:rPr lang="en" sz="1400">
                <a:solidFill>
                  <a:schemeClr val="dk1"/>
                </a:solidFill>
              </a:rPr>
            </a:br>
            <a:r>
              <a:rPr lang="en" sz="1400">
                <a:solidFill>
                  <a:schemeClr val="dk1"/>
                </a:solidFill>
              </a:rPr>
              <a:t>Papildomos galimybės: grupiniai pokalbiai, reakcijos į žinutes, buvimo vietos siuntimas, nuotraukų ir dokumentų dalinimasis.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a:solidFill>
                  <a:schemeClr val="dk1"/>
                </a:solidFill>
              </a:rPr>
              <a:t>Akcentuokite, kad nors SMS vis dar naudojamos, jos ribotos: tik tekstas, o MMS (su paveikslėliais ar labai ilgais tekstais) dažnai kainuoja papildomai.</a:t>
            </a:r>
            <a:br>
              <a:rPr lang="en" sz="1400">
                <a:solidFill>
                  <a:schemeClr val="dk1"/>
                </a:solidFill>
              </a:rPr>
            </a:br>
            <a:r>
              <a:rPr lang="en" sz="1400">
                <a:solidFill>
                  <a:schemeClr val="dk1"/>
                </a:solidFill>
              </a:rPr>
              <a:t>Žmonės kartais nustemba, kad siunčiant gražius atvirukus ar kelias nuotraukas SMS/MMS būdu, operatorius užskaičiuoja papildomą mokestį.</a:t>
            </a:r>
            <a:br>
              <a:rPr lang="en" sz="1400">
                <a:solidFill>
                  <a:schemeClr val="dk1"/>
                </a:solidFill>
              </a:rPr>
            </a:br>
            <a:r>
              <a:rPr lang="en" sz="1400">
                <a:solidFill>
                  <a:schemeClr val="dk1"/>
                </a:solidFill>
              </a:rPr>
              <a:t>Todėl praktiškiau naudoti internetines programėles (WhatsApp, Messenger, Viber ir pan.) – jose galima nemokamai siųsti nuotraukas, vaizdo įrašus, dokumentus.</a:t>
            </a:r>
            <a:br>
              <a:rPr lang="en" sz="1400">
                <a:solidFill>
                  <a:schemeClr val="dk1"/>
                </a:solidFill>
              </a:rPr>
            </a:br>
            <a:r>
              <a:rPr lang="en" sz="1400">
                <a:solidFill>
                  <a:schemeClr val="dk1"/>
                </a:solidFill>
              </a:rPr>
              <a:t>Pabrėžkite, kad „iMessage“ (iOS) ar „RCS“ (Android) išsprendžia daug šių ribojimų, bet veikia tik tarp tos pačios sistemos vartotojų.</a:t>
            </a:r>
            <a:endParaRPr sz="1400">
              <a:solidFill>
                <a:schemeClr val="dk1"/>
              </a:solidFill>
            </a:endParaRPr>
          </a:p>
          <a:p>
            <a:pPr marL="0" lvl="0" indent="0" algn="l" rtl="0">
              <a:spcBef>
                <a:spcPts val="0"/>
              </a:spcBef>
              <a:spcAft>
                <a:spcPts val="0"/>
              </a:spcAft>
              <a:buNone/>
            </a:pPr>
            <a:endParaRPr sz="1400">
              <a:solidFill>
                <a:schemeClr val="dk1"/>
              </a:solidFill>
            </a:endParaRPr>
          </a:p>
        </p:txBody>
      </p:sp>
      <p:sp>
        <p:nvSpPr>
          <p:cNvPr id="1015" name="Google Shape;1015;g366ebd20701_2_9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7fb3aa5fac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1" name="Google Shape;1021;g37fb3aa5fac_1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Sukčiai dažnai siunčia SMS ar internetines žinutes, apsimesdami banku, siuntų tarnyba ar valstybės institucija.</a:t>
            </a:r>
            <a:endParaRPr sz="1400">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Žinutėse gali būti:</a:t>
            </a:r>
            <a:br>
              <a:rPr lang="en" sz="1400">
                <a:solidFill>
                  <a:srgbClr val="2E2E2E"/>
                </a:solidFill>
              </a:rPr>
            </a:br>
            <a:r>
              <a:rPr lang="en" sz="1400">
                <a:solidFill>
                  <a:srgbClr val="2E2E2E"/>
                </a:solidFill>
              </a:rPr>
              <a:t>Įtartinos nuorodos </a:t>
            </a:r>
            <a:r>
              <a:rPr lang="en" sz="1400" b="1">
                <a:solidFill>
                  <a:srgbClr val="2E2E2E"/>
                </a:solidFill>
              </a:rPr>
              <a:t>(„paspauskite čia“)</a:t>
            </a:r>
            <a:br>
              <a:rPr lang="en" sz="1400">
                <a:solidFill>
                  <a:srgbClr val="2E2E2E"/>
                </a:solidFill>
              </a:rPr>
            </a:br>
            <a:r>
              <a:rPr lang="en" sz="1400">
                <a:solidFill>
                  <a:srgbClr val="2E2E2E"/>
                </a:solidFill>
              </a:rPr>
              <a:t>Skubūs prašymai</a:t>
            </a:r>
            <a:r>
              <a:rPr lang="en" sz="1400" b="1">
                <a:solidFill>
                  <a:srgbClr val="2E2E2E"/>
                </a:solidFill>
              </a:rPr>
              <a:t> („Jūsų sąskaita bus užblokuota“)</a:t>
            </a:r>
            <a:br>
              <a:rPr lang="en" sz="1400">
                <a:solidFill>
                  <a:srgbClr val="2E2E2E"/>
                </a:solidFill>
              </a:rPr>
            </a:br>
            <a:r>
              <a:rPr lang="en" sz="1400">
                <a:solidFill>
                  <a:srgbClr val="2E2E2E"/>
                </a:solidFill>
              </a:rPr>
              <a:t>Netikri siuntų sekimo pranešimai</a:t>
            </a:r>
            <a:endParaRPr sz="1400">
              <a:solidFill>
                <a:srgbClr val="2E2E2E"/>
              </a:solidFill>
            </a:endParaRPr>
          </a:p>
          <a:p>
            <a:pPr marL="0" marR="0" lvl="0" indent="0" algn="l" rtl="0">
              <a:lnSpc>
                <a:spcPct val="100000"/>
              </a:lnSpc>
              <a:spcBef>
                <a:spcPts val="0"/>
              </a:spcBef>
              <a:spcAft>
                <a:spcPts val="0"/>
              </a:spcAft>
              <a:buClr>
                <a:schemeClr val="dk1"/>
              </a:buClr>
              <a:buSzPts val="1200"/>
              <a:buFont typeface="Calibri"/>
              <a:buNone/>
            </a:pPr>
            <a:endParaRPr sz="1300"/>
          </a:p>
          <a:p>
            <a:pPr marL="0" lvl="0" indent="0" algn="l" rtl="0">
              <a:spcBef>
                <a:spcPts val="0"/>
              </a:spcBef>
              <a:spcAft>
                <a:spcPts val="0"/>
              </a:spcAft>
              <a:buClr>
                <a:schemeClr val="dk1"/>
              </a:buClr>
              <a:buSzPts val="1100"/>
              <a:buFont typeface="Arial"/>
              <a:buNone/>
            </a:pPr>
            <a:r>
              <a:rPr lang="en" sz="1400">
                <a:solidFill>
                  <a:schemeClr val="dk1"/>
                </a:solidFill>
              </a:rPr>
              <a:t>Pabrėžkite, kad SMS vis dar yra dažnas sukčių įrankis – nes jos pasiekia visus telefonus, net be interneto.</a:t>
            </a:r>
            <a:br>
              <a:rPr lang="en" sz="1400">
                <a:solidFill>
                  <a:schemeClr val="dk1"/>
                </a:solidFill>
              </a:rPr>
            </a:br>
            <a:r>
              <a:rPr lang="en" sz="1400">
                <a:solidFill>
                  <a:schemeClr val="dk1"/>
                </a:solidFill>
              </a:rPr>
              <a:t>Sukčiai bando sukelti paniką ar skubėjimo jausmą – pvz., „jei nesureaguosite dabar, prarasite pinigus“.</a:t>
            </a:r>
            <a:br>
              <a:rPr lang="en" sz="1400">
                <a:solidFill>
                  <a:schemeClr val="dk1"/>
                </a:solidFill>
              </a:rPr>
            </a:br>
            <a:r>
              <a:rPr lang="en" sz="1400">
                <a:solidFill>
                  <a:schemeClr val="dk1"/>
                </a:solidFill>
              </a:rPr>
              <a:t>Dažnai prašoma paspausti nuorodą arba pateikti asmeninius duomenis (kortelės numerį, prisijungimus prie banko).</a:t>
            </a:r>
            <a:br>
              <a:rPr lang="en" sz="1400">
                <a:solidFill>
                  <a:schemeClr val="dk1"/>
                </a:solidFill>
              </a:rPr>
            </a:br>
            <a:r>
              <a:rPr lang="en" sz="1400">
                <a:solidFill>
                  <a:schemeClr val="dk1"/>
                </a:solidFill>
              </a:rPr>
              <a:t>Patarkite dalyviams: jei gauta žinutė kelia įtarimų, geriau neatsakyti, nespausti nuorodos, o patikrinti informaciją oficialiai.</a:t>
            </a:r>
            <a:br>
              <a:rPr lang="en" sz="1400">
                <a:solidFill>
                  <a:schemeClr val="dk1"/>
                </a:solidFill>
              </a:rPr>
            </a:br>
            <a:endParaRPr sz="1400">
              <a:solidFill>
                <a:schemeClr val="dk1"/>
              </a:solidFill>
            </a:endParaRPr>
          </a:p>
          <a:p>
            <a:pPr marL="0" lvl="0" indent="0" algn="l" rtl="0">
              <a:spcBef>
                <a:spcPts val="0"/>
              </a:spcBef>
              <a:spcAft>
                <a:spcPts val="0"/>
              </a:spcAft>
              <a:buClr>
                <a:schemeClr val="dk1"/>
              </a:buClr>
              <a:buSzPts val="1100"/>
              <a:buFont typeface="Arial"/>
              <a:buNone/>
            </a:pPr>
            <a:r>
              <a:rPr lang="en" sz="1400" b="1">
                <a:solidFill>
                  <a:schemeClr val="dk1"/>
                </a:solidFill>
              </a:rPr>
              <a:t>Kaip apsisaugoti?</a:t>
            </a:r>
            <a:endParaRPr sz="1400" b="1">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Nespauskite abejotinų nuorodų.</a:t>
            </a:r>
            <a:br>
              <a:rPr lang="en" sz="1400">
                <a:solidFill>
                  <a:schemeClr val="dk1"/>
                </a:solidFill>
              </a:rPr>
            </a:br>
            <a:r>
              <a:rPr lang="en" sz="1400">
                <a:solidFill>
                  <a:schemeClr val="dk1"/>
                </a:solidFill>
              </a:rPr>
              <a:t>Niekuomet nesiųskite prisijungimų ar kortelės duomenų žinute.</a:t>
            </a:r>
            <a:br>
              <a:rPr lang="en" sz="1400">
                <a:solidFill>
                  <a:schemeClr val="dk1"/>
                </a:solidFill>
              </a:rPr>
            </a:br>
            <a:r>
              <a:rPr lang="en" sz="1400">
                <a:solidFill>
                  <a:schemeClr val="dk1"/>
                </a:solidFill>
              </a:rPr>
              <a:t>Patikrinkite siuntėją: numeris, el. paštas, rašyba.</a:t>
            </a:r>
            <a:br>
              <a:rPr lang="en" sz="1400">
                <a:solidFill>
                  <a:schemeClr val="dk1"/>
                </a:solidFill>
              </a:rPr>
            </a:br>
            <a:r>
              <a:rPr lang="en" sz="1400">
                <a:solidFill>
                  <a:schemeClr val="dk1"/>
                </a:solidFill>
              </a:rPr>
              <a:t>Jeigu žinutė susijusi su banku — patikrinkite oficialiai per banko programėlę arba paskambinkite.</a:t>
            </a:r>
            <a:br>
              <a:rPr lang="en" sz="1400">
                <a:solidFill>
                  <a:schemeClr val="dk1"/>
                </a:solidFill>
              </a:rPr>
            </a:br>
            <a:r>
              <a:rPr lang="en" sz="1400">
                <a:solidFill>
                  <a:schemeClr val="dk1"/>
                </a:solidFill>
              </a:rPr>
              <a:t>Naudokite dviejų veiksnių autentifikavimą.</a:t>
            </a:r>
            <a:br>
              <a:rPr lang="en" sz="1400">
                <a:solidFill>
                  <a:schemeClr val="dk1"/>
                </a:solidFill>
              </a:rPr>
            </a:br>
            <a:r>
              <a:rPr lang="en" sz="1400">
                <a:solidFill>
                  <a:schemeClr val="dk1"/>
                </a:solidFill>
              </a:rPr>
              <a:t>Blokuokite ir praneškite apie sukčiavimo numerį / žinutę.</a:t>
            </a:r>
            <a:br>
              <a:rPr lang="en" sz="1400">
                <a:solidFill>
                  <a:schemeClr val="dk1"/>
                </a:solidFill>
              </a:rPr>
            </a:br>
            <a:r>
              <a:rPr lang="en" sz="1400">
                <a:solidFill>
                  <a:schemeClr val="dk1"/>
                </a:solidFill>
              </a:rPr>
              <a:t>Siųskite nuotraukas ir didelius failus per saugias pokalbių programėles (WhatsApp, Signal, Messenger), ne per MMS</a:t>
            </a:r>
            <a:endParaRPr sz="1400">
              <a:solidFill>
                <a:schemeClr val="dk1"/>
              </a:solidFill>
            </a:endParaRPr>
          </a:p>
        </p:txBody>
      </p:sp>
      <p:sp>
        <p:nvSpPr>
          <p:cNvPr id="1022" name="Google Shape;1022;g37fb3aa5fac_1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66ebd20701_2_9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g366ebd20701_2_9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Pirmąją SMS žinutę išsiuntė britų inžinierius Neil Papworth 1992 m. gruodžio 3 d. Ji buvo išsiųsta kompiuteriu į kolegos „Vodafone“ telefono aparatą Didžiojoje Britanijoje. Žinutės tekstas buvo paprastas – „Merry Christmas“, bet tai tapo naujos komunikacijos eros pradžia. Tuo metu mobilieji telefonai dar neturėjo klaviatūrų rašymui, todėl pradiniai SMS buvo siunčiami iš kompiuterio.</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Prieš SMS išpopuliarėjimą buvo naudojami peidžeriai – įrenginiai, leidę gauti trumpas žinutes ar pranešimus. Galite paklausti auditorijos, ar kas nors dar prisimena peidžerius.</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Įdomus faktas: iš pradžių mobiliojo ryšio operatoriai nemanė, kad SMS bus populiarios. Tačiau vos po kelių metų ši funkcija tapo viena svarbiausių telefono galimybių.</a:t>
            </a: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Šaltinis: </a:t>
            </a:r>
            <a:r>
              <a:rPr lang="en" sz="1400" u="sng">
                <a:solidFill>
                  <a:schemeClr val="hlink"/>
                </a:solidFill>
                <a:hlinkClick r:id="rId3"/>
              </a:rPr>
              <a:t>https://www.vodafone.com/news/technology/25-anniversary-text-message?utm_source=chatgpt.com</a:t>
            </a:r>
            <a:r>
              <a:rPr lang="en" sz="1400">
                <a:solidFill>
                  <a:schemeClr val="dk1"/>
                </a:solidFill>
              </a:rPr>
              <a:t> </a:t>
            </a:r>
            <a:endParaRPr sz="1300"/>
          </a:p>
        </p:txBody>
      </p:sp>
      <p:sp>
        <p:nvSpPr>
          <p:cNvPr id="1031" name="Google Shape;1031;g366ebd20701_2_9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66ebd20701_2_9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7" name="Google Shape;1037;g366ebd20701_2_9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i="1"/>
          </a:p>
        </p:txBody>
      </p:sp>
      <p:sp>
        <p:nvSpPr>
          <p:cNvPr id="1038" name="Google Shape;1038;g366ebd20701_2_9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366ebd20701_2_9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3" name="Google Shape;1043;g366ebd20701_2_9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Mobiliojo įrenginio kamera leidžia fiksuoti vaizdus – daryti nuotraukas</a:t>
            </a:r>
            <a:br>
              <a:rPr lang="en" sz="1400">
                <a:solidFill>
                  <a:schemeClr val="dk1"/>
                </a:solidFill>
              </a:rPr>
            </a:br>
            <a:r>
              <a:rPr lang="en" sz="1400">
                <a:solidFill>
                  <a:schemeClr val="dk1"/>
                </a:solidFill>
              </a:rPr>
              <a:t>Paspaudus fotografavimo mygtuką, kamera užfiksuoja tai, kas matoma ekrane</a:t>
            </a:r>
            <a:br>
              <a:rPr lang="en" sz="1400">
                <a:solidFill>
                  <a:schemeClr val="dk1"/>
                </a:solidFill>
              </a:rPr>
            </a:br>
            <a:r>
              <a:rPr lang="en" sz="1400">
                <a:solidFill>
                  <a:schemeClr val="dk1"/>
                </a:solidFill>
              </a:rPr>
              <a:t>Nuotraukos išsaugomos galerijoje </a:t>
            </a:r>
            <a:endParaRPr sz="1400">
              <a:solidFill>
                <a:schemeClr val="dk1"/>
              </a:solidFill>
            </a:endParaRPr>
          </a:p>
          <a:p>
            <a:pPr marL="0" marR="0" lvl="0" indent="0" algn="l" rtl="0">
              <a:lnSpc>
                <a:spcPct val="100000"/>
              </a:lnSpc>
              <a:spcBef>
                <a:spcPts val="1000"/>
              </a:spcBef>
              <a:spcAft>
                <a:spcPts val="0"/>
              </a:spcAft>
              <a:buClr>
                <a:schemeClr val="dk1"/>
              </a:buClr>
              <a:buSzPts val="1200"/>
              <a:buFont typeface="Calibri"/>
              <a:buNone/>
            </a:pPr>
            <a:r>
              <a:rPr lang="en" sz="1400">
                <a:solidFill>
                  <a:schemeClr val="dk1"/>
                </a:solidFill>
              </a:rPr>
              <a:t>Kaip naudoti: </a:t>
            </a:r>
            <a:endParaRPr sz="1400">
              <a:solidFill>
                <a:schemeClr val="dk1"/>
              </a:solidFill>
            </a:endParaRPr>
          </a:p>
          <a:p>
            <a:pPr marL="0" marR="0" lvl="0" indent="0" algn="l" rtl="0">
              <a:lnSpc>
                <a:spcPct val="90000"/>
              </a:lnSpc>
              <a:spcBef>
                <a:spcPts val="0"/>
              </a:spcBef>
              <a:spcAft>
                <a:spcPts val="0"/>
              </a:spcAft>
              <a:buClr>
                <a:schemeClr val="dk1"/>
              </a:buClr>
              <a:buSzPts val="1200"/>
              <a:buFont typeface="Calibri"/>
              <a:buNone/>
            </a:pPr>
            <a:r>
              <a:rPr lang="en" sz="1400">
                <a:solidFill>
                  <a:schemeClr val="dk1"/>
                </a:solidFill>
              </a:rPr>
              <a:t>Atidarykite programėlę „Camera“. </a:t>
            </a:r>
            <a:endParaRPr sz="1400">
              <a:solidFill>
                <a:schemeClr val="dk1"/>
              </a:solidFill>
            </a:endParaRPr>
          </a:p>
          <a:p>
            <a:pPr marL="0" marR="0" lvl="0" indent="0" algn="l" rtl="0">
              <a:lnSpc>
                <a:spcPct val="90000"/>
              </a:lnSpc>
              <a:spcBef>
                <a:spcPts val="0"/>
              </a:spcBef>
              <a:spcAft>
                <a:spcPts val="0"/>
              </a:spcAft>
              <a:buClr>
                <a:schemeClr val="dk1"/>
              </a:buClr>
              <a:buSzPts val="1200"/>
              <a:buFont typeface="Calibri"/>
              <a:buNone/>
            </a:pPr>
            <a:r>
              <a:rPr lang="en" sz="1400">
                <a:solidFill>
                  <a:schemeClr val="dk1"/>
                </a:solidFill>
              </a:rPr>
              <a:t>Pasirinkite režimą „Photo“ (nuotrauka).</a:t>
            </a:r>
            <a:br>
              <a:rPr lang="en" sz="1400">
                <a:solidFill>
                  <a:schemeClr val="dk1"/>
                </a:solidFill>
              </a:rPr>
            </a:br>
            <a:r>
              <a:rPr lang="en" sz="1400">
                <a:solidFill>
                  <a:schemeClr val="dk1"/>
                </a:solidFill>
              </a:rPr>
              <a:t>Norėdami fotografuoti, galite: paspausti apskritą mygtuką ekrano apačioje (tai yra fotografavimo arba „užrakto“ mygtukas); kai kuriuose telefonuose – nuspausti garsinimo mygtuką šone naudoti balso komandą ar laikmatį (timer), jei tokia funkcija įjungta.</a:t>
            </a:r>
            <a:endParaRPr sz="1400">
              <a:solidFill>
                <a:schemeClr val="dk1"/>
              </a:solidFill>
            </a:endParaRPr>
          </a:p>
          <a:p>
            <a:pPr marL="0" marR="0" lvl="0" indent="0" algn="l" rtl="0">
              <a:lnSpc>
                <a:spcPct val="90000"/>
              </a:lnSpc>
              <a:spcBef>
                <a:spcPts val="0"/>
              </a:spcBef>
              <a:spcAft>
                <a:spcPts val="0"/>
              </a:spcAft>
              <a:buClr>
                <a:schemeClr val="dk1"/>
              </a:buClr>
              <a:buSzPts val="1200"/>
              <a:buFont typeface="Calibri"/>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Mobiliojo įrenginio kamera leidžia fiksuoti vaizdus – daryti nuotraukas</a:t>
            </a:r>
            <a:br>
              <a:rPr lang="en" sz="1400">
                <a:solidFill>
                  <a:schemeClr val="dk1"/>
                </a:solidFill>
              </a:rPr>
            </a:br>
            <a:r>
              <a:rPr lang="en" sz="1400">
                <a:solidFill>
                  <a:schemeClr val="dk1"/>
                </a:solidFill>
              </a:rPr>
              <a:t>Paspaudus fotografavimo mygtuką, kamera užfiksuoja tai, kas matoma ekrane</a:t>
            </a:r>
            <a:br>
              <a:rPr lang="en" sz="1400">
                <a:solidFill>
                  <a:schemeClr val="dk1"/>
                </a:solidFill>
              </a:rPr>
            </a:br>
            <a:r>
              <a:rPr lang="en" sz="1400">
                <a:solidFill>
                  <a:schemeClr val="dk1"/>
                </a:solidFill>
              </a:rPr>
              <a:t>Nuotraukos išsaugomos galerijoje </a:t>
            </a:r>
            <a:endParaRPr sz="1400">
              <a:solidFill>
                <a:schemeClr val="dk1"/>
              </a:solidFill>
            </a:endParaRPr>
          </a:p>
          <a:p>
            <a:pPr marL="0" marR="0" lvl="0" indent="0" algn="l" rtl="0">
              <a:lnSpc>
                <a:spcPct val="100000"/>
              </a:lnSpc>
              <a:spcBef>
                <a:spcPts val="1000"/>
              </a:spcBef>
              <a:spcAft>
                <a:spcPts val="0"/>
              </a:spcAft>
              <a:buClr>
                <a:schemeClr val="dk1"/>
              </a:buClr>
              <a:buSzPts val="1200"/>
              <a:buFont typeface="Calibri"/>
              <a:buNone/>
            </a:pPr>
            <a:r>
              <a:rPr lang="en" sz="1400">
                <a:solidFill>
                  <a:schemeClr val="dk1"/>
                </a:solidFill>
              </a:rPr>
              <a:t>Praktika: </a:t>
            </a: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parodyti, kaip paspausti užraktą, paprašyti dalyvių nufotografuoti šalia sėdintį žmogų ar objektą.</a:t>
            </a: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endParaRPr>
              <a:solidFill>
                <a:schemeClr val="dk1"/>
              </a:solidFill>
            </a:endParaRPr>
          </a:p>
        </p:txBody>
      </p:sp>
      <p:sp>
        <p:nvSpPr>
          <p:cNvPr id="1044" name="Google Shape;1044;g366ebd20701_2_9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366ebd20701_2_9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0" name="Google Shape;1050;g366ebd20701_2_9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Kaip naudoti: Kamera &gt; pasirinkite „Video“ &gt; įrašymo pradžia ir pabaiga – raudonas mygtukas.</a:t>
            </a:r>
            <a:endParaRPr sz="1400"/>
          </a:p>
          <a:p>
            <a:pPr marL="0" marR="0" lvl="0" indent="0" algn="l" rtl="0">
              <a:lnSpc>
                <a:spcPct val="100000"/>
              </a:lnSpc>
              <a:spcBef>
                <a:spcPts val="0"/>
              </a:spcBef>
              <a:spcAft>
                <a:spcPts val="0"/>
              </a:spcAft>
              <a:buClr>
                <a:schemeClr val="dk1"/>
              </a:buClr>
              <a:buSzPts val="1200"/>
              <a:buFont typeface="Calibri"/>
              <a:buNone/>
            </a:pPr>
            <a:r>
              <a:rPr lang="en" sz="1400">
                <a:solidFill>
                  <a:schemeClr val="dk1"/>
                </a:solidFill>
              </a:rPr>
              <a:t>Raiška reiškia įrašo detalumą: kuo didesnė raiška, tuo ryškesnis ir detalesnis vaizdas, bet užima daugiau vietos atmintyje.</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iOS: galima filmuoti skirtingomis raiškomis (pvz., HD, Full HD, 4K).</a:t>
            </a:r>
            <a:br>
              <a:rPr lang="en" sz="1400">
                <a:solidFill>
                  <a:srgbClr val="2E2E2E"/>
                </a:solidFill>
              </a:rPr>
            </a:br>
            <a:r>
              <a:rPr lang="en" sz="1400">
                <a:solidFill>
                  <a:srgbClr val="2E2E2E"/>
                </a:solidFill>
              </a:rPr>
              <a:t>Android: priklauso nuo įrenginio – kai kurie leidžia net itin aukštą raišką (pvz., 8K).</a:t>
            </a:r>
            <a:br>
              <a:rPr lang="en" sz="1400">
                <a:solidFill>
                  <a:srgbClr val="2E2E2E"/>
                </a:solidFill>
              </a:rPr>
            </a:br>
            <a:br>
              <a:rPr lang="en" sz="1400">
                <a:solidFill>
                  <a:schemeClr val="dk1"/>
                </a:solidFill>
              </a:rPr>
            </a:br>
            <a:r>
              <a:rPr lang="en" sz="1400" b="1">
                <a:solidFill>
                  <a:schemeClr val="dk1"/>
                </a:solidFill>
              </a:rPr>
              <a:t>Praktinis bandymas: </a:t>
            </a:r>
            <a:r>
              <a:rPr lang="en" sz="1400">
                <a:solidFill>
                  <a:schemeClr val="dk1"/>
                </a:solidFill>
              </a:rPr>
              <a:t>Paprašyti visų atsidaryti kameros programą telefone.Perjungti į Video režimą.</a:t>
            </a:r>
            <a:br>
              <a:rPr lang="en" sz="1400">
                <a:solidFill>
                  <a:schemeClr val="dk1"/>
                </a:solidFill>
              </a:rPr>
            </a:br>
            <a:r>
              <a:rPr lang="en" sz="1400">
                <a:solidFill>
                  <a:schemeClr val="dk1"/>
                </a:solidFill>
              </a:rPr>
              <a:t>Nufilmuoti trumpą vaizdelį (pvz., kaimyną prie stalo, savo ranką ar kėdę).</a:t>
            </a:r>
            <a:br>
              <a:rPr lang="en" sz="1400">
                <a:solidFill>
                  <a:schemeClr val="dk1"/>
                </a:solidFill>
              </a:rPr>
            </a:br>
            <a:r>
              <a:rPr lang="en" sz="1400">
                <a:solidFill>
                  <a:schemeClr val="dk1"/>
                </a:solidFill>
              </a:rPr>
              <a:t>Sustabdyti įrašymą.</a:t>
            </a:r>
            <a:br>
              <a:rPr lang="en" sz="1400">
                <a:solidFill>
                  <a:schemeClr val="dk1"/>
                </a:solidFill>
              </a:rPr>
            </a:br>
            <a:r>
              <a:rPr lang="en" sz="1400">
                <a:solidFill>
                  <a:schemeClr val="dk1"/>
                </a:solidFill>
              </a:rPr>
              <a:t>Atsidaryti galeriją/„Photos“ ir rasti sukurtą vaizdo įrašą.</a:t>
            </a:r>
            <a:br>
              <a:rPr lang="en" sz="1400">
                <a:solidFill>
                  <a:schemeClr val="dk1"/>
                </a:solidFill>
              </a:rPr>
            </a:br>
            <a:br>
              <a:rPr lang="en">
                <a:solidFill>
                  <a:schemeClr val="dk1"/>
                </a:solidFill>
              </a:rPr>
            </a:br>
            <a:endParaRPr>
              <a:solidFill>
                <a:schemeClr val="dk1"/>
              </a:solidFill>
            </a:endParaRPr>
          </a:p>
          <a:p>
            <a:pPr marL="0" lvl="0" indent="0" algn="l" rtl="0">
              <a:spcBef>
                <a:spcPts val="1000"/>
              </a:spcBef>
              <a:spcAft>
                <a:spcPts val="0"/>
              </a:spcAft>
              <a:buNone/>
            </a:pPr>
            <a:endParaRPr sz="1400"/>
          </a:p>
        </p:txBody>
      </p:sp>
      <p:sp>
        <p:nvSpPr>
          <p:cNvPr id="1051" name="Google Shape;1051;g366ebd20701_2_9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366ebd20701_2_9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7" name="Google Shape;1057;g366ebd20701_2_9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Skirta asmenukėms ir vaizdo skambučiams</a:t>
            </a:r>
            <a:br>
              <a:rPr lang="en" sz="1400">
                <a:solidFill>
                  <a:srgbClr val="2E2E2E"/>
                </a:solidFill>
              </a:rPr>
            </a:br>
            <a:r>
              <a:rPr lang="en" sz="1400">
                <a:solidFill>
                  <a:srgbClr val="2E2E2E"/>
                </a:solidFill>
              </a:rPr>
              <a:t>Naudojama kaip „Mirror“ režimas, leidžia matyti save realiu laiku</a:t>
            </a:r>
            <a:endParaRPr sz="1400" b="1">
              <a:solidFill>
                <a:schemeClr val="dk1"/>
              </a:solidFill>
            </a:endParaRPr>
          </a:p>
          <a:p>
            <a:pPr marL="0" lvl="0" indent="0" algn="l" rtl="0">
              <a:spcBef>
                <a:spcPts val="1000"/>
              </a:spcBef>
              <a:spcAft>
                <a:spcPts val="0"/>
              </a:spcAft>
              <a:buNone/>
            </a:pPr>
            <a:r>
              <a:rPr lang="en" sz="1400" b="1">
                <a:solidFill>
                  <a:schemeClr val="dk1"/>
                </a:solidFill>
              </a:rPr>
              <a:t>Praktika:</a:t>
            </a:r>
            <a:endParaRPr sz="1400" b="1">
              <a:solidFill>
                <a:schemeClr val="dk1"/>
              </a:solidFill>
            </a:endParaRPr>
          </a:p>
          <a:p>
            <a:pPr marL="0" lvl="0" indent="0" algn="l" rtl="0">
              <a:spcBef>
                <a:spcPts val="0"/>
              </a:spcBef>
              <a:spcAft>
                <a:spcPts val="0"/>
              </a:spcAft>
              <a:buNone/>
            </a:pPr>
            <a:r>
              <a:rPr lang="en" sz="1400">
                <a:solidFill>
                  <a:schemeClr val="dk1"/>
                </a:solidFill>
              </a:rPr>
              <a:t>parodyti, kaip persijungti į priekinę kamerą → dalyviai padaro „asmenukę“.</a:t>
            </a:r>
            <a:endParaRPr sz="1400"/>
          </a:p>
        </p:txBody>
      </p:sp>
      <p:sp>
        <p:nvSpPr>
          <p:cNvPr id="1058" name="Google Shape;1058;g366ebd20701_2_9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66ebd20701_2_9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4" name="Google Shape;1064;g366ebd20701_2_9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 sz="1400">
                <a:solidFill>
                  <a:srgbClr val="2E2E2E"/>
                </a:solidFill>
              </a:rPr>
              <a:t>Sulieja foną ir išryškina veidą (bokeh efektas)</a:t>
            </a:r>
            <a:endParaRPr sz="1400" b="1">
              <a:solidFill>
                <a:schemeClr val="dk1"/>
              </a:solidFill>
            </a:endParaRPr>
          </a:p>
          <a:p>
            <a:pPr marL="0" lvl="0" indent="0" algn="l" rtl="0">
              <a:spcBef>
                <a:spcPts val="1000"/>
              </a:spcBef>
              <a:spcAft>
                <a:spcPts val="0"/>
              </a:spcAft>
              <a:buNone/>
            </a:pPr>
            <a:r>
              <a:rPr lang="en" sz="1400" b="1">
                <a:solidFill>
                  <a:schemeClr val="dk1"/>
                </a:solidFill>
              </a:rPr>
              <a:t>Praktika:</a:t>
            </a:r>
            <a:endParaRPr sz="1400" b="1">
              <a:solidFill>
                <a:schemeClr val="dk1"/>
              </a:solidFill>
            </a:endParaRPr>
          </a:p>
          <a:p>
            <a:pPr marL="0" lvl="0" indent="0" algn="l" rtl="0">
              <a:spcBef>
                <a:spcPts val="0"/>
              </a:spcBef>
              <a:spcAft>
                <a:spcPts val="0"/>
              </a:spcAft>
              <a:buNone/>
            </a:pPr>
            <a:r>
              <a:rPr lang="en" sz="1400">
                <a:solidFill>
                  <a:schemeClr val="dk1"/>
                </a:solidFill>
              </a:rPr>
              <a:t>parodyti skirtumą tarp paprastos ir portreto nuotraukos (fonas suliejamas). Jei įrenginys neturi tokios funkcijos – pasakyti, kad kai kuriuose telefonuose ji vadinama kitaip (pvz., „Live Focus“).</a:t>
            </a:r>
            <a:endParaRPr sz="1400"/>
          </a:p>
        </p:txBody>
      </p:sp>
      <p:sp>
        <p:nvSpPr>
          <p:cNvPr id="1065" name="Google Shape;1065;g366ebd20701_2_9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366ebd20701_2_9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g366ebd20701_2_9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latin typeface="Arial"/>
                <a:ea typeface="Arial"/>
                <a:cs typeface="Arial"/>
                <a:sym typeface="Arial"/>
              </a:rPr>
              <a:t>Paklauskite dalyvių, ar tenka fotografuoti išmaniuoju telefonu žmones? Palaukite dalyvių atsakymo. Daugumai tai yra įprastas dalykas. Tačiau nedaugelis susimąstė, kad čia yra naudojamos DI technologijos. Atkreipkite dėmesį į nuotraukoje esantį baltą kvadratėlį aplink veidą.</a:t>
            </a:r>
            <a:endParaRPr sz="14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Kai fotografuojate telefonu, ypač išmaniuoju su integruotomis dirbtinio intelekto (DI) technologijomis, dažnai pastebėsite, kad fotoaparato sistema automatiškai atpažįsta ir išryškina veidus kadre. Ši technologija vadinama </a:t>
            </a:r>
            <a:r>
              <a:rPr lang="en" sz="1400"/>
              <a:t>veido aptikimu.</a:t>
            </a:r>
            <a:endParaRPr sz="1400"/>
          </a:p>
          <a:p>
            <a:pPr marL="0" lvl="0" indent="0" algn="l" rtl="0">
              <a:spcBef>
                <a:spcPts val="0"/>
              </a:spcBef>
              <a:spcAft>
                <a:spcPts val="0"/>
              </a:spcAft>
              <a:buNone/>
            </a:pPr>
            <a:r>
              <a:rPr lang="en" sz="1400" b="1">
                <a:latin typeface="Arial"/>
                <a:ea typeface="Arial"/>
                <a:cs typeface="Arial"/>
                <a:sym typeface="Arial"/>
              </a:rPr>
              <a:t>Veido aptikimas</a:t>
            </a:r>
            <a:r>
              <a:rPr lang="en" sz="1400">
                <a:latin typeface="Arial"/>
                <a:ea typeface="Arial"/>
                <a:cs typeface="Arial"/>
                <a:sym typeface="Arial"/>
              </a:rPr>
              <a:t> yra funkcija, leidžianti telefonui aptikti, kur tiksliai yra veidas nuotraukoje. Tai būtina, kad būtų užtikrintas nuotraukoje veido aiškumas / ryškumas, tinkamas apšvietimas ir kartais net pritaikytas „grožio režimas“. Aptikus veidus, aplink juos dažnai rodomos kvadratinės ar apvalios ribos.</a:t>
            </a:r>
            <a:endParaRPr sz="1400"/>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Veidų atpažinimo technologijos naudojamos teisėsaugos institucijose, siekiant atpažinti ieškomus asmenis vaizdo įrašuose ar nuotraukose, taip pat socialiniuose tinkluose atpažįstant vartotojus įkeltame turinyje.</a:t>
            </a: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Socialinių tinklų platformų ir pokalbių programėlių vaizdo filtrams, kurie keičia veidą ar aplinką, reikia DI technologijų, kad tiksliai atkartotų veido judesius ir pritaikytų filtrus.</a:t>
            </a: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DI sistemų patikimumas priklauso nuo duomenų kokybės ir įvairovės – jei duomenyse trūksta tam tikrų savybių, atpažinimo gebėjimai gali būti riboti.</a:t>
            </a:r>
            <a:endParaRPr sz="1400">
              <a:latin typeface="Arial"/>
              <a:ea typeface="Arial"/>
              <a:cs typeface="Arial"/>
              <a:sym typeface="Arial"/>
            </a:endParaRPr>
          </a:p>
          <a:p>
            <a:pPr marL="0" lvl="0" indent="0" algn="l" rtl="0">
              <a:spcBef>
                <a:spcPts val="0"/>
              </a:spcBef>
              <a:spcAft>
                <a:spcPts val="0"/>
              </a:spcAft>
              <a:buNone/>
            </a:pPr>
            <a:r>
              <a:rPr lang="en" sz="1400">
                <a:latin typeface="Arial"/>
                <a:ea typeface="Arial"/>
                <a:cs typeface="Arial"/>
                <a:sym typeface="Arial"/>
              </a:rPr>
              <a:t>Veidų atpažinimo algoritmai gali susidurti su iššūkiais, jei duomenyse trūksta tokių savybių kaip odos spalva, lytis, amžius ar veido sužalojimai, ypač esant specifinėms situacijoms, pavyzdžiui, karo metu.</a:t>
            </a:r>
            <a:endParaRPr sz="1400"/>
          </a:p>
        </p:txBody>
      </p:sp>
      <p:sp>
        <p:nvSpPr>
          <p:cNvPr id="1073" name="Google Shape;1073;g366ebd20701_2_9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61</a:t>
            </a:fld>
            <a:endParaRPr sz="1400">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366ebd20701_2_9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g366ebd20701_2_9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rgbClr val="2E2E2E"/>
                </a:solidFill>
              </a:rPr>
              <a:t>Leidžia daryti šviesesnes nuotraukas tamsoje</a:t>
            </a:r>
            <a:endParaRPr sz="1400">
              <a:solidFill>
                <a:srgbClr val="2E2E2E"/>
              </a:solidFill>
            </a:endParaRPr>
          </a:p>
          <a:p>
            <a:pPr marL="0" lvl="0" indent="0" algn="l" rtl="0">
              <a:spcBef>
                <a:spcPts val="0"/>
              </a:spcBef>
              <a:spcAft>
                <a:spcPts val="0"/>
              </a:spcAft>
              <a:buNone/>
            </a:pPr>
            <a:endParaRPr sz="1400">
              <a:solidFill>
                <a:srgbClr val="2E2E2E"/>
              </a:solidFill>
            </a:endParaRPr>
          </a:p>
          <a:p>
            <a:pPr marL="0" lvl="0" indent="0" algn="l" rtl="0">
              <a:spcBef>
                <a:spcPts val="0"/>
              </a:spcBef>
              <a:spcAft>
                <a:spcPts val="0"/>
              </a:spcAft>
              <a:buNone/>
            </a:pPr>
            <a:r>
              <a:rPr lang="en" sz="1400" b="1">
                <a:solidFill>
                  <a:schemeClr val="dk1"/>
                </a:solidFill>
              </a:rPr>
              <a:t>Praktika:</a:t>
            </a:r>
            <a:endParaRPr sz="1400" b="1">
              <a:solidFill>
                <a:schemeClr val="dk1"/>
              </a:solidFill>
            </a:endParaRPr>
          </a:p>
          <a:p>
            <a:pPr marL="0" lvl="0" indent="0" algn="l" rtl="0">
              <a:spcBef>
                <a:spcPts val="0"/>
              </a:spcBef>
              <a:spcAft>
                <a:spcPts val="0"/>
              </a:spcAft>
              <a:buNone/>
            </a:pPr>
            <a:r>
              <a:rPr lang="en" sz="1400">
                <a:solidFill>
                  <a:schemeClr val="dk1"/>
                </a:solidFill>
              </a:rPr>
              <a:t>parodyti, kaip kamera pritaiko ilgesnį ekspozicijos laiką – geriau fiksuojasi tamsiame fone. Jei mokymų klasėje nėra tamsos, galima parodyti jau paruoštą pavyzdinę nuotrauką.</a:t>
            </a:r>
            <a:endParaRPr sz="1400"/>
          </a:p>
        </p:txBody>
      </p:sp>
      <p:sp>
        <p:nvSpPr>
          <p:cNvPr id="1080" name="Google Shape;1080;g366ebd20701_2_9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4"/>
        <p:cNvGrpSpPr/>
        <p:nvPr/>
      </p:nvGrpSpPr>
      <p:grpSpPr>
        <a:xfrm>
          <a:off x="0" y="0"/>
          <a:ext cx="0" cy="0"/>
          <a:chOff x="0" y="0"/>
          <a:chExt cx="0" cy="0"/>
        </a:xfrm>
      </p:grpSpPr>
      <p:sp>
        <p:nvSpPr>
          <p:cNvPr id="1085" name="Google Shape;1085;g366ebd20701_2_9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6" name="Google Shape;1086;g366ebd20701_2_9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400"/>
          </a:p>
          <a:p>
            <a:pPr marL="0" lvl="0" indent="0" algn="l" rtl="0">
              <a:spcBef>
                <a:spcPts val="0"/>
              </a:spcBef>
              <a:spcAft>
                <a:spcPts val="0"/>
              </a:spcAft>
              <a:buNone/>
            </a:pPr>
            <a:r>
              <a:rPr lang="en" sz="1400" b="1">
                <a:solidFill>
                  <a:schemeClr val="dk1"/>
                </a:solidFill>
              </a:rPr>
              <a:t>Panorama</a:t>
            </a:r>
            <a:endParaRPr sz="1400">
              <a:solidFill>
                <a:schemeClr val="dk1"/>
              </a:solidFill>
            </a:endParaRPr>
          </a:p>
          <a:p>
            <a:pPr marL="0" lvl="0" indent="0" algn="l" rtl="0">
              <a:spcBef>
                <a:spcPts val="0"/>
              </a:spcBef>
              <a:spcAft>
                <a:spcPts val="0"/>
              </a:spcAft>
              <a:buNone/>
            </a:pPr>
            <a:r>
              <a:rPr lang="en" sz="1400">
                <a:solidFill>
                  <a:schemeClr val="dk1"/>
                </a:solidFill>
              </a:rPr>
              <a:t>Leidžia daryti itin plačias nuotraukas judant horizontaliai ar vertikaliai.</a:t>
            </a:r>
            <a:endParaRPr sz="1400"/>
          </a:p>
          <a:p>
            <a:pPr marL="0" lvl="0" indent="0" algn="l" rtl="0">
              <a:spcBef>
                <a:spcPts val="0"/>
              </a:spcBef>
              <a:spcAft>
                <a:spcPts val="0"/>
              </a:spcAft>
              <a:buNone/>
            </a:pPr>
            <a:r>
              <a:rPr lang="en" sz="1400" b="1">
                <a:solidFill>
                  <a:schemeClr val="dk1"/>
                </a:solidFill>
              </a:rPr>
              <a:t>Live Photos (tik iOS)</a:t>
            </a:r>
            <a:endParaRPr sz="1400">
              <a:solidFill>
                <a:schemeClr val="dk1"/>
              </a:solidFill>
            </a:endParaRPr>
          </a:p>
          <a:p>
            <a:pPr marL="0" lvl="0" indent="0" algn="l" rtl="0">
              <a:spcBef>
                <a:spcPts val="0"/>
              </a:spcBef>
              <a:spcAft>
                <a:spcPts val="0"/>
              </a:spcAft>
              <a:buNone/>
            </a:pPr>
            <a:r>
              <a:rPr lang="en" sz="1400">
                <a:solidFill>
                  <a:schemeClr val="dk1"/>
                </a:solidFill>
              </a:rPr>
              <a:t>Įrašo 1,5 sek. prieš ir po nuotraukos padarymo.</a:t>
            </a:r>
            <a:endParaRPr sz="1400"/>
          </a:p>
          <a:p>
            <a:pPr marL="0" lvl="0" indent="0" algn="l" rtl="0">
              <a:spcBef>
                <a:spcPts val="0"/>
              </a:spcBef>
              <a:spcAft>
                <a:spcPts val="0"/>
              </a:spcAft>
              <a:buNone/>
            </a:pPr>
            <a:r>
              <a:rPr lang="en" sz="1400">
                <a:solidFill>
                  <a:schemeClr val="dk1"/>
                </a:solidFill>
              </a:rPr>
              <a:t>Naudinga judantiems objektams ar atmosferai perteikti.</a:t>
            </a:r>
            <a:endParaRPr sz="1400"/>
          </a:p>
          <a:p>
            <a:pPr marL="0" lvl="0" indent="0" algn="l" rtl="0">
              <a:spcBef>
                <a:spcPts val="0"/>
              </a:spcBef>
              <a:spcAft>
                <a:spcPts val="0"/>
              </a:spcAft>
              <a:buNone/>
            </a:pPr>
            <a:r>
              <a:rPr lang="en" sz="1400" b="1">
                <a:solidFill>
                  <a:schemeClr val="dk1"/>
                </a:solidFill>
              </a:rPr>
              <a:t>Makro režimas</a:t>
            </a:r>
            <a:endParaRPr sz="1400">
              <a:solidFill>
                <a:schemeClr val="dk1"/>
              </a:solidFill>
            </a:endParaRPr>
          </a:p>
          <a:p>
            <a:pPr marL="0" lvl="0" indent="0" algn="l" rtl="0">
              <a:spcBef>
                <a:spcPts val="0"/>
              </a:spcBef>
              <a:spcAft>
                <a:spcPts val="0"/>
              </a:spcAft>
              <a:buNone/>
            </a:pPr>
            <a:r>
              <a:rPr lang="en" sz="1400">
                <a:solidFill>
                  <a:schemeClr val="dk1"/>
                </a:solidFill>
              </a:rPr>
              <a:t>Daro nuotraukas iš itin arti (5–10 cm atstumu).</a:t>
            </a:r>
            <a:endParaRPr sz="1400"/>
          </a:p>
          <a:p>
            <a:pPr marL="0" lvl="0" indent="0" algn="l" rtl="0">
              <a:spcBef>
                <a:spcPts val="0"/>
              </a:spcBef>
              <a:spcAft>
                <a:spcPts val="0"/>
              </a:spcAft>
              <a:buNone/>
            </a:pPr>
            <a:r>
              <a:rPr lang="en" sz="1400">
                <a:solidFill>
                  <a:schemeClr val="dk1"/>
                </a:solidFill>
              </a:rPr>
              <a:t>Pasiekiamas kai kuriuose „iPhone“ (Pro modeliai) ir daugelyje „Android“.</a:t>
            </a:r>
            <a:endParaRPr sz="1400"/>
          </a:p>
          <a:p>
            <a:pPr marL="0" lvl="0" indent="0" algn="l" rtl="0">
              <a:spcBef>
                <a:spcPts val="0"/>
              </a:spcBef>
              <a:spcAft>
                <a:spcPts val="0"/>
              </a:spcAft>
              <a:buNone/>
            </a:pPr>
            <a:r>
              <a:rPr lang="en" sz="1400" b="1">
                <a:solidFill>
                  <a:schemeClr val="dk1"/>
                </a:solidFill>
              </a:rPr>
              <a:t>Priartinimas (Zoom)</a:t>
            </a:r>
            <a:endParaRPr sz="1400" b="1">
              <a:solidFill>
                <a:schemeClr val="dk1"/>
              </a:solidFill>
            </a:endParaRPr>
          </a:p>
          <a:p>
            <a:pPr marL="0" lvl="0" indent="0" algn="l" rtl="0">
              <a:spcBef>
                <a:spcPts val="0"/>
              </a:spcBef>
              <a:spcAft>
                <a:spcPts val="0"/>
              </a:spcAft>
              <a:buNone/>
            </a:pPr>
            <a:r>
              <a:rPr lang="en" sz="1400">
                <a:solidFill>
                  <a:schemeClr val="dk1"/>
                </a:solidFill>
              </a:rPr>
              <a:t>Leidžia priartinti objektus nuotraukoje.</a:t>
            </a:r>
            <a:endParaRPr sz="1400">
              <a:solidFill>
                <a:schemeClr val="dk1"/>
              </a:solidFill>
            </a:endParaRPr>
          </a:p>
          <a:p>
            <a:pPr marL="0" lvl="0" indent="0" algn="l" rtl="0">
              <a:spcBef>
                <a:spcPts val="0"/>
              </a:spcBef>
              <a:spcAft>
                <a:spcPts val="0"/>
              </a:spcAft>
              <a:buNone/>
            </a:pPr>
            <a:endParaRPr sz="1400">
              <a:solidFill>
                <a:schemeClr val="dk1"/>
              </a:solidFill>
            </a:endParaRPr>
          </a:p>
          <a:p>
            <a:pPr marL="0" marR="0" lvl="0" indent="0" algn="l" rtl="0">
              <a:lnSpc>
                <a:spcPct val="100000"/>
              </a:lnSpc>
              <a:spcBef>
                <a:spcPts val="0"/>
              </a:spcBef>
              <a:spcAft>
                <a:spcPts val="0"/>
              </a:spcAft>
              <a:buClr>
                <a:schemeClr val="dk1"/>
              </a:buClr>
              <a:buSzPts val="1200"/>
              <a:buFont typeface="Calibri"/>
              <a:buNone/>
            </a:pPr>
            <a:r>
              <a:rPr lang="en" sz="1400"/>
              <a:t>Šaltinis: https://photographyicon.com/the-future-of-photography-how-ai-is-changing-the-way-we-shoot/</a:t>
            </a:r>
            <a:endParaRPr sz="1400"/>
          </a:p>
          <a:p>
            <a:pPr marL="0" marR="0" lvl="0" indent="0" algn="l" rtl="0">
              <a:lnSpc>
                <a:spcPct val="100000"/>
              </a:lnSpc>
              <a:spcBef>
                <a:spcPts val="0"/>
              </a:spcBef>
              <a:spcAft>
                <a:spcPts val="0"/>
              </a:spcAft>
              <a:buClr>
                <a:schemeClr val="dk1"/>
              </a:buClr>
              <a:buSzPts val="1200"/>
              <a:buFont typeface="Calibri"/>
              <a:buNone/>
            </a:pPr>
            <a:r>
              <a:rPr lang="en" sz="1400"/>
              <a:t>Nuotraukos šaltinis: </a:t>
            </a:r>
            <a:r>
              <a:rPr lang="en" sz="1400">
                <a:solidFill>
                  <a:schemeClr val="dk1"/>
                </a:solidFill>
              </a:rPr>
              <a:t>https://support.apple.com/en-us/102680</a:t>
            </a:r>
            <a:endParaRPr sz="1400">
              <a:solidFill>
                <a:schemeClr val="dk1"/>
              </a:solidFill>
            </a:endParaRPr>
          </a:p>
          <a:p>
            <a:pPr marL="0" lvl="0" indent="0" algn="l" rtl="0">
              <a:spcBef>
                <a:spcPts val="0"/>
              </a:spcBef>
              <a:spcAft>
                <a:spcPts val="0"/>
              </a:spcAft>
              <a:buNone/>
            </a:pPr>
            <a:r>
              <a:rPr lang="en" sz="1200">
                <a:solidFill>
                  <a:schemeClr val="dk1"/>
                </a:solidFill>
                <a:latin typeface="Calibri"/>
                <a:ea typeface="Calibri"/>
                <a:cs typeface="Calibri"/>
                <a:sym typeface="Calibri"/>
              </a:rPr>
              <a:t> </a:t>
            </a:r>
            <a:endParaRPr/>
          </a:p>
          <a:p>
            <a:pPr marL="0" lvl="0" indent="0" algn="l" rtl="0">
              <a:spcBef>
                <a:spcPts val="0"/>
              </a:spcBef>
              <a:spcAft>
                <a:spcPts val="0"/>
              </a:spcAft>
              <a:buNone/>
            </a:pPr>
            <a:endParaRPr/>
          </a:p>
        </p:txBody>
      </p:sp>
      <p:sp>
        <p:nvSpPr>
          <p:cNvPr id="1087" name="Google Shape;1087;g366ebd20701_2_9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g36475b648ea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3" name="Google Shape;1093;g36475b648e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Kaip nuskaityti QR kodą naudojant kameros programėlę arba kodų skaitytuvą?</a:t>
            </a:r>
            <a:endParaRPr sz="1400">
              <a:solidFill>
                <a:schemeClr val="dk1"/>
              </a:solidFill>
            </a:endParaRPr>
          </a:p>
          <a:p>
            <a:pPr marL="0" lvl="0" indent="0" algn="l" rtl="0">
              <a:lnSpc>
                <a:spcPct val="90000"/>
              </a:lnSpc>
              <a:spcBef>
                <a:spcPts val="800"/>
              </a:spcBef>
              <a:spcAft>
                <a:spcPts val="0"/>
              </a:spcAft>
              <a:buClr>
                <a:schemeClr val="dk1"/>
              </a:buClr>
              <a:buSzPts val="1100"/>
              <a:buFont typeface="Arial"/>
              <a:buNone/>
            </a:pPr>
            <a:r>
              <a:rPr lang="en" sz="1400" b="1">
                <a:solidFill>
                  <a:srgbClr val="2E2E2E"/>
                </a:solidFill>
              </a:rPr>
              <a:t>Naujesni telefonai (iOS ir Android):</a:t>
            </a:r>
            <a:endParaRPr sz="1400" b="1">
              <a:solidFill>
                <a:srgbClr val="2E2E2E"/>
              </a:solidFill>
            </a:endParaRPr>
          </a:p>
          <a:p>
            <a:pPr marL="0" lvl="0" indent="0" algn="l" rtl="0">
              <a:lnSpc>
                <a:spcPct val="90000"/>
              </a:lnSpc>
              <a:spcBef>
                <a:spcPts val="800"/>
              </a:spcBef>
              <a:spcAft>
                <a:spcPts val="0"/>
              </a:spcAft>
              <a:buClr>
                <a:schemeClr val="dk1"/>
              </a:buClr>
              <a:buSzPts val="1100"/>
              <a:buFont typeface="Arial"/>
              <a:buNone/>
            </a:pPr>
            <a:r>
              <a:rPr lang="en" sz="1400">
                <a:solidFill>
                  <a:srgbClr val="2E2E2E"/>
                </a:solidFill>
              </a:rPr>
              <a:t>Atidaryti kameros programėlę ir nukreipti į QR kodą.</a:t>
            </a:r>
            <a:endParaRPr sz="1400">
              <a:solidFill>
                <a:srgbClr val="2E2E2E"/>
              </a:solidFill>
            </a:endParaRPr>
          </a:p>
          <a:p>
            <a:pPr marL="0" lvl="0" indent="0" algn="l" rtl="0">
              <a:lnSpc>
                <a:spcPct val="90000"/>
              </a:lnSpc>
              <a:spcBef>
                <a:spcPts val="800"/>
              </a:spcBef>
              <a:spcAft>
                <a:spcPts val="0"/>
              </a:spcAft>
              <a:buNone/>
            </a:pPr>
            <a:r>
              <a:rPr lang="en" sz="1400">
                <a:solidFill>
                  <a:srgbClr val="2E2E2E"/>
                </a:solidFill>
              </a:rPr>
              <a:t>Ekrane turėtų iššokti pranešimas su veiksmo pasiūlymu (pvz., atidaryti nuorodą).</a:t>
            </a:r>
            <a:endParaRPr sz="2300">
              <a:solidFill>
                <a:srgbClr val="2E2E2E"/>
              </a:solidFill>
            </a:endParaRPr>
          </a:p>
          <a:p>
            <a:pPr marL="0" lvl="0" indent="0" algn="l" rtl="0">
              <a:spcBef>
                <a:spcPts val="0"/>
              </a:spcBef>
              <a:spcAft>
                <a:spcPts val="0"/>
              </a:spcAft>
              <a:buNone/>
            </a:pPr>
            <a:r>
              <a:rPr lang="en"/>
              <a:t> </a:t>
            </a:r>
            <a:endParaRPr sz="3200">
              <a:solidFill>
                <a:srgbClr val="2E2E2E"/>
              </a:solidFill>
            </a:endParaRPr>
          </a:p>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Google Shape;1098;g36475b648ea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9" name="Google Shape;1099;g36475b648e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b="1"/>
              <a:t>Įjungti QR kodų skaitymą nustatymuose:</a:t>
            </a:r>
            <a:endParaRPr sz="1400" b="1"/>
          </a:p>
          <a:p>
            <a:pPr marL="0" lvl="0" indent="0" algn="l" rtl="0">
              <a:spcBef>
                <a:spcPts val="0"/>
              </a:spcBef>
              <a:spcAft>
                <a:spcPts val="0"/>
              </a:spcAft>
              <a:buClr>
                <a:schemeClr val="dk1"/>
              </a:buClr>
              <a:buSzPts val="1100"/>
              <a:buFont typeface="Arial"/>
              <a:buNone/>
            </a:pPr>
            <a:r>
              <a:rPr lang="en" sz="1400"/>
              <a:t>Android: Kameros nustatymai &gt; Įjungti „QR kodų skaitymas“ (pavadinimai gali skirtis).</a:t>
            </a:r>
            <a:endParaRPr sz="1400"/>
          </a:p>
          <a:p>
            <a:pPr marL="0" lvl="0" indent="0" algn="l" rtl="0">
              <a:spcBef>
                <a:spcPts val="0"/>
              </a:spcBef>
              <a:spcAft>
                <a:spcPts val="0"/>
              </a:spcAft>
              <a:buClr>
                <a:schemeClr val="dk1"/>
              </a:buClr>
              <a:buSzPts val="1100"/>
              <a:buFont typeface="Arial"/>
              <a:buNone/>
            </a:pPr>
            <a:r>
              <a:rPr lang="en" sz="1400"/>
              <a:t>iPhone: Paprastai veikia automatiškai nuo iOS 11 versijos.</a:t>
            </a:r>
            <a:endParaRPr sz="1400"/>
          </a:p>
          <a:p>
            <a:pPr marL="0" lvl="0" indent="0" algn="l" rtl="0">
              <a:spcBef>
                <a:spcPts val="0"/>
              </a:spcBef>
              <a:spcAft>
                <a:spcPts val="0"/>
              </a:spcAft>
              <a:buClr>
                <a:schemeClr val="dk1"/>
              </a:buClr>
              <a:buSzPts val="1100"/>
              <a:buFont typeface="Arial"/>
              <a:buNone/>
            </a:pPr>
            <a:endParaRPr sz="1400"/>
          </a:p>
          <a:p>
            <a:pPr marL="0" lvl="0" indent="0" algn="l" rtl="0">
              <a:spcBef>
                <a:spcPts val="0"/>
              </a:spcBef>
              <a:spcAft>
                <a:spcPts val="0"/>
              </a:spcAft>
              <a:buClr>
                <a:schemeClr val="dk1"/>
              </a:buClr>
              <a:buSzPts val="1100"/>
              <a:buFont typeface="Arial"/>
              <a:buNone/>
            </a:pPr>
            <a:r>
              <a:rPr lang="en" sz="1400" b="1"/>
              <a:t>Atsisiųsti specialią programėlę:</a:t>
            </a:r>
            <a:endParaRPr sz="1400" b="1"/>
          </a:p>
          <a:p>
            <a:pPr marL="0" lvl="0" indent="0" algn="l" rtl="0">
              <a:spcBef>
                <a:spcPts val="0"/>
              </a:spcBef>
              <a:spcAft>
                <a:spcPts val="0"/>
              </a:spcAft>
              <a:buClr>
                <a:schemeClr val="dk1"/>
              </a:buClr>
              <a:buSzPts val="1100"/>
              <a:buFont typeface="Arial"/>
              <a:buNone/>
            </a:pPr>
            <a:r>
              <a:rPr lang="en" sz="1400"/>
              <a:t>„Google Lens“,</a:t>
            </a:r>
            <a:endParaRPr sz="1400"/>
          </a:p>
          <a:p>
            <a:pPr marL="0" lvl="0" indent="0" algn="l" rtl="0">
              <a:spcBef>
                <a:spcPts val="0"/>
              </a:spcBef>
              <a:spcAft>
                <a:spcPts val="0"/>
              </a:spcAft>
              <a:buClr>
                <a:schemeClr val="dk1"/>
              </a:buClr>
              <a:buSzPts val="1100"/>
              <a:buFont typeface="Arial"/>
              <a:buNone/>
            </a:pPr>
            <a:r>
              <a:rPr lang="en" sz="1400"/>
              <a:t>„QR Scanner“,</a:t>
            </a:r>
            <a:endParaRPr sz="1400"/>
          </a:p>
          <a:p>
            <a:pPr marL="0" lvl="0" indent="0" algn="l" rtl="0">
              <a:spcBef>
                <a:spcPts val="0"/>
              </a:spcBef>
              <a:spcAft>
                <a:spcPts val="0"/>
              </a:spcAft>
              <a:buClr>
                <a:schemeClr val="dk1"/>
              </a:buClr>
              <a:buSzPts val="1100"/>
              <a:buFont typeface="Arial"/>
              <a:buNone/>
            </a:pPr>
            <a:r>
              <a:rPr lang="en" sz="1400"/>
              <a:t>„QR Code Reader“ ir pan.                                                                                                                                                                                                                                                                                                                                                          </a:t>
            </a:r>
            <a:endParaRPr sz="1400"/>
          </a:p>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36475b648ea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36475b648ea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Galima </a:t>
            </a:r>
            <a:r>
              <a:rPr lang="en" b="1">
                <a:solidFill>
                  <a:schemeClr val="dk1"/>
                </a:solidFill>
              </a:rPr>
              <a:t>diskutuoti su dalyviais</a:t>
            </a:r>
            <a:r>
              <a:rPr lang="en">
                <a:solidFill>
                  <a:schemeClr val="dk1"/>
                </a:solidFill>
              </a:rPr>
              <a:t>, kur dar jie sutinka QR kodus ir jais pasitiki (pvz., bibliotekose, žaidimuose, televizijos transliacijose ar renginiuose).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sz="1400">
                <a:solidFill>
                  <a:schemeClr val="dk1"/>
                </a:solidFill>
              </a:rPr>
              <a:t>Praktinė užduotis mokymų dalyviams: </a:t>
            </a:r>
            <a:br>
              <a:rPr lang="en" sz="1400">
                <a:solidFill>
                  <a:schemeClr val="dk1"/>
                </a:solidFill>
              </a:rPr>
            </a:br>
            <a:r>
              <a:rPr lang="en" sz="1400">
                <a:solidFill>
                  <a:schemeClr val="dk1"/>
                </a:solidFill>
              </a:rPr>
              <a:t>Įsivaizduokite: sėdite kavinėje, prieš jus – meniu su QR kodu. Šalia, žaidimų aikštelėje QR kodas, skirtas „laimėti prizą“. Televizijoje rodo žinių transliaciją su QR kodu „sužinok daugiau“.</a:t>
            </a:r>
            <a:endParaRPr sz="1400">
              <a:solidFill>
                <a:schemeClr val="dk1"/>
              </a:solidFill>
            </a:endParaRPr>
          </a:p>
          <a:p>
            <a:pPr marL="0" lvl="0" indent="0" algn="l" rtl="0">
              <a:lnSpc>
                <a:spcPct val="115000"/>
              </a:lnSpc>
              <a:spcBef>
                <a:spcPts val="1200"/>
              </a:spcBef>
              <a:spcAft>
                <a:spcPts val="0"/>
              </a:spcAft>
              <a:buNone/>
            </a:pPr>
            <a:r>
              <a:rPr lang="en" sz="1400">
                <a:solidFill>
                  <a:schemeClr val="dk1"/>
                </a:solidFill>
              </a:rPr>
              <a:t>Kurį QR kodą jūs drąsiai nuskaitytumėte?</a:t>
            </a:r>
            <a:br>
              <a:rPr lang="en" sz="1400">
                <a:solidFill>
                  <a:schemeClr val="dk1"/>
                </a:solidFill>
              </a:rPr>
            </a:br>
            <a:r>
              <a:rPr lang="en" sz="1400">
                <a:solidFill>
                  <a:schemeClr val="dk1"/>
                </a:solidFill>
              </a:rPr>
              <a:t>Kurį kodą privengumėte nuskaityti?</a:t>
            </a:r>
            <a:br>
              <a:rPr lang="en" sz="1400">
                <a:solidFill>
                  <a:schemeClr val="dk1"/>
                </a:solidFill>
              </a:rPr>
            </a:br>
            <a:endParaRPr sz="140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36475b648ea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36475b648e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sz="1400">
                <a:solidFill>
                  <a:schemeClr val="dk1"/>
                </a:solidFill>
              </a:rPr>
              <a:t>QR kodas yra užklijuotas ant paviršiaus ar lipduko, ypač jei jis uždengia kitą (galimai originalų) kodą – tai gali būti klastotė.</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400">
                <a:solidFill>
                  <a:schemeClr val="dk1"/>
                </a:solidFill>
              </a:rPr>
              <a:t>QR kodas pasirodo internete nepatikimame šaltinyje, el. laiške ar žinutėje iš nežinomo siuntėjo – galimas bandymas apgauti ar nukreipti į kenksmingą svetainę.</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QR kodas žada neįprastai viliojantį pasiūlymą, pvz.:</a:t>
            </a:r>
            <a:br>
              <a:rPr lang="en" sz="1400">
                <a:solidFill>
                  <a:schemeClr val="dk1"/>
                </a:solidFill>
              </a:rPr>
            </a:br>
            <a:r>
              <a:rPr lang="en" sz="1400">
                <a:solidFill>
                  <a:schemeClr val="dk1"/>
                </a:solidFill>
              </a:rPr>
              <a:t> „Nemokamas telefonas“, „Laimėjote prizą“, „Gaukite dovaną“ ir pan. – dažnai tai naudojama sukčiavimui.</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chemeClr val="dk1"/>
              </a:solidFill>
            </a:endParaRPr>
          </a:p>
          <a:p>
            <a:pPr marL="0" lvl="0" indent="0" algn="l" rtl="0">
              <a:lnSpc>
                <a:spcPct val="90000"/>
              </a:lnSpc>
              <a:spcBef>
                <a:spcPts val="0"/>
              </a:spcBef>
              <a:spcAft>
                <a:spcPts val="0"/>
              </a:spcAft>
              <a:buNone/>
            </a:pPr>
            <a:r>
              <a:rPr lang="en" sz="1400" b="1">
                <a:solidFill>
                  <a:schemeClr val="dk1"/>
                </a:solidFill>
              </a:rPr>
              <a:t>Skenuodami nepatikimus kodus, galite:</a:t>
            </a:r>
            <a:endParaRPr sz="1400" b="1">
              <a:solidFill>
                <a:schemeClr val="dk1"/>
              </a:solidFill>
            </a:endParaRPr>
          </a:p>
          <a:p>
            <a:pPr marL="0" lvl="0" indent="0" algn="l" rtl="0">
              <a:lnSpc>
                <a:spcPct val="90000"/>
              </a:lnSpc>
              <a:spcBef>
                <a:spcPts val="0"/>
              </a:spcBef>
              <a:spcAft>
                <a:spcPts val="0"/>
              </a:spcAft>
              <a:buNone/>
            </a:pPr>
            <a:r>
              <a:rPr lang="en" sz="1400">
                <a:solidFill>
                  <a:schemeClr val="dk1"/>
                </a:solidFill>
              </a:rPr>
              <a:t>Nukeliauti į apgaulingas ar kenksmingas svetaines, kurios gali pavogti jūsų duomenis.</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Atsisiųsti kenkėjiškas programėles ar virusus į telefoną.</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Netyčia pateikti savo asmeninius duomenis ar net prisijungimus prie banko.</a:t>
            </a:r>
            <a:endParaRPr sz="1400">
              <a:solidFill>
                <a:schemeClr val="dk1"/>
              </a:solidFill>
            </a:endParaRPr>
          </a:p>
          <a:p>
            <a:pPr marL="0" lvl="0" indent="0" algn="l" rtl="0">
              <a:lnSpc>
                <a:spcPct val="90000"/>
              </a:lnSpc>
              <a:spcBef>
                <a:spcPts val="0"/>
              </a:spcBef>
              <a:spcAft>
                <a:spcPts val="0"/>
              </a:spcAft>
              <a:buNone/>
            </a:pPr>
            <a:r>
              <a:rPr lang="en" sz="1400">
                <a:solidFill>
                  <a:schemeClr val="dk1"/>
                </a:solidFill>
              </a:rPr>
              <a:t>Tapti sukčių taikiniu, jei kodas skirtas apgaulingam mokėjimui ar prenumeratai.</a:t>
            </a:r>
            <a:br>
              <a:rPr lang="en" sz="1400">
                <a:solidFill>
                  <a:schemeClr val="dk1"/>
                </a:solidFill>
              </a:rPr>
            </a:br>
            <a:endParaRPr sz="1400">
              <a:solidFill>
                <a:schemeClr val="dk1"/>
              </a:solidFill>
            </a:endParaRPr>
          </a:p>
          <a:p>
            <a:pPr marL="0" lvl="0" indent="0" algn="l" rtl="0">
              <a:lnSpc>
                <a:spcPct val="90000"/>
              </a:lnSpc>
              <a:spcBef>
                <a:spcPts val="0"/>
              </a:spcBef>
              <a:spcAft>
                <a:spcPts val="0"/>
              </a:spcAft>
              <a:buNone/>
            </a:pPr>
            <a:endParaRPr sz="14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g366ebd20701_2_9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g366ebd20701_2_9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100"/>
              <a:buFont typeface="Arial"/>
              <a:buNone/>
            </a:pPr>
            <a:r>
              <a:rPr lang="en" sz="1400">
                <a:solidFill>
                  <a:srgbClr val="2E2E2E"/>
                </a:solidFill>
              </a:rPr>
              <a:t>DI gali atpažinti fotografuojamą sceną (pvz., peizažas, portretas, maistas) ir automatiškai parinkti kameros parametrus – ekspoziciją, kontrastą, baltos spalvos balansą – kad nuotrauka būtų kuo kokybiškesnė</a:t>
            </a:r>
            <a:endParaRPr sz="1400">
              <a:solidFill>
                <a:srgbClr val="2E2E2E"/>
              </a:solidFill>
            </a:endParaRPr>
          </a:p>
          <a:p>
            <a:pPr marL="0" lvl="0" indent="0" algn="l" rtl="0">
              <a:lnSpc>
                <a:spcPct val="80000"/>
              </a:lnSpc>
              <a:spcBef>
                <a:spcPts val="1000"/>
              </a:spcBef>
              <a:spcAft>
                <a:spcPts val="0"/>
              </a:spcAft>
              <a:buClr>
                <a:schemeClr val="dk1"/>
              </a:buClr>
              <a:buSzPts val="1100"/>
              <a:buFont typeface="Arial"/>
              <a:buNone/>
            </a:pPr>
            <a:r>
              <a:rPr lang="en" sz="1400">
                <a:solidFill>
                  <a:srgbClr val="2E2E2E"/>
                </a:solidFill>
              </a:rPr>
              <a:t>Dirbtinis intelektas leidžia kameroms atpažinti ir sekti objektus realiu laiku – žmones, gyvūnus, automobilius ar kitus elementus. Kamera automatiškai pritaiko fokusą ir ekspoziciją</a:t>
            </a:r>
            <a:endParaRPr sz="1400">
              <a:solidFill>
                <a:srgbClr val="2E2E2E"/>
              </a:solidFill>
            </a:endParaRPr>
          </a:p>
          <a:p>
            <a:pPr marL="0" lvl="0" indent="0" algn="l" rtl="0">
              <a:lnSpc>
                <a:spcPct val="80000"/>
              </a:lnSpc>
              <a:spcBef>
                <a:spcPts val="1000"/>
              </a:spcBef>
              <a:spcAft>
                <a:spcPts val="0"/>
              </a:spcAft>
              <a:buClr>
                <a:schemeClr val="dk1"/>
              </a:buClr>
              <a:buSzPts val="1100"/>
              <a:buFont typeface="Arial"/>
              <a:buNone/>
            </a:pPr>
            <a:r>
              <a:rPr lang="en" sz="1400">
                <a:solidFill>
                  <a:srgbClr val="2E2E2E"/>
                </a:solidFill>
              </a:rPr>
              <a:t>DI padeda pagerinti prastos kokybės nuotraukas: sumažina vaizdo triukšmą, pagerina ryškumą ir spalvų natūralumą, ypač fotografuojant prastomis apšvietimo sąlygomis</a:t>
            </a:r>
            <a:endParaRPr sz="1400">
              <a:solidFill>
                <a:srgbClr val="2E2E2E"/>
              </a:solidFill>
            </a:endParaRPr>
          </a:p>
          <a:p>
            <a:pPr marL="0" lvl="0" indent="0" algn="l" rtl="0">
              <a:spcBef>
                <a:spcPts val="1000"/>
              </a:spcBef>
              <a:spcAft>
                <a:spcPts val="0"/>
              </a:spcAft>
              <a:buNone/>
            </a:pPr>
            <a:endParaRPr sz="1400"/>
          </a:p>
        </p:txBody>
      </p:sp>
      <p:sp>
        <p:nvSpPr>
          <p:cNvPr id="1120" name="Google Shape;1120;g366ebd20701_2_9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g366ebd20701_2_9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6" name="Google Shape;1126;g366ebd20701_2_9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800"/>
              </a:spcBef>
              <a:spcAft>
                <a:spcPts val="0"/>
              </a:spcAft>
              <a:buSzPts val="1100"/>
              <a:buNone/>
            </a:pPr>
            <a:r>
              <a:rPr lang="en" sz="1400">
                <a:solidFill>
                  <a:srgbClr val="2E2E2E"/>
                </a:solidFill>
              </a:rPr>
              <a:t>Samsung Galaxy: „Samsung“ įrenginiuose integruota „Galaxy AI“ sistema, siūlanti funkcijas kaip „Circle to Search“, leidžiančią vartotojams ieškoti informacijos apie objektus tiesiogiai iš nuotraukų</a:t>
            </a:r>
            <a:endParaRPr sz="1400">
              <a:solidFill>
                <a:srgbClr val="2E2E2E"/>
              </a:solidFill>
            </a:endParaRPr>
          </a:p>
          <a:p>
            <a:pPr marL="0" lvl="0" indent="0" algn="l" rtl="0">
              <a:lnSpc>
                <a:spcPct val="90000"/>
              </a:lnSpc>
              <a:spcBef>
                <a:spcPts val="1000"/>
              </a:spcBef>
              <a:spcAft>
                <a:spcPts val="0"/>
              </a:spcAft>
              <a:buSzPts val="1100"/>
              <a:buNone/>
            </a:pPr>
            <a:r>
              <a:rPr lang="en" sz="1400">
                <a:solidFill>
                  <a:schemeClr val="dk1"/>
                </a:solidFill>
              </a:rPr>
              <a:t>Kas yra Samsung Galaxy?</a:t>
            </a:r>
            <a:br>
              <a:rPr lang="en" sz="1400" b="1">
                <a:solidFill>
                  <a:schemeClr val="dk1"/>
                </a:solidFill>
              </a:rPr>
            </a:br>
            <a:r>
              <a:rPr lang="en" sz="1400">
                <a:solidFill>
                  <a:schemeClr val="dk1"/>
                </a:solidFill>
              </a:rPr>
              <a:t>Samsung Galaxy – tai Samsung gaminama išmaniųjų telefonų serija, apimanti įvairius modelius ir klases, skirtus skirtingiems vartotojų poreikiams.</a:t>
            </a:r>
            <a:endParaRPr sz="1400">
              <a:solidFill>
                <a:schemeClr val="dk1"/>
              </a:solidFill>
            </a:endParaRPr>
          </a:p>
          <a:p>
            <a:pPr marL="0" lvl="0" indent="0" algn="l" rtl="0">
              <a:lnSpc>
                <a:spcPct val="90000"/>
              </a:lnSpc>
              <a:spcBef>
                <a:spcPts val="1000"/>
              </a:spcBef>
              <a:spcAft>
                <a:spcPts val="0"/>
              </a:spcAft>
              <a:buSzPts val="1100"/>
              <a:buNone/>
            </a:pPr>
            <a:r>
              <a:rPr lang="en" sz="1400" b="1">
                <a:solidFill>
                  <a:schemeClr val="dk1"/>
                </a:solidFill>
              </a:rPr>
              <a:t>Samsung Galaxy klasių paaiškinimas:</a:t>
            </a:r>
            <a:br>
              <a:rPr lang="en" sz="1400" b="1">
                <a:solidFill>
                  <a:schemeClr val="dk1"/>
                </a:solidFill>
              </a:rPr>
            </a:br>
            <a:r>
              <a:rPr lang="en" sz="1400" b="1">
                <a:solidFill>
                  <a:schemeClr val="dk1"/>
                </a:solidFill>
              </a:rPr>
              <a:t>A klasė</a:t>
            </a:r>
            <a:r>
              <a:rPr lang="en" sz="1400">
                <a:solidFill>
                  <a:schemeClr val="dk1"/>
                </a:solidFill>
              </a:rPr>
              <a:t> – vidutinės klasės telefonai, skirti vartotojams, kurie nori geros kokybės už prieinamą kainą. Šie modeliai turi pagrindines funkcijas ir kai kurias išmaniojo telefono galimybes.</a:t>
            </a:r>
            <a:br>
              <a:rPr lang="en" sz="1400">
                <a:solidFill>
                  <a:schemeClr val="dk1"/>
                </a:solidFill>
              </a:rPr>
            </a:br>
            <a:r>
              <a:rPr lang="en" sz="1400" b="1">
                <a:solidFill>
                  <a:schemeClr val="dk1"/>
                </a:solidFill>
              </a:rPr>
              <a:t>S klasė</a:t>
            </a:r>
            <a:r>
              <a:rPr lang="en" sz="1400">
                <a:solidFill>
                  <a:schemeClr val="dk1"/>
                </a:solidFill>
              </a:rPr>
              <a:t> – aukščiausios klasės flagmanai, kuriuose įdiegtos pažangiausios technologijos, aukštos kokybės ekranai, galingesni procesoriai ir išplėstinės funkcijos, įskaitant dirbtinio intelekto (DI) sprendimus.</a:t>
            </a:r>
            <a:br>
              <a:rPr lang="en" sz="1400">
                <a:solidFill>
                  <a:schemeClr val="dk1"/>
                </a:solidFill>
              </a:rPr>
            </a:br>
            <a:r>
              <a:rPr lang="en" sz="1400" b="1">
                <a:solidFill>
                  <a:schemeClr val="dk1"/>
                </a:solidFill>
              </a:rPr>
              <a:t>Kainos ir funkcijų priklausomybė nuo klasės:</a:t>
            </a:r>
            <a:br>
              <a:rPr lang="en" sz="1400" b="1">
                <a:solidFill>
                  <a:schemeClr val="dk1"/>
                </a:solidFill>
              </a:rPr>
            </a:br>
            <a:r>
              <a:rPr lang="en" sz="1400">
                <a:solidFill>
                  <a:schemeClr val="dk1"/>
                </a:solidFill>
              </a:rPr>
              <a:t>Kaina ir papildomos funkcijos priklauso nuo telefono klasės – aukštesnės klasės modeliai (S klasė) kainuoja daugiau ir turi daugiau pažangių funkcijų, įskaitant pažangesnes DI galimybes.</a:t>
            </a:r>
            <a:br>
              <a:rPr lang="en" sz="1400">
                <a:solidFill>
                  <a:schemeClr val="dk1"/>
                </a:solidFill>
              </a:rPr>
            </a:br>
            <a:r>
              <a:rPr lang="en" sz="1400" b="1">
                <a:solidFill>
                  <a:schemeClr val="dk1"/>
                </a:solidFill>
              </a:rPr>
              <a:t>Dirbtinis intelektas Samsung Galaxy telefonuose:</a:t>
            </a:r>
            <a:br>
              <a:rPr lang="en" sz="1400" b="1">
                <a:solidFill>
                  <a:schemeClr val="dk1"/>
                </a:solidFill>
              </a:rPr>
            </a:br>
            <a:r>
              <a:rPr lang="en" sz="1400">
                <a:solidFill>
                  <a:schemeClr val="dk1"/>
                </a:solidFill>
              </a:rPr>
              <a:t>DI funkcijos dažniausiai integruotos į aukštesnės klasės telefonus (S klasės modelius). DI naudojamas nuotraukų apdorojimui, balso asistentams, baterijos valdymui, saugumui ir kitoms pažangioms funkcijoms. Vidutinės klasės A klasės įrenginiai turi ribotesnes DI galimybes.</a:t>
            </a:r>
            <a:br>
              <a:rPr lang="en" sz="1400">
                <a:solidFill>
                  <a:schemeClr val="dk1"/>
                </a:solidFill>
              </a:rPr>
            </a:br>
            <a:r>
              <a:rPr lang="en" sz="1400" b="1">
                <a:solidFill>
                  <a:schemeClr val="dk1"/>
                </a:solidFill>
              </a:rPr>
              <a:t>„Galaxy AI“ sistema ir funkcija „Circle to Search“:</a:t>
            </a:r>
            <a:br>
              <a:rPr lang="en" sz="1400" b="1">
                <a:solidFill>
                  <a:schemeClr val="dk1"/>
                </a:solidFill>
              </a:rPr>
            </a:br>
            <a:r>
              <a:rPr lang="en" sz="1400">
                <a:solidFill>
                  <a:schemeClr val="dk1"/>
                </a:solidFill>
              </a:rPr>
              <a:t>„Galaxy AI“ leidžia naudotojams naudotis išmaniosiomis funkcijomis, pavyzdžiui, „Circle to Search“ – funkcija, kuri leidžia pažymėti objektą nuotraukoje ir greitai rasti apie jį informaciją internete. Tai labai patogu norint sužinoti daugiau apie matomus objektus tiesiai iš nuotraukų.</a:t>
            </a:r>
            <a:endParaRPr sz="1400">
              <a:solidFill>
                <a:schemeClr val="dk1"/>
              </a:solidFill>
            </a:endParaRPr>
          </a:p>
          <a:p>
            <a:pPr marL="0" lvl="0" indent="0" algn="l" rtl="0">
              <a:lnSpc>
                <a:spcPct val="90000"/>
              </a:lnSpc>
              <a:spcBef>
                <a:spcPts val="1000"/>
              </a:spcBef>
              <a:spcAft>
                <a:spcPts val="1000"/>
              </a:spcAft>
              <a:buClr>
                <a:schemeClr val="dk1"/>
              </a:buClr>
              <a:buSzPts val="1100"/>
              <a:buFont typeface="Arial"/>
              <a:buNone/>
            </a:pPr>
            <a:endParaRPr sz="1400">
              <a:solidFill>
                <a:srgbClr val="2E2E2E"/>
              </a:solidFill>
            </a:endParaRPr>
          </a:p>
        </p:txBody>
      </p:sp>
      <p:sp>
        <p:nvSpPr>
          <p:cNvPr id="1127" name="Google Shape;1127;g366ebd20701_2_9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1"/>
        <p:cNvGrpSpPr/>
        <p:nvPr/>
      </p:nvGrpSpPr>
      <p:grpSpPr>
        <a:xfrm>
          <a:off x="0" y="0"/>
          <a:ext cx="0" cy="0"/>
          <a:chOff x="0" y="0"/>
          <a:chExt cx="0" cy="0"/>
        </a:xfrm>
      </p:grpSpPr>
      <p:sp>
        <p:nvSpPr>
          <p:cNvPr id="1132" name="Google Shape;1132;g366ebd20701_2_9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3" name="Google Shape;1133;g366ebd20701_2_9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100"/>
              <a:buNone/>
            </a:pPr>
            <a:r>
              <a:rPr lang="en" sz="1400">
                <a:solidFill>
                  <a:srgbClr val="2E2E2E"/>
                </a:solidFill>
              </a:rPr>
              <a:t>Apple iPhone: Naujausiuose „iPhone“ modeliuose pristatyta „Apple Intelligence“ sistema, įskaitant „Visual Intelligence“ funkciją, leidžiančią vartotojams fotografuoti objektus ir gauti informaciją apie juos</a:t>
            </a:r>
            <a:endParaRPr sz="1400">
              <a:solidFill>
                <a:srgbClr val="2E2E2E"/>
              </a:solidFill>
            </a:endParaRPr>
          </a:p>
          <a:p>
            <a:pPr marL="0" lvl="0" indent="0" algn="l" rtl="0">
              <a:lnSpc>
                <a:spcPct val="90000"/>
              </a:lnSpc>
              <a:spcBef>
                <a:spcPts val="0"/>
              </a:spcBef>
              <a:spcAft>
                <a:spcPts val="0"/>
              </a:spcAft>
              <a:buSzPts val="1100"/>
              <a:buNone/>
            </a:pPr>
            <a:endParaRPr sz="1400">
              <a:solidFill>
                <a:srgbClr val="2E2E2E"/>
              </a:solidFill>
            </a:endParaRPr>
          </a:p>
          <a:p>
            <a:pPr marL="0" lvl="0" indent="0" algn="l" rtl="0">
              <a:lnSpc>
                <a:spcPct val="90000"/>
              </a:lnSpc>
              <a:spcBef>
                <a:spcPts val="0"/>
              </a:spcBef>
              <a:spcAft>
                <a:spcPts val="0"/>
              </a:spcAft>
              <a:buSzPts val="1100"/>
              <a:buNone/>
            </a:pPr>
            <a:r>
              <a:rPr lang="en" sz="1400">
                <a:solidFill>
                  <a:schemeClr val="dk1"/>
                </a:solidFill>
              </a:rPr>
              <a:t>Naujausiuose „iPhone“ modeliuose pristatyta „Apple Intelligence“ – tai „Apple“ sukurta dirbtinio intelekto sistema, integruota į „iOS“.</a:t>
            </a: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„Visual Intelligence“ leidžia vartotojams fotografuoti objektus, pvz., augalus, gyvūnus ar pastatus, ir iš karto gauti informaciją. Tai panašu į „Google Lens“, bet integruota į iOS aplinką.</a:t>
            </a: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„Apple Intelligence“ analizuoja tekstus: gali sutrumpinti ilgas žinutes ar el. laiškus, parengti atsakymų santraukas.</a:t>
            </a: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Sistema geba mokytis iš vartotojo įpročių, todėl siūlo personalizuotus sprendimus (pvz., kalendoriaus tvarkymą, priminimus, rekomendacijas).</a:t>
            </a:r>
            <a:endParaRPr sz="1400">
              <a:solidFill>
                <a:schemeClr val="dk1"/>
              </a:solidFill>
            </a:endParaRPr>
          </a:p>
          <a:p>
            <a:pPr marL="0" lvl="0" indent="0" algn="l" rtl="0">
              <a:lnSpc>
                <a:spcPct val="90000"/>
              </a:lnSpc>
              <a:spcBef>
                <a:spcPts val="0"/>
              </a:spcBef>
              <a:spcAft>
                <a:spcPts val="0"/>
              </a:spcAft>
              <a:buSzPts val="1100"/>
              <a:buNone/>
            </a:pPr>
            <a:r>
              <a:rPr lang="en" sz="1400">
                <a:solidFill>
                  <a:schemeClr val="dk1"/>
                </a:solidFill>
              </a:rPr>
              <a:t>Patobulinta „Siri“: gali interpretuoti sudėtingesnes užklausas, jungti kontekstą iš kelių programų.</a:t>
            </a:r>
            <a:endParaRPr sz="1400">
              <a:solidFill>
                <a:schemeClr val="dk1"/>
              </a:solidFill>
            </a:endParaRPr>
          </a:p>
          <a:p>
            <a:pPr marL="0" lvl="0" indent="0" algn="l" rtl="0">
              <a:lnSpc>
                <a:spcPct val="90000"/>
              </a:lnSpc>
              <a:spcBef>
                <a:spcPts val="0"/>
              </a:spcBef>
              <a:spcAft>
                <a:spcPts val="0"/>
              </a:spcAft>
              <a:buClr>
                <a:schemeClr val="dk1"/>
              </a:buClr>
              <a:buSzPts val="1100"/>
              <a:buFont typeface="Arial"/>
              <a:buNone/>
            </a:pPr>
            <a:endParaRPr sz="1400">
              <a:solidFill>
                <a:srgbClr val="2E2E2E"/>
              </a:solidFill>
            </a:endParaRPr>
          </a:p>
        </p:txBody>
      </p:sp>
      <p:sp>
        <p:nvSpPr>
          <p:cNvPr id="1134" name="Google Shape;1134;g366ebd20701_2_9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p:cNvGrpSpPr/>
        <p:nvPr/>
      </p:nvGrpSpPr>
      <p:grpSpPr>
        <a:xfrm>
          <a:off x="0" y="0"/>
          <a:ext cx="0" cy="0"/>
          <a:chOff x="0" y="0"/>
          <a:chExt cx="0" cy="0"/>
        </a:xfrm>
      </p:grpSpPr>
      <p:sp>
        <p:nvSpPr>
          <p:cNvPr id="1140" name="Google Shape;1140;g36d29c4dff2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1" name="Google Shape;1141;g36d29c4dff2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t>Mobilusis įrenginys ir Google</a:t>
            </a:r>
            <a:r>
              <a:rPr lang="en" sz="1400">
                <a:latin typeface="Arial"/>
                <a:ea typeface="Arial"/>
                <a:cs typeface="Arial"/>
                <a:sym typeface="Arial"/>
              </a:rPr>
              <a:t>.</a:t>
            </a:r>
            <a:endParaRPr sz="1400"/>
          </a:p>
          <a:p>
            <a:pPr marL="0" lvl="0" indent="0" algn="l" rtl="0">
              <a:spcBef>
                <a:spcPts val="0"/>
              </a:spcBef>
              <a:spcAft>
                <a:spcPts val="0"/>
              </a:spcAft>
              <a:buNone/>
            </a:pPr>
            <a:r>
              <a:rPr lang="en" sz="1400">
                <a:latin typeface="Arial"/>
                <a:ea typeface="Arial"/>
                <a:cs typeface="Arial"/>
                <a:sym typeface="Arial"/>
              </a:rPr>
              <a:t>Pagrindiniai </a:t>
            </a:r>
            <a:r>
              <a:rPr lang="en" sz="1400"/>
              <a:t>šios mokomosios programos dalies</a:t>
            </a:r>
            <a:r>
              <a:rPr lang="en" sz="1400">
                <a:latin typeface="Arial"/>
                <a:ea typeface="Arial"/>
                <a:cs typeface="Arial"/>
                <a:sym typeface="Arial"/>
              </a:rPr>
              <a:t> tikslai:</a:t>
            </a:r>
            <a:endParaRPr sz="1400"/>
          </a:p>
          <a:p>
            <a:pPr marL="0" lvl="0" indent="0" algn="l" rtl="0">
              <a:spcBef>
                <a:spcPts val="0"/>
              </a:spcBef>
              <a:spcAft>
                <a:spcPts val="0"/>
              </a:spcAft>
              <a:buNone/>
            </a:pPr>
            <a:r>
              <a:rPr lang="en" sz="1400">
                <a:latin typeface="Arial"/>
                <a:ea typeface="Arial"/>
                <a:cs typeface="Arial"/>
                <a:sym typeface="Arial"/>
              </a:rPr>
              <a:t>Susipažinti su informacijos apsaugos svarba, skaitmeninėmis paskyromis ir jų sinchronizacija mobiliuosiuose įrenginiuose;</a:t>
            </a:r>
            <a:endParaRPr sz="1400"/>
          </a:p>
          <a:p>
            <a:pPr marL="0" lvl="0" indent="0" algn="l" rtl="0">
              <a:spcBef>
                <a:spcPts val="0"/>
              </a:spcBef>
              <a:spcAft>
                <a:spcPts val="0"/>
              </a:spcAft>
              <a:buNone/>
            </a:pPr>
            <a:r>
              <a:rPr lang="en" sz="1400">
                <a:latin typeface="Arial"/>
                <a:ea typeface="Arial"/>
                <a:cs typeface="Arial"/>
                <a:sym typeface="Arial"/>
              </a:rPr>
              <a:t>Išsiaiškinti, kas yra aplikacija ir kur jas įsigyti;</a:t>
            </a:r>
            <a:endParaRPr sz="1400"/>
          </a:p>
          <a:p>
            <a:pPr marL="0" lvl="0" indent="0" algn="l" rtl="0">
              <a:spcBef>
                <a:spcPts val="0"/>
              </a:spcBef>
              <a:spcAft>
                <a:spcPts val="0"/>
              </a:spcAft>
              <a:buNone/>
            </a:pPr>
            <a:r>
              <a:rPr lang="en" sz="1400">
                <a:latin typeface="Arial"/>
                <a:ea typeface="Arial"/>
                <a:cs typeface="Arial"/>
                <a:sym typeface="Arial"/>
              </a:rPr>
              <a:t>Susipažinti su informacijos paieškos strategijomis;</a:t>
            </a:r>
            <a:endParaRPr sz="1400"/>
          </a:p>
          <a:p>
            <a:pPr marL="0" lvl="0" indent="0" algn="l" rtl="0">
              <a:spcBef>
                <a:spcPts val="0"/>
              </a:spcBef>
              <a:spcAft>
                <a:spcPts val="0"/>
              </a:spcAft>
              <a:buNone/>
            </a:pPr>
            <a:r>
              <a:rPr lang="en" sz="1400">
                <a:latin typeface="Arial"/>
                <a:ea typeface="Arial"/>
                <a:cs typeface="Arial"/>
                <a:sym typeface="Arial"/>
              </a:rPr>
              <a:t>Susipažinti su paieškos metu susidarančiais algoritmais;</a:t>
            </a:r>
            <a:endParaRPr sz="1400"/>
          </a:p>
          <a:p>
            <a:pPr marL="0" lvl="0" indent="0" algn="l" rtl="0">
              <a:spcBef>
                <a:spcPts val="0"/>
              </a:spcBef>
              <a:spcAft>
                <a:spcPts val="0"/>
              </a:spcAft>
              <a:buNone/>
            </a:pPr>
            <a:r>
              <a:rPr lang="en" sz="1400">
                <a:latin typeface="Arial"/>
                <a:ea typeface="Arial"/>
                <a:cs typeface="Arial"/>
                <a:sym typeface="Arial"/>
              </a:rPr>
              <a:t>Išmokti kritiškai vertinti informaciją;</a:t>
            </a:r>
            <a:endParaRPr sz="1400"/>
          </a:p>
          <a:p>
            <a:pPr marL="0" lvl="0" indent="0" algn="l" rtl="0">
              <a:spcBef>
                <a:spcPts val="0"/>
              </a:spcBef>
              <a:spcAft>
                <a:spcPts val="0"/>
              </a:spcAft>
              <a:buNone/>
            </a:pPr>
            <a:r>
              <a:rPr lang="en" sz="1400">
                <a:latin typeface="Arial"/>
                <a:ea typeface="Arial"/>
                <a:cs typeface="Arial"/>
                <a:sym typeface="Arial"/>
              </a:rPr>
              <a:t>Pristatyti Dirbtinio Intelekto </a:t>
            </a:r>
            <a:r>
              <a:rPr lang="en" sz="1400"/>
              <a:t>funkcijas ir programėles, naudojamas mobiliuosiuose įrenginiuose</a:t>
            </a:r>
            <a:r>
              <a:rPr lang="en" sz="1400">
                <a:latin typeface="Arial"/>
                <a:ea typeface="Arial"/>
                <a:cs typeface="Arial"/>
                <a:sym typeface="Arial"/>
              </a:rPr>
              <a:t>.</a:t>
            </a:r>
            <a:endParaRPr sz="1400"/>
          </a:p>
        </p:txBody>
      </p:sp>
      <p:sp>
        <p:nvSpPr>
          <p:cNvPr id="1142" name="Google Shape;1142;g36d29c4dff2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71</a:t>
            </a:fld>
            <a:endParaRPr sz="1400">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g366ebd20701_2_10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7" name="Google Shape;1147;g366ebd20701_2_10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 sz="1400"/>
              <a:t>Skaitmeninėje erdvėje informacija tapo vertingiausiu ištekliumi – nuo asmeninių duomenų iki verslo dokumentų. Tačiau, kaip ir bet kuris vertingas turtas, informacija turi būti saugoma, valdoma ir perduodama atsakingai. Neatsargus elgesys su duomenimis – tiek asmeniniais, tiek organizaciniais – gali lemti ne tik reputacijos, bet ir finansinius nuostolius. Todėl būtina suprasti, kad kiekvienas failas, kiekviena žinutė, kiekviena paskyra ar prisijungimas yra tam tikra skaitmeninė nuosavybė, kurią reikia saugoti taip pat rimtai, kaip raktus nuo namų ar prieigą prie banko sąskaitos. Skaitmeninis sąmoningumas ir gebėjimas atskirti, kas yra vertinga, pažeidžiama ar jautru, tampa būtina šiuolaikinio žmogaus kompetencija. </a:t>
            </a:r>
            <a:endParaRPr sz="1400"/>
          </a:p>
          <a:p>
            <a:pPr marL="0" lvl="0" indent="0" algn="just" rtl="0">
              <a:spcBef>
                <a:spcPts val="0"/>
              </a:spcBef>
              <a:spcAft>
                <a:spcPts val="0"/>
              </a:spcAft>
              <a:buNone/>
            </a:pPr>
            <a:endParaRPr sz="1400"/>
          </a:p>
          <a:p>
            <a:pPr marL="0" lvl="0" indent="0" algn="just" rtl="0">
              <a:spcBef>
                <a:spcPts val="0"/>
              </a:spcBef>
              <a:spcAft>
                <a:spcPts val="0"/>
              </a:spcAft>
              <a:buNone/>
            </a:pPr>
            <a:r>
              <a:rPr lang="en" sz="1400" i="1"/>
              <a:t>Paveikslėlis: DI sugeneruotas https://gemini.google.com/app/00deb19f798ccea6?hl=lt</a:t>
            </a:r>
            <a:endParaRPr sz="1400"/>
          </a:p>
        </p:txBody>
      </p:sp>
      <p:sp>
        <p:nvSpPr>
          <p:cNvPr id="1148" name="Google Shape;1148;g366ebd20701_2_10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366ebd20701_2_10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5" name="Google Shape;1155;g366ebd20701_2_10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t>Video: Pažink medijas su Klaudija. Asmeninius duomenis reikia saugoti kaip dviratį</a:t>
            </a:r>
            <a:r>
              <a:rPr lang="en" sz="1400"/>
              <a:t>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https://www.youtube.com/watch?v=85dKBlpCtq0</a:t>
            </a:r>
            <a:r>
              <a:rPr lang="en" sz="1400" i="1"/>
              <a:t> </a:t>
            </a:r>
            <a:endParaRPr sz="2100" i="1">
              <a:latin typeface="Arial"/>
              <a:ea typeface="Arial"/>
              <a:cs typeface="Arial"/>
              <a:sym typeface="Arial"/>
            </a:endParaRPr>
          </a:p>
        </p:txBody>
      </p:sp>
      <p:sp>
        <p:nvSpPr>
          <p:cNvPr id="1156" name="Google Shape;1156;g366ebd20701_2_10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g366ebd20701_2_10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2" name="Google Shape;1162;g366ebd20701_2_10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Skaitmeninė paskyra – tai vartotojo identifikavimo priemonė, suteikianti galimybę naudotis įrenginio ir su juo susietų paslaugų funkcijomis. Paskyra mobiliajame telefone leidžia prisijungti prie įvairių paslaugų teikėjų sistemų, sinchronizuoti duomenis, atsisiųsti programėles, kurti atsargines kopijas, tvarkyti el. paštą, kontaktus, nuotraukas bei kitą asmeninę informaciją. Kitaip tariant, paskyra užtikrina vartotojo duomenų saugumą ir leidžia personalizuoti mobiliojo įrenginio naudojimą pagal individualius poreikius.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Viename įrenginyje dažnai veikia kelios skirtingos paskyros – tiek asmeninės, tiek darbinės, ir kiekviena jų atlieka skirtingą funkciją bei kelia skirtingus saugumo reikalavimus. </a:t>
            </a:r>
            <a:endParaRPr sz="1400"/>
          </a:p>
          <a:p>
            <a:pPr marL="0" lvl="0" indent="0" algn="l" rtl="0">
              <a:spcBef>
                <a:spcPts val="0"/>
              </a:spcBef>
              <a:spcAft>
                <a:spcPts val="0"/>
              </a:spcAft>
              <a:buNone/>
            </a:pPr>
            <a:r>
              <a:rPr lang="en" sz="1400" b="1"/>
              <a:t>Asmeninės paskyros:</a:t>
            </a:r>
            <a:r>
              <a:rPr lang="en" sz="1400"/>
              <a:t> Tai vartotojo paskyros, tokios kaip Google, Apple ID, Samsung ar Microsoft. Jos leidžia naudotis el. paštu, debesijos paslaugomis, sinchronizuoti kontaktus, kalendorius, nuotraukas ir kitus duomenis tarp įrenginių. Šios paskyros taip pat suteikia galimybę atsisiųsti ir atnaujinti programėles bei prisijungti prie trečiųjų šalių puslapių ir programų. </a:t>
            </a:r>
            <a:endParaRPr sz="1400"/>
          </a:p>
          <a:p>
            <a:pPr marL="0" lvl="0" indent="0" algn="l" rtl="0">
              <a:spcBef>
                <a:spcPts val="0"/>
              </a:spcBef>
              <a:spcAft>
                <a:spcPts val="0"/>
              </a:spcAft>
              <a:buNone/>
            </a:pPr>
            <a:r>
              <a:rPr lang="en" sz="1400" b="1"/>
              <a:t>Darbinės arba organizacinės paskyros:</a:t>
            </a:r>
            <a:r>
              <a:rPr lang="en" sz="1400"/>
              <a:t> Naudojamos prisijungti prie įmonės ar organizacijos sistemų, tokių kaip Microsoft 365 ar Google Workspace. Jos leidžia pasiekti vidinius dokumentus, bendradarbiauti su kolegomis ir naudotis kitomis darbo priemonėmis.</a:t>
            </a:r>
            <a:endParaRPr sz="1400"/>
          </a:p>
          <a:p>
            <a:pPr marL="0" lvl="0" indent="0" algn="l" rtl="0">
              <a:spcBef>
                <a:spcPts val="0"/>
              </a:spcBef>
              <a:spcAft>
                <a:spcPts val="0"/>
              </a:spcAft>
              <a:buNone/>
            </a:pPr>
            <a:endParaRPr sz="1400"/>
          </a:p>
          <a:p>
            <a:pPr marL="0" lvl="0" indent="0" algn="just" rtl="0">
              <a:spcBef>
                <a:spcPts val="0"/>
              </a:spcBef>
              <a:spcAft>
                <a:spcPts val="0"/>
              </a:spcAft>
              <a:buClr>
                <a:schemeClr val="dk1"/>
              </a:buClr>
              <a:buFont typeface="Arial"/>
              <a:buNone/>
            </a:pPr>
            <a:r>
              <a:rPr lang="en" sz="1400" i="1">
                <a:solidFill>
                  <a:schemeClr val="dk1"/>
                </a:solidFill>
              </a:rPr>
              <a:t>Paveikslėlis: DI sugeneruotas https://gemini.google.com/app/1dc12ef763d31049?hl=lt</a:t>
            </a:r>
            <a:endParaRPr sz="1400"/>
          </a:p>
        </p:txBody>
      </p:sp>
      <p:sp>
        <p:nvSpPr>
          <p:cNvPr id="1163" name="Google Shape;1163;g366ebd20701_2_10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9"/>
        <p:cNvGrpSpPr/>
        <p:nvPr/>
      </p:nvGrpSpPr>
      <p:grpSpPr>
        <a:xfrm>
          <a:off x="0" y="0"/>
          <a:ext cx="0" cy="0"/>
          <a:chOff x="0" y="0"/>
          <a:chExt cx="0" cy="0"/>
        </a:xfrm>
      </p:grpSpPr>
      <p:sp>
        <p:nvSpPr>
          <p:cNvPr id="1170" name="Google Shape;1170;g366ebd20701_2_10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1" name="Google Shape;1171;g366ebd20701_2_10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Pakalbėkime apie atskiras populiariausias paskyras, naudojamas mobiliuose įrenginiuose: </a:t>
            </a:r>
            <a:endParaRPr sz="1400"/>
          </a:p>
          <a:p>
            <a:pPr marL="0" lvl="0" indent="0" algn="l" rtl="0">
              <a:spcBef>
                <a:spcPts val="0"/>
              </a:spcBef>
              <a:spcAft>
                <a:spcPts val="0"/>
              </a:spcAft>
              <a:buNone/>
            </a:pPr>
            <a:r>
              <a:rPr lang="en" sz="1400"/>
              <a:t>GOOGLE: </a:t>
            </a:r>
            <a:endParaRPr sz="1400"/>
          </a:p>
          <a:p>
            <a:pPr marL="0" lvl="0" indent="0" algn="l" rtl="0">
              <a:spcBef>
                <a:spcPts val="0"/>
              </a:spcBef>
              <a:spcAft>
                <a:spcPts val="0"/>
              </a:spcAft>
              <a:buNone/>
            </a:pPr>
            <a:r>
              <a:rPr lang="en" sz="1400" b="1" i="1"/>
              <a:t>Padiskutuokime: </a:t>
            </a:r>
            <a:r>
              <a:rPr lang="en" sz="1400" i="1"/>
              <a:t>Ar Gmail ir Google paskyros yra vienodos? </a:t>
            </a:r>
            <a:endParaRPr sz="1400"/>
          </a:p>
          <a:p>
            <a:pPr marL="0" lvl="0" indent="0" algn="l" rtl="0">
              <a:spcBef>
                <a:spcPts val="0"/>
              </a:spcBef>
              <a:spcAft>
                <a:spcPts val="0"/>
              </a:spcAft>
              <a:buNone/>
            </a:pPr>
            <a:endParaRPr sz="1400" i="1"/>
          </a:p>
          <a:p>
            <a:pPr marL="0" lvl="0" indent="0" algn="l" rtl="0">
              <a:spcBef>
                <a:spcPts val="0"/>
              </a:spcBef>
              <a:spcAft>
                <a:spcPts val="0"/>
              </a:spcAft>
              <a:buNone/>
            </a:pPr>
            <a:r>
              <a:rPr lang="en" sz="1400"/>
              <a:t>Gmail ir Google paskyros yra atskiros. Gmail yra tik viena iš kelių Google paskyros programų, kurios pagalba galite siųsti ir gauti elektroninius laiškus. Norint sukurti Google paskyrą, galite naudoti ir ne Gmail el. pašto adresą. </a:t>
            </a:r>
            <a:endParaRPr sz="1400"/>
          </a:p>
          <a:p>
            <a:pPr marL="0" lvl="0" indent="0" algn="l" rtl="0">
              <a:spcBef>
                <a:spcPts val="0"/>
              </a:spcBef>
              <a:spcAft>
                <a:spcPts val="0"/>
              </a:spcAft>
              <a:buNone/>
            </a:pPr>
            <a:r>
              <a:rPr lang="en" sz="1400"/>
              <a:t>Kitos paslaugos, kurias galite naudoti su Google paskyra, yra šios: </a:t>
            </a:r>
            <a:endParaRPr sz="1400"/>
          </a:p>
          <a:p>
            <a:pPr marL="0" lvl="0" indent="0" algn="l" rtl="0">
              <a:spcBef>
                <a:spcPts val="0"/>
              </a:spcBef>
              <a:spcAft>
                <a:spcPts val="0"/>
              </a:spcAft>
              <a:buNone/>
            </a:pPr>
            <a:r>
              <a:rPr lang="en" sz="1400"/>
              <a:t>Google diskas - duomenų ir nuotraukų saugykla, per kurią galite dalintis savo svarbiomis akimirkomis su draugais ir šeima.</a:t>
            </a:r>
            <a:endParaRPr sz="1400"/>
          </a:p>
          <a:p>
            <a:pPr marL="0" lvl="0" indent="0" algn="l" rtl="0">
              <a:spcBef>
                <a:spcPts val="0"/>
              </a:spcBef>
              <a:spcAft>
                <a:spcPts val="0"/>
              </a:spcAft>
              <a:buNone/>
            </a:pPr>
            <a:r>
              <a:rPr lang="en" sz="1400"/>
              <a:t>YouTube - video dalinimosi platforma, kurioje galima žiūrėti vaizdo įrašus mokslui ir pramogai.</a:t>
            </a:r>
            <a:endParaRPr sz="1400"/>
          </a:p>
          <a:p>
            <a:pPr marL="0" lvl="0" indent="0" algn="l" rtl="0">
              <a:spcBef>
                <a:spcPts val="0"/>
              </a:spcBef>
              <a:spcAft>
                <a:spcPts val="0"/>
              </a:spcAft>
              <a:buNone/>
            </a:pPr>
            <a:r>
              <a:rPr lang="en" sz="1400"/>
              <a:t>Google Kalendorius - laiko planavimo įrankis, leidžiantis koordinuoti įvykius su kitais vartotojais. </a:t>
            </a:r>
            <a:endParaRPr sz="1400"/>
          </a:p>
          <a:p>
            <a:pPr marL="0" lvl="0" indent="0" algn="l" rtl="0">
              <a:spcBef>
                <a:spcPts val="0"/>
              </a:spcBef>
              <a:spcAft>
                <a:spcPts val="0"/>
              </a:spcAft>
              <a:buNone/>
            </a:pPr>
            <a:r>
              <a:rPr lang="en" sz="1400"/>
              <a:t>Google Žemėlapiai - navigacijos programa, suteikianti ne tik žemėlapio funkciją, bet ir realias eismo sąlygas, viešojo transporto grafikus, informaciją apie įvairius verslus ir žymius geografinius objektus. </a:t>
            </a:r>
            <a:endParaRPr sz="1400"/>
          </a:p>
          <a:p>
            <a:pPr marL="0" lvl="0" indent="0" algn="l" rtl="0">
              <a:spcBef>
                <a:spcPts val="0"/>
              </a:spcBef>
              <a:spcAft>
                <a:spcPts val="0"/>
              </a:spcAft>
              <a:buNone/>
            </a:pPr>
            <a:r>
              <a:rPr lang="en" sz="1400"/>
              <a:t>Google Play aplikacijų parduotuvė ir kitos programos.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Reikia atkreipti dėmesį, kad Google paskyra suteikia tik 15 gigabaitų nemokamos vietos visiems duomenims. Dėl to svarbu reguliariai peržiūrėti savo saugomus elektroninius laiškus, nuotraukas bei kitus duomenis ir ištrinti aktualumą praradusius dokumentus. </a:t>
            </a:r>
            <a:br>
              <a:rPr lang="en" sz="1400"/>
            </a:br>
            <a:endParaRPr sz="1400"/>
          </a:p>
          <a:p>
            <a:pPr marL="0" lvl="0" indent="0" algn="l" rtl="0">
              <a:spcBef>
                <a:spcPts val="0"/>
              </a:spcBef>
              <a:spcAft>
                <a:spcPts val="0"/>
              </a:spcAft>
              <a:buNone/>
            </a:pPr>
            <a:r>
              <a:rPr lang="en" sz="1400"/>
              <a:t>Pabrėžtina, kad pastaruoju metu Google paskyra labai dažnai naudojama prisijungiant prie įvairių puslapių ir aplikacijų, tokiu būdu išvengiant rankinio savo asmeninių duomenų suvedinėjimo, tačiau prisijungdami tokiu būdu, susiduriame su keletų trūkumų ir rizikų:</a:t>
            </a:r>
            <a:endParaRPr sz="1400"/>
          </a:p>
          <a:p>
            <a:pPr marL="457200" lvl="0" indent="-317500" algn="l" rtl="0">
              <a:spcBef>
                <a:spcPts val="0"/>
              </a:spcBef>
              <a:spcAft>
                <a:spcPts val="0"/>
              </a:spcAft>
              <a:buSzPts val="1400"/>
              <a:buChar char="●"/>
            </a:pPr>
            <a:r>
              <a:rPr lang="en" sz="1400"/>
              <a:t>Google seka mūsų </a:t>
            </a:r>
            <a:r>
              <a:rPr lang="en" sz="1400">
                <a:solidFill>
                  <a:schemeClr val="dk1"/>
                </a:solidFill>
              </a:rPr>
              <a:t>elgesio internete istoriją</a:t>
            </a:r>
            <a:r>
              <a:rPr lang="en" sz="1400"/>
              <a:t> ir šie duomenys gali būti naudojami reklamai ir profiliavimui.</a:t>
            </a:r>
            <a:endParaRPr sz="1400"/>
          </a:p>
          <a:p>
            <a:pPr marL="457200" lvl="0" indent="-317500" algn="l" rtl="0">
              <a:spcBef>
                <a:spcPts val="0"/>
              </a:spcBef>
              <a:spcAft>
                <a:spcPts val="0"/>
              </a:spcAft>
              <a:buSzPts val="1400"/>
              <a:buChar char="●"/>
            </a:pPr>
            <a:r>
              <a:rPr lang="en" sz="1400"/>
              <a:t>Įsilaužus į jūsų Google paskyrą, gaunama prieiga prie visų susietų puslapių (pavyzdžiui parduovių, socialinių tinklų).</a:t>
            </a:r>
            <a:endParaRPr sz="1400"/>
          </a:p>
          <a:p>
            <a:pPr marL="457200" lvl="0" indent="-317500" algn="l" rtl="0">
              <a:spcBef>
                <a:spcPts val="0"/>
              </a:spcBef>
              <a:spcAft>
                <a:spcPts val="0"/>
              </a:spcAft>
              <a:buSzPts val="1400"/>
              <a:buChar char="●"/>
            </a:pPr>
            <a:r>
              <a:rPr lang="en" sz="1400"/>
              <a:t>Jei prarandame galimybę prisijungti prie Google paskyros (pva. Paskyra užblokuojama arba į ją įsilaužiamą), galime netekti prieigos prie visų susietų svetainių ir paslaugų.</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https://about.google/products/?sjid=12866017780865188123-EU</a:t>
            </a:r>
            <a:endParaRPr sz="1400" i="1"/>
          </a:p>
          <a:p>
            <a:pPr marL="0" lvl="0" indent="0" algn="l" rtl="0">
              <a:spcBef>
                <a:spcPts val="0"/>
              </a:spcBef>
              <a:spcAft>
                <a:spcPts val="0"/>
              </a:spcAft>
              <a:buNone/>
            </a:pPr>
            <a:endParaRPr sz="1400"/>
          </a:p>
        </p:txBody>
      </p:sp>
      <p:sp>
        <p:nvSpPr>
          <p:cNvPr id="1172" name="Google Shape;1172;g366ebd20701_2_10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366ebd20701_2_10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1" name="Google Shape;1181;g366ebd20701_2_10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 labai populiari telefonuose naudojama asmeninė paskyra yra Apple ID.</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solidFill>
                  <a:schemeClr val="dk1"/>
                </a:solidFill>
              </a:rPr>
              <a:t>Priešingai nei Google paskyrą, kurią galime naudoti bet kokiame įrenginyje, Apple ID paskyrą dažniausiai naudojame išskirtinai iPhone telefonuose, iPad planšetėse, Mac kompiuteriuose ir kituose Apple gamintojo įrenginiuose. Turėdami savo uždarą ekosistemą, Apple ID gali užtikrinti geresnę duomenų apsaugą ir sklandų duomenų judėjimą tarp visų Apple įrenginių, tačiau dėl tos pačios priežasties jos naudojimas yra apribotas, šis prisijungimo metodas tinka ne visoms programoms ir svetainėms. Beje, daug funkcijų Apple telefonuose yra atliekama per specifines programėles, prieinamas tik Apple vartotojams.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Populiariausios Apple ID programėlės: </a:t>
            </a:r>
            <a:endParaRPr sz="1400"/>
          </a:p>
          <a:p>
            <a:pPr marL="0" lvl="0" indent="0" algn="l" rtl="0">
              <a:spcBef>
                <a:spcPts val="0"/>
              </a:spcBef>
              <a:spcAft>
                <a:spcPts val="0"/>
              </a:spcAft>
              <a:buNone/>
            </a:pPr>
            <a:r>
              <a:rPr lang="en" sz="1400"/>
              <a:t>iCloud yra internetinė duomenų saugykla, kuri saugiai laiko nuotraukas, vaizdo įrašus, dokumentus, atsargines kopijas ir kitus duomenis, bei automatiškai palaiko juos atnaujintus visuose įrenginiuose. Per klaidą ištrynus duomenis, iCloud pagalba dažnai juos galima nesudėtingai atkurti.</a:t>
            </a:r>
            <a:endParaRPr sz="1400"/>
          </a:p>
          <a:p>
            <a:pPr marL="0" lvl="0" indent="0" algn="l" rtl="0">
              <a:spcBef>
                <a:spcPts val="0"/>
              </a:spcBef>
              <a:spcAft>
                <a:spcPts val="0"/>
              </a:spcAft>
              <a:buNone/>
            </a:pPr>
            <a:r>
              <a:rPr lang="en" sz="1400"/>
              <a:t>iMessage ir FaceTime yra programėlės, skirtos komunikacijai ir duomenų dalinimuisi. Jos labai populiarios ir patogios naudoti tarp Apple įrenginių savininkų, tačiau norint bendrauti su žmonėmis, kurie turi kitų gamintojų telefonus, tenka naudoti kitas, trečiųjų šalių programėles arba tenkintis apribotomis funkcijomis.</a:t>
            </a:r>
            <a:endParaRPr sz="1400"/>
          </a:p>
          <a:p>
            <a:pPr marL="0" lvl="0" indent="0" algn="l" rtl="0">
              <a:spcBef>
                <a:spcPts val="0"/>
              </a:spcBef>
              <a:spcAft>
                <a:spcPts val="0"/>
              </a:spcAft>
              <a:buNone/>
            </a:pPr>
            <a:r>
              <a:rPr lang="en" sz="1400"/>
              <a:t>Apple Music programa leidžia pirkti ir klausytis muziką. </a:t>
            </a:r>
            <a:endParaRPr sz="1400"/>
          </a:p>
          <a:p>
            <a:pPr marL="0" lvl="0" indent="0" algn="l" rtl="0">
              <a:spcBef>
                <a:spcPts val="0"/>
              </a:spcBef>
              <a:spcAft>
                <a:spcPts val="0"/>
              </a:spcAft>
              <a:buNone/>
            </a:pPr>
            <a:r>
              <a:rPr lang="en" sz="1400"/>
              <a:t>Apple TV programa suteikia galimybę rasti ir žiūrėti visus pasiekiamus filmus bei serialus vienoje vietoje.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Svarbu pabrėžti, kad Apple neteikia nemokamų paslaugų mainais į duomenis, dėl to negauname suasmenintų reklamų naršydami, tačiau tai daro įtaką Apple produktų kainai. Beje prisijungdami su Apple galime pasirinkti slėpti savo elektroninį paštą nuo svetainių ir programėlių.</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https://support.apple.com/lt-lt/guide/iphone/iphde0f868fd/ios </a:t>
            </a:r>
            <a:endParaRPr sz="1400"/>
          </a:p>
        </p:txBody>
      </p:sp>
      <p:sp>
        <p:nvSpPr>
          <p:cNvPr id="1182" name="Google Shape;1182;g366ebd20701_2_10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366ebd20701_2_10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0" name="Google Shape;1190;g366ebd20701_2_10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Trumpai apžvelkime mažiau populiarias asmenines paskyras. Samsung paskyra dažniausiai naudojama išskirtinai Samsung gamintojo įrenginiuose, leidžia keistis duomenimis, rasti pamestą telefoną ar nuotoliniu būdu ištrinti visus duomenis iš pavogto įrenginio, išsaugo slaptažodžius ir apsaugo prisijungimus naudojant biometrinius duomenis (piršto antspaudus ir veido skenavimą). Namuose turint daugiau Samsung gamintojo išmaniųjų prietaisų, visus juos galima valdyti telefonu per atstumą.</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Populiariausios aplikacijos, kurias apjungia bendra Samsung paskyra yra šios: </a:t>
            </a:r>
            <a:endParaRPr sz="1400"/>
          </a:p>
          <a:p>
            <a:pPr marL="0" lvl="0" indent="0" algn="l" rtl="0">
              <a:spcBef>
                <a:spcPts val="0"/>
              </a:spcBef>
              <a:spcAft>
                <a:spcPts val="0"/>
              </a:spcAft>
              <a:buNone/>
            </a:pPr>
            <a:r>
              <a:rPr lang="en" sz="1400"/>
              <a:t>Samsung Cloud – tai virtuali duomenų saugykla, atitikmuo Google Drive ir Apple iCloud. </a:t>
            </a:r>
            <a:endParaRPr sz="1400"/>
          </a:p>
          <a:p>
            <a:pPr marL="0" lvl="0" indent="0" algn="l" rtl="0">
              <a:spcBef>
                <a:spcPts val="0"/>
              </a:spcBef>
              <a:spcAft>
                <a:spcPts val="0"/>
              </a:spcAft>
              <a:buNone/>
            </a:pPr>
            <a:r>
              <a:rPr lang="en" sz="1400"/>
              <a:t>Samsung Health yra kasdienio sveikatingumo aplikacija, padedanti sekti jūsų fizinį aktyvumą, miego kokybę ir kitus fizinius aspektus. </a:t>
            </a:r>
            <a:endParaRPr sz="1400"/>
          </a:p>
          <a:p>
            <a:pPr marL="0" lvl="0" indent="0" algn="l" rtl="0">
              <a:spcBef>
                <a:spcPts val="0"/>
              </a:spcBef>
              <a:spcAft>
                <a:spcPts val="0"/>
              </a:spcAft>
              <a:buNone/>
            </a:pPr>
            <a:r>
              <a:rPr lang="en" sz="1400"/>
              <a:t>Samsung Wallet suteikia galimybę vienoje vietoje saugiai laikyti įvairias kredito ir nuolaidų korteles, renginių bilietus ar transporto talonėlius. </a:t>
            </a:r>
            <a:endParaRPr sz="1400"/>
          </a:p>
          <a:p>
            <a:pPr marL="0" lvl="0" indent="0" algn="l" rtl="0">
              <a:spcBef>
                <a:spcPts val="0"/>
              </a:spcBef>
              <a:spcAft>
                <a:spcPts val="0"/>
              </a:spcAft>
              <a:buNone/>
            </a:pPr>
            <a:r>
              <a:rPr lang="en" sz="1400"/>
              <a:t>Samsung Pass – tai „tapatybės valdymo paslauga“, suteikianti saugią prieigą naudojant biometrinį autentiškumo patvirtinimą. </a:t>
            </a:r>
            <a:endParaRPr sz="1400"/>
          </a:p>
          <a:p>
            <a:pPr marL="0" lvl="0" indent="0" algn="l" rtl="0">
              <a:spcBef>
                <a:spcPts val="0"/>
              </a:spcBef>
              <a:spcAft>
                <a:spcPts val="0"/>
              </a:spcAft>
              <a:buNone/>
            </a:pPr>
            <a:r>
              <a:rPr lang="en" sz="1400"/>
              <a:t>Samsung SmartThings leidžia sujungti visus išmaniuosius namų įtaisus ir mobiliuoju įrenginiu valdyti namų ruošos darbus, apšvietimą, namų temperatūrą ir kt. </a:t>
            </a:r>
            <a:endParaRPr sz="1400"/>
          </a:p>
          <a:p>
            <a:pPr marL="0" lvl="0" indent="0" algn="l" rtl="0">
              <a:spcBef>
                <a:spcPts val="0"/>
              </a:spcBef>
              <a:spcAft>
                <a:spcPts val="0"/>
              </a:spcAft>
              <a:buNone/>
            </a:pPr>
            <a:r>
              <a:rPr lang="en" sz="1400"/>
              <a:t>Samsung Find padeda surasti pamestus jūsų ar jūsų šeimos narių įrenginius.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https://www.samsung.com/lt/support/apps-services/kas-yra-samsung-account-paskyra/</a:t>
            </a:r>
            <a:endParaRPr sz="1400" i="1"/>
          </a:p>
          <a:p>
            <a:pPr marL="0" lvl="0" indent="0" algn="l" rtl="0">
              <a:spcBef>
                <a:spcPts val="0"/>
              </a:spcBef>
              <a:spcAft>
                <a:spcPts val="0"/>
              </a:spcAft>
              <a:buNone/>
            </a:pPr>
            <a:endParaRPr sz="1400" i="1"/>
          </a:p>
        </p:txBody>
      </p:sp>
      <p:sp>
        <p:nvSpPr>
          <p:cNvPr id="1191" name="Google Shape;1191;g366ebd20701_2_10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366ebd20701_2_10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9" name="Google Shape;1199;g366ebd20701_2_10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Microsoft asmeninė paskyra naudojama pagrinde asmeninių reikalų organizavimui (per elektroninio pašto ir kalendoriaus funkcijas) bei jungiantis prie dokumentų kūrimo programos Office. Taip pat ji labai aktuali žaidžiantiems kompiuterinius žaidimus Xbox konsole.</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Dažniausiai naudojamos Microsoft paskyros programos: </a:t>
            </a:r>
            <a:endParaRPr sz="1400"/>
          </a:p>
          <a:p>
            <a:pPr marL="0" lvl="0" indent="0" algn="l" rtl="0">
              <a:spcBef>
                <a:spcPts val="0"/>
              </a:spcBef>
              <a:spcAft>
                <a:spcPts val="0"/>
              </a:spcAft>
              <a:buNone/>
            </a:pPr>
            <a:r>
              <a:rPr lang="en" sz="1400"/>
              <a:t>Windows operacinė sistema naudojama kompiuteriuose. </a:t>
            </a:r>
            <a:endParaRPr sz="1400"/>
          </a:p>
          <a:p>
            <a:pPr marL="0" lvl="0" indent="0" algn="l" rtl="0">
              <a:spcBef>
                <a:spcPts val="0"/>
              </a:spcBef>
              <a:spcAft>
                <a:spcPts val="0"/>
              </a:spcAft>
              <a:buNone/>
            </a:pPr>
            <a:r>
              <a:rPr lang="en" sz="1400"/>
              <a:t>Microsoft Office programų paketas, skirtas tekstų apdorojimui, skaičiuoklių kūrimui, pristatymų rengimui ir kitoms funkcijoms. </a:t>
            </a:r>
            <a:endParaRPr sz="1400"/>
          </a:p>
          <a:p>
            <a:pPr marL="0" lvl="0" indent="0" algn="l" rtl="0">
              <a:spcBef>
                <a:spcPts val="0"/>
              </a:spcBef>
              <a:spcAft>
                <a:spcPts val="0"/>
              </a:spcAft>
              <a:buNone/>
            </a:pPr>
            <a:r>
              <a:rPr lang="en" sz="1400"/>
              <a:t>Outlook elektroninio pašto ir kalendoriaus valdymo programa. </a:t>
            </a:r>
            <a:endParaRPr sz="1400"/>
          </a:p>
          <a:p>
            <a:pPr marL="0" lvl="0" indent="0" algn="l" rtl="0">
              <a:spcBef>
                <a:spcPts val="0"/>
              </a:spcBef>
              <a:spcAft>
                <a:spcPts val="0"/>
              </a:spcAft>
              <a:buNone/>
            </a:pPr>
            <a:r>
              <a:rPr lang="en" sz="1400"/>
              <a:t>OneDrive duomenų saugykla. </a:t>
            </a:r>
            <a:endParaRPr sz="1400"/>
          </a:p>
          <a:p>
            <a:pPr marL="0" lvl="0" indent="0" algn="l" rtl="0">
              <a:spcBef>
                <a:spcPts val="0"/>
              </a:spcBef>
              <a:spcAft>
                <a:spcPts val="0"/>
              </a:spcAft>
              <a:buNone/>
            </a:pPr>
            <a:r>
              <a:rPr lang="en" sz="1400"/>
              <a:t>Xbox žaidimų konsolės sistema.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https://support.microsoft.com/lt-lt/account-billing/koks-skirtumas-tarp-microsoft-paskyros-ir-darbo-arba-mokymo-%C4%AFstaigos-paskyros-72f10e1e-cab8-4950-a8da-7c45339575b0 </a:t>
            </a:r>
            <a:endParaRPr sz="1400"/>
          </a:p>
          <a:p>
            <a:pPr marL="0" lvl="0" indent="0" algn="l" rtl="0">
              <a:spcBef>
                <a:spcPts val="0"/>
              </a:spcBef>
              <a:spcAft>
                <a:spcPts val="0"/>
              </a:spcAft>
              <a:buNone/>
            </a:pPr>
            <a:endParaRPr/>
          </a:p>
        </p:txBody>
      </p:sp>
      <p:sp>
        <p:nvSpPr>
          <p:cNvPr id="1200" name="Google Shape;1200;g366ebd20701_2_10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g366ebd20701_2_10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8" name="Google Shape;1208;g366ebd20701_2_10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Labai panašiai veikia ir </a:t>
            </a:r>
            <a:r>
              <a:rPr lang="en" sz="1400" b="1"/>
              <a:t>darbui</a:t>
            </a:r>
            <a:r>
              <a:rPr lang="en" sz="1400"/>
              <a:t> skirta Microsoft 365 paskyra, kuri yra debesies pagrindu pagrįstas biuro programų ir paslaugų rinkinys, skirtas organizacijoms, švietimo įstaigoms ir verslui. Darbuotojams ji leidžia dirbti efektyviai ir bendradarbiauti nuotoliniu būdu, o administratoriui užtikrinama galimybė kontroliuoti vartotojų prieigą, klasifikuoti dokumentus, valdyti aplikacijų ir saugumo nustatymus per Microsoft 365 Admin Center.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Ši darbinė paskyra suteikia prieigą prie visų asmeninės Microsoft paskyros produktyvumo programų (tai Word, Excel, Outlook ir OneDrive), tačiau suteikia joms papildomų funkcijų - tai lengvesnis dalijimasis informacija ir duomenimis tarp visų įmonės darbuotojų bei stipresnė duomenų apsauga. Taip pat Microsoft 365 prenumerata suteikia šias papildomas funkcijas:  </a:t>
            </a:r>
            <a:endParaRPr sz="1400"/>
          </a:p>
          <a:p>
            <a:pPr marL="0" lvl="0" indent="0" algn="l" rtl="0">
              <a:spcBef>
                <a:spcPts val="0"/>
              </a:spcBef>
              <a:spcAft>
                <a:spcPts val="0"/>
              </a:spcAft>
              <a:buNone/>
            </a:pPr>
            <a:r>
              <a:rPr lang="en" sz="1400"/>
              <a:t>Microsoft Teams - programa skirta kolaboravimui ir komunikacijai su kolegomis. </a:t>
            </a:r>
            <a:endParaRPr sz="1400"/>
          </a:p>
          <a:p>
            <a:pPr marL="0" lvl="0" indent="0" algn="l" rtl="0">
              <a:spcBef>
                <a:spcPts val="0"/>
              </a:spcBef>
              <a:spcAft>
                <a:spcPts val="0"/>
              </a:spcAft>
              <a:buNone/>
            </a:pPr>
            <a:r>
              <a:rPr lang="en" sz="1400"/>
              <a:t>SharePoint - vidinių svetainių kūrimas, informacijos valdymas. </a:t>
            </a:r>
            <a:endParaRPr sz="1400"/>
          </a:p>
          <a:p>
            <a:pPr marL="0" lvl="0" indent="0" algn="l" rtl="0">
              <a:spcBef>
                <a:spcPts val="0"/>
              </a:spcBef>
              <a:spcAft>
                <a:spcPts val="0"/>
              </a:spcAft>
              <a:buNone/>
            </a:pPr>
            <a:r>
              <a:rPr lang="en" sz="1400"/>
              <a:t>Copilot - dirbtinio intelekto pagrindu veikiantis asistentas, palengvinantis darbą kitose programose. </a:t>
            </a:r>
            <a:endParaRPr sz="1400"/>
          </a:p>
          <a:p>
            <a:pPr marL="0" lvl="0" indent="0" algn="l" rtl="0">
              <a:spcBef>
                <a:spcPts val="0"/>
              </a:spcBef>
              <a:spcAft>
                <a:spcPts val="0"/>
              </a:spcAft>
              <a:buNone/>
            </a:pPr>
            <a:r>
              <a:rPr lang="en" sz="1400"/>
              <a:t>1 TB vietos OneDrive debesies saugykloje.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https://support.microsoft.com/lt-lt/office/kas-yra-microsoft-365-847caf12-2589-452c-8aca-1c009797678b </a:t>
            </a:r>
            <a:endParaRPr sz="1400"/>
          </a:p>
        </p:txBody>
      </p:sp>
      <p:sp>
        <p:nvSpPr>
          <p:cNvPr id="1209" name="Google Shape;1209;g366ebd20701_2_10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5"/>
        <p:cNvGrpSpPr/>
        <p:nvPr/>
      </p:nvGrpSpPr>
      <p:grpSpPr>
        <a:xfrm>
          <a:off x="0" y="0"/>
          <a:ext cx="0" cy="0"/>
          <a:chOff x="0" y="0"/>
          <a:chExt cx="0" cy="0"/>
        </a:xfrm>
      </p:grpSpPr>
      <p:sp>
        <p:nvSpPr>
          <p:cNvPr id="1216" name="Google Shape;1216;g366ebd20701_2_10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7" name="Google Shape;1217;g366ebd20701_2_10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 </a:t>
            </a:r>
            <a:r>
              <a:rPr lang="en" sz="1400" b="1"/>
              <a:t>darbui</a:t>
            </a:r>
            <a:r>
              <a:rPr lang="en" sz="1400"/>
              <a:t> skirta paskyra yra Google Workspace – tai verslui ir organizacijoms skirta Google paslaugų platforma, nuo asmeninės paskyros besiskirianti tuo, kad duomenų valdymas  yra atliekamas centralizuotai, per administratoriaus paskyrą. Nors daugelis asmeninės Google paskyros ir darbinės Google Workspace paskyros funkcijų persidengia, reikia atkreipti dėmesį, kad Workspace paskyra yra mokama ir suteikia daugiau galimybių, daugiau vietos duomenims ir geresnę jų apsaugą.</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Pagrindinės Google Workspace funkcijos yra šios: </a:t>
            </a:r>
            <a:endParaRPr sz="1400"/>
          </a:p>
          <a:p>
            <a:pPr marL="0" lvl="0" indent="0" algn="l" rtl="0">
              <a:spcBef>
                <a:spcPts val="0"/>
              </a:spcBef>
              <a:spcAft>
                <a:spcPts val="0"/>
              </a:spcAft>
              <a:buNone/>
            </a:pPr>
            <a:r>
              <a:rPr lang="en" sz="1400"/>
              <a:t>Google Drive – debesų saugykla, skirta saugiam failų laikymui ir dalijimuisi. Leidžia organizuoti dokumentus bendrose komandų erdvėse. </a:t>
            </a:r>
            <a:endParaRPr sz="1400"/>
          </a:p>
          <a:p>
            <a:pPr marL="0" lvl="0" indent="0" algn="l" rtl="0">
              <a:spcBef>
                <a:spcPts val="0"/>
              </a:spcBef>
              <a:spcAft>
                <a:spcPts val="0"/>
              </a:spcAft>
              <a:buNone/>
            </a:pPr>
            <a:r>
              <a:rPr lang="en" sz="1400"/>
              <a:t>Google Docs, Sheets, Slides – teksto dokumentai, skaičiuoklės ir pateiktys, kuriuos galima redaguoti kartu su kolegomis vienu metu realiuoju laiku. </a:t>
            </a:r>
            <a:endParaRPr sz="1400"/>
          </a:p>
          <a:p>
            <a:pPr marL="0" lvl="0" indent="0" algn="l" rtl="0">
              <a:spcBef>
                <a:spcPts val="0"/>
              </a:spcBef>
              <a:spcAft>
                <a:spcPts val="0"/>
              </a:spcAft>
              <a:buNone/>
            </a:pPr>
            <a:r>
              <a:rPr lang="en" sz="1400"/>
              <a:t>Google Meet – vaizdo konferencijų įrankis, skirtas nuotoliniams susitikimams, integruotas su kalendoriumi ir kitomis Workspace paslaugomis. </a:t>
            </a:r>
            <a:endParaRPr sz="1400"/>
          </a:p>
          <a:p>
            <a:pPr marL="0" lvl="0" indent="0" algn="l" rtl="0">
              <a:spcBef>
                <a:spcPts val="0"/>
              </a:spcBef>
              <a:spcAft>
                <a:spcPts val="0"/>
              </a:spcAft>
              <a:buNone/>
            </a:pPr>
            <a:r>
              <a:rPr lang="en" sz="1400"/>
              <a:t>Google Forms – apklausų, registracijos formų ir vidinių tyrimų kūrimo įrankis. </a:t>
            </a:r>
            <a:endParaRPr sz="1400"/>
          </a:p>
          <a:p>
            <a:pPr marL="0" lvl="0" indent="0" algn="l" rtl="0">
              <a:spcBef>
                <a:spcPts val="0"/>
              </a:spcBef>
              <a:spcAft>
                <a:spcPts val="0"/>
              </a:spcAft>
              <a:buNone/>
            </a:pPr>
            <a:r>
              <a:rPr lang="en" sz="1400"/>
              <a:t>Google Sites – paprastas vidinių arba išorinių svetainių kūrimo įrankis, naudojamas dokumentacijai ar projektų pristatymams. </a:t>
            </a:r>
            <a:endParaRPr sz="1400"/>
          </a:p>
          <a:p>
            <a:pPr marL="0" lvl="0" indent="0" algn="l" rtl="0">
              <a:spcBef>
                <a:spcPts val="0"/>
              </a:spcBef>
              <a:spcAft>
                <a:spcPts val="0"/>
              </a:spcAft>
              <a:buNone/>
            </a:pPr>
            <a:r>
              <a:rPr lang="en" sz="1400"/>
              <a:t>Visos darbinės paskyros suteikia centralizuotą prieigą prie įvairių programų ir leidžia dalintis informacija realiuoju laiku taip palengvindama komandinį darbą. Kokią konkrečiai platformą pasirinkti, nusprendžia organizacijos administracija.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https://workspace.google.com/faq/</a:t>
            </a:r>
            <a:endParaRPr sz="1400" i="1"/>
          </a:p>
        </p:txBody>
      </p:sp>
      <p:sp>
        <p:nvSpPr>
          <p:cNvPr id="1218" name="Google Shape;1218;g366ebd20701_2_10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g366ebd20701_2_10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6" name="Google Shape;1226;g366ebd20701_2_10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Aptarus skirtingas asmenines ir darbines paskyras, matome, kad jos labai supaprastina daug kasdienių ir darbinių funkcijų, atliekamų mobiliuosiuose įrenginiuose ir kompiuteriuose. Tačiau tai, kas patogu, tuo pat metu sukuria ir riziką: bet kuris įrenginys, praradęs saugumą, gali tapti durimis į visą paskyros turinį. Net jei vienas įrenginys yra apsaugotas, kitas - nesaugus įrenginys – tampa grėsme visai duomenų ekosistemai. Dėl to itin svarbu ne tik suprasti sinchronizacijos mechanizmą, bet ir imtis visų kibernetinio saugumo priemonių.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Paveikslėlis: </a:t>
            </a:r>
            <a:r>
              <a:rPr lang="en" sz="1400" u="sng">
                <a:solidFill>
                  <a:schemeClr val="hlink"/>
                </a:solidFill>
                <a:hlinkClick r:id="rId3"/>
              </a:rPr>
              <a:t>https://www.flaticon.com/free-icon/cloud_9252799</a:t>
            </a:r>
            <a:endParaRPr sz="1400"/>
          </a:p>
          <a:p>
            <a:pPr marL="0" lvl="0" indent="0" algn="l" rtl="0">
              <a:spcBef>
                <a:spcPts val="0"/>
              </a:spcBef>
              <a:spcAft>
                <a:spcPts val="0"/>
              </a:spcAft>
              <a:buNone/>
            </a:pPr>
            <a:r>
              <a:rPr lang="en" sz="1400" u="sng">
                <a:solidFill>
                  <a:schemeClr val="hlink"/>
                </a:solidFill>
                <a:hlinkClick r:id="rId4"/>
              </a:rPr>
              <a:t>https://www.flaticon.com/free-icon/flash_14090224</a:t>
            </a:r>
            <a:endParaRPr sz="1400"/>
          </a:p>
          <a:p>
            <a:pPr marL="0" lvl="0" indent="0" algn="l" rtl="0">
              <a:spcBef>
                <a:spcPts val="0"/>
              </a:spcBef>
              <a:spcAft>
                <a:spcPts val="0"/>
              </a:spcAft>
              <a:buNone/>
            </a:pPr>
            <a:r>
              <a:rPr lang="en" sz="1400" u="sng">
                <a:solidFill>
                  <a:schemeClr val="hlink"/>
                </a:solidFill>
                <a:hlinkClick r:id="rId5"/>
              </a:rPr>
              <a:t>https://www.flaticon.com/free-icon/laptop_689396</a:t>
            </a:r>
            <a:endParaRPr sz="1400"/>
          </a:p>
          <a:p>
            <a:pPr marL="0" lvl="0" indent="0" algn="l" rtl="0">
              <a:spcBef>
                <a:spcPts val="0"/>
              </a:spcBef>
              <a:spcAft>
                <a:spcPts val="0"/>
              </a:spcAft>
              <a:buNone/>
            </a:pPr>
            <a:r>
              <a:rPr lang="en" sz="1400" u="sng">
                <a:solidFill>
                  <a:schemeClr val="hlink"/>
                </a:solidFill>
                <a:hlinkClick r:id="rId6"/>
              </a:rPr>
              <a:t>https://www.flaticon.com/free-icon/iphone_1551230</a:t>
            </a:r>
            <a:endParaRPr sz="1400"/>
          </a:p>
          <a:p>
            <a:pPr marL="0" lvl="0" indent="0" algn="l" rtl="0">
              <a:spcBef>
                <a:spcPts val="0"/>
              </a:spcBef>
              <a:spcAft>
                <a:spcPts val="0"/>
              </a:spcAft>
              <a:buNone/>
            </a:pPr>
            <a:r>
              <a:rPr lang="en" sz="1400" u="sng">
                <a:solidFill>
                  <a:schemeClr val="hlink"/>
                </a:solidFill>
                <a:hlinkClick r:id="rId7"/>
              </a:rPr>
              <a:t>https://www.flaticon.com/free-icon/alert_9356599</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1227" name="Google Shape;1227;g366ebd20701_2_10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366ebd20701_2_10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1" name="Google Shape;1241;g366ebd20701_2_10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Loginis ir fizinis informacijos saugumas yra dvi esminės saugumo grandys, kurios viena kitą papildo.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Loginis saugumas apima tapatybės ir prieigos valdymo procedūras. Nors su juo galbūt dažniausiai susiduriame organizacijose, kai kurie jo aspektai aktualūs ir namie.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Šį saugumo lygmenį sudaro tokie elementai:  </a:t>
            </a:r>
            <a:endParaRPr sz="1400"/>
          </a:p>
          <a:p>
            <a:pPr marL="0" lvl="0" indent="0" algn="l" rtl="0">
              <a:spcBef>
                <a:spcPts val="0"/>
              </a:spcBef>
              <a:spcAft>
                <a:spcPts val="0"/>
              </a:spcAft>
              <a:buNone/>
            </a:pPr>
            <a:r>
              <a:rPr lang="en" sz="1400" b="1"/>
              <a:t>„Būtinybė žinoti“ principas: </a:t>
            </a:r>
            <a:r>
              <a:rPr lang="en" sz="1400"/>
              <a:t>visos prieigos prie informacijos teisės turi būti valdomos remiantis principu „būtina žinoti“. Organizacijos darbuotojams turi būti suteikiamos minimalios prieigos teisės, t.y. tik prie tiek duomenų, kiek yra būtina jo pareigoms atlikti. Asmeniniuose įrenginiuose taip pat reikia paskirstyti prieigos teises tarp šeimos narių: pvz. kuriant paskyras vaikams išmaniuosiuose įrenginiuose paprastai sudaromos sąlygos tėvams ar globėjams riboti prieigą prie tam tikrų funkcijų ar programėlių, riboti naudojimo laiką ir pan. </a:t>
            </a:r>
            <a:endParaRPr sz="1400"/>
          </a:p>
          <a:p>
            <a:pPr marL="0" lvl="0" indent="0" algn="l" rtl="0">
              <a:spcBef>
                <a:spcPts val="0"/>
              </a:spcBef>
              <a:spcAft>
                <a:spcPts val="0"/>
              </a:spcAft>
              <a:buNone/>
            </a:pPr>
            <a:r>
              <a:rPr lang="en" sz="1400" b="1"/>
              <a:t>Vartotojų atskaitomybė:</a:t>
            </a:r>
            <a:r>
              <a:rPr lang="en" sz="1400"/>
              <a:t> reikia kuo labiau vengti bendro naudojimosi ta pačia paskyra, taip užtikrinant, kad visada būtų galima nustatyti atsakingą asmenį ir jo veiksmus. Pavyzdžiui, tėvai neturėtų dalintis prisijungimo prie įvairių socialinių tinklų ar programų (Facebook ar Netflix ir pan. ar netgi vaiko dienyno) duomenimis su vaikais, o turėtų sukurti jiems atskirus prisijungimus.  </a:t>
            </a:r>
            <a:endParaRPr sz="1400"/>
          </a:p>
          <a:p>
            <a:pPr marL="0" lvl="0" indent="0" algn="l" rtl="0">
              <a:spcBef>
                <a:spcPts val="0"/>
              </a:spcBef>
              <a:spcAft>
                <a:spcPts val="0"/>
              </a:spcAft>
              <a:buNone/>
            </a:pPr>
            <a:r>
              <a:rPr lang="en" sz="1400" b="1"/>
              <a:t>Privilegijuotos prieigos teisės:</a:t>
            </a:r>
            <a:r>
              <a:rPr lang="en" sz="1400"/>
              <a:t> privilegijuotas teises pasiekti svarbiausius duomenis turėtų turėti tik labiausiai išmanantys informacijos saugumo nuostatas šeimos nariai. </a:t>
            </a:r>
            <a:endParaRPr sz="1400"/>
          </a:p>
          <a:p>
            <a:pPr marL="0" lvl="0" indent="0" algn="l" rtl="0">
              <a:spcBef>
                <a:spcPts val="0"/>
              </a:spcBef>
              <a:spcAft>
                <a:spcPts val="0"/>
              </a:spcAft>
              <a:buNone/>
            </a:pPr>
            <a:r>
              <a:rPr lang="en" sz="1400" b="1"/>
              <a:t>Prieigos valdymas:</a:t>
            </a:r>
            <a:r>
              <a:rPr lang="en" sz="1400"/>
              <a:t> prieigos teises reikėtų suteikti, atšaukti arba keisti laiku. Jei prieiga nebereikalinga, prieigos teisės turėtų būti tuoj pat panaikintos, pvz., jei mažamečiam vaikui buvo laikinai suteikta galimybė įsidiegti vieną ar kitą reikiamą programėlę, ta galimybė turėtų būti tuoj pat panaikinta vos atlikus reikalingus veiksmus.  </a:t>
            </a:r>
            <a:endParaRPr sz="1400"/>
          </a:p>
          <a:p>
            <a:pPr marL="0" lvl="0" indent="0" algn="l" rtl="0">
              <a:spcBef>
                <a:spcPts val="0"/>
              </a:spcBef>
              <a:spcAft>
                <a:spcPts val="0"/>
              </a:spcAft>
              <a:buNone/>
            </a:pPr>
            <a:r>
              <a:rPr lang="en" sz="1400" b="1"/>
              <a:t>Autentiškumo patvirtinimo būdai:</a:t>
            </a:r>
            <a:r>
              <a:rPr lang="en" sz="1400"/>
              <a:t> atsižvelgiant į informacijos svarbą, reikia naudoti patikimus autentiškumo patvirtinimo būdus: tai turėtų būti sudėtingi slaptažodžiai arba dviejų pakopų autentiškumo patvirtinimas (pvz., slaptažodžiu ir telefonu). Paskyroms apsaugoti skirtiems slaptažodžiams galioja tos pačios stiprių slaptažodžių taisyklės, kurias aptarėme ankstesnėje temoje apie mobiliųjų įrenginių apsaugą.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Tuo tarpu </a:t>
            </a:r>
            <a:r>
              <a:rPr lang="en" sz="1400" b="1"/>
              <a:t>fizinis saugumas</a:t>
            </a:r>
            <a:r>
              <a:rPr lang="en" sz="1400"/>
              <a:t> apima priemones, padedančias apsaugoti asmeninius duomenis nuo netinkamų asmenų prieigos ir aplinkos pavojų. Tai reiškia, kad mums reikia fiziškai apsaugoti įrenginius (pvz., apsauga nuo elektros tiekimo sutrikimų, gaisro, vandens ir neleistinos fizinės prieigos), pvz., išvykstant iš namų geriau įrenginį visiškai išjungti ir užrakinti seife ar kitoje saugioje vietoje, o ne palikti įjungtą ant stalo. Mobilieji įrenginiai yra ypač pažeidžiami – jie dažnai pametami arba vagiami. Reikėtų nepamiršti ir nepalikinėti savo įrenginių atvirose terasose, balkonuose, automobiliuose, kur juos gali paveikti netikėtas lietus, kaitri saulė ar kur jie gali būti pasiekiami pašaliniams asmenims. Šiuo atveju svarbi ne vien vagystės rizika, bet ir tai, kad pasinaudodami įrenginiu nusikaltėliai galėtų patekti į jūsų paskyras.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 </a:t>
            </a:r>
            <a:endParaRPr sz="1400"/>
          </a:p>
          <a:p>
            <a:pPr marL="0" lvl="0" indent="0" algn="l" rtl="0">
              <a:spcBef>
                <a:spcPts val="0"/>
              </a:spcBef>
              <a:spcAft>
                <a:spcPts val="0"/>
              </a:spcAft>
              <a:buNone/>
            </a:pPr>
            <a:r>
              <a:rPr lang="en" sz="1400" i="1"/>
              <a:t>Šaltinis: https://www.eiopa.europa.eu/document/download/bfc3d846-8a2b-4ae3-ac77-fc5750cfa76d_lt?filename=Guidelines%20on%20information%20and%20communication%20technology%20security%20and%20governance.pdf </a:t>
            </a:r>
            <a:endParaRPr sz="1400"/>
          </a:p>
          <a:p>
            <a:pPr marL="0" lvl="0" indent="0" algn="l" rtl="0">
              <a:spcBef>
                <a:spcPts val="0"/>
              </a:spcBef>
              <a:spcAft>
                <a:spcPts val="0"/>
              </a:spcAft>
              <a:buNone/>
            </a:pPr>
            <a:endParaRPr i="1"/>
          </a:p>
        </p:txBody>
      </p:sp>
      <p:sp>
        <p:nvSpPr>
          <p:cNvPr id="1242" name="Google Shape;1242;g366ebd20701_2_10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38a0e26782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g38a0e26782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Praktinė užduotis: </a:t>
            </a:r>
            <a:r>
              <a:rPr lang="en" sz="1400"/>
              <a:t>Pasitikrinkime, kokias paskyras jau naudojame.</a:t>
            </a:r>
            <a:endParaRPr sz="1400"/>
          </a:p>
        </p:txBody>
      </p:sp>
      <p:sp>
        <p:nvSpPr>
          <p:cNvPr id="1251" name="Google Shape;1251;g38a0e26782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38a0e267829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6" name="Google Shape;1256;g38a0e267829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a:t>Skaidrėje pateikiamos instrukcijos Android telefonams:</a:t>
            </a:r>
            <a:endParaRPr sz="1400"/>
          </a:p>
          <a:p>
            <a:pPr marL="457200" lvl="0" indent="-317500" algn="l" rtl="0">
              <a:spcBef>
                <a:spcPts val="0"/>
              </a:spcBef>
              <a:spcAft>
                <a:spcPts val="0"/>
              </a:spcAft>
              <a:buSzPts val="1400"/>
              <a:buAutoNum type="arabicPeriod"/>
            </a:pPr>
            <a:r>
              <a:rPr lang="en" sz="1400"/>
              <a:t>Įeikite į Nustatymus/Settings;</a:t>
            </a:r>
            <a:endParaRPr sz="1400"/>
          </a:p>
          <a:p>
            <a:pPr marL="457200" lvl="0" indent="-317500" algn="l" rtl="0">
              <a:spcBef>
                <a:spcPts val="0"/>
              </a:spcBef>
              <a:spcAft>
                <a:spcPts val="0"/>
              </a:spcAft>
              <a:buSzPts val="1400"/>
              <a:buAutoNum type="arabicPeriod"/>
            </a:pPr>
            <a:r>
              <a:rPr lang="en" sz="1400"/>
              <a:t>Nustatymų meniu pasirinkite Paskyros/Paskyros ir atsarginis kopijavimas/Accounts/Users and Accounts;</a:t>
            </a:r>
            <a:endParaRPr sz="1400"/>
          </a:p>
          <a:p>
            <a:pPr marL="457200" lvl="0" indent="-317500" algn="l" rtl="0">
              <a:spcBef>
                <a:spcPts val="0"/>
              </a:spcBef>
              <a:spcAft>
                <a:spcPts val="0"/>
              </a:spcAft>
              <a:buSzPts val="1400"/>
              <a:buAutoNum type="arabicPeriod"/>
            </a:pPr>
            <a:r>
              <a:rPr lang="en" sz="1400"/>
              <a:t>Paspauskite Tvarkyti paskyras;</a:t>
            </a:r>
            <a:endParaRPr sz="1400"/>
          </a:p>
          <a:p>
            <a:pPr marL="457200" lvl="0" indent="-317500" algn="l" rtl="0">
              <a:spcBef>
                <a:spcPts val="0"/>
              </a:spcBef>
              <a:spcAft>
                <a:spcPts val="0"/>
              </a:spcAft>
              <a:buSzPts val="1400"/>
              <a:buAutoNum type="arabicPeriod"/>
            </a:pPr>
            <a:r>
              <a:rPr lang="en" sz="1400"/>
              <a:t>Jei nematome nė vienos paskyros, vadinasi dar nesate jokios susikūręs </a:t>
            </a:r>
            <a:r>
              <a:rPr lang="en" sz="1400" i="1"/>
              <a:t>(šioje vietoje būtų paklausti dalyvių, ar yra tokių, kurie neturi jokios paskyros, ir trumpam peršokti į skaidrę, kaip susikurti Google paskyrą)</a:t>
            </a:r>
            <a:r>
              <a:rPr lang="en" sz="1400"/>
              <a:t>;</a:t>
            </a:r>
            <a:endParaRPr sz="1400"/>
          </a:p>
          <a:p>
            <a:pPr marL="457200" lvl="0" indent="-317500" algn="l" rtl="0">
              <a:spcBef>
                <a:spcPts val="0"/>
              </a:spcBef>
              <a:spcAft>
                <a:spcPts val="0"/>
              </a:spcAft>
              <a:buSzPts val="1400"/>
              <a:buAutoNum type="arabicPeriod"/>
            </a:pPr>
            <a:r>
              <a:rPr lang="en" sz="1400"/>
              <a:t>Jei matote daugiau nei vieną, pasirinkite bet kurią, pvz. Google paskyrą ir ant jos paspauskite.</a:t>
            </a:r>
            <a:endParaRPr sz="1400"/>
          </a:p>
          <a:p>
            <a:pPr marL="457200" lvl="0" indent="-317500" algn="l" rtl="0">
              <a:spcBef>
                <a:spcPts val="0"/>
              </a:spcBef>
              <a:spcAft>
                <a:spcPts val="0"/>
              </a:spcAft>
              <a:buSzPts val="1400"/>
              <a:buAutoNum type="arabicPeriod"/>
            </a:pPr>
            <a:r>
              <a:rPr lang="en" sz="1400"/>
              <a:t>Kai kurios paskyros neturi jokių nustatymų, jas galima nebent pašalinti iš telefono. Tačiau kitos, kaip pvz. Google, turi aktyvų mygtuką Informacija, sauga ir suasmeninimas, ant kurio paspaudę matome visą Jūsų paskyroje saugoma informaciją, kuri naudojama automatiniam duomenų užpildymui, įrenginius, kuriems duodate leidimą jugtis prie paskyros, užblokuoti vartotojai ir kiti paskyros duomenys. Svarbi skiltis yra Mokėjimai ir prenumeratos, nes joje galime pridėti/pašalinti mokėjimo korteles, kurios pagreitina internetinio apsipirkimo procesus, tačiau taip pat padidina riziką lengviau paspausti ant kažko mokamo „netyčia“. Šioje skiltyje taip pat matome Saugyklos užpildymo lygį ir Prenumeratas, kurias galime atšaukti (tai ypač aktualu, jei kartais parsisiunčiate programėles, kurios yra nemokamos trumpą laiko tarpą - bandomąjį laikotarpį). </a:t>
            </a:r>
            <a:endParaRPr sz="1400"/>
          </a:p>
          <a:p>
            <a:pPr marL="457200" lvl="0" indent="-317500" algn="l" rtl="0">
              <a:spcBef>
                <a:spcPts val="0"/>
              </a:spcBef>
              <a:spcAft>
                <a:spcPts val="0"/>
              </a:spcAft>
              <a:buSzPts val="1400"/>
              <a:buAutoNum type="arabicPeriod"/>
            </a:pPr>
            <a:r>
              <a:rPr lang="en" sz="1400"/>
              <a:t>Peržiūrėkite savo duomenis, atnaujinkite informaciją, kuri yra pasenusi, pašalinkite perteklinę informaciją.</a:t>
            </a:r>
            <a:endParaRPr sz="1400"/>
          </a:p>
          <a:p>
            <a:pPr marL="457200" lvl="0" indent="-317500" algn="l" rtl="0">
              <a:spcBef>
                <a:spcPts val="0"/>
              </a:spcBef>
              <a:spcAft>
                <a:spcPts val="0"/>
              </a:spcAft>
              <a:buSzPts val="1400"/>
              <a:buAutoNum type="arabicPeriod"/>
            </a:pPr>
            <a:r>
              <a:rPr lang="en" sz="1400"/>
              <a:t>Tokį duomenų ir prenumeratų patikrinimą atlikite reguliariai.</a:t>
            </a:r>
            <a:endParaRPr sz="1400"/>
          </a:p>
          <a:p>
            <a:pPr marL="0" lvl="0" indent="0" algn="l" rtl="0">
              <a:spcBef>
                <a:spcPts val="0"/>
              </a:spcBef>
              <a:spcAft>
                <a:spcPts val="0"/>
              </a:spcAft>
              <a:buClr>
                <a:schemeClr val="dk1"/>
              </a:buClr>
              <a:buFont typeface="Arial"/>
              <a:buNone/>
            </a:pPr>
            <a:endParaRPr sz="1400"/>
          </a:p>
        </p:txBody>
      </p:sp>
      <p:sp>
        <p:nvSpPr>
          <p:cNvPr id="1257" name="Google Shape;1257;g38a0e267829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38a0e267829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8" name="Google Shape;1268;g38a0e267829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a:t>Skaidrėje pateikiamos instrukcijos Apple telefonams (dvejos, nes skirtingoms iOS versijoms):</a:t>
            </a:r>
            <a:endParaRPr sz="1400">
              <a:solidFill>
                <a:srgbClr val="FF0000"/>
              </a:solidFill>
            </a:endParaRPr>
          </a:p>
          <a:p>
            <a:pPr marL="457200" lvl="0" indent="-317500" algn="l" rtl="0">
              <a:spcBef>
                <a:spcPts val="0"/>
              </a:spcBef>
              <a:spcAft>
                <a:spcPts val="0"/>
              </a:spcAft>
              <a:buSzPts val="1400"/>
              <a:buAutoNum type="arabicPeriod"/>
            </a:pPr>
            <a:r>
              <a:rPr lang="en" sz="1400"/>
              <a:t>Įeikite į Settings;</a:t>
            </a:r>
            <a:endParaRPr sz="1400"/>
          </a:p>
          <a:p>
            <a:pPr marL="457200" lvl="0" indent="-317500" algn="l" rtl="0">
              <a:spcBef>
                <a:spcPts val="0"/>
              </a:spcBef>
              <a:spcAft>
                <a:spcPts val="0"/>
              </a:spcAft>
              <a:buSzPts val="1400"/>
              <a:buAutoNum type="arabicPeriod"/>
            </a:pPr>
            <a:r>
              <a:rPr lang="en" sz="1400"/>
              <a:t>Nustatymų meniu pasirinkite Mail;</a:t>
            </a:r>
            <a:endParaRPr sz="1400"/>
          </a:p>
          <a:p>
            <a:pPr marL="457200" lvl="0" indent="-317500" algn="l" rtl="0">
              <a:spcBef>
                <a:spcPts val="0"/>
              </a:spcBef>
              <a:spcAft>
                <a:spcPts val="0"/>
              </a:spcAft>
              <a:buSzPts val="1400"/>
              <a:buAutoNum type="arabicPeriod"/>
            </a:pPr>
            <a:r>
              <a:rPr lang="en" sz="1400"/>
              <a:t>Pasirinkite vieną iš paskyrų arba paspauskite Add Account ir prisijunkite prie savo Google paskyros;</a:t>
            </a:r>
            <a:endParaRPr sz="1400"/>
          </a:p>
          <a:p>
            <a:pPr marL="457200" lvl="0" indent="-317500" algn="l" rtl="0">
              <a:spcBef>
                <a:spcPts val="0"/>
              </a:spcBef>
              <a:spcAft>
                <a:spcPts val="0"/>
              </a:spcAft>
              <a:buSzPts val="1400"/>
              <a:buAutoNum type="arabicPeriod"/>
            </a:pPr>
            <a:r>
              <a:rPr lang="en" sz="1400"/>
              <a:t>Jei neturite Google paskyros, galite ją susikurti </a:t>
            </a:r>
            <a:r>
              <a:rPr lang="en" sz="1400" i="1"/>
              <a:t>(šioje vietoje būtų paklausti dalyvių, ar yra tokių, kurie neturi jokios paskyros, ir trumpam pereiti į skaidrę, kaip susikurti Google paskyrą)</a:t>
            </a:r>
            <a:r>
              <a:rPr lang="en" sz="1400"/>
              <a:t>;</a:t>
            </a:r>
            <a:endParaRPr sz="1400"/>
          </a:p>
          <a:p>
            <a:pPr marL="457200" lvl="0" indent="-317500" algn="l" rtl="0">
              <a:spcBef>
                <a:spcPts val="0"/>
              </a:spcBef>
              <a:spcAft>
                <a:spcPts val="0"/>
              </a:spcAft>
              <a:buSzPts val="1400"/>
              <a:buAutoNum type="arabicPeriod"/>
            </a:pPr>
            <a:r>
              <a:rPr lang="en" sz="1400"/>
              <a:t>Kai kurios paskyros neturi jokių nustatymų, jas galima nebent pašalinti iš telefono. Tačiau kitos, kaip pvz. Google, turi aktyvų mygtuką Informacija, sauga ir suasmeninimas, ant kurio paspaudę matome visą Jūsų paskyroje saugoma informaciją, kuri naudojama automatiniam duomenų užpildymui, įrenginius, kuriems duodate leidimą jugtis prie paskyros, užblokuoti vartotojai ir kiti paskyros duomenys. Svarbi skiltis yra Mokėjimai ir prenumeratos, nes joje galime pridėti/pašalinti mokėjimo korteles, kurios pagreitina internetinio apsipirkimo procesus, tačiau taip pat padidina riziką lengviau paspausti ant kažko mokamo „netyčia“. Šioje skiltyje taip pat matome Saugyklos užpildymo lygį ir Prenumeratas, kurias galime atšaukti (tai ypač aktualu, jei kartais parsisiunčiate programėles, kurios yra nemokamos tik trumpą laiko tarpą - bandomąjį laikotarpį). </a:t>
            </a:r>
            <a:endParaRPr sz="1400"/>
          </a:p>
          <a:p>
            <a:pPr marL="457200" lvl="0" indent="-317500" algn="l" rtl="0">
              <a:spcBef>
                <a:spcPts val="0"/>
              </a:spcBef>
              <a:spcAft>
                <a:spcPts val="0"/>
              </a:spcAft>
              <a:buSzPts val="1400"/>
              <a:buAutoNum type="arabicPeriod"/>
            </a:pPr>
            <a:r>
              <a:rPr lang="en" sz="1400"/>
              <a:t>Peržiūrėkite savo duomenis, atnaujinkite informaciją, kuri yra pasenusi, pašalinkite perteklinę informaciją.</a:t>
            </a:r>
            <a:endParaRPr sz="1400"/>
          </a:p>
          <a:p>
            <a:pPr marL="457200" lvl="0" indent="-317500" algn="l" rtl="0">
              <a:spcBef>
                <a:spcPts val="0"/>
              </a:spcBef>
              <a:spcAft>
                <a:spcPts val="0"/>
              </a:spcAft>
              <a:buSzPts val="1400"/>
              <a:buAutoNum type="arabicPeriod"/>
            </a:pPr>
            <a:r>
              <a:rPr lang="en" sz="1400"/>
              <a:t>Tokį duomenų ir prenumeratų patikrinimą atlikite reguliariai.</a:t>
            </a:r>
            <a:endParaRPr sz="1400"/>
          </a:p>
          <a:p>
            <a:pPr marL="0" lvl="0" indent="0" algn="l" rtl="0">
              <a:spcBef>
                <a:spcPts val="0"/>
              </a:spcBef>
              <a:spcAft>
                <a:spcPts val="0"/>
              </a:spcAft>
              <a:buClr>
                <a:schemeClr val="dk1"/>
              </a:buClr>
              <a:buFont typeface="Arial"/>
              <a:buNone/>
            </a:pPr>
            <a:endParaRPr sz="1400"/>
          </a:p>
        </p:txBody>
      </p:sp>
      <p:sp>
        <p:nvSpPr>
          <p:cNvPr id="1269" name="Google Shape;1269;g38a0e267829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g38a0e267829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8" name="Google Shape;1278;g38a0e267829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a:solidFill>
                  <a:schemeClr val="dk1"/>
                </a:solidFill>
              </a:rPr>
              <a:t>Norint susikurti naują paskyrą, reikia naršyklėje įeiti į nurodytą nuorodą ir užpildžius visus duomenis susikurti savo asmeninę paskyrą. Nepamirškite, kad Google paskyros susikūrimui galite naudoti ne tik Gmail elektroninį paštą.</a:t>
            </a:r>
            <a:endParaRPr sz="1400">
              <a:solidFill>
                <a:schemeClr val="dk1"/>
              </a:solidFill>
            </a:endParaRPr>
          </a:p>
        </p:txBody>
      </p:sp>
      <p:sp>
        <p:nvSpPr>
          <p:cNvPr id="1279" name="Google Shape;1279;g38a0e267829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86</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366ebd20701_2_1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7" name="Google Shape;1287;g366ebd20701_2_1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8" name="Google Shape;1288;g366ebd20701_2_1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87</a:t>
            </a:fld>
            <a:endParaRPr sz="1400">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366ebd20701_2_1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3" name="Google Shape;1293;g366ebd20701_2_1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i="1"/>
              <a:t>Dabar padiskutuokime </a:t>
            </a:r>
            <a:r>
              <a:rPr lang="en" sz="1400"/>
              <a:t>apie mobiliuosius telefonus senais laikais. Ar atsimenate, kokias funkcijas atliko jūsų pirmasis mobilusis telefonas? Ar atsimenate matematikos mokytojos pasakymus, kad „skaičiuotuvo visada su savimi nesinešiosite, dėl to privaloma išmokti visus aritmetikos veiksmus“? Kokius dar seniau kasdien naudojamus prietaisus ar daiktus pakeitė telefonas?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Šiame amžiuje vos per porą dešimtmečių mobiliųjų prietaisų funkcijų sąrašas pakito neatpažįstamai. Jei pradžioje telefonas pakeitė tik komunikacijos metodus, palaipsniui pradėjome didžiąją dalį kasdienių savo veiksmų atlikti būtent mobiliųjų įrenginių pagalba. Kiekvienai „išmaniajai“ funkcijai atlikti naudojame atskiras aplikacijas arba kitaip - programėles. Be originalių programėlių, kurios jau yra telefone jį įsigijus, tokių kaip kamera, galerija, skaičiuotuvas, interneto naršyklė ir pan., dažnai papildomai parsisiunčiame nepriklausomų kūrėjų sukurtas aplikacijas.</a:t>
            </a:r>
            <a:endParaRPr sz="1400"/>
          </a:p>
        </p:txBody>
      </p:sp>
      <p:sp>
        <p:nvSpPr>
          <p:cNvPr id="1294" name="Google Shape;1294;g366ebd20701_2_1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88</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g384399415d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0" name="Google Shape;1300;g384399415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Panagrinėjus mobiliųjų aplikacijų naudojimo statistiką, matome gana stebinančius skaičius: </a:t>
            </a:r>
            <a:endParaRPr sz="1400"/>
          </a:p>
          <a:p>
            <a:pPr marL="0" lvl="0" indent="0" algn="l" rtl="0">
              <a:spcBef>
                <a:spcPts val="0"/>
              </a:spcBef>
              <a:spcAft>
                <a:spcPts val="0"/>
              </a:spcAft>
              <a:buNone/>
            </a:pPr>
            <a:r>
              <a:rPr lang="en" sz="1400"/>
              <a:t>Per 2024 metus pasaulyje į mobiliuosius įrenginius buvo atsisiųsta 136 milijardai programėlių, o už jas arba jų siūloma spapildomas funkcijas buvo sumokėta 132 milijardai Eurų.</a:t>
            </a:r>
            <a:endParaRPr sz="1400"/>
          </a:p>
          <a:p>
            <a:pPr marL="0" lvl="0" indent="0" algn="l" rtl="0">
              <a:spcBef>
                <a:spcPts val="0"/>
              </a:spcBef>
              <a:spcAft>
                <a:spcPts val="0"/>
              </a:spcAft>
              <a:buNone/>
            </a:pPr>
            <a:r>
              <a:rPr lang="en" sz="1400"/>
              <a:t>Vidutinis gyventojas per dieną į telefono ekraną žiūri 3,5 valandos ir per mėnesį į savo įrenginį atsisiunčia 26 naujas programėles.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https://www.prnewswire.com/news-releases/sensor-tower-consumer-spending-on-apps-soared-in-2024-and-mobile-rode-the-wave-of-ai-enthusiasm-302356449.html</a:t>
            </a:r>
            <a:endParaRPr sz="1400" i="1"/>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366ebd20701_2_1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2" name="Google Shape;1322;g366ebd20701_2_1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Mobiliųjų programėlių klasifikavimas pagal kainą padeda suprasti, kokios skirtingos verslo modelio strategijos yra taikomos kūrėjų ir platformų. Plačiau aptarkime kiekvieną tipą, kartu su jų savybėmis ir pavyzdžiais. </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r>
              <a:rPr lang="en" sz="1400" b="1">
                <a:solidFill>
                  <a:schemeClr val="dk1"/>
                </a:solidFill>
              </a:rPr>
              <a:t>Nemokamų</a:t>
            </a:r>
            <a:r>
              <a:rPr lang="en" sz="1400">
                <a:solidFill>
                  <a:schemeClr val="dk1"/>
                </a:solidFill>
              </a:rPr>
              <a:t> </a:t>
            </a:r>
            <a:r>
              <a:rPr lang="en" sz="1400" b="1">
                <a:solidFill>
                  <a:schemeClr val="dk1"/>
                </a:solidFill>
              </a:rPr>
              <a:t>programėlių</a:t>
            </a:r>
            <a:r>
              <a:rPr lang="en" sz="1400">
                <a:solidFill>
                  <a:schemeClr val="dk1"/>
                </a:solidFill>
              </a:rPr>
              <a:t> savybės: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Vartotojui atsisiuntimas ir naudojimas nieko nekainuoja.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Visiems prieinamos ir visiškai nemokamos būna visos valstybės institucijų programėlės, sukurtos iš valstybės biudžeto lėšų. Pavyzdžiui Elvis yra Lietuvos audiosensorinės bibliotekos išleista aplikacija, kuri vartotojui nieko nekainuoja ir nerodo jokių reklamų.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Tačiau privačių kūrėjų pajamos iš nemokamų programėlių dažniausiai generuojamos per reklamą (in-app ads), duomenų rinkimą arba siūlant papildomas mokamas funkcijas. Pavyzdžiui Facebook, TikTok, Spotify aplikacijos, kuriose reguliariai tarp savo norimo vartoti turinio, turime matyti arba girdėti ir reklaminį turinį. Taigi nors tokios programėlės finansiškai nieko nekainuoja, vartotojas „sumoka“ duomenimis ar dėmesiu reklamoms.</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r>
              <a:rPr lang="en" sz="1400" b="1">
                <a:solidFill>
                  <a:schemeClr val="dk1"/>
                </a:solidFill>
              </a:rPr>
              <a:t>Mokamų programėlių</a:t>
            </a:r>
            <a:r>
              <a:rPr lang="en" sz="1400">
                <a:solidFill>
                  <a:schemeClr val="dk1"/>
                </a:solidFill>
              </a:rPr>
              <a:t> savybės: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Vartotojas turi sumokėti fiksuotą kainą prieš atsisiųsdamas aplikaciją.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Paprastai neturi reklamų, visos programėlės funkcijos būna pasiekiamos iš karto.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Pavyzdžiai: Tasker, TouchRetouch, Threema, Procreate Pocket.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Šio tipo programėlės dažniau pasitaiko kūrybos, produktyvumo ar profesionalų segmente.</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r>
              <a:rPr lang="en" sz="1400" b="1">
                <a:solidFill>
                  <a:schemeClr val="dk1"/>
                </a:solidFill>
              </a:rPr>
              <a:t>Programėlių su mokamomis funkcijomis</a:t>
            </a:r>
            <a:r>
              <a:rPr lang="en" sz="1400">
                <a:solidFill>
                  <a:schemeClr val="dk1"/>
                </a:solidFill>
              </a:rPr>
              <a:t> savybės: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Programėlė parsisiunčiama nemokamai, tačiau siūlo papildomą turinį, „geresnes“ funkcijas ar išskirtinę aplikacijos valiutą už mokestį.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Dažniausiai naudojama žaidimų ar produktyvumo srityse. </a:t>
            </a:r>
            <a:endParaRPr sz="1400">
              <a:solidFill>
                <a:schemeClr val="dk1"/>
              </a:solidFill>
            </a:endParaRPr>
          </a:p>
          <a:p>
            <a:pPr marL="0" lvl="0" indent="0" algn="l" rtl="0">
              <a:spcBef>
                <a:spcPts val="0"/>
              </a:spcBef>
              <a:spcAft>
                <a:spcPts val="0"/>
              </a:spcAft>
              <a:buNone/>
            </a:pPr>
            <a:r>
              <a:rPr lang="en" sz="1400">
                <a:solidFill>
                  <a:schemeClr val="dk1"/>
                </a:solidFill>
              </a:rPr>
              <a:t>Pavyzdžiai - Canva, Candy Crush, Duolingo, Adobe Scan programėlės. </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b="1">
                <a:solidFill>
                  <a:schemeClr val="dk1"/>
                </a:solidFill>
              </a:rPr>
              <a:t>Prenumeratos pagrindu veikiančių programėlių</a:t>
            </a:r>
            <a:r>
              <a:rPr lang="en" sz="1400">
                <a:solidFill>
                  <a:schemeClr val="dk1"/>
                </a:solidFill>
              </a:rPr>
              <a:t> savybės: </a:t>
            </a:r>
            <a:endParaRPr sz="1400">
              <a:solidFill>
                <a:schemeClr val="dk1"/>
              </a:solidFill>
            </a:endParaRPr>
          </a:p>
          <a:p>
            <a:pPr marL="0" lvl="0" indent="0" algn="l" rtl="0">
              <a:spcBef>
                <a:spcPts val="0"/>
              </a:spcBef>
              <a:spcAft>
                <a:spcPts val="0"/>
              </a:spcAft>
              <a:buNone/>
            </a:pPr>
            <a:r>
              <a:rPr lang="en" sz="1400">
                <a:solidFill>
                  <a:schemeClr val="dk1"/>
                </a:solidFill>
              </a:rPr>
              <a:t>Vartotojas moka periodinį mokestį (mėnesinį, metinį) už prieigą prie turinio ar funkcijų. </a:t>
            </a:r>
            <a:endParaRPr sz="1400">
              <a:solidFill>
                <a:schemeClr val="dk1"/>
              </a:solidFill>
            </a:endParaRPr>
          </a:p>
          <a:p>
            <a:pPr marL="0" lvl="0" indent="0" algn="l" rtl="0">
              <a:spcBef>
                <a:spcPts val="0"/>
              </a:spcBef>
              <a:spcAft>
                <a:spcPts val="0"/>
              </a:spcAft>
              <a:buNone/>
            </a:pPr>
            <a:r>
              <a:rPr lang="en" sz="1400">
                <a:solidFill>
                  <a:schemeClr val="dk1"/>
                </a:solidFill>
              </a:rPr>
              <a:t>Dažnai naudojamos medijų, srautinių paslaugų, produktyvumo programose. </a:t>
            </a:r>
            <a:endParaRPr sz="1400">
              <a:solidFill>
                <a:schemeClr val="dk1"/>
              </a:solidFill>
            </a:endParaRPr>
          </a:p>
          <a:p>
            <a:pPr marL="0" lvl="0" indent="0" algn="l" rtl="0">
              <a:spcBef>
                <a:spcPts val="0"/>
              </a:spcBef>
              <a:spcAft>
                <a:spcPts val="0"/>
              </a:spcAft>
              <a:buNone/>
            </a:pPr>
            <a:r>
              <a:rPr lang="en" sz="1400">
                <a:solidFill>
                  <a:schemeClr val="dk1"/>
                </a:solidFill>
              </a:rPr>
              <a:t>Populiariausi pavyzdžiai: Netflix, Spotify Premium, Google One, Notion </a:t>
            </a:r>
            <a:endParaRPr sz="1400">
              <a:solidFill>
                <a:schemeClr val="dk1"/>
              </a:solidFill>
            </a:endParaRPr>
          </a:p>
          <a:p>
            <a:pPr marL="0" lvl="0" indent="0" algn="l" rtl="0">
              <a:spcBef>
                <a:spcPts val="0"/>
              </a:spcBef>
              <a:spcAft>
                <a:spcPts val="0"/>
              </a:spcAft>
              <a:buNone/>
            </a:pPr>
            <a:r>
              <a:rPr lang="en" sz="1400">
                <a:solidFill>
                  <a:schemeClr val="dk1"/>
                </a:solidFill>
              </a:rPr>
              <a:t>Pastaba: Dažnai siūloma nemokama bandomoji versija, tačiau jai įsigyti reikia priregistruoti savo mokėjimo duomenis ir nepamiršti atšaukti mokėjimų, jei po bandomojo laikotarpio pabaigos nenorime įsigyti mokamos versijos.</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b="1">
                <a:solidFill>
                  <a:schemeClr val="dk1"/>
                </a:solidFill>
              </a:rPr>
              <a:t>Hibridinio modelio programėlių</a:t>
            </a:r>
            <a:r>
              <a:rPr lang="en" sz="1400">
                <a:solidFill>
                  <a:schemeClr val="dk1"/>
                </a:solidFill>
              </a:rPr>
              <a:t> savybės: </a:t>
            </a:r>
            <a:endParaRPr sz="1400">
              <a:solidFill>
                <a:schemeClr val="dk1"/>
              </a:solidFill>
            </a:endParaRPr>
          </a:p>
          <a:p>
            <a:pPr marL="0" lvl="0" indent="0" algn="l" rtl="0">
              <a:spcBef>
                <a:spcPts val="0"/>
              </a:spcBef>
              <a:spcAft>
                <a:spcPts val="0"/>
              </a:spcAft>
              <a:buNone/>
            </a:pPr>
            <a:r>
              <a:rPr lang="en" sz="1400">
                <a:solidFill>
                  <a:schemeClr val="dk1"/>
                </a:solidFill>
              </a:rPr>
              <a:t>Derinami keli modeliai vienu metu: nemokamas įdiegimas, prenumeratos, vidiniai pirkimai ir reklamos. </a:t>
            </a:r>
            <a:endParaRPr sz="1400">
              <a:solidFill>
                <a:schemeClr val="dk1"/>
              </a:solidFill>
            </a:endParaRPr>
          </a:p>
          <a:p>
            <a:pPr marL="0" lvl="0" indent="0" algn="l" rtl="0">
              <a:spcBef>
                <a:spcPts val="0"/>
              </a:spcBef>
              <a:spcAft>
                <a:spcPts val="0"/>
              </a:spcAft>
              <a:buNone/>
            </a:pPr>
            <a:r>
              <a:rPr lang="en" sz="1400">
                <a:solidFill>
                  <a:schemeClr val="dk1"/>
                </a:solidFill>
              </a:rPr>
              <a:t>Toks mišrus modelis leidžia pritraukti platų vartotojų spektrą. </a:t>
            </a:r>
            <a:endParaRPr sz="1400">
              <a:solidFill>
                <a:schemeClr val="dk1"/>
              </a:solidFill>
            </a:endParaRPr>
          </a:p>
          <a:p>
            <a:pPr marL="0" lvl="0" indent="0" algn="l" rtl="0">
              <a:spcBef>
                <a:spcPts val="0"/>
              </a:spcBef>
              <a:spcAft>
                <a:spcPts val="0"/>
              </a:spcAft>
              <a:buNone/>
            </a:pPr>
            <a:r>
              <a:rPr lang="en" sz="1400">
                <a:solidFill>
                  <a:schemeClr val="dk1"/>
                </a:solidFill>
              </a:rPr>
              <a:t>Pavyzdžiai: </a:t>
            </a:r>
            <a:endParaRPr sz="1400">
              <a:solidFill>
                <a:schemeClr val="dk1"/>
              </a:solidFill>
            </a:endParaRPr>
          </a:p>
          <a:p>
            <a:pPr marL="0" lvl="0" indent="0" algn="l" rtl="0">
              <a:spcBef>
                <a:spcPts val="0"/>
              </a:spcBef>
              <a:spcAft>
                <a:spcPts val="0"/>
              </a:spcAft>
              <a:buNone/>
            </a:pPr>
            <a:r>
              <a:rPr lang="en" sz="1400">
                <a:solidFill>
                  <a:schemeClr val="dk1"/>
                </a:solidFill>
              </a:rPr>
              <a:t>YouTube (nemokama su reklamomis, bet siūlomas „Premium“ be reklamų), </a:t>
            </a:r>
            <a:endParaRPr sz="1400">
              <a:solidFill>
                <a:schemeClr val="dk1"/>
              </a:solidFill>
            </a:endParaRPr>
          </a:p>
          <a:p>
            <a:pPr marL="0" lvl="0" indent="0" algn="l" rtl="0">
              <a:spcBef>
                <a:spcPts val="0"/>
              </a:spcBef>
              <a:spcAft>
                <a:spcPts val="0"/>
              </a:spcAft>
              <a:buNone/>
            </a:pPr>
            <a:r>
              <a:rPr lang="en" sz="1400">
                <a:solidFill>
                  <a:schemeClr val="dk1"/>
                </a:solidFill>
              </a:rPr>
              <a:t>Headspace (nemokama bazė + mokama prenumerata).</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None/>
            </a:pPr>
            <a:r>
              <a:rPr lang="en" sz="1400" i="1"/>
              <a:t>Šaltiniai: </a:t>
            </a:r>
            <a:r>
              <a:rPr lang="en" sz="1400" i="1" u="sng">
                <a:solidFill>
                  <a:schemeClr val="hlink"/>
                </a:solidFill>
                <a:hlinkClick r:id="rId3"/>
              </a:rPr>
              <a:t>https://tms-outsource.com/blog/posts/app-pricing-models/</a:t>
            </a:r>
            <a:endParaRPr sz="1400">
              <a:solidFill>
                <a:schemeClr val="dk1"/>
              </a:solidFill>
            </a:endParaRPr>
          </a:p>
          <a:p>
            <a:pPr marL="0" lvl="0" indent="0" algn="l" rtl="0">
              <a:spcBef>
                <a:spcPts val="0"/>
              </a:spcBef>
              <a:spcAft>
                <a:spcPts val="0"/>
              </a:spcAft>
              <a:buClr>
                <a:schemeClr val="dk1"/>
              </a:buClr>
              <a:buFont typeface="Arial"/>
              <a:buNone/>
            </a:pPr>
            <a:r>
              <a:rPr lang="en" sz="1400" i="1" u="sng">
                <a:solidFill>
                  <a:schemeClr val="hlink"/>
                </a:solidFill>
                <a:hlinkClick r:id="rId4"/>
              </a:rPr>
              <a:t>https://finance.yahoo.com/news/sensor-tower-consumer-spending-apps-080100328.html</a:t>
            </a:r>
            <a:r>
              <a:rPr lang="en" sz="1400" i="1">
                <a:solidFill>
                  <a:schemeClr val="dk1"/>
                </a:solidFill>
              </a:rPr>
              <a:t> </a:t>
            </a:r>
            <a:endParaRPr sz="1400">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p:txBody>
      </p:sp>
      <p:sp>
        <p:nvSpPr>
          <p:cNvPr id="1323" name="Google Shape;1323;g366ebd20701_2_1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366ebd20701_2_1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9" name="Google Shape;1329;g366ebd20701_2_1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Čia ir tolimesnėse skaidrėse matome skirtingus pavyzdžius, kaip vartotojas tiesiogiai arba netiesiogiai susimoka kainą už aplikaciją:</a:t>
            </a:r>
            <a:endParaRPr sz="1400"/>
          </a:p>
          <a:p>
            <a:pPr marL="457200" lvl="0" indent="-317500" algn="l" rtl="0">
              <a:spcBef>
                <a:spcPts val="0"/>
              </a:spcBef>
              <a:spcAft>
                <a:spcPts val="0"/>
              </a:spcAft>
              <a:buSzPts val="1400"/>
              <a:buAutoNum type="arabicPeriod"/>
            </a:pPr>
            <a:r>
              <a:rPr lang="en" sz="1400"/>
              <a:t>Elvis aplikacija yra nemokama ir ją galime iškart instaliuoti į savo mobilųjį įrenginį.</a:t>
            </a:r>
            <a:endParaRPr sz="1400"/>
          </a:p>
          <a:p>
            <a:pPr marL="457200" lvl="0" indent="-317500" algn="l" rtl="0">
              <a:spcBef>
                <a:spcPts val="0"/>
              </a:spcBef>
              <a:spcAft>
                <a:spcPts val="0"/>
              </a:spcAft>
              <a:buSzPts val="1400"/>
              <a:buAutoNum type="arabicPeriod"/>
            </a:pPr>
            <a:r>
              <a:rPr lang="en" sz="1400"/>
              <a:t>Tasker aplikacija kainuoja 3,59Eur.</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SzPts val="1100"/>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Tęsinys kitoje skaidrėje.</a:t>
            </a:r>
            <a:endParaRPr sz="1400"/>
          </a:p>
        </p:txBody>
      </p:sp>
      <p:sp>
        <p:nvSpPr>
          <p:cNvPr id="1330" name="Google Shape;1330;g366ebd20701_2_1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91</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9"/>
        <p:cNvGrpSpPr/>
        <p:nvPr/>
      </p:nvGrpSpPr>
      <p:grpSpPr>
        <a:xfrm>
          <a:off x="0" y="0"/>
          <a:ext cx="0" cy="0"/>
          <a:chOff x="0" y="0"/>
          <a:chExt cx="0" cy="0"/>
        </a:xfrm>
      </p:grpSpPr>
      <p:sp>
        <p:nvSpPr>
          <p:cNvPr id="1340" name="Google Shape;1340;g387314fc57b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1" name="Google Shape;1341;g387314fc57b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Tęsinys nuo praeitos skaidrės:</a:t>
            </a:r>
            <a:endParaRPr sz="1400" i="1"/>
          </a:p>
          <a:p>
            <a:pPr marL="457200" lvl="0" indent="0" algn="l" rtl="0">
              <a:spcBef>
                <a:spcPts val="0"/>
              </a:spcBef>
              <a:spcAft>
                <a:spcPts val="0"/>
              </a:spcAft>
              <a:buNone/>
            </a:pPr>
            <a:endParaRPr sz="1400"/>
          </a:p>
          <a:p>
            <a:pPr marL="0" lvl="0" indent="0" algn="l" rtl="0">
              <a:spcBef>
                <a:spcPts val="0"/>
              </a:spcBef>
              <a:spcAft>
                <a:spcPts val="0"/>
              </a:spcAft>
              <a:buNone/>
            </a:pPr>
            <a:r>
              <a:rPr lang="en" sz="1400"/>
              <a:t>3. Netflix programėlė veikia prenumeratos principu, t.y. vartotojas moka mėnesinį mokestį už galimybę naudotis turiniu. Prenumeratos kainos skiriasi priklausomai nuo gyvenamosios šalies.</a:t>
            </a:r>
            <a:endParaRPr sz="1400"/>
          </a:p>
          <a:p>
            <a:pPr marL="0" lvl="0" indent="0" algn="l" rtl="0">
              <a:spcBef>
                <a:spcPts val="0"/>
              </a:spcBef>
              <a:spcAft>
                <a:spcPts val="0"/>
              </a:spcAft>
              <a:buNone/>
            </a:pPr>
            <a:r>
              <a:rPr lang="en" sz="1400">
                <a:solidFill>
                  <a:schemeClr val="dk1"/>
                </a:solidFill>
              </a:rPr>
              <a:t>4. Canva programėlėje matome, kad kairėje pusėje pateiktas renginio planavimo šablonas yra nemokamas, o ryškesnis, įspūdingesnis šablonas yra pasiekiamas tik „profams“, t.y. mokamą programėlės versiją turintiems vartotojams.</a:t>
            </a:r>
            <a:endParaRPr sz="1400"/>
          </a:p>
          <a:p>
            <a:pPr marL="0" lvl="0" indent="0" algn="l" rtl="0">
              <a:spcBef>
                <a:spcPts val="0"/>
              </a:spcBef>
              <a:spcAft>
                <a:spcPts val="0"/>
              </a:spcAft>
              <a:buNone/>
            </a:pPr>
            <a:endParaRPr sz="1400" i="1"/>
          </a:p>
          <a:p>
            <a:pPr marL="0" lvl="0" indent="0" algn="l" rtl="0">
              <a:spcBef>
                <a:spcPts val="0"/>
              </a:spcBef>
              <a:spcAft>
                <a:spcPts val="0"/>
              </a:spcAft>
              <a:buNone/>
            </a:pPr>
            <a:r>
              <a:rPr lang="en" sz="1400" i="1"/>
              <a:t>Tęsinys kitoje skaidrėje.</a:t>
            </a:r>
            <a:endParaRPr sz="1400" i="1"/>
          </a:p>
          <a:p>
            <a:pPr marL="0" lvl="0" indent="0" algn="l" rtl="0">
              <a:spcBef>
                <a:spcPts val="0"/>
              </a:spcBef>
              <a:spcAft>
                <a:spcPts val="0"/>
              </a:spcAft>
              <a:buNone/>
            </a:pPr>
            <a:r>
              <a:rPr lang="en" sz="1400"/>
              <a:t> </a:t>
            </a:r>
            <a:endParaRPr sz="1400"/>
          </a:p>
          <a:p>
            <a:pPr marL="0" lvl="0" indent="0" algn="l" rtl="0">
              <a:spcBef>
                <a:spcPts val="0"/>
              </a:spcBef>
              <a:spcAft>
                <a:spcPts val="0"/>
              </a:spcAft>
              <a:buNone/>
            </a:pPr>
            <a:endParaRPr sz="1400"/>
          </a:p>
        </p:txBody>
      </p:sp>
      <p:sp>
        <p:nvSpPr>
          <p:cNvPr id="1342" name="Google Shape;1342;g387314fc57b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92</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1"/>
        <p:cNvGrpSpPr/>
        <p:nvPr/>
      </p:nvGrpSpPr>
      <p:grpSpPr>
        <a:xfrm>
          <a:off x="0" y="0"/>
          <a:ext cx="0" cy="0"/>
          <a:chOff x="0" y="0"/>
          <a:chExt cx="0" cy="0"/>
        </a:xfrm>
      </p:grpSpPr>
      <p:sp>
        <p:nvSpPr>
          <p:cNvPr id="1352" name="Google Shape;1352;g387314fc57b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3" name="Google Shape;1353;g387314fc57b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solidFill>
                  <a:schemeClr val="dk1"/>
                </a:solidFill>
              </a:rPr>
              <a:t>Tęsinys nuo praeitos skaidrės:</a:t>
            </a:r>
            <a:endParaRPr sz="1400" i="1">
              <a:solidFill>
                <a:schemeClr val="dk1"/>
              </a:solidFill>
            </a:endParaRPr>
          </a:p>
          <a:p>
            <a:pPr marL="457200" lvl="0" indent="0" algn="l" rtl="0">
              <a:spcBef>
                <a:spcPts val="0"/>
              </a:spcBef>
              <a:spcAft>
                <a:spcPts val="0"/>
              </a:spcAft>
              <a:buNone/>
            </a:pPr>
            <a:endParaRPr sz="1400"/>
          </a:p>
          <a:p>
            <a:pPr marL="0" lvl="0" indent="0" algn="l" rtl="0">
              <a:spcBef>
                <a:spcPts val="0"/>
              </a:spcBef>
              <a:spcAft>
                <a:spcPts val="0"/>
              </a:spcAft>
              <a:buNone/>
            </a:pPr>
            <a:r>
              <a:rPr lang="en" sz="1400"/>
              <a:t>5. Youtube programėlėje įsijungus video, prieš tai dažnai tenka peržiūrėti vieną ar dvi reklamas. Kartais jas galima praleisti po keletos sekundžių, tačiau kartais praleidimas yra negalimas.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 </a:t>
            </a:r>
            <a:endParaRPr sz="1400"/>
          </a:p>
          <a:p>
            <a:pPr marL="0" lvl="0" indent="0" algn="l" rtl="0">
              <a:spcBef>
                <a:spcPts val="0"/>
              </a:spcBef>
              <a:spcAft>
                <a:spcPts val="0"/>
              </a:spcAft>
              <a:buNone/>
            </a:pPr>
            <a:endParaRPr sz="1400"/>
          </a:p>
        </p:txBody>
      </p:sp>
      <p:sp>
        <p:nvSpPr>
          <p:cNvPr id="1354" name="Google Shape;1354;g387314fc57b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93</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366ebd20701_2_1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2" name="Google Shape;1362;g366ebd20701_2_11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Tam, kad galėtume į savo telefoną parsisiųsti norimas programėles, turime tai daryti per savo telefone esančią aplikacijų parduotuvę. Apple telefonuose ir planšetėse tai bus App Store; Samsung, Xiaomi ir kituose Android telefonuose – Google Play programa. </a:t>
            </a:r>
            <a:r>
              <a:rPr lang="en" sz="1400" i="1"/>
              <a:t>(Huawei telefonuose – AppGallery). </a:t>
            </a:r>
            <a:r>
              <a:rPr lang="en" sz="1400"/>
              <a:t>Toliau aptarkime populiariausių dviejų platformų funkcijas.</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r>
              <a:rPr lang="en" sz="1400">
                <a:solidFill>
                  <a:schemeClr val="dk1"/>
                </a:solidFill>
              </a:rPr>
              <a:t>Apple </a:t>
            </a:r>
            <a:r>
              <a:rPr lang="en" sz="1400" b="1">
                <a:solidFill>
                  <a:schemeClr val="dk1"/>
                </a:solidFill>
              </a:rPr>
              <a:t>App Store</a:t>
            </a:r>
            <a:r>
              <a:rPr lang="en" sz="1400">
                <a:solidFill>
                  <a:schemeClr val="dk1"/>
                </a:solidFill>
              </a:rPr>
              <a:t> yra oficiali programėlių platinimo platforma skirta „iPhone“ telefonams. Skirtingai nei „Google Play“, „App Store“ taiko griežtesnę išankstinę programėlių peržiūros politiką, kad vartotojus pasiektų tik gerai veikiančios, stabilių funkcijų ir dizaino programėlės.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Programėlės „App Store“ yra specialiai pritaikytos iOS aplinkai, todėl dažnai veikia sklandžiau nei jų analogai kitose platformose. </a:t>
            </a:r>
            <a:endParaRPr sz="1400">
              <a:solidFill>
                <a:schemeClr val="dk1"/>
              </a:solidFill>
            </a:endParaRPr>
          </a:p>
          <a:p>
            <a:pPr marL="0" lvl="0" indent="0" algn="l" rtl="0">
              <a:spcBef>
                <a:spcPts val="0"/>
              </a:spcBef>
              <a:spcAft>
                <a:spcPts val="0"/>
              </a:spcAft>
              <a:buNone/>
            </a:pPr>
            <a:r>
              <a:rPr lang="en" sz="1400">
                <a:solidFill>
                  <a:schemeClr val="dk1"/>
                </a:solidFill>
              </a:rPr>
              <a:t>Pagrindiniai saugumo bruožai, tai rankinė programėlių peržiūra – prieš paskelbiant programą, „Apple“ komanda vertina jos funkcionalumą, saugumą, privatumo politiką, ir leidimų valdymas – kiekvienas leidimas (kamera, vieta, mikrofonas) turi būti aktyviai patvirtintas naudotojo.</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 </a:t>
            </a:r>
            <a:endParaRPr sz="1400">
              <a:solidFill>
                <a:schemeClr val="dk1"/>
              </a:solidFill>
            </a:endParaRPr>
          </a:p>
          <a:p>
            <a:pPr marL="0" lvl="0" indent="0" algn="l" rtl="0">
              <a:spcBef>
                <a:spcPts val="0"/>
              </a:spcBef>
              <a:spcAft>
                <a:spcPts val="0"/>
              </a:spcAft>
              <a:buNone/>
            </a:pPr>
            <a:r>
              <a:rPr lang="en" sz="1400" i="1">
                <a:solidFill>
                  <a:schemeClr val="dk1"/>
                </a:solidFill>
              </a:rPr>
              <a:t>Šaltinis: </a:t>
            </a:r>
            <a:r>
              <a:rPr lang="en" sz="1400" i="1" u="sng">
                <a:solidFill>
                  <a:schemeClr val="hlink"/>
                </a:solidFill>
                <a:hlinkClick r:id="rId3"/>
              </a:rPr>
              <a:t>https://support.apple.com/en-gb/guide/security/secb8f887a15/web</a:t>
            </a:r>
            <a:r>
              <a:rPr lang="en" sz="1400" i="1">
                <a:solidFill>
                  <a:schemeClr val="dk1"/>
                </a:solidFill>
              </a:rPr>
              <a:t> </a:t>
            </a:r>
            <a:endParaRPr sz="1400" i="1">
              <a:solidFill>
                <a:schemeClr val="dk1"/>
              </a:solidFill>
            </a:endParaRPr>
          </a:p>
          <a:p>
            <a:pPr marL="0" lvl="0" indent="0" algn="l" rtl="0">
              <a:spcBef>
                <a:spcPts val="0"/>
              </a:spcBef>
              <a:spcAft>
                <a:spcPts val="0"/>
              </a:spcAft>
              <a:buNone/>
            </a:pPr>
            <a:endParaRPr sz="1400"/>
          </a:p>
        </p:txBody>
      </p:sp>
      <p:sp>
        <p:nvSpPr>
          <p:cNvPr id="1363" name="Google Shape;1363;g366ebd20701_2_11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g387314fc57b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0" name="Google Shape;1370;g387314fc57b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Google Play</a:t>
            </a:r>
            <a:r>
              <a:rPr lang="en" sz="1400">
                <a:solidFill>
                  <a:schemeClr val="dk1"/>
                </a:solidFill>
              </a:rPr>
              <a:t> yra oficiali „Android“ operacinės sistemos programėlių parduotuvė. Joje siūlomos milijonai programų, sukurtų tiek nepriklausomų kūrėjų, tiek tarptautinių organizacijų. Taip pat per šią programą vyksta ir turimų aplikacijų atnaujinimai. Pagrindiniai privalumai: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Atsiliepimų sistema – vartotojai gali įvertinti ir komentuoti programėles, taip skatinant skaidrumą. Dėl to rekomenduojama rinktis aplikacijas, kurios turi kuo daugiau įvertinimų.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Vaikams skirtų programėlių grupė Teachers Approved - tai mokytojų patikrintos aplikacijos, kad būtų užtikrintas saugus ir teisingas turinys.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Taip pat, „Google“ taiko kelių lygių apsaugą: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Tai Google Play Protect sistema, kuri automatiškai tikrina įdiegtas programėles dėl kenkėjiškos veiklos, ir privatumo skydai („Data Safety“) – kai kiekviena programėlė privalo nurodyti, kokius duomenis renka ir kaip jie naudojami.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 </a:t>
            </a: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Šaltinis: https://support.google.com/googleplay/answer/2812853 </a:t>
            </a:r>
            <a:endParaRPr sz="1400">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Clr>
                <a:schemeClr val="dk1"/>
              </a:buClr>
              <a:buFont typeface="Arial"/>
              <a:buNone/>
            </a:pPr>
            <a:endParaRPr>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1371" name="Google Shape;1371;g387314fc57b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6"/>
        <p:cNvGrpSpPr/>
        <p:nvPr/>
      </p:nvGrpSpPr>
      <p:grpSpPr>
        <a:xfrm>
          <a:off x="0" y="0"/>
          <a:ext cx="0" cy="0"/>
          <a:chOff x="0" y="0"/>
          <a:chExt cx="0" cy="0"/>
        </a:xfrm>
      </p:grpSpPr>
      <p:sp>
        <p:nvSpPr>
          <p:cNvPr id="1377" name="Google Shape;1377;g366ebd20701_2_11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8" name="Google Shape;1378;g366ebd20701_2_11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Atsisiunčiant mobiliąsias programėles į išmanųjį telefoną, svarbu būti atsargiems dėl galimų pavojų ir grėsmės vartotojų privatumui ir duomenų saugumui. </a:t>
            </a:r>
            <a:endParaRPr sz="1400"/>
          </a:p>
          <a:p>
            <a:pPr marL="0" lvl="0" indent="0" algn="l" rtl="0">
              <a:spcBef>
                <a:spcPts val="0"/>
              </a:spcBef>
              <a:spcAft>
                <a:spcPts val="0"/>
              </a:spcAft>
              <a:buNone/>
            </a:pPr>
            <a:r>
              <a:rPr lang="en" sz="1400"/>
              <a:t>Dėl to vartotojams rekomenduojama: </a:t>
            </a:r>
            <a:endParaRPr sz="1400"/>
          </a:p>
          <a:p>
            <a:pPr marL="0" lvl="0" indent="0" algn="l" rtl="0">
              <a:spcBef>
                <a:spcPts val="0"/>
              </a:spcBef>
              <a:spcAft>
                <a:spcPts val="0"/>
              </a:spcAft>
              <a:buNone/>
            </a:pPr>
            <a:r>
              <a:rPr lang="en" sz="1400"/>
              <a:t>Ribokite prieigos leidimus: prieš įdiegiant programėlę, patikrinkite, kokių leidimų ji prašo, ir įvertinkite, ar jie būtini jos funkcionalumui. Venkite siųstis aplikacijas, kurios atrodo įtartinai ir prašo perteklinės prieigos prie jūsų duomenų. </a:t>
            </a:r>
            <a:endParaRPr sz="1400"/>
          </a:p>
          <a:p>
            <a:pPr marL="0" lvl="0" indent="0" algn="l" rtl="0">
              <a:spcBef>
                <a:spcPts val="0"/>
              </a:spcBef>
              <a:spcAft>
                <a:spcPts val="0"/>
              </a:spcAft>
              <a:buNone/>
            </a:pPr>
            <a:r>
              <a:rPr lang="en" sz="1400"/>
              <a:t>Naudokite oficialias parduotuves: diekite programėles tik iš patikimų šaltinių, tokių kaip „Google Play Store“ ar „Apple App Store“. </a:t>
            </a:r>
            <a:endParaRPr sz="1400"/>
          </a:p>
          <a:p>
            <a:pPr marL="0" lvl="0" indent="0" algn="l" rtl="0">
              <a:spcBef>
                <a:spcPts val="0"/>
              </a:spcBef>
              <a:spcAft>
                <a:spcPts val="0"/>
              </a:spcAft>
              <a:buNone/>
            </a:pPr>
            <a:r>
              <a:rPr lang="en" sz="1400"/>
              <a:t>Reguliariai peržiūrėkite leidimus: periodiškai tikrinkite, kokias prieigas turi įdiegtos programėlės, ir atšaukite nereikalingus leidimus per telefono nustatymus.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Skaitmeninis sąmoningumas – tai ne tik techninis įgūdis, bet ir kritinis požiūris į tai, ką įdiegiame į savo įrenginį ir kokią informaciją esame pasiruošę atiduoti mainais į patogumą.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https://www.enisa.europa.eu/sites/default/files/publications/WP2017%20O-2-2-4%20GDPR%20Mobile.pdf </a:t>
            </a:r>
            <a:endParaRPr sz="1400"/>
          </a:p>
        </p:txBody>
      </p:sp>
      <p:sp>
        <p:nvSpPr>
          <p:cNvPr id="1379" name="Google Shape;1379;g366ebd20701_2_11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96</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g344d9b024fe_2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9" name="Google Shape;1389;g344d9b024fe_2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Šioje skaidrėje pateikiami leidimai, kurių programėlės gali prašyti, kad galėtų veikti efektyviai.</a:t>
            </a:r>
            <a:endParaRPr sz="1400"/>
          </a:p>
          <a:p>
            <a:pPr marL="0" lvl="0" indent="0" algn="l" rtl="0">
              <a:spcBef>
                <a:spcPts val="0"/>
              </a:spcBef>
              <a:spcAft>
                <a:spcPts val="0"/>
              </a:spcAft>
              <a:buNone/>
            </a:pPr>
            <a:r>
              <a:rPr lang="en" sz="1400"/>
              <a:t>Nors šie leidimai gali pagerinti programėlės funkcionalumą, ne visada būtina juos suteikti.</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Jei neturite laiko, galite neaptarti detaliau, koks leidimas kokią prieigą prie asmens duomenų suteikia.</a:t>
            </a:r>
            <a:endParaRPr sz="1400" i="1"/>
          </a:p>
          <a:p>
            <a:pPr marL="0" lvl="0" indent="0" algn="l" rtl="0">
              <a:spcBef>
                <a:spcPts val="0"/>
              </a:spcBef>
              <a:spcAft>
                <a:spcPts val="0"/>
              </a:spcAft>
              <a:buNone/>
            </a:pPr>
            <a:r>
              <a:rPr lang="en" sz="1400" b="1"/>
              <a:t>Fotoaparatas.</a:t>
            </a:r>
            <a:r>
              <a:rPr lang="en" sz="1400"/>
              <a:t> Leidžia programėlei fotografuoti ir filmuoti, svarbu naudojant QR kodų skenerius.</a:t>
            </a:r>
            <a:endParaRPr sz="1400"/>
          </a:p>
          <a:p>
            <a:pPr marL="0" lvl="0" indent="0" algn="l" rtl="0">
              <a:spcBef>
                <a:spcPts val="0"/>
              </a:spcBef>
              <a:spcAft>
                <a:spcPts val="0"/>
              </a:spcAft>
              <a:buNone/>
            </a:pPr>
            <a:r>
              <a:rPr lang="en" sz="1400" b="1"/>
              <a:t>Kalendorius.</a:t>
            </a:r>
            <a:r>
              <a:rPr lang="en" sz="1400"/>
              <a:t> Programėlės gali skaityti kalendoriaus įvykius, naudinga planuojant renginius.</a:t>
            </a:r>
            <a:endParaRPr sz="1400"/>
          </a:p>
          <a:p>
            <a:pPr marL="0" lvl="0" indent="0" algn="l" rtl="0">
              <a:spcBef>
                <a:spcPts val="0"/>
              </a:spcBef>
              <a:spcAft>
                <a:spcPts val="0"/>
              </a:spcAft>
              <a:buNone/>
            </a:pPr>
            <a:r>
              <a:rPr lang="en" sz="1400" b="1"/>
              <a:t>Kontaktai.</a:t>
            </a:r>
            <a:r>
              <a:rPr lang="en" sz="1400"/>
              <a:t> Leidimas skaityti kontaktus padeda automatizuoti ryšius su draugais ir šeima.</a:t>
            </a:r>
            <a:endParaRPr sz="1400"/>
          </a:p>
          <a:p>
            <a:pPr marL="0" lvl="0" indent="0" algn="l" rtl="0">
              <a:spcBef>
                <a:spcPts val="0"/>
              </a:spcBef>
              <a:spcAft>
                <a:spcPts val="0"/>
              </a:spcAft>
              <a:buNone/>
            </a:pPr>
            <a:r>
              <a:rPr lang="en" sz="1400" b="1"/>
              <a:t>Mikrofonas.</a:t>
            </a:r>
            <a:r>
              <a:rPr lang="en" sz="1400"/>
              <a:t> Leidžia įrašyti garsą, naudingas pokalbių programoms.</a:t>
            </a:r>
            <a:endParaRPr sz="1400"/>
          </a:p>
          <a:p>
            <a:pPr marL="0" lvl="0" indent="0" algn="l" rtl="0">
              <a:spcBef>
                <a:spcPts val="0"/>
              </a:spcBef>
              <a:spcAft>
                <a:spcPts val="0"/>
              </a:spcAft>
              <a:buNone/>
            </a:pPr>
            <a:r>
              <a:rPr lang="en" sz="1400" b="1"/>
              <a:t>Vietovė.</a:t>
            </a:r>
            <a:r>
              <a:rPr lang="en" sz="1400"/>
              <a:t> Leidimas pasiekti apytikslę vietovę gali pagerinti navigaciją ir pasiūlyti tinkamus pasiūlymus.</a:t>
            </a:r>
            <a:endParaRPr sz="1400"/>
          </a:p>
          <a:p>
            <a:pPr marL="0" lvl="0" indent="0" algn="l" rtl="0">
              <a:spcBef>
                <a:spcPts val="0"/>
              </a:spcBef>
              <a:spcAft>
                <a:spcPts val="0"/>
              </a:spcAft>
              <a:buNone/>
            </a:pPr>
            <a:r>
              <a:rPr lang="en" sz="1400" b="1"/>
              <a:t>Failai ir medija.</a:t>
            </a:r>
            <a:r>
              <a:rPr lang="en" sz="1400"/>
              <a:t> Leidimas pasiekti failus ir mediją yra būtinas programėlėms, dirbančioms su nuotraukomis ar dokumentais.</a:t>
            </a:r>
            <a:endParaRPr sz="1400"/>
          </a:p>
          <a:p>
            <a:pPr marL="0" lvl="0" indent="0" algn="l" rtl="0">
              <a:spcBef>
                <a:spcPts val="0"/>
              </a:spcBef>
              <a:spcAft>
                <a:spcPts val="0"/>
              </a:spcAft>
              <a:buNone/>
            </a:pPr>
            <a:r>
              <a:rPr lang="en" sz="1400" b="1"/>
              <a:t>Telefonas.</a:t>
            </a:r>
            <a:r>
              <a:rPr lang="en" sz="1400"/>
              <a:t> Leidimas pasiekti telefoną gali būti naudingas skambinant ar siunčiant tekstus.</a:t>
            </a:r>
            <a:endParaRPr sz="1400"/>
          </a:p>
          <a:p>
            <a:pPr marL="0" lvl="0" indent="0" algn="l" rtl="0">
              <a:spcBef>
                <a:spcPts val="0"/>
              </a:spcBef>
              <a:spcAft>
                <a:spcPts val="0"/>
              </a:spcAft>
              <a:buNone/>
            </a:pPr>
            <a:r>
              <a:rPr lang="en" sz="1400" b="1"/>
              <a:t>Įrenginiai netoliese.</a:t>
            </a:r>
            <a:r>
              <a:rPr lang="en" sz="1400"/>
              <a:t> Leidžia programėlėms bendrauti su kitais prietaisais, pavyzdžiui, „Bluetooth“ ryšiu.</a:t>
            </a:r>
            <a:endParaRPr sz="1400"/>
          </a:p>
          <a:p>
            <a:pPr marL="0" lvl="0" indent="0" algn="l" rtl="0">
              <a:spcBef>
                <a:spcPts val="0"/>
              </a:spcBef>
              <a:spcAft>
                <a:spcPts val="0"/>
              </a:spcAft>
              <a:buNone/>
            </a:pPr>
            <a:endParaRPr sz="1400"/>
          </a:p>
        </p:txBody>
      </p:sp>
      <p:sp>
        <p:nvSpPr>
          <p:cNvPr id="1390" name="Google Shape;1390;g344d9b024fe_2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g39d05f2ce02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g39d05f2ce02_1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Pasitikrinkime programėlėms suteiktus leidimus savo telefone.</a:t>
            </a:r>
            <a:endParaRPr sz="1400"/>
          </a:p>
        </p:txBody>
      </p:sp>
      <p:sp>
        <p:nvSpPr>
          <p:cNvPr id="1397" name="Google Shape;1397;g39d05f2ce02_1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98</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g39d05f2ce02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2" name="Google Shape;1402;g39d05f2ce02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Savo mobiliojo įrenginio nustatymuose suraskite programų leidimų skiltį ir peržiūrėkite, kokios programėlės turi leidimus prisijungti prie įvairių telefono funkcijų. Ar pastebite kokių nors programėlių, kurios turi per daug arba abejotinos būtinybės leidimų? Jei reikia, redaguokite leidimus.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Padiskutuokite, kodėl kai kurios programėlės gali norėti papildomų leidimų (pavyzdžiui apie klausymąsi ir duomenų rinkimą reklaminiams tikslams).</a:t>
            </a:r>
            <a:endParaRPr sz="1400"/>
          </a:p>
        </p:txBody>
      </p:sp>
      <p:sp>
        <p:nvSpPr>
          <p:cNvPr id="1403" name="Google Shape;1403;g39d05f2ce02_1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9"/>
        <p:cNvGrpSpPr/>
        <p:nvPr/>
      </p:nvGrpSpPr>
      <p:grpSpPr>
        <a:xfrm>
          <a:off x="0" y="0"/>
          <a:ext cx="0" cy="0"/>
          <a:chOff x="0" y="0"/>
          <a:chExt cx="0" cy="0"/>
        </a:xfrm>
      </p:grpSpPr>
      <p:sp>
        <p:nvSpPr>
          <p:cNvPr id="1410" name="Google Shape;1410;g39ddf82ecc8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1" name="Google Shape;1411;g39ddf82ecc8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Tik įsigijus naują mobilųjį įrenginį, jame jau turime bazines, t.y. pagrindinėms telefono funkcijoms atlikti būtinas programėles, tai: skambinimo, žinučių siuntimo, kalendoriaus, failų naršyklės, galerijos, kameros, naršyklės programėlės. Tačiau net ir tą pačią pagrindinę funkciją atliekanti naršyklės programėlė gali skirtis dėl gamintojo - pavyzdžiui  Apple telefonuose pagrindinė programėlė yra Safari, Samsung telefonuose tai bus Samsung Internet ir kt. Jei esame pratę prie kurios nors naršyklės, kurią naudojame kompiuteryje ir norime turėti bendrą interneto naršymo istoriją bei pažymėtus puslapius, galime parsisiųsti ir bet kurios kitos naršyklės mobiliąją programėlę, pavyzdžiui Google Chrome, Microsoft Edge ar kt.</a:t>
            </a:r>
            <a:endParaRPr sz="1400">
              <a:solidFill>
                <a:schemeClr val="dk1"/>
              </a:solidFill>
            </a:endParaRPr>
          </a:p>
          <a:p>
            <a:pPr marL="0" lvl="0" indent="0" algn="l" rtl="0">
              <a:spcBef>
                <a:spcPts val="0"/>
              </a:spcBef>
              <a:spcAft>
                <a:spcPts val="0"/>
              </a:spcAft>
              <a:buNone/>
            </a:pPr>
            <a:r>
              <a:rPr lang="en" sz="1400">
                <a:solidFill>
                  <a:schemeClr val="dk1"/>
                </a:solidFill>
              </a:rPr>
              <a:t>Siekiant palengvinti savo kasdienes užduotis ir pilnai išnaudoti visus savo mobiliojo įrenginio privalumus, siunčiamės papildomas programėles, kurias galime skirstyti ne tik pagal kainą, bet ir pagal paskirtį bei funkcionalumą.</a:t>
            </a:r>
            <a:endParaRPr sz="1400">
              <a:solidFill>
                <a:schemeClr val="dk1"/>
              </a:solidFill>
            </a:endParaRPr>
          </a:p>
          <a:p>
            <a:pPr marL="0" lvl="0" indent="0" algn="l" rtl="0">
              <a:spcBef>
                <a:spcPts val="0"/>
              </a:spcBef>
              <a:spcAft>
                <a:spcPts val="0"/>
              </a:spcAft>
              <a:buNone/>
            </a:pPr>
            <a:r>
              <a:rPr lang="en" sz="1400">
                <a:solidFill>
                  <a:schemeClr val="dk1"/>
                </a:solidFill>
              </a:rPr>
              <a:t>Šioje skaidrėje matome į kategorijas suskirstytas programėles, kurios mums gali palengvinti kasdienes užduotis ir leisti įvairius darbus atlikti iš namų.</a:t>
            </a:r>
            <a:endParaRPr sz="1400">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Šaltinis: https://bambooagile.eu/insights/main-categories-and-types-of-mobile-apps</a:t>
            </a:r>
            <a:endParaRPr sz="1400" i="1">
              <a:solidFill>
                <a:schemeClr val="dk1"/>
              </a:solidFill>
            </a:endParaRPr>
          </a:p>
        </p:txBody>
      </p:sp>
      <p:sp>
        <p:nvSpPr>
          <p:cNvPr id="1412" name="Google Shape;1412;g39ddf82ecc8_1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100</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g344ea29483c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0" name="Google Shape;1420;g344ea29483c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Apžvelkime programėlių kategorijas ir keletą populiarių programėlių iš kiekvienos grupės.</a:t>
            </a:r>
            <a:endParaRPr sz="1400">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None/>
            </a:pPr>
            <a:r>
              <a:rPr lang="en" sz="1400">
                <a:solidFill>
                  <a:schemeClr val="dk1"/>
                </a:solidFill>
              </a:rPr>
              <a:t>Pirmoji kategorija - </a:t>
            </a:r>
            <a:r>
              <a:rPr lang="en" sz="1400" b="1">
                <a:solidFill>
                  <a:schemeClr val="dk1"/>
                </a:solidFill>
              </a:rPr>
              <a:t>Darbas ir produktyvumas:</a:t>
            </a:r>
            <a:r>
              <a:rPr lang="en" sz="1400">
                <a:solidFill>
                  <a:schemeClr val="dk1"/>
                </a:solidFill>
              </a:rPr>
              <a:t> tai programėlės, padedančios organizuoti kasdienes užduotis, planuoti veiklas, valdyti projektus, bendradarbiauti su kolegomis ir dalintis dokumentais. Šių programėlių dėka galime efektyviau panaudoti laiką, išvengti chaoso darbo procesuose ir patogiau dirbti nuotoliu.</a:t>
            </a:r>
            <a:endParaRPr sz="1400">
              <a:solidFill>
                <a:schemeClr val="dk1"/>
              </a:solidFill>
            </a:endParaRPr>
          </a:p>
          <a:p>
            <a:pPr marL="0" lvl="0" indent="0" algn="l" rtl="0">
              <a:spcBef>
                <a:spcPts val="0"/>
              </a:spcBef>
              <a:spcAft>
                <a:spcPts val="0"/>
              </a:spcAft>
              <a:buNone/>
            </a:pPr>
            <a:r>
              <a:rPr lang="en" sz="1400">
                <a:solidFill>
                  <a:schemeClr val="dk1"/>
                </a:solidFill>
              </a:rPr>
              <a:t>Populiarūs šios kategorijos programėlių pavyzdžiai: </a:t>
            </a:r>
            <a:r>
              <a:rPr lang="en" sz="1400" b="1">
                <a:solidFill>
                  <a:schemeClr val="dk1"/>
                </a:solidFill>
              </a:rPr>
              <a:t>Google Drive, Microsoft Teams,</a:t>
            </a:r>
            <a:r>
              <a:rPr lang="en" sz="1400">
                <a:solidFill>
                  <a:schemeClr val="dk1"/>
                </a:solidFill>
              </a:rPr>
              <a:t> </a:t>
            </a:r>
            <a:r>
              <a:rPr lang="en" sz="1400" b="1">
                <a:solidFill>
                  <a:schemeClr val="dk1"/>
                </a:solidFill>
              </a:rPr>
              <a:t>Trello, Notion</a:t>
            </a:r>
            <a:r>
              <a:rPr lang="en" sz="1400">
                <a:solidFill>
                  <a:schemeClr val="dk1"/>
                </a:solidFill>
              </a:rPr>
              <a:t>, Asana, Slack.</a:t>
            </a:r>
            <a:endParaRPr sz="1400">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None/>
            </a:pPr>
            <a:r>
              <a:rPr lang="en" sz="1400" i="1">
                <a:solidFill>
                  <a:schemeClr val="dk1"/>
                </a:solidFill>
              </a:rPr>
              <a:t>Google Drive (debesų dokumentų valdymas, galimybė redaguoti dokumentus telefone, dalintis failais su kitais asmenimis);</a:t>
            </a:r>
            <a:endParaRPr sz="1400" i="1">
              <a:solidFill>
                <a:schemeClr val="dk1"/>
              </a:solidFill>
            </a:endParaRPr>
          </a:p>
          <a:p>
            <a:pPr marL="0" lvl="0" indent="0" algn="l" rtl="0">
              <a:spcBef>
                <a:spcPts val="0"/>
              </a:spcBef>
              <a:spcAft>
                <a:spcPts val="0"/>
              </a:spcAft>
              <a:buNone/>
            </a:pPr>
            <a:r>
              <a:rPr lang="en" sz="1400" i="1">
                <a:solidFill>
                  <a:schemeClr val="dk1"/>
                </a:solidFill>
              </a:rPr>
              <a:t>Microsoft Teams (komunikacija su darbo grupės nariais ir susitikimai);</a:t>
            </a:r>
            <a:endParaRPr sz="1400" i="1">
              <a:solidFill>
                <a:schemeClr val="dk1"/>
              </a:solidFill>
            </a:endParaRPr>
          </a:p>
          <a:p>
            <a:pPr marL="0" lvl="0" indent="0" algn="l" rtl="0">
              <a:spcBef>
                <a:spcPts val="0"/>
              </a:spcBef>
              <a:spcAft>
                <a:spcPts val="0"/>
              </a:spcAft>
              <a:buNone/>
            </a:pPr>
            <a:r>
              <a:rPr lang="en" sz="1400" i="1">
                <a:solidFill>
                  <a:schemeClr val="dk1"/>
                </a:solidFill>
              </a:rPr>
              <a:t>Trello (projektų valdymas kortelėmis, darbo progreso sekimas);</a:t>
            </a:r>
            <a:endParaRPr sz="1400" i="1">
              <a:solidFill>
                <a:schemeClr val="dk1"/>
              </a:solidFill>
            </a:endParaRPr>
          </a:p>
          <a:p>
            <a:pPr marL="0" lvl="0" indent="0" algn="l" rtl="0">
              <a:spcBef>
                <a:spcPts val="0"/>
              </a:spcBef>
              <a:spcAft>
                <a:spcPts val="0"/>
              </a:spcAft>
              <a:buNone/>
            </a:pPr>
            <a:r>
              <a:rPr lang="en" sz="1400" i="1">
                <a:solidFill>
                  <a:schemeClr val="dk1"/>
                </a:solidFill>
              </a:rPr>
              <a:t>Notion (pastabos, komandinio darbo organizavimas, projekto duomenų saugojimas).</a:t>
            </a: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None/>
            </a:pPr>
            <a:endParaRPr sz="1400" i="1">
              <a:solidFill>
                <a:schemeClr val="dk1"/>
              </a:solidFill>
            </a:endParaRPr>
          </a:p>
        </p:txBody>
      </p:sp>
      <p:sp>
        <p:nvSpPr>
          <p:cNvPr id="1421" name="Google Shape;1421;g344ea29483c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101</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39d05f2ce02_1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2" name="Google Shape;1432;g39d05f2ce02_1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Švietimas ir mokymasis: </a:t>
            </a:r>
            <a:r>
              <a:rPr lang="en" sz="1400">
                <a:solidFill>
                  <a:schemeClr val="dk1"/>
                </a:solidFill>
              </a:rPr>
              <a:t>šios kategorijos programėlės skirtos mokymuisi savarankiškai arba per mokymo institucijas. Jos naudojamos komunikacijai tarp mokinių, mokytojų ir tėvų. Taip pat tai įrankiai skirti kalbų mokymuisi, įvairių žinių tobulinimui interaktyviais metodais, dažnai per vaizdo įrašus arba žaidimų forma (</a:t>
            </a:r>
            <a:r>
              <a:rPr lang="en" sz="1400" b="1">
                <a:solidFill>
                  <a:schemeClr val="dk1"/>
                </a:solidFill>
              </a:rPr>
              <a:t>Mano dienynas,</a:t>
            </a:r>
            <a:r>
              <a:rPr lang="en" sz="1400">
                <a:solidFill>
                  <a:schemeClr val="dk1"/>
                </a:solidFill>
              </a:rPr>
              <a:t> Edubus, </a:t>
            </a:r>
            <a:r>
              <a:rPr lang="en" sz="1400" b="1">
                <a:solidFill>
                  <a:schemeClr val="dk1"/>
                </a:solidFill>
              </a:rPr>
              <a:t>Edukaciniai žaidimai, Duolingo, Coursera,</a:t>
            </a:r>
            <a:r>
              <a:rPr lang="en" sz="1400">
                <a:solidFill>
                  <a:schemeClr val="dk1"/>
                </a:solidFill>
              </a:rPr>
              <a:t> Wikipedia).</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Mano dienynas (mokyklose naudojama aplikacija informuoti tėvus apie mokinio pasiekimus);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Edukaciniai žaidimai (vaikams skirti interaktyvūs lavinamieji žaidimai);</a:t>
            </a:r>
            <a:endParaRPr sz="1400" i="1">
              <a:solidFill>
                <a:schemeClr val="dk1"/>
              </a:solidFill>
            </a:endParaRPr>
          </a:p>
          <a:p>
            <a:pPr marL="0" lvl="0" indent="0" algn="l" rtl="0">
              <a:spcBef>
                <a:spcPts val="0"/>
              </a:spcBef>
              <a:spcAft>
                <a:spcPts val="0"/>
              </a:spcAft>
              <a:buNone/>
            </a:pPr>
            <a:r>
              <a:rPr lang="en" sz="1400" i="1">
                <a:solidFill>
                  <a:schemeClr val="dk1"/>
                </a:solidFill>
              </a:rPr>
              <a:t>Duolingo (kalbų mokymasis);</a:t>
            </a:r>
            <a:endParaRPr sz="1400" i="1">
              <a:solidFill>
                <a:schemeClr val="dk1"/>
              </a:solidFill>
            </a:endParaRPr>
          </a:p>
          <a:p>
            <a:pPr marL="0" lvl="0" indent="0" algn="l" rtl="0">
              <a:spcBef>
                <a:spcPts val="0"/>
              </a:spcBef>
              <a:spcAft>
                <a:spcPts val="0"/>
              </a:spcAft>
              <a:buNone/>
            </a:pPr>
            <a:r>
              <a:rPr lang="en" sz="1400" i="1">
                <a:solidFill>
                  <a:schemeClr val="dk1"/>
                </a:solidFill>
              </a:rPr>
              <a:t>Coursera (kursai įvairiomis temomis).</a:t>
            </a:r>
            <a:endParaRPr sz="1400" i="1">
              <a:solidFill>
                <a:schemeClr val="dk1"/>
              </a:solidFill>
            </a:endParaRPr>
          </a:p>
        </p:txBody>
      </p:sp>
      <p:sp>
        <p:nvSpPr>
          <p:cNvPr id="1433" name="Google Shape;1433;g39d05f2ce02_1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g39d05f2ce02_1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3" name="Google Shape;1443;g39d05f2ce02_1_2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Apsipirkinėjimas:</a:t>
            </a:r>
            <a:r>
              <a:rPr lang="en" sz="1400">
                <a:solidFill>
                  <a:schemeClr val="dk1"/>
                </a:solidFill>
              </a:rPr>
              <a:t> tai programėlės, kuriose galime užsisakyti pirkinius internetu arba palyginti kainas skirtingose parduotuvėse (</a:t>
            </a:r>
            <a:r>
              <a:rPr lang="en" sz="1400" b="1">
                <a:solidFill>
                  <a:schemeClr val="dk1"/>
                </a:solidFill>
              </a:rPr>
              <a:t>Vinted, </a:t>
            </a:r>
            <a:r>
              <a:rPr lang="en" sz="1400">
                <a:solidFill>
                  <a:schemeClr val="dk1"/>
                </a:solidFill>
              </a:rPr>
              <a:t>Amazon</a:t>
            </a:r>
            <a:r>
              <a:rPr lang="en" sz="1400" b="1">
                <a:solidFill>
                  <a:schemeClr val="dk1"/>
                </a:solidFill>
              </a:rPr>
              <a:t>, Pigu.lt</a:t>
            </a:r>
            <a:r>
              <a:rPr lang="en" sz="1400">
                <a:solidFill>
                  <a:schemeClr val="dk1"/>
                </a:solidFill>
              </a:rPr>
              <a:t>), taip pat prekybos tinklų programėlės, kurios kaupia taškus ir suteikia nuolaidas fizinėse parduotuvėse (</a:t>
            </a:r>
            <a:r>
              <a:rPr lang="en" sz="1400" b="1">
                <a:solidFill>
                  <a:schemeClr val="dk1"/>
                </a:solidFill>
              </a:rPr>
              <a:t>Lidl Plus</a:t>
            </a:r>
            <a:r>
              <a:rPr lang="en" sz="1400">
                <a:solidFill>
                  <a:schemeClr val="dk1"/>
                </a:solidFill>
              </a:rPr>
              <a:t>, Rimi, Maxima). Dabar labai populiarios skaitmeninės piniginės (tokios kaip </a:t>
            </a:r>
            <a:r>
              <a:rPr lang="en" sz="1400" b="1">
                <a:solidFill>
                  <a:schemeClr val="dk1"/>
                </a:solidFill>
              </a:rPr>
              <a:t>Google Wallet</a:t>
            </a:r>
            <a:r>
              <a:rPr lang="en" sz="1400">
                <a:solidFill>
                  <a:schemeClr val="dk1"/>
                </a:solidFill>
              </a:rPr>
              <a:t> ar Apple Wallet), leidžiančios atlikti bekontakčius mokėjimus parduotuvėse, saugoti ir naudoti įvairias lojalumo korteles, bilietus bei tapatybės dokumentus išmaniajame telefone ar išmaniajame laikrodyje.</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Vinted (drabužių ir daiktų pardavimas, labai populiari Lietuvoje);</a:t>
            </a:r>
            <a:endParaRPr sz="1400" i="1">
              <a:solidFill>
                <a:schemeClr val="dk1"/>
              </a:solidFill>
            </a:endParaRPr>
          </a:p>
          <a:p>
            <a:pPr marL="0" lvl="0" indent="0" algn="l" rtl="0">
              <a:spcBef>
                <a:spcPts val="0"/>
              </a:spcBef>
              <a:spcAft>
                <a:spcPts val="0"/>
              </a:spcAft>
              <a:buNone/>
            </a:pPr>
            <a:r>
              <a:rPr lang="en" sz="1400" i="1">
                <a:solidFill>
                  <a:schemeClr val="dk1"/>
                </a:solidFill>
              </a:rPr>
              <a:t>Pigu.lt (įvairios prekės);</a:t>
            </a:r>
            <a:endParaRPr sz="1400" i="1">
              <a:solidFill>
                <a:schemeClr val="dk1"/>
              </a:solidFill>
            </a:endParaRPr>
          </a:p>
          <a:p>
            <a:pPr marL="0" lvl="0" indent="0" algn="l" rtl="0">
              <a:spcBef>
                <a:spcPts val="0"/>
              </a:spcBef>
              <a:spcAft>
                <a:spcPts val="0"/>
              </a:spcAft>
              <a:buNone/>
            </a:pPr>
            <a:r>
              <a:rPr lang="en" sz="1400" i="1">
                <a:solidFill>
                  <a:schemeClr val="dk1"/>
                </a:solidFill>
              </a:rPr>
              <a:t>Lidl Plus (lojalumo kortelės ir akcijos);</a:t>
            </a:r>
            <a:endParaRPr sz="1400" i="1">
              <a:solidFill>
                <a:schemeClr val="dk1"/>
              </a:solidFill>
            </a:endParaRPr>
          </a:p>
          <a:p>
            <a:pPr marL="0" lvl="0" indent="0" algn="l" rtl="0">
              <a:spcBef>
                <a:spcPts val="0"/>
              </a:spcBef>
              <a:spcAft>
                <a:spcPts val="0"/>
              </a:spcAft>
              <a:buNone/>
            </a:pPr>
            <a:r>
              <a:rPr lang="en" sz="1400" i="1">
                <a:solidFill>
                  <a:schemeClr val="dk1"/>
                </a:solidFill>
              </a:rPr>
              <a:t>Google Wallet (įvairių kortelių laikymas vienoje vietoje ir bekontaktis atsiskaitymas).</a:t>
            </a:r>
            <a:endParaRPr sz="1400" i="1">
              <a:solidFill>
                <a:schemeClr val="dk1"/>
              </a:solidFill>
            </a:endParaRPr>
          </a:p>
        </p:txBody>
      </p:sp>
      <p:sp>
        <p:nvSpPr>
          <p:cNvPr id="1444" name="Google Shape;1444;g39d05f2ce02_1_2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2"/>
        <p:cNvGrpSpPr/>
        <p:nvPr/>
      </p:nvGrpSpPr>
      <p:grpSpPr>
        <a:xfrm>
          <a:off x="0" y="0"/>
          <a:ext cx="0" cy="0"/>
          <a:chOff x="0" y="0"/>
          <a:chExt cx="0" cy="0"/>
        </a:xfrm>
      </p:grpSpPr>
      <p:sp>
        <p:nvSpPr>
          <p:cNvPr id="1453" name="Google Shape;1453;g39d05f2ce02_1_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4" name="Google Shape;1454;g39d05f2ce02_1_3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Finansai ir bankininkystė:</a:t>
            </a:r>
            <a:r>
              <a:rPr lang="en" sz="1400">
                <a:solidFill>
                  <a:schemeClr val="dk1"/>
                </a:solidFill>
              </a:rPr>
              <a:t> tai finansų valdymo programėlės, skirtos bankinių operacijų atlikimui. Keliais paspaudimais galime atlikti mokėjimus, stebėti sąskaitos balansą, planuoti savo biudžetą ir investicijas (</a:t>
            </a:r>
            <a:r>
              <a:rPr lang="en" sz="1400" b="1">
                <a:solidFill>
                  <a:schemeClr val="dk1"/>
                </a:solidFill>
              </a:rPr>
              <a:t>Swedbank, SEB</a:t>
            </a:r>
            <a:r>
              <a:rPr lang="en" sz="1400">
                <a:solidFill>
                  <a:schemeClr val="dk1"/>
                </a:solidFill>
              </a:rPr>
              <a:t>, Luminor, Revolut, </a:t>
            </a:r>
            <a:r>
              <a:rPr lang="en" sz="1400" b="1">
                <a:solidFill>
                  <a:schemeClr val="dk1"/>
                </a:solidFill>
              </a:rPr>
              <a:t>Paysera</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Swedbank (banko programėlė);</a:t>
            </a:r>
            <a:endParaRPr sz="1400" i="1">
              <a:solidFill>
                <a:schemeClr val="dk1"/>
              </a:solidFill>
            </a:endParaRPr>
          </a:p>
          <a:p>
            <a:pPr marL="0" lvl="0" indent="0" algn="l" rtl="0">
              <a:spcBef>
                <a:spcPts val="0"/>
              </a:spcBef>
              <a:spcAft>
                <a:spcPts val="0"/>
              </a:spcAft>
              <a:buNone/>
            </a:pPr>
            <a:r>
              <a:rPr lang="en" sz="1400" i="1">
                <a:solidFill>
                  <a:schemeClr val="dk1"/>
                </a:solidFill>
              </a:rPr>
              <a:t>Seb (banko programėlė);</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Paysera (plačiai naudojamas kelionėms ir mokėjimams).</a:t>
            </a:r>
            <a:endParaRPr sz="1400" i="1">
              <a:solidFill>
                <a:schemeClr val="dk1"/>
              </a:solidFill>
            </a:endParaRPr>
          </a:p>
        </p:txBody>
      </p:sp>
      <p:sp>
        <p:nvSpPr>
          <p:cNvPr id="1455" name="Google Shape;1455;g39d05f2ce02_1_3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g39d05f2ce02_1_3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4" name="Google Shape;1464;g39d05f2ce02_1_3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Komunalinių paslaugų apmokėjimas:</a:t>
            </a:r>
            <a:r>
              <a:rPr lang="en" sz="1400">
                <a:solidFill>
                  <a:schemeClr val="dk1"/>
                </a:solidFill>
              </a:rPr>
              <a:t> tai patogus būdas atsiskaityti už elektrą, vandenį, šildymą ar kitas paslaugas tiesiai iš telefono (</a:t>
            </a:r>
            <a:r>
              <a:rPr lang="en" sz="1400" b="1">
                <a:solidFill>
                  <a:schemeClr val="dk1"/>
                </a:solidFill>
              </a:rPr>
              <a:t>Viena sąskaita, Perlas Go, Ignitis,</a:t>
            </a:r>
            <a:r>
              <a:rPr lang="en" sz="1400">
                <a:solidFill>
                  <a:schemeClr val="dk1"/>
                </a:solidFill>
              </a:rPr>
              <a:t> Vilniaus vandenys, Kauno energija). Naudodami šias programėles išvengiame popierinių sąskaitų, galime stebėti savo vartojimo statistiką.</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Viena sąskaita (biudžeto įrankis, skirtas apmokėti visoms sąskaitoms vienoje vietoje);</a:t>
            </a:r>
            <a:endParaRPr sz="1400" i="1">
              <a:solidFill>
                <a:schemeClr val="dk1"/>
              </a:solidFill>
            </a:endParaRPr>
          </a:p>
          <a:p>
            <a:pPr marL="0" lvl="0" indent="0" algn="l" rtl="0">
              <a:spcBef>
                <a:spcPts val="0"/>
              </a:spcBef>
              <a:spcAft>
                <a:spcPts val="0"/>
              </a:spcAft>
              <a:buNone/>
            </a:pPr>
            <a:r>
              <a:rPr lang="en" sz="1400" i="1">
                <a:solidFill>
                  <a:schemeClr val="dk1"/>
                </a:solidFill>
              </a:rPr>
              <a:t>Perlas Go (visų sąskaitų apmokėjimas ir išlaidų pasidalijimas su kitais asmenimis, pavyzdžiui kambariokais);</a:t>
            </a:r>
            <a:endParaRPr sz="1400" i="1">
              <a:solidFill>
                <a:schemeClr val="dk1"/>
              </a:solidFill>
            </a:endParaRPr>
          </a:p>
          <a:p>
            <a:pPr marL="0" lvl="0" indent="0" algn="l" rtl="0">
              <a:spcBef>
                <a:spcPts val="0"/>
              </a:spcBef>
              <a:spcAft>
                <a:spcPts val="0"/>
              </a:spcAft>
              <a:buNone/>
            </a:pPr>
            <a:r>
              <a:rPr lang="en" sz="1400" i="1">
                <a:solidFill>
                  <a:schemeClr val="dk1"/>
                </a:solidFill>
              </a:rPr>
              <a:t>Ignitis savitarna (sąskaitoms už elektros energiją ir gamtines dujas; mokėjimo planams keisti).</a:t>
            </a:r>
            <a:endParaRPr sz="1400" i="1">
              <a:solidFill>
                <a:schemeClr val="dk1"/>
              </a:solidFill>
            </a:endParaRPr>
          </a:p>
        </p:txBody>
      </p:sp>
      <p:sp>
        <p:nvSpPr>
          <p:cNvPr id="1465" name="Google Shape;1465;g39d05f2ce02_1_3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2"/>
        <p:cNvGrpSpPr/>
        <p:nvPr/>
      </p:nvGrpSpPr>
      <p:grpSpPr>
        <a:xfrm>
          <a:off x="0" y="0"/>
          <a:ext cx="0" cy="0"/>
          <a:chOff x="0" y="0"/>
          <a:chExt cx="0" cy="0"/>
        </a:xfrm>
      </p:grpSpPr>
      <p:sp>
        <p:nvSpPr>
          <p:cNvPr id="1473" name="Google Shape;1473;g39d05f2ce02_1_4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4" name="Google Shape;1474;g39d05f2ce02_1_4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Valstybinės institucijos:</a:t>
            </a:r>
            <a:r>
              <a:rPr lang="en" sz="1400">
                <a:solidFill>
                  <a:schemeClr val="dk1"/>
                </a:solidFill>
              </a:rPr>
              <a:t> oficialios valstybinių įstaigų programėlės, skirtos dokumentams, deklaracijoms, sveikatai ar socialinėms paslaugoms tvarkyti (</a:t>
            </a:r>
            <a:r>
              <a:rPr lang="en" sz="1400" b="1">
                <a:solidFill>
                  <a:schemeClr val="dk1"/>
                </a:solidFill>
              </a:rPr>
              <a:t>Smart-ID,</a:t>
            </a:r>
            <a:r>
              <a:rPr lang="en" sz="1400">
                <a:solidFill>
                  <a:schemeClr val="dk1"/>
                </a:solidFill>
              </a:rPr>
              <a:t> </a:t>
            </a:r>
            <a:r>
              <a:rPr lang="en" sz="1400" b="1">
                <a:solidFill>
                  <a:schemeClr val="dk1"/>
                </a:solidFill>
              </a:rPr>
              <a:t>e-sveikata, Keliauk saugiai, LT72</a:t>
            </a:r>
            <a:r>
              <a:rPr lang="en" sz="1400">
                <a:solidFill>
                  <a:schemeClr val="dk1"/>
                </a:solidFill>
              </a:rPr>
              <a:t>). Jos leidžia atlikti oficialius veiksmus neišeinant iš namų ir išvengiant eilių įvairiose institucijose.</a:t>
            </a:r>
            <a:endParaRPr sz="1400">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endParaRPr sz="1400" i="1">
              <a:solidFill>
                <a:schemeClr val="dk1"/>
              </a:solidFill>
            </a:endParaRPr>
          </a:p>
          <a:p>
            <a:pPr marL="0" lvl="0" indent="0" algn="l" rtl="0">
              <a:spcBef>
                <a:spcPts val="0"/>
              </a:spcBef>
              <a:spcAft>
                <a:spcPts val="0"/>
              </a:spcAft>
              <a:buNone/>
            </a:pPr>
            <a:r>
              <a:rPr lang="en" sz="1400" i="1">
                <a:solidFill>
                  <a:schemeClr val="dk1"/>
                </a:solidFill>
              </a:rPr>
              <a:t>Smart-ID (saugus prisijungimas ir pasirašymas. Instrukcija: </a:t>
            </a:r>
            <a:r>
              <a:rPr lang="en" sz="1400" i="1" u="sng">
                <a:solidFill>
                  <a:schemeClr val="hlink"/>
                </a:solidFill>
                <a:hlinkClick r:id="rId3"/>
              </a:rPr>
              <a:t>https://www.youtube.com/watch?v=wQWFsAes_Co</a:t>
            </a:r>
            <a:r>
              <a:rPr lang="en" sz="1400" i="1">
                <a:solidFill>
                  <a:schemeClr val="dk1"/>
                </a:solidFill>
              </a:rPr>
              <a:t> );</a:t>
            </a:r>
            <a:endParaRPr sz="1400" i="1">
              <a:solidFill>
                <a:schemeClr val="dk1"/>
              </a:solidFill>
            </a:endParaRPr>
          </a:p>
          <a:p>
            <a:pPr marL="0" lvl="0" indent="0" algn="l" rtl="0">
              <a:spcBef>
                <a:spcPts val="0"/>
              </a:spcBef>
              <a:spcAft>
                <a:spcPts val="0"/>
              </a:spcAft>
              <a:buNone/>
            </a:pPr>
            <a:r>
              <a:rPr lang="en" sz="1400" i="1">
                <a:solidFill>
                  <a:schemeClr val="dk1"/>
                </a:solidFill>
              </a:rPr>
              <a:t>E. sveikata (receptai, nedarbingumo pažymos išdavimas. Instrukcija: </a:t>
            </a:r>
            <a:r>
              <a:rPr lang="en" sz="1400" i="1" u="sng">
                <a:solidFill>
                  <a:schemeClr val="hlink"/>
                </a:solidFill>
                <a:hlinkClick r:id="rId4"/>
              </a:rPr>
              <a:t>https://www.youtube.com/shorts/OLtXQaO_YYU</a:t>
            </a:r>
            <a:r>
              <a:rPr lang="en" sz="1400" i="1">
                <a:solidFill>
                  <a:schemeClr val="dk1"/>
                </a:solidFill>
              </a:rPr>
              <a:t> );</a:t>
            </a:r>
            <a:endParaRPr sz="1400" i="1">
              <a:solidFill>
                <a:schemeClr val="dk1"/>
              </a:solidFill>
            </a:endParaRPr>
          </a:p>
          <a:p>
            <a:pPr marL="0" lvl="0" indent="0" algn="l" rtl="0">
              <a:spcBef>
                <a:spcPts val="0"/>
              </a:spcBef>
              <a:spcAft>
                <a:spcPts val="0"/>
              </a:spcAft>
              <a:buNone/>
            </a:pPr>
            <a:r>
              <a:rPr lang="en" sz="1400" i="1">
                <a:solidFill>
                  <a:schemeClr val="dk1"/>
                </a:solidFill>
              </a:rPr>
              <a:t>Keliauk saugiai (oficiali Lietuvos Respublikos Užsienio reikalų ministerijos programėlė keliaujantiems užsienyje. Nuolat atnaujinamos kelionių rekomendacijos dėl kelionės saugumo užsienyje ir pateikiama informacija apie įvažiavimo bei buvimo užsienio valstybėse sąlygas ir vizas);</a:t>
            </a:r>
            <a:endParaRPr sz="1400" i="1">
              <a:solidFill>
                <a:schemeClr val="dk1"/>
              </a:solidFill>
            </a:endParaRPr>
          </a:p>
          <a:p>
            <a:pPr marL="0" lvl="0" indent="0" algn="l" rtl="0">
              <a:spcBef>
                <a:spcPts val="0"/>
              </a:spcBef>
              <a:spcAft>
                <a:spcPts val="0"/>
              </a:spcAft>
              <a:buNone/>
            </a:pPr>
            <a:r>
              <a:rPr lang="en" sz="1400" i="1">
                <a:solidFill>
                  <a:schemeClr val="dk1"/>
                </a:solidFill>
              </a:rPr>
              <a:t>LT72 (programėlė skirta padėti Lietuvos gyventojams pasiruošti netikėtoms situacijoms bei greitai reaguoti ekstremaliųjų įvykių metu. Realiuoju laiku gaunami svarbūs perspėjimo pranešimai apie ekstremalias situacijas, pvz., gamtines nelaimes, avarijas ar kitas grėsmes. Galimybė žemėlapyje rasti artimiausią priedangą (oro pavojaus atveju), kolektyvinės apsaugos statinį (saugiam apsistojimui), gyventojų surinkimo punktą (evakuacijos atveju) bei sužinoti, kur arčiausiai nelaimės atveju gaustų perspėjimo sirena. Pristatymas: </a:t>
            </a:r>
            <a:r>
              <a:rPr lang="en" sz="1400" i="1" u="sng">
                <a:solidFill>
                  <a:schemeClr val="hlink"/>
                </a:solidFill>
                <a:hlinkClick r:id="rId5"/>
              </a:rPr>
              <a:t>https://www.youtube.com/shorts/7U-g5smwU-4</a:t>
            </a:r>
            <a:r>
              <a:rPr lang="en" sz="1400" i="1">
                <a:solidFill>
                  <a:schemeClr val="dk1"/>
                </a:solidFill>
              </a:rPr>
              <a:t> ).</a:t>
            </a:r>
            <a:endParaRPr sz="1400" i="1">
              <a:solidFill>
                <a:schemeClr val="dk1"/>
              </a:solidFill>
            </a:endParaRPr>
          </a:p>
        </p:txBody>
      </p:sp>
      <p:sp>
        <p:nvSpPr>
          <p:cNvPr id="1475" name="Google Shape;1475;g39d05f2ce02_1_4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106</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3"/>
        <p:cNvGrpSpPr/>
        <p:nvPr/>
      </p:nvGrpSpPr>
      <p:grpSpPr>
        <a:xfrm>
          <a:off x="0" y="0"/>
          <a:ext cx="0" cy="0"/>
          <a:chOff x="0" y="0"/>
          <a:chExt cx="0" cy="0"/>
        </a:xfrm>
      </p:grpSpPr>
      <p:sp>
        <p:nvSpPr>
          <p:cNvPr id="1484" name="Google Shape;1484;g39d05f2ce02_1_4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5" name="Google Shape;1485;g39d05f2ce02_1_4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Transportas ir navigacija:</a:t>
            </a:r>
            <a:r>
              <a:rPr lang="en" sz="1400">
                <a:solidFill>
                  <a:schemeClr val="dk1"/>
                </a:solidFill>
              </a:rPr>
              <a:t> tai programėlės skirtos maršrutų planavimui, viešojo transporto kelionių organizavimui, taksi ar pavežėjų išsikvietimui bei automobilių dalijimuisi (Google Maps, </a:t>
            </a:r>
            <a:r>
              <a:rPr lang="en" sz="1400" b="1">
                <a:solidFill>
                  <a:schemeClr val="dk1"/>
                </a:solidFill>
              </a:rPr>
              <a:t>Waze, Bolt,</a:t>
            </a:r>
            <a:r>
              <a:rPr lang="en" sz="1400">
                <a:solidFill>
                  <a:schemeClr val="dk1"/>
                </a:solidFill>
              </a:rPr>
              <a:t> Uber, CityBee, </a:t>
            </a:r>
            <a:r>
              <a:rPr lang="en" sz="1400" b="1">
                <a:solidFill>
                  <a:schemeClr val="dk1"/>
                </a:solidFill>
              </a:rPr>
              <a:t>Trafi</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None/>
            </a:pPr>
            <a:r>
              <a:rPr lang="en" sz="1400" i="1">
                <a:solidFill>
                  <a:schemeClr val="dk1"/>
                </a:solidFill>
              </a:rPr>
              <a:t>Waze (GPS navigacija);</a:t>
            </a:r>
            <a:endParaRPr sz="1400" i="1">
              <a:solidFill>
                <a:schemeClr val="dk1"/>
              </a:solidFill>
            </a:endParaRPr>
          </a:p>
          <a:p>
            <a:pPr marL="0" lvl="0" indent="0" algn="l" rtl="0">
              <a:spcBef>
                <a:spcPts val="0"/>
              </a:spcBef>
              <a:spcAft>
                <a:spcPts val="0"/>
              </a:spcAft>
              <a:buNone/>
            </a:pPr>
            <a:r>
              <a:rPr lang="en" sz="1400" i="1">
                <a:solidFill>
                  <a:schemeClr val="dk1"/>
                </a:solidFill>
              </a:rPr>
              <a:t>Bolt (pavežėjimas, paspirtukai, maisto pristatymas);</a:t>
            </a:r>
            <a:endParaRPr sz="1400" i="1">
              <a:solidFill>
                <a:schemeClr val="dk1"/>
              </a:solidFill>
            </a:endParaRPr>
          </a:p>
          <a:p>
            <a:pPr marL="0" lvl="0" indent="0" algn="l" rtl="0">
              <a:spcBef>
                <a:spcPts val="0"/>
              </a:spcBef>
              <a:spcAft>
                <a:spcPts val="0"/>
              </a:spcAft>
              <a:buNone/>
            </a:pPr>
            <a:r>
              <a:rPr lang="en" sz="1400" i="1">
                <a:solidFill>
                  <a:schemeClr val="dk1"/>
                </a:solidFill>
              </a:rPr>
              <a:t>Trafi (viešojo transporto planavimas Lietuvoje).</a:t>
            </a:r>
            <a:endParaRPr sz="1400" i="1">
              <a:solidFill>
                <a:schemeClr val="dk1"/>
              </a:solidFill>
            </a:endParaRPr>
          </a:p>
        </p:txBody>
      </p:sp>
      <p:sp>
        <p:nvSpPr>
          <p:cNvPr id="1486" name="Google Shape;1486;g39d05f2ce02_1_4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107</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3"/>
        <p:cNvGrpSpPr/>
        <p:nvPr/>
      </p:nvGrpSpPr>
      <p:grpSpPr>
        <a:xfrm>
          <a:off x="0" y="0"/>
          <a:ext cx="0" cy="0"/>
          <a:chOff x="0" y="0"/>
          <a:chExt cx="0" cy="0"/>
        </a:xfrm>
      </p:grpSpPr>
      <p:sp>
        <p:nvSpPr>
          <p:cNvPr id="1494" name="Google Shape;1494;g39ef6a8bd98_1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5" name="Google Shape;1495;g39ef6a8bd98_1_2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Maisto užsakymas ir pristatymas:</a:t>
            </a:r>
            <a:r>
              <a:rPr lang="en" sz="1400">
                <a:solidFill>
                  <a:schemeClr val="dk1"/>
                </a:solidFill>
              </a:rPr>
              <a:t> programėlės, kurios leidžia užsisakyti maistą iš restoranų ar parduotuvių su pristatymu į namus (</a:t>
            </a:r>
            <a:r>
              <a:rPr lang="en" sz="1400" b="1">
                <a:solidFill>
                  <a:schemeClr val="dk1"/>
                </a:solidFill>
              </a:rPr>
              <a:t>Wolt,</a:t>
            </a:r>
            <a:r>
              <a:rPr lang="en" sz="1400">
                <a:solidFill>
                  <a:schemeClr val="dk1"/>
                </a:solidFill>
              </a:rPr>
              <a:t> Bolt Food, </a:t>
            </a:r>
            <a:r>
              <a:rPr lang="en" sz="1400" b="1">
                <a:solidFill>
                  <a:schemeClr val="dk1"/>
                </a:solidFill>
              </a:rPr>
              <a:t>Barbora, Last Mile</a:t>
            </a:r>
            <a:r>
              <a:rPr lang="en" sz="1400">
                <a:solidFill>
                  <a:schemeClr val="dk1"/>
                </a:solidFill>
              </a:rPr>
              <a:t>). Dažniausiai yra taikoma minimali užsakymo suma bei pristatymo mokestis. Kainos programėlėje gali skirtis nuo kainų parduotuvėje.</a:t>
            </a:r>
            <a:endParaRPr sz="1400">
              <a:highlight>
                <a:srgbClr val="FF0000"/>
              </a:highlight>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Wolt (patiekalų pristatymas iš restoranų ir prekių pristatymas  iš parduotuvių);</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Barbora (produktų užsisakymas į namus);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Lastmile (produktų užsisakymas į namus).</a:t>
            </a:r>
            <a:endParaRPr sz="1400" i="1">
              <a:solidFill>
                <a:schemeClr val="dk1"/>
              </a:solidFill>
            </a:endParaRPr>
          </a:p>
        </p:txBody>
      </p:sp>
      <p:sp>
        <p:nvSpPr>
          <p:cNvPr id="1496" name="Google Shape;1496;g39ef6a8bd98_1_2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108</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3"/>
        <p:cNvGrpSpPr/>
        <p:nvPr/>
      </p:nvGrpSpPr>
      <p:grpSpPr>
        <a:xfrm>
          <a:off x="0" y="0"/>
          <a:ext cx="0" cy="0"/>
          <a:chOff x="0" y="0"/>
          <a:chExt cx="0" cy="0"/>
        </a:xfrm>
      </p:grpSpPr>
      <p:sp>
        <p:nvSpPr>
          <p:cNvPr id="1504" name="Google Shape;1504;g37590c10dea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5" name="Google Shape;1505;g37590c10dea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Naujienų portalai:</a:t>
            </a:r>
            <a:r>
              <a:rPr lang="en" sz="1400">
                <a:solidFill>
                  <a:schemeClr val="dk1"/>
                </a:solidFill>
              </a:rPr>
              <a:t> programėlės, skirtos skaityti Lietuvos ir užsienio naujienas, stebėti įvykius ir gauti pranešimus apie naujausias aktualijas (</a:t>
            </a:r>
            <a:r>
              <a:rPr lang="en" sz="1400" b="1">
                <a:solidFill>
                  <a:schemeClr val="dk1"/>
                </a:solidFill>
              </a:rPr>
              <a:t>Delfi,</a:t>
            </a:r>
            <a:r>
              <a:rPr lang="en" sz="1400">
                <a:solidFill>
                  <a:schemeClr val="dk1"/>
                </a:solidFill>
              </a:rPr>
              <a:t> 15min, LRT, </a:t>
            </a:r>
            <a:r>
              <a:rPr lang="en" sz="1400" b="1">
                <a:solidFill>
                  <a:schemeClr val="dk1"/>
                </a:solidFill>
              </a:rPr>
              <a:t>TV3, CNN</a:t>
            </a:r>
            <a:r>
              <a:rPr lang="en" sz="1400">
                <a:solidFill>
                  <a:schemeClr val="dk1"/>
                </a:solidFill>
              </a:rPr>
              <a:t>).</a:t>
            </a:r>
            <a:endParaRPr sz="1400">
              <a:solidFill>
                <a:schemeClr val="dk1"/>
              </a:solidFill>
            </a:endParaRPr>
          </a:p>
          <a:p>
            <a:pPr marL="0" lvl="0" indent="0" algn="l" rtl="0">
              <a:spcBef>
                <a:spcPts val="0"/>
              </a:spcBef>
              <a:spcAft>
                <a:spcPts val="0"/>
              </a:spcAft>
              <a:buClr>
                <a:schemeClr val="dk1"/>
              </a:buClr>
              <a:buFont typeface="Arial"/>
              <a:buNone/>
            </a:pPr>
            <a:endParaRPr sz="1400" b="1"/>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Delfi (naujienų portalo Delfi verslo, sporto, kultūros ir kitos naujienos, DELFI TV tiesioginės transliacijos ir vaizdo įrašai);</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Tv3.lt (naujienų portalo tv3.lt mobili programėlė, sukurta patogiau ir greičiau rasti svarbiausias naujienas, karščiausias pramogas, tiesiogines vaizdo transliacijas ir vaizdo turinį);</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CNN (viso pasaulio naujienų reportažai, trumpi vaizdo įrašai, interaktyvūs įrašai, straipsniai, tinklalaidės).</a:t>
            </a:r>
            <a:endParaRPr sz="1400" i="1">
              <a:solidFill>
                <a:schemeClr val="dk1"/>
              </a:solidFill>
            </a:endParaRPr>
          </a:p>
        </p:txBody>
      </p:sp>
      <p:sp>
        <p:nvSpPr>
          <p:cNvPr id="1506" name="Google Shape;1506;g37590c10dea_1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109</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3"/>
        <p:cNvGrpSpPr/>
        <p:nvPr/>
      </p:nvGrpSpPr>
      <p:grpSpPr>
        <a:xfrm>
          <a:off x="0" y="0"/>
          <a:ext cx="0" cy="0"/>
          <a:chOff x="0" y="0"/>
          <a:chExt cx="0" cy="0"/>
        </a:xfrm>
      </p:grpSpPr>
      <p:sp>
        <p:nvSpPr>
          <p:cNvPr id="1514" name="Google Shape;1514;g39ef6a8bd98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5" name="Google Shape;1515;g39ef6a8bd98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t>Socialiniai tinklai ir bendravimas:</a:t>
            </a:r>
            <a:r>
              <a:rPr lang="en" sz="1400"/>
              <a:t> tai programėlės skirtos bendrauti, dalintis naujienomis, nuotraukomis bei palaikyti ryšį su draugais, šeima ar bendruomenėmis (</a:t>
            </a:r>
            <a:r>
              <a:rPr lang="en" sz="1400" b="1"/>
              <a:t>Facebook,</a:t>
            </a:r>
            <a:r>
              <a:rPr lang="en" sz="1400"/>
              <a:t> Instagram, </a:t>
            </a:r>
            <a:r>
              <a:rPr lang="en" sz="1400" b="1"/>
              <a:t>Messenger,</a:t>
            </a:r>
            <a:r>
              <a:rPr lang="en" sz="1400"/>
              <a:t> TikTok, </a:t>
            </a:r>
            <a:r>
              <a:rPr lang="en" sz="1400" b="1"/>
              <a:t>WhatsApp</a:t>
            </a:r>
            <a:r>
              <a:rPr lang="en" sz="1400"/>
              <a:t>).</a:t>
            </a:r>
            <a:endParaRPr sz="1400"/>
          </a:p>
          <a:p>
            <a:pPr marL="0" lvl="0" indent="0" algn="l" rtl="0">
              <a:spcBef>
                <a:spcPts val="0"/>
              </a:spcBef>
              <a:spcAft>
                <a:spcPts val="0"/>
              </a:spcAft>
              <a:buClr>
                <a:schemeClr val="dk1"/>
              </a:buClr>
              <a:buFont typeface="Arial"/>
              <a:buNone/>
            </a:pPr>
            <a:endParaRPr sz="1400" b="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Facebook (socialinis tinklas, kuriame galite sekti savo „draugų“ ir populiarių puslapių turinį).</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Messenger (susirašinėjimas, vaizdo skambučiai ir dalijimasis nuotraukomis);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Whatsapp (susirašinėjimas, vaizdo skambučiai ir dalijimasis nuotraukomis).</a:t>
            </a:r>
            <a:endParaRPr sz="1400" i="1">
              <a:solidFill>
                <a:schemeClr val="dk1"/>
              </a:solidFill>
            </a:endParaRPr>
          </a:p>
        </p:txBody>
      </p:sp>
      <p:sp>
        <p:nvSpPr>
          <p:cNvPr id="1516" name="Google Shape;1516;g39ef6a8bd98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110</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3"/>
        <p:cNvGrpSpPr/>
        <p:nvPr/>
      </p:nvGrpSpPr>
      <p:grpSpPr>
        <a:xfrm>
          <a:off x="0" y="0"/>
          <a:ext cx="0" cy="0"/>
          <a:chOff x="0" y="0"/>
          <a:chExt cx="0" cy="0"/>
        </a:xfrm>
      </p:grpSpPr>
      <p:sp>
        <p:nvSpPr>
          <p:cNvPr id="1524" name="Google Shape;1524;g39ef6a8bd98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5" name="Google Shape;1525;g39ef6a8bd98_1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Sveikata ir sportas:</a:t>
            </a:r>
            <a:r>
              <a:rPr lang="en" sz="1400">
                <a:solidFill>
                  <a:schemeClr val="dk1"/>
                </a:solidFill>
              </a:rPr>
              <a:t> tai programėlės, kurios padeda rūpintis fizine bei emocine sveikata, stebėti aktyvumą, mitybą bei treniruotes (</a:t>
            </a:r>
            <a:r>
              <a:rPr lang="en" sz="1400" b="1">
                <a:solidFill>
                  <a:schemeClr val="dk1"/>
                </a:solidFill>
              </a:rPr>
              <a:t>Fitbit,</a:t>
            </a:r>
            <a:r>
              <a:rPr lang="en" sz="1400">
                <a:solidFill>
                  <a:schemeClr val="dk1"/>
                </a:solidFill>
              </a:rPr>
              <a:t> MyFitnessPal, </a:t>
            </a:r>
            <a:r>
              <a:rPr lang="en" sz="1400" b="1">
                <a:solidFill>
                  <a:schemeClr val="dk1"/>
                </a:solidFill>
              </a:rPr>
              <a:t>Strava, Samsung Health</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Fitbit (sveikatos ir kūno rengybos rodiklių sekimas, patarimai, kaip būti aktyviems, geriau išsimiegoti, patirti mažiau streso ir sveikiau maitintis);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Strava (programėlė skirta sportuojantiems asmenims, kurioje pateikiami maršrutai, sekami asmeniniai rezultatai, suteikiama galimybė bendrauti su kitais sportuojančiais asmenimis);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Samsung Health (leid\ia sekti savo fizinįaktyvumą, treniruotės intensyvumą, širdies susitraukimų dažnį, stresą, deguonies kiekį kraujyje, miego rodiklius. Pateikia treniruočių, mitybos, meditacijų rekomendacijas).</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p:txBody>
      </p:sp>
      <p:sp>
        <p:nvSpPr>
          <p:cNvPr id="1526" name="Google Shape;1526;g39ef6a8bd98_1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111</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g39ef6a8bd98_1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5" name="Google Shape;1535;g39ef6a8bd98_1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Laisvalaikis ir pramogos:</a:t>
            </a:r>
            <a:r>
              <a:rPr lang="en" sz="1400">
                <a:solidFill>
                  <a:schemeClr val="dk1"/>
                </a:solidFill>
              </a:rPr>
              <a:t> programėlės, skirtos muzikos klausymui, filmų, vaizdo įrašų peržiūrai, knygų skaitymui/klausymui ar žaidimams (Spotify, Netflix, </a:t>
            </a:r>
            <a:r>
              <a:rPr lang="en" sz="1400" b="1">
                <a:solidFill>
                  <a:schemeClr val="dk1"/>
                </a:solidFill>
              </a:rPr>
              <a:t>YouTube,</a:t>
            </a:r>
            <a:r>
              <a:rPr lang="en" sz="1400">
                <a:solidFill>
                  <a:schemeClr val="dk1"/>
                </a:solidFill>
              </a:rPr>
              <a:t> Prototo, </a:t>
            </a:r>
            <a:r>
              <a:rPr lang="en" sz="1400" b="1">
                <a:solidFill>
                  <a:schemeClr val="dk1"/>
                </a:solidFill>
              </a:rPr>
              <a:t>Audioteka, Roblox</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Youtube (vaizdo įrašų dalijimosi platforma ir galimybė bendrauti komentarais);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Audioteka (knygos įrašytos audio formatu);</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Roblox (populiarus žaidimas, kurį galima žaisti su kitais vartotojais).</a:t>
            </a:r>
            <a:endParaRPr sz="1400" i="1">
              <a:solidFill>
                <a:schemeClr val="dk1"/>
              </a:solidFill>
            </a:endParaRPr>
          </a:p>
        </p:txBody>
      </p:sp>
      <p:sp>
        <p:nvSpPr>
          <p:cNvPr id="1536" name="Google Shape;1536;g39ef6a8bd98_1_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112</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g39ef6a8bd98_1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5" name="Google Shape;1545;g39ef6a8bd98_1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Kelionės:</a:t>
            </a:r>
            <a:r>
              <a:rPr lang="en" sz="1400">
                <a:solidFill>
                  <a:schemeClr val="dk1"/>
                </a:solidFill>
              </a:rPr>
              <a:t> programėlės naudingos planuojant atostogas ir keliones, užsisakant nakvynę ar bendraujant užsienyje (</a:t>
            </a:r>
            <a:r>
              <a:rPr lang="en" sz="1400" b="1">
                <a:solidFill>
                  <a:schemeClr val="dk1"/>
                </a:solidFill>
              </a:rPr>
              <a:t>LTG Link,</a:t>
            </a:r>
            <a:r>
              <a:rPr lang="en" sz="1400">
                <a:solidFill>
                  <a:schemeClr val="dk1"/>
                </a:solidFill>
              </a:rPr>
              <a:t> Booking.com, Airbnb, </a:t>
            </a:r>
            <a:r>
              <a:rPr lang="en" sz="1400" b="1">
                <a:solidFill>
                  <a:schemeClr val="dk1"/>
                </a:solidFill>
              </a:rPr>
              <a:t>Tripadvisor,</a:t>
            </a:r>
            <a:r>
              <a:rPr lang="en" sz="1400">
                <a:solidFill>
                  <a:schemeClr val="dk1"/>
                </a:solidFill>
              </a:rPr>
              <a:t> Google Translate, </a:t>
            </a:r>
            <a:r>
              <a:rPr lang="en" sz="1400" b="1">
                <a:solidFill>
                  <a:schemeClr val="dk1"/>
                </a:solidFill>
              </a:rPr>
              <a:t>Saily</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Pastaba: Aprašyme paryškintų programėlių pavyzdžiai pavaizduoti skaidrėje.</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LTG Link (kelionių traukiniais planavimas);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Tripadvisor (kelionių planavimas, viešbučių rezervavimas, labai populiari atsiliepimų sistema, padedanti išsirinkti, kur apsilankyti);</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Saily (elektroninė SIM kortelė veikianti užsienio šalyse ir suteikianti galimybę paprastai įsigyti interneto paslaugas).</a:t>
            </a:r>
            <a:endParaRPr sz="1400" i="1">
              <a:solidFill>
                <a:schemeClr val="dk1"/>
              </a:solidFill>
            </a:endParaRPr>
          </a:p>
        </p:txBody>
      </p:sp>
      <p:sp>
        <p:nvSpPr>
          <p:cNvPr id="1546" name="Google Shape;1546;g39ef6a8bd98_1_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113</a:t>
            </a:fld>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3"/>
        <p:cNvGrpSpPr/>
        <p:nvPr/>
      </p:nvGrpSpPr>
      <p:grpSpPr>
        <a:xfrm>
          <a:off x="0" y="0"/>
          <a:ext cx="0" cy="0"/>
          <a:chOff x="0" y="0"/>
          <a:chExt cx="0" cy="0"/>
        </a:xfrm>
      </p:grpSpPr>
      <p:sp>
        <p:nvSpPr>
          <p:cNvPr id="1554" name="Google Shape;1554;g39ef6a8bd98_1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5" name="Google Shape;1555;g39ef6a8bd98_1_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Kitos naudingos programėlės:</a:t>
            </a:r>
            <a:r>
              <a:rPr lang="en" sz="1400">
                <a:solidFill>
                  <a:schemeClr val="dk1"/>
                </a:solidFill>
              </a:rPr>
              <a:t> specializuotos programėlės kasdieniams poreikiams, įspėjimams ar specifinėms veikloms (</a:t>
            </a:r>
            <a:r>
              <a:rPr lang="en" sz="1400" b="1">
                <a:solidFill>
                  <a:schemeClr val="dk1"/>
                </a:solidFill>
              </a:rPr>
              <a:t>ChatGPT, NMA Agro, NordVPN</a:t>
            </a:r>
            <a:r>
              <a:rPr lang="en" sz="1400">
                <a:solidFill>
                  <a:schemeClr val="dk1"/>
                </a:solidFill>
              </a:rPr>
              <a:t>).</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ChatGPT (pokalbių robotas);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NMA Agro (Nacionalinės Mokėjimo Agentūros prie Žemės Ūkio ministerijos programėlė, skirta informacijai apie pareiškėjų atliktas veiklas ar problemas, susijusias su skirtos paramos įsipareigojimais. Joje taip pat galima pranešti NMA apie netinkamai prižiūrimus laukus, kitus pažeidimus).</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Nord VPN (saugesnis interneto naudojimas pasitelkiant srauto šifravimą).</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Padiskutuokime: Ar pavyzdžiuose pamatėte kokią nors programėlę, kurią norėtumėte išbandyti? O gal naudojatės kokia nors programėle, kurios nebuvo pavyzdžiuose, bet labai rekomenduotumėte išbandyti draugams?</a:t>
            </a:r>
            <a:endParaRPr sz="1400">
              <a:highlight>
                <a:srgbClr val="FF0000"/>
              </a:highlight>
            </a:endParaRPr>
          </a:p>
        </p:txBody>
      </p:sp>
      <p:sp>
        <p:nvSpPr>
          <p:cNvPr id="1556" name="Google Shape;1556;g39ef6a8bd98_1_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114</a:t>
            </a:fld>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g366ebd20701_2_1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5" name="Google Shape;1565;g366ebd20701_2_11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76196" marR="78108" lvl="0" indent="0" algn="l" rtl="0">
              <a:lnSpc>
                <a:spcPct val="117000"/>
              </a:lnSpc>
              <a:spcBef>
                <a:spcPts val="0"/>
              </a:spcBef>
              <a:spcAft>
                <a:spcPts val="0"/>
              </a:spcAft>
              <a:buNone/>
            </a:pPr>
            <a:r>
              <a:rPr lang="en" sz="1400"/>
              <a:t>Vienas esminių medijų ir informacinio raštingumo įgūdžių yra informacijos paieška. Gebėjimas rasti, atsirinkti ir suprasti reikiamą informaciją ne tik padeda priimti pagrįstus sprendimus, bet ir ugdo kritinį mąstymą bei savarankišką mokymąsi visą gyvenimą. </a:t>
            </a:r>
            <a:br>
              <a:rPr lang="en" sz="1400"/>
            </a:br>
            <a:r>
              <a:rPr lang="en" sz="1400"/>
              <a:t>Informacijos ieškoti galime labai įvairiais būdais, tačiau dažniausiai kasdienybėje dabar naudojame tiesiog telefonu pasiekiamas internetines paieškos sistemas, tokias kaip „Google“.</a:t>
            </a:r>
            <a:endParaRPr sz="1400">
              <a:latin typeface="Arial"/>
              <a:ea typeface="Arial"/>
              <a:cs typeface="Arial"/>
              <a:sym typeface="Arial"/>
            </a:endParaRPr>
          </a:p>
        </p:txBody>
      </p:sp>
      <p:sp>
        <p:nvSpPr>
          <p:cNvPr id="1566" name="Google Shape;1566;g366ebd20701_2_11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115</a:t>
            </a:fld>
            <a:endParaRPr sz="1400">
              <a:latin typeface="Arial"/>
              <a:ea typeface="Arial"/>
              <a:cs typeface="Arial"/>
              <a:sym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9"/>
        <p:cNvGrpSpPr/>
        <p:nvPr/>
      </p:nvGrpSpPr>
      <p:grpSpPr>
        <a:xfrm>
          <a:off x="0" y="0"/>
          <a:ext cx="0" cy="0"/>
          <a:chOff x="0" y="0"/>
          <a:chExt cx="0" cy="0"/>
        </a:xfrm>
      </p:grpSpPr>
      <p:sp>
        <p:nvSpPr>
          <p:cNvPr id="1570" name="Google Shape;1570;g366ebd20701_2_1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1" name="Google Shape;1571;g366ebd20701_2_11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Kadangi Google yra pati populiariausia paieškos sistema Lietuvoje, pats žodis „Googlinti“ yra tapęs paieškos sinonimu.  </a:t>
            </a:r>
            <a:endParaRPr sz="1400"/>
          </a:p>
          <a:p>
            <a:pPr marL="0" lvl="0" indent="0" algn="l" rtl="0">
              <a:spcBef>
                <a:spcPts val="0"/>
              </a:spcBef>
              <a:spcAft>
                <a:spcPts val="0"/>
              </a:spcAft>
              <a:buNone/>
            </a:pPr>
            <a:r>
              <a:rPr lang="en" sz="1400"/>
              <a:t>Svarbu suprasti, kad Google yra platforma, kuri užsiima logistika, t. y. informacijos persiuntimu iš vieno vartotojo pas kitą. Tačiau pati Google nekuria turinio ir neprisiima atsakomybės už savo perduodamo turinio kokybę ar patikimumą.</a:t>
            </a:r>
            <a:endParaRPr sz="1400"/>
          </a:p>
          <a:p>
            <a:pPr marL="0" lvl="0" indent="0" algn="l" rtl="0">
              <a:spcBef>
                <a:spcPts val="0"/>
              </a:spcBef>
              <a:spcAft>
                <a:spcPts val="0"/>
              </a:spcAft>
              <a:buNone/>
            </a:pPr>
            <a:r>
              <a:rPr lang="en" sz="1400"/>
              <a:t>Google paieška pasiūlo tūkstančius rezultatų, dažnai milijonus. O informacijos perteklius sukuria didelį iššūkį – reikia sugebėti atskirti, kuri informacija yra vertinga, o kuri ne, ir sugebėti atmesti 99,99 procentų informacijos pasirenkant 0,01 procento. </a:t>
            </a:r>
            <a:endParaRPr sz="1400"/>
          </a:p>
          <a:p>
            <a:pPr marL="0" lvl="0" indent="0" algn="l" rtl="0">
              <a:spcBef>
                <a:spcPts val="0"/>
              </a:spcBef>
              <a:spcAft>
                <a:spcPts val="0"/>
              </a:spcAft>
              <a:buNone/>
            </a:pPr>
            <a:r>
              <a:rPr lang="en" sz="1400"/>
              <a:t>Ką mes darome su tokia pasiūlymų gausa? Taupydami laiką tiesiog pasirenkame kelis pirmus pasiūlytus. Rankose laikydami mobilųjį įrankį, kurio dėka galime </a:t>
            </a:r>
            <a:r>
              <a:rPr lang="en" sz="1400" i="1"/>
              <a:t>užduoti klausimus</a:t>
            </a:r>
            <a:r>
              <a:rPr lang="en" sz="1400"/>
              <a:t> neribotai, kasdien po kelis kartus susiduriame su situacija, kai paieškos sistema už mus nusprendžia, </a:t>
            </a:r>
            <a:r>
              <a:rPr lang="en" sz="1400" i="1"/>
              <a:t>kokį atsakymą</a:t>
            </a:r>
            <a:r>
              <a:rPr lang="en" sz="1400"/>
              <a:t> gausime.</a:t>
            </a:r>
            <a:endParaRPr sz="1400"/>
          </a:p>
          <a:p>
            <a:pPr marL="0" lvl="0" indent="0" algn="l" rtl="0">
              <a:spcBef>
                <a:spcPts val="0"/>
              </a:spcBef>
              <a:spcAft>
                <a:spcPts val="0"/>
              </a:spcAft>
              <a:buNone/>
            </a:pPr>
            <a:r>
              <a:rPr lang="en" sz="1400"/>
              <a:t>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Šaliniai: </a:t>
            </a:r>
            <a:r>
              <a:rPr lang="en" sz="1400" i="1" u="sng">
                <a:solidFill>
                  <a:schemeClr val="hlink"/>
                </a:solidFill>
                <a:hlinkClick r:id="rId3"/>
              </a:rPr>
              <a:t>https://gs.statcounter.com/search-engine-market-share/all/lithuania/2023</a:t>
            </a:r>
            <a:r>
              <a:rPr lang="en" sz="1400" i="1"/>
              <a:t> </a:t>
            </a:r>
            <a:endParaRPr sz="1400" i="1"/>
          </a:p>
          <a:p>
            <a:pPr marL="0" lvl="0" indent="0" algn="l" rtl="0">
              <a:spcBef>
                <a:spcPts val="0"/>
              </a:spcBef>
              <a:spcAft>
                <a:spcPts val="0"/>
              </a:spcAft>
              <a:buNone/>
            </a:pPr>
            <a:r>
              <a:rPr lang="en" sz="1400" i="1" u="sng">
                <a:solidFill>
                  <a:schemeClr val="hlink"/>
                </a:solidFill>
                <a:hlinkClick r:id="rId4"/>
              </a:rPr>
              <a:t>https://sqmagazine.co.uk/google-search-statistics/</a:t>
            </a:r>
            <a:endParaRPr sz="1400" i="1"/>
          </a:p>
          <a:p>
            <a:pPr marL="0" lvl="0" indent="0" algn="l" rtl="0">
              <a:spcBef>
                <a:spcPts val="0"/>
              </a:spcBef>
              <a:spcAft>
                <a:spcPts val="0"/>
              </a:spcAft>
              <a:buNone/>
            </a:pPr>
            <a:r>
              <a:rPr lang="en" sz="1400" i="1" u="sng">
                <a:solidFill>
                  <a:schemeClr val="hlink"/>
                </a:solidFill>
                <a:hlinkClick r:id="rId5"/>
              </a:rPr>
              <a:t>https://gs.statcounter.com/platform-market-share/desktop-mobile-tablet</a:t>
            </a:r>
            <a:endParaRPr sz="1400" i="1"/>
          </a:p>
          <a:p>
            <a:pPr marL="0" lvl="0" indent="0" algn="l" rtl="0">
              <a:spcBef>
                <a:spcPts val="0"/>
              </a:spcBef>
              <a:spcAft>
                <a:spcPts val="0"/>
              </a:spcAft>
              <a:buNone/>
            </a:pPr>
            <a:endParaRPr sz="1400" i="1"/>
          </a:p>
        </p:txBody>
      </p:sp>
      <p:sp>
        <p:nvSpPr>
          <p:cNvPr id="1572" name="Google Shape;1572;g366ebd20701_2_11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116</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g366ebd20701_2_1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0" name="Google Shape;1580;g366ebd20701_2_11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Ar žinome, kaip Google nusprendžia, kuriuos iš milijonų tinkamų šaltinių reikia įdėti į pirmą rezultatų puslapį? </a:t>
            </a:r>
            <a:endParaRPr sz="1400"/>
          </a:p>
          <a:p>
            <a:pPr marL="0" lvl="0" indent="0" algn="l" rtl="0">
              <a:spcBef>
                <a:spcPts val="0"/>
              </a:spcBef>
              <a:spcAft>
                <a:spcPts val="0"/>
              </a:spcAft>
              <a:buNone/>
            </a:pPr>
            <a:r>
              <a:rPr lang="en" sz="1400"/>
              <a:t>Naudodamiesi Google, bet nežinodami, kaip ji veikia, visą pasitikėjimą atiduodame paieškos sistemai. Žinios įgyjamos naudojantis įrankiais, kurie daro įtaką interpretuojant įgyjamą informaciją. Google paieškos sistema grįsta „PageRank“ paieškos algoritmu, pavadintu jo kūrėjo L. Page’o vardu. Kiekviena sąsaja (nuoroda) tarp interneto svetainių yra tarsi ženklas, rodantis tos svetainės vertę ir autoritetingumą. Google programinė įranga fiksuoja reikšminius žodžius interneto svetainėje, vertina tos interneto svetainės nuorodų tinklo stiprumą ir tankumą, skaitydama įeinančias ir išeinančias nuorodas iš svetainės.  </a:t>
            </a:r>
            <a:endParaRPr sz="1400"/>
          </a:p>
          <a:p>
            <a:pPr marL="0" lvl="0" indent="0" algn="l" rtl="0">
              <a:spcBef>
                <a:spcPts val="0"/>
              </a:spcBef>
              <a:spcAft>
                <a:spcPts val="0"/>
              </a:spcAft>
              <a:buNone/>
            </a:pPr>
            <a:r>
              <a:rPr lang="en" sz="1400"/>
              <a:t>Paveikslėlyje pavaizduotas bazinis „PageRank“ veikimo principas: kiekvieno veido dydis yra proporcingas bendram kitų į jį nukreiptų veidų dydžiui. </a:t>
            </a:r>
            <a:endParaRPr sz="1400"/>
          </a:p>
          <a:p>
            <a:pPr marL="0" lvl="0" indent="0" algn="l" rtl="0">
              <a:spcBef>
                <a:spcPts val="0"/>
              </a:spcBef>
              <a:spcAft>
                <a:spcPts val="0"/>
              </a:spcAft>
              <a:buNone/>
            </a:pPr>
            <a:r>
              <a:rPr lang="en" sz="1400"/>
              <a:t>Turime pasikliauti Google sprendimu, kaip reitinguoti svetaines. Tai reiškia, kad turime perduoti jai pasitikėjimo kreditą ir informacijos išteklių atrinkimo atsakomybę, patys likdami tik pasyviais vartotojais.  </a:t>
            </a:r>
            <a:endParaRPr sz="1400"/>
          </a:p>
          <a:p>
            <a:pPr marL="0" lvl="0" indent="0" algn="l" rtl="0">
              <a:spcBef>
                <a:spcPts val="0"/>
              </a:spcBef>
              <a:spcAft>
                <a:spcPts val="0"/>
              </a:spcAft>
              <a:buNone/>
            </a:pPr>
            <a:r>
              <a:rPr lang="en" sz="1400"/>
              <a:t>Teigiama, kad interneto paieškos sistemos formuojasi, nuolat kinta priklausomai juo jų naudojimo. Tai nėra statinės sistemos, kurios visada veikia lygiai taip pat. Šios paieškos sistemos turi prisitaikyti prie skirtingų vartotojų poreikių ar lūkesčių. Tai vyksta dviejuose – glaudžiai tarpusavyje susijusiuose – lygmenyse, individualiame ir kolektyviniame. Viena vertus, interneto paieškos sistemos yra personalizuotos sistemos. Jos pritaiko paieškos rezultatus individualiems vartotojams arba, tiksliau, jų naudotojų profiliams.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https://medium.com/analytics-vidhya/pagerank-in-python-a3354c474522</a:t>
            </a:r>
            <a:endParaRPr sz="1400" i="1"/>
          </a:p>
          <a:p>
            <a:pPr marL="0" lvl="0" indent="0" algn="l" rtl="0">
              <a:spcBef>
                <a:spcPts val="0"/>
              </a:spcBef>
              <a:spcAft>
                <a:spcPts val="0"/>
              </a:spcAft>
              <a:buNone/>
            </a:pPr>
            <a:endParaRPr sz="1400"/>
          </a:p>
        </p:txBody>
      </p:sp>
      <p:sp>
        <p:nvSpPr>
          <p:cNvPr id="1581" name="Google Shape;1581;g366ebd20701_2_11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117</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7"/>
        <p:cNvGrpSpPr/>
        <p:nvPr/>
      </p:nvGrpSpPr>
      <p:grpSpPr>
        <a:xfrm>
          <a:off x="0" y="0"/>
          <a:ext cx="0" cy="0"/>
          <a:chOff x="0" y="0"/>
          <a:chExt cx="0" cy="0"/>
        </a:xfrm>
      </p:grpSpPr>
      <p:sp>
        <p:nvSpPr>
          <p:cNvPr id="1588" name="Google Shape;1588;g366ebd20701_2_12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9" name="Google Shape;1589;g366ebd20701_2_12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Viena vertus, Google reitinguoja paieškos rezultatus pagal aktualumą ir vartotojo paieškos istoriją, antra - Google indeksuoja „turinio teikėjus“, kurie nori, kad vartotojai pasiektų jų svetaines. Reklamuotojai bando pritraukti didesnį lankytojų srautą, susimokėdami už tai, kad jų svetainė būtų dažniau rodoma paieškos rezultatuose. </a:t>
            </a:r>
            <a:endParaRPr sz="1400"/>
          </a:p>
          <a:p>
            <a:pPr marL="0" lvl="0" indent="0" algn="l" rtl="0">
              <a:spcBef>
                <a:spcPts val="0"/>
              </a:spcBef>
              <a:spcAft>
                <a:spcPts val="0"/>
              </a:spcAft>
              <a:buNone/>
            </a:pPr>
            <a:r>
              <a:rPr lang="en" sz="1400"/>
              <a:t>Google užsidirba pinigus iš internetinės paieškos: </a:t>
            </a:r>
            <a:endParaRPr sz="1400"/>
          </a:p>
          <a:p>
            <a:pPr marL="457200" lvl="0" indent="-317500" algn="l" rtl="0">
              <a:spcBef>
                <a:spcPts val="0"/>
              </a:spcBef>
              <a:spcAft>
                <a:spcPts val="0"/>
              </a:spcAft>
              <a:buSzPts val="1400"/>
              <a:buChar char="●"/>
            </a:pPr>
            <a:r>
              <a:rPr lang="en" sz="1400"/>
              <a:t>interneto vartotojai internete ieško nemokamai; </a:t>
            </a:r>
            <a:endParaRPr sz="1400"/>
          </a:p>
          <a:p>
            <a:pPr marL="457200" lvl="0" indent="-317500" algn="l" rtl="0">
              <a:spcBef>
                <a:spcPts val="0"/>
              </a:spcBef>
              <a:spcAft>
                <a:spcPts val="0"/>
              </a:spcAft>
              <a:buSzPts val="1400"/>
              <a:buChar char="●"/>
            </a:pPr>
            <a:r>
              <a:rPr lang="en" sz="1400"/>
              <a:t>turinio teikėjai neapmokestinami nei už indeksavimą, nei už srautą, kurį jie gauna iš natūralių rezultatų (neapmokėtą, kad pateiktų į rezultatų sąrašą);</a:t>
            </a:r>
            <a:endParaRPr sz="1400"/>
          </a:p>
          <a:p>
            <a:pPr marL="457200" lvl="0" indent="-317500" algn="l" rtl="0">
              <a:spcBef>
                <a:spcPts val="0"/>
              </a:spcBef>
              <a:spcAft>
                <a:spcPts val="0"/>
              </a:spcAft>
              <a:buSzPts val="1400"/>
              <a:buChar char="●"/>
            </a:pPr>
            <a:r>
              <a:rPr lang="en" sz="1400"/>
              <a:t>tačiau reklamuotojai moka už kiekvieną paspaudimą ant rekomenduojamų nuorodų ir taip finansuoja platformą.</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Šaltinis: </a:t>
            </a:r>
            <a:r>
              <a:rPr lang="en" sz="1400" i="1"/>
              <a:t>https://support.google.com/adspolicy/answer/6008942?sjid=12737109980464435518-EU</a:t>
            </a:r>
            <a:r>
              <a:rPr lang="en" sz="1400"/>
              <a:t> </a:t>
            </a:r>
            <a:endParaRPr sz="1400"/>
          </a:p>
        </p:txBody>
      </p:sp>
      <p:sp>
        <p:nvSpPr>
          <p:cNvPr id="1590" name="Google Shape;1590;g366ebd20701_2_12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118</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g366ebd20701_2_1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1" name="Google Shape;1611;g366ebd20701_2_12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Kadangi išsiaiškinome, kad internetinės paieškos rezultatus reitinguoja pati paieškos sistema, vienintelis dalykas liekantis mūsų rankose – yra tai, ką įrašome į paieškos langelį.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b="1"/>
              <a:t>Padiskutuokime: </a:t>
            </a:r>
            <a:r>
              <a:rPr lang="en" sz="1400"/>
              <a:t>kaip formuluojate paieškos užklausas, kai ieškote informacijos internete ar skaitmeninėse platformose? Ar paprastai naudojate pavienius raktinius žodžius, frazes ar pilnus sakinius? Kokią įtaką jūsų paieškos terminų konkretumas turi rastų rezultatų tinkamumui? (diskusijai skirkite ne daugiau nei 10 min.)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Pastaba: Pagrindinė užduotis – išsiaiškinti, su kokiais sunkumais susiduria mokymų dalyviai naudodami paieškos sistemas. Taip Jums bus paprasčiau akcentuoti toliau pateiktą teorinę medžiagą ir patarimus.</a:t>
            </a:r>
            <a:endParaRPr sz="1400"/>
          </a:p>
        </p:txBody>
      </p:sp>
      <p:sp>
        <p:nvSpPr>
          <p:cNvPr id="1612" name="Google Shape;1612;g366ebd20701_2_12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119</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6"/>
        <p:cNvGrpSpPr/>
        <p:nvPr/>
      </p:nvGrpSpPr>
      <p:grpSpPr>
        <a:xfrm>
          <a:off x="0" y="0"/>
          <a:ext cx="0" cy="0"/>
          <a:chOff x="0" y="0"/>
          <a:chExt cx="0" cy="0"/>
        </a:xfrm>
      </p:grpSpPr>
      <p:sp>
        <p:nvSpPr>
          <p:cNvPr id="1617" name="Google Shape;1617;g366ebd20701_2_1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8" name="Google Shape;1618;g366ebd20701_2_12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Norint efektyviai rasti informacijos internete, nesvarbu, ar naudojatės paieškos sistema, ar dirbtiniu intelektu, pavyzdžiui, ChatGPT, svarbu parengti aiškias ir konkrečias užklausas. Pradėkite nuo tikslios temos ar klausimo nustatymo. Pavyzdžiui, jei ieškote gerų restoranų Vilniuje, nurodykite savo kriterijus, pavyzdžiui: virtuvės (maisto) tipą, kainas ir vietą, pavyzdžiui, „geriausi itališki restoranai Vilniuje iki 30 eurų“. Tokia tikslinė užklausa padeda susiaurinti paieškos rezultatus iki labiausiai jūsų poreikius atitinkančių. Naudokite raktinius žodžius ir frazes, tiksliai apibūdinančias tai, ko ieškote, nes tai padeda paieškos sistemoms ir dirbtinio intelekto modeliams geriau suprasti jūsų ketinimus, todėl gausite naudingesnę ir labiau pritaikytą informaciją. Google ignoruoja žodžius kaip „koks“, „yra“, „aš“, „kaip“, todėl geriau juos iš karto praleisti.</a:t>
            </a:r>
            <a:endParaRPr sz="1400"/>
          </a:p>
          <a:p>
            <a:pPr marL="0" lvl="0" indent="0" algn="l" rtl="0">
              <a:spcBef>
                <a:spcPts val="0"/>
              </a:spcBef>
              <a:spcAft>
                <a:spcPts val="0"/>
              </a:spcAft>
              <a:buNone/>
            </a:pPr>
            <a:r>
              <a:rPr lang="en" sz="1400"/>
              <a:t>Ieškodami naujienų ar informacijos internete, dažnai naudojate tokias platformas kaip „Google“ ar socialinės žiniasklaidos svetainės. Šiose platformose naudojami algoritmai, kurie yra tarsi išmanieji asistentai, numatantys, ką norėtumėte pamatyti, atsižvelgiant į jūsų ankstesnius interesus ir veiklą. Pavyzdžiui, jei dažnai skaitote straipsnius apie technologijas, algoritmas gali rodyti jums daugiau su technologijomis susijusių naujienų. Tai tarsi asmeninis informacijos pardavėjas, kuris siūlo produktus (arba šiuo atveju straipsnius ir svetaines) remdamasis tuo, kas, jo manymu, jums patiks.</a:t>
            </a:r>
            <a:endParaRPr sz="1400"/>
          </a:p>
        </p:txBody>
      </p:sp>
      <p:sp>
        <p:nvSpPr>
          <p:cNvPr id="1619" name="Google Shape;1619;g366ebd20701_2_12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120</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g362edc5ed8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5" name="Google Shape;1625;g362edc5ed8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800"/>
              </a:spcBef>
              <a:spcAft>
                <a:spcPts val="0"/>
              </a:spcAft>
              <a:buClr>
                <a:schemeClr val="dk1"/>
              </a:buClr>
              <a:buSzPts val="1100"/>
              <a:buFont typeface="Arial"/>
              <a:buNone/>
            </a:pPr>
            <a:r>
              <a:rPr lang="en" sz="1400">
                <a:solidFill>
                  <a:srgbClr val="2E2E2E"/>
                </a:solidFill>
              </a:rPr>
              <a:t>Pavyzdžiuose matome dvi skirtingai suformuotas užklausas. Pirmajai užklausai be jokių konkrečių detalių („geras restoranas Vilniuje“), rezultatų sąrašo viršuje matome tiesiog atsitiktinio restorano reklamas. Antrajai, konkretesnei užklausai („</a:t>
            </a:r>
            <a:r>
              <a:rPr lang="en" sz="1400">
                <a:solidFill>
                  <a:schemeClr val="dk1"/>
                </a:solidFill>
              </a:rPr>
              <a:t>geras itališko maisto restoranas Vilniuje iki 30 eurų“</a:t>
            </a:r>
            <a:r>
              <a:rPr lang="en" sz="1400">
                <a:solidFill>
                  <a:srgbClr val="2E2E2E"/>
                </a:solidFill>
              </a:rPr>
              <a:t>) matome rezultatus, atitinkančius visus raktažodžius ir vidutinę kainą.</a:t>
            </a:r>
            <a:endParaRPr sz="1400">
              <a:solidFill>
                <a:srgbClr val="2E2E2E"/>
              </a:solidFill>
            </a:endParaRPr>
          </a:p>
          <a:p>
            <a:pPr marL="0" lvl="0" indent="0" algn="l" rtl="0">
              <a:spcBef>
                <a:spcPts val="1000"/>
              </a:spcBef>
              <a:spcAft>
                <a:spcPts val="1000"/>
              </a:spcAft>
              <a:buClr>
                <a:schemeClr val="dk1"/>
              </a:buClr>
              <a:buSzPts val="1100"/>
              <a:buFont typeface="Arial"/>
              <a:buNone/>
            </a:pPr>
            <a:endParaRPr sz="1400">
              <a:solidFill>
                <a:srgbClr val="2E2E2E"/>
              </a:solidFill>
            </a:endParaRPr>
          </a:p>
        </p:txBody>
      </p:sp>
      <p:sp>
        <p:nvSpPr>
          <p:cNvPr id="1626" name="Google Shape;1626;g362edc5ed8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121</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1"/>
        <p:cNvGrpSpPr/>
        <p:nvPr/>
      </p:nvGrpSpPr>
      <p:grpSpPr>
        <a:xfrm>
          <a:off x="0" y="0"/>
          <a:ext cx="0" cy="0"/>
          <a:chOff x="0" y="0"/>
          <a:chExt cx="0" cy="0"/>
        </a:xfrm>
      </p:grpSpPr>
      <p:sp>
        <p:nvSpPr>
          <p:cNvPr id="1632" name="Google Shape;1632;g344d9b024fe_2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3" name="Google Shape;1633;g344d9b024fe_2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vienas būdas patobulinti Google paieškos užklausas yra specialiųjų simbolių (operatorių) naudojimas. Taip galite išvengti rekomenduojamų populiariausių rezultatų ir matyti labiausiai jums tinkančius paieškos rezultatus.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Ieškodami </a:t>
            </a:r>
            <a:r>
              <a:rPr lang="en" sz="1400" b="1"/>
              <a:t>konkrečių frazių, rašykite jas kabutėse</a:t>
            </a:r>
            <a:r>
              <a:rPr lang="en" sz="1400"/>
              <a:t>. Taip užtikrinama, kad „Google“ ieškos tikslios frazės. Pavyzdžiui, ieškant „kaip saugiai naudotis mobiliuoju telefonu“, bus rodomi tik tie rezultatai, kuriuose yra tiksli ši frazė.   </a:t>
            </a:r>
            <a:endParaRPr sz="1400"/>
          </a:p>
          <a:p>
            <a:pPr marL="0" lvl="0" indent="0" algn="l" rtl="0">
              <a:spcBef>
                <a:spcPts val="0"/>
              </a:spcBef>
              <a:spcAft>
                <a:spcPts val="0"/>
              </a:spcAft>
              <a:buNone/>
            </a:pPr>
            <a:r>
              <a:rPr lang="en" sz="1400" b="1"/>
              <a:t>Minus ženklas</a:t>
            </a:r>
            <a:r>
              <a:rPr lang="en" sz="1400"/>
              <a:t> pašalina žodį iš paieškos, pavyzdžiui paieškoje „geriausias mobilusis telefonas –Apple“ matysite įvairis telefonus, išsskyrus gamintojo Apple.   </a:t>
            </a:r>
            <a:endParaRPr sz="1400"/>
          </a:p>
          <a:p>
            <a:pPr marL="0" lvl="0" indent="0" algn="l" rtl="0">
              <a:spcBef>
                <a:spcPts val="0"/>
              </a:spcBef>
              <a:spcAft>
                <a:spcPts val="0"/>
              </a:spcAft>
              <a:buNone/>
            </a:pPr>
            <a:r>
              <a:rPr lang="en" sz="1400" b="1"/>
              <a:t>Žvaigždute</a:t>
            </a:r>
            <a:r>
              <a:rPr lang="en" sz="1400"/>
              <a:t> galima pakeisti bet kurį frazės žodį. Tai naudinga, jei nesate tikri dėl konkretaus termino. Pavyzdžiui, užrašius „geriausia * operacinė sistema“ galima rasti tokius rezultatus kaip „geriausia telefonų operacinė sistema“ arba „geriausias kompiuterių operacinė sistema“.   </a:t>
            </a:r>
            <a:endParaRPr sz="1400"/>
          </a:p>
          <a:p>
            <a:pPr marL="0" lvl="0" indent="0" algn="l" rtl="0">
              <a:spcBef>
                <a:spcPts val="0"/>
              </a:spcBef>
              <a:spcAft>
                <a:spcPts val="0"/>
              </a:spcAft>
              <a:buNone/>
            </a:pPr>
            <a:r>
              <a:rPr lang="en" sz="1400" b="1"/>
              <a:t>site:</a:t>
            </a:r>
            <a:r>
              <a:rPr lang="en" sz="1400"/>
              <a:t> pagalba Google ieško rezultatų tik konkrečioje nurodytoje svetainėje.   </a:t>
            </a:r>
            <a:endParaRPr sz="1400"/>
          </a:p>
          <a:p>
            <a:pPr marL="0" lvl="0" indent="0" algn="l" rtl="0">
              <a:spcBef>
                <a:spcPts val="0"/>
              </a:spcBef>
              <a:spcAft>
                <a:spcPts val="0"/>
              </a:spcAft>
              <a:buNone/>
            </a:pPr>
            <a:r>
              <a:rPr lang="en" sz="1400" b="1"/>
              <a:t>filetype:</a:t>
            </a:r>
            <a:r>
              <a:rPr lang="en" sz="1400"/>
              <a:t> ieško rezultatų tik konkrečiu formatu, kurį pasirenkate, pavyzdžiui pdf, doc   </a:t>
            </a:r>
            <a:endParaRPr sz="1400"/>
          </a:p>
          <a:p>
            <a:pPr marL="0" lvl="0" indent="0" algn="l" rtl="0">
              <a:spcBef>
                <a:spcPts val="0"/>
              </a:spcBef>
              <a:spcAft>
                <a:spcPts val="0"/>
              </a:spcAft>
              <a:buNone/>
            </a:pPr>
            <a:r>
              <a:rPr lang="en" sz="1400" b="1"/>
              <a:t>define:</a:t>
            </a:r>
            <a:r>
              <a:rPr lang="en" sz="1400"/>
              <a:t> parodys norimo žodžio apibrėžimą.  </a:t>
            </a:r>
            <a:endParaRPr sz="1400"/>
          </a:p>
        </p:txBody>
      </p:sp>
      <p:sp>
        <p:nvSpPr>
          <p:cNvPr id="1634" name="Google Shape;1634;g344d9b024fe_2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122</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Google Shape;1639;g366ebd20701_2_1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0" name="Google Shape;1640;g366ebd20701_2_12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 Google paieškos strategija yra Google Lens paveikslėlių paieška. Tai yra funkcija, kuri leidžia ieškoti pagal tai, ką matote - užfiksavus paveikslėlį ir paspaudus Lens simbolį, jis yra išanalizuojamas ir paieškos rezultatuose pateikiami straipsniai ir nuorodos, kurios turi atitinkančius paveikslėlius.</a:t>
            </a:r>
            <a:endParaRPr sz="1400"/>
          </a:p>
        </p:txBody>
      </p:sp>
      <p:sp>
        <p:nvSpPr>
          <p:cNvPr id="1641" name="Google Shape;1641;g366ebd20701_2_12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123</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8"/>
        <p:cNvGrpSpPr/>
        <p:nvPr/>
      </p:nvGrpSpPr>
      <p:grpSpPr>
        <a:xfrm>
          <a:off x="0" y="0"/>
          <a:ext cx="0" cy="0"/>
          <a:chOff x="0" y="0"/>
          <a:chExt cx="0" cy="0"/>
        </a:xfrm>
      </p:grpSpPr>
      <p:sp>
        <p:nvSpPr>
          <p:cNvPr id="1649" name="Google Shape;1649;g366ebd20701_2_12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0" name="Google Shape;1650;g366ebd20701_2_12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Ar paieškos rezultatams turi įtakos, koks įrenginys naudojamas, tarkim, nešiojamasis kompiuteris ar išmanusis telefonas? Taip, turi ir reikšmingą, nes yra dvi skirtingais principais veikiančios „Google“ paieškos versijos: viena skirta išmaniesiems telefonams, o kita – staliniams ir nešiojamiesiems kompiuteriams. Skiriasi ne tik informacijos išdėstymo ekrane principas, bet ir duomenų bazės indekso atnaujinimo sparta. Sparčiau atnaujinama išmaniesiems telefonams skirta versija. Skiriasi ir filtrų pasirinkimas, t. y. galimybė koreguoti, kokius rezultatus gausime. </a:t>
            </a:r>
            <a:endParaRPr sz="1400"/>
          </a:p>
          <a:p>
            <a:pPr marL="0" lvl="0" indent="0" algn="l" rtl="0">
              <a:spcBef>
                <a:spcPts val="0"/>
              </a:spcBef>
              <a:spcAft>
                <a:spcPts val="0"/>
              </a:spcAft>
              <a:buNone/>
            </a:pPr>
            <a:r>
              <a:rPr lang="en" sz="1400"/>
              <a:t>Kartais žmones nustebina, kad ieškant tos pačios informacijos, naudojant tą pačią frazę skirtinguose įrenginiuose ir skirtingose vietose ar šalyse gausime skirtingus rezultatus. Tai susiję su to įrenginio vartotojo paieškų istorija, įpročiais, apie jį sukaupta informacija, toje šalyje priskirto informacijos šaltinių reitingo. Ar paprastas informacijos vartotojas kaip nors gali tai valdyti? – beveik ne, dėl to mums labai svarbu suprasti paieškai įtaką darančius veiksnius ir algoritmus. </a:t>
            </a:r>
            <a:endParaRPr sz="1400"/>
          </a:p>
        </p:txBody>
      </p:sp>
      <p:sp>
        <p:nvSpPr>
          <p:cNvPr id="1651" name="Google Shape;1651;g366ebd20701_2_12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124</a:t>
            </a:fld>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g366ebd20701_2_12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7" name="Google Shape;1657;g366ebd20701_2_12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Praktinė užduotis: </a:t>
            </a:r>
            <a:r>
              <a:rPr lang="en" sz="1400"/>
              <a:t>Išbandykime Google Lens paiešką.</a:t>
            </a:r>
            <a:endParaRPr sz="1400"/>
          </a:p>
        </p:txBody>
      </p:sp>
      <p:sp>
        <p:nvSpPr>
          <p:cNvPr id="1658" name="Google Shape;1658;g366ebd20701_2_12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1"/>
        <p:cNvGrpSpPr/>
        <p:nvPr/>
      </p:nvGrpSpPr>
      <p:grpSpPr>
        <a:xfrm>
          <a:off x="0" y="0"/>
          <a:ext cx="0" cy="0"/>
          <a:chOff x="0" y="0"/>
          <a:chExt cx="0" cy="0"/>
        </a:xfrm>
      </p:grpSpPr>
      <p:sp>
        <p:nvSpPr>
          <p:cNvPr id="1662" name="Google Shape;1662;g366ebd20701_2_1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3" name="Google Shape;1663;g366ebd20701_2_12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Paklauskime:</a:t>
            </a:r>
            <a:r>
              <a:rPr lang="en" sz="1400"/>
              <a:t> ar žinote, koks tai vaisius? Jei nežinote atsakymo, arba jei turite kelis galimus atsakymo variantus, visada galite pasitikrinti Google Lens pagalba, ieškodami per naršyklės paiešką.</a:t>
            </a:r>
            <a:endParaRPr sz="1400"/>
          </a:p>
          <a:p>
            <a:pPr marL="0" lvl="0" indent="0" algn="l" rtl="0">
              <a:spcBef>
                <a:spcPts val="0"/>
              </a:spcBef>
              <a:spcAft>
                <a:spcPts val="0"/>
              </a:spcAft>
              <a:buClr>
                <a:schemeClr val="dk1"/>
              </a:buClr>
              <a:buFont typeface="Arial"/>
              <a:buNone/>
            </a:pPr>
            <a:endParaRPr sz="1400"/>
          </a:p>
          <a:p>
            <a:pPr marL="0" lvl="0" indent="0" algn="l" rtl="0">
              <a:spcBef>
                <a:spcPts val="0"/>
              </a:spcBef>
              <a:spcAft>
                <a:spcPts val="0"/>
              </a:spcAft>
              <a:buNone/>
            </a:pPr>
            <a:endParaRPr sz="1400"/>
          </a:p>
        </p:txBody>
      </p:sp>
      <p:sp>
        <p:nvSpPr>
          <p:cNvPr id="1664" name="Google Shape;1664;g366ebd20701_2_12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126</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8"/>
        <p:cNvGrpSpPr/>
        <p:nvPr/>
      </p:nvGrpSpPr>
      <p:grpSpPr>
        <a:xfrm>
          <a:off x="0" y="0"/>
          <a:ext cx="0" cy="0"/>
          <a:chOff x="0" y="0"/>
          <a:chExt cx="0" cy="0"/>
        </a:xfrm>
      </p:grpSpPr>
      <p:sp>
        <p:nvSpPr>
          <p:cNvPr id="1669" name="Google Shape;1669;g366ebd20701_2_12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0" name="Google Shape;1670;g366ebd20701_2_12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90546" lvl="0" indent="-514350" algn="l" rtl="0">
              <a:spcBef>
                <a:spcPts val="0"/>
              </a:spcBef>
              <a:spcAft>
                <a:spcPts val="0"/>
              </a:spcAft>
              <a:buClr>
                <a:srgbClr val="000000"/>
              </a:buClr>
              <a:buSzPts val="1400"/>
              <a:buFont typeface="Arial"/>
              <a:buAutoNum type="arabicPeriod"/>
            </a:pPr>
            <a:r>
              <a:rPr lang="en" sz="1400"/>
              <a:t>Google paieškoje įrašykite norimo objekto aprašymą: „geltonas vaisius su dygliuota oda“.</a:t>
            </a:r>
            <a:endParaRPr sz="1400"/>
          </a:p>
          <a:p>
            <a:pPr marL="590546" lvl="0" indent="-514350" algn="l" rtl="0">
              <a:spcBef>
                <a:spcPts val="0"/>
              </a:spcBef>
              <a:spcAft>
                <a:spcPts val="0"/>
              </a:spcAft>
              <a:buClr>
                <a:srgbClr val="000000"/>
              </a:buClr>
              <a:buSzPts val="1400"/>
              <a:buFont typeface="Arial"/>
              <a:buAutoNum type="arabicPeriod"/>
            </a:pPr>
            <a:r>
              <a:rPr lang="en" sz="1400"/>
              <a:t>Pasirinkime paiešką pagal VAIZDUS.</a:t>
            </a:r>
            <a:endParaRPr sz="1400"/>
          </a:p>
          <a:p>
            <a:pPr marL="590546" lvl="0" indent="-514350" algn="l" rtl="0">
              <a:spcBef>
                <a:spcPts val="0"/>
              </a:spcBef>
              <a:spcAft>
                <a:spcPts val="0"/>
              </a:spcAft>
              <a:buClr>
                <a:srgbClr val="000000"/>
              </a:buClr>
              <a:buSzPts val="1400"/>
              <a:buFont typeface="Arial"/>
              <a:buAutoNum type="arabicPeriod"/>
            </a:pPr>
            <a:r>
              <a:rPr lang="en" sz="1400"/>
              <a:t>Ant nuotraukos, kuri labiausiai panaši į jus dominantį vaisių, paspauskite Google Lens simbolį.</a:t>
            </a:r>
            <a:endParaRPr sz="1400"/>
          </a:p>
          <a:p>
            <a:pPr marL="590546" lvl="0" indent="-514350" algn="l" rtl="0">
              <a:spcBef>
                <a:spcPts val="0"/>
              </a:spcBef>
              <a:spcAft>
                <a:spcPts val="0"/>
              </a:spcAft>
              <a:buClr>
                <a:srgbClr val="000000"/>
              </a:buClr>
              <a:buSzPts val="1400"/>
              <a:buFont typeface="Arial"/>
              <a:buAutoNum type="arabicPeriod"/>
            </a:pPr>
            <a:r>
              <a:rPr lang="en" sz="1400"/>
              <a:t>Rezultatuose matysite galimas vaisiaus rūšis ir straipsnius, su platesne informacija, kad galėtumėte išsirinkti teisingą variantą.</a:t>
            </a:r>
            <a:endParaRPr sz="1400"/>
          </a:p>
          <a:p>
            <a:pPr marL="590546" lvl="0" indent="-425450" algn="l" rtl="0">
              <a:spcBef>
                <a:spcPts val="0"/>
              </a:spcBef>
              <a:spcAft>
                <a:spcPts val="0"/>
              </a:spcAft>
              <a:buClr>
                <a:srgbClr val="000000"/>
              </a:buClr>
              <a:buSzPts val="1400"/>
              <a:buFont typeface="Arial"/>
              <a:buNone/>
            </a:pPr>
            <a:endParaRPr sz="1400"/>
          </a:p>
          <a:p>
            <a:pPr marL="76196" lvl="0" indent="0" algn="l" rtl="0">
              <a:spcBef>
                <a:spcPts val="0"/>
              </a:spcBef>
              <a:spcAft>
                <a:spcPts val="0"/>
              </a:spcAft>
              <a:buNone/>
            </a:pPr>
            <a:r>
              <a:rPr lang="en" sz="1400"/>
              <a:t>Taigi, koks tai vaisius?</a:t>
            </a:r>
            <a:endParaRPr sz="1400"/>
          </a:p>
          <a:p>
            <a:pPr marL="76196" lvl="0" indent="0" algn="l" rtl="0">
              <a:spcBef>
                <a:spcPts val="0"/>
              </a:spcBef>
              <a:spcAft>
                <a:spcPts val="0"/>
              </a:spcAft>
              <a:buNone/>
            </a:pPr>
            <a:r>
              <a:rPr lang="en" sz="1400"/>
              <a:t>Atsakymas: duonvaisis.</a:t>
            </a:r>
            <a:endParaRPr sz="1400"/>
          </a:p>
          <a:p>
            <a:pPr marL="76196"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1671" name="Google Shape;1671;g366ebd20701_2_12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127</a:t>
            </a:fld>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7"/>
        <p:cNvGrpSpPr/>
        <p:nvPr/>
      </p:nvGrpSpPr>
      <p:grpSpPr>
        <a:xfrm>
          <a:off x="0" y="0"/>
          <a:ext cx="0" cy="0"/>
          <a:chOff x="0" y="0"/>
          <a:chExt cx="0" cy="0"/>
        </a:xfrm>
      </p:grpSpPr>
      <p:sp>
        <p:nvSpPr>
          <p:cNvPr id="1678" name="Google Shape;1678;g364c9ef731b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9" name="Google Shape;1679;g364c9ef731b_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PRAKTINĖ UŽDUOTIS 2:</a:t>
            </a:r>
            <a:endParaRPr sz="1400" i="1"/>
          </a:p>
          <a:p>
            <a:pPr marL="0" lvl="0" indent="0" algn="l" rtl="0">
              <a:spcBef>
                <a:spcPts val="0"/>
              </a:spcBef>
              <a:spcAft>
                <a:spcPts val="0"/>
              </a:spcAft>
              <a:buNone/>
            </a:pPr>
            <a:endParaRPr sz="1400"/>
          </a:p>
          <a:p>
            <a:pPr marL="0" lvl="0" indent="0" algn="l" rtl="0">
              <a:spcBef>
                <a:spcPts val="0"/>
              </a:spcBef>
              <a:spcAft>
                <a:spcPts val="0"/>
              </a:spcAft>
              <a:buNone/>
            </a:pPr>
            <a:r>
              <a:rPr lang="en" sz="1400"/>
              <a:t>Dar vienas būdas išsiaiškinti, koks objektas yra prieš mus, yra jį nufotografuoti per Google Lens.</a:t>
            </a:r>
            <a:endParaRPr sz="1400"/>
          </a:p>
          <a:p>
            <a:pPr marL="457200" lvl="0" indent="-317500" algn="l" rtl="0">
              <a:spcBef>
                <a:spcPts val="0"/>
              </a:spcBef>
              <a:spcAft>
                <a:spcPts val="0"/>
              </a:spcAft>
              <a:buSzPts val="1400"/>
              <a:buAutoNum type="arabicPeriod"/>
            </a:pPr>
            <a:r>
              <a:rPr lang="en" sz="1400"/>
              <a:t>Google paieškos laukelyje paspauskite fotoaparato simbolį.</a:t>
            </a:r>
            <a:endParaRPr sz="1400"/>
          </a:p>
          <a:p>
            <a:pPr marL="457200" lvl="0" indent="-317500" algn="l" rtl="0">
              <a:spcBef>
                <a:spcPts val="0"/>
              </a:spcBef>
              <a:spcAft>
                <a:spcPts val="0"/>
              </a:spcAft>
              <a:buSzPts val="1400"/>
              <a:buAutoNum type="arabicPeriod"/>
            </a:pPr>
            <a:r>
              <a:rPr lang="en" sz="1400"/>
              <a:t>Suteikus programėlei leidimą prisijungti prie fotoaparato, atsidarius kamerai ją nukreipkite į jūs dominantį objektą (galite išmėginti fotografuoti skirtingus daiktus, produktus, augalus ir t.t.).</a:t>
            </a:r>
            <a:endParaRPr sz="1400"/>
          </a:p>
          <a:p>
            <a:pPr marL="457200" lvl="0" indent="-317500" algn="l" rtl="0">
              <a:spcBef>
                <a:spcPts val="0"/>
              </a:spcBef>
              <a:spcAft>
                <a:spcPts val="0"/>
              </a:spcAft>
              <a:buSzPts val="1400"/>
              <a:buAutoNum type="arabicPeriod"/>
            </a:pPr>
            <a:r>
              <a:rPr lang="en" sz="1400"/>
              <a:t>Užfiksavus objektą rėmelyje, galime gauti tik Google paieškos rezultatus, rastus pagal vaizdo panašumą, arba dirbtinio intelekto (Gemini) apžvalgą su tiksliai atpažintu objektu.</a:t>
            </a:r>
            <a:endParaRPr sz="1400"/>
          </a:p>
          <a:p>
            <a:pPr marL="0" lvl="0" indent="0" algn="l" rtl="0">
              <a:spcBef>
                <a:spcPts val="0"/>
              </a:spcBef>
              <a:spcAft>
                <a:spcPts val="0"/>
              </a:spcAft>
              <a:buNone/>
            </a:pPr>
            <a:endParaRPr sz="1400" i="1"/>
          </a:p>
          <a:p>
            <a:pPr marL="0" lvl="0" indent="0" algn="l" rtl="0">
              <a:spcBef>
                <a:spcPts val="0"/>
              </a:spcBef>
              <a:spcAft>
                <a:spcPts val="0"/>
              </a:spcAft>
              <a:buNone/>
            </a:pPr>
            <a:r>
              <a:rPr lang="en" sz="1400" i="1"/>
              <a:t>Pastaba: paskatinkite auditoriją išbandyti Google Lens įrankį fotografuojant skirtingus daiktus ir padiskutuoti apie rezultatus: kokius daiktus atpažįsta lengvai, ar nepateikė neteisingos informacijos?</a:t>
            </a:r>
            <a:endParaRPr sz="1400" i="1"/>
          </a:p>
        </p:txBody>
      </p:sp>
      <p:sp>
        <p:nvSpPr>
          <p:cNvPr id="1680" name="Google Shape;1680;g364c9ef731b_4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Google Shape;1691;g366ebd20701_2_12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2" name="Google Shape;1692;g366ebd20701_2_12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3" name="Google Shape;1693;g366ebd20701_2_12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129</a:t>
            </a:fld>
            <a:endParaRPr sz="1400">
              <a:latin typeface="Arial"/>
              <a:ea typeface="Arial"/>
              <a:cs typeface="Arial"/>
              <a:sym typeface="Aria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6"/>
        <p:cNvGrpSpPr/>
        <p:nvPr/>
      </p:nvGrpSpPr>
      <p:grpSpPr>
        <a:xfrm>
          <a:off x="0" y="0"/>
          <a:ext cx="0" cy="0"/>
          <a:chOff x="0" y="0"/>
          <a:chExt cx="0" cy="0"/>
        </a:xfrm>
      </p:grpSpPr>
      <p:sp>
        <p:nvSpPr>
          <p:cNvPr id="1697" name="Google Shape;1697;g366ebd20701_2_12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8" name="Google Shape;1698;g366ebd20701_2_12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solidFill>
                  <a:schemeClr val="dk1"/>
                </a:solidFill>
              </a:rPr>
              <a:t>Kaip veikia skaitmeninė informacijos sfera? </a:t>
            </a:r>
            <a:r>
              <a:rPr lang="en" sz="1400"/>
              <a:t>Kalbant apie elgseną internete naudojamas terminas dėmesio ekonomika. Tai internetinės ekonomikos fenomenas, kai dominuojanti prekė yra interneto vartotojo dėmesys, kuris ir yra varomoji visos veiklos internete jėga. Socialinės medijos, paieškos sistemos, elektroninės parduotuvės sukurtos taip, kad žmonės jose praleistų kuo daugiau laiko, skirtų dėmesio ir taip generuotų vertingus duomenis apie savo veiklą ir save. </a:t>
            </a:r>
            <a:endParaRPr sz="1400"/>
          </a:p>
          <a:p>
            <a:pPr marL="0" lvl="0" indent="0" algn="l" rtl="0">
              <a:spcBef>
                <a:spcPts val="0"/>
              </a:spcBef>
              <a:spcAft>
                <a:spcPts val="0"/>
              </a:spcAft>
              <a:buNone/>
            </a:pPr>
            <a:r>
              <a:rPr lang="en" sz="1400"/>
              <a:t>Internete naudojamos tam tikros žmogaus elgesio ypatybės, individui sudėtinga daryti įtaką ar veiksmingai atsispirti. Socialinės medijos sukuria duomenų ir privatumo apsaugos iššūkių. Vyrauja suasmenintos reklamos, skirtos vartotojams pagal jų elgsenos ypatybes (tokia praktika vadinama mikrotaikymu).</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https://www.un.org/sites/un2.un.org/files/attention_economy_feb.pdf</a:t>
            </a:r>
            <a:endParaRPr sz="1400" i="1"/>
          </a:p>
          <a:p>
            <a:pPr marL="0" lvl="0" indent="0" algn="l" rtl="0">
              <a:spcBef>
                <a:spcPts val="0"/>
              </a:spcBef>
              <a:spcAft>
                <a:spcPts val="0"/>
              </a:spcAft>
              <a:buClr>
                <a:schemeClr val="dk1"/>
              </a:buClr>
              <a:buFont typeface="Arial"/>
              <a:buNone/>
            </a:pPr>
            <a:endParaRPr sz="1400" b="1"/>
          </a:p>
        </p:txBody>
      </p:sp>
      <p:sp>
        <p:nvSpPr>
          <p:cNvPr id="1699" name="Google Shape;1699;g366ebd20701_2_12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0"/>
        <p:cNvGrpSpPr/>
        <p:nvPr/>
      </p:nvGrpSpPr>
      <p:grpSpPr>
        <a:xfrm>
          <a:off x="0" y="0"/>
          <a:ext cx="0" cy="0"/>
          <a:chOff x="0" y="0"/>
          <a:chExt cx="0" cy="0"/>
        </a:xfrm>
      </p:grpSpPr>
      <p:sp>
        <p:nvSpPr>
          <p:cNvPr id="1711" name="Google Shape;1711;g366ebd20701_2_12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2" name="Google Shape;1712;g366ebd20701_2_12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t>Video: Pažink medijas su Klaudija. Man atrodo, kad mane seka </a:t>
            </a:r>
            <a:endParaRPr sz="1400"/>
          </a:p>
          <a:p>
            <a:pPr marL="0" lvl="0" indent="0" algn="l" rtl="0">
              <a:spcBef>
                <a:spcPts val="0"/>
              </a:spcBef>
              <a:spcAft>
                <a:spcPts val="0"/>
              </a:spcAft>
              <a:buNone/>
            </a:pPr>
            <a:endParaRPr sz="1400" b="1"/>
          </a:p>
          <a:p>
            <a:pPr marL="0" lvl="0" indent="0" algn="l" rtl="0">
              <a:spcBef>
                <a:spcPts val="0"/>
              </a:spcBef>
              <a:spcAft>
                <a:spcPts val="0"/>
              </a:spcAft>
              <a:buNone/>
            </a:pPr>
            <a:r>
              <a:rPr lang="en" sz="1400" i="1"/>
              <a:t>Šaltinis: https://www.youtube.com/watch?v=ximjL-n23Qo </a:t>
            </a:r>
            <a:endParaRPr sz="1400" b="1" i="1"/>
          </a:p>
        </p:txBody>
      </p:sp>
      <p:sp>
        <p:nvSpPr>
          <p:cNvPr id="1713" name="Google Shape;1713;g366ebd20701_2_12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131</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g366ebd20701_2_1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9" name="Google Shape;1719;g366ebd20701_2_12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Pastaruoju metu daug kam darosi pažįstama situacija, kad pakalbėjus su draugu apie kokį nors dalyką, neužilgo pradedame matyti to aptarto daikto reklamas. Pirmoji mintis, šaunanti į galvą, yra akivaizdi – telefonas mūsų klausosi. Ir taip gali nutikti, jei programėlėms esate davę leidimą prisijungti prie mikrofono arba naudojotės garsu valdomais virtualiaisiais asistentais. Tačiau, kadangi daug vykdytų oficialių tyrimų niekaip neįstengė įrodyti, kad telefonai iš foninių pokalbių sugeba „pagauti“ žodžius ir juos įtraukti į paieškų algoritmus, o konkrečiai mums, lietuviams, dar prisideda ir sudėtingos kalbos veiksnys (kol kas virtualūs asistentai ribotai atpažįsta garsinę lietuvių kalbą), dažniausiai tai dar nereiškia, kad telefonas klausosi jūsų pokalbių ir juose nugirstus žodžius, frazes ar pavadinimus naudoja reklamos tikslais.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Tikroji priežastis, kodėl susiduriame su tokiomis situacijomis, yra slapukai, dar vadinami sausainiais, kurie analizuoja kiekvieną mūsų žingsnį naršant internete ir juos įsimena ateičiai.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Mikrotaikymas – tai rinkodaros strategija, kurioje naudojami išsamūs duomenys apie žmones, kad būtų galima pateikti konkrečius reklaminius skelbimus, pritaikytus jų interesams, elgsenai ir demografiniams duomenims. Analizuodamos veiklą internete, įmonės gali rodyti individualizuotas reklamas asmenims, kuriuos greičiausiai domina jų produktai ar pranešimai. Jei kas nors dažnai ieško receptų, seka maisto tinklaraštininkus ir užsako maistą internetu, gali gauti vietinių restoranų, naujų maisto pristatymo paslaugų ar specialių pasiūlymų dėl mėgstamų produktų. Toks poveikis yra niuansuotas ir sunkiai vertinamas. Mes, interneto vartotojai, paprastai nežinome, kokius duomenis gaminame, teikiame kitiems ir kaip tie duomenys renkami ir saugomi, kokią funkciją jie atlieka socialinių medijų platformose. Mikrotaikymas pirmiausia naudoja naršymo istorijos, paieškos užklausų ir pirkimų internete duomenis, kad būtų galima pateikti tikslinius skelbimus, tačiau taip stebimas ir jūsų elgesys aplikacijose, ypatingai socialiniuose tinkluose: kiekviena interakcija su įrašais (ant kurių iš jų paspaudžiate, į kuriuos žiūrite ilgiau, kurių komentarus skaitote, o kuriuos greitai išjungiate), taip pat sudaro jūsų duomenų profilį, pagal kurį galima daryti prognozes apie jūsų poreikius ir elgesį, spręsti apie politinius ir religinius įsitikinimus, sveikatos būklę, dabar jums aktualius dalykus, netgi apie jausmus ir nuotaiką. Dėl šių priežasčių visi mes matome skirtingas reklamas ir kartais atrodo, kad kažkas tiesiog skaito mūsų mintis.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Šaltiniai: </a:t>
            </a:r>
            <a:r>
              <a:rPr lang="en" sz="1400" i="1" u="sng">
                <a:solidFill>
                  <a:schemeClr val="hlink"/>
                </a:solidFill>
                <a:hlinkClick r:id="rId3"/>
              </a:rPr>
              <a:t>https://www.lrt.lt/naujienos/mokslas-ir-it/11/1565762/ar-telefonas-jusu-klausosi-taip-jeigu-jam-leidziate-bet-reklamas-matote-ne-del-to</a:t>
            </a:r>
            <a:endParaRPr sz="1400" i="1"/>
          </a:p>
          <a:p>
            <a:pPr marL="0" lvl="0" indent="0" algn="l" rtl="0">
              <a:spcBef>
                <a:spcPts val="0"/>
              </a:spcBef>
              <a:spcAft>
                <a:spcPts val="0"/>
              </a:spcAft>
              <a:buNone/>
            </a:pPr>
            <a:r>
              <a:rPr lang="en" sz="1400" i="1" u="sng">
                <a:solidFill>
                  <a:schemeClr val="hlink"/>
                </a:solidFill>
                <a:hlinkClick r:id="rId4"/>
              </a:rPr>
              <a:t>https://lzc.lt/wp-content/uploads/2019/02/Digital-Media-Literacy-PDF.pdf</a:t>
            </a:r>
            <a:r>
              <a:rPr lang="en" sz="1400" i="1"/>
              <a:t> </a:t>
            </a:r>
            <a:endParaRPr sz="1400" i="1"/>
          </a:p>
        </p:txBody>
      </p:sp>
      <p:sp>
        <p:nvSpPr>
          <p:cNvPr id="1720" name="Google Shape;1720;g366ebd20701_2_12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132</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g366ebd20701_2_1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6" name="Google Shape;1726;g366ebd20701_2_12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Šiomis dienomis visur tik ir girdime žodį „algoritmai“, bet ar žinome, kas tai yra? Dažniausiai „algoritmas“ vartojamas informatikoje, kai programai nusakoma veiksmų seka, kaip </a:t>
            </a:r>
            <a:r>
              <a:rPr lang="en" sz="1400">
                <a:solidFill>
                  <a:schemeClr val="dk1"/>
                </a:solidFill>
              </a:rPr>
              <a:t>atlikti konkrečią užduotį.</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O kaip veikia paieškos algoritmai, kai informacijos ieškome telefonu?</a:t>
            </a:r>
            <a:endParaRPr sz="1400"/>
          </a:p>
          <a:p>
            <a:pPr marL="0" lvl="0" indent="0" algn="l" rtl="0">
              <a:spcBef>
                <a:spcPts val="0"/>
              </a:spcBef>
              <a:spcAft>
                <a:spcPts val="0"/>
              </a:spcAft>
              <a:buNone/>
            </a:pPr>
            <a:r>
              <a:rPr lang="en" sz="1400"/>
              <a:t>Google platformoje ar naujienų programėlėse naudojami algoritmai, kurie yra tarsi išmanieji asistentai, numatantys, ką norėtumėte pamatyti, atsižvelgiant į jūsų ankstesnius interesus ir veiklą. </a:t>
            </a:r>
            <a:endParaRPr sz="1400"/>
          </a:p>
          <a:p>
            <a:pPr marL="0" lvl="0" indent="0" algn="l" rtl="0">
              <a:spcBef>
                <a:spcPts val="0"/>
              </a:spcBef>
              <a:spcAft>
                <a:spcPts val="0"/>
              </a:spcAft>
              <a:buNone/>
            </a:pPr>
            <a:r>
              <a:rPr lang="en" sz="1400">
                <a:solidFill>
                  <a:schemeClr val="dk1"/>
                </a:solidFill>
              </a:rPr>
              <a:t>Pateiktoje iliustracijoje vaizduojama situacija, kai atėjus į biblioteką prašome knygos apie žvaigždes. Bibliotekininkė turi du variantus - pateikti jums knygą apie dangaus kūnus, t.y. astronomines žvaigždes, arba garsenybes, t.y. kino ir muzikos žvaigždes. Taip veikia ir interneto paieška -</a:t>
            </a:r>
            <a:r>
              <a:rPr lang="en" sz="1400"/>
              <a:t> pavyzdžiu, jei dažnai skaitote straipsnius apie gamtos mokslus ar technologijas, algoritmas gali rodyti jums daugiau mokslinių naujienų. O jei labiau domitės ir skaitote straipsnius apie žinomas asmenybes, jų gyvenimų pokyčius, savo paieškos rezultatuose aukštesnėse pozicijose matysite daugiau laisvalaikio ir gyvenimo būdo publikacijų.</a:t>
            </a:r>
            <a:endParaRPr sz="1400"/>
          </a:p>
          <a:p>
            <a:pPr marL="0" lvl="0" indent="0" algn="l" rtl="0">
              <a:spcBef>
                <a:spcPts val="0"/>
              </a:spcBef>
              <a:spcAft>
                <a:spcPts val="0"/>
              </a:spcAft>
              <a:buNone/>
            </a:pPr>
            <a:r>
              <a:rPr lang="en" sz="1400"/>
              <a:t>Taigi, </a:t>
            </a:r>
            <a:r>
              <a:rPr lang="en" sz="1400" b="1"/>
              <a:t>paieškos algoritmas </a:t>
            </a:r>
            <a:r>
              <a:rPr lang="en" sz="1400"/>
              <a:t>yra tarsi asmeninis informacijos pardavėjas, kuris siūlo produktus (arba šiuo atveju įrašus ir svetaines) remdamasis tuo, kas, jo manymu, jums patiks. </a:t>
            </a:r>
            <a:endParaRPr sz="1400"/>
          </a:p>
          <a:p>
            <a:pPr marL="0" lvl="0" indent="0" algn="l" rtl="0">
              <a:spcBef>
                <a:spcPts val="0"/>
              </a:spcBef>
              <a:spcAft>
                <a:spcPts val="0"/>
              </a:spcAft>
              <a:buNone/>
            </a:pPr>
            <a:r>
              <a:rPr lang="en" sz="1400"/>
              <a:t> </a:t>
            </a:r>
            <a:endParaRPr sz="1400"/>
          </a:p>
          <a:p>
            <a:pPr marL="0" lvl="0" indent="0" algn="l" rtl="0">
              <a:spcBef>
                <a:spcPts val="0"/>
              </a:spcBef>
              <a:spcAft>
                <a:spcPts val="0"/>
              </a:spcAft>
              <a:buNone/>
            </a:pPr>
            <a:r>
              <a:rPr lang="en" sz="1400" i="1"/>
              <a:t>Šaltiniai: </a:t>
            </a:r>
            <a:endParaRPr sz="1400" i="1"/>
          </a:p>
          <a:p>
            <a:pPr marL="0" lvl="0" indent="0" algn="l" rtl="0">
              <a:spcBef>
                <a:spcPts val="0"/>
              </a:spcBef>
              <a:spcAft>
                <a:spcPts val="0"/>
              </a:spcAft>
              <a:buNone/>
            </a:pPr>
            <a:r>
              <a:rPr lang="en" sz="1400" i="1" u="sng">
                <a:solidFill>
                  <a:schemeClr val="hlink"/>
                </a:solidFill>
                <a:hlinkClick r:id="rId3"/>
              </a:rPr>
              <a:t>https://lt.wikipedia.org/wiki/Algoritmas</a:t>
            </a:r>
            <a:endParaRPr sz="1400" i="1"/>
          </a:p>
          <a:p>
            <a:pPr marL="0" lvl="0" indent="0" algn="l" rtl="0">
              <a:spcBef>
                <a:spcPts val="0"/>
              </a:spcBef>
              <a:spcAft>
                <a:spcPts val="0"/>
              </a:spcAft>
              <a:buNone/>
            </a:pPr>
            <a:endParaRPr sz="1400" i="1"/>
          </a:p>
          <a:p>
            <a:pPr marL="0" lvl="0" indent="0" algn="l" rtl="0">
              <a:spcBef>
                <a:spcPts val="0"/>
              </a:spcBef>
              <a:spcAft>
                <a:spcPts val="0"/>
              </a:spcAft>
              <a:buNone/>
            </a:pPr>
            <a:r>
              <a:rPr lang="en" sz="1400" i="1"/>
              <a:t>Paveikslėlis sugeneruotas DI.</a:t>
            </a:r>
            <a:endParaRPr sz="1400" i="1"/>
          </a:p>
        </p:txBody>
      </p:sp>
      <p:sp>
        <p:nvSpPr>
          <p:cNvPr id="1727" name="Google Shape;1727;g366ebd20701_2_12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366ebd20701_2_1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3" name="Google Shape;1733;g366ebd20701_2_12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Mes ieškome nuomonių ar nuomonės mus pasiekia? Mes pasakome, kokią informaciją norime rasti, ar paieškos sistema pasako, ką mes norime rasti? Atrodytų, kvaili klausimai, bet atsakyti į juos nėra taip paprasta. Pažiūrėkime, kodėl?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VIDEO: </a:t>
            </a:r>
            <a:r>
              <a:rPr lang="en" sz="1400" b="1"/>
              <a:t>Pažink medijas su Klaudija. Ne visada mūsų nuomonė yra vienintelė teisinga</a:t>
            </a:r>
            <a:r>
              <a:rPr lang="en" sz="1400"/>
              <a:t>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https://youtu.be/KXcIJqpPKRE?feature=shared</a:t>
            </a:r>
            <a:endParaRPr sz="1400" i="1"/>
          </a:p>
        </p:txBody>
      </p:sp>
      <p:sp>
        <p:nvSpPr>
          <p:cNvPr id="1734" name="Google Shape;1734;g366ebd20701_2_12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134</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366ebd20701_2_12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0" name="Google Shape;1740;g366ebd20701_2_12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Aido kambariai (angl. echo chambers) yra socialinių tinklų ir medijų reiškinys, kuris susidaro, kai žmonės bendrauja tik su tais, kurie dalijasi panašiomis nuomonėmis arba palaiko panašius įsitikinimus. Į tokią informacijos aplinką priešingos ar skirtingos nuomonės paprastai nepatenka arba yra aktyviai atmetamos. Tokios aplinkos gali stipriai paveikti asmens suvokimą ir politinius ar socialinius požiūrius, kadangi jos riboja informacijos ir požiūrių įvairovę. Pavyzdžiui, nemėgstantieji skiepų dėl algoritmų nuolat gauna įvairią negatyvią informaciją apie skiepus, siūloma sekti / draugauti su nemėgstančiaisiais skiepų, siūlomos naujienos apie skiepų žalą, nes anksčiau perskaitėte apie tai straipsnį. Turėdami didžiulį pasirinkimą internete, žmonės gali pasirinkti siaurą informacijos ir idėjų spektrą, remdamiesi tuo, kad jie patvirtina arba sustiprina esamus išankstinius nusistatymus ar įsitikinimus. Taigi, užuot sukūręs visuomenę, internetas gali padėti sukurti daug visuomenių, kurios mažai bendradarbiauja ar susiduria viena su kita. Filtrai aido kambario reiškinį tik sustiprina. „Google“ ir socialiniai tinklai, pasitelkdami algoritmus, siūlo (rodo) suasmenintą ir filtruotą tikrovės versiją, kurioje pateikiama tam tikra informacija, sustiprinanti naršančiųjų jau egzistuojančias vertybes ir požiūrį į pasaulį. </a:t>
            </a:r>
            <a:endParaRPr sz="1400"/>
          </a:p>
          <a:p>
            <a:pPr marL="0" lvl="0" indent="0" algn="l" rtl="0">
              <a:spcBef>
                <a:spcPts val="0"/>
              </a:spcBef>
              <a:spcAft>
                <a:spcPts val="0"/>
              </a:spcAft>
              <a:buNone/>
            </a:pPr>
            <a:r>
              <a:rPr lang="en" sz="1400"/>
              <a:t>Praktiškai tai reiškia, kad alternatyvi nuomonė, kitaminčiai tampa nematomi. Žmonės užsidaro savo rate, galvoja, kad visi taip galvoja, nes kitaminčių pamatyti tiesiog neįmanoma arba tam reikia įdėti pastangų.</a:t>
            </a:r>
            <a:endParaRPr sz="1400">
              <a:latin typeface="Arial"/>
              <a:ea typeface="Arial"/>
              <a:cs typeface="Arial"/>
              <a:sym typeface="Arial"/>
            </a:endParaRPr>
          </a:p>
        </p:txBody>
      </p:sp>
      <p:sp>
        <p:nvSpPr>
          <p:cNvPr id="1741" name="Google Shape;1741;g366ebd20701_2_12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135</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1"/>
        <p:cNvGrpSpPr/>
        <p:nvPr/>
      </p:nvGrpSpPr>
      <p:grpSpPr>
        <a:xfrm>
          <a:off x="0" y="0"/>
          <a:ext cx="0" cy="0"/>
          <a:chOff x="0" y="0"/>
          <a:chExt cx="0" cy="0"/>
        </a:xfrm>
      </p:grpSpPr>
      <p:sp>
        <p:nvSpPr>
          <p:cNvPr id="1752" name="Google Shape;1752;g366ebd20701_2_12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3" name="Google Shape;1753;g366ebd20701_2_12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Pabandykime praktinės užduoties pagalba atrasti aido kambarių požymių realybėje.</a:t>
            </a:r>
            <a:endParaRPr sz="1400"/>
          </a:p>
        </p:txBody>
      </p:sp>
      <p:sp>
        <p:nvSpPr>
          <p:cNvPr id="1754" name="Google Shape;1754;g366ebd20701_2_12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136</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7"/>
        <p:cNvGrpSpPr/>
        <p:nvPr/>
      </p:nvGrpSpPr>
      <p:grpSpPr>
        <a:xfrm>
          <a:off x="0" y="0"/>
          <a:ext cx="0" cy="0"/>
          <a:chOff x="0" y="0"/>
          <a:chExt cx="0" cy="0"/>
        </a:xfrm>
      </p:grpSpPr>
      <p:sp>
        <p:nvSpPr>
          <p:cNvPr id="1758" name="Google Shape;1758;g366ebd20701_2_13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9" name="Google Shape;1759;g366ebd20701_2_13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78737" lvl="0" indent="0" algn="l" rtl="0">
              <a:lnSpc>
                <a:spcPct val="115000"/>
              </a:lnSpc>
              <a:spcBef>
                <a:spcPts val="0"/>
              </a:spcBef>
              <a:spcAft>
                <a:spcPts val="0"/>
              </a:spcAft>
              <a:buNone/>
            </a:pPr>
            <a:r>
              <a:rPr lang="en" sz="1400"/>
              <a:t>Susiskirstykite į grupes po 3-4 žmones. </a:t>
            </a:r>
            <a:endParaRPr sz="1400"/>
          </a:p>
          <a:p>
            <a:pPr marL="0" marR="78737" lvl="0" indent="0" algn="l" rtl="0">
              <a:lnSpc>
                <a:spcPct val="115000"/>
              </a:lnSpc>
              <a:spcBef>
                <a:spcPts val="0"/>
              </a:spcBef>
              <a:spcAft>
                <a:spcPts val="0"/>
              </a:spcAft>
              <a:buNone/>
            </a:pPr>
            <a:r>
              <a:rPr lang="en" sz="1400"/>
              <a:t>Savo telefonuose prisijunkite prie </a:t>
            </a:r>
            <a:r>
              <a:rPr lang="en" sz="1400">
                <a:solidFill>
                  <a:schemeClr val="dk1"/>
                </a:solidFill>
              </a:rPr>
              <a:t>dažniausiai naudojamų socialinių tinklų programėlių (pavyzdžiui, Facebook, Instagram ar TikTok).</a:t>
            </a:r>
            <a:endParaRPr sz="1400">
              <a:solidFill>
                <a:schemeClr val="dk1"/>
              </a:solidFill>
            </a:endParaRPr>
          </a:p>
          <a:p>
            <a:pPr marL="0" marR="78737" lvl="0" indent="0" algn="l" rtl="0">
              <a:lnSpc>
                <a:spcPct val="115000"/>
              </a:lnSpc>
              <a:spcBef>
                <a:spcPts val="0"/>
              </a:spcBef>
              <a:spcAft>
                <a:spcPts val="0"/>
              </a:spcAft>
              <a:buNone/>
            </a:pPr>
            <a:r>
              <a:rPr lang="en" sz="1400">
                <a:solidFill>
                  <a:schemeClr val="dk1"/>
                </a:solidFill>
              </a:rPr>
              <a:t>Paieškoje (dažniausiai žymima padidinamojo stiklo simboliu) įveskite raktinį žodį iš kokios nors kontraversiškos temos, pvz.: globalinis atšilimas, skurdas, skiepai.</a:t>
            </a:r>
            <a:br>
              <a:rPr lang="en" sz="1400">
                <a:solidFill>
                  <a:schemeClr val="dk1"/>
                </a:solidFill>
              </a:rPr>
            </a:br>
            <a:r>
              <a:rPr lang="en" sz="1400">
                <a:solidFill>
                  <a:schemeClr val="dk1"/>
                </a:solidFill>
              </a:rPr>
              <a:t>Peržiūrėkite jums pateikiamus įrašus, palyginkite savo pateikiamus įrašus su kitų grupės narių pateikiamu srautu.</a:t>
            </a:r>
            <a:endParaRPr sz="1400">
              <a:solidFill>
                <a:schemeClr val="dk1"/>
              </a:solidFill>
            </a:endParaRPr>
          </a:p>
          <a:p>
            <a:pPr marL="0" marR="78737" lvl="0" indent="0" algn="l" rtl="0">
              <a:lnSpc>
                <a:spcPct val="115000"/>
              </a:lnSpc>
              <a:spcBef>
                <a:spcPts val="0"/>
              </a:spcBef>
              <a:spcAft>
                <a:spcPts val="0"/>
              </a:spcAft>
              <a:buNone/>
            </a:pPr>
            <a:r>
              <a:rPr lang="en" sz="1400">
                <a:solidFill>
                  <a:schemeClr val="dk1"/>
                </a:solidFill>
              </a:rPr>
              <a:t>Padiskutuokite apie paieškos rezultatus.</a:t>
            </a:r>
            <a:endParaRPr sz="1400">
              <a:solidFill>
                <a:schemeClr val="dk1"/>
              </a:solidFill>
            </a:endParaRPr>
          </a:p>
          <a:p>
            <a:pPr marL="0" lvl="0" indent="0" algn="l" rtl="0">
              <a:spcBef>
                <a:spcPts val="0"/>
              </a:spcBef>
              <a:spcAft>
                <a:spcPts val="0"/>
              </a:spcAft>
              <a:buClr>
                <a:schemeClr val="dk1"/>
              </a:buClr>
              <a:buFont typeface="Arial"/>
              <a:buNone/>
            </a:pPr>
            <a:endParaRPr sz="1400"/>
          </a:p>
        </p:txBody>
      </p:sp>
      <p:sp>
        <p:nvSpPr>
          <p:cNvPr id="1760" name="Google Shape;1760;g366ebd20701_2_13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137</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7"/>
        <p:cNvGrpSpPr/>
        <p:nvPr/>
      </p:nvGrpSpPr>
      <p:grpSpPr>
        <a:xfrm>
          <a:off x="0" y="0"/>
          <a:ext cx="0" cy="0"/>
          <a:chOff x="0" y="0"/>
          <a:chExt cx="0" cy="0"/>
        </a:xfrm>
      </p:grpSpPr>
      <p:sp>
        <p:nvSpPr>
          <p:cNvPr id="1768" name="Google Shape;1768;g366ebd20701_2_13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9" name="Google Shape;1769;g366ebd20701_2_13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Atsakykime į klausimus: </a:t>
            </a:r>
            <a:endParaRPr sz="1400"/>
          </a:p>
          <a:p>
            <a:pPr marL="457200" lvl="0" indent="-317500" algn="l" rtl="0">
              <a:spcBef>
                <a:spcPts val="0"/>
              </a:spcBef>
              <a:spcAft>
                <a:spcPts val="0"/>
              </a:spcAft>
              <a:buSzPts val="1400"/>
              <a:buChar char="●"/>
            </a:pPr>
            <a:r>
              <a:rPr lang="en" sz="1400"/>
              <a:t>Kaip dažniausiai pateikiamos nuomonės ir naujienos: negatyviai, pozityviai, dramatiškai ar neutraliai? </a:t>
            </a:r>
            <a:endParaRPr sz="1400"/>
          </a:p>
          <a:p>
            <a:pPr marL="457200" lvl="0" indent="-317500" algn="l" rtl="0">
              <a:spcBef>
                <a:spcPts val="0"/>
              </a:spcBef>
              <a:spcAft>
                <a:spcPts val="0"/>
              </a:spcAft>
              <a:buSzPts val="1400"/>
              <a:buChar char="●"/>
            </a:pPr>
            <a:r>
              <a:rPr lang="en" sz="1400"/>
              <a:t>Ar įrašai remiamasi faktais, duomenimis, ar nuomonėmis ir svarstymais, ar nurodomi šaltiniai, iš kur pateikta informacija? </a:t>
            </a:r>
            <a:endParaRPr sz="1400"/>
          </a:p>
          <a:p>
            <a:pPr marL="457200" lvl="0" indent="-317500" algn="l" rtl="0">
              <a:spcBef>
                <a:spcPts val="0"/>
              </a:spcBef>
              <a:spcAft>
                <a:spcPts val="0"/>
              </a:spcAft>
              <a:buClr>
                <a:schemeClr val="dk1"/>
              </a:buClr>
              <a:buSzPts val="1400"/>
              <a:buChar char="●"/>
            </a:pPr>
            <a:r>
              <a:rPr lang="en" sz="1400">
                <a:solidFill>
                  <a:schemeClr val="dk1"/>
                </a:solidFill>
              </a:rPr>
              <a:t>Ar skyrėsi jūsų grupės narių socialinių tinklų srautuose matomi įrašai?</a:t>
            </a:r>
            <a:endParaRPr sz="1400"/>
          </a:p>
          <a:p>
            <a:pPr marL="457200" lvl="0" indent="-317500" algn="l" rtl="0">
              <a:spcBef>
                <a:spcPts val="0"/>
              </a:spcBef>
              <a:spcAft>
                <a:spcPts val="0"/>
              </a:spcAft>
              <a:buSzPts val="1400"/>
              <a:buChar char="●"/>
            </a:pPr>
            <a:r>
              <a:rPr lang="en" sz="1400"/>
              <a:t>Kaip negatyvus ar pozityvus pasaulio vaizdavimas socialiniuose tinkluose gali paveikti žmonių informuotumą ir mąstymą? </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latin typeface="Arial"/>
              <a:ea typeface="Arial"/>
              <a:cs typeface="Arial"/>
              <a:sym typeface="Arial"/>
            </a:endParaRPr>
          </a:p>
        </p:txBody>
      </p:sp>
      <p:sp>
        <p:nvSpPr>
          <p:cNvPr id="1770" name="Google Shape;1770;g366ebd20701_2_13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138</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4"/>
        <p:cNvGrpSpPr/>
        <p:nvPr/>
      </p:nvGrpSpPr>
      <p:grpSpPr>
        <a:xfrm>
          <a:off x="0" y="0"/>
          <a:ext cx="0" cy="0"/>
          <a:chOff x="0" y="0"/>
          <a:chExt cx="0" cy="0"/>
        </a:xfrm>
      </p:grpSpPr>
      <p:sp>
        <p:nvSpPr>
          <p:cNvPr id="1775" name="Google Shape;1775;g366ebd20701_2_13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6" name="Google Shape;1776;g366ebd20701_2_13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Vengti aido kambarių reiškia sąmoningai ieškoti įvairių požiūrių ir nesileisti į algoritmų kuriamus informacijos filtrų burbulus, kurie tik stiprina jau turimus įsitikinimus. </a:t>
            </a:r>
            <a:endParaRPr sz="1400"/>
          </a:p>
          <a:p>
            <a:pPr marL="0" lvl="0" indent="0" algn="l" rtl="0">
              <a:spcBef>
                <a:spcPts val="0"/>
              </a:spcBef>
              <a:spcAft>
                <a:spcPts val="0"/>
              </a:spcAft>
              <a:buNone/>
            </a:pPr>
            <a:r>
              <a:rPr lang="en" sz="1400"/>
              <a:t>Ką galime padaryti? </a:t>
            </a:r>
            <a:endParaRPr sz="1400"/>
          </a:p>
          <a:p>
            <a:pPr marL="0" lvl="0" indent="0" algn="l" rtl="0">
              <a:spcBef>
                <a:spcPts val="0"/>
              </a:spcBef>
              <a:spcAft>
                <a:spcPts val="0"/>
              </a:spcAft>
              <a:buNone/>
            </a:pPr>
            <a:r>
              <a:rPr lang="en" sz="1400"/>
              <a:t>Domėtis įvairiais informacijos šaltiniais: sekti ir skaityti skirtingų politinių, kultūrinių ar ideologinių pažiūrų žmones ir žiniasklaidą. Skaityti ir tarptautinius šaltinius, kad užtikrintume platesnį kontekstą. </a:t>
            </a:r>
            <a:endParaRPr sz="1400"/>
          </a:p>
          <a:p>
            <a:pPr marL="0" lvl="0" indent="0" algn="l" rtl="0">
              <a:spcBef>
                <a:spcPts val="0"/>
              </a:spcBef>
              <a:spcAft>
                <a:spcPts val="0"/>
              </a:spcAft>
              <a:buNone/>
            </a:pPr>
            <a:r>
              <a:rPr lang="en" sz="1400"/>
              <a:t>Palaikyti pagarbų dialogą su kitaip mąstančiais: dalyvauti diskusijose, kuriose skatinamas atviras keitimasis nuomonėmis, vengiant puolimo ir tiesiog užduoti klausimus bandant suprasti,</a:t>
            </a:r>
            <a:r>
              <a:rPr lang="en" sz="1400" i="1"/>
              <a:t> kodėl</a:t>
            </a:r>
            <a:r>
              <a:rPr lang="en" sz="1400"/>
              <a:t> žmogus galvoja kitaip. </a:t>
            </a:r>
            <a:endParaRPr sz="1400"/>
          </a:p>
          <a:p>
            <a:pPr marL="0" lvl="0" indent="0" algn="l" rtl="0">
              <a:spcBef>
                <a:spcPts val="0"/>
              </a:spcBef>
              <a:spcAft>
                <a:spcPts val="0"/>
              </a:spcAft>
              <a:buNone/>
            </a:pPr>
            <a:r>
              <a:rPr lang="en" sz="1400"/>
              <a:t>Lavinti medijų raštingumą: prieš dalinantis, patikrinti faktus, ypač jei tema jautri, saugotis antraščių, kurios sukelia stiprias emocijas ir atpažinti, kad mus veikia šališkumas (ieškojimas tik tokios informacijos, kuri patvirtina jau turimą nuomonę). </a:t>
            </a:r>
            <a:endParaRPr sz="1400"/>
          </a:p>
          <a:p>
            <a:pPr marL="0" lvl="0" indent="0" algn="l" rtl="0">
              <a:spcBef>
                <a:spcPts val="0"/>
              </a:spcBef>
              <a:spcAft>
                <a:spcPts val="0"/>
              </a:spcAft>
              <a:buNone/>
            </a:pPr>
            <a:endParaRPr sz="1400"/>
          </a:p>
          <a:p>
            <a:pPr marL="0" marR="78738" lvl="0" indent="0" algn="l" rtl="0">
              <a:lnSpc>
                <a:spcPct val="115000"/>
              </a:lnSpc>
              <a:spcBef>
                <a:spcPts val="345"/>
              </a:spcBef>
              <a:spcAft>
                <a:spcPts val="0"/>
              </a:spcAft>
              <a:buNone/>
            </a:pPr>
            <a:r>
              <a:rPr lang="en" sz="1400" i="1">
                <a:latin typeface="Arial"/>
                <a:ea typeface="Arial"/>
                <a:cs typeface="Arial"/>
                <a:sym typeface="Arial"/>
              </a:rPr>
              <a:t>Šaltinis: </a:t>
            </a:r>
            <a:r>
              <a:rPr lang="en" sz="1400" i="1"/>
              <a:t>https://www.poynter.org/tfcn/2023/echo-chambers-how-theyre-created-and-how-to-avoid-them/ </a:t>
            </a:r>
            <a:endParaRPr sz="1400" i="1">
              <a:latin typeface="Arial"/>
              <a:ea typeface="Arial"/>
              <a:cs typeface="Arial"/>
              <a:sym typeface="Arial"/>
            </a:endParaRPr>
          </a:p>
        </p:txBody>
      </p:sp>
      <p:sp>
        <p:nvSpPr>
          <p:cNvPr id="1777" name="Google Shape;1777;g366ebd20701_2_13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139</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g366ebd20701_2_13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3" name="Google Shape;1783;g366ebd20701_2_13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Prieš pradedant kalbėti apie kritinį mąstymą, atlikime praktinę užduotį.</a:t>
            </a:r>
            <a:endParaRPr sz="1400">
              <a:solidFill>
                <a:schemeClr val="dk1"/>
              </a:solidFill>
            </a:endParaRPr>
          </a:p>
          <a:p>
            <a:pPr marL="0" lvl="0" indent="0" algn="l" rtl="0">
              <a:spcBef>
                <a:spcPts val="0"/>
              </a:spcBef>
              <a:spcAft>
                <a:spcPts val="0"/>
              </a:spcAft>
              <a:buNone/>
            </a:pPr>
            <a:endParaRPr sz="1400" i="1">
              <a:solidFill>
                <a:schemeClr val="dk1"/>
              </a:solidFill>
            </a:endParaRPr>
          </a:p>
        </p:txBody>
      </p:sp>
      <p:sp>
        <p:nvSpPr>
          <p:cNvPr id="1784" name="Google Shape;1784;g366ebd20701_2_13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140</a:t>
            </a:fld>
            <a:endParaRPr sz="1400">
              <a:latin typeface="Arial"/>
              <a:ea typeface="Arial"/>
              <a:cs typeface="Arial"/>
              <a:sym typeface="Arial"/>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Google Shape;1788;g366ebd20701_2_13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9" name="Google Shape;1789;g366ebd20701_2_13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Kadangi dauguma iš mūsų kasdien ir po daug kartų naršome telefone - tikriname socialinius tinklus ar naudojamės paieška internete - susiduriame su neaprėpiamu kiekiu informacijos. Tai ir skaitomi tekstai, ir nuotraukos, ir video įrašai, kurių kiekvienas neša tam tikrą žinią. </a:t>
            </a:r>
            <a:r>
              <a:rPr lang="en" sz="1400">
                <a:latin typeface="Arial"/>
                <a:ea typeface="Arial"/>
                <a:cs typeface="Arial"/>
                <a:sym typeface="Arial"/>
              </a:rPr>
              <a:t>Misinformacijos ir dezinformacijos srautai didėja kartu su internetinės informacijos įtaka, todėl kritinis mąstymas tampa ypač svarbia priemone milžiniškiems informacijos srautams suvaldyti, įvertinti, atrinkti. Kritinis mąstymas, kaip šiuolaikinė kompetencija, susideda iš susijusių trijų dalykų: turinio analizės, faktų tikrinimo ir medijų informacinio raštingumo. </a:t>
            </a:r>
            <a:endParaRPr sz="1400"/>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en" sz="1400" b="1"/>
              <a:t>Turinio analizė</a:t>
            </a:r>
            <a:r>
              <a:rPr lang="en" sz="1400">
                <a:latin typeface="Arial"/>
                <a:ea typeface="Arial"/>
                <a:cs typeface="Arial"/>
                <a:sym typeface="Arial"/>
              </a:rPr>
              <a:t> yra gebėjimas iškelti klausimą, kokią žinią skelbia tam tikras tekstas, nuotrauka, vaizdo įrašas ar pan. Bet kokį turinį reikia analizuoti atsižvelgiant į jo kiekį ir kokybę. Tam reikalingi ir </a:t>
            </a:r>
            <a:r>
              <a:rPr lang="en" sz="1400" b="1"/>
              <a:t>faktų tikrinimo</a:t>
            </a:r>
            <a:r>
              <a:rPr lang="en" sz="1400">
                <a:latin typeface="Arial"/>
                <a:ea typeface="Arial"/>
                <a:cs typeface="Arial"/>
                <a:sym typeface="Arial"/>
              </a:rPr>
              <a:t> gebėjimai. Ypač svarbu suprasti, kad neturime mokyti kitų žmonių, kuri informacija yra melaginga, o kuri ne. Turime ugdyti</a:t>
            </a:r>
            <a:r>
              <a:rPr lang="en" sz="1400"/>
              <a:t> </a:t>
            </a:r>
            <a:r>
              <a:rPr lang="en" sz="1400" b="1"/>
              <a:t>informacinio raštingumo įgūdžius</a:t>
            </a:r>
            <a:r>
              <a:rPr lang="en" sz="1400">
                <a:latin typeface="Arial"/>
                <a:ea typeface="Arial"/>
                <a:cs typeface="Arial"/>
                <a:sym typeface="Arial"/>
              </a:rPr>
              <a:t>, kaip rasti ir atsirinkti tinkamą informaciją.</a:t>
            </a:r>
            <a:endParaRPr sz="1400">
              <a:latin typeface="Arial"/>
              <a:ea typeface="Arial"/>
              <a:cs typeface="Arial"/>
              <a:sym typeface="Arial"/>
            </a:endParaRPr>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1790" name="Google Shape;1790;g366ebd20701_2_13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141</a:t>
            </a:fld>
            <a:endParaRPr sz="1400">
              <a:latin typeface="Arial"/>
              <a:ea typeface="Arial"/>
              <a:cs typeface="Arial"/>
              <a:sym typeface="Aria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Google Shape;1800;g366ebd20701_2_13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1" name="Google Shape;1801;g366ebd20701_2_13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78737" lvl="0" indent="0" algn="l" rtl="0">
              <a:lnSpc>
                <a:spcPct val="115000"/>
              </a:lnSpc>
              <a:spcBef>
                <a:spcPts val="0"/>
              </a:spcBef>
              <a:spcAft>
                <a:spcPts val="0"/>
              </a:spcAft>
              <a:buNone/>
            </a:pPr>
            <a:r>
              <a:rPr lang="en" sz="1400"/>
              <a:t>Šiandien kaip niekad svarbu mokėti naudotis žiniasklaidos priemonėmis ir gebėti atrinkti, suprasti, kritiškai įvertinti informaciją sparčiai besikeičiančiame naujienų sraute. </a:t>
            </a:r>
            <a:endParaRPr sz="1400"/>
          </a:p>
          <a:p>
            <a:pPr marL="0" marR="78737" lvl="0" indent="0" algn="l" rtl="0">
              <a:lnSpc>
                <a:spcPct val="115000"/>
              </a:lnSpc>
              <a:spcBef>
                <a:spcPts val="0"/>
              </a:spcBef>
              <a:spcAft>
                <a:spcPts val="0"/>
              </a:spcAft>
              <a:buNone/>
            </a:pPr>
            <a:endParaRPr sz="1400"/>
          </a:p>
          <a:p>
            <a:pPr marL="0" marR="78737" lvl="0" indent="0" algn="l" rtl="0">
              <a:lnSpc>
                <a:spcPct val="115000"/>
              </a:lnSpc>
              <a:spcBef>
                <a:spcPts val="0"/>
              </a:spcBef>
              <a:spcAft>
                <a:spcPts val="0"/>
              </a:spcAft>
              <a:buNone/>
            </a:pPr>
            <a:r>
              <a:rPr lang="en" sz="1400" b="1"/>
              <a:t>Video: Pažink medijas su Klaudija. Reikia saugotis „nešvarios“ informacijos​</a:t>
            </a:r>
            <a:endParaRPr sz="1400" b="1"/>
          </a:p>
          <a:p>
            <a:pPr marL="0" marR="78737" lvl="0" indent="0" algn="l" rtl="0">
              <a:lnSpc>
                <a:spcPct val="115000"/>
              </a:lnSpc>
              <a:spcBef>
                <a:spcPts val="0"/>
              </a:spcBef>
              <a:spcAft>
                <a:spcPts val="0"/>
              </a:spcAft>
              <a:buNone/>
            </a:pPr>
            <a:endParaRPr sz="1400"/>
          </a:p>
          <a:p>
            <a:pPr marL="0" marR="78738" lvl="0" indent="0" algn="l" rtl="0">
              <a:lnSpc>
                <a:spcPct val="115000"/>
              </a:lnSpc>
              <a:spcBef>
                <a:spcPts val="0"/>
              </a:spcBef>
              <a:spcAft>
                <a:spcPts val="0"/>
              </a:spcAft>
              <a:buNone/>
            </a:pPr>
            <a:r>
              <a:rPr lang="en" sz="1400" i="1"/>
              <a:t>Šaltinis: https://www.youtube.com/watch?v=mB7hHziugio</a:t>
            </a:r>
            <a:endParaRPr sz="1400" i="1"/>
          </a:p>
        </p:txBody>
      </p:sp>
      <p:sp>
        <p:nvSpPr>
          <p:cNvPr id="1802" name="Google Shape;1802;g366ebd20701_2_13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142</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366ebd20701_2_13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8" name="Google Shape;1808;g366ebd20701_2_13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Panagrinėkime kelis praktinius žiniasklaidos pavyzdžius. Žinodami šaltinį ir jo tikslą, galite greitai identifikuoti, ar verta toliau skaityti tam tikras naujienas. Pavyzdžiui, šio straipsnio šaltinis yra „Komsomolskaja praveda“ („Komjaunimo tiesa“), kur pats pavadinimas akivaizdžiai nurodo į bolševikų ir rusofašistų propagandinį turinį. Žinant, kad šis šaltinis visiškai kontroliuojamas Rusijos valdžios, tampa aiškus ir pavyzdyje pateikto teksto tikslas: paantraštė skelbia „Zelenskis rado būdą dresiruoti Vakarus“. Paantrašte siekiama parodyti, kad Ukrainos prezidentas išnaudoja Vakarų šalis savo (numanomai blogiems) tikslams. Pavartotas terminas „dresiruoti“ siekia sukelti emocinę reakciją. Akivaizdu, kad skaityti tokios informacijos nėra prasmės.</a:t>
            </a:r>
            <a:endParaRPr sz="1400"/>
          </a:p>
        </p:txBody>
      </p:sp>
      <p:sp>
        <p:nvSpPr>
          <p:cNvPr id="1809" name="Google Shape;1809;g366ebd20701_2_13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143</a:t>
            </a:fld>
            <a:endParaRPr sz="1400">
              <a:latin typeface="Arial"/>
              <a:ea typeface="Arial"/>
              <a:cs typeface="Arial"/>
              <a:sym typeface="Aria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5"/>
        <p:cNvGrpSpPr/>
        <p:nvPr/>
      </p:nvGrpSpPr>
      <p:grpSpPr>
        <a:xfrm>
          <a:off x="0" y="0"/>
          <a:ext cx="0" cy="0"/>
          <a:chOff x="0" y="0"/>
          <a:chExt cx="0" cy="0"/>
        </a:xfrm>
      </p:grpSpPr>
      <p:sp>
        <p:nvSpPr>
          <p:cNvPr id="1816" name="Google Shape;1816;g371ca96bc2e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7" name="Google Shape;1817;g371ca96bc2e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Skaidrėje pateikiamos dviejų skirtingų informacijos šaltinių žinutės, pasirodžiusios beveik tuo pačiu metu ir ta pačia tema </a:t>
            </a:r>
            <a:r>
              <a:rPr lang="en" sz="1400">
                <a:solidFill>
                  <a:schemeClr val="dk1"/>
                </a:solidFill>
              </a:rPr>
              <a:t>– apie šildymo kompensacijas artėjant žiemai ir pakilus energijos kainoms. </a:t>
            </a:r>
            <a:endParaRPr sz="1400"/>
          </a:p>
          <a:p>
            <a:pPr marL="0" lvl="0" indent="0" algn="l" rtl="0">
              <a:spcBef>
                <a:spcPts val="0"/>
              </a:spcBef>
              <a:spcAft>
                <a:spcPts val="0"/>
              </a:spcAft>
              <a:buNone/>
            </a:pPr>
            <a:r>
              <a:rPr lang="en" sz="1400"/>
              <a:t>Palyginkite antraštes ir padiskutuokite, kokias emocijas siekiama sukelti skaitytojams. </a:t>
            </a:r>
            <a:endParaRPr sz="1400"/>
          </a:p>
          <a:p>
            <a:pPr marL="0" lvl="0" indent="0" algn="l" rtl="0">
              <a:spcBef>
                <a:spcPts val="0"/>
              </a:spcBef>
              <a:spcAft>
                <a:spcPts val="0"/>
              </a:spcAft>
              <a:buNone/>
            </a:pPr>
            <a:r>
              <a:rPr lang="en" sz="1400"/>
              <a:t>Pabandykite atspėti, kuri antraštė priklauso LRT, o kuri - Rūtos Janutienės laidai </a:t>
            </a:r>
            <a:r>
              <a:rPr lang="en" sz="1400">
                <a:solidFill>
                  <a:schemeClr val="dk1"/>
                </a:solidFill>
              </a:rPr>
              <a:t>„Paskutinė instancija“? Kodėl?</a:t>
            </a:r>
            <a:endParaRPr sz="1400">
              <a:solidFill>
                <a:schemeClr val="dk1"/>
              </a:solidFill>
            </a:endParaRPr>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1"/>
        <p:cNvGrpSpPr/>
        <p:nvPr/>
      </p:nvGrpSpPr>
      <p:grpSpPr>
        <a:xfrm>
          <a:off x="0" y="0"/>
          <a:ext cx="0" cy="0"/>
          <a:chOff x="0" y="0"/>
          <a:chExt cx="0" cy="0"/>
        </a:xfrm>
      </p:grpSpPr>
      <p:sp>
        <p:nvSpPr>
          <p:cNvPr id="1822" name="Google Shape;1822;g368e301c1a1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3" name="Google Shape;1823;g368e301c1a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Pirmoje žinutėje jau antraštėje matome emocijomis, o ne argumentais pagrįstus teiginius („Šildymo kompensacijos – fikcija“), kurie dar net nepradėjus skaityti žinutės rodo nepatikimumą. Nepatikimumo įspūdis visiškai pasitvirtina peržiūrėjus žinutę – jokių argumentų, kad šildymo kompensacijos yra fikcija, nepateikta.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Rūtos Janutienės laidos „Paskutinė instancija</a:t>
            </a:r>
            <a:r>
              <a:rPr lang="en" sz="1400">
                <a:solidFill>
                  <a:schemeClr val="dk1"/>
                </a:solidFill>
              </a:rPr>
              <a:t>“</a:t>
            </a:r>
            <a:r>
              <a:rPr lang="en" sz="1400"/>
              <a:t> „Žmonės vėl mirtinai išsigandę. Pensijos vėluoja savaitę. Šildymo kompensacijos – fikcija“ sustabdytas kadras. </a:t>
            </a:r>
            <a:endParaRPr sz="1400"/>
          </a:p>
          <a:p>
            <a:pPr marL="0" lvl="0" indent="0" algn="l" rtl="0">
              <a:spcBef>
                <a:spcPts val="0"/>
              </a:spcBef>
              <a:spcAft>
                <a:spcPts val="0"/>
              </a:spcAft>
              <a:buNone/>
            </a:pPr>
            <a:r>
              <a:rPr lang="en" sz="1400" i="1"/>
              <a:t>Šaltinis: „Youtube“. </a:t>
            </a:r>
            <a:r>
              <a:rPr lang="en" sz="1400" i="1" u="sng">
                <a:solidFill>
                  <a:schemeClr val="hlink"/>
                </a:solidFill>
                <a:hlinkClick r:id="rId3"/>
              </a:rPr>
              <a:t>https://www.youtube.com/watch?v=BIaQkkg-eQQ</a:t>
            </a:r>
            <a:endParaRPr sz="1400" i="1"/>
          </a:p>
          <a:p>
            <a:pPr marL="0" lvl="0" indent="0" algn="l" rtl="0">
              <a:spcBef>
                <a:spcPts val="0"/>
              </a:spcBef>
              <a:spcAft>
                <a:spcPts val="0"/>
              </a:spcAft>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8"/>
        <p:cNvGrpSpPr/>
        <p:nvPr/>
      </p:nvGrpSpPr>
      <p:grpSpPr>
        <a:xfrm>
          <a:off x="0" y="0"/>
          <a:ext cx="0" cy="0"/>
          <a:chOff x="0" y="0"/>
          <a:chExt cx="0" cy="0"/>
        </a:xfrm>
      </p:grpSpPr>
      <p:sp>
        <p:nvSpPr>
          <p:cNvPr id="1829" name="Google Shape;1829;g368e301c1a1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0" name="Google Shape;1830;g368e301c1a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Antroji žinutė labai konkreti ir aiški („šildymo kompensacijos galėtų tikėtis ir gaunantieji vidutines pajamas“), perskaičius tekstą tampa aišku, kas galės gauti šildymo kompensaciją. Matome, kad tam tikrais atvejais (kaip šiuose pavyzdžiuose) pakanka antraštės nustatyti, kokią žinutę verta skaityti, o kokios – ne.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Vaidos Kalinkaitės-Matuliauskienės tekstas „LRT trumpai. Šildymo kompensacijos galėtų tikėtis ir gaunantieji vidutines pajamas – ką svarbu žinoti“. </a:t>
            </a:r>
            <a:endParaRPr sz="1400"/>
          </a:p>
          <a:p>
            <a:pPr marL="0" lvl="0" indent="0" algn="l" rtl="0">
              <a:spcBef>
                <a:spcPts val="0"/>
              </a:spcBef>
              <a:spcAft>
                <a:spcPts val="0"/>
              </a:spcAft>
              <a:buNone/>
            </a:pPr>
            <a:r>
              <a:rPr lang="en" sz="1400" i="1"/>
              <a:t>Šaltinis: LRT.lt. </a:t>
            </a:r>
            <a:r>
              <a:rPr lang="en" sz="1400" i="1" u="sng">
                <a:solidFill>
                  <a:schemeClr val="hlink"/>
                </a:solidFill>
                <a:hlinkClick r:id="rId3"/>
              </a:rPr>
              <a:t>https://www.lrt.lt/naujienos/verslas/4/1780998/lrt-trumpai-sildymo-kompensacijos-galetu-tiketis-ir-gaunantieji-vidutines-pajamas-ka-svarbu-zinoti</a:t>
            </a:r>
            <a:endParaRPr sz="1400" i="1"/>
          </a:p>
          <a:p>
            <a:pPr marL="0" lvl="0" indent="0" algn="l" rtl="0">
              <a:spcBef>
                <a:spcPts val="0"/>
              </a:spcBef>
              <a:spcAft>
                <a:spcPts val="0"/>
              </a:spcAft>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5"/>
        <p:cNvGrpSpPr/>
        <p:nvPr/>
      </p:nvGrpSpPr>
      <p:grpSpPr>
        <a:xfrm>
          <a:off x="0" y="0"/>
          <a:ext cx="0" cy="0"/>
          <a:chOff x="0" y="0"/>
          <a:chExt cx="0" cy="0"/>
        </a:xfrm>
      </p:grpSpPr>
      <p:sp>
        <p:nvSpPr>
          <p:cNvPr id="1836" name="Google Shape;1836;g366ebd20701_2_13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7" name="Google Shape;1837;g366ebd20701_2_13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Kai jau pradedame atidžiau vertinti informaciją, kuri mus pasiekia telefone, r</a:t>
            </a:r>
            <a:r>
              <a:rPr lang="en" sz="1400">
                <a:latin typeface="Arial"/>
                <a:ea typeface="Arial"/>
                <a:cs typeface="Arial"/>
                <a:sym typeface="Arial"/>
              </a:rPr>
              <a:t>eikia atkreipti dėmesį, kad dažnai yra painiojamos „kritinio“ mąstymo ir „kritišk</a:t>
            </a:r>
            <a:r>
              <a:rPr lang="en" sz="1400"/>
              <a:t>umo</a:t>
            </a:r>
            <a:r>
              <a:rPr lang="en" sz="1400">
                <a:latin typeface="Arial"/>
                <a:ea typeface="Arial"/>
                <a:cs typeface="Arial"/>
                <a:sym typeface="Arial"/>
              </a:rPr>
              <a:t>“ sąvokos. </a:t>
            </a:r>
            <a:endParaRPr sz="1400">
              <a:latin typeface="Arial"/>
              <a:ea typeface="Arial"/>
              <a:cs typeface="Arial"/>
              <a:sym typeface="Arial"/>
            </a:endParaRPr>
          </a:p>
          <a:p>
            <a:pPr marL="0" lvl="0" indent="0" algn="l" rtl="0">
              <a:spcBef>
                <a:spcPts val="0"/>
              </a:spcBef>
              <a:spcAft>
                <a:spcPts val="0"/>
              </a:spcAft>
              <a:buNone/>
            </a:pPr>
            <a:r>
              <a:rPr lang="en" sz="1400">
                <a:solidFill>
                  <a:schemeClr val="dk1"/>
                </a:solidFill>
              </a:rPr>
              <a:t>Būtent neargumentuotą kritiką galima apibūdinti, kaip neigiamas pastabas, vertinimus ir komentarus, kurie neperteikia svarių įrodymų ar argumentų. Tokio tipo kritika paprastai grindžiama asmeniniais jausmais, išankstinėmis nuostatomis ar pageidavimais, joje daugiausia dėmesio skiriama trūkumams išryškinti, nesiūlant sprendimų ar konstruktyvaus grįžtamojo ryšio. Tokia kritika dažnai būna nekonkreti, trūksta objektyvių pavyzdžių ar detalių. </a:t>
            </a:r>
            <a:endParaRPr sz="1400">
              <a:solidFill>
                <a:schemeClr val="dk1"/>
              </a:solidFill>
            </a:endParaRPr>
          </a:p>
          <a:p>
            <a:pPr marL="0" lvl="0" indent="0" algn="l" rtl="0">
              <a:spcBef>
                <a:spcPts val="0"/>
              </a:spcBef>
              <a:spcAft>
                <a:spcPts val="0"/>
              </a:spcAft>
              <a:buNone/>
            </a:pPr>
            <a:r>
              <a:rPr lang="en" sz="1400">
                <a:solidFill>
                  <a:schemeClr val="dk1"/>
                </a:solidFill>
              </a:rPr>
              <a:t>Kita vertus, kritinis mąstymas – tai įgūdis, leidžiantis įvertinti gaunamą informaciją ir spręsti, kas yra tiesa, o kas – melas. Mąstydami kritiškai gebame ne automatiškai priimti informaciją kaip teisingą, tačiau pirmiau išanalizuoti informacijos šaltinį, palyginti su kita informacija ir tik tada priimti sprendimą, ar informacija yra objektyvi ir teisinga, ar ji tik iš dalies atitinka tiesą, ir gal reikia surinkti papildomos informacijos tam nustatyti. Kritinis mąstymas nėra įgyjamas savaime, o ugdomas studijuojant, ieškant, domintis ir mokantis. Norint stiprinti kritinį mąstymą, svarbu pačiam nebijoti kelti klausimus, apibrėžti problemas, gebėti nepriklausomai mąstyti.</a:t>
            </a:r>
            <a:endParaRPr sz="1400"/>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endParaRPr sz="1400"/>
          </a:p>
          <a:p>
            <a:pPr marL="0" lvl="0" indent="0" algn="l" rtl="0">
              <a:spcBef>
                <a:spcPts val="0"/>
              </a:spcBef>
              <a:spcAft>
                <a:spcPts val="0"/>
              </a:spcAft>
              <a:buNone/>
            </a:pPr>
            <a:endParaRPr sz="1400">
              <a:highlight>
                <a:srgbClr val="FF0000"/>
              </a:highlight>
            </a:endParaRPr>
          </a:p>
          <a:p>
            <a:pPr marL="0" lvl="0" indent="0" algn="l" rtl="0">
              <a:spcBef>
                <a:spcPts val="0"/>
              </a:spcBef>
              <a:spcAft>
                <a:spcPts val="0"/>
              </a:spcAft>
              <a:buNone/>
            </a:pPr>
            <a:endParaRPr sz="1400">
              <a:highlight>
                <a:srgbClr val="FF0000"/>
              </a:highlight>
            </a:endParaRPr>
          </a:p>
          <a:p>
            <a:pPr marL="0" lvl="0" indent="0" algn="l" rtl="0">
              <a:spcBef>
                <a:spcPts val="0"/>
              </a:spcBef>
              <a:spcAft>
                <a:spcPts val="0"/>
              </a:spcAft>
              <a:buNone/>
            </a:pPr>
            <a:endParaRPr sz="1400">
              <a:highlight>
                <a:srgbClr val="FF0000"/>
              </a:highlight>
            </a:endParaRPr>
          </a:p>
        </p:txBody>
      </p:sp>
      <p:sp>
        <p:nvSpPr>
          <p:cNvPr id="1838" name="Google Shape;1838;g366ebd20701_2_13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147</a:t>
            </a:fld>
            <a:endParaRPr sz="1400">
              <a:latin typeface="Arial"/>
              <a:ea typeface="Arial"/>
              <a:cs typeface="Arial"/>
              <a:sym typeface="Arial"/>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2"/>
        <p:cNvGrpSpPr/>
        <p:nvPr/>
      </p:nvGrpSpPr>
      <p:grpSpPr>
        <a:xfrm>
          <a:off x="0" y="0"/>
          <a:ext cx="0" cy="0"/>
          <a:chOff x="0" y="0"/>
          <a:chExt cx="0" cy="0"/>
        </a:xfrm>
      </p:grpSpPr>
      <p:sp>
        <p:nvSpPr>
          <p:cNvPr id="1843" name="Google Shape;1843;g373690bbdc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4" name="Google Shape;1844;g373690bbdc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Siekiant išvengti klaidingų išvadų susidarymo, susidūrus su daug klausimų keliančia tema, galime patikrinti informaciją viename iš faktų tikrinimo puslapių. Populiariausi Lietuvoje tokie puslapiai yra „Patikrinta 15min“, Delfi „Melo detektorius“ ir </a:t>
            </a:r>
            <a:r>
              <a:rPr lang="en" sz="1400" u="sng">
                <a:solidFill>
                  <a:schemeClr val="hlink"/>
                </a:solidFill>
                <a:hlinkClick r:id="rId3"/>
              </a:rPr>
              <a:t>Debunk.org</a:t>
            </a:r>
            <a:r>
              <a:rPr lang="en" sz="1400"/>
              <a:t>.</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Šaltiniai: </a:t>
            </a:r>
            <a:r>
              <a:rPr lang="en" sz="1400" i="1" u="sng">
                <a:solidFill>
                  <a:schemeClr val="hlink"/>
                </a:solidFill>
                <a:hlinkClick r:id="rId4"/>
              </a:rPr>
              <a:t>https://www.15min.lt/projektas/patikrinta-15min</a:t>
            </a:r>
            <a:endParaRPr sz="1400" i="1"/>
          </a:p>
          <a:p>
            <a:pPr marL="0" lvl="0" indent="0" algn="l" rtl="0">
              <a:spcBef>
                <a:spcPts val="0"/>
              </a:spcBef>
              <a:spcAft>
                <a:spcPts val="0"/>
              </a:spcAft>
              <a:buNone/>
            </a:pPr>
            <a:endParaRPr sz="1400"/>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endParaRPr sz="1400"/>
          </a:p>
          <a:p>
            <a:pPr marL="0" lvl="0" indent="0" algn="l" rtl="0">
              <a:spcBef>
                <a:spcPts val="0"/>
              </a:spcBef>
              <a:spcAft>
                <a:spcPts val="0"/>
              </a:spcAft>
              <a:buNone/>
            </a:pPr>
            <a:endParaRPr sz="1400">
              <a:highlight>
                <a:srgbClr val="FF0000"/>
              </a:highlight>
            </a:endParaRPr>
          </a:p>
          <a:p>
            <a:pPr marL="0" lvl="0" indent="0" algn="l" rtl="0">
              <a:spcBef>
                <a:spcPts val="0"/>
              </a:spcBef>
              <a:spcAft>
                <a:spcPts val="0"/>
              </a:spcAft>
              <a:buNone/>
            </a:pPr>
            <a:endParaRPr sz="1400">
              <a:highlight>
                <a:srgbClr val="FF0000"/>
              </a:highlight>
            </a:endParaRPr>
          </a:p>
          <a:p>
            <a:pPr marL="0" lvl="0" indent="0" algn="l" rtl="0">
              <a:spcBef>
                <a:spcPts val="0"/>
              </a:spcBef>
              <a:spcAft>
                <a:spcPts val="0"/>
              </a:spcAft>
              <a:buNone/>
            </a:pPr>
            <a:endParaRPr sz="1400">
              <a:highlight>
                <a:srgbClr val="FF0000"/>
              </a:highlight>
            </a:endParaRPr>
          </a:p>
        </p:txBody>
      </p:sp>
      <p:sp>
        <p:nvSpPr>
          <p:cNvPr id="1845" name="Google Shape;1845;g373690bbdc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148</a:t>
            </a:fld>
            <a:endParaRPr sz="1400">
              <a:latin typeface="Arial"/>
              <a:ea typeface="Arial"/>
              <a:cs typeface="Arial"/>
              <a:sym typeface="Aria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Google Shape;1851;g3a142f5373b_5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2" name="Google Shape;1852;g3a142f5373b_5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Nepriklausomai nuo to, kokiose programėlėse ar puslapiuose įprastai skaitote naujienas, šiai užduočiai atlikti svarbu patyrinėti skirtingus šaltinius ir pasistengti analizuoti juos nešališkai.</a:t>
            </a:r>
            <a:endParaRPr sz="1400">
              <a:solidFill>
                <a:schemeClr val="dk1"/>
              </a:solidFill>
            </a:endParaRPr>
          </a:p>
          <a:p>
            <a:pPr marL="0" lvl="0" indent="0" algn="l" rtl="0">
              <a:spcBef>
                <a:spcPts val="0"/>
              </a:spcBef>
              <a:spcAft>
                <a:spcPts val="0"/>
              </a:spcAft>
              <a:buNone/>
            </a:pPr>
            <a:endParaRPr/>
          </a:p>
        </p:txBody>
      </p:sp>
      <p:sp>
        <p:nvSpPr>
          <p:cNvPr id="1853" name="Google Shape;1853;g3a142f5373b_5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149</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6"/>
        <p:cNvGrpSpPr/>
        <p:nvPr/>
      </p:nvGrpSpPr>
      <p:grpSpPr>
        <a:xfrm>
          <a:off x="0" y="0"/>
          <a:ext cx="0" cy="0"/>
          <a:chOff x="0" y="0"/>
          <a:chExt cx="0" cy="0"/>
        </a:xfrm>
      </p:grpSpPr>
      <p:sp>
        <p:nvSpPr>
          <p:cNvPr id="1857" name="Google Shape;1857;g3a142f5373b_5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8" name="Google Shape;1858;g3a142f5373b_5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Savo telefonuose atsisiųskite ir atsidarykite kelias skirtingas žiniasklaidos programėles, kuriose galima rasti straipsnių aktualiomis temomis. Rekomenduojame lyginti </a:t>
            </a:r>
            <a:r>
              <a:rPr lang="en" sz="1400" u="sng">
                <a:solidFill>
                  <a:schemeClr val="hlink"/>
                </a:solidFill>
                <a:hlinkClick r:id="rId3"/>
              </a:rPr>
              <a:t>LRT.lt</a:t>
            </a:r>
            <a:r>
              <a:rPr lang="en" sz="1400">
                <a:solidFill>
                  <a:schemeClr val="dk1"/>
                </a:solidFill>
              </a:rPr>
              <a:t>, Delfi, 15min žiniasklaidos programėlių straipsnius.</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400" i="1">
                <a:solidFill>
                  <a:schemeClr val="dk1"/>
                </a:solidFill>
              </a:rPr>
              <a:t>Pastaba: Dalyviams pateikite kokią nors mokymų metu aktualią temą, kuria būtų didelis kiekis straipsnių.</a:t>
            </a:r>
            <a:endParaRPr sz="14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400" i="1">
              <a:solidFill>
                <a:schemeClr val="dk1"/>
              </a:solidFill>
            </a:endParaRPr>
          </a:p>
          <a:p>
            <a:pPr marL="0" marR="78737" lvl="0" indent="0" algn="l" rtl="0">
              <a:lnSpc>
                <a:spcPct val="115000"/>
              </a:lnSpc>
              <a:spcBef>
                <a:spcPts val="0"/>
              </a:spcBef>
              <a:spcAft>
                <a:spcPts val="0"/>
              </a:spcAft>
              <a:buNone/>
            </a:pPr>
            <a:endParaRPr sz="1400"/>
          </a:p>
        </p:txBody>
      </p:sp>
      <p:sp>
        <p:nvSpPr>
          <p:cNvPr id="1859" name="Google Shape;1859;g3a142f5373b_5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150</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6"/>
        <p:cNvGrpSpPr/>
        <p:nvPr/>
      </p:nvGrpSpPr>
      <p:grpSpPr>
        <a:xfrm>
          <a:off x="0" y="0"/>
          <a:ext cx="0" cy="0"/>
          <a:chOff x="0" y="0"/>
          <a:chExt cx="0" cy="0"/>
        </a:xfrm>
      </p:grpSpPr>
      <p:sp>
        <p:nvSpPr>
          <p:cNvPr id="1867" name="Google Shape;1867;g3a142f5373b_5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8" name="Google Shape;1868;g3a142f5373b_5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2.   Kiekviename iš puslapių susiraskite bent po 2-3 straipsnius savo pasirinkta tema, ne tik juos perskaitykite, bet ir atkreipkite dėmesį į pateikiamas detales:</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Kokia pagrindinė žinutė straipsnyje? </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Kokie šaltiniai cituojami (ekspertai, politikai, anoniminiai šaltiniai, statistika)?</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Ar matote emocinių žodžių, kurie gali veikti nuomonę?</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Kaip straipsnis iliustruotas (nuotraukos, grafikai, video) – ar jie labiau informuoja, ar siekia paveikti emocijas? Ar kurie nors straipsnio veikėjai yra pavaizduoti „patraukliau“ nei kiti?</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Ar yra kelių pusių argumentai, ar dominuoja vienas požiūris? Ar kalbinami visų nuomonių atstovai?</a:t>
            </a:r>
            <a:endParaRPr sz="1400">
              <a:solidFill>
                <a:schemeClr val="dk1"/>
              </a:solidFill>
            </a:endParaRPr>
          </a:p>
          <a:p>
            <a:pPr marL="457200" lvl="0" indent="-317500" algn="l" rtl="0">
              <a:lnSpc>
                <a:spcPct val="115000"/>
              </a:lnSpc>
              <a:spcBef>
                <a:spcPts val="0"/>
              </a:spcBef>
              <a:spcAft>
                <a:spcPts val="0"/>
              </a:spcAft>
              <a:buClr>
                <a:schemeClr val="dk1"/>
              </a:buClr>
              <a:buSzPts val="1400"/>
              <a:buChar char="●"/>
            </a:pPr>
            <a:r>
              <a:rPr lang="en" sz="1400">
                <a:solidFill>
                  <a:schemeClr val="dk1"/>
                </a:solidFill>
              </a:rPr>
              <a:t>Koks portalo interesas (pvz., pritraukti dėmesį, formuoti nuomonę, suteikti objektyvią informaciją)?</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400">
                <a:solidFill>
                  <a:schemeClr val="dk1"/>
                </a:solidFill>
              </a:rPr>
              <a:t>3.   Po asmeninės straipsnių analizės aptarkite skirtumus tarp skirtingų puslapių </a:t>
            </a:r>
            <a:r>
              <a:rPr lang="en" sz="1400" i="1">
                <a:solidFill>
                  <a:schemeClr val="dk1"/>
                </a:solidFill>
              </a:rPr>
              <a:t>(diskusiniai klausimai kitoje skaidrėje).</a:t>
            </a:r>
            <a:endParaRPr sz="1400">
              <a:solidFill>
                <a:schemeClr val="dk1"/>
              </a:solidFill>
            </a:endParaRPr>
          </a:p>
          <a:p>
            <a:pPr marL="0" marR="78737" lvl="0" indent="0" algn="l" rtl="0">
              <a:lnSpc>
                <a:spcPct val="115000"/>
              </a:lnSpc>
              <a:spcBef>
                <a:spcPts val="0"/>
              </a:spcBef>
              <a:spcAft>
                <a:spcPts val="0"/>
              </a:spcAft>
              <a:buNone/>
            </a:pPr>
            <a:endParaRPr sz="1400"/>
          </a:p>
        </p:txBody>
      </p:sp>
      <p:sp>
        <p:nvSpPr>
          <p:cNvPr id="1869" name="Google Shape;1869;g3a142f5373b_5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151</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g3a142f5373b_5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5" name="Google Shape;1875;g3a142f5373b_5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15000"/>
              </a:lnSpc>
              <a:spcBef>
                <a:spcPts val="0"/>
              </a:spcBef>
              <a:spcAft>
                <a:spcPts val="0"/>
              </a:spcAft>
              <a:buSzPts val="1100"/>
              <a:buNone/>
            </a:pPr>
            <a:r>
              <a:rPr lang="en" sz="1400">
                <a:solidFill>
                  <a:schemeClr val="dk1"/>
                </a:solidFill>
              </a:rPr>
              <a:t>Padiskutuokite su dalyviais.</a:t>
            </a:r>
            <a:endParaRPr sz="1400">
              <a:solidFill>
                <a:schemeClr val="dk1"/>
              </a:solidFill>
            </a:endParaRPr>
          </a:p>
          <a:p>
            <a:pPr marL="0" marR="78737" lvl="0" indent="0" algn="l" rtl="0">
              <a:lnSpc>
                <a:spcPct val="115000"/>
              </a:lnSpc>
              <a:spcBef>
                <a:spcPts val="0"/>
              </a:spcBef>
              <a:spcAft>
                <a:spcPts val="0"/>
              </a:spcAft>
              <a:buNone/>
            </a:pPr>
            <a:endParaRPr sz="1400"/>
          </a:p>
        </p:txBody>
      </p:sp>
      <p:sp>
        <p:nvSpPr>
          <p:cNvPr id="1876" name="Google Shape;1876;g3a142f5373b_5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152</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366ebd20701_2_13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2" name="Google Shape;1882;g366ebd20701_2_13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latin typeface="Arial"/>
                <a:ea typeface="Arial"/>
                <a:cs typeface="Arial"/>
                <a:sym typeface="Arial"/>
              </a:rPr>
              <a:t>Prieš nagrinėjant šią temą svarbu aptarti kertinius skaitmeninės kultūros ypatumus</a:t>
            </a:r>
            <a:r>
              <a:rPr lang="en" sz="1400"/>
              <a:t>, su kuriais susiduriame ieškodami informacijos telefonu.</a:t>
            </a:r>
            <a:r>
              <a:rPr lang="en" sz="1400">
                <a:latin typeface="Arial"/>
                <a:ea typeface="Arial"/>
                <a:cs typeface="Arial"/>
                <a:sym typeface="Arial"/>
              </a:rPr>
              <a:t> </a:t>
            </a:r>
            <a:endParaRPr sz="1400"/>
          </a:p>
        </p:txBody>
      </p:sp>
      <p:sp>
        <p:nvSpPr>
          <p:cNvPr id="1883" name="Google Shape;1883;g366ebd20701_2_13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153</a:t>
            </a:fld>
            <a:endParaRPr sz="1400">
              <a:latin typeface="Arial"/>
              <a:ea typeface="Arial"/>
              <a:cs typeface="Arial"/>
              <a:sym typeface="Aria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6"/>
        <p:cNvGrpSpPr/>
        <p:nvPr/>
      </p:nvGrpSpPr>
      <p:grpSpPr>
        <a:xfrm>
          <a:off x="0" y="0"/>
          <a:ext cx="0" cy="0"/>
          <a:chOff x="0" y="0"/>
          <a:chExt cx="0" cy="0"/>
        </a:xfrm>
      </p:grpSpPr>
      <p:sp>
        <p:nvSpPr>
          <p:cNvPr id="1887" name="Google Shape;1887;g366ebd20701_2_13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8" name="Google Shape;1888;g366ebd20701_2_13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t>Video: Pažink medijas su Klaudija. Kas yra atsakingas už naujienų turinį?</a:t>
            </a:r>
            <a:endParaRPr sz="1400" b="1"/>
          </a:p>
          <a:p>
            <a:pPr marL="0" lvl="0" indent="0" algn="l" rtl="0">
              <a:spcBef>
                <a:spcPts val="0"/>
              </a:spcBef>
              <a:spcAft>
                <a:spcPts val="0"/>
              </a:spcAft>
              <a:buNone/>
            </a:pPr>
            <a:endParaRPr sz="1400" b="1"/>
          </a:p>
          <a:p>
            <a:pPr marL="0" lvl="0" indent="0" algn="l" rtl="0">
              <a:spcBef>
                <a:spcPts val="0"/>
              </a:spcBef>
              <a:spcAft>
                <a:spcPts val="0"/>
              </a:spcAft>
              <a:buNone/>
            </a:pPr>
            <a:r>
              <a:rPr lang="en" sz="1400" i="1">
                <a:solidFill>
                  <a:schemeClr val="dk1"/>
                </a:solidFill>
              </a:rPr>
              <a:t>Šaltinis: </a:t>
            </a:r>
            <a:r>
              <a:rPr lang="en" sz="1400" b="1" i="1" u="sng">
                <a:solidFill>
                  <a:schemeClr val="hlink"/>
                </a:solidFill>
                <a:hlinkClick r:id="rId3"/>
              </a:rPr>
              <a:t>https://www.youtube.com/watch?v=l0_cq22vjyg</a:t>
            </a:r>
            <a:endParaRPr sz="1400" b="1" i="1">
              <a:solidFill>
                <a:schemeClr val="dk1"/>
              </a:solidFill>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889" name="Google Shape;1889;g366ebd20701_2_13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154</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3"/>
        <p:cNvGrpSpPr/>
        <p:nvPr/>
      </p:nvGrpSpPr>
      <p:grpSpPr>
        <a:xfrm>
          <a:off x="0" y="0"/>
          <a:ext cx="0" cy="0"/>
          <a:chOff x="0" y="0"/>
          <a:chExt cx="0" cy="0"/>
        </a:xfrm>
      </p:grpSpPr>
      <p:sp>
        <p:nvSpPr>
          <p:cNvPr id="1894" name="Google Shape;1894;g366ebd20701_2_1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5" name="Google Shape;1895;g366ebd20701_2_14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Nemaža dalis iš mūsų pagrindines aktualijas ir naujienas dabar stebime nebe laikraščiuose ar žiūrėdami žinių laidas per televiziją, o perskaitome jas telefone. Čia susiduriame su pirmąja teisingos informacijos atrinkimo problema - begalė skirtingų kanalų, per kuriuos mus pasiekia informacija.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Aptarkime dažniausiai mus pasiekiančių informacijos kanalų trūkumus: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1. Socialinės medijos (Facebook, Instagram, TikTok, YouTube) – tai dažniausi kanalai, kur žmonės pamato naujienas net to neieškodami. Turinys jose pateikiamas remiantis algoritmais – matome tai, kas, algoritmų nuomone, mus labiausiai sudomins. Aktualijos dažnai pateikiamos trumpai, fragmentiškai – per antraštes, „story“, „reel“, memus ar trumpus vaizdo įrašus.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2. Žiniasklaidos svetainių programėlės (Delfi, 15min, LRT.lt ir pan.) dažnai siunčia push pranešimus (pranešimus į telefoną) su svarbiausiomis naujienomis, tačiau svarbumas taip pat nusprendžiamas algoritmais. Kai kurių straipsnių pilnos versijos yra apmokestintos, tad vartotojai dažnai skaito tik antraštes ar pirmus sakinius.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3. Paieškos sistemos (konkrečiai Naujienų filtras). Naudodami Google, Bing ar kitą paieškos sistemą, vartotojai ieško informacijos, bet rezultatus taip pat lemia algoritmai, vieta, kalba, istorija. Dažnai matomas tik pirmasis paieškos puslapis, nors galbūt patikimiausia informacija yra toliau. </a:t>
            </a:r>
            <a:endParaRPr sz="1400"/>
          </a:p>
          <a:p>
            <a:pPr marL="0" lvl="0" indent="0" algn="l" rtl="0">
              <a:spcBef>
                <a:spcPts val="0"/>
              </a:spcBef>
              <a:spcAft>
                <a:spcPts val="0"/>
              </a:spcAft>
              <a:buNone/>
            </a:pPr>
            <a:endParaRPr sz="1400"/>
          </a:p>
          <a:p>
            <a:pPr marL="0" lvl="0" indent="0" algn="l" rtl="0">
              <a:spcBef>
                <a:spcPts val="0"/>
              </a:spcBef>
              <a:spcAft>
                <a:spcPts val="0"/>
              </a:spcAft>
              <a:buClr>
                <a:schemeClr val="dk1"/>
              </a:buClr>
              <a:buFont typeface="Arial"/>
              <a:buNone/>
            </a:pPr>
            <a:r>
              <a:rPr lang="en" sz="1400">
                <a:solidFill>
                  <a:schemeClr val="dk1"/>
                </a:solidFill>
              </a:rPr>
              <a:t>4. Įspėjamieji pranešimai telefone yra siunčiami valstybės saugumo tarnybų. Tačiau jie siunčiami pagal tuometinę esamą telefono buvimo vietą (teoriškai galite negauti pranešimo apie įvykį mieste, į kurį dabar vykstate).</a:t>
            </a:r>
            <a:endParaRPr sz="1400"/>
          </a:p>
          <a:p>
            <a:pPr marL="0" lvl="0" indent="0" algn="l" rtl="0">
              <a:spcBef>
                <a:spcPts val="0"/>
              </a:spcBef>
              <a:spcAft>
                <a:spcPts val="0"/>
              </a:spcAft>
              <a:buNone/>
            </a:pP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5. Pranešimų programėlės (WhatsApp, Messenger, Telegram, Discord ). Per šias programėles dalinamasi nuorodomis, vaizdais ir nuomonėmis apie įvairias aktualijas. Čia dažnai sklinda nepatikrinta ar emociškai įkrauta informacija (pvz., gandai, sąmokslo teorijos). </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6. Naujienų agregatoriai tokie kaip Google Discover ar Siri Suggestions automatiškai renka naujienas iš įvairių šaltinių pagal vartotojo interesus. Tačiau ir šios sistemos veikia filtravimo burbulų principu – rodo tai, prie ko esame pripratę. </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7. Garso ir vaizdo kanaluose transliuojamos Tinklalaidės (podcast'ai), YouTube naujienų kanalai ar audio naujienų apžvalgos, transliuojamos per Spotify programėlę, leidžia pasiekti aktualijas neskaitant. Toks formatas labai patogus vairuojant ar sportuojant, tačiau šiam žanrui nėra taikomi oficialios žiniasklaidos standartai – paprasti piliečiai, besidalinantys informacija, ją dažniausiai perteikia su savo nuomonėmis ir nusistatymais. </a:t>
            </a:r>
            <a:endParaRPr sz="1400">
              <a:solidFill>
                <a:schemeClr val="dk1"/>
              </a:solidFill>
            </a:endParaRPr>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i="1"/>
          </a:p>
        </p:txBody>
      </p:sp>
      <p:sp>
        <p:nvSpPr>
          <p:cNvPr id="1896" name="Google Shape;1896;g366ebd20701_2_14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155</a:t>
            </a:fld>
            <a:endParaRPr sz="1400">
              <a:latin typeface="Arial"/>
              <a:ea typeface="Arial"/>
              <a:cs typeface="Arial"/>
              <a:sym typeface="Arial"/>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0"/>
        <p:cNvGrpSpPr/>
        <p:nvPr/>
      </p:nvGrpSpPr>
      <p:grpSpPr>
        <a:xfrm>
          <a:off x="0" y="0"/>
          <a:ext cx="0" cy="0"/>
          <a:chOff x="0" y="0"/>
          <a:chExt cx="0" cy="0"/>
        </a:xfrm>
      </p:grpSpPr>
      <p:sp>
        <p:nvSpPr>
          <p:cNvPr id="1901" name="Google Shape;1901;g366ebd20701_2_13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2" name="Google Shape;1902;g366ebd20701_2_13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None/>
            </a:pPr>
            <a:r>
              <a:rPr lang="en" sz="1400">
                <a:latin typeface="Arial"/>
                <a:ea typeface="Arial"/>
                <a:cs typeface="Arial"/>
                <a:sym typeface="Arial"/>
              </a:rPr>
              <a:t>Didžioji dalis to, ką žinome apie pasaulį, remiasi kitų žmonių mums suteikta perspektyva. Pavyzdžiui, kaimynas Jonas yra autoritetas apie </a:t>
            </a:r>
            <a:r>
              <a:rPr lang="en" sz="1400"/>
              <a:t>augalus</a:t>
            </a:r>
            <a:r>
              <a:rPr lang="en" sz="1400">
                <a:latin typeface="Arial"/>
                <a:ea typeface="Arial"/>
                <a:cs typeface="Arial"/>
                <a:sym typeface="Arial"/>
              </a:rPr>
              <a:t>. Visuomet į jį kreipiamės, kai planuojame naujus </a:t>
            </a:r>
            <a:r>
              <a:rPr lang="en" sz="1400"/>
              <a:t>kiemo</a:t>
            </a:r>
            <a:r>
              <a:rPr lang="en" sz="1400">
                <a:latin typeface="Arial"/>
                <a:ea typeface="Arial"/>
                <a:cs typeface="Arial"/>
                <a:sym typeface="Arial"/>
              </a:rPr>
              <a:t> sodinukus. Tačiau Jonas nėra autoritetas politiniais klausimais</a:t>
            </a:r>
            <a:r>
              <a:rPr lang="en" sz="1400"/>
              <a:t>, todėl tais klausimais ieškome kito asmens, kurio nuomonė mums atrodo patikima. </a:t>
            </a:r>
            <a:endParaRPr sz="1400"/>
          </a:p>
          <a:p>
            <a:pPr marL="0" lvl="0" indent="0" algn="just" rtl="0">
              <a:lnSpc>
                <a:spcPct val="100000"/>
              </a:lnSpc>
              <a:spcBef>
                <a:spcPts val="0"/>
              </a:spcBef>
              <a:spcAft>
                <a:spcPts val="0"/>
              </a:spcAft>
              <a:buNone/>
            </a:pPr>
            <a:endParaRPr sz="1400"/>
          </a:p>
          <a:p>
            <a:pPr marL="0" lvl="0" indent="0" algn="just" rtl="0">
              <a:lnSpc>
                <a:spcPct val="100000"/>
              </a:lnSpc>
              <a:spcBef>
                <a:spcPts val="0"/>
              </a:spcBef>
              <a:spcAft>
                <a:spcPts val="0"/>
              </a:spcAft>
              <a:buNone/>
            </a:pPr>
            <a:r>
              <a:rPr lang="en" sz="1400">
                <a:latin typeface="Arial"/>
                <a:ea typeface="Arial"/>
                <a:cs typeface="Arial"/>
                <a:sym typeface="Arial"/>
              </a:rPr>
              <a:t>Pasirinkti autoritetai veikia </a:t>
            </a:r>
            <a:r>
              <a:rPr lang="en" sz="1400"/>
              <a:t>mūsų</a:t>
            </a:r>
            <a:r>
              <a:rPr lang="en" sz="1400">
                <a:latin typeface="Arial"/>
                <a:ea typeface="Arial"/>
                <a:cs typeface="Arial"/>
                <a:sym typeface="Arial"/>
              </a:rPr>
              <a:t> mąstymą. Tačiau, </a:t>
            </a:r>
            <a:r>
              <a:rPr lang="en" sz="1400"/>
              <a:t>mūsų</a:t>
            </a:r>
            <a:r>
              <a:rPr lang="en" sz="1400">
                <a:latin typeface="Arial"/>
                <a:ea typeface="Arial"/>
                <a:cs typeface="Arial"/>
                <a:sym typeface="Arial"/>
              </a:rPr>
              <a:t> mąstymą gali veikti ir žmogus, kuris nėra tam tikros srities ekspertas. Kartu ekspertas, nepaisant to, kad yra tos srities žinovas, m</a:t>
            </a:r>
            <a:r>
              <a:rPr lang="en" sz="1400"/>
              <a:t>ūsų</a:t>
            </a:r>
            <a:r>
              <a:rPr lang="en" sz="1400">
                <a:latin typeface="Arial"/>
                <a:ea typeface="Arial"/>
                <a:cs typeface="Arial"/>
                <a:sym typeface="Arial"/>
              </a:rPr>
              <a:t> požiūriui įtakos gali neturėti. Tai reiškia, kad ne autoritetas turi poveikį, bet </a:t>
            </a:r>
            <a:r>
              <a:rPr lang="en" sz="1400"/>
              <a:t>mes</a:t>
            </a:r>
            <a:r>
              <a:rPr lang="en" sz="1400">
                <a:latin typeface="Arial"/>
                <a:ea typeface="Arial"/>
                <a:cs typeface="Arial"/>
                <a:sym typeface="Arial"/>
              </a:rPr>
              <a:t> sutink</a:t>
            </a:r>
            <a:r>
              <a:rPr lang="en" sz="1400"/>
              <a:t>ame</a:t>
            </a:r>
            <a:r>
              <a:rPr lang="en" sz="1400">
                <a:latin typeface="Arial"/>
                <a:ea typeface="Arial"/>
                <a:cs typeface="Arial"/>
                <a:sym typeface="Arial"/>
              </a:rPr>
              <a:t>, kad autoritetas m</a:t>
            </a:r>
            <a:r>
              <a:rPr lang="en" sz="1400"/>
              <a:t>ums</a:t>
            </a:r>
            <a:r>
              <a:rPr lang="en" sz="1400">
                <a:latin typeface="Arial"/>
                <a:ea typeface="Arial"/>
                <a:cs typeface="Arial"/>
                <a:sym typeface="Arial"/>
              </a:rPr>
              <a:t> darytų įtaką.</a:t>
            </a:r>
            <a:r>
              <a:rPr lang="en" sz="1400"/>
              <a:t> </a:t>
            </a:r>
            <a:r>
              <a:rPr lang="en" sz="1400">
                <a:latin typeface="Arial"/>
                <a:ea typeface="Arial"/>
                <a:cs typeface="Arial"/>
                <a:sym typeface="Arial"/>
              </a:rPr>
              <a:t>Mes manome, kad jis kompetentingas ir yra vertas mūsų pasitikėjimo. Vienas svarbesnių čia kylančių klausimų yra, kaip mes nusprendžiame, kad kažkas žino apie kažką geriau, nei mes. Informacijos ieškant mobiliajame telefone susiduriame su skirtingais nuomonės formuotojais: asmenimis, kurie per savo prizmę </a:t>
            </a:r>
            <a:r>
              <a:rPr lang="en" sz="1400"/>
              <a:t>aprašo šalies naujienas, pateikia savo nuomonę aktualiomis temomis ir rekomenduoja įvairius produktus.</a:t>
            </a:r>
            <a:endParaRPr sz="1400"/>
          </a:p>
          <a:p>
            <a:pPr marL="0" lvl="0" indent="0" algn="just" rtl="0">
              <a:lnSpc>
                <a:spcPct val="100000"/>
              </a:lnSpc>
              <a:spcBef>
                <a:spcPts val="0"/>
              </a:spcBef>
              <a:spcAft>
                <a:spcPts val="0"/>
              </a:spcAft>
              <a:buNone/>
            </a:pPr>
            <a:endParaRPr sz="1400"/>
          </a:p>
          <a:p>
            <a:pPr marL="0" lvl="0" indent="0" algn="just" rtl="0">
              <a:spcBef>
                <a:spcPts val="0"/>
              </a:spcBef>
              <a:spcAft>
                <a:spcPts val="0"/>
              </a:spcAft>
              <a:buClr>
                <a:schemeClr val="dk1"/>
              </a:buClr>
              <a:buFont typeface="Arial"/>
              <a:buNone/>
            </a:pPr>
            <a:r>
              <a:rPr lang="en" sz="1400">
                <a:solidFill>
                  <a:schemeClr val="dk1"/>
                </a:solidFill>
              </a:rPr>
              <a:t>Norint atsirinkti patikimą informaciją, svarbu įvertinti asmenį/organizaciją, iš kurio ta informacija gaunama.</a:t>
            </a:r>
            <a:endParaRPr sz="1400">
              <a:solidFill>
                <a:schemeClr val="dk1"/>
              </a:solidFill>
            </a:endParaRPr>
          </a:p>
          <a:p>
            <a:pPr marL="0" lvl="0" indent="0" algn="just" rtl="0">
              <a:spcBef>
                <a:spcPts val="0"/>
              </a:spcBef>
              <a:spcAft>
                <a:spcPts val="0"/>
              </a:spcAft>
              <a:buClr>
                <a:schemeClr val="dk1"/>
              </a:buClr>
              <a:buFont typeface="Arial"/>
              <a:buNone/>
            </a:pPr>
            <a:endParaRPr sz="1400">
              <a:solidFill>
                <a:schemeClr val="dk1"/>
              </a:solidFill>
            </a:endParaRPr>
          </a:p>
          <a:p>
            <a:pPr marL="0" lvl="0" indent="0" algn="just" rtl="0">
              <a:spcBef>
                <a:spcPts val="0"/>
              </a:spcBef>
              <a:spcAft>
                <a:spcPts val="0"/>
              </a:spcAft>
              <a:buClr>
                <a:schemeClr val="dk1"/>
              </a:buClr>
              <a:buFont typeface="Arial"/>
              <a:buNone/>
            </a:pPr>
            <a:r>
              <a:rPr lang="en" sz="1400">
                <a:solidFill>
                  <a:schemeClr val="dk1"/>
                </a:solidFill>
              </a:rPr>
              <a:t>Pateikiame pavyzdį „influencerės“ - nuomonės formuotojos, kuri savo socialiniuose tinkluose kalba apie vaikų ligas, gydymą, imunitetą ir kitas aktualias sveikatos temas. Atlikus paiešką matome, kad </a:t>
            </a:r>
            <a:r>
              <a:rPr lang="en" sz="1400" i="1">
                <a:solidFill>
                  <a:schemeClr val="dk1"/>
                </a:solidFill>
              </a:rPr>
              <a:t>ir_vel_sloga</a:t>
            </a:r>
            <a:r>
              <a:rPr lang="en" sz="1400">
                <a:solidFill>
                  <a:schemeClr val="dk1"/>
                </a:solidFill>
              </a:rPr>
              <a:t> Instagram paskyra priklauso vaikų ligų gydytojai Elenai Landsbergytei-Bukauskienei, turinčiai ne vieną medicininio išsilavinimo diplomą.</a:t>
            </a:r>
            <a:endParaRPr sz="1400">
              <a:solidFill>
                <a:schemeClr val="dk1"/>
              </a:solidFill>
            </a:endParaRPr>
          </a:p>
          <a:p>
            <a:pPr marL="0" lvl="0" indent="0" algn="just" rtl="0">
              <a:spcBef>
                <a:spcPts val="0"/>
              </a:spcBef>
              <a:spcAft>
                <a:spcPts val="0"/>
              </a:spcAft>
              <a:buClr>
                <a:schemeClr val="dk1"/>
              </a:buClr>
              <a:buFont typeface="Arial"/>
              <a:buNone/>
            </a:pPr>
            <a:endParaRPr sz="1400">
              <a:solidFill>
                <a:schemeClr val="dk1"/>
              </a:solidFill>
            </a:endParaRPr>
          </a:p>
          <a:p>
            <a:pPr marL="0" lvl="0" indent="0" algn="just" rtl="0">
              <a:spcBef>
                <a:spcPts val="0"/>
              </a:spcBef>
              <a:spcAft>
                <a:spcPts val="0"/>
              </a:spcAft>
              <a:buClr>
                <a:schemeClr val="dk1"/>
              </a:buClr>
              <a:buFont typeface="Arial"/>
              <a:buNone/>
            </a:pPr>
            <a:r>
              <a:rPr lang="en" sz="1400" i="1">
                <a:solidFill>
                  <a:schemeClr val="dk1"/>
                </a:solidFill>
              </a:rPr>
              <a:t>Šaltiniai: </a:t>
            </a:r>
            <a:r>
              <a:rPr lang="en" sz="1400" i="1" u="sng">
                <a:solidFill>
                  <a:schemeClr val="hlink"/>
                </a:solidFill>
                <a:hlinkClick r:id="rId3"/>
              </a:rPr>
              <a:t>https://lt.linkedin.com/in/elena-landsbergyt%C4%97-bukauskien%C4%97-65b36518b</a:t>
            </a:r>
            <a:endParaRPr sz="1400" i="1">
              <a:solidFill>
                <a:schemeClr val="dk1"/>
              </a:solidFill>
            </a:endParaRPr>
          </a:p>
          <a:p>
            <a:pPr marL="0" lvl="0" indent="0" algn="just" rtl="0">
              <a:spcBef>
                <a:spcPts val="0"/>
              </a:spcBef>
              <a:spcAft>
                <a:spcPts val="0"/>
              </a:spcAft>
              <a:buClr>
                <a:schemeClr val="dk1"/>
              </a:buClr>
              <a:buFont typeface="Arial"/>
              <a:buNone/>
            </a:pPr>
            <a:r>
              <a:rPr lang="en" sz="1400" i="1" u="sng">
                <a:solidFill>
                  <a:schemeClr val="hlink"/>
                </a:solidFill>
                <a:hlinkClick r:id="rId4"/>
              </a:rPr>
              <a:t>https://www.instagram.com/ir_vel_sloga/</a:t>
            </a:r>
            <a:endParaRPr sz="1400" i="1">
              <a:solidFill>
                <a:schemeClr val="dk1"/>
              </a:solidFill>
            </a:endParaRPr>
          </a:p>
          <a:p>
            <a:pPr marL="0" lvl="0" indent="0" algn="just" rtl="0">
              <a:spcBef>
                <a:spcPts val="0"/>
              </a:spcBef>
              <a:spcAft>
                <a:spcPts val="0"/>
              </a:spcAft>
              <a:buClr>
                <a:schemeClr val="dk1"/>
              </a:buClr>
              <a:buFont typeface="Arial"/>
              <a:buNone/>
            </a:pPr>
            <a:endParaRPr sz="1400" i="1">
              <a:solidFill>
                <a:schemeClr val="dk1"/>
              </a:solidFill>
            </a:endParaRPr>
          </a:p>
          <a:p>
            <a:pPr marL="0" lvl="0" indent="0" algn="just" rtl="0">
              <a:spcBef>
                <a:spcPts val="0"/>
              </a:spcBef>
              <a:spcAft>
                <a:spcPts val="0"/>
              </a:spcAft>
              <a:buNone/>
            </a:pPr>
            <a:endParaRPr sz="1400"/>
          </a:p>
        </p:txBody>
      </p:sp>
      <p:sp>
        <p:nvSpPr>
          <p:cNvPr id="1903" name="Google Shape;1903;g366ebd20701_2_13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156</a:t>
            </a:fld>
            <a:endParaRPr sz="1400">
              <a:latin typeface="Arial"/>
              <a:ea typeface="Arial"/>
              <a:cs typeface="Arial"/>
              <a:sym typeface="Arial"/>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8"/>
        <p:cNvGrpSpPr/>
        <p:nvPr/>
      </p:nvGrpSpPr>
      <p:grpSpPr>
        <a:xfrm>
          <a:off x="0" y="0"/>
          <a:ext cx="0" cy="0"/>
          <a:chOff x="0" y="0"/>
          <a:chExt cx="0" cy="0"/>
        </a:xfrm>
      </p:grpSpPr>
      <p:sp>
        <p:nvSpPr>
          <p:cNvPr id="1909" name="Google Shape;1909;g3880ef38260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0" name="Google Shape;1910;g3880ef38260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Clr>
                <a:schemeClr val="dk1"/>
              </a:buClr>
              <a:buFont typeface="Arial"/>
              <a:buNone/>
            </a:pPr>
            <a:r>
              <a:rPr lang="en" sz="1400">
                <a:solidFill>
                  <a:schemeClr val="dk1"/>
                </a:solidFill>
              </a:rPr>
              <a:t>Kitas pateikiamas pavyzdys  - </a:t>
            </a:r>
            <a:r>
              <a:rPr lang="en" sz="1400" i="1">
                <a:solidFill>
                  <a:schemeClr val="dk1"/>
                </a:solidFill>
              </a:rPr>
              <a:t>Linas Kojala</a:t>
            </a:r>
            <a:r>
              <a:rPr lang="en" sz="1400">
                <a:solidFill>
                  <a:schemeClr val="dk1"/>
                </a:solidFill>
              </a:rPr>
              <a:t> - yra populiarus socialiniuose tinkluose dėl savo politinių įžvalgų ir aktualijų komentavimo. Patikrinę jo išsilavinimo ir darbovietės informacija iš Facebook, matome, kad kaip politologas ir Geopolitikos ir saugumo studijų centro direktorius, jis turi kompetencijos viešai diskutuoti politikos tema.</a:t>
            </a:r>
            <a:endParaRPr sz="1400">
              <a:solidFill>
                <a:schemeClr val="dk1"/>
              </a:solidFill>
            </a:endParaRPr>
          </a:p>
          <a:p>
            <a:pPr marL="0" lvl="0" indent="0" algn="just" rtl="0">
              <a:spcBef>
                <a:spcPts val="0"/>
              </a:spcBef>
              <a:spcAft>
                <a:spcPts val="0"/>
              </a:spcAft>
              <a:buClr>
                <a:schemeClr val="dk1"/>
              </a:buClr>
              <a:buFont typeface="Arial"/>
              <a:buNone/>
            </a:pPr>
            <a:endParaRPr sz="1400">
              <a:solidFill>
                <a:schemeClr val="dk1"/>
              </a:solidFill>
            </a:endParaRPr>
          </a:p>
          <a:p>
            <a:pPr marL="0" lvl="0" indent="0" algn="just" rtl="0">
              <a:spcBef>
                <a:spcPts val="0"/>
              </a:spcBef>
              <a:spcAft>
                <a:spcPts val="0"/>
              </a:spcAft>
              <a:buClr>
                <a:schemeClr val="dk1"/>
              </a:buClr>
              <a:buFont typeface="Arial"/>
              <a:buNone/>
            </a:pPr>
            <a:r>
              <a:rPr lang="en" sz="1400">
                <a:solidFill>
                  <a:schemeClr val="dk1"/>
                </a:solidFill>
              </a:rPr>
              <a:t>Taigi, renkantis autoritetus, kurių pateikiamą informaciją skaitote/klausote, privalu atsakyti į kelis klausimus:</a:t>
            </a:r>
            <a:endParaRPr sz="1400">
              <a:solidFill>
                <a:schemeClr val="dk1"/>
              </a:solidFill>
            </a:endParaRPr>
          </a:p>
          <a:p>
            <a:pPr marL="457200" lvl="0" indent="-317500" algn="just" rtl="0">
              <a:spcBef>
                <a:spcPts val="0"/>
              </a:spcBef>
              <a:spcAft>
                <a:spcPts val="0"/>
              </a:spcAft>
              <a:buClr>
                <a:schemeClr val="dk1"/>
              </a:buClr>
              <a:buSzPts val="1400"/>
              <a:buAutoNum type="arabicPeriod"/>
            </a:pPr>
            <a:r>
              <a:rPr lang="en" sz="1400">
                <a:solidFill>
                  <a:schemeClr val="dk1"/>
                </a:solidFill>
              </a:rPr>
              <a:t>Ar asmuo teikia informaciją savo kompetencijoje? Pvz., asmuo be medicininio išsilavinimo neturėtų teikti informacijos apie gydymo būdus ir vaistų rekomendacijų.</a:t>
            </a:r>
            <a:endParaRPr sz="1400">
              <a:solidFill>
                <a:schemeClr val="dk1"/>
              </a:solidFill>
            </a:endParaRPr>
          </a:p>
          <a:p>
            <a:pPr marL="457200" lvl="0" indent="-317500" algn="just" rtl="0">
              <a:spcBef>
                <a:spcPts val="0"/>
              </a:spcBef>
              <a:spcAft>
                <a:spcPts val="0"/>
              </a:spcAft>
              <a:buClr>
                <a:schemeClr val="dk1"/>
              </a:buClr>
              <a:buSzPts val="1400"/>
              <a:buAutoNum type="arabicPeriod"/>
            </a:pPr>
            <a:r>
              <a:rPr lang="en" sz="1400">
                <a:solidFill>
                  <a:schemeClr val="dk1"/>
                </a:solidFill>
              </a:rPr>
              <a:t>Kuo remiasi jo teiginiai - faktais ar tik nuomone?</a:t>
            </a:r>
            <a:endParaRPr sz="1400">
              <a:solidFill>
                <a:schemeClr val="dk1"/>
              </a:solidFill>
            </a:endParaRPr>
          </a:p>
          <a:p>
            <a:pPr marL="457200" lvl="0" indent="-317500" algn="just" rtl="0">
              <a:spcBef>
                <a:spcPts val="0"/>
              </a:spcBef>
              <a:spcAft>
                <a:spcPts val="0"/>
              </a:spcAft>
              <a:buClr>
                <a:schemeClr val="dk1"/>
              </a:buClr>
              <a:buSzPts val="1400"/>
              <a:buAutoNum type="arabicPeriod"/>
            </a:pPr>
            <a:r>
              <a:rPr lang="en" sz="1400">
                <a:solidFill>
                  <a:schemeClr val="dk1"/>
                </a:solidFill>
              </a:rPr>
              <a:t>Ar jis turi motyvą (finansinį arba reklaminį) kurio neatskleidžia?</a:t>
            </a:r>
            <a:endParaRPr sz="1400">
              <a:solidFill>
                <a:schemeClr val="dk1"/>
              </a:solidFill>
            </a:endParaRPr>
          </a:p>
          <a:p>
            <a:pPr marL="0" lvl="0" indent="0" algn="just" rtl="0">
              <a:spcBef>
                <a:spcPts val="0"/>
              </a:spcBef>
              <a:spcAft>
                <a:spcPts val="0"/>
              </a:spcAft>
              <a:buClr>
                <a:schemeClr val="dk1"/>
              </a:buClr>
              <a:buFont typeface="Arial"/>
              <a:buNone/>
            </a:pPr>
            <a:endParaRPr sz="1400"/>
          </a:p>
          <a:p>
            <a:pPr marL="0" lvl="0" indent="0" algn="just" rtl="0">
              <a:spcBef>
                <a:spcPts val="0"/>
              </a:spcBef>
              <a:spcAft>
                <a:spcPts val="0"/>
              </a:spcAft>
              <a:buClr>
                <a:schemeClr val="dk1"/>
              </a:buClr>
              <a:buFont typeface="Arial"/>
              <a:buNone/>
            </a:pPr>
            <a:endParaRPr sz="1400">
              <a:solidFill>
                <a:schemeClr val="dk1"/>
              </a:solidFill>
            </a:endParaRPr>
          </a:p>
          <a:p>
            <a:pPr marL="0" lvl="0" indent="0" algn="just" rtl="0">
              <a:spcBef>
                <a:spcPts val="0"/>
              </a:spcBef>
              <a:spcAft>
                <a:spcPts val="0"/>
              </a:spcAft>
              <a:buClr>
                <a:schemeClr val="dk1"/>
              </a:buClr>
              <a:buFont typeface="Arial"/>
              <a:buNone/>
            </a:pPr>
            <a:r>
              <a:rPr lang="en" sz="1400" i="1">
                <a:solidFill>
                  <a:schemeClr val="dk1"/>
                </a:solidFill>
              </a:rPr>
              <a:t>Šaltiniai: </a:t>
            </a:r>
            <a:r>
              <a:rPr lang="en" sz="1400" i="1" u="sng">
                <a:solidFill>
                  <a:schemeClr val="hlink"/>
                </a:solidFill>
                <a:hlinkClick r:id="rId3"/>
              </a:rPr>
              <a:t>https://www.facebook.com/linas.kojala/</a:t>
            </a:r>
            <a:endParaRPr sz="1400" i="1">
              <a:solidFill>
                <a:schemeClr val="dk1"/>
              </a:solidFill>
            </a:endParaRPr>
          </a:p>
          <a:p>
            <a:pPr marL="0" lvl="0" indent="0" algn="just" rtl="0">
              <a:spcBef>
                <a:spcPts val="0"/>
              </a:spcBef>
              <a:spcAft>
                <a:spcPts val="0"/>
              </a:spcAft>
              <a:buNone/>
            </a:pPr>
            <a:endParaRPr sz="1400"/>
          </a:p>
        </p:txBody>
      </p:sp>
      <p:sp>
        <p:nvSpPr>
          <p:cNvPr id="1911" name="Google Shape;1911;g3880ef38260_1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157</a:t>
            </a:fld>
            <a:endParaRPr sz="1400">
              <a:latin typeface="Arial"/>
              <a:ea typeface="Arial"/>
              <a:cs typeface="Arial"/>
              <a:sym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6"/>
        <p:cNvGrpSpPr/>
        <p:nvPr/>
      </p:nvGrpSpPr>
      <p:grpSpPr>
        <a:xfrm>
          <a:off x="0" y="0"/>
          <a:ext cx="0" cy="0"/>
          <a:chOff x="0" y="0"/>
          <a:chExt cx="0" cy="0"/>
        </a:xfrm>
      </p:grpSpPr>
      <p:sp>
        <p:nvSpPr>
          <p:cNvPr id="1917" name="Google Shape;1917;g366ebd20701_2_14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8" name="Google Shape;1918;g366ebd20701_2_14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vienas veiksnys, apsunkinantis patikimos informacijos atrinkimą, yra tai, kad naršydami telefone dažniausiai tai darome fragmentiškai, greitai ir ilgai nesutelkdami dėmėsio. Padėtį sunkina ir tai, kad atrenkant ir perduodant naujienas vis labiau rūpinamasi paviršine įvykio reikšme, nesigilinant į jo esmę, priežastis, giluminius padarinius. Naujienose susikon­centruojama į antraštes, pagrindines frazes ir pramoginį turinį, kad jos pritrauktų kuo didesnę auditoriją.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Tuo tarpu žmonės siekia aiškumo, tiesos. Naršant naujienų portaluose visuomet kirba mintis, kad kažkas meluoja. Dažnai sutiksime žmonių, teigiančių, kad štai tame ir tame portale meluojama. Ar tikrai meluojama?</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Informaci­jos patikimumas priklauso nuo žmonių tikėjimo, kad skelbiama žinia yra neišgalvota. Kadangi informacijos patikimumas priklauso nuo auditorijos ti­kėjimo, užtenka sugriauti auditorijos tikėjimą informacijos šaltiniu ir nebereikia įrodinėti likusios informacijos. Paskleidus abejonių informa­cijos šaltinio patikimumu, klausimas išsprendžiamas, todėl labai kategoriškas nuomones turintys asmenys visada stengiasi sumenkinti oponentų autoritetą. Dėl šių priežasčių dėmesio vertos naujienos paskęsta beverčių pranešimų, gandų ir pramoginio turinio sraute.  </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Visa informacija, kuri atitraukia auditorijos dėmesį nuo siunčiamos žinios, gali būti laikytina nepageidaujamu informaciniu triukšmu. Vienas iš labai dažnai sutinkamų informacinio triukšmo pavyzdžių yra memai. Memas – tai kokios nors situacijos, žmogaus ar proceso pašiepimas naudojant juokingas vizualias išraiškos priemones. Propagan­distas, platindamas memus, oponento idėjas gali išjuokti. Oponuojanti idėja paskęs, o auditorija prisimins tik labai juokingą memą. Oponuojanti pusė gali siekti, kad žiniasklaida, o su ja ir auditorija, nuklystų nuo pasiūlytos temos. Sukuriamas toks didelis informacinis triukšmas, kad tampa sunku susivokti, kas ką sako, kas vyksta, kur yra pagrindinė tema, o kur įvairūs išvestiniai jos variantai.</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Tad jei pagrindinė vieta, kurioje ieškote svarbios informacijos, yra telefonas, būtina mąstyti kritiškai, pasirinkti patikimus autoritetus ir atskirti faktus nuo informacinio triukšmo.</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https://www.reddit.com/r/deMiko/top/?t=year</a:t>
            </a:r>
            <a:endParaRPr sz="1400" i="1"/>
          </a:p>
          <a:p>
            <a:pPr marL="0" lvl="0" indent="0" algn="l" rtl="0">
              <a:spcBef>
                <a:spcPts val="0"/>
              </a:spcBef>
              <a:spcAft>
                <a:spcPts val="0"/>
              </a:spcAft>
              <a:buNone/>
            </a:pPr>
            <a:endParaRPr sz="1400" i="1"/>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1919" name="Google Shape;1919;g366ebd20701_2_14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t>158</a:t>
            </a:fld>
            <a:endParaRPr sz="1400">
              <a:latin typeface="Arial"/>
              <a:ea typeface="Arial"/>
              <a:cs typeface="Arial"/>
              <a:sym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4"/>
        <p:cNvGrpSpPr/>
        <p:nvPr/>
      </p:nvGrpSpPr>
      <p:grpSpPr>
        <a:xfrm>
          <a:off x="0" y="0"/>
          <a:ext cx="0" cy="0"/>
          <a:chOff x="0" y="0"/>
          <a:chExt cx="0" cy="0"/>
        </a:xfrm>
      </p:grpSpPr>
      <p:sp>
        <p:nvSpPr>
          <p:cNvPr id="1925" name="Google Shape;1925;g36d29c4dff2_0_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a:solidFill>
                  <a:schemeClr val="dk1"/>
                </a:solidFill>
              </a:rPr>
              <a:t>Dirbtinis intelektas (DI) yra viena iš tų sąvokų, apie kurias visi kalba, tačiau iš tiesų mažai kas geba paaiškinti. Dar mažiau žmonių galėtų atsakyti, ką DI atneša į mūsų kasdienybę. </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Šioje temoje apžvelgsime, kaip dirbtinį intelektą dažniausiai naudojame telefone, jo veikimo principus ir iš jų kylančias grėsmes bei teikiamą naudą.</a:t>
            </a:r>
            <a:endParaRPr sz="1400" b="1"/>
          </a:p>
        </p:txBody>
      </p:sp>
      <p:sp>
        <p:nvSpPr>
          <p:cNvPr id="1926" name="Google Shape;1926;g36d29c4dff2_0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9"/>
        <p:cNvGrpSpPr/>
        <p:nvPr/>
      </p:nvGrpSpPr>
      <p:grpSpPr>
        <a:xfrm>
          <a:off x="0" y="0"/>
          <a:ext cx="0" cy="0"/>
          <a:chOff x="0" y="0"/>
          <a:chExt cx="0" cy="0"/>
        </a:xfrm>
      </p:grpSpPr>
      <p:sp>
        <p:nvSpPr>
          <p:cNvPr id="1930" name="Google Shape;1930;g366ebd20701_2_15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1" name="Google Shape;1931;g366ebd20701_2_15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b="1">
                <a:solidFill>
                  <a:schemeClr val="dk1"/>
                </a:solidFill>
              </a:rPr>
              <a:t>Video: Pažink medijas su Klaudija. Iš kur DI viską žino?</a:t>
            </a:r>
            <a:endParaRPr sz="1400" b="1">
              <a:solidFill>
                <a:schemeClr val="dk1"/>
              </a:solidFill>
            </a:endParaRPr>
          </a:p>
          <a:p>
            <a:pPr marL="0" lvl="0" indent="0" algn="l" rtl="0">
              <a:spcBef>
                <a:spcPts val="0"/>
              </a:spcBef>
              <a:spcAft>
                <a:spcPts val="0"/>
              </a:spcAft>
              <a:buNone/>
            </a:pPr>
            <a:endParaRPr sz="1400" b="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Padiskutuokime:</a:t>
            </a:r>
            <a:r>
              <a:rPr lang="en" sz="1400">
                <a:solidFill>
                  <a:schemeClr val="dk1"/>
                </a:solidFill>
              </a:rPr>
              <a:t> Kaip manote, ar dažnai susiduriate su DI kasdienybėje? Ar jūsų telefone yra programėlių, kurios veikia DI principu?</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Šaltinis: </a:t>
            </a:r>
            <a:r>
              <a:rPr lang="en" sz="1400" i="1" u="sng">
                <a:solidFill>
                  <a:schemeClr val="hlink"/>
                </a:solidFill>
                <a:hlinkClick r:id="rId3"/>
              </a:rPr>
              <a:t>https://youtu.be/82MMgsvfAdw?si=p_trOiVbhog_K4tO</a:t>
            </a:r>
            <a:endParaRPr sz="1400" b="1" i="1"/>
          </a:p>
        </p:txBody>
      </p:sp>
      <p:sp>
        <p:nvSpPr>
          <p:cNvPr id="1932" name="Google Shape;1932;g366ebd20701_2_15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160</a:t>
            </a:fld>
            <a:endParaRPr sz="1400">
              <a:latin typeface="Arial"/>
              <a:ea typeface="Arial"/>
              <a:cs typeface="Arial"/>
              <a:sym typeface="Aria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6"/>
        <p:cNvGrpSpPr/>
        <p:nvPr/>
      </p:nvGrpSpPr>
      <p:grpSpPr>
        <a:xfrm>
          <a:off x="0" y="0"/>
          <a:ext cx="0" cy="0"/>
          <a:chOff x="0" y="0"/>
          <a:chExt cx="0" cy="0"/>
        </a:xfrm>
      </p:grpSpPr>
      <p:sp>
        <p:nvSpPr>
          <p:cNvPr id="1937" name="Google Shape;1937;g366ebd20701_2_16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8" name="Google Shape;1938;g366ebd20701_2_16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Didelė dalis telefonų savininkų </a:t>
            </a:r>
            <a:r>
              <a:rPr lang="en" sz="1400">
                <a:latin typeface="Arial"/>
                <a:ea typeface="Arial"/>
                <a:cs typeface="Arial"/>
                <a:sym typeface="Arial"/>
              </a:rPr>
              <a:t>kasdien naudoja dirbtinį intelektą įvairioms užduotims atlikti, tačiau net nesusimąsto, kad naudoja programėles, paremtas DI . Kiekvieną pavyzdį galime paaiškinti štai taip:</a:t>
            </a:r>
            <a:endParaRPr sz="1400">
              <a:latin typeface="Arial"/>
              <a:ea typeface="Arial"/>
              <a:cs typeface="Arial"/>
              <a:sym typeface="Arial"/>
            </a:endParaRPr>
          </a:p>
          <a:p>
            <a:pPr marL="228600" lvl="0" indent="-107950" algn="l" rtl="0">
              <a:spcBef>
                <a:spcPts val="0"/>
              </a:spcBef>
              <a:spcAft>
                <a:spcPts val="0"/>
              </a:spcAft>
              <a:buClr>
                <a:srgbClr val="000000"/>
              </a:buClr>
              <a:buSzPts val="1700"/>
              <a:buFont typeface="Arial"/>
              <a:buAutoNum type="arabicPeriod"/>
            </a:pPr>
            <a:r>
              <a:rPr lang="en" sz="1400" b="1"/>
              <a:t>Pavežėjimo paslaugų programėlės</a:t>
            </a:r>
            <a:r>
              <a:rPr lang="en" sz="1400">
                <a:latin typeface="Arial"/>
                <a:ea typeface="Arial"/>
                <a:cs typeface="Arial"/>
                <a:sym typeface="Arial"/>
              </a:rPr>
              <a:t>: „Bolt“ programėlė naudoja DI, kad padėtų surasti greičiausią kelią ir </a:t>
            </a:r>
            <a:r>
              <a:rPr lang="en" sz="1400"/>
              <a:t>artimiausią vairuotoją.</a:t>
            </a:r>
            <a:endParaRPr sz="1400"/>
          </a:p>
          <a:p>
            <a:pPr marL="228600" lvl="0" indent="-107950" algn="l" rtl="0">
              <a:spcBef>
                <a:spcPts val="0"/>
              </a:spcBef>
              <a:spcAft>
                <a:spcPts val="0"/>
              </a:spcAft>
              <a:buClr>
                <a:srgbClr val="000000"/>
              </a:buClr>
              <a:buSzPts val="1700"/>
              <a:buFont typeface="Arial"/>
              <a:buAutoNum type="arabicPeriod"/>
            </a:pPr>
            <a:r>
              <a:rPr lang="en" sz="1400" b="1">
                <a:solidFill>
                  <a:schemeClr val="dk1"/>
                </a:solidFill>
              </a:rPr>
              <a:t>Navigacija</a:t>
            </a:r>
            <a:r>
              <a:rPr lang="en" sz="1400">
                <a:solidFill>
                  <a:schemeClr val="dk1"/>
                </a:solidFill>
              </a:rPr>
              <a:t>: DI padeda rasti optimalius kelius ir kelionės maršrutus, naudojant navigacijos sistemas.</a:t>
            </a:r>
            <a:endParaRPr sz="1400"/>
          </a:p>
          <a:p>
            <a:pPr marL="228600" lvl="0" indent="-107950" algn="l" rtl="0">
              <a:spcBef>
                <a:spcPts val="0"/>
              </a:spcBef>
              <a:spcAft>
                <a:spcPts val="0"/>
              </a:spcAft>
              <a:buClr>
                <a:srgbClr val="000000"/>
              </a:buClr>
              <a:buSzPts val="1700"/>
              <a:buFont typeface="Arial"/>
              <a:buAutoNum type="arabicPeriod"/>
            </a:pPr>
            <a:r>
              <a:rPr lang="en" sz="1400" b="1">
                <a:latin typeface="Arial"/>
                <a:ea typeface="Arial"/>
                <a:cs typeface="Arial"/>
                <a:sym typeface="Arial"/>
              </a:rPr>
              <a:t>Elektroniniai laiškai</a:t>
            </a:r>
            <a:r>
              <a:rPr lang="en" sz="1400">
                <a:latin typeface="Arial"/>
                <a:ea typeface="Arial"/>
                <a:cs typeface="Arial"/>
                <a:sym typeface="Arial"/>
              </a:rPr>
              <a:t>: Brukalų filtrai naudoja DI, kad </a:t>
            </a:r>
            <a:r>
              <a:rPr lang="en" sz="1400"/>
              <a:t>išrūšiuotų elektroninius laiškus ir užblokuotų kenkėjiškus ir pavojingus siuntėjus. </a:t>
            </a:r>
            <a:endParaRPr sz="1400"/>
          </a:p>
          <a:p>
            <a:pPr marL="228600" lvl="0" indent="-107950" algn="l" rtl="0">
              <a:spcBef>
                <a:spcPts val="0"/>
              </a:spcBef>
              <a:spcAft>
                <a:spcPts val="0"/>
              </a:spcAft>
              <a:buClr>
                <a:schemeClr val="dk1"/>
              </a:buClr>
              <a:buSzPts val="1700"/>
              <a:buAutoNum type="arabicPeriod"/>
            </a:pPr>
            <a:r>
              <a:rPr lang="en" sz="1400" b="1">
                <a:solidFill>
                  <a:schemeClr val="dk1"/>
                </a:solidFill>
              </a:rPr>
              <a:t>Veido atpažinimo funkcija</a:t>
            </a:r>
            <a:r>
              <a:rPr lang="en" sz="1400">
                <a:solidFill>
                  <a:schemeClr val="dk1"/>
                </a:solidFill>
              </a:rPr>
              <a:t>: DI naudojamas identifikuoti žmones pagal jų veidus, naudojantis kamera arba filtrais.</a:t>
            </a:r>
            <a:endParaRPr sz="1400"/>
          </a:p>
          <a:p>
            <a:pPr marL="228600" lvl="0" indent="-107950" algn="l" rtl="0">
              <a:spcBef>
                <a:spcPts val="0"/>
              </a:spcBef>
              <a:spcAft>
                <a:spcPts val="0"/>
              </a:spcAft>
              <a:buClr>
                <a:srgbClr val="000000"/>
              </a:buClr>
              <a:buSzPts val="1700"/>
              <a:buFont typeface="Arial"/>
              <a:buAutoNum type="arabicPeriod"/>
            </a:pPr>
            <a:r>
              <a:rPr lang="en" sz="1400" b="1">
                <a:latin typeface="Arial"/>
                <a:ea typeface="Arial"/>
                <a:cs typeface="Arial"/>
                <a:sym typeface="Arial"/>
              </a:rPr>
              <a:t>Rekomendacijos</a:t>
            </a:r>
            <a:r>
              <a:rPr lang="en" sz="1400">
                <a:latin typeface="Arial"/>
                <a:ea typeface="Arial"/>
                <a:cs typeface="Arial"/>
                <a:sym typeface="Arial"/>
              </a:rPr>
              <a:t>: „Netflix“ ir „YouTube“ naudoja DI, kad rekomenduotų turinį (filmus, ser</a:t>
            </a:r>
            <a:r>
              <a:rPr lang="en" sz="1400"/>
              <a:t>ialus ir vaizdo įrašus) </a:t>
            </a:r>
            <a:r>
              <a:rPr lang="en" sz="1400">
                <a:latin typeface="Arial"/>
                <a:ea typeface="Arial"/>
                <a:cs typeface="Arial"/>
                <a:sym typeface="Arial"/>
              </a:rPr>
              <a:t>pagal vartotojų pomėgius ir anksčiau ži</a:t>
            </a:r>
            <a:r>
              <a:rPr lang="en" sz="1400"/>
              <a:t>ūrėtą turinį</a:t>
            </a:r>
            <a:r>
              <a:rPr lang="en" sz="1400">
                <a:latin typeface="Arial"/>
                <a:ea typeface="Arial"/>
                <a:cs typeface="Arial"/>
                <a:sym typeface="Arial"/>
              </a:rPr>
              <a:t>.</a:t>
            </a:r>
            <a:endParaRPr sz="1400"/>
          </a:p>
          <a:p>
            <a:pPr marL="228600" lvl="0" indent="-107950" algn="l" rtl="0">
              <a:spcBef>
                <a:spcPts val="0"/>
              </a:spcBef>
              <a:spcAft>
                <a:spcPts val="0"/>
              </a:spcAft>
              <a:buClr>
                <a:srgbClr val="000000"/>
              </a:buClr>
              <a:buSzPts val="1700"/>
              <a:buFont typeface="Arial"/>
              <a:buAutoNum type="arabicPeriod"/>
            </a:pPr>
            <a:r>
              <a:rPr lang="en" sz="1400" b="1">
                <a:solidFill>
                  <a:schemeClr val="dk1"/>
                </a:solidFill>
              </a:rPr>
              <a:t>Turinio rekomendacijos socialiniuose tinkluose</a:t>
            </a:r>
            <a:r>
              <a:rPr lang="en" sz="1400">
                <a:solidFill>
                  <a:schemeClr val="dk1"/>
                </a:solidFill>
              </a:rPr>
              <a:t>: DI analizuoja vartotojų elgseną ir siūlo jiems aktualų ir patrauklų turinį socialiniuose tinkluose, rekomenduoja, ką kviesti į draugus.</a:t>
            </a:r>
            <a:endParaRPr sz="1400"/>
          </a:p>
          <a:p>
            <a:pPr marL="228600" lvl="0" indent="-107950" algn="l" rtl="0">
              <a:spcBef>
                <a:spcPts val="0"/>
              </a:spcBef>
              <a:spcAft>
                <a:spcPts val="0"/>
              </a:spcAft>
              <a:buClr>
                <a:srgbClr val="000000"/>
              </a:buClr>
              <a:buSzPts val="1700"/>
              <a:buFont typeface="Arial"/>
              <a:buAutoNum type="arabicPeriod"/>
            </a:pPr>
            <a:r>
              <a:rPr lang="en" sz="1400" b="1"/>
              <a:t>Teksto užbaigimo funkcija</a:t>
            </a:r>
            <a:r>
              <a:rPr lang="en" sz="1400">
                <a:latin typeface="Arial"/>
                <a:ea typeface="Arial"/>
                <a:cs typeface="Arial"/>
                <a:sym typeface="Arial"/>
              </a:rPr>
              <a:t>: padeda rašyti greičiau</a:t>
            </a:r>
            <a:r>
              <a:rPr lang="en" sz="1400"/>
              <a:t>, nes DI nuspėja, kaip baigsite savo rašomą sakinį.</a:t>
            </a:r>
            <a:endParaRPr sz="1400">
              <a:latin typeface="Arial"/>
              <a:ea typeface="Arial"/>
              <a:cs typeface="Arial"/>
              <a:sym typeface="Arial"/>
            </a:endParaRPr>
          </a:p>
          <a:p>
            <a:pPr marL="228600" lvl="0" indent="-107950" algn="l" rtl="0">
              <a:spcBef>
                <a:spcPts val="0"/>
              </a:spcBef>
              <a:spcAft>
                <a:spcPts val="0"/>
              </a:spcAft>
              <a:buClr>
                <a:srgbClr val="000000"/>
              </a:buClr>
              <a:buSzPts val="1700"/>
              <a:buFont typeface="Arial"/>
              <a:buAutoNum type="arabicPeriod"/>
            </a:pPr>
            <a:r>
              <a:rPr lang="en" sz="1400" b="1">
                <a:solidFill>
                  <a:schemeClr val="dk1"/>
                </a:solidFill>
              </a:rPr>
              <a:t>Baterijos naudojimo optimizavimas:</a:t>
            </a:r>
            <a:r>
              <a:rPr lang="en" sz="1400">
                <a:solidFill>
                  <a:schemeClr val="dk1"/>
                </a:solidFill>
              </a:rPr>
              <a:t> DI analizuoja tavo naudojimo įpročius ir padeda efektyviau valdyti baterijos energiją – uždaro nenaudojamas programėles, sumažina energijos eikvojimą.</a:t>
            </a:r>
            <a:endParaRPr sz="1400">
              <a:latin typeface="Arial"/>
              <a:ea typeface="Arial"/>
              <a:cs typeface="Arial"/>
              <a:sym typeface="Arial"/>
            </a:endParaRPr>
          </a:p>
          <a:p>
            <a:pPr marL="0" lvl="0" indent="0" algn="l" rtl="0">
              <a:spcBef>
                <a:spcPts val="0"/>
              </a:spcBef>
              <a:spcAft>
                <a:spcPts val="0"/>
              </a:spcAft>
              <a:buNone/>
            </a:pPr>
            <a:endParaRPr/>
          </a:p>
        </p:txBody>
      </p:sp>
      <p:sp>
        <p:nvSpPr>
          <p:cNvPr id="1939" name="Google Shape;1939;g366ebd20701_2_16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161</a:t>
            </a:fld>
            <a:endParaRPr sz="1400">
              <a:latin typeface="Arial"/>
              <a:ea typeface="Arial"/>
              <a:cs typeface="Arial"/>
              <a:sym typeface="Aria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5"/>
        <p:cNvGrpSpPr/>
        <p:nvPr/>
      </p:nvGrpSpPr>
      <p:grpSpPr>
        <a:xfrm>
          <a:off x="0" y="0"/>
          <a:ext cx="0" cy="0"/>
          <a:chOff x="0" y="0"/>
          <a:chExt cx="0" cy="0"/>
        </a:xfrm>
      </p:grpSpPr>
      <p:sp>
        <p:nvSpPr>
          <p:cNvPr id="1946" name="Google Shape;1946;g366ebd20701_2_16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7" name="Google Shape;1947;g366ebd20701_2_16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Dar viena situacija, kai ieškodami informacijos susiduriame su dirbtiniu intelektu, yra </a:t>
            </a:r>
            <a:r>
              <a:rPr lang="en" sz="1400" b="1"/>
              <a:t>virtualūs asistentai</a:t>
            </a:r>
            <a:r>
              <a:rPr lang="en" sz="1400">
                <a:latin typeface="Arial"/>
                <a:ea typeface="Arial"/>
                <a:cs typeface="Arial"/>
                <a:sym typeface="Arial"/>
              </a:rPr>
              <a:t>, </a:t>
            </a:r>
            <a:r>
              <a:rPr lang="en" sz="1400"/>
              <a:t>kurie</a:t>
            </a:r>
            <a:r>
              <a:rPr lang="en" sz="1400">
                <a:latin typeface="Arial"/>
                <a:ea typeface="Arial"/>
                <a:cs typeface="Arial"/>
                <a:sym typeface="Arial"/>
              </a:rPr>
              <a:t> ne tik supranta, ko nori vartotojas, bet ir atlieka užduotis, pavyzdžiui, atsako į klausimus arba paleidžia reikiamą programą pagal tai, kas buvo parašyta. Norint užtikrinti, kad pokalbis vyktų sklandžiai ir atrodytų natūraliai, naudojamos specialios sistemos, kurios stebi pokalbio eigą ir tobulina vartotojo patirtį su kiekvienu nauju pokalbiu. Tačiau šie procesai susiduria su dviem problemomis: privatumo (kaip naudojami duomenys) ir tikslumo, nes kartais šie du dalykai vienas kitam prieštarauja.</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latin typeface="Arial"/>
                <a:ea typeface="Arial"/>
                <a:cs typeface="Arial"/>
                <a:sym typeface="Arial"/>
              </a:rPr>
              <a:t>Užimtumo tarnyba, Sodra ir kitos valstybinės įstaigos, siekdam</a:t>
            </a:r>
            <a:r>
              <a:rPr lang="en" sz="1400"/>
              <a:t>os</a:t>
            </a:r>
            <a:r>
              <a:rPr lang="en" sz="1400">
                <a:latin typeface="Arial"/>
                <a:ea typeface="Arial"/>
                <a:cs typeface="Arial"/>
                <a:sym typeface="Arial"/>
              </a:rPr>
              <a:t> efektyvinti klientų aptarnavimą, įdiegė išmanų </a:t>
            </a:r>
            <a:r>
              <a:rPr lang="en" sz="1400"/>
              <a:t>virtualų asistentą</a:t>
            </a:r>
            <a:r>
              <a:rPr lang="en" sz="1400">
                <a:latin typeface="Arial"/>
                <a:ea typeface="Arial"/>
                <a:cs typeface="Arial"/>
                <a:sym typeface="Arial"/>
              </a:rPr>
              <a:t>,</a:t>
            </a:r>
            <a:r>
              <a:rPr lang="en" sz="1400"/>
              <a:t> </a:t>
            </a:r>
            <a:r>
              <a:rPr lang="en" sz="1400">
                <a:latin typeface="Arial"/>
                <a:ea typeface="Arial"/>
                <a:cs typeface="Arial"/>
                <a:sym typeface="Arial"/>
              </a:rPr>
              <a:t>leidžiantį gauti atsakymus 24/7. Pavyzdžiui Užimtumo tarnybos </a:t>
            </a:r>
            <a:r>
              <a:rPr lang="en" sz="1400"/>
              <a:t>virtualus asistentas</a:t>
            </a:r>
            <a:r>
              <a:rPr lang="en" sz="1400">
                <a:latin typeface="Arial"/>
                <a:ea typeface="Arial"/>
                <a:cs typeface="Arial"/>
                <a:sym typeface="Arial"/>
              </a:rPr>
              <a:t> daugiau nei 40 proc. konsultacijų </a:t>
            </a:r>
            <a:r>
              <a:rPr lang="en" sz="1400"/>
              <a:t>suteikia</a:t>
            </a:r>
            <a:r>
              <a:rPr lang="en" sz="1400">
                <a:latin typeface="Arial"/>
                <a:ea typeface="Arial"/>
                <a:cs typeface="Arial"/>
                <a:sym typeface="Arial"/>
              </a:rPr>
              <a:t> ne darbo metu.</a:t>
            </a:r>
            <a:br>
              <a:rPr lang="en" sz="1400">
                <a:latin typeface="Arial"/>
                <a:ea typeface="Arial"/>
                <a:cs typeface="Arial"/>
                <a:sym typeface="Arial"/>
              </a:rPr>
            </a:br>
            <a:r>
              <a:rPr lang="en" sz="1400">
                <a:latin typeface="Arial"/>
                <a:ea typeface="Arial"/>
                <a:cs typeface="Arial"/>
                <a:sym typeface="Arial"/>
              </a:rPr>
              <a:t>Tokie sprendimai tampa vis populiaresni, ir vis daugiau Lietuvos įmonių dieg</a:t>
            </a:r>
            <a:r>
              <a:rPr lang="en" sz="1400"/>
              <a:t>ia</a:t>
            </a:r>
            <a:r>
              <a:rPr lang="en" sz="1400">
                <a:latin typeface="Arial"/>
                <a:ea typeface="Arial"/>
                <a:cs typeface="Arial"/>
                <a:sym typeface="Arial"/>
              </a:rPr>
              <a:t> automatizuotas aptarnavimo sistemas, kurios padeda greičiau ir efektyviau spręsti klientų problemas be žmogaus įsikišimo.</a:t>
            </a:r>
            <a:endParaRPr sz="1400">
              <a:latin typeface="Arial"/>
              <a:ea typeface="Arial"/>
              <a:cs typeface="Arial"/>
              <a:sym typeface="Arial"/>
            </a:endParaRPr>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en" sz="1400" i="1"/>
              <a:t>Šaltiniai:</a:t>
            </a:r>
            <a:r>
              <a:rPr lang="en" sz="1400" i="1">
                <a:latin typeface="Arial"/>
                <a:ea typeface="Arial"/>
                <a:cs typeface="Arial"/>
                <a:sym typeface="Arial"/>
              </a:rPr>
              <a:t> Užimtumo tarnybos pokalbių robotas Ema</a:t>
            </a:r>
            <a:r>
              <a:rPr lang="en" sz="1400" i="1"/>
              <a:t>:</a:t>
            </a:r>
            <a:r>
              <a:rPr lang="en" sz="1400" i="1">
                <a:latin typeface="Arial"/>
                <a:ea typeface="Arial"/>
                <a:cs typeface="Arial"/>
                <a:sym typeface="Arial"/>
              </a:rPr>
              <a:t> </a:t>
            </a:r>
            <a:r>
              <a:rPr lang="en" sz="1400" i="1" u="sng">
                <a:solidFill>
                  <a:schemeClr val="hlink"/>
                </a:solidFill>
                <a:latin typeface="Arial"/>
                <a:ea typeface="Arial"/>
                <a:cs typeface="Arial"/>
                <a:sym typeface="Arial"/>
                <a:hlinkClick r:id="rId3"/>
              </a:rPr>
              <a:t>Užimtumo tarnyba (</a:t>
            </a:r>
            <a:r>
              <a:rPr lang="en" sz="1400" i="1" u="sng">
                <a:solidFill>
                  <a:schemeClr val="hlink"/>
                </a:solidFill>
                <a:latin typeface="Arial"/>
                <a:ea typeface="Arial"/>
                <a:cs typeface="Arial"/>
                <a:sym typeface="Arial"/>
                <a:hlinkClick r:id="rId4"/>
              </a:rPr>
              <a:t>uzt.lt</a:t>
            </a:r>
            <a:r>
              <a:rPr lang="en" sz="1400" i="1" u="sng">
                <a:solidFill>
                  <a:schemeClr val="hlink"/>
                </a:solidFill>
                <a:latin typeface="Arial"/>
                <a:ea typeface="Arial"/>
                <a:cs typeface="Arial"/>
                <a:sym typeface="Arial"/>
                <a:hlinkClick r:id="rId3"/>
              </a:rPr>
              <a:t>)</a:t>
            </a:r>
            <a:endParaRPr sz="1400" i="1"/>
          </a:p>
          <a:p>
            <a:pPr marL="0" lvl="0" indent="0" algn="l" rtl="0">
              <a:spcBef>
                <a:spcPts val="0"/>
              </a:spcBef>
              <a:spcAft>
                <a:spcPts val="0"/>
              </a:spcAft>
              <a:buNone/>
            </a:pPr>
            <a:r>
              <a:rPr lang="en" sz="1400" i="1"/>
              <a:t>Sodros virtualusis asistentas Meda: </a:t>
            </a:r>
            <a:r>
              <a:rPr lang="en" sz="1400" i="1" u="sng">
                <a:solidFill>
                  <a:schemeClr val="hlink"/>
                </a:solidFill>
                <a:hlinkClick r:id="rId5"/>
              </a:rPr>
              <a:t>https://www.sodra.lt/?lang=lt</a:t>
            </a:r>
            <a:endParaRPr sz="1400" i="1"/>
          </a:p>
          <a:p>
            <a:pPr marL="0" lvl="0" indent="0" algn="l" rtl="0">
              <a:spcBef>
                <a:spcPts val="0"/>
              </a:spcBef>
              <a:spcAft>
                <a:spcPts val="0"/>
              </a:spcAft>
              <a:buNone/>
            </a:pP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p>
        </p:txBody>
      </p:sp>
      <p:sp>
        <p:nvSpPr>
          <p:cNvPr id="1948" name="Google Shape;1948;g366ebd20701_2_16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162</a:t>
            </a:fld>
            <a:endParaRPr sz="1400">
              <a:latin typeface="Arial"/>
              <a:ea typeface="Arial"/>
              <a:cs typeface="Arial"/>
              <a:sym typeface="Arial"/>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954" name="Google Shape;1954;g366ebd20701_2_16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5" name="Google Shape;1955;g366ebd20701_2_16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Pastaruoju metu, kai šnekame apie dirbtinį intelektą, automatiškai galvojame apie pokalbių robotus (dažniausiai ChatGPT). Jei anksčiau pagrindiniai informacijos vartai buvo Google paieška, šiandien vis dažniau klausimus užduodame generatyvinio DI sistemoms. Toks pokytis kelia klausimą: kuo šis naujas būdas skiriasi nuo tradicinės paieškos internete? ChatGPT ir Google paieška yra du skirtingi įrankiai, turintys savo unikalių funkcijų:</a:t>
            </a:r>
            <a:endParaRPr sz="1400"/>
          </a:p>
          <a:p>
            <a:pPr marL="0" lvl="0" indent="-88900" algn="l" rtl="0">
              <a:spcBef>
                <a:spcPts val="0"/>
              </a:spcBef>
              <a:spcAft>
                <a:spcPts val="0"/>
              </a:spcAft>
              <a:buClr>
                <a:srgbClr val="000000"/>
              </a:buClr>
              <a:buSzPts val="1400"/>
              <a:buFont typeface="Arial"/>
              <a:buChar char="•"/>
            </a:pPr>
            <a:r>
              <a:rPr lang="en" sz="1400" b="1">
                <a:latin typeface="Arial"/>
                <a:ea typeface="Arial"/>
                <a:cs typeface="Arial"/>
                <a:sym typeface="Arial"/>
              </a:rPr>
              <a:t>Google paieška</a:t>
            </a:r>
            <a:r>
              <a:rPr lang="en" sz="1400">
                <a:latin typeface="Arial"/>
                <a:ea typeface="Arial"/>
                <a:cs typeface="Arial"/>
                <a:sym typeface="Arial"/>
              </a:rPr>
              <a:t>: kai ieškote ko nors „Google“, ji pateikia nuorodas į svetaines, kurios gali turėti atsakymus į jūsų klausimus. Jūs renkatės iš daugybės nuorodų, kurias „Google“ esamuoju momentu randa internete.  Vartotojas pats turi atsirinkti, skaityti ir interpretuoti informaciją</a:t>
            </a:r>
            <a:r>
              <a:rPr lang="en" sz="1400"/>
              <a:t> iš pateiktų aktualių šaltinių.</a:t>
            </a:r>
            <a:endParaRPr sz="1400"/>
          </a:p>
          <a:p>
            <a:pPr marL="0" lvl="0" indent="-88900" algn="l" rtl="0">
              <a:spcBef>
                <a:spcPts val="0"/>
              </a:spcBef>
              <a:spcAft>
                <a:spcPts val="0"/>
              </a:spcAft>
              <a:buClr>
                <a:srgbClr val="000000"/>
              </a:buClr>
              <a:buSzPts val="1400"/>
              <a:buFont typeface="Arial"/>
              <a:buChar char="•"/>
            </a:pPr>
            <a:r>
              <a:rPr lang="en" sz="1400" b="1">
                <a:latin typeface="Arial"/>
                <a:ea typeface="Arial"/>
                <a:cs typeface="Arial"/>
                <a:sym typeface="Arial"/>
              </a:rPr>
              <a:t>Pokalbių robotas</a:t>
            </a:r>
            <a:r>
              <a:rPr lang="en" sz="1400">
                <a:latin typeface="Arial"/>
                <a:ea typeface="Arial"/>
                <a:cs typeface="Arial"/>
                <a:sym typeface="Arial"/>
              </a:rPr>
              <a:t>: iškart pateikia atsakymą į jūsų klausim</a:t>
            </a:r>
            <a:r>
              <a:rPr lang="en" sz="1400"/>
              <a:t>ą, remiantis </a:t>
            </a:r>
            <a:r>
              <a:rPr lang="en" sz="1400">
                <a:latin typeface="Arial"/>
                <a:ea typeface="Arial"/>
                <a:cs typeface="Arial"/>
                <a:sym typeface="Arial"/>
              </a:rPr>
              <a:t>jau išmokt</a:t>
            </a:r>
            <a:r>
              <a:rPr lang="en" sz="1400"/>
              <a:t>a</a:t>
            </a:r>
            <a:r>
              <a:rPr lang="en" sz="1400">
                <a:latin typeface="Arial"/>
                <a:ea typeface="Arial"/>
                <a:cs typeface="Arial"/>
                <a:sym typeface="Arial"/>
              </a:rPr>
              <a:t> informacij</a:t>
            </a:r>
            <a:r>
              <a:rPr lang="en" sz="1400"/>
              <a:t>a</a:t>
            </a:r>
            <a:r>
              <a:rPr lang="en" sz="1400">
                <a:latin typeface="Arial"/>
                <a:ea typeface="Arial"/>
                <a:cs typeface="Arial"/>
                <a:sym typeface="Arial"/>
              </a:rPr>
              <a:t>. Jis gali suprasti jūsų klausimus ir pateikti aiškesnę informaciją. Pokalbių robotas gali sukurti tekstus, padėti rašant, paaiškinti sudėtingas idėjas ir pateik</a:t>
            </a:r>
            <a:r>
              <a:rPr lang="en" sz="1400"/>
              <a:t>ti</a:t>
            </a:r>
            <a:r>
              <a:rPr lang="en" sz="1400">
                <a:latin typeface="Arial"/>
                <a:ea typeface="Arial"/>
                <a:cs typeface="Arial"/>
                <a:sym typeface="Arial"/>
              </a:rPr>
              <a:t> jau apdorotą ir susistemintą informaciją. Gali pritaikyti atsakymus pagal pokalbio kontekstą ir ankstesnes žinutes</a:t>
            </a:r>
            <a:r>
              <a:rPr lang="en" sz="1400"/>
              <a:t>, netgi prisitaikyti prie Jūsų bendravimo stiliaus.</a:t>
            </a:r>
            <a:endParaRPr sz="1400"/>
          </a:p>
          <a:p>
            <a:pPr marL="0" lvl="0" indent="0" algn="l" rtl="0">
              <a:spcBef>
                <a:spcPts val="0"/>
              </a:spcBef>
              <a:spcAft>
                <a:spcPts val="0"/>
              </a:spcAft>
              <a:buNone/>
            </a:pPr>
            <a:r>
              <a:rPr lang="en" sz="1400" b="1">
                <a:latin typeface="Arial"/>
                <a:ea typeface="Arial"/>
                <a:cs typeface="Arial"/>
                <a:sym typeface="Arial"/>
              </a:rPr>
              <a:t>Pagrindinis skirtumas</a:t>
            </a:r>
            <a:r>
              <a:rPr lang="en" sz="1400">
                <a:latin typeface="Arial"/>
                <a:ea typeface="Arial"/>
                <a:cs typeface="Arial"/>
                <a:sym typeface="Arial"/>
              </a:rPr>
              <a:t>: nors abu įrankiai pateikia informaciją, </a:t>
            </a:r>
            <a:r>
              <a:rPr lang="en" sz="1400"/>
              <a:t>Google paieška – ideali, kai reikia gausybės šaltinių, realiojo laiko duomenų ir galimybės patikrinti informaciją patiems, o pokalbių robotai – patogesni, kai norisi tiesioginių, suprantamų atsakymų ar paaiškinimų, kūrybinių tekstų ir paveikslėlių generavimo.</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i="1"/>
          </a:p>
          <a:p>
            <a:pPr marL="0" lvl="0" indent="0" algn="l" rtl="0">
              <a:spcBef>
                <a:spcPts val="0"/>
              </a:spcBef>
              <a:spcAft>
                <a:spcPts val="0"/>
              </a:spcAft>
              <a:buNone/>
            </a:pPr>
            <a:r>
              <a:rPr lang="en" sz="1400" i="1"/>
              <a:t>Šaltinis: </a:t>
            </a:r>
            <a:r>
              <a:rPr lang="en" sz="1400" i="1" u="sng">
                <a:solidFill>
                  <a:schemeClr val="hlink"/>
                </a:solidFill>
                <a:hlinkClick r:id="rId3"/>
              </a:rPr>
              <a:t>https://en.wikipedia.org/wiki/Chatbot</a:t>
            </a:r>
            <a:endParaRPr sz="1400" i="1"/>
          </a:p>
          <a:p>
            <a:pPr marL="0" lvl="0" indent="0" algn="l" rtl="0">
              <a:spcBef>
                <a:spcPts val="0"/>
              </a:spcBef>
              <a:spcAft>
                <a:spcPts val="0"/>
              </a:spcAft>
              <a:buNone/>
            </a:pPr>
            <a:endParaRPr/>
          </a:p>
        </p:txBody>
      </p:sp>
      <p:sp>
        <p:nvSpPr>
          <p:cNvPr id="1956" name="Google Shape;1956;g366ebd20701_2_16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163</a:t>
            </a:fld>
            <a:endParaRPr sz="1400">
              <a:latin typeface="Arial"/>
              <a:ea typeface="Arial"/>
              <a:cs typeface="Arial"/>
              <a:sym typeface="Aria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4"/>
        <p:cNvGrpSpPr/>
        <p:nvPr/>
      </p:nvGrpSpPr>
      <p:grpSpPr>
        <a:xfrm>
          <a:off x="0" y="0"/>
          <a:ext cx="0" cy="0"/>
          <a:chOff x="0" y="0"/>
          <a:chExt cx="0" cy="0"/>
        </a:xfrm>
      </p:grpSpPr>
      <p:sp>
        <p:nvSpPr>
          <p:cNvPr id="1965" name="Google Shape;1965;g366ebd20701_2_16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6" name="Google Shape;1966;g366ebd20701_2_16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Naudodamiesi generatyviniu dirbtiniu intelektu, turime būti atsakingi. Štai keli svarbūs dalykai, į kuriuos reikia atkreipti dėmesį:</a:t>
            </a:r>
            <a:endParaRPr sz="1400"/>
          </a:p>
          <a:p>
            <a:pPr marL="457200" lvl="0" indent="-317500" algn="l" rtl="0">
              <a:spcBef>
                <a:spcPts val="0"/>
              </a:spcBef>
              <a:spcAft>
                <a:spcPts val="0"/>
              </a:spcAft>
              <a:buSzPts val="1400"/>
              <a:buAutoNum type="arabicPeriod"/>
            </a:pPr>
            <a:r>
              <a:rPr lang="en" sz="1400" b="1"/>
              <a:t>Patikrinkite informaciją</a:t>
            </a:r>
            <a:r>
              <a:rPr lang="en" sz="1400"/>
              <a:t>. Kai DI pateikia atsakymus, visada peržiūrėkite ir įsitikinkite, kad informacija teisinga. Nepasitikėkite šimtu procentų tuo, ką sako DI.</a:t>
            </a:r>
            <a:endParaRPr sz="1400"/>
          </a:p>
          <a:p>
            <a:pPr marL="457200" lvl="0" indent="-317500" algn="l" rtl="0">
              <a:spcBef>
                <a:spcPts val="0"/>
              </a:spcBef>
              <a:spcAft>
                <a:spcPts val="0"/>
              </a:spcAft>
              <a:buSzPts val="1400"/>
              <a:buAutoNum type="arabicPeriod"/>
            </a:pPr>
            <a:r>
              <a:rPr lang="en" sz="1400" b="1"/>
              <a:t>Stebėkite, ar rezultatai nėra šališki</a:t>
            </a:r>
            <a:r>
              <a:rPr lang="en" sz="1400"/>
              <a:t>. Kartais DI gali pateikti atsakymus, kurie yra šališki. Būkite atidūs ir patikrinkite, ar rezultatai yra objektyvūs ir teisingi.</a:t>
            </a:r>
            <a:endParaRPr sz="1400"/>
          </a:p>
          <a:p>
            <a:pPr marL="457200" lvl="0" indent="-317500" algn="l" rtl="0">
              <a:spcBef>
                <a:spcPts val="0"/>
              </a:spcBef>
              <a:spcAft>
                <a:spcPts val="0"/>
              </a:spcAft>
              <a:buSzPts val="1400"/>
              <a:buAutoNum type="arabicPeriod"/>
            </a:pPr>
            <a:r>
              <a:rPr lang="en" sz="1400" b="1"/>
              <a:t>Atsargiai elkitės su asmenine informacija</a:t>
            </a:r>
            <a:r>
              <a:rPr lang="en" sz="1400"/>
              <a:t>. Su DI įrankiais niekada nesidalinkite jautria informacija, tokia kaip asmeniniai duomenys ar slaptažodžiai.</a:t>
            </a:r>
            <a:endParaRPr sz="1400"/>
          </a:p>
          <a:p>
            <a:pPr marL="457200" lvl="0" indent="-317500" algn="l" rtl="0">
              <a:spcBef>
                <a:spcPts val="0"/>
              </a:spcBef>
              <a:spcAft>
                <a:spcPts val="0"/>
              </a:spcAft>
              <a:buSzPts val="1400"/>
              <a:buAutoNum type="arabicPeriod"/>
            </a:pPr>
            <a:r>
              <a:rPr lang="en" sz="1400" b="1"/>
              <a:t>Naudokite atsakingai</a:t>
            </a:r>
            <a:r>
              <a:rPr lang="en" sz="1400"/>
              <a:t>. Naudokite DI tikslingai ir atsakingai. Nepamirškite, kad tai įrankis, kuris gali būti naudingas, bet reikalauja atsargumo.</a:t>
            </a:r>
            <a:endParaRPr sz="1400"/>
          </a:p>
          <a:p>
            <a:pPr marL="457200" lvl="0" indent="-317500" algn="l" rtl="0">
              <a:spcBef>
                <a:spcPts val="0"/>
              </a:spcBef>
              <a:spcAft>
                <a:spcPts val="0"/>
              </a:spcAft>
              <a:buSzPts val="1400"/>
              <a:buAutoNum type="arabicPeriod"/>
            </a:pPr>
            <a:r>
              <a:rPr lang="en" sz="1400" b="1"/>
              <a:t>Būkite informuoti</a:t>
            </a:r>
            <a:r>
              <a:rPr lang="en" sz="1400"/>
              <a:t>. Nuolat mokykitės apie DI ir jo galimybes. Kuo daugiau žinote, tuo geriau galite jį panaudoti saugiai ir efektyviai.</a:t>
            </a:r>
            <a:endParaRPr sz="1400"/>
          </a:p>
          <a:p>
            <a:pPr marL="457200" lvl="0" indent="-317500" algn="l" rtl="0">
              <a:spcBef>
                <a:spcPts val="0"/>
              </a:spcBef>
              <a:spcAft>
                <a:spcPts val="0"/>
              </a:spcAft>
              <a:buSzPts val="1400"/>
              <a:buAutoNum type="arabicPeriod"/>
            </a:pPr>
            <a:r>
              <a:rPr lang="en" sz="1400" b="1"/>
              <a:t>Kreipkitės pagalbos</a:t>
            </a:r>
            <a:r>
              <a:rPr lang="en" sz="1400"/>
              <a:t>. Jei nesate tikri dėl DI pateiktos informacijos ar kaip ją naudoti, visada kreipkitės į tuos, kurie išmano dirbtinio intelekto sritį.</a:t>
            </a:r>
            <a:endParaRPr sz="1400"/>
          </a:p>
        </p:txBody>
      </p:sp>
      <p:sp>
        <p:nvSpPr>
          <p:cNvPr id="1967" name="Google Shape;1967;g366ebd20701_2_16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164</a:t>
            </a:fld>
            <a:endParaRPr sz="1400">
              <a:latin typeface="Arial"/>
              <a:ea typeface="Arial"/>
              <a:cs typeface="Arial"/>
              <a:sym typeface="Arial"/>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1"/>
        <p:cNvGrpSpPr/>
        <p:nvPr/>
      </p:nvGrpSpPr>
      <p:grpSpPr>
        <a:xfrm>
          <a:off x="0" y="0"/>
          <a:ext cx="0" cy="0"/>
          <a:chOff x="0" y="0"/>
          <a:chExt cx="0" cy="0"/>
        </a:xfrm>
      </p:grpSpPr>
      <p:sp>
        <p:nvSpPr>
          <p:cNvPr id="1972" name="Google Shape;1972;g366ebd20701_2_16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3" name="Google Shape;1973;g366ebd20701_2_16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i="1"/>
              <a:t>Padiskutuokime:</a:t>
            </a:r>
            <a:r>
              <a:rPr lang="en" sz="1400"/>
              <a:t> Ar saugu naudotis DI? Kokios grėsmės gali iškilti, jei visą informacijos paiešką patikėsime pokalbių robotams?</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b="1"/>
              <a:t>Video: Pažink medijas su Klaudija. Ar DI yra saugus naudoti?</a:t>
            </a:r>
            <a:endParaRPr sz="1400" b="1"/>
          </a:p>
          <a:p>
            <a:pPr marL="0" lvl="0" indent="0" algn="l" rtl="0">
              <a:spcBef>
                <a:spcPts val="0"/>
              </a:spcBef>
              <a:spcAft>
                <a:spcPts val="0"/>
              </a:spcAft>
              <a:buNone/>
            </a:pPr>
            <a:endParaRPr sz="1400"/>
          </a:p>
          <a:p>
            <a:pPr marL="0" lvl="0" indent="0" algn="l" rtl="0">
              <a:spcBef>
                <a:spcPts val="0"/>
              </a:spcBef>
              <a:spcAft>
                <a:spcPts val="0"/>
              </a:spcAft>
              <a:buNone/>
            </a:pPr>
            <a:r>
              <a:rPr lang="en" sz="1400" i="1"/>
              <a:t>Šaltinis: </a:t>
            </a:r>
            <a:r>
              <a:rPr lang="en" sz="1400" i="1" u="sng">
                <a:solidFill>
                  <a:schemeClr val="hlink"/>
                </a:solidFill>
                <a:hlinkClick r:id="rId3"/>
              </a:rPr>
              <a:t>https://www.youtube.com/watch?v=-7P3b97DMP4</a:t>
            </a:r>
            <a:endParaRPr sz="1400" i="1"/>
          </a:p>
          <a:p>
            <a:pPr marL="0" lvl="0" indent="0" algn="l" rtl="0">
              <a:spcBef>
                <a:spcPts val="0"/>
              </a:spcBef>
              <a:spcAft>
                <a:spcPts val="0"/>
              </a:spcAft>
              <a:buNone/>
            </a:pPr>
            <a:endParaRPr sz="1400" i="1"/>
          </a:p>
          <a:p>
            <a:pPr marL="0" lvl="0" indent="0" algn="l" rtl="0">
              <a:spcBef>
                <a:spcPts val="0"/>
              </a:spcBef>
              <a:spcAft>
                <a:spcPts val="0"/>
              </a:spcAft>
              <a:buNone/>
            </a:pPr>
            <a:endParaRPr i="1">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p>
        </p:txBody>
      </p:sp>
      <p:sp>
        <p:nvSpPr>
          <p:cNvPr id="1974" name="Google Shape;1974;g366ebd20701_2_16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165</a:t>
            </a:fld>
            <a:endParaRPr sz="1400">
              <a:latin typeface="Arial"/>
              <a:ea typeface="Arial"/>
              <a:cs typeface="Arial"/>
              <a:sym typeface="Aria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8"/>
        <p:cNvGrpSpPr/>
        <p:nvPr/>
      </p:nvGrpSpPr>
      <p:grpSpPr>
        <a:xfrm>
          <a:off x="0" y="0"/>
          <a:ext cx="0" cy="0"/>
          <a:chOff x="0" y="0"/>
          <a:chExt cx="0" cy="0"/>
        </a:xfrm>
      </p:grpSpPr>
      <p:sp>
        <p:nvSpPr>
          <p:cNvPr id="1979" name="Google Shape;1979;g366ebd20701_2_16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0" name="Google Shape;1980;g366ebd20701_2_16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Šioje skaidrėje pateikiami pokalbių robotai, dažniausiai naudojami Lietuvoje. Tolimesnėse skaidrėse aptarsime pagrindines jų savybes, kuriomis jie išsiskiria iš savo konkurentų.</a:t>
            </a:r>
            <a:endParaRPr sz="1400"/>
          </a:p>
          <a:p>
            <a:pPr marL="0" lvl="0" indent="0" algn="l" rtl="0">
              <a:spcBef>
                <a:spcPts val="0"/>
              </a:spcBef>
              <a:spcAft>
                <a:spcPts val="0"/>
              </a:spcAft>
              <a:buNone/>
            </a:pPr>
            <a:r>
              <a:rPr lang="en" sz="1400"/>
              <a:t>Skirtumų iliustravimui pateiksime kiekvieno iš pokalbių roboto ekranų nuotraukas su tomis pačiomis užklausomis.</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i="1"/>
              <a:t>Šaltiniai: </a:t>
            </a:r>
            <a:r>
              <a:rPr lang="en" sz="1400" i="1" u="sng">
                <a:solidFill>
                  <a:schemeClr val="hlink"/>
                </a:solidFill>
                <a:hlinkClick r:id="rId3"/>
              </a:rPr>
              <a:t>https://gs.statcounter.com/ai-chatbot-market-share/mobile/lithuania</a:t>
            </a:r>
            <a:endParaRPr sz="1400" i="1"/>
          </a:p>
          <a:p>
            <a:pPr marL="0" lvl="0" indent="0" algn="l" rtl="0">
              <a:spcBef>
                <a:spcPts val="0"/>
              </a:spcBef>
              <a:spcAft>
                <a:spcPts val="0"/>
              </a:spcAft>
              <a:buNone/>
            </a:pPr>
            <a:r>
              <a:rPr lang="en" sz="1400" i="1" u="sng">
                <a:solidFill>
                  <a:schemeClr val="hlink"/>
                </a:solidFill>
                <a:hlinkClick r:id="rId4"/>
              </a:rPr>
              <a:t>https://pulsebay.co.nz/post/which-generative-ai-is-the-best-a-deep-dive-into-openai-gemini-claude-ai-meta-and-more/</a:t>
            </a:r>
            <a:endParaRPr sz="1400" i="1"/>
          </a:p>
          <a:p>
            <a:pPr marL="0" lvl="0" indent="0" algn="l" rtl="0">
              <a:spcBef>
                <a:spcPts val="0"/>
              </a:spcBef>
              <a:spcAft>
                <a:spcPts val="0"/>
              </a:spcAft>
              <a:buNone/>
            </a:pPr>
            <a:r>
              <a:rPr lang="en" sz="1400" i="1" u="sng">
                <a:solidFill>
                  <a:schemeClr val="hlink"/>
                </a:solidFill>
                <a:hlinkClick r:id="rId5"/>
              </a:rPr>
              <a:t>https://creatoreconomy.so/p/chatgpt-vs-claude-vs-gemini-the-best-ai-model-for-each-use-case-2025</a:t>
            </a:r>
            <a:endParaRPr sz="1400" i="1"/>
          </a:p>
          <a:p>
            <a:pPr marL="0" lvl="0" indent="0" algn="l" rtl="0">
              <a:spcBef>
                <a:spcPts val="0"/>
              </a:spcBef>
              <a:spcAft>
                <a:spcPts val="0"/>
              </a:spcAft>
              <a:buNone/>
            </a:pPr>
            <a:r>
              <a:rPr lang="en" sz="1400" i="1" u="sng">
                <a:solidFill>
                  <a:schemeClr val="hlink"/>
                </a:solidFill>
                <a:hlinkClick r:id="rId6"/>
              </a:rPr>
              <a:t>https://whatthetech.tv/best-ai-assistant-in-2025-chatgpt-vs-google-gemini-vs-microsoft-copilot-vs-perplexity/</a:t>
            </a:r>
            <a:endParaRPr sz="1400" i="1"/>
          </a:p>
          <a:p>
            <a:pPr marL="0" lvl="0" indent="0" algn="l" rtl="0">
              <a:spcBef>
                <a:spcPts val="0"/>
              </a:spcBef>
              <a:spcAft>
                <a:spcPts val="0"/>
              </a:spcAft>
              <a:buNone/>
            </a:pPr>
            <a:r>
              <a:rPr lang="en" sz="1400" i="1" u="sng">
                <a:solidFill>
                  <a:schemeClr val="hlink"/>
                </a:solidFill>
                <a:hlinkClick r:id="rId7"/>
              </a:rPr>
              <a:t>https://en.wikipedia.org/wiki/ChatGPT</a:t>
            </a:r>
            <a:endParaRPr sz="1400" i="1"/>
          </a:p>
          <a:p>
            <a:pPr marL="0" lvl="0" indent="0" algn="l" rtl="0">
              <a:spcBef>
                <a:spcPts val="0"/>
              </a:spcBef>
              <a:spcAft>
                <a:spcPts val="0"/>
              </a:spcAft>
              <a:buNone/>
            </a:pPr>
            <a:r>
              <a:rPr lang="en" sz="1400" i="1" u="sng">
                <a:solidFill>
                  <a:schemeClr val="hlink"/>
                </a:solidFill>
                <a:hlinkClick r:id="rId8"/>
              </a:rPr>
              <a:t>https://en.wikipedia.org/wiki/Gemini_(chatbot)</a:t>
            </a:r>
            <a:endParaRPr sz="1400" i="1"/>
          </a:p>
          <a:p>
            <a:pPr marL="0" lvl="0" indent="0" algn="l" rtl="0">
              <a:spcBef>
                <a:spcPts val="0"/>
              </a:spcBef>
              <a:spcAft>
                <a:spcPts val="0"/>
              </a:spcAft>
              <a:buNone/>
            </a:pPr>
            <a:r>
              <a:rPr lang="en" sz="1400" i="1" u="sng">
                <a:solidFill>
                  <a:schemeClr val="hlink"/>
                </a:solidFill>
                <a:hlinkClick r:id="rId9"/>
              </a:rPr>
              <a:t>https://en.wikipedia.org/wiki/Claude_(language_model)</a:t>
            </a:r>
            <a:endParaRPr sz="1400" i="1"/>
          </a:p>
          <a:p>
            <a:pPr marL="0" lvl="0" indent="0" algn="l" rtl="0">
              <a:spcBef>
                <a:spcPts val="0"/>
              </a:spcBef>
              <a:spcAft>
                <a:spcPts val="0"/>
              </a:spcAft>
              <a:buNone/>
            </a:pPr>
            <a:r>
              <a:rPr lang="en" sz="1400" i="1" u="sng">
                <a:solidFill>
                  <a:schemeClr val="hlink"/>
                </a:solidFill>
                <a:hlinkClick r:id="rId10"/>
              </a:rPr>
              <a:t>https://en.wikipedia.org/wiki/Microsoft_Copilot</a:t>
            </a:r>
            <a:endParaRPr sz="1400" i="1"/>
          </a:p>
          <a:p>
            <a:pPr marL="0" lvl="0" indent="0" algn="l" rtl="0">
              <a:spcBef>
                <a:spcPts val="0"/>
              </a:spcBef>
              <a:spcAft>
                <a:spcPts val="0"/>
              </a:spcAft>
              <a:buNone/>
            </a:pPr>
            <a:r>
              <a:rPr lang="en" sz="1400" i="1" u="sng">
                <a:solidFill>
                  <a:schemeClr val="hlink"/>
                </a:solidFill>
                <a:hlinkClick r:id="rId11"/>
              </a:rPr>
              <a:t>https://en.wikipedia.org/wiki/Perplexity_AI</a:t>
            </a:r>
            <a:endParaRPr sz="1400" i="1"/>
          </a:p>
          <a:p>
            <a:pPr marL="0" lvl="0" indent="0" algn="l" rtl="0">
              <a:spcBef>
                <a:spcPts val="0"/>
              </a:spcBef>
              <a:spcAft>
                <a:spcPts val="0"/>
              </a:spcAft>
              <a:buNone/>
            </a:pPr>
            <a:r>
              <a:rPr lang="en" sz="1400" i="1" u="sng">
                <a:solidFill>
                  <a:schemeClr val="hlink"/>
                </a:solidFill>
                <a:hlinkClick r:id="rId12"/>
              </a:rPr>
              <a:t>https://en.wikipedia.org/wiki/Meta_AI</a:t>
            </a:r>
            <a:endParaRPr sz="1400" i="1"/>
          </a:p>
          <a:p>
            <a:pPr marL="0" lvl="0" indent="0" algn="l" rtl="0">
              <a:spcBef>
                <a:spcPts val="0"/>
              </a:spcBef>
              <a:spcAft>
                <a:spcPts val="0"/>
              </a:spcAft>
              <a:buNone/>
            </a:pPr>
            <a:r>
              <a:rPr lang="en" sz="1400" i="1" u="sng">
                <a:solidFill>
                  <a:schemeClr val="hlink"/>
                </a:solidFill>
                <a:hlinkClick r:id="rId13"/>
              </a:rPr>
              <a:t>https://en.wikipedia.org/wiki/Hallucination_(artificial_intelligence)</a:t>
            </a:r>
            <a:endParaRPr sz="1400" i="1"/>
          </a:p>
          <a:p>
            <a:pPr marL="0" lvl="0" indent="0" algn="l" rtl="0">
              <a:spcBef>
                <a:spcPts val="0"/>
              </a:spcBef>
              <a:spcAft>
                <a:spcPts val="0"/>
              </a:spcAft>
              <a:buNone/>
            </a:pPr>
            <a:endParaRPr sz="1400" i="1"/>
          </a:p>
          <a:p>
            <a:pPr marL="0" lvl="0" indent="0" algn="l" rtl="0">
              <a:spcBef>
                <a:spcPts val="0"/>
              </a:spcBef>
              <a:spcAft>
                <a:spcPts val="0"/>
              </a:spcAft>
              <a:buClr>
                <a:schemeClr val="dk1"/>
              </a:buClr>
              <a:buFont typeface="Arial"/>
              <a:buNone/>
            </a:pPr>
            <a:r>
              <a:rPr lang="en" sz="1400" i="1">
                <a:solidFill>
                  <a:schemeClr val="dk1"/>
                </a:solidFill>
              </a:rPr>
              <a:t>Pastaba: Apple intelligence pokalbių robotas jau yra paleistas, bet dar neištobulintas, veikia tik konkrečiuose įrenginiuose ir regionuose. Papildyti informaciją bėgant laikui: </a:t>
            </a:r>
            <a:r>
              <a:rPr lang="en" sz="1400" i="1" u="sng">
                <a:solidFill>
                  <a:schemeClr val="hlink"/>
                </a:solidFill>
                <a:hlinkClick r:id="rId14"/>
              </a:rPr>
              <a:t>https://www.apple.com/apple-intelligence/</a:t>
            </a: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Ateityje į aptarimą greičiausiai reikės įtraukti Grok AI, kuris kol kas Lietuvoje nelabai populiarus.</a:t>
            </a:r>
            <a:endParaRPr sz="1400" i="1">
              <a:solidFill>
                <a:schemeClr val="dk1"/>
              </a:solidFill>
            </a:endParaRPr>
          </a:p>
          <a:p>
            <a:pPr marL="0" lvl="0" indent="0" algn="l" rtl="0">
              <a:spcBef>
                <a:spcPts val="0"/>
              </a:spcBef>
              <a:spcAft>
                <a:spcPts val="0"/>
              </a:spcAft>
              <a:buNone/>
            </a:pPr>
            <a:endParaRPr sz="1400" i="1"/>
          </a:p>
          <a:p>
            <a:pPr marL="0" lvl="0" indent="0" algn="l" rtl="0">
              <a:spcBef>
                <a:spcPts val="0"/>
              </a:spcBef>
              <a:spcAft>
                <a:spcPts val="0"/>
              </a:spcAft>
              <a:buNone/>
            </a:pPr>
            <a:endParaRPr sz="1400" i="1"/>
          </a:p>
        </p:txBody>
      </p:sp>
      <p:sp>
        <p:nvSpPr>
          <p:cNvPr id="1981" name="Google Shape;1981;g366ebd20701_2_16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166</a:t>
            </a:fld>
            <a:endParaRPr sz="1400">
              <a:latin typeface="Arial"/>
              <a:ea typeface="Arial"/>
              <a:cs typeface="Arial"/>
              <a:sym typeface="Arial"/>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2"/>
        <p:cNvGrpSpPr/>
        <p:nvPr/>
      </p:nvGrpSpPr>
      <p:grpSpPr>
        <a:xfrm>
          <a:off x="0" y="0"/>
          <a:ext cx="0" cy="0"/>
          <a:chOff x="0" y="0"/>
          <a:chExt cx="0" cy="0"/>
        </a:xfrm>
      </p:grpSpPr>
      <p:sp>
        <p:nvSpPr>
          <p:cNvPr id="1993" name="Google Shape;1993;g366ebd20701_2_16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4" name="Google Shape;1994;g366ebd20701_2_16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ChatGPT</a:t>
            </a:r>
            <a:r>
              <a:rPr lang="en" sz="1400">
                <a:solidFill>
                  <a:schemeClr val="dk1"/>
                </a:solidFill>
              </a:rPr>
              <a:t> yra vienas pažangiausių modelių natūralios kalbos apdorojimui. Šiuo metu Lietuvoje jis pats populiariausias - jį renkasi virš 90 procentų vartotojų. Jis labai tinkamas kūrybiniam rašymui, sudėtingesniems dialogams ir programavimo pagalbai, gali sukurti vizualus, analizuoti PDF failus.</a:t>
            </a:r>
            <a:endParaRPr sz="1400">
              <a:solidFill>
                <a:schemeClr val="dk1"/>
              </a:solidFill>
            </a:endParaRPr>
          </a:p>
          <a:p>
            <a:pPr marL="0" lvl="0" indent="0" algn="l" rtl="0">
              <a:spcBef>
                <a:spcPts val="0"/>
              </a:spcBef>
              <a:spcAft>
                <a:spcPts val="0"/>
              </a:spcAft>
              <a:buClr>
                <a:schemeClr val="dk1"/>
              </a:buClr>
              <a:buFont typeface="Arial"/>
              <a:buNone/>
            </a:pPr>
            <a:r>
              <a:rPr lang="en" sz="1400">
                <a:solidFill>
                  <a:schemeClr val="dk1"/>
                </a:solidFill>
              </a:rPr>
              <a:t>Tačiau jo galimybė generuoti kūrybiškus tekstus gali turėti neigiamą įtaką, nes dažnai nežinodamas teisingo atsakymo jis pateikia netikslius atsakymus arba šiek tiek pasenusią informaciją, nepateikia konkrečių informacijos šaltinių ir gali užpildyti spragas haliucinacijomis. Haliucinacijos - tai atvejis kai dirbtinis intelektas sukuria atsakymą, kuris yra netikslus, neteisingas arba klaidinantis, ir pateikia jį kaip faktą.</a:t>
            </a:r>
            <a:endParaRPr sz="1400">
              <a:solidFill>
                <a:schemeClr val="dk1"/>
              </a:solidFill>
            </a:endParaRPr>
          </a:p>
          <a:p>
            <a:pPr marL="0" lvl="0" indent="0" algn="l" rtl="0">
              <a:spcBef>
                <a:spcPts val="0"/>
              </a:spcBef>
              <a:spcAft>
                <a:spcPts val="0"/>
              </a:spcAft>
              <a:buNone/>
            </a:pPr>
            <a:endParaRPr/>
          </a:p>
        </p:txBody>
      </p:sp>
      <p:sp>
        <p:nvSpPr>
          <p:cNvPr id="1995" name="Google Shape;1995;g366ebd20701_2_16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167</a:t>
            </a:fld>
            <a:endParaRPr sz="1400">
              <a:latin typeface="Arial"/>
              <a:ea typeface="Arial"/>
              <a:cs typeface="Arial"/>
              <a:sym typeface="Arial"/>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0"/>
        <p:cNvGrpSpPr/>
        <p:nvPr/>
      </p:nvGrpSpPr>
      <p:grpSpPr>
        <a:xfrm>
          <a:off x="0" y="0"/>
          <a:ext cx="0" cy="0"/>
          <a:chOff x="0" y="0"/>
          <a:chExt cx="0" cy="0"/>
        </a:xfrm>
      </p:grpSpPr>
      <p:sp>
        <p:nvSpPr>
          <p:cNvPr id="2001" name="Google Shape;2001;g366ebd20701_2_16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2" name="Google Shape;2002;g366ebd20701_2_16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Google</a:t>
            </a:r>
            <a:r>
              <a:rPr lang="en" sz="1400">
                <a:solidFill>
                  <a:schemeClr val="dk1"/>
                </a:solidFill>
              </a:rPr>
              <a:t> </a:t>
            </a:r>
            <a:r>
              <a:rPr lang="en" sz="1400" b="1">
                <a:solidFill>
                  <a:schemeClr val="dk1"/>
                </a:solidFill>
              </a:rPr>
              <a:t>Gemini</a:t>
            </a:r>
            <a:r>
              <a:rPr lang="en" sz="1400">
                <a:solidFill>
                  <a:schemeClr val="dk1"/>
                </a:solidFill>
              </a:rPr>
              <a:t> stiprus integracijoje su visais Google įrankiais, ypač darbui su dokumentais. Galima rinktis tarp dviejų tipų pokalbių modelių - greitų ir glaustų atsakymų arba gilių, kūrybingų pokalbių. Tačiau galimi netikslumai techninėse srityse, pavyzdžiui generuojant vaizdus pateikiami istoriškai neteisingi faktai, stengiantis prisitaikyti prie šiuolaikinių aktualijų.</a:t>
            </a:r>
            <a:endParaRPr sz="1400">
              <a:solidFill>
                <a:schemeClr val="dk1"/>
              </a:solidFill>
            </a:endParaRPr>
          </a:p>
          <a:p>
            <a:pPr marL="0" lvl="0" indent="0" algn="l" rtl="0">
              <a:spcBef>
                <a:spcPts val="0"/>
              </a:spcBef>
              <a:spcAft>
                <a:spcPts val="0"/>
              </a:spcAft>
              <a:buNone/>
            </a:pPr>
            <a:endParaRPr/>
          </a:p>
        </p:txBody>
      </p:sp>
      <p:sp>
        <p:nvSpPr>
          <p:cNvPr id="2003" name="Google Shape;2003;g366ebd20701_2_16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168</a:t>
            </a:fld>
            <a:endParaRPr sz="1400">
              <a:latin typeface="Arial"/>
              <a:ea typeface="Arial"/>
              <a:cs typeface="Arial"/>
              <a:sym typeface="Aria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8"/>
        <p:cNvGrpSpPr/>
        <p:nvPr/>
      </p:nvGrpSpPr>
      <p:grpSpPr>
        <a:xfrm>
          <a:off x="0" y="0"/>
          <a:ext cx="0" cy="0"/>
          <a:chOff x="0" y="0"/>
          <a:chExt cx="0" cy="0"/>
        </a:xfrm>
      </p:grpSpPr>
      <p:sp>
        <p:nvSpPr>
          <p:cNvPr id="2009" name="Google Shape;2009;g374908e7a7e_6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0" name="Google Shape;2010;g374908e7a7e_6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Microsoft Copilot</a:t>
            </a:r>
            <a:r>
              <a:rPr lang="en" sz="1400">
                <a:solidFill>
                  <a:schemeClr val="dk1"/>
                </a:solidFill>
              </a:rPr>
              <a:t> orientuotas į verslo produktyvumą ir darbą su Microsoft produktais - gali automatizuoti dokumentų kūrimą, santraukas, elektroninius laiškus. Atsakant į klausimus naudoją realaus laiko paiešką per Bing paieškos sistemą, gali generuoti tekstą, pateikia vaizdus per DALL-E 3 programą, pateikia šaltinių nuorodas. Tačiau jis nėra labai kūrybiškas todėl labiau tinka oficialiam darbui.</a:t>
            </a:r>
            <a:endParaRPr sz="1400">
              <a:solidFill>
                <a:schemeClr val="dk1"/>
              </a:solidFill>
            </a:endParaRPr>
          </a:p>
          <a:p>
            <a:pPr marL="0" lvl="0" indent="0" algn="l" rtl="0">
              <a:spcBef>
                <a:spcPts val="0"/>
              </a:spcBef>
              <a:spcAft>
                <a:spcPts val="0"/>
              </a:spcAft>
              <a:buNone/>
            </a:pPr>
            <a:endParaRPr/>
          </a:p>
        </p:txBody>
      </p:sp>
      <p:sp>
        <p:nvSpPr>
          <p:cNvPr id="2011" name="Google Shape;2011;g374908e7a7e_6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169</a:t>
            </a:fld>
            <a:endParaRPr sz="1400">
              <a:latin typeface="Arial"/>
              <a:ea typeface="Arial"/>
              <a:cs typeface="Arial"/>
              <a:sym typeface="Aria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6"/>
        <p:cNvGrpSpPr/>
        <p:nvPr/>
      </p:nvGrpSpPr>
      <p:grpSpPr>
        <a:xfrm>
          <a:off x="0" y="0"/>
          <a:ext cx="0" cy="0"/>
          <a:chOff x="0" y="0"/>
          <a:chExt cx="0" cy="0"/>
        </a:xfrm>
      </p:grpSpPr>
      <p:sp>
        <p:nvSpPr>
          <p:cNvPr id="2017" name="Google Shape;2017;g374908e7a7e_6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8" name="Google Shape;2018;g374908e7a7e_6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Perplexity</a:t>
            </a:r>
            <a:r>
              <a:rPr lang="en" sz="1400">
                <a:solidFill>
                  <a:schemeClr val="dk1"/>
                </a:solidFill>
              </a:rPr>
              <a:t> pokalbių robotas dažniausiai pasirenkamas, kai reikia atlikti išsamią paiešką konkrečia tema. Jis išsiskiria realaus laiko paieška ir patikimais šaltiniais, puikiai tinka tyrimams, tačiau yra mažiau kūrybiškas ir „žmogiškas“. </a:t>
            </a:r>
            <a:endParaRPr sz="1400">
              <a:solidFill>
                <a:schemeClr val="dk1"/>
              </a:solidFill>
            </a:endParaRPr>
          </a:p>
          <a:p>
            <a:pPr marL="0" lvl="0" indent="0" algn="l" rtl="0">
              <a:spcBef>
                <a:spcPts val="0"/>
              </a:spcBef>
              <a:spcAft>
                <a:spcPts val="0"/>
              </a:spcAft>
              <a:buClr>
                <a:schemeClr val="dk1"/>
              </a:buClr>
              <a:buFont typeface="Arial"/>
              <a:buNone/>
            </a:pPr>
            <a:endParaRPr sz="1400">
              <a:solidFill>
                <a:schemeClr val="dk1"/>
              </a:solidFill>
            </a:endParaRPr>
          </a:p>
          <a:p>
            <a:pPr marL="0" lvl="0" indent="0" algn="l" rtl="0">
              <a:spcBef>
                <a:spcPts val="0"/>
              </a:spcBef>
              <a:spcAft>
                <a:spcPts val="0"/>
              </a:spcAft>
              <a:buNone/>
            </a:pPr>
            <a:endParaRPr/>
          </a:p>
        </p:txBody>
      </p:sp>
      <p:sp>
        <p:nvSpPr>
          <p:cNvPr id="2019" name="Google Shape;2019;g374908e7a7e_6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170</a:t>
            </a:fld>
            <a:endParaRPr sz="1400">
              <a:latin typeface="Arial"/>
              <a:ea typeface="Arial"/>
              <a:cs typeface="Arial"/>
              <a:sym typeface="Arial"/>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4"/>
        <p:cNvGrpSpPr/>
        <p:nvPr/>
      </p:nvGrpSpPr>
      <p:grpSpPr>
        <a:xfrm>
          <a:off x="0" y="0"/>
          <a:ext cx="0" cy="0"/>
          <a:chOff x="0" y="0"/>
          <a:chExt cx="0" cy="0"/>
        </a:xfrm>
      </p:grpSpPr>
      <p:sp>
        <p:nvSpPr>
          <p:cNvPr id="2025" name="Google Shape;2025;g374908e7a7e_6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6" name="Google Shape;2026;g374908e7a7e_6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Claude</a:t>
            </a:r>
            <a:r>
              <a:rPr lang="en" sz="1400">
                <a:solidFill>
                  <a:schemeClr val="dk1"/>
                </a:solidFill>
              </a:rPr>
              <a:t> vertinamas už savo vartotojų duomenų apsaugą, sugebėjimus spręsti sudėtingas matematines ir logines užduotis, naudojamas programavimui. Pokalbiuose jis išsiskiria tuo, kad yra labai etiškas ir socialiai atsakingas - remiasi Jungtinių Tautų Žmogaus teisių deklaracijos punktais. Tačiau dėl savo atsakingumo jis gali atsisakyti atsakyti į klausimus kontraversiškomis temomis. Kartais atsakymai gali būti trumpi arba jiems gali trūkti konteksto.</a:t>
            </a:r>
            <a:endParaRPr sz="1400">
              <a:solidFill>
                <a:schemeClr val="dk1"/>
              </a:solidFill>
            </a:endParaRPr>
          </a:p>
          <a:p>
            <a:pPr marL="0" lvl="0" indent="0" algn="l" rtl="0">
              <a:spcBef>
                <a:spcPts val="0"/>
              </a:spcBef>
              <a:spcAft>
                <a:spcPts val="0"/>
              </a:spcAft>
              <a:buNone/>
            </a:pPr>
            <a:endParaRPr/>
          </a:p>
        </p:txBody>
      </p:sp>
      <p:sp>
        <p:nvSpPr>
          <p:cNvPr id="2027" name="Google Shape;2027;g374908e7a7e_6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171</a:t>
            </a:fld>
            <a:endParaRPr sz="1400">
              <a:latin typeface="Arial"/>
              <a:ea typeface="Arial"/>
              <a:cs typeface="Arial"/>
              <a:sym typeface="Aria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2"/>
        <p:cNvGrpSpPr/>
        <p:nvPr/>
      </p:nvGrpSpPr>
      <p:grpSpPr>
        <a:xfrm>
          <a:off x="0" y="0"/>
          <a:ext cx="0" cy="0"/>
          <a:chOff x="0" y="0"/>
          <a:chExt cx="0" cy="0"/>
        </a:xfrm>
      </p:grpSpPr>
      <p:sp>
        <p:nvSpPr>
          <p:cNvPr id="2033" name="Google Shape;2033;g374908e7a7e_6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4" name="Google Shape;2034;g374908e7a7e_6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 sz="1400" b="1">
                <a:solidFill>
                  <a:schemeClr val="dk1"/>
                </a:solidFill>
              </a:rPr>
              <a:t>Meta AI</a:t>
            </a:r>
            <a:r>
              <a:rPr lang="en" sz="1400">
                <a:solidFill>
                  <a:schemeClr val="dk1"/>
                </a:solidFill>
              </a:rPr>
              <a:t> į paprastus kasdienius klausimus atsako labai greitai, yra integruotas į WhatsApp, Messenger ir Instagram programėles, gerai kuria su socialiniais tinklais susijusius tekstus. Pasižymėti dideliu veikimo greičiu ir naudotojų duomenų analizės galimybėmis, tačiau dėl to gali kilti privatumo klausimų dėl duomenų rinkimo. Šis pokalbių robotas mažiau integruotas verslo aplinkose ir </a:t>
            </a:r>
            <a:r>
              <a:rPr lang="en" sz="1400" i="1">
                <a:solidFill>
                  <a:schemeClr val="dk1"/>
                </a:solidFill>
              </a:rPr>
              <a:t>kol kas nepilnai supranta lietuviškai*.</a:t>
            </a:r>
            <a:endParaRPr sz="1400" i="1">
              <a:solidFill>
                <a:schemeClr val="dk1"/>
              </a:solidFill>
            </a:endParaRPr>
          </a:p>
          <a:p>
            <a:pPr marL="0" lvl="0" indent="0" algn="l" rtl="0">
              <a:spcBef>
                <a:spcPts val="0"/>
              </a:spcBef>
              <a:spcAft>
                <a:spcPts val="0"/>
              </a:spcAft>
              <a:buClr>
                <a:schemeClr val="dk1"/>
              </a:buClr>
              <a:buFont typeface="Arial"/>
              <a:buNone/>
            </a:pPr>
            <a:endParaRPr sz="1400" i="1">
              <a:solidFill>
                <a:schemeClr val="dk1"/>
              </a:solidFill>
            </a:endParaRPr>
          </a:p>
          <a:p>
            <a:pPr marL="0" lvl="0" indent="0" algn="l" rtl="0">
              <a:spcBef>
                <a:spcPts val="0"/>
              </a:spcBef>
              <a:spcAft>
                <a:spcPts val="0"/>
              </a:spcAft>
              <a:buClr>
                <a:schemeClr val="dk1"/>
              </a:buClr>
              <a:buFont typeface="Arial"/>
              <a:buNone/>
            </a:pPr>
            <a:r>
              <a:rPr lang="en" sz="1400" i="1">
                <a:solidFill>
                  <a:schemeClr val="dk1"/>
                </a:solidFill>
              </a:rPr>
              <a:t>*Šitą faktą reikia vis patikrinti, nes lietuvių kalbos supratimas jau vystomas.</a:t>
            </a:r>
            <a:endParaRPr sz="1400" i="1">
              <a:solidFill>
                <a:schemeClr val="dk1"/>
              </a:solidFill>
            </a:endParaRPr>
          </a:p>
        </p:txBody>
      </p:sp>
      <p:sp>
        <p:nvSpPr>
          <p:cNvPr id="2035" name="Google Shape;2035;g374908e7a7e_6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172</a:t>
            </a:fld>
            <a:endParaRPr sz="1400">
              <a:latin typeface="Arial"/>
              <a:ea typeface="Arial"/>
              <a:cs typeface="Arial"/>
              <a:sym typeface="Arial"/>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0"/>
        <p:cNvGrpSpPr/>
        <p:nvPr/>
      </p:nvGrpSpPr>
      <p:grpSpPr>
        <a:xfrm>
          <a:off x="0" y="0"/>
          <a:ext cx="0" cy="0"/>
          <a:chOff x="0" y="0"/>
          <a:chExt cx="0" cy="0"/>
        </a:xfrm>
      </p:grpSpPr>
      <p:sp>
        <p:nvSpPr>
          <p:cNvPr id="2041" name="Google Shape;2041;g366ebd20701_2_17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2" name="Google Shape;2042;g366ebd20701_2_17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Aptarus populiariuosius pokalbių robotus, pabandykime praktiškai juos panaudoti.</a:t>
            </a:r>
            <a:endParaRPr sz="1400"/>
          </a:p>
        </p:txBody>
      </p:sp>
      <p:sp>
        <p:nvSpPr>
          <p:cNvPr id="2043" name="Google Shape;2043;g366ebd20701_2_17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173</a:t>
            </a:fld>
            <a:endParaRPr sz="1400">
              <a:latin typeface="Arial"/>
              <a:ea typeface="Arial"/>
              <a:cs typeface="Arial"/>
              <a:sym typeface="Arial"/>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6"/>
        <p:cNvGrpSpPr/>
        <p:nvPr/>
      </p:nvGrpSpPr>
      <p:grpSpPr>
        <a:xfrm>
          <a:off x="0" y="0"/>
          <a:ext cx="0" cy="0"/>
          <a:chOff x="0" y="0"/>
          <a:chExt cx="0" cy="0"/>
        </a:xfrm>
      </p:grpSpPr>
      <p:sp>
        <p:nvSpPr>
          <p:cNvPr id="2047" name="Google Shape;2047;g37bb4d5a2d0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8" name="Google Shape;2048;g37bb4d5a2d0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Atsisiuntus programėlę arba įėjus per interneto naršyklę, atsidarykite bet kurį iš aptartų dirbtinio intelekto pokalbių robotų.</a:t>
            </a:r>
            <a:endParaRPr sz="1400"/>
          </a:p>
          <a:p>
            <a:pPr marL="0" lvl="0" indent="0" algn="l" rtl="0">
              <a:spcBef>
                <a:spcPts val="0"/>
              </a:spcBef>
              <a:spcAft>
                <a:spcPts val="0"/>
              </a:spcAft>
              <a:buNone/>
            </a:pPr>
            <a:r>
              <a:rPr lang="en" sz="1400"/>
              <a:t>Meta AI pokalbių robotą galite pasiekti įsijungę Messenger programėlę ir paspaudę ant jo simbolio (ekrano apačioje dešinėje).</a:t>
            </a:r>
            <a:endParaRPr sz="1400"/>
          </a:p>
          <a:p>
            <a:pPr marL="0" lvl="0" indent="0" algn="l" rtl="0">
              <a:spcBef>
                <a:spcPts val="0"/>
              </a:spcBef>
              <a:spcAft>
                <a:spcPts val="0"/>
              </a:spcAft>
              <a:buNone/>
            </a:pPr>
            <a:r>
              <a:rPr lang="en" sz="1400"/>
              <a:t>Prisijungimui galite naudoti pvz. Google paskyrą.</a:t>
            </a:r>
            <a:endParaRPr sz="1400"/>
          </a:p>
          <a:p>
            <a:pPr marL="0" lvl="0" indent="0" algn="l" rtl="0">
              <a:spcBef>
                <a:spcPts val="0"/>
              </a:spcBef>
              <a:spcAft>
                <a:spcPts val="0"/>
              </a:spcAft>
              <a:buNone/>
            </a:pPr>
            <a:endParaRPr sz="1400"/>
          </a:p>
        </p:txBody>
      </p:sp>
      <p:sp>
        <p:nvSpPr>
          <p:cNvPr id="2049" name="Google Shape;2049;g37bb4d5a2d0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174</a:t>
            </a:fld>
            <a:endParaRPr sz="1400">
              <a:latin typeface="Arial"/>
              <a:ea typeface="Arial"/>
              <a:cs typeface="Arial"/>
              <a:sym typeface="Arial"/>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4"/>
        <p:cNvGrpSpPr/>
        <p:nvPr/>
      </p:nvGrpSpPr>
      <p:grpSpPr>
        <a:xfrm>
          <a:off x="0" y="0"/>
          <a:ext cx="0" cy="0"/>
          <a:chOff x="0" y="0"/>
          <a:chExt cx="0" cy="0"/>
        </a:xfrm>
      </p:grpSpPr>
      <p:sp>
        <p:nvSpPr>
          <p:cNvPr id="2055" name="Google Shape;2055;g37bfa6ea688_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6" name="Google Shape;2056;g37bfa6ea688_2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Pabandykite pokalbių robotui užduoti kelis klausimus, kurie matomi skaidrėje.</a:t>
            </a:r>
            <a:endParaRPr sz="1400"/>
          </a:p>
          <a:p>
            <a:pPr marL="457200" lvl="0" indent="0" algn="l" rtl="0">
              <a:spcBef>
                <a:spcPts val="0"/>
              </a:spcBef>
              <a:spcAft>
                <a:spcPts val="0"/>
              </a:spcAft>
              <a:buNone/>
            </a:pPr>
            <a:endParaRPr sz="1400"/>
          </a:p>
          <a:p>
            <a:pPr marL="457200" lvl="0" indent="-317500" algn="l" rtl="0">
              <a:spcBef>
                <a:spcPts val="0"/>
              </a:spcBef>
              <a:spcAft>
                <a:spcPts val="0"/>
              </a:spcAft>
              <a:buClr>
                <a:schemeClr val="dk1"/>
              </a:buClr>
              <a:buSzPts val="1400"/>
              <a:buAutoNum type="arabicPeriod"/>
            </a:pPr>
            <a:r>
              <a:rPr lang="en" sz="1400" b="1">
                <a:solidFill>
                  <a:schemeClr val="dk1"/>
                </a:solidFill>
              </a:rPr>
              <a:t>Koks oras būna rugpjūtį Palangoje?</a:t>
            </a:r>
            <a:r>
              <a:rPr lang="en" sz="1400">
                <a:solidFill>
                  <a:schemeClr val="dk1"/>
                </a:solidFill>
              </a:rPr>
              <a:t> Čia pabrėškime, kad pavyzdžiui ChatGPT atveju, jei naudojate nemokamą versiją ir jei nesate prisijungę, galite gauti ne naujausius duomenis, todėl reiktų juos patikrinti meteorologijos svetainėje.</a:t>
            </a:r>
            <a:endParaRPr sz="1400" i="1">
              <a:solidFill>
                <a:schemeClr val="dk1"/>
              </a:solidFill>
            </a:endParaRPr>
          </a:p>
          <a:p>
            <a:pPr marL="457200" lvl="0" indent="-317500" algn="l" rtl="0">
              <a:spcBef>
                <a:spcPts val="0"/>
              </a:spcBef>
              <a:spcAft>
                <a:spcPts val="0"/>
              </a:spcAft>
              <a:buClr>
                <a:schemeClr val="dk1"/>
              </a:buClr>
              <a:buSzPts val="1400"/>
              <a:buAutoNum type="arabicPeriod"/>
            </a:pPr>
            <a:r>
              <a:rPr lang="en" sz="1400" b="1">
                <a:solidFill>
                  <a:schemeClr val="dk1"/>
                </a:solidFill>
              </a:rPr>
              <a:t>Parašyk sveikinimą anūkui, dešimtojo gimtadienio proga.</a:t>
            </a:r>
            <a:r>
              <a:rPr lang="en" sz="1400">
                <a:solidFill>
                  <a:schemeClr val="dk1"/>
                </a:solidFill>
              </a:rPr>
              <a:t> Pabandykite kelis variantus - nurodykite, kokiu stiliumi generuoti sveikinimą (linsmu, šiltu ir t.t.), papasakokite pokalbių robotui apie savo anūko pomėgius ir savybes, kad sveikinimas būtų pritaikytas jam, tačiau nepamirškite, kad nereikia dalintis asmeniniais duomenimis, šiuo atveju - nei anūko vardu, nei adresu, nei telefonu.</a:t>
            </a:r>
            <a:endParaRPr sz="1400">
              <a:solidFill>
                <a:schemeClr val="dk1"/>
              </a:solidFill>
            </a:endParaRPr>
          </a:p>
          <a:p>
            <a:pPr marL="457200" lvl="0" indent="-317500" algn="l" rtl="0">
              <a:spcBef>
                <a:spcPts val="0"/>
              </a:spcBef>
              <a:spcAft>
                <a:spcPts val="0"/>
              </a:spcAft>
              <a:buClr>
                <a:schemeClr val="dk1"/>
              </a:buClr>
              <a:buSzPts val="1400"/>
              <a:buAutoNum type="arabicPeriod"/>
            </a:pPr>
            <a:r>
              <a:rPr lang="en" sz="1400" b="1">
                <a:solidFill>
                  <a:schemeClr val="dk1"/>
                </a:solidFill>
              </a:rPr>
              <a:t>Ką reiškia „chattas“? </a:t>
            </a:r>
            <a:r>
              <a:rPr lang="en" sz="1400">
                <a:solidFill>
                  <a:schemeClr val="dk1"/>
                </a:solidFill>
              </a:rPr>
              <a:t>Pokalbių robotai gali labai greitai išversti bet kokią kalbą, taip pat paaiškinti slengą ar trumpinius, naudojamus kasdieninėje kalboje arba internete.</a:t>
            </a:r>
            <a:endParaRPr sz="1400">
              <a:solidFill>
                <a:schemeClr val="dk1"/>
              </a:solidFill>
            </a:endParaRPr>
          </a:p>
          <a:p>
            <a:pPr marL="457200" lvl="0" indent="-317500" algn="l" rtl="0">
              <a:spcBef>
                <a:spcPts val="0"/>
              </a:spcBef>
              <a:spcAft>
                <a:spcPts val="0"/>
              </a:spcAft>
              <a:buClr>
                <a:schemeClr val="dk1"/>
              </a:buClr>
              <a:buSzPts val="1400"/>
              <a:buAutoNum type="arabicPeriod"/>
            </a:pPr>
            <a:r>
              <a:rPr lang="en" sz="1400" b="1">
                <a:solidFill>
                  <a:schemeClr val="dk1"/>
                </a:solidFill>
              </a:rPr>
              <a:t>Kaip perkelti nuotraukas iš telefono į kompiuterį?</a:t>
            </a:r>
            <a:r>
              <a:rPr lang="en" sz="1400">
                <a:solidFill>
                  <a:schemeClr val="dk1"/>
                </a:solidFill>
              </a:rPr>
              <a:t> DI puikiai gali padėti jums surasti intrukcijas, kaip atlikti kokį nors veiksmą jūsų įrenginyje. Padės, jei nurodysite konkretų įrenginio modelį.</a:t>
            </a:r>
            <a:endParaRPr sz="1400">
              <a:solidFill>
                <a:schemeClr val="dk1"/>
              </a:solidFill>
            </a:endParaRPr>
          </a:p>
          <a:p>
            <a:pPr marL="457200" lvl="0" indent="-317500" algn="l" rtl="0">
              <a:spcBef>
                <a:spcPts val="0"/>
              </a:spcBef>
              <a:spcAft>
                <a:spcPts val="0"/>
              </a:spcAft>
              <a:buClr>
                <a:schemeClr val="dk1"/>
              </a:buClr>
              <a:buSzPts val="1400"/>
              <a:buAutoNum type="arabicPeriod"/>
            </a:pPr>
            <a:r>
              <a:rPr lang="en" sz="1400" b="1">
                <a:solidFill>
                  <a:schemeClr val="dk1"/>
                </a:solidFill>
              </a:rPr>
              <a:t>Papasakok man juokelį.</a:t>
            </a:r>
            <a:r>
              <a:rPr lang="en" sz="1400">
                <a:solidFill>
                  <a:schemeClr val="dk1"/>
                </a:solidFill>
              </a:rPr>
              <a:t> Pabandykite kelias skirtingas temas, tonus.</a:t>
            </a: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a:p>
            <a:pPr marL="0" lvl="0" indent="0" algn="l" rtl="0">
              <a:spcBef>
                <a:spcPts val="0"/>
              </a:spcBef>
              <a:spcAft>
                <a:spcPts val="0"/>
              </a:spcAft>
              <a:buNone/>
            </a:pPr>
            <a:endParaRPr sz="1400"/>
          </a:p>
        </p:txBody>
      </p:sp>
      <p:sp>
        <p:nvSpPr>
          <p:cNvPr id="2057" name="Google Shape;2057;g37bfa6ea688_2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175</a:t>
            </a:fld>
            <a:endParaRPr sz="1400">
              <a:latin typeface="Arial"/>
              <a:ea typeface="Arial"/>
              <a:cs typeface="Arial"/>
              <a:sym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1"/>
        <p:cNvGrpSpPr/>
        <p:nvPr/>
      </p:nvGrpSpPr>
      <p:grpSpPr>
        <a:xfrm>
          <a:off x="0" y="0"/>
          <a:ext cx="0" cy="0"/>
          <a:chOff x="0" y="0"/>
          <a:chExt cx="0" cy="0"/>
        </a:xfrm>
      </p:grpSpPr>
      <p:sp>
        <p:nvSpPr>
          <p:cNvPr id="2062" name="Google Shape;2062;g366ebd20701_2_17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3" name="Google Shape;2063;g366ebd20701_2_17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400"/>
              <a:t>Pabandžius paprastą pasikalbėjimą su pokalbių robotu, duokime jam kitą iššūkį. Pabandykite suformuluoti jam užduotį, kurioje būtų kuo daugiau konkrečių reikalavimų: vaidmuo, rezultatas, tikslas, kontekstas, apribojimai, tonas. Taip pat paprašykite  sugeneruoti iliustraciją.</a:t>
            </a:r>
            <a:endParaRPr sz="1400"/>
          </a:p>
          <a:p>
            <a:pPr marL="0" lvl="0" indent="0" algn="l" rtl="0">
              <a:spcBef>
                <a:spcPts val="0"/>
              </a:spcBef>
              <a:spcAft>
                <a:spcPts val="0"/>
              </a:spcAft>
              <a:buNone/>
            </a:pPr>
            <a:endParaRPr sz="1400"/>
          </a:p>
          <a:p>
            <a:pPr marL="0" lvl="0" indent="0" algn="l" rtl="0">
              <a:spcBef>
                <a:spcPts val="0"/>
              </a:spcBef>
              <a:spcAft>
                <a:spcPts val="0"/>
              </a:spcAft>
              <a:buNone/>
            </a:pPr>
            <a:r>
              <a:rPr lang="en" sz="1400"/>
              <a:t>Pavyzdys: Esi ateities zoologijos sodo gidas. Sukurk ir papasakok man apie naujai atrastą gyvūną, kuris nėra panašus į jokią kitą egzistuojančią gyvūno rūšį. </a:t>
            </a:r>
            <a:endParaRPr sz="1400"/>
          </a:p>
          <a:p>
            <a:pPr marL="0" lvl="0" indent="0" algn="l" rtl="0">
              <a:spcBef>
                <a:spcPts val="0"/>
              </a:spcBef>
              <a:spcAft>
                <a:spcPts val="0"/>
              </a:spcAft>
              <a:buNone/>
            </a:pPr>
            <a:r>
              <a:rPr lang="en" sz="1400"/>
              <a:t>Pagal aprašymą, sukurk man jo iliustraciją.</a:t>
            </a:r>
            <a:endParaRPr sz="1400"/>
          </a:p>
          <a:p>
            <a:pPr marL="0" lvl="0" indent="0" algn="l" rtl="0">
              <a:spcBef>
                <a:spcPts val="0"/>
              </a:spcBef>
              <a:spcAft>
                <a:spcPts val="0"/>
              </a:spcAft>
              <a:buNone/>
            </a:pPr>
            <a:endParaRPr sz="1400">
              <a:latin typeface="Arial"/>
              <a:ea typeface="Arial"/>
              <a:cs typeface="Arial"/>
              <a:sym typeface="Arial"/>
            </a:endParaRPr>
          </a:p>
          <a:p>
            <a:pPr marL="0" lvl="0" indent="0" algn="l" rtl="0">
              <a:spcBef>
                <a:spcPts val="0"/>
              </a:spcBef>
              <a:spcAft>
                <a:spcPts val="0"/>
              </a:spcAft>
              <a:buNone/>
            </a:pPr>
            <a:r>
              <a:rPr lang="en" sz="1400" i="1">
                <a:latin typeface="Arial"/>
                <a:ea typeface="Arial"/>
                <a:cs typeface="Arial"/>
                <a:sym typeface="Arial"/>
              </a:rPr>
              <a:t>Po užduoties aptarkite su dalyviais, kaip jiems sekėsi atlikti šią užduotį</a:t>
            </a:r>
            <a:r>
              <a:rPr lang="en" sz="1400" i="1"/>
              <a:t>. Pasiteiraukite, ar jie planuoja DI pokalbių robotą naudoti ateityje. Priminkite, kad MIRKT lektoriai veda mokymus konkrečiai apie DI ir pasidalinkite informacija apie artimiausius mokymus Jūsų bibliotekoje.</a:t>
            </a:r>
            <a:endParaRPr sz="1400" i="1"/>
          </a:p>
        </p:txBody>
      </p:sp>
      <p:sp>
        <p:nvSpPr>
          <p:cNvPr id="2064" name="Google Shape;2064;g366ebd20701_2_17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 sz="1200"/>
              <a:t>176</a:t>
            </a:fld>
            <a:endParaRPr sz="1400">
              <a:latin typeface="Arial"/>
              <a:ea typeface="Arial"/>
              <a:cs typeface="Arial"/>
              <a:sym typeface="Aria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8"/>
        <p:cNvGrpSpPr/>
        <p:nvPr/>
      </p:nvGrpSpPr>
      <p:grpSpPr>
        <a:xfrm>
          <a:off x="0" y="0"/>
          <a:ext cx="0" cy="0"/>
          <a:chOff x="0" y="0"/>
          <a:chExt cx="0" cy="0"/>
        </a:xfrm>
      </p:grpSpPr>
      <p:sp>
        <p:nvSpPr>
          <p:cNvPr id="2069" name="Google Shape;2069;g366ebd20701_2_17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0" name="Google Shape;2070;g366ebd20701_2_17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1" name="Google Shape;2071;g366ebd20701_2_17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1E1E1"/>
        </a:solid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735111" y="1019978"/>
            <a:ext cx="6011465" cy="987028"/>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EA551F"/>
              </a:buClr>
              <a:buSzPts val="4700"/>
              <a:buFont typeface="Century Gothic"/>
              <a:buNone/>
              <a:defRPr sz="4700" b="1">
                <a:solidFill>
                  <a:srgbClr val="EA551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735111" y="3043238"/>
            <a:ext cx="6334322" cy="471488"/>
          </a:xfrm>
          <a:prstGeom prst="rect">
            <a:avLst/>
          </a:prstGeom>
          <a:noFill/>
          <a:ln>
            <a:noFill/>
          </a:ln>
        </p:spPr>
        <p:txBody>
          <a:bodyPr spcFirstLastPara="1" wrap="square" lIns="68575" tIns="34275" rIns="68575" bIns="34275" anchor="t" anchorCtr="0">
            <a:normAutofit/>
          </a:bodyPr>
          <a:lstStyle>
            <a:lvl1pPr lvl="0" algn="l">
              <a:lnSpc>
                <a:spcPct val="90000"/>
              </a:lnSpc>
              <a:spcBef>
                <a:spcPts val="800"/>
              </a:spcBef>
              <a:spcAft>
                <a:spcPts val="0"/>
              </a:spcAft>
              <a:buClr>
                <a:srgbClr val="2E2E2E"/>
              </a:buClr>
              <a:buSzPts val="1800"/>
              <a:buNone/>
              <a:defRPr sz="1800">
                <a:solidFill>
                  <a:srgbClr val="2E2E2E"/>
                </a:solidFill>
                <a:latin typeface="Century Gothic"/>
                <a:ea typeface="Century Gothic"/>
                <a:cs typeface="Century Gothic"/>
                <a:sym typeface="Century Gothic"/>
              </a:defRPr>
            </a:lvl1pPr>
            <a:lvl2pPr lvl="1" algn="ctr">
              <a:lnSpc>
                <a:spcPct val="90000"/>
              </a:lnSpc>
              <a:spcBef>
                <a:spcPts val="400"/>
              </a:spcBef>
              <a:spcAft>
                <a:spcPts val="0"/>
              </a:spcAft>
              <a:buClr>
                <a:srgbClr val="2E2E2E"/>
              </a:buClr>
              <a:buSzPts val="1500"/>
              <a:buNone/>
              <a:defRPr sz="1500"/>
            </a:lvl2pPr>
            <a:lvl3pPr lvl="2" algn="ctr">
              <a:lnSpc>
                <a:spcPct val="90000"/>
              </a:lnSpc>
              <a:spcBef>
                <a:spcPts val="400"/>
              </a:spcBef>
              <a:spcAft>
                <a:spcPts val="0"/>
              </a:spcAft>
              <a:buClr>
                <a:srgbClr val="2E2E2E"/>
              </a:buClr>
              <a:buSzPts val="1400"/>
              <a:buNone/>
              <a:defRPr sz="1400"/>
            </a:lvl3pPr>
            <a:lvl4pPr lvl="3" algn="ctr">
              <a:lnSpc>
                <a:spcPct val="90000"/>
              </a:lnSpc>
              <a:spcBef>
                <a:spcPts val="400"/>
              </a:spcBef>
              <a:spcAft>
                <a:spcPts val="0"/>
              </a:spcAft>
              <a:buClr>
                <a:srgbClr val="2E2E2E"/>
              </a:buClr>
              <a:buSzPts val="1200"/>
              <a:buNone/>
              <a:defRPr sz="1200"/>
            </a:lvl4pPr>
            <a:lvl5pPr lvl="4" algn="ctr">
              <a:lnSpc>
                <a:spcPct val="90000"/>
              </a:lnSpc>
              <a:spcBef>
                <a:spcPts val="400"/>
              </a:spcBef>
              <a:spcAft>
                <a:spcPts val="0"/>
              </a:spcAft>
              <a:buClr>
                <a:srgbClr val="2E2E2E"/>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p:nvPr/>
        </p:nvSpPr>
        <p:spPr>
          <a:xfrm>
            <a:off x="613807" y="4040618"/>
            <a:ext cx="7144305" cy="1015663"/>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EA551F"/>
              </a:buClr>
              <a:buSzPts val="2400"/>
              <a:buFont typeface="Century Gothic"/>
              <a:buNone/>
            </a:pPr>
            <a:r>
              <a:rPr lang="en" sz="2400" b="0" i="0" u="none" strike="noStrike" cap="none">
                <a:solidFill>
                  <a:srgbClr val="EA551F"/>
                </a:solidFill>
                <a:latin typeface="Century Gothic"/>
                <a:ea typeface="Century Gothic"/>
                <a:cs typeface="Century Gothic"/>
                <a:sym typeface="Century Gothic"/>
              </a:rPr>
              <a:t>Medijų ir informacinio raštingumo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2400"/>
              <a:buFont typeface="Century Gothic"/>
              <a:buNone/>
            </a:pPr>
            <a:r>
              <a:rPr lang="en" sz="2400" b="0" i="0" u="none" strike="noStrike" cap="none">
                <a:solidFill>
                  <a:srgbClr val="EA551F"/>
                </a:solidFill>
                <a:latin typeface="Century Gothic"/>
                <a:ea typeface="Century Gothic"/>
                <a:cs typeface="Century Gothic"/>
                <a:sym typeface="Century Gothic"/>
              </a:rPr>
              <a:t>kompetencijų tobulinimo programa</a:t>
            </a:r>
            <a:endParaRPr sz="2400" b="0" i="0" u="none" strike="noStrike" cap="none">
              <a:solidFill>
                <a:srgbClr val="EA551F"/>
              </a:solidFill>
              <a:latin typeface="Century Gothic"/>
              <a:ea typeface="Century Gothic"/>
              <a:cs typeface="Century Gothic"/>
              <a:sym typeface="Century Gothic"/>
            </a:endParaRPr>
          </a:p>
          <a:p>
            <a:pPr marL="0" marR="0" lvl="0" indent="0" algn="l" rtl="0">
              <a:spcBef>
                <a:spcPts val="0"/>
              </a:spcBef>
              <a:spcAft>
                <a:spcPts val="0"/>
              </a:spcAft>
              <a:buClr>
                <a:schemeClr val="dk1"/>
              </a:buClr>
              <a:buSzPts val="1400"/>
              <a:buFont typeface="Arial"/>
              <a:buNone/>
            </a:pPr>
            <a:endParaRPr sz="1400" b="0" i="0" u="none" strike="noStrike" cap="none">
              <a:solidFill>
                <a:schemeClr val="dk1"/>
              </a:solidFill>
              <a:latin typeface="Century Gothic"/>
              <a:ea typeface="Century Gothic"/>
              <a:cs typeface="Century Gothic"/>
              <a:sym typeface="Century Gothic"/>
            </a:endParaRPr>
          </a:p>
        </p:txBody>
      </p:sp>
      <p:pic>
        <p:nvPicPr>
          <p:cNvPr id="60" name="Google Shape;60;p14"/>
          <p:cNvPicPr preferRelativeResize="0"/>
          <p:nvPr/>
        </p:nvPicPr>
        <p:blipFill rotWithShape="1">
          <a:blip r:embed="rId2">
            <a:alphaModFix/>
          </a:blip>
          <a:srcRect/>
          <a:stretch/>
        </p:blipFill>
        <p:spPr>
          <a:xfrm>
            <a:off x="7758112" y="3669503"/>
            <a:ext cx="1182437" cy="110745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E1E1E1"/>
        </a:solidFill>
        <a:effectLst/>
      </p:bgPr>
    </p:bg>
    <p:spTree>
      <p:nvGrpSpPr>
        <p:cNvPr id="1" name="Shape 61"/>
        <p:cNvGrpSpPr/>
        <p:nvPr/>
      </p:nvGrpSpPr>
      <p:grpSpPr>
        <a:xfrm>
          <a:off x="0" y="0"/>
          <a:ext cx="0" cy="0"/>
          <a:chOff x="0" y="0"/>
          <a:chExt cx="0" cy="0"/>
        </a:xfrm>
      </p:grpSpPr>
      <p:sp>
        <p:nvSpPr>
          <p:cNvPr id="62" name="Google Shape;62;p15"/>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solidFill>
                  <a:srgbClr val="2E2E2E"/>
                </a:solidFill>
                <a:latin typeface="Arial"/>
                <a:ea typeface="Arial"/>
                <a:cs typeface="Arial"/>
                <a:sym typeface="Arial"/>
              </a:defRPr>
            </a:lvl1pPr>
            <a:lvl2pPr marL="914400" lvl="1" indent="-355600" algn="l">
              <a:lnSpc>
                <a:spcPct val="90000"/>
              </a:lnSpc>
              <a:spcBef>
                <a:spcPts val="400"/>
              </a:spcBef>
              <a:spcAft>
                <a:spcPts val="0"/>
              </a:spcAft>
              <a:buClr>
                <a:srgbClr val="2E2E2E"/>
              </a:buClr>
              <a:buSzPts val="2000"/>
              <a:buChar char="•"/>
              <a:defRPr sz="2000">
                <a:solidFill>
                  <a:srgbClr val="2E2E2E"/>
                </a:solidFill>
                <a:latin typeface="Arial"/>
                <a:ea typeface="Arial"/>
                <a:cs typeface="Arial"/>
                <a:sym typeface="Arial"/>
              </a:defRPr>
            </a:lvl2pPr>
            <a:lvl3pPr marL="1371600" lvl="2" indent="-336550" algn="l">
              <a:lnSpc>
                <a:spcPct val="90000"/>
              </a:lnSpc>
              <a:spcBef>
                <a:spcPts val="400"/>
              </a:spcBef>
              <a:spcAft>
                <a:spcPts val="0"/>
              </a:spcAft>
              <a:buClr>
                <a:srgbClr val="2E2E2E"/>
              </a:buClr>
              <a:buSzPts val="1700"/>
              <a:buChar char="•"/>
              <a:defRPr sz="1700">
                <a:solidFill>
                  <a:srgbClr val="2E2E2E"/>
                </a:solidFill>
                <a:latin typeface="Arial"/>
                <a:ea typeface="Arial"/>
                <a:cs typeface="Arial"/>
                <a:sym typeface="Arial"/>
              </a:defRPr>
            </a:lvl3pPr>
            <a:lvl4pPr marL="1828800" lvl="3" indent="-317500" algn="l">
              <a:lnSpc>
                <a:spcPct val="90000"/>
              </a:lnSpc>
              <a:spcBef>
                <a:spcPts val="400"/>
              </a:spcBef>
              <a:spcAft>
                <a:spcPts val="0"/>
              </a:spcAft>
              <a:buClr>
                <a:srgbClr val="2E2E2E"/>
              </a:buClr>
              <a:buSzPts val="1400"/>
              <a:buChar char="•"/>
              <a:defRPr sz="1400">
                <a:solidFill>
                  <a:srgbClr val="2E2E2E"/>
                </a:solidFill>
                <a:latin typeface="Arial"/>
                <a:ea typeface="Arial"/>
                <a:cs typeface="Arial"/>
                <a:sym typeface="Arial"/>
              </a:defRPr>
            </a:lvl4pPr>
            <a:lvl5pPr marL="2286000" lvl="4" indent="-298450" algn="l">
              <a:lnSpc>
                <a:spcPct val="90000"/>
              </a:lnSpc>
              <a:spcBef>
                <a:spcPts val="400"/>
              </a:spcBef>
              <a:spcAft>
                <a:spcPts val="0"/>
              </a:spcAft>
              <a:buClr>
                <a:srgbClr val="2E2E2E"/>
              </a:buClr>
              <a:buSzPts val="1100"/>
              <a:buChar char="•"/>
              <a:defRPr sz="1100">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63" name="Google Shape;63;p15"/>
          <p:cNvCxnSpPr/>
          <p:nvPr/>
        </p:nvCxnSpPr>
        <p:spPr>
          <a:xfrm>
            <a:off x="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4" name="Google Shape;64;p15"/>
          <p:cNvCxnSpPr/>
          <p:nvPr/>
        </p:nvCxnSpPr>
        <p:spPr>
          <a:xfrm>
            <a:off x="38862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5" name="Google Shape;65;p15"/>
          <p:cNvCxnSpPr/>
          <p:nvPr/>
        </p:nvCxnSpPr>
        <p:spPr>
          <a:xfrm>
            <a:off x="82296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6" name="Google Shape;66;p15"/>
          <p:cNvCxnSpPr/>
          <p:nvPr/>
        </p:nvCxnSpPr>
        <p:spPr>
          <a:xfrm>
            <a:off x="127254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7" name="Google Shape;67;p15"/>
          <p:cNvCxnSpPr/>
          <p:nvPr/>
        </p:nvCxnSpPr>
        <p:spPr>
          <a:xfrm>
            <a:off x="170688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8" name="Google Shape;68;p15"/>
          <p:cNvCxnSpPr/>
          <p:nvPr/>
        </p:nvCxnSpPr>
        <p:spPr>
          <a:xfrm>
            <a:off x="215646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9" name="Google Shape;69;p15"/>
          <p:cNvCxnSpPr/>
          <p:nvPr/>
        </p:nvCxnSpPr>
        <p:spPr>
          <a:xfrm>
            <a:off x="742188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0" name="Google Shape;70;p15"/>
          <p:cNvCxnSpPr/>
          <p:nvPr/>
        </p:nvCxnSpPr>
        <p:spPr>
          <a:xfrm>
            <a:off x="789432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1" name="Google Shape;71;p15"/>
          <p:cNvCxnSpPr/>
          <p:nvPr/>
        </p:nvCxnSpPr>
        <p:spPr>
          <a:xfrm>
            <a:off x="837057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2" name="Google Shape;72;p15"/>
          <p:cNvCxnSpPr/>
          <p:nvPr/>
        </p:nvCxnSpPr>
        <p:spPr>
          <a:xfrm>
            <a:off x="8816340" y="1268016"/>
            <a:ext cx="327660" cy="0"/>
          </a:xfrm>
          <a:prstGeom prst="straightConnector1">
            <a:avLst/>
          </a:prstGeom>
          <a:noFill/>
          <a:ln w="38100" cap="flat" cmpd="sng">
            <a:solidFill>
              <a:srgbClr val="666666"/>
            </a:solidFill>
            <a:prstDash val="solid"/>
            <a:miter lim="800000"/>
            <a:headEnd type="none" w="sm" len="sm"/>
            <a:tailEnd type="none" w="sm" len="sm"/>
          </a:ln>
        </p:spPr>
      </p:cxnSp>
      <p:sp>
        <p:nvSpPr>
          <p:cNvPr id="73" name="Google Shape;73;p15"/>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4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E1E1E1"/>
        </a:solidFill>
        <a:effectLst/>
      </p:bgPr>
    </p:bg>
    <p:spTree>
      <p:nvGrpSpPr>
        <p:cNvPr id="1" name="Shape 74"/>
        <p:cNvGrpSpPr/>
        <p:nvPr/>
      </p:nvGrpSpPr>
      <p:grpSpPr>
        <a:xfrm>
          <a:off x="0" y="0"/>
          <a:ext cx="0" cy="0"/>
          <a:chOff x="0" y="0"/>
          <a:chExt cx="0" cy="0"/>
        </a:xfrm>
      </p:grpSpPr>
      <p:cxnSp>
        <p:nvCxnSpPr>
          <p:cNvPr id="75" name="Google Shape;75;p16"/>
          <p:cNvCxnSpPr/>
          <p:nvPr/>
        </p:nvCxnSpPr>
        <p:spPr>
          <a:xfrm>
            <a:off x="6457950" y="5045392"/>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6" name="Google Shape;76;p16"/>
          <p:cNvCxnSpPr/>
          <p:nvPr/>
        </p:nvCxnSpPr>
        <p:spPr>
          <a:xfrm>
            <a:off x="163830" y="504110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7" name="Google Shape;77;p16"/>
          <p:cNvCxnSpPr/>
          <p:nvPr/>
        </p:nvCxnSpPr>
        <p:spPr>
          <a:xfrm>
            <a:off x="929640" y="504110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8" name="Google Shape;78;p16"/>
          <p:cNvCxnSpPr/>
          <p:nvPr/>
        </p:nvCxnSpPr>
        <p:spPr>
          <a:xfrm>
            <a:off x="1981200" y="504110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79" name="Google Shape;79;p16"/>
          <p:cNvCxnSpPr/>
          <p:nvPr/>
        </p:nvCxnSpPr>
        <p:spPr>
          <a:xfrm>
            <a:off x="3192780" y="504110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80" name="Google Shape;80;p16"/>
          <p:cNvCxnSpPr/>
          <p:nvPr/>
        </p:nvCxnSpPr>
        <p:spPr>
          <a:xfrm>
            <a:off x="4572000" y="504110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81" name="Google Shape;81;p16"/>
          <p:cNvCxnSpPr/>
          <p:nvPr/>
        </p:nvCxnSpPr>
        <p:spPr>
          <a:xfrm>
            <a:off x="8351520" y="5051822"/>
            <a:ext cx="327660" cy="0"/>
          </a:xfrm>
          <a:prstGeom prst="straightConnector1">
            <a:avLst/>
          </a:prstGeom>
          <a:noFill/>
          <a:ln w="38100" cap="flat" cmpd="sng">
            <a:solidFill>
              <a:srgbClr val="666666"/>
            </a:solidFill>
            <a:prstDash val="solid"/>
            <a:miter lim="800000"/>
            <a:headEnd type="none" w="sm" len="sm"/>
            <a:tailEnd type="none" w="sm" len="sm"/>
          </a:ln>
        </p:spPr>
      </p:cxnSp>
      <p:sp>
        <p:nvSpPr>
          <p:cNvPr id="82" name="Google Shape;82;p16"/>
          <p:cNvSpPr txBox="1">
            <a:spLocks noGrp="1"/>
          </p:cNvSpPr>
          <p:nvPr>
            <p:ph type="title"/>
          </p:nvPr>
        </p:nvSpPr>
        <p:spPr>
          <a:xfrm>
            <a:off x="1356980" y="2074664"/>
            <a:ext cx="6430040" cy="994172"/>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lvl1pPr lvl="0" algn="ctr">
              <a:lnSpc>
                <a:spcPct val="90000"/>
              </a:lnSpc>
              <a:spcBef>
                <a:spcPts val="0"/>
              </a:spcBef>
              <a:spcAft>
                <a:spcPts val="0"/>
              </a:spcAft>
              <a:buClr>
                <a:srgbClr val="EA551F"/>
              </a:buClr>
              <a:buSzPts val="34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BJECT" type="obj">
  <p:cSld name="OBJECT">
    <p:bg>
      <p:bgPr>
        <a:solidFill>
          <a:srgbClr val="E1E1E1"/>
        </a:solidFill>
        <a:effectLst/>
      </p:bgPr>
    </p:bg>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4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5" name="Google Shape;85;p17"/>
          <p:cNvSpPr txBox="1">
            <a:spLocks noGrp="1"/>
          </p:cNvSpPr>
          <p:nvPr>
            <p:ph type="body" idx="1"/>
          </p:nvPr>
        </p:nvSpPr>
        <p:spPr>
          <a:xfrm>
            <a:off x="628652" y="1689920"/>
            <a:ext cx="7886700" cy="3453579"/>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rgbClr val="2E2E2E"/>
              </a:buClr>
              <a:buSzPts val="1800"/>
              <a:buChar char="•"/>
              <a:defRPr/>
            </a:lvl1pPr>
            <a:lvl2pPr marL="914400" lvl="1" indent="-317500" algn="l">
              <a:lnSpc>
                <a:spcPct val="90000"/>
              </a:lnSpc>
              <a:spcBef>
                <a:spcPts val="400"/>
              </a:spcBef>
              <a:spcAft>
                <a:spcPts val="0"/>
              </a:spcAft>
              <a:buClr>
                <a:srgbClr val="2E2E2E"/>
              </a:buClr>
              <a:buSzPts val="1400"/>
              <a:buChar char="•"/>
              <a:defRPr/>
            </a:lvl2pPr>
            <a:lvl3pPr marL="1371600" lvl="2" indent="-317500" algn="l">
              <a:lnSpc>
                <a:spcPct val="90000"/>
              </a:lnSpc>
              <a:spcBef>
                <a:spcPts val="400"/>
              </a:spcBef>
              <a:spcAft>
                <a:spcPts val="0"/>
              </a:spcAft>
              <a:buClr>
                <a:srgbClr val="2E2E2E"/>
              </a:buClr>
              <a:buSzPts val="1400"/>
              <a:buChar char="•"/>
              <a:defRPr/>
            </a:lvl3pPr>
            <a:lvl4pPr marL="1828800" lvl="3" indent="-317500" algn="l">
              <a:lnSpc>
                <a:spcPct val="90000"/>
              </a:lnSpc>
              <a:spcBef>
                <a:spcPts val="400"/>
              </a:spcBef>
              <a:spcAft>
                <a:spcPts val="0"/>
              </a:spcAft>
              <a:buClr>
                <a:srgbClr val="2E2E2E"/>
              </a:buClr>
              <a:buSzPts val="1400"/>
              <a:buChar char="•"/>
              <a:defRPr/>
            </a:lvl4pPr>
            <a:lvl5pPr marL="2286000" lvl="4" indent="-317500" algn="l">
              <a:lnSpc>
                <a:spcPct val="90000"/>
              </a:lnSpc>
              <a:spcBef>
                <a:spcPts val="400"/>
              </a:spcBef>
              <a:spcAft>
                <a:spcPts val="0"/>
              </a:spcAft>
              <a:buClr>
                <a:srgbClr val="2E2E2E"/>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86" name="Google Shape;86;p17"/>
          <p:cNvCxnSpPr/>
          <p:nvPr/>
        </p:nvCxnSpPr>
        <p:spPr>
          <a:xfrm>
            <a:off x="0" y="1268017"/>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87" name="Google Shape;87;p17"/>
          <p:cNvCxnSpPr/>
          <p:nvPr/>
        </p:nvCxnSpPr>
        <p:spPr>
          <a:xfrm>
            <a:off x="388622" y="1268017"/>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88" name="Google Shape;88;p17"/>
          <p:cNvCxnSpPr/>
          <p:nvPr/>
        </p:nvCxnSpPr>
        <p:spPr>
          <a:xfrm>
            <a:off x="822960" y="1268017"/>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89" name="Google Shape;89;p17"/>
          <p:cNvCxnSpPr/>
          <p:nvPr/>
        </p:nvCxnSpPr>
        <p:spPr>
          <a:xfrm>
            <a:off x="1272543" y="1268017"/>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90" name="Google Shape;90;p17"/>
          <p:cNvCxnSpPr/>
          <p:nvPr/>
        </p:nvCxnSpPr>
        <p:spPr>
          <a:xfrm>
            <a:off x="1706881" y="1268017"/>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91" name="Google Shape;91;p17"/>
          <p:cNvCxnSpPr/>
          <p:nvPr/>
        </p:nvCxnSpPr>
        <p:spPr>
          <a:xfrm>
            <a:off x="2156456" y="1268017"/>
            <a:ext cx="327661" cy="0"/>
          </a:xfrm>
          <a:prstGeom prst="straightConnector1">
            <a:avLst/>
          </a:prstGeom>
          <a:noFill/>
          <a:ln w="38100" cap="flat" cmpd="sng">
            <a:solidFill>
              <a:srgbClr val="666666"/>
            </a:solidFill>
            <a:prstDash val="solid"/>
            <a:miter lim="8000"/>
            <a:headEnd type="none" w="sm" len="sm"/>
            <a:tailEnd type="none" w="sm" len="sm"/>
          </a:ln>
        </p:spPr>
      </p:cxnSp>
      <p:cxnSp>
        <p:nvCxnSpPr>
          <p:cNvPr id="92" name="Google Shape;92;p17"/>
          <p:cNvCxnSpPr/>
          <p:nvPr/>
        </p:nvCxnSpPr>
        <p:spPr>
          <a:xfrm>
            <a:off x="7421878" y="1268017"/>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93" name="Google Shape;93;p17"/>
          <p:cNvCxnSpPr/>
          <p:nvPr/>
        </p:nvCxnSpPr>
        <p:spPr>
          <a:xfrm>
            <a:off x="7894319" y="1268017"/>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94" name="Google Shape;94;p17"/>
          <p:cNvCxnSpPr/>
          <p:nvPr/>
        </p:nvCxnSpPr>
        <p:spPr>
          <a:xfrm>
            <a:off x="8370573" y="1268017"/>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95" name="Google Shape;95;p17"/>
          <p:cNvCxnSpPr/>
          <p:nvPr/>
        </p:nvCxnSpPr>
        <p:spPr>
          <a:xfrm>
            <a:off x="8816343" y="1268017"/>
            <a:ext cx="327654" cy="0"/>
          </a:xfrm>
          <a:prstGeom prst="straightConnector1">
            <a:avLst/>
          </a:prstGeom>
          <a:noFill/>
          <a:ln w="38100" cap="flat" cmpd="sng">
            <a:solidFill>
              <a:srgbClr val="666666"/>
            </a:solidFill>
            <a:prstDash val="solid"/>
            <a:miter lim="8000"/>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7_Title and Content">
  <p:cSld name="67_Title and Content">
    <p:bg>
      <p:bgPr>
        <a:solidFill>
          <a:srgbClr val="E1E1E1"/>
        </a:solidFill>
        <a:effectLst/>
      </p:bgPr>
    </p:bg>
    <p:spTree>
      <p:nvGrpSpPr>
        <p:cNvPr id="1" name="Shape 96"/>
        <p:cNvGrpSpPr/>
        <p:nvPr/>
      </p:nvGrpSpPr>
      <p:grpSpPr>
        <a:xfrm>
          <a:off x="0" y="0"/>
          <a:ext cx="0" cy="0"/>
          <a:chOff x="0" y="0"/>
          <a:chExt cx="0" cy="0"/>
        </a:xfrm>
      </p:grpSpPr>
      <p:sp>
        <p:nvSpPr>
          <p:cNvPr id="97" name="Google Shape;97;p18"/>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98" name="Google Shape;98;p18"/>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99" name="Google Shape;99;p18"/>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00" name="Google Shape;100;p18"/>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01" name="Google Shape;101;p18"/>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02" name="Google Shape;102;p18"/>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03" name="Google Shape;103;p18"/>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104" name="Google Shape;104;p18"/>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05" name="Google Shape;105;p18"/>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06" name="Google Shape;106;p18"/>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07" name="Google Shape;107;p18"/>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108" name="Google Shape;108;p18"/>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_ONLY" type="titleOnly">
  <p:cSld name="TITLE_ONLY">
    <p:bg>
      <p:bgPr>
        <a:solidFill>
          <a:srgbClr val="E1E1E1"/>
        </a:solidFill>
        <a:effectLst/>
      </p:bgPr>
    </p:bg>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1992633" y="1621087"/>
            <a:ext cx="5158738" cy="994169"/>
          </a:xfrm>
          <a:prstGeom prst="rect">
            <a:avLst/>
          </a:prstGeom>
          <a:noFill/>
          <a:ln w="6985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34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 name="Google Shape;113;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a:lvl1pPr>
            <a:lvl2pPr marL="0" marR="0" lvl="1" indent="0" algn="r">
              <a:spcBef>
                <a:spcPts val="0"/>
              </a:spcBef>
              <a:buNone/>
              <a:defRPr/>
            </a:lvl2pPr>
            <a:lvl3pPr marL="0" marR="0" lvl="2" indent="0" algn="r">
              <a:spcBef>
                <a:spcPts val="0"/>
              </a:spcBef>
              <a:buNone/>
              <a:defRPr/>
            </a:lvl3pPr>
            <a:lvl4pPr marL="0" marR="0" lvl="3" indent="0" algn="r">
              <a:spcBef>
                <a:spcPts val="0"/>
              </a:spcBef>
              <a:buNone/>
              <a:defRPr/>
            </a:lvl4pPr>
            <a:lvl5pPr marL="0" marR="0" lvl="4" indent="0" algn="r">
              <a:spcBef>
                <a:spcPts val="0"/>
              </a:spcBef>
              <a:buNone/>
              <a:defRPr/>
            </a:lvl5pPr>
            <a:lvl6pPr marL="0" marR="0" lvl="5" indent="0" algn="r">
              <a:spcBef>
                <a:spcPts val="0"/>
              </a:spcBef>
              <a:buNone/>
              <a:defRPr/>
            </a:lvl6pPr>
            <a:lvl7pPr marL="0" marR="0" lvl="6" indent="0" algn="r">
              <a:spcBef>
                <a:spcPts val="0"/>
              </a:spcBef>
              <a:buNone/>
              <a:defRPr/>
            </a:lvl7pPr>
            <a:lvl8pPr marL="0" marR="0" lvl="7" indent="0" algn="r">
              <a:spcBef>
                <a:spcPts val="0"/>
              </a:spcBef>
              <a:buNone/>
              <a:defRPr/>
            </a:lvl8pPr>
            <a:lvl9pPr marL="0" marR="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sz="900">
              <a:solidFill>
                <a:srgbClr val="888888"/>
              </a:solidFill>
              <a:latin typeface="Arial"/>
              <a:ea typeface="Arial"/>
              <a:cs typeface="Arial"/>
              <a:sym typeface="Arial"/>
            </a:endParaRPr>
          </a:p>
        </p:txBody>
      </p:sp>
      <p:cxnSp>
        <p:nvCxnSpPr>
          <p:cNvPr id="114" name="Google Shape;114;p19"/>
          <p:cNvCxnSpPr/>
          <p:nvPr/>
        </p:nvCxnSpPr>
        <p:spPr>
          <a:xfrm>
            <a:off x="6457952" y="5045389"/>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115" name="Google Shape;115;p19"/>
          <p:cNvCxnSpPr/>
          <p:nvPr/>
        </p:nvCxnSpPr>
        <p:spPr>
          <a:xfrm>
            <a:off x="163831" y="5041102"/>
            <a:ext cx="327662" cy="0"/>
          </a:xfrm>
          <a:prstGeom prst="straightConnector1">
            <a:avLst/>
          </a:prstGeom>
          <a:noFill/>
          <a:ln w="38100" cap="flat" cmpd="sng">
            <a:solidFill>
              <a:srgbClr val="666666"/>
            </a:solidFill>
            <a:prstDash val="solid"/>
            <a:miter lim="8000"/>
            <a:headEnd type="none" w="sm" len="sm"/>
            <a:tailEnd type="none" w="sm" len="sm"/>
          </a:ln>
        </p:spPr>
      </p:cxnSp>
      <p:cxnSp>
        <p:nvCxnSpPr>
          <p:cNvPr id="116" name="Google Shape;116;p19"/>
          <p:cNvCxnSpPr/>
          <p:nvPr/>
        </p:nvCxnSpPr>
        <p:spPr>
          <a:xfrm>
            <a:off x="929643" y="5041102"/>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117" name="Google Shape;117;p19"/>
          <p:cNvCxnSpPr/>
          <p:nvPr/>
        </p:nvCxnSpPr>
        <p:spPr>
          <a:xfrm>
            <a:off x="1981201" y="5041102"/>
            <a:ext cx="327661" cy="0"/>
          </a:xfrm>
          <a:prstGeom prst="straightConnector1">
            <a:avLst/>
          </a:prstGeom>
          <a:noFill/>
          <a:ln w="38100" cap="flat" cmpd="sng">
            <a:solidFill>
              <a:srgbClr val="666666"/>
            </a:solidFill>
            <a:prstDash val="solid"/>
            <a:miter lim="8000"/>
            <a:headEnd type="none" w="sm" len="sm"/>
            <a:tailEnd type="none" w="sm" len="sm"/>
          </a:ln>
        </p:spPr>
      </p:cxnSp>
      <p:cxnSp>
        <p:nvCxnSpPr>
          <p:cNvPr id="118" name="Google Shape;118;p19"/>
          <p:cNvCxnSpPr/>
          <p:nvPr/>
        </p:nvCxnSpPr>
        <p:spPr>
          <a:xfrm>
            <a:off x="3192783" y="5041102"/>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119" name="Google Shape;119;p19"/>
          <p:cNvCxnSpPr/>
          <p:nvPr/>
        </p:nvCxnSpPr>
        <p:spPr>
          <a:xfrm>
            <a:off x="4572002" y="5041102"/>
            <a:ext cx="327654" cy="0"/>
          </a:xfrm>
          <a:prstGeom prst="straightConnector1">
            <a:avLst/>
          </a:prstGeom>
          <a:noFill/>
          <a:ln w="38100" cap="flat" cmpd="sng">
            <a:solidFill>
              <a:srgbClr val="666666"/>
            </a:solidFill>
            <a:prstDash val="solid"/>
            <a:miter lim="8000"/>
            <a:headEnd type="none" w="sm" len="sm"/>
            <a:tailEnd type="none" w="sm" len="sm"/>
          </a:ln>
        </p:spPr>
      </p:cxnSp>
      <p:cxnSp>
        <p:nvCxnSpPr>
          <p:cNvPr id="120" name="Google Shape;120;p19"/>
          <p:cNvCxnSpPr/>
          <p:nvPr/>
        </p:nvCxnSpPr>
        <p:spPr>
          <a:xfrm>
            <a:off x="8351522" y="5051822"/>
            <a:ext cx="327662" cy="0"/>
          </a:xfrm>
          <a:prstGeom prst="straightConnector1">
            <a:avLst/>
          </a:prstGeom>
          <a:noFill/>
          <a:ln w="38100" cap="flat" cmpd="sng">
            <a:solidFill>
              <a:srgbClr val="666666"/>
            </a:solidFill>
            <a:prstDash val="solid"/>
            <a:miter lim="8000"/>
            <a:headEnd type="none" w="sm" len="sm"/>
            <a:tailEnd type="none" w="sm" len="sm"/>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Only">
  <p:cSld name="1_Title Only">
    <p:bg>
      <p:bgPr>
        <a:solidFill>
          <a:srgbClr val="E1E1E1"/>
        </a:solidFill>
        <a:effectLst/>
      </p:bgPr>
    </p:bg>
    <p:spTree>
      <p:nvGrpSpPr>
        <p:cNvPr id="1" name="Shape 121"/>
        <p:cNvGrpSpPr/>
        <p:nvPr/>
      </p:nvGrpSpPr>
      <p:grpSpPr>
        <a:xfrm>
          <a:off x="0" y="0"/>
          <a:ext cx="0" cy="0"/>
          <a:chOff x="0" y="0"/>
          <a:chExt cx="0" cy="0"/>
        </a:xfrm>
      </p:grpSpPr>
      <p:cxnSp>
        <p:nvCxnSpPr>
          <p:cNvPr id="122" name="Google Shape;122;p20"/>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123" name="Google Shape;123;p20"/>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124" name="Google Shape;124;p20"/>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125" name="Google Shape;125;p20"/>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126" name="Google Shape;126;p20"/>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127" name="Google Shape;127;p20"/>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128" name="Google Shape;128;p20"/>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129" name="Google Shape;129;p20"/>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rgbClr val="E1E1E1"/>
        </a:solidFill>
        <a:effectLst/>
      </p:bgPr>
    </p:bg>
    <p:spTree>
      <p:nvGrpSpPr>
        <p:cNvPr id="1" name="Shape 130"/>
        <p:cNvGrpSpPr/>
        <p:nvPr/>
      </p:nvGrpSpPr>
      <p:grpSpPr>
        <a:xfrm>
          <a:off x="0" y="0"/>
          <a:ext cx="0" cy="0"/>
          <a:chOff x="0" y="0"/>
          <a:chExt cx="0" cy="0"/>
        </a:xfrm>
      </p:grpSpPr>
      <p:sp>
        <p:nvSpPr>
          <p:cNvPr id="131" name="Google Shape;131;p21"/>
          <p:cNvSpPr txBox="1">
            <a:spLocks noGrp="1"/>
          </p:cNvSpPr>
          <p:nvPr>
            <p:ph type="body" idx="1"/>
          </p:nvPr>
        </p:nvSpPr>
        <p:spPr>
          <a:xfrm>
            <a:off x="628259" y="1369220"/>
            <a:ext cx="3886200" cy="3409950"/>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800"/>
              </a:spcBef>
              <a:spcAft>
                <a:spcPts val="0"/>
              </a:spcAft>
              <a:buClr>
                <a:srgbClr val="2E2E2E"/>
              </a:buClr>
              <a:buSzPts val="2300"/>
              <a:buFont typeface="Arial"/>
              <a:buNone/>
              <a:defRPr sz="2300" b="0">
                <a:solidFill>
                  <a:srgbClr val="2E2E2E"/>
                </a:solidFill>
                <a:latin typeface="Arial"/>
                <a:ea typeface="Arial"/>
                <a:cs typeface="Arial"/>
                <a:sym typeface="Arial"/>
              </a:defRPr>
            </a:lvl1pPr>
            <a:lvl2pPr marL="914400" lvl="1" indent="-228600" algn="l">
              <a:lnSpc>
                <a:spcPct val="90000"/>
              </a:lnSpc>
              <a:spcBef>
                <a:spcPts val="400"/>
              </a:spcBef>
              <a:spcAft>
                <a:spcPts val="0"/>
              </a:spcAft>
              <a:buClr>
                <a:srgbClr val="2E2E2E"/>
              </a:buClr>
              <a:buSzPts val="1800"/>
              <a:buFont typeface="Arial"/>
              <a:buNone/>
              <a:defRPr>
                <a:solidFill>
                  <a:srgbClr val="2E2E2E"/>
                </a:solidFill>
              </a:defRPr>
            </a:lvl2pPr>
            <a:lvl3pPr marL="1371600" lvl="2" indent="-228600" algn="l">
              <a:lnSpc>
                <a:spcPct val="90000"/>
              </a:lnSpc>
              <a:spcBef>
                <a:spcPts val="400"/>
              </a:spcBef>
              <a:spcAft>
                <a:spcPts val="0"/>
              </a:spcAft>
              <a:buClr>
                <a:srgbClr val="2E2E2E"/>
              </a:buClr>
              <a:buSzPts val="1800"/>
              <a:buFont typeface="Arial"/>
              <a:buNone/>
              <a:defRPr>
                <a:solidFill>
                  <a:srgbClr val="2E2E2E"/>
                </a:solidFill>
              </a:defRPr>
            </a:lvl3pPr>
            <a:lvl4pPr marL="1828800" lvl="3" indent="-228600" algn="l">
              <a:lnSpc>
                <a:spcPct val="90000"/>
              </a:lnSpc>
              <a:spcBef>
                <a:spcPts val="400"/>
              </a:spcBef>
              <a:spcAft>
                <a:spcPts val="0"/>
              </a:spcAft>
              <a:buClr>
                <a:srgbClr val="2E2E2E"/>
              </a:buClr>
              <a:buSzPts val="1800"/>
              <a:buFont typeface="Arial"/>
              <a:buNone/>
              <a:defRPr>
                <a:solidFill>
                  <a:srgbClr val="2E2E2E"/>
                </a:solidFill>
              </a:defRPr>
            </a:lvl4pPr>
            <a:lvl5pPr marL="2286000" lvl="4" indent="-228600" algn="l">
              <a:lnSpc>
                <a:spcPct val="90000"/>
              </a:lnSpc>
              <a:spcBef>
                <a:spcPts val="800"/>
              </a:spcBef>
              <a:spcAft>
                <a:spcPts val="0"/>
              </a:spcAft>
              <a:buClr>
                <a:srgbClr val="2E2E2E"/>
              </a:buClr>
              <a:buSzPts val="1800"/>
              <a:buFont typeface="Arial"/>
              <a:buNone/>
              <a:defRPr>
                <a:solidFill>
                  <a:srgbClr val="2E2E2E"/>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21"/>
          <p:cNvSpPr txBox="1">
            <a:spLocks noGrp="1"/>
          </p:cNvSpPr>
          <p:nvPr>
            <p:ph type="body" idx="2"/>
          </p:nvPr>
        </p:nvSpPr>
        <p:spPr>
          <a:xfrm>
            <a:off x="4745538" y="1366839"/>
            <a:ext cx="3886200" cy="3409950"/>
          </a:xfrm>
          <a:prstGeom prst="rect">
            <a:avLst/>
          </a:prstGeom>
          <a:noFill/>
          <a:ln>
            <a:noFill/>
          </a:ln>
        </p:spPr>
        <p:txBody>
          <a:bodyPr spcFirstLastPara="1" wrap="square" lIns="68575" tIns="34275" rIns="68575" bIns="34275" anchor="t" anchorCtr="0">
            <a:normAutofit/>
          </a:bodyPr>
          <a:lstStyle>
            <a:lvl1pPr marL="457200" lvl="0" indent="-228600" algn="l">
              <a:lnSpc>
                <a:spcPct val="100000"/>
              </a:lnSpc>
              <a:spcBef>
                <a:spcPts val="800"/>
              </a:spcBef>
              <a:spcAft>
                <a:spcPts val="0"/>
              </a:spcAft>
              <a:buClr>
                <a:srgbClr val="2E2E2E"/>
              </a:buClr>
              <a:buSzPts val="2300"/>
              <a:buFont typeface="Arial"/>
              <a:buNone/>
              <a:defRPr sz="2300" b="0">
                <a:solidFill>
                  <a:srgbClr val="2E2E2E"/>
                </a:solidFill>
                <a:latin typeface="Arial"/>
                <a:ea typeface="Arial"/>
                <a:cs typeface="Arial"/>
                <a:sym typeface="Arial"/>
              </a:defRPr>
            </a:lvl1pPr>
            <a:lvl2pPr marL="914400" lvl="1" indent="-228600" algn="l">
              <a:lnSpc>
                <a:spcPct val="90000"/>
              </a:lnSpc>
              <a:spcBef>
                <a:spcPts val="400"/>
              </a:spcBef>
              <a:spcAft>
                <a:spcPts val="0"/>
              </a:spcAft>
              <a:buClr>
                <a:srgbClr val="2E2E2E"/>
              </a:buClr>
              <a:buSzPts val="1800"/>
              <a:buFont typeface="Arial"/>
              <a:buNone/>
              <a:defRPr>
                <a:solidFill>
                  <a:srgbClr val="2E2E2E"/>
                </a:solidFill>
              </a:defRPr>
            </a:lvl2pPr>
            <a:lvl3pPr marL="1371600" lvl="2" indent="-228600" algn="l">
              <a:lnSpc>
                <a:spcPct val="90000"/>
              </a:lnSpc>
              <a:spcBef>
                <a:spcPts val="400"/>
              </a:spcBef>
              <a:spcAft>
                <a:spcPts val="0"/>
              </a:spcAft>
              <a:buClr>
                <a:srgbClr val="2E2E2E"/>
              </a:buClr>
              <a:buSzPts val="1800"/>
              <a:buFont typeface="Arial"/>
              <a:buNone/>
              <a:defRPr>
                <a:solidFill>
                  <a:srgbClr val="2E2E2E"/>
                </a:solidFill>
              </a:defRPr>
            </a:lvl3pPr>
            <a:lvl4pPr marL="1828800" lvl="3" indent="-228600" algn="l">
              <a:lnSpc>
                <a:spcPct val="90000"/>
              </a:lnSpc>
              <a:spcBef>
                <a:spcPts val="400"/>
              </a:spcBef>
              <a:spcAft>
                <a:spcPts val="0"/>
              </a:spcAft>
              <a:buClr>
                <a:srgbClr val="2E2E2E"/>
              </a:buClr>
              <a:buSzPts val="1800"/>
              <a:buFont typeface="Arial"/>
              <a:buNone/>
              <a:defRPr>
                <a:solidFill>
                  <a:srgbClr val="2E2E2E"/>
                </a:solidFill>
              </a:defRPr>
            </a:lvl4pPr>
            <a:lvl5pPr marL="2286000" lvl="4" indent="-228600" algn="l">
              <a:lnSpc>
                <a:spcPct val="90000"/>
              </a:lnSpc>
              <a:spcBef>
                <a:spcPts val="800"/>
              </a:spcBef>
              <a:spcAft>
                <a:spcPts val="0"/>
              </a:spcAft>
              <a:buClr>
                <a:srgbClr val="2E2E2E"/>
              </a:buClr>
              <a:buSzPts val="1800"/>
              <a:buFont typeface="Arial"/>
              <a:buNone/>
              <a:defRPr>
                <a:solidFill>
                  <a:srgbClr val="2E2E2E"/>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33" name="Google Shape;133;p21"/>
          <p:cNvCxnSpPr/>
          <p:nvPr/>
        </p:nvCxnSpPr>
        <p:spPr>
          <a:xfrm>
            <a:off x="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4" name="Google Shape;134;p21"/>
          <p:cNvCxnSpPr/>
          <p:nvPr/>
        </p:nvCxnSpPr>
        <p:spPr>
          <a:xfrm>
            <a:off x="38862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5" name="Google Shape;135;p21"/>
          <p:cNvCxnSpPr/>
          <p:nvPr/>
        </p:nvCxnSpPr>
        <p:spPr>
          <a:xfrm>
            <a:off x="82296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6" name="Google Shape;136;p21"/>
          <p:cNvCxnSpPr/>
          <p:nvPr/>
        </p:nvCxnSpPr>
        <p:spPr>
          <a:xfrm>
            <a:off x="127254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7" name="Google Shape;137;p21"/>
          <p:cNvCxnSpPr/>
          <p:nvPr/>
        </p:nvCxnSpPr>
        <p:spPr>
          <a:xfrm>
            <a:off x="170688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8" name="Google Shape;138;p21"/>
          <p:cNvCxnSpPr/>
          <p:nvPr/>
        </p:nvCxnSpPr>
        <p:spPr>
          <a:xfrm>
            <a:off x="215646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39" name="Google Shape;139;p21"/>
          <p:cNvCxnSpPr/>
          <p:nvPr/>
        </p:nvCxnSpPr>
        <p:spPr>
          <a:xfrm>
            <a:off x="742188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40" name="Google Shape;140;p21"/>
          <p:cNvCxnSpPr/>
          <p:nvPr/>
        </p:nvCxnSpPr>
        <p:spPr>
          <a:xfrm>
            <a:off x="789432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41" name="Google Shape;141;p21"/>
          <p:cNvCxnSpPr/>
          <p:nvPr/>
        </p:nvCxnSpPr>
        <p:spPr>
          <a:xfrm>
            <a:off x="8370570" y="126801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142" name="Google Shape;142;p21"/>
          <p:cNvCxnSpPr/>
          <p:nvPr/>
        </p:nvCxnSpPr>
        <p:spPr>
          <a:xfrm>
            <a:off x="8816340" y="1268016"/>
            <a:ext cx="327660" cy="0"/>
          </a:xfrm>
          <a:prstGeom prst="straightConnector1">
            <a:avLst/>
          </a:prstGeom>
          <a:noFill/>
          <a:ln w="38100" cap="flat" cmpd="sng">
            <a:solidFill>
              <a:srgbClr val="666666"/>
            </a:solidFill>
            <a:prstDash val="solid"/>
            <a:miter lim="800000"/>
            <a:headEnd type="none" w="sm" len="sm"/>
            <a:tailEnd type="none" w="sm" len="sm"/>
          </a:ln>
        </p:spPr>
      </p:cxnSp>
      <p:sp>
        <p:nvSpPr>
          <p:cNvPr id="143" name="Google Shape;143;p21"/>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400"/>
              <a:buFont typeface="Arial"/>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bg>
      <p:bgPr>
        <a:solidFill>
          <a:srgbClr val="E1E1E1"/>
        </a:solidFill>
        <a:effectLst/>
      </p:bgPr>
    </p:bg>
    <p:spTree>
      <p:nvGrpSpPr>
        <p:cNvPr id="1" name="Shape 144"/>
        <p:cNvGrpSpPr/>
        <p:nvPr/>
      </p:nvGrpSpPr>
      <p:grpSpPr>
        <a:xfrm>
          <a:off x="0" y="0"/>
          <a:ext cx="0" cy="0"/>
          <a:chOff x="0" y="0"/>
          <a:chExt cx="0" cy="0"/>
        </a:xfrm>
      </p:grpSpPr>
      <p:sp>
        <p:nvSpPr>
          <p:cNvPr id="145" name="Google Shape;145;p22"/>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46" name="Google Shape;146;p22"/>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47" name="Google Shape;147;p22"/>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48" name="Google Shape;148;p22"/>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49" name="Google Shape;149;p22"/>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50" name="Google Shape;150;p22"/>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51" name="Google Shape;151;p22"/>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152" name="Google Shape;152;p22"/>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53" name="Google Shape;153;p22"/>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54" name="Google Shape;154;p22"/>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55" name="Google Shape;155;p22"/>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156" name="Google Shape;156;p22"/>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solidFill>
          <a:srgbClr val="E1E1E1"/>
        </a:solidFill>
        <a:effectLst/>
      </p:bgPr>
    </p:bg>
    <p:spTree>
      <p:nvGrpSpPr>
        <p:cNvPr id="1" name="Shape 157"/>
        <p:cNvGrpSpPr/>
        <p:nvPr/>
      </p:nvGrpSpPr>
      <p:grpSpPr>
        <a:xfrm>
          <a:off x="0" y="0"/>
          <a:ext cx="0" cy="0"/>
          <a:chOff x="0" y="0"/>
          <a:chExt cx="0" cy="0"/>
        </a:xfrm>
      </p:grpSpPr>
      <p:sp>
        <p:nvSpPr>
          <p:cNvPr id="158" name="Google Shape;158;p23"/>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59" name="Google Shape;159;p23"/>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60" name="Google Shape;160;p23"/>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61" name="Google Shape;161;p23"/>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62" name="Google Shape;162;p23"/>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63" name="Google Shape;163;p23"/>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64" name="Google Shape;164;p23"/>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165" name="Google Shape;165;p23"/>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66" name="Google Shape;166;p23"/>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67" name="Google Shape;167;p23"/>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68" name="Google Shape;168;p23"/>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169" name="Google Shape;169;p23"/>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Title and Content">
  <p:cSld name="5_Title and Content">
    <p:bg>
      <p:bgPr>
        <a:solidFill>
          <a:srgbClr val="E1E1E1"/>
        </a:solidFill>
        <a:effectLst/>
      </p:bgPr>
    </p:bg>
    <p:spTree>
      <p:nvGrpSpPr>
        <p:cNvPr id="1" name="Shape 170"/>
        <p:cNvGrpSpPr/>
        <p:nvPr/>
      </p:nvGrpSpPr>
      <p:grpSpPr>
        <a:xfrm>
          <a:off x="0" y="0"/>
          <a:ext cx="0" cy="0"/>
          <a:chOff x="0" y="0"/>
          <a:chExt cx="0" cy="0"/>
        </a:xfrm>
      </p:grpSpPr>
      <p:sp>
        <p:nvSpPr>
          <p:cNvPr id="171" name="Google Shape;171;p24"/>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72" name="Google Shape;172;p24"/>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73" name="Google Shape;173;p24"/>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74" name="Google Shape;174;p24"/>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75" name="Google Shape;175;p24"/>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76" name="Google Shape;176;p24"/>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77" name="Google Shape;177;p24"/>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178" name="Google Shape;178;p24"/>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79" name="Google Shape;179;p24"/>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80" name="Google Shape;180;p24"/>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81" name="Google Shape;181;p24"/>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182" name="Google Shape;182;p24"/>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9_Title and Content">
  <p:cSld name="9_Title and Content">
    <p:bg>
      <p:bgPr>
        <a:solidFill>
          <a:srgbClr val="E1E1E1"/>
        </a:solidFill>
        <a:effectLst/>
      </p:bgPr>
    </p:bg>
    <p:spTree>
      <p:nvGrpSpPr>
        <p:cNvPr id="1" name="Shape 183"/>
        <p:cNvGrpSpPr/>
        <p:nvPr/>
      </p:nvGrpSpPr>
      <p:grpSpPr>
        <a:xfrm>
          <a:off x="0" y="0"/>
          <a:ext cx="0" cy="0"/>
          <a:chOff x="0" y="0"/>
          <a:chExt cx="0" cy="0"/>
        </a:xfrm>
      </p:grpSpPr>
      <p:sp>
        <p:nvSpPr>
          <p:cNvPr id="184" name="Google Shape;184;p25"/>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85" name="Google Shape;185;p25"/>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86" name="Google Shape;186;p25"/>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87" name="Google Shape;187;p25"/>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88" name="Google Shape;188;p25"/>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89" name="Google Shape;189;p25"/>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90" name="Google Shape;190;p25"/>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191" name="Google Shape;191;p25"/>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92" name="Google Shape;192;p25"/>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93" name="Google Shape;193;p25"/>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194" name="Google Shape;194;p25"/>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195" name="Google Shape;195;p25"/>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7_Title and Content">
  <p:cSld name="27_Title and Content">
    <p:bg>
      <p:bgPr>
        <a:solidFill>
          <a:srgbClr val="E1E1E1"/>
        </a:solidFill>
        <a:effectLst/>
      </p:bgPr>
    </p:bg>
    <p:spTree>
      <p:nvGrpSpPr>
        <p:cNvPr id="1" name="Shape 196"/>
        <p:cNvGrpSpPr/>
        <p:nvPr/>
      </p:nvGrpSpPr>
      <p:grpSpPr>
        <a:xfrm>
          <a:off x="0" y="0"/>
          <a:ext cx="0" cy="0"/>
          <a:chOff x="0" y="0"/>
          <a:chExt cx="0" cy="0"/>
        </a:xfrm>
      </p:grpSpPr>
      <p:sp>
        <p:nvSpPr>
          <p:cNvPr id="197" name="Google Shape;197;p26"/>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98" name="Google Shape;198;p26"/>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199" name="Google Shape;199;p26"/>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00" name="Google Shape;200;p26"/>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01" name="Google Shape;201;p26"/>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02" name="Google Shape;202;p26"/>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03" name="Google Shape;203;p26"/>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04" name="Google Shape;204;p26"/>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05" name="Google Shape;205;p26"/>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06" name="Google Shape;206;p26"/>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07" name="Google Shape;207;p26"/>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08" name="Google Shape;208;p26"/>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bg>
      <p:bgPr>
        <a:solidFill>
          <a:srgbClr val="E1E1E1"/>
        </a:solidFill>
        <a:effectLst/>
      </p:bgPr>
    </p:bg>
    <p:spTree>
      <p:nvGrpSpPr>
        <p:cNvPr id="1" name="Shape 209"/>
        <p:cNvGrpSpPr/>
        <p:nvPr/>
      </p:nvGrpSpPr>
      <p:grpSpPr>
        <a:xfrm>
          <a:off x="0" y="0"/>
          <a:ext cx="0" cy="0"/>
          <a:chOff x="0" y="0"/>
          <a:chExt cx="0" cy="0"/>
        </a:xfrm>
      </p:grpSpPr>
      <p:sp>
        <p:nvSpPr>
          <p:cNvPr id="210" name="Google Shape;210;p27"/>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211" name="Google Shape;211;p27"/>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12" name="Google Shape;212;p27"/>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13" name="Google Shape;213;p27"/>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14" name="Google Shape;214;p27"/>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15" name="Google Shape;215;p27"/>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16" name="Google Shape;216;p27"/>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17" name="Google Shape;217;p27"/>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18" name="Google Shape;218;p27"/>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19" name="Google Shape;219;p27"/>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20" name="Google Shape;220;p27"/>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21" name="Google Shape;221;p27"/>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Only">
  <p:cSld name="2_Title Only">
    <p:bg>
      <p:bgPr>
        <a:solidFill>
          <a:srgbClr val="E1E1E1"/>
        </a:solidFill>
        <a:effectLst/>
      </p:bgPr>
    </p:bg>
    <p:spTree>
      <p:nvGrpSpPr>
        <p:cNvPr id="1" name="Shape 222"/>
        <p:cNvGrpSpPr/>
        <p:nvPr/>
      </p:nvGrpSpPr>
      <p:grpSpPr>
        <a:xfrm>
          <a:off x="0" y="0"/>
          <a:ext cx="0" cy="0"/>
          <a:chOff x="0" y="0"/>
          <a:chExt cx="0" cy="0"/>
        </a:xfrm>
      </p:grpSpPr>
      <p:cxnSp>
        <p:nvCxnSpPr>
          <p:cNvPr id="223" name="Google Shape;223;p28"/>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224" name="Google Shape;224;p28"/>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225" name="Google Shape;225;p28"/>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26" name="Google Shape;226;p28"/>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227" name="Google Shape;227;p28"/>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28" name="Google Shape;228;p28"/>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29" name="Google Shape;229;p28"/>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230" name="Google Shape;230;p28"/>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bg>
      <p:bgPr>
        <a:solidFill>
          <a:srgbClr val="E1E1E1"/>
        </a:solidFill>
        <a:effectLst/>
      </p:bgPr>
    </p:bg>
    <p:spTree>
      <p:nvGrpSpPr>
        <p:cNvPr id="1" name="Shape 231"/>
        <p:cNvGrpSpPr/>
        <p:nvPr/>
      </p:nvGrpSpPr>
      <p:grpSpPr>
        <a:xfrm>
          <a:off x="0" y="0"/>
          <a:ext cx="0" cy="0"/>
          <a:chOff x="0" y="0"/>
          <a:chExt cx="0" cy="0"/>
        </a:xfrm>
      </p:grpSpPr>
      <p:sp>
        <p:nvSpPr>
          <p:cNvPr id="232" name="Google Shape;232;p29"/>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233" name="Google Shape;233;p29"/>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34" name="Google Shape;234;p29"/>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35" name="Google Shape;235;p29"/>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36" name="Google Shape;236;p29"/>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37" name="Google Shape;237;p29"/>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38" name="Google Shape;238;p29"/>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39" name="Google Shape;239;p29"/>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40" name="Google Shape;240;p29"/>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41" name="Google Shape;241;p29"/>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42" name="Google Shape;242;p29"/>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43" name="Google Shape;243;p29"/>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E1E1E1"/>
        </a:solidFill>
        <a:effectLst/>
      </p:bgPr>
    </p:bg>
    <p:spTree>
      <p:nvGrpSpPr>
        <p:cNvPr id="1" name="Shape 244"/>
        <p:cNvGrpSpPr/>
        <p:nvPr/>
      </p:nvGrpSpPr>
      <p:grpSpPr>
        <a:xfrm>
          <a:off x="0" y="0"/>
          <a:ext cx="0" cy="0"/>
          <a:chOff x="0" y="0"/>
          <a:chExt cx="0" cy="0"/>
        </a:xfrm>
      </p:grpSpPr>
      <p:sp>
        <p:nvSpPr>
          <p:cNvPr id="245" name="Google Shape;245;p30"/>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246" name="Google Shape;246;p30"/>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47" name="Google Shape;247;p30"/>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48" name="Google Shape;248;p30"/>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49" name="Google Shape;249;p30"/>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50" name="Google Shape;250;p30"/>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51" name="Google Shape;251;p30"/>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52" name="Google Shape;252;p30"/>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53" name="Google Shape;253;p30"/>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54" name="Google Shape;254;p30"/>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55" name="Google Shape;255;p30"/>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56" name="Google Shape;256;p30"/>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Title Only">
  <p:cSld name="4_Title Only">
    <p:bg>
      <p:bgPr>
        <a:solidFill>
          <a:srgbClr val="E1E1E1"/>
        </a:solidFill>
        <a:effectLst/>
      </p:bgPr>
    </p:bg>
    <p:spTree>
      <p:nvGrpSpPr>
        <p:cNvPr id="1" name="Shape 257"/>
        <p:cNvGrpSpPr/>
        <p:nvPr/>
      </p:nvGrpSpPr>
      <p:grpSpPr>
        <a:xfrm>
          <a:off x="0" y="0"/>
          <a:ext cx="0" cy="0"/>
          <a:chOff x="0" y="0"/>
          <a:chExt cx="0" cy="0"/>
        </a:xfrm>
      </p:grpSpPr>
      <p:cxnSp>
        <p:nvCxnSpPr>
          <p:cNvPr id="258" name="Google Shape;258;p31"/>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259" name="Google Shape;259;p31"/>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260" name="Google Shape;260;p31"/>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61" name="Google Shape;261;p31"/>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262" name="Google Shape;262;p31"/>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63" name="Google Shape;263;p31"/>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64" name="Google Shape;264;p31"/>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265" name="Google Shape;265;p31"/>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bg>
      <p:bgPr>
        <a:solidFill>
          <a:srgbClr val="E1E1E1"/>
        </a:solidFill>
        <a:effectLst/>
      </p:bgPr>
    </p:bg>
    <p:spTree>
      <p:nvGrpSpPr>
        <p:cNvPr id="1" name="Shape 266"/>
        <p:cNvGrpSpPr/>
        <p:nvPr/>
      </p:nvGrpSpPr>
      <p:grpSpPr>
        <a:xfrm>
          <a:off x="0" y="0"/>
          <a:ext cx="0" cy="0"/>
          <a:chOff x="0" y="0"/>
          <a:chExt cx="0" cy="0"/>
        </a:xfrm>
      </p:grpSpPr>
      <p:sp>
        <p:nvSpPr>
          <p:cNvPr id="267" name="Google Shape;267;p32"/>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268" name="Google Shape;268;p32"/>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69" name="Google Shape;269;p32"/>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70" name="Google Shape;270;p32"/>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71" name="Google Shape;271;p32"/>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72" name="Google Shape;272;p32"/>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73" name="Google Shape;273;p32"/>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74" name="Google Shape;274;p32"/>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75" name="Google Shape;275;p32"/>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76" name="Google Shape;276;p32"/>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77" name="Google Shape;277;p32"/>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78" name="Google Shape;278;p32"/>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5_Title and Content">
  <p:cSld name="25_Title and Content">
    <p:bg>
      <p:bgPr>
        <a:solidFill>
          <a:srgbClr val="E1E1E1"/>
        </a:solidFill>
        <a:effectLst/>
      </p:bgPr>
    </p:bg>
    <p:spTree>
      <p:nvGrpSpPr>
        <p:cNvPr id="1" name="Shape 279"/>
        <p:cNvGrpSpPr/>
        <p:nvPr/>
      </p:nvGrpSpPr>
      <p:grpSpPr>
        <a:xfrm>
          <a:off x="0" y="0"/>
          <a:ext cx="0" cy="0"/>
          <a:chOff x="0" y="0"/>
          <a:chExt cx="0" cy="0"/>
        </a:xfrm>
      </p:grpSpPr>
      <p:sp>
        <p:nvSpPr>
          <p:cNvPr id="280" name="Google Shape;280;p33"/>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281" name="Google Shape;281;p33"/>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82" name="Google Shape;282;p33"/>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83" name="Google Shape;283;p33"/>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84" name="Google Shape;284;p33"/>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85" name="Google Shape;285;p33"/>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86" name="Google Shape;286;p33"/>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287" name="Google Shape;287;p33"/>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88" name="Google Shape;288;p33"/>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289" name="Google Shape;289;p33"/>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290" name="Google Shape;290;p33"/>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291" name="Google Shape;291;p33"/>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1_Title Only">
  <p:cSld name="11_Title Only">
    <p:bg>
      <p:bgPr>
        <a:solidFill>
          <a:srgbClr val="E1E1E1"/>
        </a:solidFill>
        <a:effectLst/>
      </p:bgPr>
    </p:bg>
    <p:spTree>
      <p:nvGrpSpPr>
        <p:cNvPr id="1" name="Shape 292"/>
        <p:cNvGrpSpPr/>
        <p:nvPr/>
      </p:nvGrpSpPr>
      <p:grpSpPr>
        <a:xfrm>
          <a:off x="0" y="0"/>
          <a:ext cx="0" cy="0"/>
          <a:chOff x="0" y="0"/>
          <a:chExt cx="0" cy="0"/>
        </a:xfrm>
      </p:grpSpPr>
      <p:cxnSp>
        <p:nvCxnSpPr>
          <p:cNvPr id="293" name="Google Shape;293;p34"/>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294" name="Google Shape;294;p34"/>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295" name="Google Shape;295;p34"/>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96" name="Google Shape;296;p34"/>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297" name="Google Shape;297;p34"/>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98" name="Google Shape;298;p34"/>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299" name="Google Shape;299;p34"/>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300" name="Google Shape;300;p34"/>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2_Title and Content">
  <p:cSld name="62_Title and Content">
    <p:bg>
      <p:bgPr>
        <a:solidFill>
          <a:srgbClr val="E1E1E1"/>
        </a:solidFill>
        <a:effectLst/>
      </p:bgPr>
    </p:bg>
    <p:spTree>
      <p:nvGrpSpPr>
        <p:cNvPr id="1" name="Shape 301"/>
        <p:cNvGrpSpPr/>
        <p:nvPr/>
      </p:nvGrpSpPr>
      <p:grpSpPr>
        <a:xfrm>
          <a:off x="0" y="0"/>
          <a:ext cx="0" cy="0"/>
          <a:chOff x="0" y="0"/>
          <a:chExt cx="0" cy="0"/>
        </a:xfrm>
      </p:grpSpPr>
      <p:sp>
        <p:nvSpPr>
          <p:cNvPr id="302" name="Google Shape;302;p35"/>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03" name="Google Shape;303;p35"/>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04" name="Google Shape;304;p35"/>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05" name="Google Shape;305;p35"/>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06" name="Google Shape;306;p35"/>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07" name="Google Shape;307;p35"/>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08" name="Google Shape;308;p35"/>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09" name="Google Shape;309;p35"/>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10" name="Google Shape;310;p35"/>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11" name="Google Shape;311;p35"/>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12" name="Google Shape;312;p35"/>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13" name="Google Shape;313;p35"/>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3_Title and Content">
  <p:cSld name="63_Title and Content">
    <p:bg>
      <p:bgPr>
        <a:solidFill>
          <a:srgbClr val="E1E1E1"/>
        </a:solidFill>
        <a:effectLst/>
      </p:bgPr>
    </p:bg>
    <p:spTree>
      <p:nvGrpSpPr>
        <p:cNvPr id="1" name="Shape 314"/>
        <p:cNvGrpSpPr/>
        <p:nvPr/>
      </p:nvGrpSpPr>
      <p:grpSpPr>
        <a:xfrm>
          <a:off x="0" y="0"/>
          <a:ext cx="0" cy="0"/>
          <a:chOff x="0" y="0"/>
          <a:chExt cx="0" cy="0"/>
        </a:xfrm>
      </p:grpSpPr>
      <p:sp>
        <p:nvSpPr>
          <p:cNvPr id="315" name="Google Shape;315;p36"/>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16" name="Google Shape;316;p36"/>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17" name="Google Shape;317;p36"/>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18" name="Google Shape;318;p36"/>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19" name="Google Shape;319;p36"/>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20" name="Google Shape;320;p36"/>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21" name="Google Shape;321;p36"/>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22" name="Google Shape;322;p36"/>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23" name="Google Shape;323;p36"/>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24" name="Google Shape;324;p36"/>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25" name="Google Shape;325;p36"/>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26" name="Google Shape;326;p36"/>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8_Title and Content">
  <p:cSld name="68_Title and Content">
    <p:bg>
      <p:bgPr>
        <a:solidFill>
          <a:srgbClr val="E1E1E1"/>
        </a:solidFill>
        <a:effectLst/>
      </p:bgPr>
    </p:bg>
    <p:spTree>
      <p:nvGrpSpPr>
        <p:cNvPr id="1" name="Shape 327"/>
        <p:cNvGrpSpPr/>
        <p:nvPr/>
      </p:nvGrpSpPr>
      <p:grpSpPr>
        <a:xfrm>
          <a:off x="0" y="0"/>
          <a:ext cx="0" cy="0"/>
          <a:chOff x="0" y="0"/>
          <a:chExt cx="0" cy="0"/>
        </a:xfrm>
      </p:grpSpPr>
      <p:sp>
        <p:nvSpPr>
          <p:cNvPr id="328" name="Google Shape;328;p37"/>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29" name="Google Shape;329;p37"/>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30" name="Google Shape;330;p37"/>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31" name="Google Shape;331;p37"/>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32" name="Google Shape;332;p37"/>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33" name="Google Shape;333;p37"/>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34" name="Google Shape;334;p37"/>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35" name="Google Shape;335;p37"/>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36" name="Google Shape;336;p37"/>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37" name="Google Shape;337;p37"/>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38" name="Google Shape;338;p37"/>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39" name="Google Shape;339;p37"/>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9_Title and Content">
  <p:cSld name="69_Title and Content">
    <p:bg>
      <p:bgPr>
        <a:solidFill>
          <a:srgbClr val="E1E1E1"/>
        </a:solidFill>
        <a:effectLst/>
      </p:bgPr>
    </p:bg>
    <p:spTree>
      <p:nvGrpSpPr>
        <p:cNvPr id="1" name="Shape 340"/>
        <p:cNvGrpSpPr/>
        <p:nvPr/>
      </p:nvGrpSpPr>
      <p:grpSpPr>
        <a:xfrm>
          <a:off x="0" y="0"/>
          <a:ext cx="0" cy="0"/>
          <a:chOff x="0" y="0"/>
          <a:chExt cx="0" cy="0"/>
        </a:xfrm>
      </p:grpSpPr>
      <p:sp>
        <p:nvSpPr>
          <p:cNvPr id="341" name="Google Shape;341;p38"/>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42" name="Google Shape;342;p38"/>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43" name="Google Shape;343;p38"/>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44" name="Google Shape;344;p38"/>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45" name="Google Shape;345;p38"/>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46" name="Google Shape;346;p38"/>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47" name="Google Shape;347;p38"/>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48" name="Google Shape;348;p38"/>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49" name="Google Shape;349;p38"/>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50" name="Google Shape;350;p38"/>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51" name="Google Shape;351;p38"/>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52" name="Google Shape;352;p38"/>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70_Title and Content">
  <p:cSld name="70_Title and Content">
    <p:bg>
      <p:bgPr>
        <a:solidFill>
          <a:srgbClr val="E1E1E1"/>
        </a:solidFill>
        <a:effectLst/>
      </p:bgPr>
    </p:bg>
    <p:spTree>
      <p:nvGrpSpPr>
        <p:cNvPr id="1" name="Shape 353"/>
        <p:cNvGrpSpPr/>
        <p:nvPr/>
      </p:nvGrpSpPr>
      <p:grpSpPr>
        <a:xfrm>
          <a:off x="0" y="0"/>
          <a:ext cx="0" cy="0"/>
          <a:chOff x="0" y="0"/>
          <a:chExt cx="0" cy="0"/>
        </a:xfrm>
      </p:grpSpPr>
      <p:sp>
        <p:nvSpPr>
          <p:cNvPr id="354" name="Google Shape;354;p39"/>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55" name="Google Shape;355;p39"/>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56" name="Google Shape;356;p39"/>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57" name="Google Shape;357;p39"/>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58" name="Google Shape;358;p39"/>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59" name="Google Shape;359;p39"/>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60" name="Google Shape;360;p39"/>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61" name="Google Shape;361;p39"/>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62" name="Google Shape;362;p39"/>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63" name="Google Shape;363;p39"/>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64" name="Google Shape;364;p39"/>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65" name="Google Shape;365;p39"/>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Title Only">
  <p:cSld name="13_Title Only">
    <p:bg>
      <p:bgPr>
        <a:solidFill>
          <a:srgbClr val="E1E1E1"/>
        </a:solidFill>
        <a:effectLst/>
      </p:bgPr>
    </p:bg>
    <p:spTree>
      <p:nvGrpSpPr>
        <p:cNvPr id="1" name="Shape 366"/>
        <p:cNvGrpSpPr/>
        <p:nvPr/>
      </p:nvGrpSpPr>
      <p:grpSpPr>
        <a:xfrm>
          <a:off x="0" y="0"/>
          <a:ext cx="0" cy="0"/>
          <a:chOff x="0" y="0"/>
          <a:chExt cx="0" cy="0"/>
        </a:xfrm>
      </p:grpSpPr>
      <p:cxnSp>
        <p:nvCxnSpPr>
          <p:cNvPr id="367" name="Google Shape;367;p40"/>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368" name="Google Shape;368;p40"/>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369" name="Google Shape;369;p40"/>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370" name="Google Shape;370;p40"/>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371" name="Google Shape;371;p40"/>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372" name="Google Shape;372;p40"/>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373" name="Google Shape;373;p40"/>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374" name="Google Shape;374;p40"/>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72_Title and Content">
  <p:cSld name="72_Title and Content">
    <p:bg>
      <p:bgPr>
        <a:solidFill>
          <a:srgbClr val="E1E1E1"/>
        </a:solidFill>
        <a:effectLst/>
      </p:bgPr>
    </p:bg>
    <p:spTree>
      <p:nvGrpSpPr>
        <p:cNvPr id="1" name="Shape 375"/>
        <p:cNvGrpSpPr/>
        <p:nvPr/>
      </p:nvGrpSpPr>
      <p:grpSpPr>
        <a:xfrm>
          <a:off x="0" y="0"/>
          <a:ext cx="0" cy="0"/>
          <a:chOff x="0" y="0"/>
          <a:chExt cx="0" cy="0"/>
        </a:xfrm>
      </p:grpSpPr>
      <p:sp>
        <p:nvSpPr>
          <p:cNvPr id="376" name="Google Shape;376;p41"/>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77" name="Google Shape;377;p41"/>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78" name="Google Shape;378;p41"/>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79" name="Google Shape;379;p41"/>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80" name="Google Shape;380;p41"/>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81" name="Google Shape;381;p41"/>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82" name="Google Shape;382;p41"/>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83" name="Google Shape;383;p41"/>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84" name="Google Shape;384;p41"/>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85" name="Google Shape;385;p41"/>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86" name="Google Shape;386;p41"/>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387" name="Google Shape;387;p41"/>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76_Title and Content">
  <p:cSld name="76_Title and Content">
    <p:bg>
      <p:bgPr>
        <a:solidFill>
          <a:srgbClr val="E1E1E1"/>
        </a:solidFill>
        <a:effectLst/>
      </p:bgPr>
    </p:bg>
    <p:spTree>
      <p:nvGrpSpPr>
        <p:cNvPr id="1" name="Shape 388"/>
        <p:cNvGrpSpPr/>
        <p:nvPr/>
      </p:nvGrpSpPr>
      <p:grpSpPr>
        <a:xfrm>
          <a:off x="0" y="0"/>
          <a:ext cx="0" cy="0"/>
          <a:chOff x="0" y="0"/>
          <a:chExt cx="0" cy="0"/>
        </a:xfrm>
      </p:grpSpPr>
      <p:sp>
        <p:nvSpPr>
          <p:cNvPr id="389" name="Google Shape;389;p42"/>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390" name="Google Shape;390;p42"/>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91" name="Google Shape;391;p42"/>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92" name="Google Shape;392;p42"/>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93" name="Google Shape;393;p42"/>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94" name="Google Shape;394;p42"/>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95" name="Google Shape;395;p42"/>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396" name="Google Shape;396;p42"/>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97" name="Google Shape;397;p42"/>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398" name="Google Shape;398;p42"/>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399" name="Google Shape;399;p42"/>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00" name="Google Shape;400;p42"/>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82_Title and Content">
  <p:cSld name="82_Title and Content">
    <p:bg>
      <p:bgPr>
        <a:solidFill>
          <a:srgbClr val="E1E1E1"/>
        </a:solidFill>
        <a:effectLst/>
      </p:bgPr>
    </p:bg>
    <p:spTree>
      <p:nvGrpSpPr>
        <p:cNvPr id="1" name="Shape 401"/>
        <p:cNvGrpSpPr/>
        <p:nvPr/>
      </p:nvGrpSpPr>
      <p:grpSpPr>
        <a:xfrm>
          <a:off x="0" y="0"/>
          <a:ext cx="0" cy="0"/>
          <a:chOff x="0" y="0"/>
          <a:chExt cx="0" cy="0"/>
        </a:xfrm>
      </p:grpSpPr>
      <p:sp>
        <p:nvSpPr>
          <p:cNvPr id="402" name="Google Shape;402;p43"/>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03" name="Google Shape;403;p43"/>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04" name="Google Shape;404;p43"/>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05" name="Google Shape;405;p43"/>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06" name="Google Shape;406;p43"/>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07" name="Google Shape;407;p43"/>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08" name="Google Shape;408;p43"/>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09" name="Google Shape;409;p43"/>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10" name="Google Shape;410;p43"/>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11" name="Google Shape;411;p43"/>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12" name="Google Shape;412;p43"/>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13" name="Google Shape;413;p43"/>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44_Title and Content">
  <p:cSld name="144_Title and Content">
    <p:bg>
      <p:bgPr>
        <a:solidFill>
          <a:srgbClr val="E1E1E1"/>
        </a:solidFill>
        <a:effectLst/>
      </p:bgPr>
    </p:bg>
    <p:spTree>
      <p:nvGrpSpPr>
        <p:cNvPr id="1" name="Shape 414"/>
        <p:cNvGrpSpPr/>
        <p:nvPr/>
      </p:nvGrpSpPr>
      <p:grpSpPr>
        <a:xfrm>
          <a:off x="0" y="0"/>
          <a:ext cx="0" cy="0"/>
          <a:chOff x="0" y="0"/>
          <a:chExt cx="0" cy="0"/>
        </a:xfrm>
      </p:grpSpPr>
      <p:sp>
        <p:nvSpPr>
          <p:cNvPr id="415" name="Google Shape;415;p44"/>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16" name="Google Shape;416;p44"/>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17" name="Google Shape;417;p44"/>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18" name="Google Shape;418;p44"/>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19" name="Google Shape;419;p44"/>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20" name="Google Shape;420;p44"/>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21" name="Google Shape;421;p44"/>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22" name="Google Shape;422;p44"/>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23" name="Google Shape;423;p44"/>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24" name="Google Shape;424;p44"/>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25" name="Google Shape;425;p44"/>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26" name="Google Shape;426;p44"/>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83_Title and Content">
  <p:cSld name="83_Title and Content">
    <p:bg>
      <p:bgPr>
        <a:solidFill>
          <a:srgbClr val="E1E1E1"/>
        </a:solidFill>
        <a:effectLst/>
      </p:bgPr>
    </p:bg>
    <p:spTree>
      <p:nvGrpSpPr>
        <p:cNvPr id="1" name="Shape 427"/>
        <p:cNvGrpSpPr/>
        <p:nvPr/>
      </p:nvGrpSpPr>
      <p:grpSpPr>
        <a:xfrm>
          <a:off x="0" y="0"/>
          <a:ext cx="0" cy="0"/>
          <a:chOff x="0" y="0"/>
          <a:chExt cx="0" cy="0"/>
        </a:xfrm>
      </p:grpSpPr>
      <p:sp>
        <p:nvSpPr>
          <p:cNvPr id="428" name="Google Shape;428;p45"/>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29" name="Google Shape;429;p45"/>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30" name="Google Shape;430;p45"/>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31" name="Google Shape;431;p45"/>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32" name="Google Shape;432;p45"/>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33" name="Google Shape;433;p45"/>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34" name="Google Shape;434;p45"/>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35" name="Google Shape;435;p45"/>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36" name="Google Shape;436;p45"/>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37" name="Google Shape;437;p45"/>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38" name="Google Shape;438;p45"/>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39" name="Google Shape;439;p45"/>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84_Title and Content">
  <p:cSld name="84_Title and Content">
    <p:bg>
      <p:bgPr>
        <a:solidFill>
          <a:srgbClr val="E1E1E1"/>
        </a:solidFill>
        <a:effectLst/>
      </p:bgPr>
    </p:bg>
    <p:spTree>
      <p:nvGrpSpPr>
        <p:cNvPr id="1" name="Shape 440"/>
        <p:cNvGrpSpPr/>
        <p:nvPr/>
      </p:nvGrpSpPr>
      <p:grpSpPr>
        <a:xfrm>
          <a:off x="0" y="0"/>
          <a:ext cx="0" cy="0"/>
          <a:chOff x="0" y="0"/>
          <a:chExt cx="0" cy="0"/>
        </a:xfrm>
      </p:grpSpPr>
      <p:sp>
        <p:nvSpPr>
          <p:cNvPr id="441" name="Google Shape;441;p46"/>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42" name="Google Shape;442;p46"/>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43" name="Google Shape;443;p46"/>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44" name="Google Shape;444;p46"/>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45" name="Google Shape;445;p46"/>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46" name="Google Shape;446;p46"/>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47" name="Google Shape;447;p46"/>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48" name="Google Shape;448;p46"/>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49" name="Google Shape;449;p46"/>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50" name="Google Shape;450;p46"/>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51" name="Google Shape;451;p46"/>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52" name="Google Shape;452;p46"/>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87_Title and Content">
  <p:cSld name="87_Title and Content">
    <p:bg>
      <p:bgPr>
        <a:solidFill>
          <a:srgbClr val="E1E1E1"/>
        </a:solidFill>
        <a:effectLst/>
      </p:bgPr>
    </p:bg>
    <p:spTree>
      <p:nvGrpSpPr>
        <p:cNvPr id="1" name="Shape 453"/>
        <p:cNvGrpSpPr/>
        <p:nvPr/>
      </p:nvGrpSpPr>
      <p:grpSpPr>
        <a:xfrm>
          <a:off x="0" y="0"/>
          <a:ext cx="0" cy="0"/>
          <a:chOff x="0" y="0"/>
          <a:chExt cx="0" cy="0"/>
        </a:xfrm>
      </p:grpSpPr>
      <p:sp>
        <p:nvSpPr>
          <p:cNvPr id="454" name="Google Shape;454;p47"/>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55" name="Google Shape;455;p47"/>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56" name="Google Shape;456;p47"/>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57" name="Google Shape;457;p47"/>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58" name="Google Shape;458;p47"/>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59" name="Google Shape;459;p47"/>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60" name="Google Shape;460;p47"/>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61" name="Google Shape;461;p47"/>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62" name="Google Shape;462;p47"/>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63" name="Google Shape;463;p47"/>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64" name="Google Shape;464;p47"/>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65" name="Google Shape;465;p47"/>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92_Title and Content">
  <p:cSld name="92_Title and Content">
    <p:bg>
      <p:bgPr>
        <a:solidFill>
          <a:srgbClr val="E1E1E1"/>
        </a:solidFill>
        <a:effectLst/>
      </p:bgPr>
    </p:bg>
    <p:spTree>
      <p:nvGrpSpPr>
        <p:cNvPr id="1" name="Shape 466"/>
        <p:cNvGrpSpPr/>
        <p:nvPr/>
      </p:nvGrpSpPr>
      <p:grpSpPr>
        <a:xfrm>
          <a:off x="0" y="0"/>
          <a:ext cx="0" cy="0"/>
          <a:chOff x="0" y="0"/>
          <a:chExt cx="0" cy="0"/>
        </a:xfrm>
      </p:grpSpPr>
      <p:sp>
        <p:nvSpPr>
          <p:cNvPr id="467" name="Google Shape;467;p48"/>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68" name="Google Shape;468;p48"/>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69" name="Google Shape;469;p48"/>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70" name="Google Shape;470;p48"/>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71" name="Google Shape;471;p48"/>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72" name="Google Shape;472;p48"/>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73" name="Google Shape;473;p48"/>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74" name="Google Shape;474;p48"/>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75" name="Google Shape;475;p48"/>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76" name="Google Shape;476;p48"/>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77" name="Google Shape;477;p48"/>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78" name="Google Shape;478;p48"/>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05_Title and Content">
  <p:cSld name="105_Title and Content">
    <p:bg>
      <p:bgPr>
        <a:solidFill>
          <a:srgbClr val="E1E1E1"/>
        </a:solidFill>
        <a:effectLst/>
      </p:bgPr>
    </p:bg>
    <p:spTree>
      <p:nvGrpSpPr>
        <p:cNvPr id="1" name="Shape 479"/>
        <p:cNvGrpSpPr/>
        <p:nvPr/>
      </p:nvGrpSpPr>
      <p:grpSpPr>
        <a:xfrm>
          <a:off x="0" y="0"/>
          <a:ext cx="0" cy="0"/>
          <a:chOff x="0" y="0"/>
          <a:chExt cx="0" cy="0"/>
        </a:xfrm>
      </p:grpSpPr>
      <p:sp>
        <p:nvSpPr>
          <p:cNvPr id="480" name="Google Shape;480;p49"/>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81" name="Google Shape;481;p49"/>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82" name="Google Shape;482;p49"/>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83" name="Google Shape;483;p49"/>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84" name="Google Shape;484;p49"/>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85" name="Google Shape;485;p49"/>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86" name="Google Shape;486;p49"/>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487" name="Google Shape;487;p49"/>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88" name="Google Shape;488;p49"/>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89" name="Google Shape;489;p49"/>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90" name="Google Shape;490;p49"/>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491" name="Google Shape;491;p49"/>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06_Title and Content">
  <p:cSld name="106_Title and Content">
    <p:bg>
      <p:bgPr>
        <a:solidFill>
          <a:srgbClr val="E1E1E1"/>
        </a:solidFill>
        <a:effectLst/>
      </p:bgPr>
    </p:bg>
    <p:spTree>
      <p:nvGrpSpPr>
        <p:cNvPr id="1" name="Shape 492"/>
        <p:cNvGrpSpPr/>
        <p:nvPr/>
      </p:nvGrpSpPr>
      <p:grpSpPr>
        <a:xfrm>
          <a:off x="0" y="0"/>
          <a:ext cx="0" cy="0"/>
          <a:chOff x="0" y="0"/>
          <a:chExt cx="0" cy="0"/>
        </a:xfrm>
      </p:grpSpPr>
      <p:sp>
        <p:nvSpPr>
          <p:cNvPr id="493" name="Google Shape;493;p50"/>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494" name="Google Shape;494;p50"/>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95" name="Google Shape;495;p50"/>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96" name="Google Shape;496;p50"/>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97" name="Google Shape;497;p50"/>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498" name="Google Shape;498;p50"/>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499" name="Google Shape;499;p50"/>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00" name="Google Shape;500;p50"/>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01" name="Google Shape;501;p50"/>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02" name="Google Shape;502;p50"/>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03" name="Google Shape;503;p50"/>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04" name="Google Shape;504;p50"/>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20_Title and Content">
  <p:cSld name="120_Title and Content">
    <p:bg>
      <p:bgPr>
        <a:solidFill>
          <a:srgbClr val="E1E1E1"/>
        </a:solidFill>
        <a:effectLst/>
      </p:bgPr>
    </p:bg>
    <p:spTree>
      <p:nvGrpSpPr>
        <p:cNvPr id="1" name="Shape 505"/>
        <p:cNvGrpSpPr/>
        <p:nvPr/>
      </p:nvGrpSpPr>
      <p:grpSpPr>
        <a:xfrm>
          <a:off x="0" y="0"/>
          <a:ext cx="0" cy="0"/>
          <a:chOff x="0" y="0"/>
          <a:chExt cx="0" cy="0"/>
        </a:xfrm>
      </p:grpSpPr>
      <p:sp>
        <p:nvSpPr>
          <p:cNvPr id="506" name="Google Shape;506;p51"/>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07" name="Google Shape;507;p51"/>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08" name="Google Shape;508;p51"/>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09" name="Google Shape;509;p51"/>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10" name="Google Shape;510;p51"/>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11" name="Google Shape;511;p51"/>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12" name="Google Shape;512;p51"/>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13" name="Google Shape;513;p51"/>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14" name="Google Shape;514;p51"/>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15" name="Google Shape;515;p51"/>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16" name="Google Shape;516;p51"/>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17" name="Google Shape;517;p51"/>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9_Title Only">
  <p:cSld name="19_Title Only">
    <p:bg>
      <p:bgPr>
        <a:solidFill>
          <a:srgbClr val="E1E1E1"/>
        </a:solidFill>
        <a:effectLst/>
      </p:bgPr>
    </p:bg>
    <p:spTree>
      <p:nvGrpSpPr>
        <p:cNvPr id="1" name="Shape 518"/>
        <p:cNvGrpSpPr/>
        <p:nvPr/>
      </p:nvGrpSpPr>
      <p:grpSpPr>
        <a:xfrm>
          <a:off x="0" y="0"/>
          <a:ext cx="0" cy="0"/>
          <a:chOff x="0" y="0"/>
          <a:chExt cx="0" cy="0"/>
        </a:xfrm>
      </p:grpSpPr>
      <p:cxnSp>
        <p:nvCxnSpPr>
          <p:cNvPr id="519" name="Google Shape;519;p52"/>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520" name="Google Shape;520;p52"/>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521" name="Google Shape;521;p52"/>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22" name="Google Shape;522;p52"/>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523" name="Google Shape;523;p52"/>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24" name="Google Shape;524;p52"/>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25" name="Google Shape;525;p52"/>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526" name="Google Shape;526;p52"/>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0_Title Only">
  <p:cSld name="20_Title Only">
    <p:bg>
      <p:bgPr>
        <a:solidFill>
          <a:srgbClr val="E1E1E1"/>
        </a:solidFill>
        <a:effectLst/>
      </p:bgPr>
    </p:bg>
    <p:spTree>
      <p:nvGrpSpPr>
        <p:cNvPr id="1" name="Shape 527"/>
        <p:cNvGrpSpPr/>
        <p:nvPr/>
      </p:nvGrpSpPr>
      <p:grpSpPr>
        <a:xfrm>
          <a:off x="0" y="0"/>
          <a:ext cx="0" cy="0"/>
          <a:chOff x="0" y="0"/>
          <a:chExt cx="0" cy="0"/>
        </a:xfrm>
      </p:grpSpPr>
      <p:cxnSp>
        <p:nvCxnSpPr>
          <p:cNvPr id="528" name="Google Shape;528;p53"/>
          <p:cNvCxnSpPr/>
          <p:nvPr/>
        </p:nvCxnSpPr>
        <p:spPr>
          <a:xfrm>
            <a:off x="6457952" y="5045389"/>
            <a:ext cx="327654" cy="0"/>
          </a:xfrm>
          <a:prstGeom prst="straightConnector1">
            <a:avLst/>
          </a:prstGeom>
          <a:noFill/>
          <a:ln w="38100" cap="flat" cmpd="sng">
            <a:solidFill>
              <a:srgbClr val="666666"/>
            </a:solidFill>
            <a:prstDash val="solid"/>
            <a:round/>
            <a:headEnd type="none" w="sm" len="sm"/>
            <a:tailEnd type="none" w="sm" len="sm"/>
          </a:ln>
        </p:spPr>
      </p:cxnSp>
      <p:cxnSp>
        <p:nvCxnSpPr>
          <p:cNvPr id="529" name="Google Shape;529;p53"/>
          <p:cNvCxnSpPr/>
          <p:nvPr/>
        </p:nvCxnSpPr>
        <p:spPr>
          <a:xfrm>
            <a:off x="163831" y="5041102"/>
            <a:ext cx="327662" cy="0"/>
          </a:xfrm>
          <a:prstGeom prst="straightConnector1">
            <a:avLst/>
          </a:prstGeom>
          <a:noFill/>
          <a:ln w="38100" cap="flat" cmpd="sng">
            <a:solidFill>
              <a:srgbClr val="666666"/>
            </a:solidFill>
            <a:prstDash val="solid"/>
            <a:round/>
            <a:headEnd type="none" w="sm" len="sm"/>
            <a:tailEnd type="none" w="sm" len="sm"/>
          </a:ln>
        </p:spPr>
      </p:cxnSp>
      <p:cxnSp>
        <p:nvCxnSpPr>
          <p:cNvPr id="530" name="Google Shape;530;p53"/>
          <p:cNvCxnSpPr/>
          <p:nvPr/>
        </p:nvCxnSpPr>
        <p:spPr>
          <a:xfrm>
            <a:off x="92964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31" name="Google Shape;531;p53"/>
          <p:cNvCxnSpPr/>
          <p:nvPr/>
        </p:nvCxnSpPr>
        <p:spPr>
          <a:xfrm>
            <a:off x="1981201" y="5041102"/>
            <a:ext cx="327661" cy="0"/>
          </a:xfrm>
          <a:prstGeom prst="straightConnector1">
            <a:avLst/>
          </a:prstGeom>
          <a:noFill/>
          <a:ln w="38100" cap="flat" cmpd="sng">
            <a:solidFill>
              <a:srgbClr val="666666"/>
            </a:solidFill>
            <a:prstDash val="solid"/>
            <a:round/>
            <a:headEnd type="none" w="sm" len="sm"/>
            <a:tailEnd type="none" w="sm" len="sm"/>
          </a:ln>
        </p:spPr>
      </p:cxnSp>
      <p:cxnSp>
        <p:nvCxnSpPr>
          <p:cNvPr id="532" name="Google Shape;532;p53"/>
          <p:cNvCxnSpPr/>
          <p:nvPr/>
        </p:nvCxnSpPr>
        <p:spPr>
          <a:xfrm>
            <a:off x="3192783"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33" name="Google Shape;533;p53"/>
          <p:cNvCxnSpPr/>
          <p:nvPr/>
        </p:nvCxnSpPr>
        <p:spPr>
          <a:xfrm>
            <a:off x="4572002" y="5041102"/>
            <a:ext cx="327654" cy="0"/>
          </a:xfrm>
          <a:prstGeom prst="straightConnector1">
            <a:avLst/>
          </a:prstGeom>
          <a:noFill/>
          <a:ln w="38100" cap="flat" cmpd="sng">
            <a:solidFill>
              <a:srgbClr val="666666"/>
            </a:solidFill>
            <a:prstDash val="solid"/>
            <a:round/>
            <a:headEnd type="none" w="sm" len="sm"/>
            <a:tailEnd type="none" w="sm" len="sm"/>
          </a:ln>
        </p:spPr>
      </p:cxnSp>
      <p:cxnSp>
        <p:nvCxnSpPr>
          <p:cNvPr id="534" name="Google Shape;534;p53"/>
          <p:cNvCxnSpPr/>
          <p:nvPr/>
        </p:nvCxnSpPr>
        <p:spPr>
          <a:xfrm>
            <a:off x="8351522" y="5051822"/>
            <a:ext cx="327662" cy="0"/>
          </a:xfrm>
          <a:prstGeom prst="straightConnector1">
            <a:avLst/>
          </a:prstGeom>
          <a:noFill/>
          <a:ln w="38100" cap="flat" cmpd="sng">
            <a:solidFill>
              <a:srgbClr val="666666"/>
            </a:solidFill>
            <a:prstDash val="solid"/>
            <a:round/>
            <a:headEnd type="none" w="sm" len="sm"/>
            <a:tailEnd type="none" w="sm" len="sm"/>
          </a:ln>
        </p:spPr>
      </p:cxnSp>
      <p:sp>
        <p:nvSpPr>
          <p:cNvPr id="535" name="Google Shape;535;p53"/>
          <p:cNvSpPr txBox="1">
            <a:spLocks noGrp="1"/>
          </p:cNvSpPr>
          <p:nvPr>
            <p:ph type="title"/>
          </p:nvPr>
        </p:nvSpPr>
        <p:spPr>
          <a:xfrm>
            <a:off x="1356978" y="2074661"/>
            <a:ext cx="6430040" cy="994169"/>
          </a:xfrm>
          <a:prstGeom prst="rect">
            <a:avLst/>
          </a:prstGeom>
          <a:noFill/>
          <a:ln w="38100" cap="flat" cmpd="sng">
            <a:solidFill>
              <a:srgbClr val="666666"/>
            </a:solidFill>
            <a:prstDash val="dashDot"/>
            <a:round/>
            <a:headEnd type="none" w="sm" len="sm"/>
            <a:tailEnd type="none" w="sm" len="sm"/>
          </a:ln>
        </p:spPr>
        <p:txBody>
          <a:bodyPr spcFirstLastPara="1" wrap="square" lIns="68575" tIns="34275" rIns="68575" bIns="34275" anchor="ctr" anchorCtr="1">
            <a:normAutofit/>
          </a:bodyPr>
          <a:lstStyle>
            <a:lvl1pPr lvl="0" algn="ctr">
              <a:lnSpc>
                <a:spcPct val="90000"/>
              </a:lnSpc>
              <a:spcBef>
                <a:spcPts val="0"/>
              </a:spcBef>
              <a:spcAft>
                <a:spcPts val="0"/>
              </a:spcAft>
              <a:buClr>
                <a:srgbClr val="EA551F"/>
              </a:buClr>
              <a:buSzPts val="4100"/>
              <a:buFont typeface="Arial"/>
              <a:buNone/>
              <a:defRPr sz="41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21_Title and Content">
  <p:cSld name="121_Title and Content">
    <p:bg>
      <p:bgPr>
        <a:solidFill>
          <a:srgbClr val="E1E1E1"/>
        </a:solidFill>
        <a:effectLst/>
      </p:bgPr>
    </p:bg>
    <p:spTree>
      <p:nvGrpSpPr>
        <p:cNvPr id="1" name="Shape 536"/>
        <p:cNvGrpSpPr/>
        <p:nvPr/>
      </p:nvGrpSpPr>
      <p:grpSpPr>
        <a:xfrm>
          <a:off x="0" y="0"/>
          <a:ext cx="0" cy="0"/>
          <a:chOff x="0" y="0"/>
          <a:chExt cx="0" cy="0"/>
        </a:xfrm>
      </p:grpSpPr>
      <p:sp>
        <p:nvSpPr>
          <p:cNvPr id="537" name="Google Shape;537;p54"/>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38" name="Google Shape;538;p54"/>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39" name="Google Shape;539;p54"/>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40" name="Google Shape;540;p54"/>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41" name="Google Shape;541;p54"/>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42" name="Google Shape;542;p54"/>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43" name="Google Shape;543;p54"/>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44" name="Google Shape;544;p54"/>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45" name="Google Shape;545;p54"/>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46" name="Google Shape;546;p54"/>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47" name="Google Shape;547;p54"/>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48" name="Google Shape;548;p54"/>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24_Title and Content">
  <p:cSld name="124_Title and Content">
    <p:bg>
      <p:bgPr>
        <a:solidFill>
          <a:srgbClr val="E1E1E1"/>
        </a:solidFill>
        <a:effectLst/>
      </p:bgPr>
    </p:bg>
    <p:spTree>
      <p:nvGrpSpPr>
        <p:cNvPr id="1" name="Shape 549"/>
        <p:cNvGrpSpPr/>
        <p:nvPr/>
      </p:nvGrpSpPr>
      <p:grpSpPr>
        <a:xfrm>
          <a:off x="0" y="0"/>
          <a:ext cx="0" cy="0"/>
          <a:chOff x="0" y="0"/>
          <a:chExt cx="0" cy="0"/>
        </a:xfrm>
      </p:grpSpPr>
      <p:sp>
        <p:nvSpPr>
          <p:cNvPr id="550" name="Google Shape;550;p55"/>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51" name="Google Shape;551;p55"/>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52" name="Google Shape;552;p55"/>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53" name="Google Shape;553;p55"/>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54" name="Google Shape;554;p55"/>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55" name="Google Shape;555;p55"/>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56" name="Google Shape;556;p55"/>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57" name="Google Shape;557;p55"/>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58" name="Google Shape;558;p55"/>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59" name="Google Shape;559;p55"/>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60" name="Google Shape;560;p55"/>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61" name="Google Shape;561;p55"/>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25_Title and Content">
  <p:cSld name="125_Title and Content">
    <p:bg>
      <p:bgPr>
        <a:solidFill>
          <a:srgbClr val="E1E1E1"/>
        </a:solidFill>
        <a:effectLst/>
      </p:bgPr>
    </p:bg>
    <p:spTree>
      <p:nvGrpSpPr>
        <p:cNvPr id="1" name="Shape 562"/>
        <p:cNvGrpSpPr/>
        <p:nvPr/>
      </p:nvGrpSpPr>
      <p:grpSpPr>
        <a:xfrm>
          <a:off x="0" y="0"/>
          <a:ext cx="0" cy="0"/>
          <a:chOff x="0" y="0"/>
          <a:chExt cx="0" cy="0"/>
        </a:xfrm>
      </p:grpSpPr>
      <p:sp>
        <p:nvSpPr>
          <p:cNvPr id="563" name="Google Shape;563;p56"/>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64" name="Google Shape;564;p56"/>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65" name="Google Shape;565;p56"/>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66" name="Google Shape;566;p56"/>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67" name="Google Shape;567;p56"/>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68" name="Google Shape;568;p56"/>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69" name="Google Shape;569;p56"/>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70" name="Google Shape;570;p56"/>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71" name="Google Shape;571;p56"/>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72" name="Google Shape;572;p56"/>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73" name="Google Shape;573;p56"/>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74" name="Google Shape;574;p56"/>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26_Title and Content">
  <p:cSld name="126_Title and Content">
    <p:bg>
      <p:bgPr>
        <a:solidFill>
          <a:srgbClr val="E1E1E1"/>
        </a:solidFill>
        <a:effectLst/>
      </p:bgPr>
    </p:bg>
    <p:spTree>
      <p:nvGrpSpPr>
        <p:cNvPr id="1" name="Shape 575"/>
        <p:cNvGrpSpPr/>
        <p:nvPr/>
      </p:nvGrpSpPr>
      <p:grpSpPr>
        <a:xfrm>
          <a:off x="0" y="0"/>
          <a:ext cx="0" cy="0"/>
          <a:chOff x="0" y="0"/>
          <a:chExt cx="0" cy="0"/>
        </a:xfrm>
      </p:grpSpPr>
      <p:sp>
        <p:nvSpPr>
          <p:cNvPr id="576" name="Google Shape;576;p57"/>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77" name="Google Shape;577;p57"/>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78" name="Google Shape;578;p57"/>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79" name="Google Shape;579;p57"/>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80" name="Google Shape;580;p57"/>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81" name="Google Shape;581;p57"/>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82" name="Google Shape;582;p57"/>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83" name="Google Shape;583;p57"/>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84" name="Google Shape;584;p57"/>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85" name="Google Shape;585;p57"/>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86" name="Google Shape;586;p57"/>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587" name="Google Shape;587;p57"/>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27_Title and Content">
  <p:cSld name="127_Title and Content">
    <p:bg>
      <p:bgPr>
        <a:solidFill>
          <a:srgbClr val="E1E1E1"/>
        </a:solidFill>
        <a:effectLst/>
      </p:bgPr>
    </p:bg>
    <p:spTree>
      <p:nvGrpSpPr>
        <p:cNvPr id="1" name="Shape 588"/>
        <p:cNvGrpSpPr/>
        <p:nvPr/>
      </p:nvGrpSpPr>
      <p:grpSpPr>
        <a:xfrm>
          <a:off x="0" y="0"/>
          <a:ext cx="0" cy="0"/>
          <a:chOff x="0" y="0"/>
          <a:chExt cx="0" cy="0"/>
        </a:xfrm>
      </p:grpSpPr>
      <p:sp>
        <p:nvSpPr>
          <p:cNvPr id="589" name="Google Shape;589;p58"/>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590" name="Google Shape;590;p58"/>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91" name="Google Shape;591;p58"/>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92" name="Google Shape;592;p58"/>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93" name="Google Shape;593;p58"/>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94" name="Google Shape;594;p58"/>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95" name="Google Shape;595;p58"/>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596" name="Google Shape;596;p58"/>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97" name="Google Shape;597;p58"/>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598" name="Google Shape;598;p58"/>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599" name="Google Shape;599;p58"/>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600" name="Google Shape;600;p58"/>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28_Title and Content">
  <p:cSld name="128_Title and Content">
    <p:bg>
      <p:bgPr>
        <a:solidFill>
          <a:srgbClr val="E1E1E1"/>
        </a:solidFill>
        <a:effectLst/>
      </p:bgPr>
    </p:bg>
    <p:spTree>
      <p:nvGrpSpPr>
        <p:cNvPr id="1" name="Shape 601"/>
        <p:cNvGrpSpPr/>
        <p:nvPr/>
      </p:nvGrpSpPr>
      <p:grpSpPr>
        <a:xfrm>
          <a:off x="0" y="0"/>
          <a:ext cx="0" cy="0"/>
          <a:chOff x="0" y="0"/>
          <a:chExt cx="0" cy="0"/>
        </a:xfrm>
      </p:grpSpPr>
      <p:sp>
        <p:nvSpPr>
          <p:cNvPr id="602" name="Google Shape;602;p59"/>
          <p:cNvSpPr txBox="1">
            <a:spLocks noGrp="1"/>
          </p:cNvSpPr>
          <p:nvPr>
            <p:ph type="body" idx="1"/>
          </p:nvPr>
        </p:nvSpPr>
        <p:spPr>
          <a:xfrm>
            <a:off x="628652" y="1364824"/>
            <a:ext cx="7886700" cy="3418740"/>
          </a:xfrm>
          <a:prstGeom prst="rect">
            <a:avLst/>
          </a:prstGeom>
          <a:noFill/>
          <a:ln>
            <a:noFill/>
          </a:ln>
        </p:spPr>
        <p:txBody>
          <a:bodyPr spcFirstLastPara="1" wrap="square" lIns="68575" tIns="34275" rIns="68575" bIns="34275" anchor="t" anchorCtr="0">
            <a:normAutofit/>
          </a:bodyPr>
          <a:lstStyle>
            <a:lvl1pPr marL="457200" lvl="0" indent="-374650" algn="l">
              <a:lnSpc>
                <a:spcPct val="90000"/>
              </a:lnSpc>
              <a:spcBef>
                <a:spcPts val="800"/>
              </a:spcBef>
              <a:spcAft>
                <a:spcPts val="0"/>
              </a:spcAft>
              <a:buClr>
                <a:srgbClr val="2E2E2E"/>
              </a:buClr>
              <a:buSzPts val="2300"/>
              <a:buChar char="•"/>
              <a:defRPr sz="2300">
                <a:latin typeface="Arial"/>
                <a:ea typeface="Arial"/>
                <a:cs typeface="Arial"/>
                <a:sym typeface="Arial"/>
              </a:defRPr>
            </a:lvl1pPr>
            <a:lvl2pPr marL="914400" marR="0" lvl="1" indent="-342900" algn="l">
              <a:lnSpc>
                <a:spcPct val="90000"/>
              </a:lnSpc>
              <a:spcBef>
                <a:spcPts val="400"/>
              </a:spcBef>
              <a:spcAft>
                <a:spcPts val="0"/>
              </a:spcAft>
              <a:buClr>
                <a:srgbClr val="2E2E2E"/>
              </a:buClr>
              <a:buSzPts val="1800"/>
              <a:buFont typeface="Arial"/>
              <a:buChar char="•"/>
              <a:defRPr sz="2000" b="0" i="0" u="none" strike="noStrike" cap="none">
                <a:solidFill>
                  <a:srgbClr val="2E2E2E"/>
                </a:solidFill>
                <a:latin typeface="Arial"/>
                <a:ea typeface="Arial"/>
                <a:cs typeface="Arial"/>
                <a:sym typeface="Arial"/>
              </a:defRPr>
            </a:lvl2pPr>
            <a:lvl3pPr marL="1371600" marR="0" lvl="2" indent="-342900" algn="l">
              <a:lnSpc>
                <a:spcPct val="90000"/>
              </a:lnSpc>
              <a:spcBef>
                <a:spcPts val="400"/>
              </a:spcBef>
              <a:spcAft>
                <a:spcPts val="0"/>
              </a:spcAft>
              <a:buClr>
                <a:srgbClr val="2E2E2E"/>
              </a:buClr>
              <a:buSzPts val="1800"/>
              <a:buFont typeface="Arial"/>
              <a:buChar char="•"/>
              <a:defRPr sz="1700" b="0" i="0" u="none" strike="noStrike" cap="none">
                <a:solidFill>
                  <a:srgbClr val="2E2E2E"/>
                </a:solidFill>
                <a:latin typeface="Arial"/>
                <a:ea typeface="Arial"/>
                <a:cs typeface="Arial"/>
                <a:sym typeface="Arial"/>
              </a:defRPr>
            </a:lvl3pPr>
            <a:lvl4pPr marL="1828800" marR="0" lvl="3" indent="-342900" algn="l">
              <a:lnSpc>
                <a:spcPct val="90000"/>
              </a:lnSpc>
              <a:spcBef>
                <a:spcPts val="400"/>
              </a:spcBef>
              <a:spcAft>
                <a:spcPts val="0"/>
              </a:spcAft>
              <a:buClr>
                <a:srgbClr val="2E2E2E"/>
              </a:buClr>
              <a:buSzPts val="1800"/>
              <a:buFont typeface="Arial"/>
              <a:buChar char="•"/>
              <a:defRPr b="0" i="0" u="none" strike="noStrike" cap="none">
                <a:solidFill>
                  <a:srgbClr val="2E2E2E"/>
                </a:solidFill>
                <a:latin typeface="Arial"/>
                <a:ea typeface="Arial"/>
                <a:cs typeface="Arial"/>
                <a:sym typeface="Arial"/>
              </a:defRPr>
            </a:lvl4pPr>
            <a:lvl5pPr marL="2286000" marR="0" lvl="4" indent="-342900" algn="l">
              <a:lnSpc>
                <a:spcPct val="90000"/>
              </a:lnSpc>
              <a:spcBef>
                <a:spcPts val="400"/>
              </a:spcBef>
              <a:spcAft>
                <a:spcPts val="0"/>
              </a:spcAft>
              <a:buClr>
                <a:srgbClr val="2E2E2E"/>
              </a:buClr>
              <a:buSzPts val="1800"/>
              <a:buFont typeface="Arial"/>
              <a:buChar char="•"/>
              <a:defRPr sz="1100" b="0" i="0" u="none" strike="noStrike" cap="none">
                <a:solidFill>
                  <a:srgbClr val="2E2E2E"/>
                </a:solidFill>
                <a:latin typeface="Arial"/>
                <a:ea typeface="Arial"/>
                <a:cs typeface="Arial"/>
                <a:sym typeface="Aria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603" name="Google Shape;603;p59"/>
          <p:cNvCxnSpPr/>
          <p:nvPr/>
        </p:nvCxnSpPr>
        <p:spPr>
          <a:xfrm>
            <a:off x="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604" name="Google Shape;604;p59"/>
          <p:cNvCxnSpPr/>
          <p:nvPr/>
        </p:nvCxnSpPr>
        <p:spPr>
          <a:xfrm>
            <a:off x="388622"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605" name="Google Shape;605;p59"/>
          <p:cNvCxnSpPr/>
          <p:nvPr/>
        </p:nvCxnSpPr>
        <p:spPr>
          <a:xfrm>
            <a:off x="822960"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606" name="Google Shape;606;p59"/>
          <p:cNvCxnSpPr/>
          <p:nvPr/>
        </p:nvCxnSpPr>
        <p:spPr>
          <a:xfrm>
            <a:off x="127254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607" name="Google Shape;607;p59"/>
          <p:cNvCxnSpPr/>
          <p:nvPr/>
        </p:nvCxnSpPr>
        <p:spPr>
          <a:xfrm>
            <a:off x="1706881"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608" name="Google Shape;608;p59"/>
          <p:cNvCxnSpPr/>
          <p:nvPr/>
        </p:nvCxnSpPr>
        <p:spPr>
          <a:xfrm>
            <a:off x="2156456" y="1268017"/>
            <a:ext cx="327661" cy="0"/>
          </a:xfrm>
          <a:prstGeom prst="straightConnector1">
            <a:avLst/>
          </a:prstGeom>
          <a:noFill/>
          <a:ln w="38100" cap="flat" cmpd="sng">
            <a:solidFill>
              <a:srgbClr val="666666"/>
            </a:solidFill>
            <a:prstDash val="solid"/>
            <a:round/>
            <a:headEnd type="none" w="sm" len="sm"/>
            <a:tailEnd type="none" w="sm" len="sm"/>
          </a:ln>
        </p:spPr>
      </p:cxnSp>
      <p:cxnSp>
        <p:nvCxnSpPr>
          <p:cNvPr id="609" name="Google Shape;609;p59"/>
          <p:cNvCxnSpPr/>
          <p:nvPr/>
        </p:nvCxnSpPr>
        <p:spPr>
          <a:xfrm>
            <a:off x="7421878"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610" name="Google Shape;610;p59"/>
          <p:cNvCxnSpPr/>
          <p:nvPr/>
        </p:nvCxnSpPr>
        <p:spPr>
          <a:xfrm>
            <a:off x="7894319" y="1268017"/>
            <a:ext cx="327662" cy="0"/>
          </a:xfrm>
          <a:prstGeom prst="straightConnector1">
            <a:avLst/>
          </a:prstGeom>
          <a:noFill/>
          <a:ln w="38100" cap="flat" cmpd="sng">
            <a:solidFill>
              <a:srgbClr val="666666"/>
            </a:solidFill>
            <a:prstDash val="solid"/>
            <a:round/>
            <a:headEnd type="none" w="sm" len="sm"/>
            <a:tailEnd type="none" w="sm" len="sm"/>
          </a:ln>
        </p:spPr>
      </p:cxnSp>
      <p:cxnSp>
        <p:nvCxnSpPr>
          <p:cNvPr id="611" name="Google Shape;611;p59"/>
          <p:cNvCxnSpPr/>
          <p:nvPr/>
        </p:nvCxnSpPr>
        <p:spPr>
          <a:xfrm>
            <a:off x="8370573" y="1268017"/>
            <a:ext cx="327654" cy="0"/>
          </a:xfrm>
          <a:prstGeom prst="straightConnector1">
            <a:avLst/>
          </a:prstGeom>
          <a:noFill/>
          <a:ln w="38100" cap="flat" cmpd="sng">
            <a:solidFill>
              <a:srgbClr val="666666"/>
            </a:solidFill>
            <a:prstDash val="solid"/>
            <a:round/>
            <a:headEnd type="none" w="sm" len="sm"/>
            <a:tailEnd type="none" w="sm" len="sm"/>
          </a:ln>
        </p:spPr>
      </p:cxnSp>
      <p:cxnSp>
        <p:nvCxnSpPr>
          <p:cNvPr id="612" name="Google Shape;612;p59"/>
          <p:cNvCxnSpPr/>
          <p:nvPr/>
        </p:nvCxnSpPr>
        <p:spPr>
          <a:xfrm>
            <a:off x="8816343" y="1268017"/>
            <a:ext cx="327654" cy="0"/>
          </a:xfrm>
          <a:prstGeom prst="straightConnector1">
            <a:avLst/>
          </a:prstGeom>
          <a:noFill/>
          <a:ln w="38100" cap="flat" cmpd="sng">
            <a:solidFill>
              <a:srgbClr val="666666"/>
            </a:solidFill>
            <a:prstDash val="solid"/>
            <a:round/>
            <a:headEnd type="none" w="sm" len="sm"/>
            <a:tailEnd type="none" w="sm" len="sm"/>
          </a:ln>
        </p:spPr>
      </p:cxnSp>
      <p:sp>
        <p:nvSpPr>
          <p:cNvPr id="613" name="Google Shape;613;p59"/>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3000"/>
              <a:buFont typeface="Arial"/>
              <a:buNone/>
              <a:defRPr sz="3000">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E1E1E1"/>
        </a:solidFill>
        <a:effectLst/>
      </p:bgPr>
    </p:bg>
    <p:spTree>
      <p:nvGrpSpPr>
        <p:cNvPr id="1" name="Shape 614"/>
        <p:cNvGrpSpPr/>
        <p:nvPr/>
      </p:nvGrpSpPr>
      <p:grpSpPr>
        <a:xfrm>
          <a:off x="0" y="0"/>
          <a:ext cx="0" cy="0"/>
          <a:chOff x="0" y="0"/>
          <a:chExt cx="0" cy="0"/>
        </a:xfrm>
      </p:grpSpPr>
      <p:pic>
        <p:nvPicPr>
          <p:cNvPr id="615" name="Google Shape;615;p60"/>
          <p:cNvPicPr preferRelativeResize="0"/>
          <p:nvPr/>
        </p:nvPicPr>
        <p:blipFill rotWithShape="1">
          <a:blip r:embed="rId2">
            <a:alphaModFix/>
          </a:blip>
          <a:srcRect/>
          <a:stretch/>
        </p:blipFill>
        <p:spPr>
          <a:xfrm>
            <a:off x="3680231" y="2701600"/>
            <a:ext cx="1783534" cy="1670437"/>
          </a:xfrm>
          <a:prstGeom prst="rect">
            <a:avLst/>
          </a:prstGeom>
          <a:noFill/>
          <a:ln>
            <a:noFill/>
          </a:ln>
        </p:spPr>
      </p:pic>
      <p:sp>
        <p:nvSpPr>
          <p:cNvPr id="616" name="Google Shape;616;p60"/>
          <p:cNvSpPr txBox="1"/>
          <p:nvPr/>
        </p:nvSpPr>
        <p:spPr>
          <a:xfrm>
            <a:off x="941567" y="1115531"/>
            <a:ext cx="7260860" cy="1326369"/>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rgbClr val="EA551F"/>
              </a:buClr>
              <a:buSzPts val="3400"/>
              <a:buFont typeface="Arial"/>
              <a:buNone/>
            </a:pPr>
            <a:r>
              <a:rPr lang="en" sz="3400" b="1">
                <a:solidFill>
                  <a:srgbClr val="EA551F"/>
                </a:solidFill>
                <a:latin typeface="Century Gothic"/>
                <a:ea typeface="Century Gothic"/>
                <a:cs typeface="Century Gothic"/>
                <a:sym typeface="Century Gothic"/>
              </a:rPr>
              <a:t>Gyventojų medijų ir informacinio raštingumo kompetencijų tobulinimo bibliotekose programa</a:t>
            </a:r>
            <a:endParaRPr sz="3400" b="1">
              <a:solidFill>
                <a:srgbClr val="EA551F"/>
              </a:solidFill>
              <a:latin typeface="Century Gothic"/>
              <a:ea typeface="Century Gothic"/>
              <a:cs typeface="Century Gothic"/>
              <a:sym typeface="Century Gothic"/>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E1E1E1"/>
        </a:solidFill>
        <a:effectLst/>
      </p:bgPr>
    </p:bg>
    <p:spTree>
      <p:nvGrpSpPr>
        <p:cNvPr id="1" name="Shape 617"/>
        <p:cNvGrpSpPr/>
        <p:nvPr/>
      </p:nvGrpSpPr>
      <p:grpSpPr>
        <a:xfrm>
          <a:off x="0" y="0"/>
          <a:ext cx="0" cy="0"/>
          <a:chOff x="0" y="0"/>
          <a:chExt cx="0" cy="0"/>
        </a:xfrm>
      </p:grpSpPr>
      <p:pic>
        <p:nvPicPr>
          <p:cNvPr id="618" name="Google Shape;618;p61"/>
          <p:cNvPicPr preferRelativeResize="0"/>
          <p:nvPr/>
        </p:nvPicPr>
        <p:blipFill rotWithShape="1">
          <a:blip r:embed="rId2">
            <a:alphaModFix/>
          </a:blip>
          <a:srcRect/>
          <a:stretch/>
        </p:blipFill>
        <p:spPr>
          <a:xfrm>
            <a:off x="7758112" y="3669503"/>
            <a:ext cx="1182437" cy="1107457"/>
          </a:xfrm>
          <a:prstGeom prst="rect">
            <a:avLst/>
          </a:prstGeom>
          <a:noFill/>
          <a:ln>
            <a:noFill/>
          </a:ln>
        </p:spPr>
      </p:pic>
      <p:sp>
        <p:nvSpPr>
          <p:cNvPr id="619" name="Google Shape;619;p61"/>
          <p:cNvSpPr txBox="1"/>
          <p:nvPr/>
        </p:nvSpPr>
        <p:spPr>
          <a:xfrm>
            <a:off x="576209" y="790975"/>
            <a:ext cx="7949103" cy="98702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EA551F"/>
              </a:buClr>
              <a:buSzPts val="4100"/>
              <a:buFont typeface="Arial"/>
              <a:buNone/>
            </a:pPr>
            <a:r>
              <a:rPr lang="en" sz="4100" b="1">
                <a:solidFill>
                  <a:srgbClr val="EA551F"/>
                </a:solidFill>
                <a:latin typeface="Arial"/>
                <a:ea typeface="Arial"/>
                <a:cs typeface="Arial"/>
                <a:sym typeface="Arial"/>
              </a:rPr>
              <a:t>Temos pavadinimas</a:t>
            </a:r>
            <a:endParaRPr sz="1100"/>
          </a:p>
        </p:txBody>
      </p:sp>
      <p:sp>
        <p:nvSpPr>
          <p:cNvPr id="620" name="Google Shape;620;p61"/>
          <p:cNvSpPr txBox="1"/>
          <p:nvPr/>
        </p:nvSpPr>
        <p:spPr>
          <a:xfrm>
            <a:off x="576209" y="2516268"/>
            <a:ext cx="4759189" cy="471488"/>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000"/>
              <a:buFont typeface="Arial"/>
              <a:buNone/>
            </a:pPr>
            <a:r>
              <a:rPr lang="en" sz="3000" b="1">
                <a:solidFill>
                  <a:schemeClr val="dk1"/>
                </a:solidFill>
                <a:latin typeface="Arial"/>
                <a:ea typeface="Arial"/>
                <a:cs typeface="Arial"/>
                <a:sym typeface="Arial"/>
              </a:rPr>
              <a:t>Potemės pavadinimas</a:t>
            </a:r>
            <a:endParaRPr sz="3000" b="1">
              <a:solidFill>
                <a:schemeClr val="dk1"/>
              </a:solidFill>
              <a:latin typeface="Arial"/>
              <a:ea typeface="Arial"/>
              <a:cs typeface="Arial"/>
              <a:sym typeface="Arial"/>
            </a:endParaRPr>
          </a:p>
        </p:txBody>
      </p:sp>
      <p:cxnSp>
        <p:nvCxnSpPr>
          <p:cNvPr id="621" name="Google Shape;621;p61"/>
          <p:cNvCxnSpPr/>
          <p:nvPr/>
        </p:nvCxnSpPr>
        <p:spPr>
          <a:xfrm>
            <a:off x="-4666"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2" name="Google Shape;622;p61"/>
          <p:cNvCxnSpPr/>
          <p:nvPr/>
        </p:nvCxnSpPr>
        <p:spPr>
          <a:xfrm>
            <a:off x="383954"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3" name="Google Shape;623;p61"/>
          <p:cNvCxnSpPr/>
          <p:nvPr/>
        </p:nvCxnSpPr>
        <p:spPr>
          <a:xfrm>
            <a:off x="818294"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4" name="Google Shape;624;p61"/>
          <p:cNvCxnSpPr/>
          <p:nvPr/>
        </p:nvCxnSpPr>
        <p:spPr>
          <a:xfrm>
            <a:off x="1267874"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5" name="Google Shape;625;p61"/>
          <p:cNvCxnSpPr/>
          <p:nvPr/>
        </p:nvCxnSpPr>
        <p:spPr>
          <a:xfrm>
            <a:off x="1702214"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6" name="Google Shape;626;p61"/>
          <p:cNvCxnSpPr/>
          <p:nvPr/>
        </p:nvCxnSpPr>
        <p:spPr>
          <a:xfrm>
            <a:off x="2151794" y="2209446"/>
            <a:ext cx="327660" cy="0"/>
          </a:xfrm>
          <a:prstGeom prst="straightConnector1">
            <a:avLst/>
          </a:prstGeom>
          <a:noFill/>
          <a:ln w="38100" cap="flat" cmpd="sng">
            <a:solidFill>
              <a:srgbClr val="666666"/>
            </a:solidFill>
            <a:prstDash val="solid"/>
            <a:miter lim="800000"/>
            <a:headEnd type="none" w="sm" len="sm"/>
            <a:tailEnd type="none" w="sm" len="sm"/>
          </a:ln>
        </p:spPr>
      </p:cxnSp>
      <p:cxnSp>
        <p:nvCxnSpPr>
          <p:cNvPr id="627" name="Google Shape;627;p61"/>
          <p:cNvCxnSpPr/>
          <p:nvPr/>
        </p:nvCxnSpPr>
        <p:spPr>
          <a:xfrm>
            <a:off x="2592667" y="2209446"/>
            <a:ext cx="327660" cy="0"/>
          </a:xfrm>
          <a:prstGeom prst="straightConnector1">
            <a:avLst/>
          </a:prstGeom>
          <a:noFill/>
          <a:ln w="38100" cap="flat" cmpd="sng">
            <a:solidFill>
              <a:srgbClr val="666666"/>
            </a:solidFill>
            <a:prstDash val="solid"/>
            <a:miter lim="800000"/>
            <a:headEnd type="none" w="sm" len="sm"/>
            <a:tailEnd type="none" w="sm" len="sm"/>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1">
  <p:cSld name="Title Slide_1">
    <p:bg>
      <p:bgPr>
        <a:solidFill>
          <a:srgbClr val="E1E1E1"/>
        </a:solidFill>
        <a:effectLst/>
      </p:bgPr>
    </p:bg>
    <p:spTree>
      <p:nvGrpSpPr>
        <p:cNvPr id="1" name="Shape 628"/>
        <p:cNvGrpSpPr/>
        <p:nvPr/>
      </p:nvGrpSpPr>
      <p:grpSpPr>
        <a:xfrm>
          <a:off x="0" y="0"/>
          <a:ext cx="0" cy="0"/>
          <a:chOff x="0" y="0"/>
          <a:chExt cx="0" cy="0"/>
        </a:xfrm>
      </p:grpSpPr>
      <p:pic>
        <p:nvPicPr>
          <p:cNvPr id="629" name="Google Shape;629;p62"/>
          <p:cNvPicPr preferRelativeResize="0"/>
          <p:nvPr/>
        </p:nvPicPr>
        <p:blipFill rotWithShape="1">
          <a:blip r:embed="rId2">
            <a:alphaModFix/>
          </a:blip>
          <a:srcRect/>
          <a:stretch/>
        </p:blipFill>
        <p:spPr>
          <a:xfrm>
            <a:off x="7758112" y="3669503"/>
            <a:ext cx="1182437" cy="1107458"/>
          </a:xfrm>
          <a:prstGeom prst="rect">
            <a:avLst/>
          </a:prstGeom>
          <a:noFill/>
          <a:ln>
            <a:noFill/>
          </a:ln>
        </p:spPr>
      </p:pic>
      <p:sp>
        <p:nvSpPr>
          <p:cNvPr id="630" name="Google Shape;630;p62"/>
          <p:cNvSpPr txBox="1"/>
          <p:nvPr/>
        </p:nvSpPr>
        <p:spPr>
          <a:xfrm>
            <a:off x="613807" y="3129755"/>
            <a:ext cx="4759200" cy="4716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2E2E2E"/>
              </a:buClr>
              <a:buSzPts val="3400"/>
              <a:buFont typeface="Arial"/>
              <a:buNone/>
            </a:pPr>
            <a:endParaRPr sz="3400" b="1" i="0" u="none" strike="noStrike" cap="none">
              <a:solidFill>
                <a:schemeClr val="dk1"/>
              </a:solidFill>
              <a:latin typeface="Century Gothic"/>
              <a:ea typeface="Century Gothic"/>
              <a:cs typeface="Century Gothic"/>
              <a:sym typeface="Century Gothic"/>
            </a:endParaRPr>
          </a:p>
        </p:txBody>
      </p:sp>
      <p:sp>
        <p:nvSpPr>
          <p:cNvPr id="631" name="Google Shape;631;p62"/>
          <p:cNvSpPr txBox="1"/>
          <p:nvPr/>
        </p:nvSpPr>
        <p:spPr>
          <a:xfrm>
            <a:off x="613807" y="4040618"/>
            <a:ext cx="7144200" cy="1023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EA551F"/>
              </a:buClr>
              <a:buSzPts val="2400"/>
              <a:buFont typeface="Century Gothic"/>
              <a:buNone/>
            </a:pPr>
            <a:r>
              <a:rPr lang="en" sz="2400" b="0" i="0" u="none" strike="noStrike" cap="none">
                <a:solidFill>
                  <a:srgbClr val="EA551F"/>
                </a:solidFill>
                <a:latin typeface="Century Gothic"/>
                <a:ea typeface="Century Gothic"/>
                <a:cs typeface="Century Gothic"/>
                <a:sym typeface="Century Gothic"/>
              </a:rPr>
              <a:t>Medijų ir informacinio raštingumo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EA551F"/>
              </a:buClr>
              <a:buSzPts val="2400"/>
              <a:buFont typeface="Century Gothic"/>
              <a:buNone/>
            </a:pPr>
            <a:r>
              <a:rPr lang="en" sz="2400" b="0" i="0" u="none" strike="noStrike" cap="none">
                <a:solidFill>
                  <a:srgbClr val="EA551F"/>
                </a:solidFill>
                <a:latin typeface="Century Gothic"/>
                <a:ea typeface="Century Gothic"/>
                <a:cs typeface="Century Gothic"/>
                <a:sym typeface="Century Gothic"/>
              </a:rPr>
              <a:t>kompetencijų tobulinimo programa</a:t>
            </a:r>
            <a:endParaRPr sz="2400" b="0" i="0" u="none" strike="noStrike" cap="none">
              <a:solidFill>
                <a:srgbClr val="EA551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Century Gothic"/>
              <a:ea typeface="Century Gothic"/>
              <a:cs typeface="Century Gothic"/>
              <a:sym typeface="Century Gothic"/>
            </a:endParaRPr>
          </a:p>
        </p:txBody>
      </p:sp>
      <p:sp>
        <p:nvSpPr>
          <p:cNvPr id="632" name="Google Shape;632;p62"/>
          <p:cNvSpPr txBox="1"/>
          <p:nvPr/>
        </p:nvSpPr>
        <p:spPr>
          <a:xfrm>
            <a:off x="617621" y="2295134"/>
            <a:ext cx="6650700" cy="994200"/>
          </a:xfrm>
          <a:prstGeom prst="rect">
            <a:avLst/>
          </a:prstGeom>
          <a:noFill/>
          <a:ln>
            <a:noFill/>
          </a:ln>
        </p:spPr>
        <p:txBody>
          <a:bodyPr spcFirstLastPara="1" wrap="square" lIns="68575" tIns="34275" rIns="68575" bIns="34275" anchor="ctr" anchorCtr="0">
            <a:normAutofit/>
          </a:bodyPr>
          <a:lstStyle/>
          <a:p>
            <a:pPr marL="0" marR="0" lvl="0" indent="0" algn="l" rtl="0">
              <a:lnSpc>
                <a:spcPct val="90000"/>
              </a:lnSpc>
              <a:spcBef>
                <a:spcPts val="0"/>
              </a:spcBef>
              <a:spcAft>
                <a:spcPts val="0"/>
              </a:spcAft>
              <a:buClr>
                <a:srgbClr val="EA551F"/>
              </a:buClr>
              <a:buSzPts val="3400"/>
              <a:buFont typeface="Arial"/>
              <a:buNone/>
            </a:pPr>
            <a:endParaRPr sz="3400" b="0" i="0" u="none" strike="noStrike" cap="none">
              <a:solidFill>
                <a:srgbClr val="2E2E2E"/>
              </a:solidFill>
              <a:latin typeface="Century Gothic"/>
              <a:ea typeface="Century Gothic"/>
              <a:cs typeface="Century Gothic"/>
              <a:sym typeface="Century Gothic"/>
            </a:endParaRPr>
          </a:p>
        </p:txBody>
      </p:sp>
      <p:sp>
        <p:nvSpPr>
          <p:cNvPr id="633" name="Google Shape;633;p6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EA551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4" name="Google Shape;634;p62"/>
          <p:cNvSpPr txBox="1">
            <a:spLocks noGrp="1"/>
          </p:cNvSpPr>
          <p:nvPr>
            <p:ph type="body" idx="1"/>
          </p:nvPr>
        </p:nvSpPr>
        <p:spPr>
          <a:xfrm>
            <a:off x="714375" y="2571750"/>
            <a:ext cx="7715100" cy="7179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Clr>
                <a:srgbClr val="2E2E2E"/>
              </a:buClr>
              <a:buSzPts val="3400"/>
              <a:buNone/>
              <a:defRPr sz="3400">
                <a:latin typeface="Century Gothic"/>
                <a:ea typeface="Century Gothic"/>
                <a:cs typeface="Century Gothic"/>
                <a:sym typeface="Century Gothic"/>
              </a:defRPr>
            </a:lvl1pPr>
            <a:lvl2pPr marL="914400" lvl="1" indent="-317500" algn="l">
              <a:lnSpc>
                <a:spcPct val="90000"/>
              </a:lnSpc>
              <a:spcBef>
                <a:spcPts val="400"/>
              </a:spcBef>
              <a:spcAft>
                <a:spcPts val="0"/>
              </a:spcAft>
              <a:buClr>
                <a:srgbClr val="2E2E2E"/>
              </a:buClr>
              <a:buSzPts val="1400"/>
              <a:buChar char="•"/>
              <a:defRPr/>
            </a:lvl2pPr>
            <a:lvl3pPr marL="1371600" lvl="2" indent="-317500" algn="l">
              <a:lnSpc>
                <a:spcPct val="90000"/>
              </a:lnSpc>
              <a:spcBef>
                <a:spcPts val="400"/>
              </a:spcBef>
              <a:spcAft>
                <a:spcPts val="0"/>
              </a:spcAft>
              <a:buClr>
                <a:srgbClr val="2E2E2E"/>
              </a:buClr>
              <a:buSzPts val="1400"/>
              <a:buChar char="•"/>
              <a:defRPr/>
            </a:lvl3pPr>
            <a:lvl4pPr marL="1828800" lvl="3" indent="-317500" algn="l">
              <a:lnSpc>
                <a:spcPct val="90000"/>
              </a:lnSpc>
              <a:spcBef>
                <a:spcPts val="400"/>
              </a:spcBef>
              <a:spcAft>
                <a:spcPts val="0"/>
              </a:spcAft>
              <a:buClr>
                <a:srgbClr val="2E2E2E"/>
              </a:buClr>
              <a:buSzPts val="1400"/>
              <a:buChar char="•"/>
              <a:defRPr/>
            </a:lvl4pPr>
            <a:lvl5pPr marL="2286000" lvl="4" indent="-317500" algn="l">
              <a:lnSpc>
                <a:spcPct val="90000"/>
              </a:lnSpc>
              <a:spcBef>
                <a:spcPts val="400"/>
              </a:spcBef>
              <a:spcAft>
                <a:spcPts val="0"/>
              </a:spcAft>
              <a:buClr>
                <a:srgbClr val="2E2E2E"/>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theme" Target="../theme/theme2.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1E1E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EA551F"/>
              </a:buClr>
              <a:buSzPts val="3400"/>
              <a:buFont typeface="Arial"/>
              <a:buNone/>
              <a:defRPr sz="3400" b="1" i="0" u="none" strike="noStrike" cap="none">
                <a:solidFill>
                  <a:srgbClr val="EA551F"/>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42900" algn="l" rtl="0">
              <a:lnSpc>
                <a:spcPct val="90000"/>
              </a:lnSpc>
              <a:spcBef>
                <a:spcPts val="800"/>
              </a:spcBef>
              <a:spcAft>
                <a:spcPts val="0"/>
              </a:spcAft>
              <a:buClr>
                <a:srgbClr val="2E2E2E"/>
              </a:buClr>
              <a:buSzPts val="1800"/>
              <a:buFont typeface="Arial"/>
              <a:buChar char="•"/>
              <a:defRPr sz="1800" b="0" i="0" u="none" strike="noStrike" cap="none">
                <a:solidFill>
                  <a:srgbClr val="2E2E2E"/>
                </a:solidFill>
                <a:latin typeface="Arial"/>
                <a:ea typeface="Arial"/>
                <a:cs typeface="Arial"/>
                <a:sym typeface="Arial"/>
              </a:defRPr>
            </a:lvl1pPr>
            <a:lvl2pPr marL="914400" marR="0" lvl="1" indent="-342900" algn="l" rtl="0">
              <a:lnSpc>
                <a:spcPct val="90000"/>
              </a:lnSpc>
              <a:spcBef>
                <a:spcPts val="400"/>
              </a:spcBef>
              <a:spcAft>
                <a:spcPts val="0"/>
              </a:spcAft>
              <a:buClr>
                <a:srgbClr val="2E2E2E"/>
              </a:buClr>
              <a:buSzPts val="1800"/>
              <a:buFont typeface="Arial"/>
              <a:buChar char="•"/>
              <a:defRPr sz="1800" b="0" i="0" u="none" strike="noStrike" cap="none">
                <a:solidFill>
                  <a:srgbClr val="2E2E2E"/>
                </a:solidFill>
                <a:latin typeface="Arial"/>
                <a:ea typeface="Arial"/>
                <a:cs typeface="Arial"/>
                <a:sym typeface="Arial"/>
              </a:defRPr>
            </a:lvl2pPr>
            <a:lvl3pPr marL="1371600" marR="0" lvl="2" indent="-342900" algn="l" rtl="0">
              <a:lnSpc>
                <a:spcPct val="90000"/>
              </a:lnSpc>
              <a:spcBef>
                <a:spcPts val="400"/>
              </a:spcBef>
              <a:spcAft>
                <a:spcPts val="0"/>
              </a:spcAft>
              <a:buClr>
                <a:srgbClr val="2E2E2E"/>
              </a:buClr>
              <a:buSzPts val="1800"/>
              <a:buFont typeface="Arial"/>
              <a:buChar char="•"/>
              <a:defRPr sz="1800" b="0" i="0" u="none" strike="noStrike" cap="none">
                <a:solidFill>
                  <a:srgbClr val="2E2E2E"/>
                </a:solidFill>
                <a:latin typeface="Arial"/>
                <a:ea typeface="Arial"/>
                <a:cs typeface="Arial"/>
                <a:sym typeface="Arial"/>
              </a:defRPr>
            </a:lvl3pPr>
            <a:lvl4pPr marL="1828800" marR="0" lvl="3" indent="-342900" algn="l" rtl="0">
              <a:lnSpc>
                <a:spcPct val="90000"/>
              </a:lnSpc>
              <a:spcBef>
                <a:spcPts val="400"/>
              </a:spcBef>
              <a:spcAft>
                <a:spcPts val="0"/>
              </a:spcAft>
              <a:buClr>
                <a:srgbClr val="2E2E2E"/>
              </a:buClr>
              <a:buSzPts val="1800"/>
              <a:buFont typeface="Arial"/>
              <a:buChar char="•"/>
              <a:defRPr sz="1800" b="0" i="0" u="none" strike="noStrike" cap="none">
                <a:solidFill>
                  <a:srgbClr val="2E2E2E"/>
                </a:solidFill>
                <a:latin typeface="Arial"/>
                <a:ea typeface="Arial"/>
                <a:cs typeface="Arial"/>
                <a:sym typeface="Arial"/>
              </a:defRPr>
            </a:lvl4pPr>
            <a:lvl5pPr marL="2286000" marR="0" lvl="4" indent="-342900" algn="l" rtl="0">
              <a:lnSpc>
                <a:spcPct val="90000"/>
              </a:lnSpc>
              <a:spcBef>
                <a:spcPts val="400"/>
              </a:spcBef>
              <a:spcAft>
                <a:spcPts val="0"/>
              </a:spcAft>
              <a:buClr>
                <a:srgbClr val="2E2E2E"/>
              </a:buClr>
              <a:buSzPts val="1800"/>
              <a:buFont typeface="Arial"/>
              <a:buChar char="•"/>
              <a:defRPr sz="1800" b="0" i="0" u="none" strike="noStrike" cap="none">
                <a:solidFill>
                  <a:srgbClr val="2E2E2E"/>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6.jpg"/></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37.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40.jp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43.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52.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2.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3" Type="http://schemas.openxmlformats.org/officeDocument/2006/relationships/hyperlink" Target="http://www.youtube.com/watch?v=85dKBlpCtq0" TargetMode="External"/><Relationship Id="rId2" Type="http://schemas.openxmlformats.org/officeDocument/2006/relationships/notesSlide" Target="../notesSlides/notesSlide73.xml"/><Relationship Id="rId1" Type="http://schemas.openxmlformats.org/officeDocument/2006/relationships/slideLayout" Target="../slideLayouts/slideLayout15.xml"/><Relationship Id="rId4" Type="http://schemas.openxmlformats.org/officeDocument/2006/relationships/image" Target="../media/image57.jpg"/></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5.xml"/><Relationship Id="rId1" Type="http://schemas.openxmlformats.org/officeDocument/2006/relationships/slideLayout" Target="../slideLayouts/slideLayout15.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6.xml"/><Relationship Id="rId1" Type="http://schemas.openxmlformats.org/officeDocument/2006/relationships/slideLayout" Target="../slideLayouts/slideLayout15.xml"/><Relationship Id="rId4" Type="http://schemas.openxmlformats.org/officeDocument/2006/relationships/image" Target="../media/image62.png"/></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7.xml"/><Relationship Id="rId1" Type="http://schemas.openxmlformats.org/officeDocument/2006/relationships/slideLayout" Target="../slideLayouts/slideLayout15.xml"/><Relationship Id="rId4" Type="http://schemas.openxmlformats.org/officeDocument/2006/relationships/image" Target="../media/image64.jpg"/></Relationships>
</file>

<file path=ppt/slides/_rels/slide7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8.xml"/><Relationship Id="rId1" Type="http://schemas.openxmlformats.org/officeDocument/2006/relationships/slideLayout" Target="../slideLayouts/slideLayout15.xml"/><Relationship Id="rId4" Type="http://schemas.openxmlformats.org/officeDocument/2006/relationships/image" Target="../media/image66.jpg"/></Relationships>
</file>

<file path=ppt/slides/_rels/slide7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9.xml"/><Relationship Id="rId1" Type="http://schemas.openxmlformats.org/officeDocument/2006/relationships/slideLayout" Target="../slideLayouts/slideLayout15.xml"/><Relationship Id="rId4" Type="http://schemas.openxmlformats.org/officeDocument/2006/relationships/image" Target="../media/image68.jpg"/></Relationships>
</file>

<file path=ppt/slides/_rels/slide8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80.xml"/><Relationship Id="rId1" Type="http://schemas.openxmlformats.org/officeDocument/2006/relationships/slideLayout" Target="../slideLayouts/slideLayout15.xml"/><Relationship Id="rId4" Type="http://schemas.openxmlformats.org/officeDocument/2006/relationships/image" Target="../media/image70.png"/></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81.xml"/><Relationship Id="rId1" Type="http://schemas.openxmlformats.org/officeDocument/2006/relationships/slideLayout" Target="../slideLayouts/slideLayout1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84.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85.xm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86.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8.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9.xml"/><Relationship Id="rId1" Type="http://schemas.openxmlformats.org/officeDocument/2006/relationships/slideLayout" Target="../slideLayouts/slideLayout15.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91.xml"/><Relationship Id="rId1" Type="http://schemas.openxmlformats.org/officeDocument/2006/relationships/slideLayout" Target="../slideLayouts/slideLayout15.xml"/><Relationship Id="rId4" Type="http://schemas.openxmlformats.org/officeDocument/2006/relationships/image" Target="../media/image85.jpg"/></Relationships>
</file>

<file path=ppt/slides/_rels/slide9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92.xml"/><Relationship Id="rId1" Type="http://schemas.openxmlformats.org/officeDocument/2006/relationships/slideLayout" Target="../slideLayouts/slideLayout15.xml"/><Relationship Id="rId4" Type="http://schemas.openxmlformats.org/officeDocument/2006/relationships/image" Target="../media/image87.jpg"/></Relationships>
</file>

<file path=ppt/slides/_rels/slide9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9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4.xml"/><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5.xml"/><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96.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01.xml"/><Relationship Id="rId1" Type="http://schemas.openxmlformats.org/officeDocument/2006/relationships/slideLayout" Target="../slideLayouts/slideLayout15.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10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02.xml"/><Relationship Id="rId1" Type="http://schemas.openxmlformats.org/officeDocument/2006/relationships/slideLayout" Target="../slideLayouts/slideLayout15.xml"/><Relationship Id="rId6" Type="http://schemas.openxmlformats.org/officeDocument/2006/relationships/image" Target="../media/image99.jpg"/><Relationship Id="rId5" Type="http://schemas.openxmlformats.org/officeDocument/2006/relationships/image" Target="../media/image98.jpg"/><Relationship Id="rId4" Type="http://schemas.openxmlformats.org/officeDocument/2006/relationships/image" Target="../media/image97.jpg"/></Relationships>
</file>

<file path=ppt/slides/_rels/slide103.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03.xml"/><Relationship Id="rId1" Type="http://schemas.openxmlformats.org/officeDocument/2006/relationships/slideLayout" Target="../slideLayouts/slideLayout15.xml"/><Relationship Id="rId6" Type="http://schemas.openxmlformats.org/officeDocument/2006/relationships/image" Target="../media/image103.jpg"/><Relationship Id="rId5" Type="http://schemas.openxmlformats.org/officeDocument/2006/relationships/image" Target="../media/image102.jpg"/><Relationship Id="rId4" Type="http://schemas.openxmlformats.org/officeDocument/2006/relationships/image" Target="../media/image101.jpg"/></Relationships>
</file>

<file path=ppt/slides/_rels/slide10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04.xml"/><Relationship Id="rId1" Type="http://schemas.openxmlformats.org/officeDocument/2006/relationships/slideLayout" Target="../slideLayouts/slideLayout15.xml"/><Relationship Id="rId5" Type="http://schemas.openxmlformats.org/officeDocument/2006/relationships/image" Target="../media/image106.jpg"/><Relationship Id="rId4" Type="http://schemas.openxmlformats.org/officeDocument/2006/relationships/image" Target="../media/image105.jpg"/></Relationships>
</file>

<file path=ppt/slides/_rels/slide105.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05.xml"/><Relationship Id="rId1" Type="http://schemas.openxmlformats.org/officeDocument/2006/relationships/slideLayout" Target="../slideLayouts/slideLayout15.xml"/><Relationship Id="rId5" Type="http://schemas.openxmlformats.org/officeDocument/2006/relationships/image" Target="../media/image109.jpg"/><Relationship Id="rId4" Type="http://schemas.openxmlformats.org/officeDocument/2006/relationships/image" Target="../media/image108.jpg"/></Relationships>
</file>

<file path=ppt/slides/_rels/slide10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6.xml"/><Relationship Id="rId1" Type="http://schemas.openxmlformats.org/officeDocument/2006/relationships/slideLayout" Target="../slideLayouts/slideLayout15.xml"/><Relationship Id="rId6" Type="http://schemas.openxmlformats.org/officeDocument/2006/relationships/image" Target="../media/image113.jpg"/><Relationship Id="rId5" Type="http://schemas.openxmlformats.org/officeDocument/2006/relationships/image" Target="../media/image112.jpg"/><Relationship Id="rId4" Type="http://schemas.openxmlformats.org/officeDocument/2006/relationships/image" Target="../media/image111.jpg"/></Relationships>
</file>

<file path=ppt/slides/_rels/slide10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107.xml"/><Relationship Id="rId1" Type="http://schemas.openxmlformats.org/officeDocument/2006/relationships/slideLayout" Target="../slideLayouts/slideLayout15.xml"/><Relationship Id="rId5" Type="http://schemas.openxmlformats.org/officeDocument/2006/relationships/image" Target="../media/image116.jpg"/><Relationship Id="rId4" Type="http://schemas.openxmlformats.org/officeDocument/2006/relationships/image" Target="../media/image115.jpg"/></Relationships>
</file>

<file path=ppt/slides/_rels/slide10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8.xml"/><Relationship Id="rId1" Type="http://schemas.openxmlformats.org/officeDocument/2006/relationships/slideLayout" Target="../slideLayouts/slideLayout15.xml"/><Relationship Id="rId5" Type="http://schemas.openxmlformats.org/officeDocument/2006/relationships/image" Target="../media/image119.jpg"/><Relationship Id="rId4" Type="http://schemas.openxmlformats.org/officeDocument/2006/relationships/image" Target="../media/image118.jpg"/></Relationships>
</file>

<file path=ppt/slides/_rels/slide10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09.xml"/><Relationship Id="rId1" Type="http://schemas.openxmlformats.org/officeDocument/2006/relationships/slideLayout" Target="../slideLayouts/slideLayout15.xml"/><Relationship Id="rId5" Type="http://schemas.openxmlformats.org/officeDocument/2006/relationships/image" Target="../media/image122.jpg"/><Relationship Id="rId4" Type="http://schemas.openxmlformats.org/officeDocument/2006/relationships/image" Target="../media/image121.jpg"/></Relationships>
</file>

<file path=ppt/slides/_rels/slide11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0.xml"/><Relationship Id="rId1" Type="http://schemas.openxmlformats.org/officeDocument/2006/relationships/slideLayout" Target="../slideLayouts/slideLayout15.xml"/><Relationship Id="rId5" Type="http://schemas.openxmlformats.org/officeDocument/2006/relationships/image" Target="../media/image125.jpg"/><Relationship Id="rId4" Type="http://schemas.openxmlformats.org/officeDocument/2006/relationships/image" Target="../media/image124.jpg"/></Relationships>
</file>

<file path=ppt/slides/_rels/slide11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1.xml"/><Relationship Id="rId1" Type="http://schemas.openxmlformats.org/officeDocument/2006/relationships/slideLayout" Target="../slideLayouts/slideLayout15.xml"/><Relationship Id="rId5" Type="http://schemas.openxmlformats.org/officeDocument/2006/relationships/image" Target="../media/image128.jpg"/><Relationship Id="rId4" Type="http://schemas.openxmlformats.org/officeDocument/2006/relationships/image" Target="../media/image127.jpg"/></Relationships>
</file>

<file path=ppt/slides/_rels/slide11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12.xml"/><Relationship Id="rId1" Type="http://schemas.openxmlformats.org/officeDocument/2006/relationships/slideLayout" Target="../slideLayouts/slideLayout15.xml"/><Relationship Id="rId5" Type="http://schemas.openxmlformats.org/officeDocument/2006/relationships/image" Target="../media/image131.jpg"/><Relationship Id="rId4" Type="http://schemas.openxmlformats.org/officeDocument/2006/relationships/image" Target="../media/image130.jpg"/></Relationships>
</file>

<file path=ppt/slides/_rels/slide113.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13.xml"/><Relationship Id="rId1" Type="http://schemas.openxmlformats.org/officeDocument/2006/relationships/slideLayout" Target="../slideLayouts/slideLayout15.xml"/><Relationship Id="rId5" Type="http://schemas.openxmlformats.org/officeDocument/2006/relationships/image" Target="../media/image134.jpg"/><Relationship Id="rId4" Type="http://schemas.openxmlformats.org/officeDocument/2006/relationships/image" Target="../media/image133.jpg"/></Relationships>
</file>

<file path=ppt/slides/_rels/slide11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14.xml"/><Relationship Id="rId1" Type="http://schemas.openxmlformats.org/officeDocument/2006/relationships/slideLayout" Target="../slideLayouts/slideLayout15.xml"/><Relationship Id="rId5" Type="http://schemas.openxmlformats.org/officeDocument/2006/relationships/image" Target="../media/image137.jpg"/><Relationship Id="rId4" Type="http://schemas.openxmlformats.org/officeDocument/2006/relationships/image" Target="../media/image136.jp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16.xml"/><Relationship Id="rId1" Type="http://schemas.openxmlformats.org/officeDocument/2006/relationships/slideLayout" Target="../slideLayouts/slideLayout15.xml"/><Relationship Id="rId4" Type="http://schemas.openxmlformats.org/officeDocument/2006/relationships/image" Target="../media/image139.jpg"/></Relationships>
</file>

<file path=ppt/slides/_rels/slide117.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17.xml"/><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18.xml"/><Relationship Id="rId1" Type="http://schemas.openxmlformats.org/officeDocument/2006/relationships/slideLayout" Target="../slideLayouts/slideLayout15.xml"/><Relationship Id="rId6" Type="http://schemas.openxmlformats.org/officeDocument/2006/relationships/image" Target="../media/image144.jpg"/><Relationship Id="rId5" Type="http://schemas.openxmlformats.org/officeDocument/2006/relationships/image" Target="../media/image143.png"/><Relationship Id="rId4" Type="http://schemas.openxmlformats.org/officeDocument/2006/relationships/image" Target="../media/image142.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21.xml"/><Relationship Id="rId1" Type="http://schemas.openxmlformats.org/officeDocument/2006/relationships/slideLayout" Target="../slideLayouts/slideLayout15.xml"/><Relationship Id="rId4" Type="http://schemas.openxmlformats.org/officeDocument/2006/relationships/image" Target="../media/image146.jp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23.xml"/><Relationship Id="rId1" Type="http://schemas.openxmlformats.org/officeDocument/2006/relationships/slideLayout" Target="../slideLayouts/slideLayout15.xml"/><Relationship Id="rId4" Type="http://schemas.openxmlformats.org/officeDocument/2006/relationships/image" Target="../media/image148.jp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26.xml"/><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27.xml"/><Relationship Id="rId1" Type="http://schemas.openxmlformats.org/officeDocument/2006/relationships/slideLayout" Target="../slideLayouts/slideLayout15.xml"/><Relationship Id="rId4" Type="http://schemas.openxmlformats.org/officeDocument/2006/relationships/image" Target="../media/image151.jpg"/></Relationships>
</file>

<file path=ppt/slides/_rels/slide128.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28.xml"/><Relationship Id="rId1" Type="http://schemas.openxmlformats.org/officeDocument/2006/relationships/slideLayout" Target="../slideLayouts/slideLayout15.xml"/><Relationship Id="rId5" Type="http://schemas.openxmlformats.org/officeDocument/2006/relationships/image" Target="../media/image154.jpg"/><Relationship Id="rId4" Type="http://schemas.openxmlformats.org/officeDocument/2006/relationships/image" Target="../media/image153.jp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7.xml"/></Relationships>
</file>

<file path=ppt/slides/_rels/slide130.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30.xml"/><Relationship Id="rId1" Type="http://schemas.openxmlformats.org/officeDocument/2006/relationships/slideLayout" Target="../slideLayouts/slideLayout15.xml"/><Relationship Id="rId5" Type="http://schemas.openxmlformats.org/officeDocument/2006/relationships/image" Target="../media/image157.png"/><Relationship Id="rId4" Type="http://schemas.openxmlformats.org/officeDocument/2006/relationships/image" Target="../media/image156.png"/></Relationships>
</file>

<file path=ppt/slides/_rels/slide131.xml.rels><?xml version="1.0" encoding="UTF-8" standalone="yes"?>
<Relationships xmlns="http://schemas.openxmlformats.org/package/2006/relationships"><Relationship Id="rId3" Type="http://schemas.openxmlformats.org/officeDocument/2006/relationships/hyperlink" Target="http://www.youtube.com/watch?v=ximjL-n23Qo" TargetMode="External"/><Relationship Id="rId2" Type="http://schemas.openxmlformats.org/officeDocument/2006/relationships/notesSlide" Target="../notesSlides/notesSlide131.xml"/><Relationship Id="rId1" Type="http://schemas.openxmlformats.org/officeDocument/2006/relationships/slideLayout" Target="../slideLayouts/slideLayout15.xml"/><Relationship Id="rId4" Type="http://schemas.openxmlformats.org/officeDocument/2006/relationships/image" Target="../media/image57.jpg"/></Relationships>
</file>

<file path=ppt/slides/_rels/slide132.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32.xml"/><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33.xml"/><Relationship Id="rId1" Type="http://schemas.openxmlformats.org/officeDocument/2006/relationships/slideLayout" Target="../slideLayouts/slideLayout15.xml"/></Relationships>
</file>

<file path=ppt/slides/_rels/slide134.xml.rels><?xml version="1.0" encoding="UTF-8" standalone="yes"?>
<Relationships xmlns="http://schemas.openxmlformats.org/package/2006/relationships"><Relationship Id="rId3" Type="http://schemas.openxmlformats.org/officeDocument/2006/relationships/hyperlink" Target="http://www.youtube.com/watch?v=KXcIJqpPKRE" TargetMode="External"/><Relationship Id="rId2" Type="http://schemas.openxmlformats.org/officeDocument/2006/relationships/notesSlide" Target="../notesSlides/notesSlide134.xml"/><Relationship Id="rId1" Type="http://schemas.openxmlformats.org/officeDocument/2006/relationships/slideLayout" Target="../slideLayouts/slideLayout15.xml"/><Relationship Id="rId4" Type="http://schemas.openxmlformats.org/officeDocument/2006/relationships/image" Target="../media/image57.jpg"/></Relationships>
</file>

<file path=ppt/slides/_rels/slide135.xml.rels><?xml version="1.0" encoding="UTF-8" standalone="yes"?>
<Relationships xmlns="http://schemas.openxmlformats.org/package/2006/relationships"><Relationship Id="rId8" Type="http://schemas.openxmlformats.org/officeDocument/2006/relationships/image" Target="../media/image165.jpg"/><Relationship Id="rId3" Type="http://schemas.openxmlformats.org/officeDocument/2006/relationships/image" Target="../media/image160.jpg"/><Relationship Id="rId7" Type="http://schemas.openxmlformats.org/officeDocument/2006/relationships/image" Target="../media/image164.jpg"/><Relationship Id="rId2" Type="http://schemas.openxmlformats.org/officeDocument/2006/relationships/notesSlide" Target="../notesSlides/notesSlide135.xml"/><Relationship Id="rId1" Type="http://schemas.openxmlformats.org/officeDocument/2006/relationships/slideLayout" Target="../slideLayouts/slideLayout15.xml"/><Relationship Id="rId6" Type="http://schemas.openxmlformats.org/officeDocument/2006/relationships/image" Target="../media/image163.jpg"/><Relationship Id="rId5" Type="http://schemas.openxmlformats.org/officeDocument/2006/relationships/image" Target="../media/image162.jpg"/><Relationship Id="rId4" Type="http://schemas.openxmlformats.org/officeDocument/2006/relationships/image" Target="../media/image161.jp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8.xml"/></Relationships>
</file>

<file path=ppt/slides/_rels/slide13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37.xml"/><Relationship Id="rId1" Type="http://schemas.openxmlformats.org/officeDocument/2006/relationships/slideLayout" Target="../slideLayouts/slideLayout15.xml"/><Relationship Id="rId5" Type="http://schemas.openxmlformats.org/officeDocument/2006/relationships/image" Target="../media/image123.jpg"/><Relationship Id="rId4" Type="http://schemas.openxmlformats.org/officeDocument/2006/relationships/image" Target="../media/image167.jp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5.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5.xml"/></Relationships>
</file>

<file path=ppt/slides/_rels/slide142.xml.rels><?xml version="1.0" encoding="UTF-8" standalone="yes"?>
<Relationships xmlns="http://schemas.openxmlformats.org/package/2006/relationships"><Relationship Id="rId3" Type="http://schemas.openxmlformats.org/officeDocument/2006/relationships/hyperlink" Target="http://www.youtube.com/watch?v=mB7hHziugio" TargetMode="External"/><Relationship Id="rId2" Type="http://schemas.openxmlformats.org/officeDocument/2006/relationships/notesSlide" Target="../notesSlides/notesSlide142.xml"/><Relationship Id="rId1" Type="http://schemas.openxmlformats.org/officeDocument/2006/relationships/slideLayout" Target="../slideLayouts/slideLayout15.xml"/><Relationship Id="rId4" Type="http://schemas.openxmlformats.org/officeDocument/2006/relationships/image" Target="../media/image57.jpg"/></Relationships>
</file>

<file path=ppt/slides/_rels/slide143.xml.rels><?xml version="1.0" encoding="UTF-8" standalone="yes"?>
<Relationships xmlns="http://schemas.openxmlformats.org/package/2006/relationships"><Relationship Id="rId3" Type="http://schemas.openxmlformats.org/officeDocument/2006/relationships/hyperlink" Target="https://www.kp.ru/daily/27478/4685657/" TargetMode="External"/><Relationship Id="rId2" Type="http://schemas.openxmlformats.org/officeDocument/2006/relationships/notesSlide" Target="../notesSlides/notesSlide143.xml"/><Relationship Id="rId1" Type="http://schemas.openxmlformats.org/officeDocument/2006/relationships/slideLayout" Target="../slideLayouts/slideLayout15.xml"/><Relationship Id="rId4" Type="http://schemas.openxmlformats.org/officeDocument/2006/relationships/image" Target="../media/image168.jp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5.xml"/></Relationships>
</file>

<file path=ppt/slides/_rels/slide145.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45.xml"/><Relationship Id="rId1" Type="http://schemas.openxmlformats.org/officeDocument/2006/relationships/slideLayout" Target="../slideLayouts/slideLayout15.xml"/><Relationship Id="rId4" Type="http://schemas.openxmlformats.org/officeDocument/2006/relationships/hyperlink" Target="https://www.youtube.com/watch?v=BIaQkkg-eQQ"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lrt.lt/naujienos/verslas/4/1780998/lrt-trumpai-sildymo-kompensacijos-galetu-tiketis-ir-gaunantieji-vidutines-pajamas-ka-svarbu-zinoti" TargetMode="External"/><Relationship Id="rId2" Type="http://schemas.openxmlformats.org/officeDocument/2006/relationships/notesSlide" Target="../notesSlides/notesSlide146.xml"/><Relationship Id="rId1" Type="http://schemas.openxmlformats.org/officeDocument/2006/relationships/slideLayout" Target="../slideLayouts/slideLayout15.xml"/><Relationship Id="rId4" Type="http://schemas.openxmlformats.org/officeDocument/2006/relationships/image" Target="../media/image170.jp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48.xml"/><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50.xml"/><Relationship Id="rId1" Type="http://schemas.openxmlformats.org/officeDocument/2006/relationships/slideLayout" Target="../slideLayouts/slideLayout15.xml"/><Relationship Id="rId5" Type="http://schemas.openxmlformats.org/officeDocument/2006/relationships/image" Target="../media/image174.jpg"/><Relationship Id="rId4" Type="http://schemas.openxmlformats.org/officeDocument/2006/relationships/image" Target="../media/image173.jp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5.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7.xml"/></Relationships>
</file>

<file path=ppt/slides/_rels/slide154.xml.rels><?xml version="1.0" encoding="UTF-8" standalone="yes"?>
<Relationships xmlns="http://schemas.openxmlformats.org/package/2006/relationships"><Relationship Id="rId3" Type="http://schemas.openxmlformats.org/officeDocument/2006/relationships/hyperlink" Target="http://www.youtube.com/watch?v=l0_cq22vjyg" TargetMode="External"/><Relationship Id="rId2" Type="http://schemas.openxmlformats.org/officeDocument/2006/relationships/notesSlide" Target="../notesSlides/notesSlide154.xml"/><Relationship Id="rId1" Type="http://schemas.openxmlformats.org/officeDocument/2006/relationships/slideLayout" Target="../slideLayouts/slideLayout15.xml"/><Relationship Id="rId4" Type="http://schemas.openxmlformats.org/officeDocument/2006/relationships/image" Target="../media/image57.jpg"/></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notesSlide" Target="../notesSlides/notesSlide156.xml"/><Relationship Id="rId1" Type="http://schemas.openxmlformats.org/officeDocument/2006/relationships/slideLayout" Target="../slideLayouts/slideLayout19.xml"/><Relationship Id="rId4" Type="http://schemas.openxmlformats.org/officeDocument/2006/relationships/image" Target="../media/image176.png"/></Relationships>
</file>

<file path=ppt/slides/_rels/slide157.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notesSlide" Target="../notesSlides/notesSlide157.xml"/><Relationship Id="rId1" Type="http://schemas.openxmlformats.org/officeDocument/2006/relationships/slideLayout" Target="../slideLayouts/slideLayout19.xml"/><Relationship Id="rId4" Type="http://schemas.openxmlformats.org/officeDocument/2006/relationships/image" Target="../media/image178.png"/></Relationships>
</file>

<file path=ppt/slides/_rels/slide158.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58.xml"/><Relationship Id="rId1" Type="http://schemas.openxmlformats.org/officeDocument/2006/relationships/slideLayout" Target="../slideLayouts/slideLayout15.xml"/><Relationship Id="rId4" Type="http://schemas.openxmlformats.org/officeDocument/2006/relationships/image" Target="../media/image180.jp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7.xml"/></Relationships>
</file>

<file path=ppt/slides/_rels/slide160.xml.rels><?xml version="1.0" encoding="UTF-8" standalone="yes"?>
<Relationships xmlns="http://schemas.openxmlformats.org/package/2006/relationships"><Relationship Id="rId3" Type="http://schemas.openxmlformats.org/officeDocument/2006/relationships/hyperlink" Target="http://www.youtube.com/watch?v=82MMgsvfAdw" TargetMode="External"/><Relationship Id="rId2" Type="http://schemas.openxmlformats.org/officeDocument/2006/relationships/notesSlide" Target="../notesSlides/notesSlide160.xml"/><Relationship Id="rId1" Type="http://schemas.openxmlformats.org/officeDocument/2006/relationships/slideLayout" Target="../slideLayouts/slideLayout24.xml"/><Relationship Id="rId4" Type="http://schemas.openxmlformats.org/officeDocument/2006/relationships/image" Target="../media/image181.jp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34.xml"/></Relationships>
</file>

<file path=ppt/slides/_rels/slide162.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162.xml"/><Relationship Id="rId1" Type="http://schemas.openxmlformats.org/officeDocument/2006/relationships/slideLayout" Target="../slideLayouts/slideLayout37.xml"/><Relationship Id="rId4" Type="http://schemas.openxmlformats.org/officeDocument/2006/relationships/image" Target="../media/image183.jpg"/></Relationships>
</file>

<file path=ppt/slides/_rels/slide16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63.xml"/><Relationship Id="rId1" Type="http://schemas.openxmlformats.org/officeDocument/2006/relationships/slideLayout" Target="../slideLayouts/slideLayout40.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41.xml"/></Relationships>
</file>

<file path=ppt/slides/_rels/slide165.xml.rels><?xml version="1.0" encoding="UTF-8" standalone="yes"?>
<Relationships xmlns="http://schemas.openxmlformats.org/package/2006/relationships"><Relationship Id="rId3" Type="http://schemas.openxmlformats.org/officeDocument/2006/relationships/hyperlink" Target="http://www.youtube.com/watch?v=-7P3b97DMP4" TargetMode="External"/><Relationship Id="rId2" Type="http://schemas.openxmlformats.org/officeDocument/2006/relationships/notesSlide" Target="../notesSlides/notesSlide165.xml"/><Relationship Id="rId1" Type="http://schemas.openxmlformats.org/officeDocument/2006/relationships/slideLayout" Target="../slideLayouts/slideLayout42.xml"/><Relationship Id="rId4" Type="http://schemas.openxmlformats.org/officeDocument/2006/relationships/image" Target="../media/image185.jpg"/></Relationships>
</file>

<file path=ppt/slides/_rels/slide166.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image" Target="../media/image186.png"/><Relationship Id="rId7" Type="http://schemas.openxmlformats.org/officeDocument/2006/relationships/image" Target="../media/image190.png"/><Relationship Id="rId2" Type="http://schemas.openxmlformats.org/officeDocument/2006/relationships/notesSlide" Target="../notesSlides/notesSlide166.xml"/><Relationship Id="rId1" Type="http://schemas.openxmlformats.org/officeDocument/2006/relationships/slideLayout" Target="../slideLayouts/slideLayout44.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167.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167.xml"/><Relationship Id="rId1" Type="http://schemas.openxmlformats.org/officeDocument/2006/relationships/slideLayout" Target="../slideLayouts/slideLayout45.xml"/><Relationship Id="rId4" Type="http://schemas.openxmlformats.org/officeDocument/2006/relationships/image" Target="../media/image193.jpg"/></Relationships>
</file>

<file path=ppt/slides/_rels/slide168.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notesSlide" Target="../notesSlides/notesSlide168.xml"/><Relationship Id="rId1" Type="http://schemas.openxmlformats.org/officeDocument/2006/relationships/slideLayout" Target="../slideLayouts/slideLayout47.xml"/><Relationship Id="rId4" Type="http://schemas.openxmlformats.org/officeDocument/2006/relationships/image" Target="../media/image195.jpg"/></Relationships>
</file>

<file path=ppt/slides/_rels/slide169.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notesSlide" Target="../notesSlides/notesSlide169.xml"/><Relationship Id="rId1" Type="http://schemas.openxmlformats.org/officeDocument/2006/relationships/slideLayout" Target="../slideLayouts/slideLayout47.xml"/><Relationship Id="rId4" Type="http://schemas.openxmlformats.org/officeDocument/2006/relationships/image" Target="../media/image197.jpg"/></Relationships>
</file>

<file path=ppt/slides/_rels/slide170.xml.rels><?xml version="1.0" encoding="UTF-8" standalone="yes"?>
<Relationships xmlns="http://schemas.openxmlformats.org/package/2006/relationships"><Relationship Id="rId3" Type="http://schemas.openxmlformats.org/officeDocument/2006/relationships/image" Target="../media/image198.jpg"/><Relationship Id="rId2" Type="http://schemas.openxmlformats.org/officeDocument/2006/relationships/notesSlide" Target="../notesSlides/notesSlide170.xml"/><Relationship Id="rId1" Type="http://schemas.openxmlformats.org/officeDocument/2006/relationships/slideLayout" Target="../slideLayouts/slideLayout47.xml"/><Relationship Id="rId4" Type="http://schemas.openxmlformats.org/officeDocument/2006/relationships/image" Target="../media/image199.jpg"/></Relationships>
</file>

<file path=ppt/slides/_rels/slide171.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171.xml"/><Relationship Id="rId1" Type="http://schemas.openxmlformats.org/officeDocument/2006/relationships/slideLayout" Target="../slideLayouts/slideLayout47.xml"/><Relationship Id="rId4" Type="http://schemas.openxmlformats.org/officeDocument/2006/relationships/image" Target="../media/image201.jpg"/></Relationships>
</file>

<file path=ppt/slides/_rels/slide172.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172.xml"/><Relationship Id="rId1" Type="http://schemas.openxmlformats.org/officeDocument/2006/relationships/slideLayout" Target="../slideLayouts/slideLayout47.xml"/><Relationship Id="rId4" Type="http://schemas.openxmlformats.org/officeDocument/2006/relationships/image" Target="../media/image203.jp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51.xml"/></Relationships>
</file>

<file path=ppt/slides/_rels/slide174.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74.xml"/><Relationship Id="rId1" Type="http://schemas.openxmlformats.org/officeDocument/2006/relationships/slideLayout" Target="../slideLayouts/slideLayout5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5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5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63"/>
          <p:cNvSpPr txBox="1">
            <a:spLocks noGrp="1"/>
          </p:cNvSpPr>
          <p:nvPr>
            <p:ph type="ctrTitle"/>
          </p:nvPr>
        </p:nvSpPr>
        <p:spPr>
          <a:xfrm>
            <a:off x="300800" y="506875"/>
            <a:ext cx="8670900" cy="2175000"/>
          </a:xfrm>
          <a:prstGeom prst="rect">
            <a:avLst/>
          </a:prstGeom>
          <a:noFill/>
          <a:ln>
            <a:noFill/>
          </a:ln>
        </p:spPr>
        <p:txBody>
          <a:bodyPr spcFirstLastPara="1" wrap="square" lIns="68575" tIns="34275" rIns="0" bIns="34275" anchor="b" anchorCtr="0">
            <a:spAutoFit/>
          </a:bodyPr>
          <a:lstStyle/>
          <a:p>
            <a:pPr marL="0" lvl="0" indent="0" algn="l" rtl="0">
              <a:spcBef>
                <a:spcPts val="0"/>
              </a:spcBef>
              <a:spcAft>
                <a:spcPts val="0"/>
              </a:spcAft>
              <a:buClr>
                <a:srgbClr val="000000"/>
              </a:buClr>
              <a:buSzPts val="4100"/>
              <a:buFont typeface="Arial"/>
              <a:buNone/>
            </a:pPr>
            <a:r>
              <a:rPr lang="en" sz="6300"/>
              <a:t>Telefonas saugiai ir išmaniai: </a:t>
            </a:r>
            <a:endParaRPr sz="6300"/>
          </a:p>
          <a:p>
            <a:pPr marL="0" lvl="0" indent="0" algn="l" rtl="0">
              <a:spcBef>
                <a:spcPts val="0"/>
              </a:spcBef>
              <a:spcAft>
                <a:spcPts val="0"/>
              </a:spcAft>
              <a:buClr>
                <a:srgbClr val="000000"/>
              </a:buClr>
              <a:buSzPts val="4100"/>
              <a:buFont typeface="Arial"/>
              <a:buNone/>
            </a:pPr>
            <a:r>
              <a:rPr lang="en" sz="2600"/>
              <a:t>kaip išnaudoti visas mobiliojo įrenginio funkcijas</a:t>
            </a:r>
            <a:endParaRPr sz="2600"/>
          </a:p>
        </p:txBody>
      </p:sp>
      <p:sp>
        <p:nvSpPr>
          <p:cNvPr id="641" name="Google Shape;641;p63"/>
          <p:cNvSpPr txBox="1"/>
          <p:nvPr/>
        </p:nvSpPr>
        <p:spPr>
          <a:xfrm>
            <a:off x="2050150" y="653150"/>
            <a:ext cx="433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2E2E2E"/>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64"/>
          <p:cNvSpPr txBox="1">
            <a:spLocks noGrp="1"/>
          </p:cNvSpPr>
          <p:nvPr>
            <p:ph type="body" idx="1"/>
          </p:nvPr>
        </p:nvSpPr>
        <p:spPr>
          <a:xfrm>
            <a:off x="520001" y="1734805"/>
            <a:ext cx="7983171" cy="242424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2E2E2E"/>
              </a:buClr>
              <a:buSzPts val="2400"/>
              <a:buNone/>
            </a:pPr>
            <a:r>
              <a:rPr lang="en" sz="3000"/>
              <a:t>Mobilieji įrenginiai </a:t>
            </a:r>
            <a:r>
              <a:rPr lang="en" sz="3000">
                <a:solidFill>
                  <a:schemeClr val="dk1"/>
                </a:solidFill>
              </a:rPr>
              <a:t>–</a:t>
            </a:r>
            <a:r>
              <a:rPr lang="en" sz="1400">
                <a:solidFill>
                  <a:schemeClr val="dk1"/>
                </a:solidFill>
              </a:rPr>
              <a:t> </a:t>
            </a:r>
            <a:r>
              <a:rPr lang="en" sz="3000"/>
              <a:t>tai nedideli nešiojamieji skaitmeniniai įrenginiai, pavyzdžiui, telefonai ar planšetiniai kompiuteriai, kuriuose galima naudotis žiniatinkliu, programomis ir kita programine įranga.</a:t>
            </a:r>
            <a:endParaRPr sz="3000"/>
          </a:p>
        </p:txBody>
      </p:sp>
      <p:sp>
        <p:nvSpPr>
          <p:cNvPr id="648" name="Google Shape;648;p64"/>
          <p:cNvSpPr txBox="1">
            <a:spLocks noGrp="1"/>
          </p:cNvSpPr>
          <p:nvPr>
            <p:ph type="title"/>
          </p:nvPr>
        </p:nvSpPr>
        <p:spPr>
          <a:xfrm>
            <a:off x="520000" y="245275"/>
            <a:ext cx="7887300" cy="1020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Mobilieji įrenginiai, kas tai?</a:t>
            </a:r>
            <a:endParaRPr sz="4500">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65"/>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Mobilieji  įrenginiai</a:t>
            </a:r>
            <a:endParaRPr sz="4500">
              <a:latin typeface="Century Gothic"/>
              <a:ea typeface="Century Gothic"/>
              <a:cs typeface="Century Gothic"/>
              <a:sym typeface="Century Gothic"/>
            </a:endParaRPr>
          </a:p>
        </p:txBody>
      </p:sp>
      <p:pic>
        <p:nvPicPr>
          <p:cNvPr id="655" name="Google Shape;655;p65" title="Adobe Express - file.png"/>
          <p:cNvPicPr preferRelativeResize="0"/>
          <p:nvPr/>
        </p:nvPicPr>
        <p:blipFill>
          <a:blip r:embed="rId3">
            <a:alphaModFix/>
          </a:blip>
          <a:stretch>
            <a:fillRect/>
          </a:stretch>
        </p:blipFill>
        <p:spPr>
          <a:xfrm>
            <a:off x="1996850" y="998275"/>
            <a:ext cx="2451301" cy="4354099"/>
          </a:xfrm>
          <a:prstGeom prst="rect">
            <a:avLst/>
          </a:prstGeom>
          <a:noFill/>
          <a:ln>
            <a:noFill/>
          </a:ln>
        </p:spPr>
      </p:pic>
      <p:pic>
        <p:nvPicPr>
          <p:cNvPr id="656" name="Google Shape;656;p65" title="daniel-korpai-hbTKIbuMmBI-unsplash-Photoroom.png"/>
          <p:cNvPicPr preferRelativeResize="0"/>
          <p:nvPr/>
        </p:nvPicPr>
        <p:blipFill>
          <a:blip r:embed="rId4">
            <a:alphaModFix/>
          </a:blip>
          <a:stretch>
            <a:fillRect/>
          </a:stretch>
        </p:blipFill>
        <p:spPr>
          <a:xfrm>
            <a:off x="5209026" y="1371791"/>
            <a:ext cx="2882829" cy="36070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66"/>
          <p:cNvSpPr txBox="1">
            <a:spLocks noGrp="1"/>
          </p:cNvSpPr>
          <p:nvPr>
            <p:ph type="title"/>
          </p:nvPr>
        </p:nvSpPr>
        <p:spPr>
          <a:xfrm>
            <a:off x="628650" y="273844"/>
            <a:ext cx="78867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Mobilieji  įrenginiai</a:t>
            </a:r>
            <a:endParaRPr sz="4500">
              <a:latin typeface="Century Gothic"/>
              <a:ea typeface="Century Gothic"/>
              <a:cs typeface="Century Gothic"/>
              <a:sym typeface="Century Gothic"/>
            </a:endParaRPr>
          </a:p>
        </p:txBody>
      </p:sp>
      <p:pic>
        <p:nvPicPr>
          <p:cNvPr id="663" name="Google Shape;663;p66" title="valen-don-A1V4vwaYJoU-unsplash-Photoroom.png"/>
          <p:cNvPicPr preferRelativeResize="0"/>
          <p:nvPr/>
        </p:nvPicPr>
        <p:blipFill>
          <a:blip r:embed="rId3">
            <a:alphaModFix/>
          </a:blip>
          <a:stretch>
            <a:fillRect/>
          </a:stretch>
        </p:blipFill>
        <p:spPr>
          <a:xfrm>
            <a:off x="1236250" y="858975"/>
            <a:ext cx="3137174" cy="4331798"/>
          </a:xfrm>
          <a:prstGeom prst="rect">
            <a:avLst/>
          </a:prstGeom>
          <a:noFill/>
          <a:ln>
            <a:noFill/>
          </a:ln>
        </p:spPr>
      </p:pic>
      <p:pic>
        <p:nvPicPr>
          <p:cNvPr id="664" name="Google Shape;664;p66" title="andrey-matveev-parLpHyfNzs-unsplash-removebg-preview.png"/>
          <p:cNvPicPr preferRelativeResize="0"/>
          <p:nvPr/>
        </p:nvPicPr>
        <p:blipFill>
          <a:blip r:embed="rId4">
            <a:alphaModFix/>
          </a:blip>
          <a:stretch>
            <a:fillRect/>
          </a:stretch>
        </p:blipFill>
        <p:spPr>
          <a:xfrm rot="393146">
            <a:off x="4007486" y="1683714"/>
            <a:ext cx="4100929" cy="30774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67"/>
          <p:cNvSpPr txBox="1">
            <a:spLocks noGrp="1"/>
          </p:cNvSpPr>
          <p:nvPr>
            <p:ph type="title"/>
          </p:nvPr>
        </p:nvSpPr>
        <p:spPr>
          <a:xfrm>
            <a:off x="538843" y="273844"/>
            <a:ext cx="7976400" cy="692700"/>
          </a:xfrm>
          <a:prstGeom prst="rect">
            <a:avLst/>
          </a:prstGeom>
          <a:noFill/>
          <a:ln>
            <a:noFill/>
          </a:ln>
        </p:spPr>
        <p:txBody>
          <a:bodyPr spcFirstLastPara="1" wrap="square" lIns="68575" tIns="34275" rIns="68575" bIns="34275" anchor="ctr" anchorCtr="0">
            <a:sp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Pirmasis mobilusis įrenginys</a:t>
            </a:r>
            <a:endParaRPr sz="4500">
              <a:latin typeface="Century Gothic"/>
              <a:ea typeface="Century Gothic"/>
              <a:cs typeface="Century Gothic"/>
              <a:sym typeface="Century Gothic"/>
            </a:endParaRPr>
          </a:p>
        </p:txBody>
      </p:sp>
      <p:pic>
        <p:nvPicPr>
          <p:cNvPr id="671" name="Google Shape;671;p67"/>
          <p:cNvPicPr preferRelativeResize="0">
            <a:picLocks noGrp="1"/>
          </p:cNvPicPr>
          <p:nvPr>
            <p:ph type="body" idx="1"/>
          </p:nvPr>
        </p:nvPicPr>
        <p:blipFill rotWithShape="1">
          <a:blip r:embed="rId3">
            <a:alphaModFix/>
          </a:blip>
          <a:srcRect/>
          <a:stretch/>
        </p:blipFill>
        <p:spPr>
          <a:xfrm>
            <a:off x="647207" y="1326234"/>
            <a:ext cx="3419475" cy="3419475"/>
          </a:xfrm>
          <a:prstGeom prst="rect">
            <a:avLst/>
          </a:prstGeom>
          <a:noFill/>
          <a:ln>
            <a:noFill/>
          </a:ln>
        </p:spPr>
      </p:pic>
      <p:pic>
        <p:nvPicPr>
          <p:cNvPr id="672" name="Google Shape;672;p67"/>
          <p:cNvPicPr preferRelativeResize="0"/>
          <p:nvPr/>
        </p:nvPicPr>
        <p:blipFill rotWithShape="1">
          <a:blip r:embed="rId4">
            <a:alphaModFix/>
          </a:blip>
          <a:srcRect/>
          <a:stretch/>
        </p:blipFill>
        <p:spPr>
          <a:xfrm>
            <a:off x="4605923" y="1690360"/>
            <a:ext cx="4443413" cy="28646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68"/>
          <p:cNvSpPr txBox="1">
            <a:spLocks noGrp="1"/>
          </p:cNvSpPr>
          <p:nvPr>
            <p:ph type="body" idx="1"/>
          </p:nvPr>
        </p:nvSpPr>
        <p:spPr>
          <a:xfrm>
            <a:off x="541102" y="1612879"/>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Pirmasis mobilusis telefonas – Motorola DynaTAC 8000X: buvo pristatytas 1983 m., svėrė apie 1 kg ir kainavo apie 3995 USD</a:t>
            </a:r>
            <a:endParaRPr sz="3000"/>
          </a:p>
          <a:p>
            <a:pPr marL="0" lvl="0" indent="0" algn="l" rtl="0">
              <a:lnSpc>
                <a:spcPct val="90000"/>
              </a:lnSpc>
              <a:spcBef>
                <a:spcPts val="1000"/>
              </a:spcBef>
              <a:spcAft>
                <a:spcPts val="1000"/>
              </a:spcAft>
              <a:buNone/>
            </a:pPr>
            <a:r>
              <a:rPr lang="en" sz="3000"/>
              <a:t>Žmonės šiandien telefonais naudojasi dažniau nei tualetu</a:t>
            </a:r>
            <a:endParaRPr sz="3000"/>
          </a:p>
        </p:txBody>
      </p:sp>
      <p:sp>
        <p:nvSpPr>
          <p:cNvPr id="679" name="Google Shape;679;p68"/>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Pirmasis mobilusis įrenginys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p69"/>
          <p:cNvSpPr txBox="1">
            <a:spLocks noGrp="1"/>
          </p:cNvSpPr>
          <p:nvPr>
            <p:ph type="title"/>
          </p:nvPr>
        </p:nvSpPr>
        <p:spPr>
          <a:xfrm>
            <a:off x="1684350" y="1864200"/>
            <a:ext cx="5775300" cy="14151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050">
                <a:latin typeface="Century Gothic"/>
                <a:ea typeface="Century Gothic"/>
                <a:cs typeface="Century Gothic"/>
                <a:sym typeface="Century Gothic"/>
              </a:rPr>
              <a:t>Mobiliųjų įrenginių operacinės sistemos </a:t>
            </a:r>
            <a:endParaRPr sz="4050">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70"/>
          <p:cNvSpPr txBox="1">
            <a:spLocks noGrp="1"/>
          </p:cNvSpPr>
          <p:nvPr>
            <p:ph type="title"/>
          </p:nvPr>
        </p:nvSpPr>
        <p:spPr>
          <a:xfrm>
            <a:off x="597725" y="145150"/>
            <a:ext cx="8360100" cy="10098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060"/>
              <a:buFont typeface="Arial"/>
              <a:buNone/>
            </a:pPr>
            <a:r>
              <a:rPr lang="en" sz="4500">
                <a:latin typeface="Century Gothic"/>
                <a:ea typeface="Century Gothic"/>
                <a:cs typeface="Century Gothic"/>
                <a:sym typeface="Century Gothic"/>
              </a:rPr>
              <a:t>Mobiliųjų įrenginių operacinės sistemos</a:t>
            </a:r>
            <a:endParaRPr sz="4500">
              <a:latin typeface="Century Gothic"/>
              <a:ea typeface="Century Gothic"/>
              <a:cs typeface="Century Gothic"/>
              <a:sym typeface="Century Gothic"/>
            </a:endParaRPr>
          </a:p>
        </p:txBody>
      </p:sp>
      <p:pic>
        <p:nvPicPr>
          <p:cNvPr id="692" name="Google Shape;692;p70" title="harmonyos-logo-png_seeklogo-482875.png"/>
          <p:cNvPicPr preferRelativeResize="0"/>
          <p:nvPr/>
        </p:nvPicPr>
        <p:blipFill>
          <a:blip r:embed="rId3">
            <a:alphaModFix/>
          </a:blip>
          <a:stretch>
            <a:fillRect/>
          </a:stretch>
        </p:blipFill>
        <p:spPr>
          <a:xfrm>
            <a:off x="897225" y="1111581"/>
            <a:ext cx="2656250" cy="2656213"/>
          </a:xfrm>
          <a:prstGeom prst="rect">
            <a:avLst/>
          </a:prstGeom>
          <a:noFill/>
          <a:ln>
            <a:noFill/>
          </a:ln>
        </p:spPr>
      </p:pic>
      <p:pic>
        <p:nvPicPr>
          <p:cNvPr id="693" name="Google Shape;693;p70" title="Logo-ubuntu_no(r)-black_orange-hex.svg.png"/>
          <p:cNvPicPr preferRelativeResize="0"/>
          <p:nvPr/>
        </p:nvPicPr>
        <p:blipFill>
          <a:blip r:embed="rId4">
            <a:alphaModFix/>
          </a:blip>
          <a:stretch>
            <a:fillRect/>
          </a:stretch>
        </p:blipFill>
        <p:spPr>
          <a:xfrm>
            <a:off x="2882025" y="3794031"/>
            <a:ext cx="2656251" cy="599869"/>
          </a:xfrm>
          <a:prstGeom prst="rect">
            <a:avLst/>
          </a:prstGeom>
          <a:noFill/>
          <a:ln>
            <a:noFill/>
          </a:ln>
        </p:spPr>
      </p:pic>
      <p:pic>
        <p:nvPicPr>
          <p:cNvPr id="694" name="Google Shape;694;p70" title="kaios-logo-png_seeklogo-529377.png"/>
          <p:cNvPicPr preferRelativeResize="0"/>
          <p:nvPr/>
        </p:nvPicPr>
        <p:blipFill>
          <a:blip r:embed="rId5">
            <a:alphaModFix/>
          </a:blip>
          <a:stretch>
            <a:fillRect/>
          </a:stretch>
        </p:blipFill>
        <p:spPr>
          <a:xfrm>
            <a:off x="6321625" y="1654900"/>
            <a:ext cx="2047575" cy="2047575"/>
          </a:xfrm>
          <a:prstGeom prst="rect">
            <a:avLst/>
          </a:prstGeom>
          <a:noFill/>
          <a:ln>
            <a:noFill/>
          </a:ln>
        </p:spPr>
      </p:pic>
      <p:pic>
        <p:nvPicPr>
          <p:cNvPr id="695" name="Google Shape;695;p70" title="Tizen-Lockup-On-Light-RGB.png"/>
          <p:cNvPicPr preferRelativeResize="0"/>
          <p:nvPr/>
        </p:nvPicPr>
        <p:blipFill>
          <a:blip r:embed="rId6">
            <a:alphaModFix/>
          </a:blip>
          <a:stretch>
            <a:fillRect/>
          </a:stretch>
        </p:blipFill>
        <p:spPr>
          <a:xfrm>
            <a:off x="6119062" y="3702476"/>
            <a:ext cx="2452710" cy="811500"/>
          </a:xfrm>
          <a:prstGeom prst="rect">
            <a:avLst/>
          </a:prstGeom>
          <a:noFill/>
          <a:ln>
            <a:noFill/>
          </a:ln>
        </p:spPr>
      </p:pic>
      <p:pic>
        <p:nvPicPr>
          <p:cNvPr id="696" name="Google Shape;696;p70" title="app-ios-png-4.png"/>
          <p:cNvPicPr preferRelativeResize="0"/>
          <p:nvPr/>
        </p:nvPicPr>
        <p:blipFill>
          <a:blip r:embed="rId7">
            <a:alphaModFix/>
          </a:blip>
          <a:stretch>
            <a:fillRect/>
          </a:stretch>
        </p:blipFill>
        <p:spPr>
          <a:xfrm>
            <a:off x="4302838" y="1752612"/>
            <a:ext cx="1374200" cy="1374163"/>
          </a:xfrm>
          <a:prstGeom prst="rect">
            <a:avLst/>
          </a:prstGeom>
          <a:noFill/>
          <a:ln>
            <a:noFill/>
          </a:ln>
        </p:spPr>
      </p:pic>
      <p:pic>
        <p:nvPicPr>
          <p:cNvPr id="697" name="Google Shape;697;p70" title="Android-Logo-2008-2014.png"/>
          <p:cNvPicPr preferRelativeResize="0"/>
          <p:nvPr/>
        </p:nvPicPr>
        <p:blipFill>
          <a:blip r:embed="rId8">
            <a:alphaModFix/>
          </a:blip>
          <a:stretch>
            <a:fillRect/>
          </a:stretch>
        </p:blipFill>
        <p:spPr>
          <a:xfrm>
            <a:off x="187700" y="2778825"/>
            <a:ext cx="3084698" cy="17351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71"/>
          <p:cNvSpPr txBox="1">
            <a:spLocks noGrp="1"/>
          </p:cNvSpPr>
          <p:nvPr>
            <p:ph type="title"/>
          </p:nvPr>
        </p:nvSpPr>
        <p:spPr>
          <a:xfrm>
            <a:off x="513050" y="174750"/>
            <a:ext cx="8378700" cy="957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Pagrindinės mobiliųjų įrenginių operacinės sistemos</a:t>
            </a:r>
            <a:endParaRPr sz="4500">
              <a:latin typeface="Century Gothic"/>
              <a:ea typeface="Century Gothic"/>
              <a:cs typeface="Century Gothic"/>
              <a:sym typeface="Century Gothic"/>
            </a:endParaRPr>
          </a:p>
        </p:txBody>
      </p:sp>
      <p:sp>
        <p:nvSpPr>
          <p:cNvPr id="704" name="Google Shape;704;p71"/>
          <p:cNvSpPr txBox="1">
            <a:spLocks noGrp="1"/>
          </p:cNvSpPr>
          <p:nvPr>
            <p:ph type="body" idx="1"/>
          </p:nvPr>
        </p:nvSpPr>
        <p:spPr>
          <a:xfrm>
            <a:off x="628652" y="1420324"/>
            <a:ext cx="7886700" cy="3418800"/>
          </a:xfrm>
          <a:prstGeom prst="rect">
            <a:avLst/>
          </a:prstGeom>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000"/>
              <a:t>iOS</a:t>
            </a:r>
            <a:endParaRPr sz="3000"/>
          </a:p>
          <a:p>
            <a:pPr marL="0" lvl="0" indent="0" algn="l" rtl="0">
              <a:lnSpc>
                <a:spcPct val="90000"/>
              </a:lnSpc>
              <a:spcBef>
                <a:spcPts val="800"/>
              </a:spcBef>
              <a:spcAft>
                <a:spcPts val="0"/>
              </a:spcAft>
              <a:buNone/>
            </a:pPr>
            <a:r>
              <a:rPr lang="en" sz="3000"/>
              <a:t>Android</a:t>
            </a:r>
            <a:endParaRPr sz="3000"/>
          </a:p>
        </p:txBody>
      </p:sp>
      <p:pic>
        <p:nvPicPr>
          <p:cNvPr id="705" name="Google Shape;705;p71" title="app-ios-png-4.png"/>
          <p:cNvPicPr preferRelativeResize="0"/>
          <p:nvPr/>
        </p:nvPicPr>
        <p:blipFill>
          <a:blip r:embed="rId3">
            <a:alphaModFix/>
          </a:blip>
          <a:stretch>
            <a:fillRect/>
          </a:stretch>
        </p:blipFill>
        <p:spPr>
          <a:xfrm>
            <a:off x="2106558" y="2448875"/>
            <a:ext cx="2236025" cy="2235975"/>
          </a:xfrm>
          <a:prstGeom prst="rect">
            <a:avLst/>
          </a:prstGeom>
          <a:noFill/>
          <a:ln>
            <a:noFill/>
          </a:ln>
        </p:spPr>
      </p:pic>
      <p:pic>
        <p:nvPicPr>
          <p:cNvPr id="706" name="Google Shape;706;p71" title="Android-Logo-2008-2014.png"/>
          <p:cNvPicPr preferRelativeResize="0"/>
          <p:nvPr/>
        </p:nvPicPr>
        <p:blipFill>
          <a:blip r:embed="rId4">
            <a:alphaModFix/>
          </a:blip>
          <a:stretch>
            <a:fillRect/>
          </a:stretch>
        </p:blipFill>
        <p:spPr>
          <a:xfrm>
            <a:off x="4572000" y="2558500"/>
            <a:ext cx="3585285" cy="20167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72"/>
          <p:cNvSpPr txBox="1">
            <a:spLocks noGrp="1"/>
          </p:cNvSpPr>
          <p:nvPr>
            <p:ph type="body" idx="1"/>
          </p:nvPr>
        </p:nvSpPr>
        <p:spPr>
          <a:xfrm>
            <a:off x="558875" y="1439400"/>
            <a:ext cx="7886700" cy="3704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2E2E2E"/>
              </a:buClr>
              <a:buSzPts val="2300"/>
              <a:buNone/>
            </a:pPr>
            <a:r>
              <a:rPr lang="en" sz="3000"/>
              <a:t>Operacinė sistema, sukurta „Google“. Pirmą kartą pristatyta 2008 m.</a:t>
            </a:r>
            <a:endParaRPr sz="3000"/>
          </a:p>
          <a:p>
            <a:pPr marL="0" lvl="0" indent="0" algn="l" rtl="0">
              <a:lnSpc>
                <a:spcPct val="90000"/>
              </a:lnSpc>
              <a:spcBef>
                <a:spcPts val="1000"/>
              </a:spcBef>
              <a:spcAft>
                <a:spcPts val="0"/>
              </a:spcAft>
              <a:buClr>
                <a:srgbClr val="2E2E2E"/>
              </a:buClr>
              <a:buSzPts val="2300"/>
              <a:buNone/>
            </a:pPr>
            <a:r>
              <a:rPr lang="en" sz="3000" b="1"/>
              <a:t>Įrenginiai:</a:t>
            </a:r>
            <a:endParaRPr sz="3000"/>
          </a:p>
          <a:p>
            <a:pPr marL="0" lvl="0" indent="0" algn="l" rtl="0">
              <a:lnSpc>
                <a:spcPct val="90000"/>
              </a:lnSpc>
              <a:spcBef>
                <a:spcPts val="1000"/>
              </a:spcBef>
              <a:spcAft>
                <a:spcPts val="1000"/>
              </a:spcAft>
              <a:buClr>
                <a:srgbClr val="2E2E2E"/>
              </a:buClr>
              <a:buSzPts val="2300"/>
              <a:buNone/>
            </a:pPr>
            <a:r>
              <a:rPr lang="en" sz="3000"/>
              <a:t>Naudojama įvairiuose gamintojų įrenginiuose, tokiuose kaip „Samsung“, „Xiaomi“, „OnePlus“, „Motorola“, „Google Pixel“ ir kt.</a:t>
            </a:r>
            <a:endParaRPr sz="3000"/>
          </a:p>
        </p:txBody>
      </p:sp>
      <p:sp>
        <p:nvSpPr>
          <p:cNvPr id="713" name="Google Shape;713;p72"/>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Android</a:t>
            </a:r>
            <a:endParaRPr sz="4500">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73"/>
          <p:cNvSpPr txBox="1">
            <a:spLocks noGrp="1"/>
          </p:cNvSpPr>
          <p:nvPr>
            <p:ph type="body" idx="1"/>
          </p:nvPr>
        </p:nvSpPr>
        <p:spPr>
          <a:xfrm>
            <a:off x="628650" y="1439225"/>
            <a:ext cx="7886700" cy="3344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Didelis įrenginių pasirinkimas</a:t>
            </a:r>
            <a:endParaRPr sz="3000"/>
          </a:p>
          <a:p>
            <a:pPr marL="0" lvl="0" indent="0" algn="l" rtl="0">
              <a:lnSpc>
                <a:spcPct val="90000"/>
              </a:lnSpc>
              <a:spcBef>
                <a:spcPts val="800"/>
              </a:spcBef>
              <a:spcAft>
                <a:spcPts val="0"/>
              </a:spcAft>
              <a:buNone/>
            </a:pPr>
            <a:r>
              <a:rPr lang="en" sz="3000"/>
              <a:t>Lankstumas ir personalizavimas</a:t>
            </a:r>
            <a:endParaRPr sz="3000"/>
          </a:p>
          <a:p>
            <a:pPr marL="0" lvl="0" indent="0" algn="l" rtl="0">
              <a:lnSpc>
                <a:spcPct val="90000"/>
              </a:lnSpc>
              <a:spcBef>
                <a:spcPts val="800"/>
              </a:spcBef>
              <a:spcAft>
                <a:spcPts val="0"/>
              </a:spcAft>
              <a:buNone/>
            </a:pPr>
            <a:r>
              <a:rPr lang="en" sz="3000"/>
              <a:t>Plati „Google“ paslaugų integracija</a:t>
            </a:r>
            <a:endParaRPr sz="3000"/>
          </a:p>
          <a:p>
            <a:pPr marL="0" lvl="0" indent="0" algn="l" rtl="0">
              <a:lnSpc>
                <a:spcPct val="90000"/>
              </a:lnSpc>
              <a:spcBef>
                <a:spcPts val="800"/>
              </a:spcBef>
              <a:spcAft>
                <a:spcPts val="0"/>
              </a:spcAft>
              <a:buNone/>
            </a:pPr>
            <a:r>
              <a:rPr lang="en" sz="3000"/>
              <a:t>Daug programėlių „Google Play Store“</a:t>
            </a:r>
            <a:endParaRPr sz="3000"/>
          </a:p>
        </p:txBody>
      </p:sp>
      <p:sp>
        <p:nvSpPr>
          <p:cNvPr id="720" name="Google Shape;720;p73"/>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Android privalumai</a:t>
            </a:r>
            <a:endParaRPr sz="4500">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74"/>
          <p:cNvSpPr txBox="1">
            <a:spLocks noGrp="1"/>
          </p:cNvSpPr>
          <p:nvPr>
            <p:ph type="body" idx="1"/>
          </p:nvPr>
        </p:nvSpPr>
        <p:spPr>
          <a:xfrm>
            <a:off x="555625" y="1551850"/>
            <a:ext cx="7886700" cy="3336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Programinės įrangos naujinimai pasiekia įrenginius skirtingu metu </a:t>
            </a:r>
            <a:endParaRPr sz="3000"/>
          </a:p>
          <a:p>
            <a:pPr marL="0" lvl="0" indent="0" algn="l" rtl="0">
              <a:lnSpc>
                <a:spcPct val="90000"/>
              </a:lnSpc>
              <a:spcBef>
                <a:spcPts val="0"/>
              </a:spcBef>
              <a:spcAft>
                <a:spcPts val="0"/>
              </a:spcAft>
              <a:buNone/>
            </a:pPr>
            <a:r>
              <a:rPr lang="en" sz="3000"/>
              <a:t>Mažesnis saugumo lygis, palyginti su iOS</a:t>
            </a:r>
            <a:endParaRPr sz="3000"/>
          </a:p>
        </p:txBody>
      </p:sp>
      <p:sp>
        <p:nvSpPr>
          <p:cNvPr id="727" name="Google Shape;727;p74"/>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Android trūkumai</a:t>
            </a:r>
            <a:endParaRPr sz="4500">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p75"/>
          <p:cNvSpPr txBox="1">
            <a:spLocks noGrp="1"/>
          </p:cNvSpPr>
          <p:nvPr>
            <p:ph type="body" idx="1"/>
          </p:nvPr>
        </p:nvSpPr>
        <p:spPr>
          <a:xfrm>
            <a:off x="628650" y="1447100"/>
            <a:ext cx="7886700" cy="3336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1000"/>
              </a:spcBef>
              <a:spcAft>
                <a:spcPts val="0"/>
              </a:spcAft>
              <a:buClr>
                <a:srgbClr val="2E2E2E"/>
              </a:buClr>
              <a:buSzPts val="2300"/>
              <a:buNone/>
            </a:pPr>
            <a:r>
              <a:rPr lang="en" sz="3000"/>
              <a:t>Operacinė sistema, sukurta „Apple“. Pristatyta 2007 m.</a:t>
            </a:r>
            <a:endParaRPr sz="3000"/>
          </a:p>
          <a:p>
            <a:pPr marL="0" lvl="0" indent="0" algn="l" rtl="0">
              <a:lnSpc>
                <a:spcPct val="90000"/>
              </a:lnSpc>
              <a:spcBef>
                <a:spcPts val="1000"/>
              </a:spcBef>
              <a:spcAft>
                <a:spcPts val="0"/>
              </a:spcAft>
              <a:buClr>
                <a:srgbClr val="2E2E2E"/>
              </a:buClr>
              <a:buSzPts val="2300"/>
              <a:buNone/>
            </a:pPr>
            <a:r>
              <a:rPr lang="en" sz="3000" b="1"/>
              <a:t>Įrenginiai:</a:t>
            </a:r>
            <a:endParaRPr sz="3000" b="1"/>
          </a:p>
          <a:p>
            <a:pPr marL="0" lvl="0" indent="0" algn="l" rtl="0">
              <a:lnSpc>
                <a:spcPct val="90000"/>
              </a:lnSpc>
              <a:spcBef>
                <a:spcPts val="1000"/>
              </a:spcBef>
              <a:spcAft>
                <a:spcPts val="1000"/>
              </a:spcAft>
              <a:buClr>
                <a:srgbClr val="2E2E2E"/>
              </a:buClr>
              <a:buSzPts val="2300"/>
              <a:buNone/>
            </a:pPr>
            <a:r>
              <a:rPr lang="en" sz="3000"/>
              <a:t>Veikia tik „Apple“ įrenginiuose – „iPhone“, „iPad“, „iPod Touch“, „Apple Watch“</a:t>
            </a:r>
            <a:endParaRPr sz="3000"/>
          </a:p>
        </p:txBody>
      </p:sp>
      <p:sp>
        <p:nvSpPr>
          <p:cNvPr id="734" name="Google Shape;734;p75"/>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iOS</a:t>
            </a:r>
            <a:endParaRPr sz="4500">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76"/>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en" sz="3000"/>
              <a:t>Didelis saugumo lygis</a:t>
            </a:r>
            <a:endParaRPr sz="3000"/>
          </a:p>
          <a:p>
            <a:pPr marL="0" lvl="0" indent="0" algn="l" rtl="0">
              <a:lnSpc>
                <a:spcPct val="90000"/>
              </a:lnSpc>
              <a:spcBef>
                <a:spcPts val="800"/>
              </a:spcBef>
              <a:spcAft>
                <a:spcPts val="0"/>
              </a:spcAft>
              <a:buNone/>
            </a:pPr>
            <a:r>
              <a:rPr lang="en" sz="3000"/>
              <a:t>Sklandus veikimas ir suderinamumas</a:t>
            </a:r>
            <a:endParaRPr sz="3000"/>
          </a:p>
          <a:p>
            <a:pPr marL="0" lvl="0" indent="0" algn="l" rtl="0">
              <a:lnSpc>
                <a:spcPct val="90000"/>
              </a:lnSpc>
              <a:spcBef>
                <a:spcPts val="800"/>
              </a:spcBef>
              <a:spcAft>
                <a:spcPts val="0"/>
              </a:spcAft>
              <a:buNone/>
            </a:pPr>
            <a:r>
              <a:rPr lang="en" sz="3000"/>
              <a:t>Reguliarūs naujinimai visiems įrenginiams vienu metu</a:t>
            </a:r>
            <a:endParaRPr sz="3000"/>
          </a:p>
          <a:p>
            <a:pPr marL="0" lvl="0" indent="0" algn="l" rtl="0">
              <a:lnSpc>
                <a:spcPct val="90000"/>
              </a:lnSpc>
              <a:spcBef>
                <a:spcPts val="800"/>
              </a:spcBef>
              <a:spcAft>
                <a:spcPts val="0"/>
              </a:spcAft>
              <a:buNone/>
            </a:pPr>
            <a:r>
              <a:rPr lang="en" sz="3000"/>
              <a:t>Patikima ir griežtai tikrinama „App Store“ programėlių ekosistema</a:t>
            </a:r>
            <a:endParaRPr sz="3000"/>
          </a:p>
        </p:txBody>
      </p:sp>
      <p:sp>
        <p:nvSpPr>
          <p:cNvPr id="741" name="Google Shape;741;p76"/>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iOS privalumai</a:t>
            </a:r>
            <a:endParaRPr sz="4500">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77"/>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Mažiau personalizavimo galimybių</a:t>
            </a:r>
            <a:endParaRPr sz="3000"/>
          </a:p>
          <a:p>
            <a:pPr marL="0" lvl="0" indent="0" algn="l" rtl="0">
              <a:lnSpc>
                <a:spcPct val="90000"/>
              </a:lnSpc>
              <a:spcBef>
                <a:spcPts val="800"/>
              </a:spcBef>
              <a:spcAft>
                <a:spcPts val="0"/>
              </a:spcAft>
              <a:buNone/>
            </a:pPr>
            <a:r>
              <a:rPr lang="en" sz="3000"/>
              <a:t>Ribotas įrenginių pasirinkimas</a:t>
            </a:r>
            <a:endParaRPr sz="3000"/>
          </a:p>
          <a:p>
            <a:pPr marL="0" lvl="0" indent="0" algn="l" rtl="0">
              <a:lnSpc>
                <a:spcPct val="90000"/>
              </a:lnSpc>
              <a:spcBef>
                <a:spcPts val="800"/>
              </a:spcBef>
              <a:spcAft>
                <a:spcPts val="0"/>
              </a:spcAft>
              <a:buNone/>
            </a:pPr>
            <a:r>
              <a:rPr lang="en" sz="3000"/>
              <a:t>Aukštesnė kaina</a:t>
            </a:r>
            <a:endParaRPr sz="3000"/>
          </a:p>
        </p:txBody>
      </p:sp>
      <p:sp>
        <p:nvSpPr>
          <p:cNvPr id="748" name="Google Shape;748;p77"/>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iOS trūkumai</a:t>
            </a:r>
            <a:endParaRPr sz="4500">
              <a:latin typeface="Century Gothic"/>
              <a:ea typeface="Century Gothic"/>
              <a:cs typeface="Century Gothic"/>
              <a:sym typeface="Century Gothic"/>
            </a:endParaRPr>
          </a:p>
        </p:txBody>
      </p:sp>
      <p:pic>
        <p:nvPicPr>
          <p:cNvPr id="749" name="Google Shape;749;p7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78"/>
          <p:cNvSpPr txBox="1">
            <a:spLocks noGrp="1"/>
          </p:cNvSpPr>
          <p:nvPr>
            <p:ph type="title"/>
          </p:nvPr>
        </p:nvSpPr>
        <p:spPr>
          <a:xfrm>
            <a:off x="511200" y="86500"/>
            <a:ext cx="8632800" cy="11454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100000"/>
              <a:buFont typeface="Arial"/>
              <a:buNone/>
            </a:pPr>
            <a:br>
              <a:rPr lang="en"/>
            </a:br>
            <a:r>
              <a:rPr lang="en" sz="5000">
                <a:latin typeface="Century Gothic"/>
                <a:ea typeface="Century Gothic"/>
                <a:cs typeface="Century Gothic"/>
                <a:sym typeface="Century Gothic"/>
              </a:rPr>
              <a:t>Mobiliojo įrenginio pagrindinių mygtukų funkcijos</a:t>
            </a:r>
            <a:br>
              <a:rPr lang="en"/>
            </a:br>
            <a:endParaRPr/>
          </a:p>
        </p:txBody>
      </p:sp>
      <p:pic>
        <p:nvPicPr>
          <p:cNvPr id="756" name="Google Shape;756;p78" title="Generated Image November 11, 2025 - 2_38PM.png"/>
          <p:cNvPicPr preferRelativeResize="0"/>
          <p:nvPr/>
        </p:nvPicPr>
        <p:blipFill>
          <a:blip r:embed="rId3">
            <a:alphaModFix/>
          </a:blip>
          <a:stretch>
            <a:fillRect/>
          </a:stretch>
        </p:blipFill>
        <p:spPr>
          <a:xfrm>
            <a:off x="1506750" y="1675225"/>
            <a:ext cx="6383700" cy="30530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79"/>
          <p:cNvSpPr txBox="1">
            <a:spLocks noGrp="1"/>
          </p:cNvSpPr>
          <p:nvPr>
            <p:ph type="body" idx="1"/>
          </p:nvPr>
        </p:nvSpPr>
        <p:spPr>
          <a:xfrm>
            <a:off x="495350" y="1532175"/>
            <a:ext cx="8564700" cy="35232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en" sz="2700"/>
              <a:t>Įjungia arba išjungia įrenginį</a:t>
            </a:r>
            <a:endParaRPr sz="2700"/>
          </a:p>
          <a:p>
            <a:pPr marL="0" lvl="0" indent="0" algn="l" rtl="0">
              <a:lnSpc>
                <a:spcPct val="90000"/>
              </a:lnSpc>
              <a:spcBef>
                <a:spcPts val="800"/>
              </a:spcBef>
              <a:spcAft>
                <a:spcPts val="0"/>
              </a:spcAft>
              <a:buNone/>
            </a:pPr>
            <a:r>
              <a:rPr lang="en" sz="2700"/>
              <a:t>Paspaudus trumpai – užrakinamas arba atrakinamas ekranas</a:t>
            </a:r>
            <a:endParaRPr sz="2700"/>
          </a:p>
          <a:p>
            <a:pPr marL="0" lvl="0" indent="0" algn="l" rtl="0">
              <a:lnSpc>
                <a:spcPct val="90000"/>
              </a:lnSpc>
              <a:spcBef>
                <a:spcPts val="800"/>
              </a:spcBef>
              <a:spcAft>
                <a:spcPts val="0"/>
              </a:spcAft>
              <a:buNone/>
            </a:pPr>
            <a:r>
              <a:rPr lang="en" sz="2700"/>
              <a:t>Paspaudus ir palaikius – galima išjungti, paleisti iš naujo ar aktyvuoti avarinį režimą</a:t>
            </a:r>
            <a:endParaRPr sz="2700"/>
          </a:p>
          <a:p>
            <a:pPr marL="0" lvl="0" indent="0" algn="l" rtl="0">
              <a:lnSpc>
                <a:spcPct val="90000"/>
              </a:lnSpc>
              <a:spcBef>
                <a:spcPts val="800"/>
              </a:spcBef>
              <a:spcAft>
                <a:spcPts val="0"/>
              </a:spcAft>
              <a:buNone/>
            </a:pPr>
            <a:endParaRPr sz="2700"/>
          </a:p>
        </p:txBody>
      </p:sp>
      <p:sp>
        <p:nvSpPr>
          <p:cNvPr id="763" name="Google Shape;763;p79"/>
          <p:cNvSpPr txBox="1">
            <a:spLocks noGrp="1"/>
          </p:cNvSpPr>
          <p:nvPr>
            <p:ph type="title"/>
          </p:nvPr>
        </p:nvSpPr>
        <p:spPr>
          <a:xfrm>
            <a:off x="188750" y="62925"/>
            <a:ext cx="8871300" cy="10617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Įjungimo/išjungimo (maitinimo) mygtuko funkcijos</a:t>
            </a:r>
            <a:endParaRPr sz="4500">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80"/>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800"/>
              </a:spcBef>
              <a:spcAft>
                <a:spcPts val="0"/>
              </a:spcAft>
              <a:buNone/>
            </a:pPr>
            <a:r>
              <a:rPr lang="en" sz="3000"/>
              <a:t>Keičia skambučio garsumą </a:t>
            </a:r>
            <a:endParaRPr sz="3000"/>
          </a:p>
          <a:p>
            <a:pPr marL="0" lvl="0" indent="0" algn="l" rtl="0">
              <a:lnSpc>
                <a:spcPct val="90000"/>
              </a:lnSpc>
              <a:spcBef>
                <a:spcPts val="800"/>
              </a:spcBef>
              <a:spcAft>
                <a:spcPts val="0"/>
              </a:spcAft>
              <a:buNone/>
            </a:pPr>
            <a:r>
              <a:rPr lang="en" sz="3000"/>
              <a:t>Keičia medijos garsumą (klausant muzikos ar žiūrint vaizdo įrašus)</a:t>
            </a:r>
            <a:endParaRPr sz="3000"/>
          </a:p>
          <a:p>
            <a:pPr marL="0" lvl="0" indent="0" algn="l" rtl="0">
              <a:lnSpc>
                <a:spcPct val="90000"/>
              </a:lnSpc>
              <a:spcBef>
                <a:spcPts val="800"/>
              </a:spcBef>
              <a:spcAft>
                <a:spcPts val="0"/>
              </a:spcAft>
              <a:buNone/>
            </a:pPr>
            <a:r>
              <a:rPr lang="en" sz="3000"/>
              <a:t>Ekrano nuotrauka (screenshot): kartu paspaudus įjungimo ir garsumo mažinimo mygtuką, galima padaryti ekrano nuotrauką</a:t>
            </a:r>
            <a:endParaRPr sz="3000"/>
          </a:p>
        </p:txBody>
      </p:sp>
      <p:sp>
        <p:nvSpPr>
          <p:cNvPr id="770" name="Google Shape;770;p80"/>
          <p:cNvSpPr txBox="1">
            <a:spLocks noGrp="1"/>
          </p:cNvSpPr>
          <p:nvPr>
            <p:ph type="title"/>
          </p:nvPr>
        </p:nvSpPr>
        <p:spPr>
          <a:xfrm>
            <a:off x="369650" y="86500"/>
            <a:ext cx="8635500" cy="1145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t>Garsumo reguliavimo mygtukai</a:t>
            </a:r>
            <a:endParaRPr sz="45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81"/>
          <p:cNvSpPr txBox="1">
            <a:spLocks noGrp="1"/>
          </p:cNvSpPr>
          <p:nvPr>
            <p:ph type="title"/>
          </p:nvPr>
        </p:nvSpPr>
        <p:spPr>
          <a:xfrm>
            <a:off x="628650" y="273844"/>
            <a:ext cx="7886700" cy="957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Ekrano kopija</a:t>
            </a:r>
            <a:endParaRPr/>
          </a:p>
        </p:txBody>
      </p:sp>
      <p:pic>
        <p:nvPicPr>
          <p:cNvPr id="776" name="Google Shape;776;p81" title="007cgCeF2SOUL9OBpHBmdPi-44-removebg-preview.png"/>
          <p:cNvPicPr preferRelativeResize="0"/>
          <p:nvPr/>
        </p:nvPicPr>
        <p:blipFill>
          <a:blip r:embed="rId3">
            <a:alphaModFix/>
          </a:blip>
          <a:stretch>
            <a:fillRect/>
          </a:stretch>
        </p:blipFill>
        <p:spPr>
          <a:xfrm>
            <a:off x="1179275" y="1185025"/>
            <a:ext cx="6622675" cy="4012825"/>
          </a:xfrm>
          <a:prstGeom prst="rect">
            <a:avLst/>
          </a:prstGeom>
          <a:noFill/>
          <a:ln>
            <a:noFill/>
          </a:ln>
        </p:spPr>
      </p:pic>
      <p:pic>
        <p:nvPicPr>
          <p:cNvPr id="777" name="Google Shape;777;p81"/>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82"/>
          <p:cNvSpPr txBox="1">
            <a:spLocks noGrp="1"/>
          </p:cNvSpPr>
          <p:nvPr>
            <p:ph type="title"/>
          </p:nvPr>
        </p:nvSpPr>
        <p:spPr>
          <a:xfrm>
            <a:off x="628650" y="196626"/>
            <a:ext cx="7886700" cy="10350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Namų mygtuko funkcijos</a:t>
            </a:r>
            <a:endParaRPr sz="4500">
              <a:latin typeface="Century Gothic"/>
              <a:ea typeface="Century Gothic"/>
              <a:cs typeface="Century Gothic"/>
              <a:sym typeface="Century Gothic"/>
            </a:endParaRPr>
          </a:p>
        </p:txBody>
      </p:sp>
      <p:pic>
        <p:nvPicPr>
          <p:cNvPr id="784" name="Google Shape;784;p82" title="MOBILIEJI ĮRENGINIAI.png"/>
          <p:cNvPicPr preferRelativeResize="0"/>
          <p:nvPr/>
        </p:nvPicPr>
        <p:blipFill>
          <a:blip r:embed="rId3">
            <a:alphaModFix/>
          </a:blip>
          <a:stretch>
            <a:fillRect/>
          </a:stretch>
        </p:blipFill>
        <p:spPr>
          <a:xfrm>
            <a:off x="767225" y="2076475"/>
            <a:ext cx="3015001" cy="2183150"/>
          </a:xfrm>
          <a:prstGeom prst="rect">
            <a:avLst/>
          </a:prstGeom>
          <a:noFill/>
          <a:ln>
            <a:noFill/>
          </a:ln>
        </p:spPr>
      </p:pic>
      <p:pic>
        <p:nvPicPr>
          <p:cNvPr id="785" name="Google Shape;785;p82" title="F9LJ-8UaUAAKkNX-removebg-preview.png"/>
          <p:cNvPicPr preferRelativeResize="0"/>
          <p:nvPr/>
        </p:nvPicPr>
        <p:blipFill>
          <a:blip r:embed="rId4">
            <a:alphaModFix/>
          </a:blip>
          <a:stretch>
            <a:fillRect/>
          </a:stretch>
        </p:blipFill>
        <p:spPr>
          <a:xfrm>
            <a:off x="4062850" y="2215025"/>
            <a:ext cx="4390225" cy="24719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83"/>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Atgal mygtukas</a:t>
            </a:r>
            <a:endParaRPr sz="4500">
              <a:latin typeface="Century Gothic"/>
              <a:ea typeface="Century Gothic"/>
              <a:cs typeface="Century Gothic"/>
              <a:sym typeface="Century Gothic"/>
            </a:endParaRPr>
          </a:p>
        </p:txBody>
      </p:sp>
      <p:pic>
        <p:nvPicPr>
          <p:cNvPr id="792" name="Google Shape;792;p83" title="vnrn7.png"/>
          <p:cNvPicPr preferRelativeResize="0"/>
          <p:nvPr/>
        </p:nvPicPr>
        <p:blipFill>
          <a:blip r:embed="rId3">
            <a:alphaModFix/>
          </a:blip>
          <a:stretch>
            <a:fillRect/>
          </a:stretch>
        </p:blipFill>
        <p:spPr>
          <a:xfrm>
            <a:off x="679849" y="1819061"/>
            <a:ext cx="3477325" cy="2528200"/>
          </a:xfrm>
          <a:prstGeom prst="rect">
            <a:avLst/>
          </a:prstGeom>
          <a:noFill/>
          <a:ln>
            <a:noFill/>
          </a:ln>
        </p:spPr>
      </p:pic>
      <p:pic>
        <p:nvPicPr>
          <p:cNvPr id="793" name="Google Shape;793;p83" title="1-Photoroom.png"/>
          <p:cNvPicPr preferRelativeResize="0"/>
          <p:nvPr/>
        </p:nvPicPr>
        <p:blipFill>
          <a:blip r:embed="rId4">
            <a:alphaModFix/>
          </a:blip>
          <a:stretch>
            <a:fillRect/>
          </a:stretch>
        </p:blipFill>
        <p:spPr>
          <a:xfrm>
            <a:off x="5162152" y="783950"/>
            <a:ext cx="2825400" cy="42397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84"/>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177800" lvl="0" indent="0" algn="l" rtl="0">
              <a:lnSpc>
                <a:spcPct val="90000"/>
              </a:lnSpc>
              <a:spcBef>
                <a:spcPts val="0"/>
              </a:spcBef>
              <a:spcAft>
                <a:spcPts val="0"/>
              </a:spcAft>
              <a:buNone/>
            </a:pPr>
            <a:r>
              <a:rPr lang="en" sz="3000"/>
              <a:t>Dažniau pasitaiko „iPhone“ įrenginiuose</a:t>
            </a:r>
            <a:endParaRPr sz="3000"/>
          </a:p>
          <a:p>
            <a:pPr marL="177800" lvl="0" indent="0" algn="l" rtl="0">
              <a:lnSpc>
                <a:spcPct val="90000"/>
              </a:lnSpc>
              <a:spcBef>
                <a:spcPts val="1000"/>
              </a:spcBef>
              <a:spcAft>
                <a:spcPts val="1000"/>
              </a:spcAft>
              <a:buNone/>
            </a:pPr>
            <a:r>
              <a:rPr lang="en" sz="3000"/>
              <a:t>Leidžia greitai nutildyti garsus ir pereiti į tylos režimą</a:t>
            </a:r>
            <a:endParaRPr sz="2100"/>
          </a:p>
        </p:txBody>
      </p:sp>
      <p:sp>
        <p:nvSpPr>
          <p:cNvPr id="800" name="Google Shape;800;p84"/>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Tylos režimo jungiklis </a:t>
            </a:r>
            <a:endParaRPr sz="4500">
              <a:latin typeface="Century Gothic"/>
              <a:ea typeface="Century Gothic"/>
              <a:cs typeface="Century Gothic"/>
              <a:sym typeface="Century Gothic"/>
            </a:endParaRPr>
          </a:p>
        </p:txBody>
      </p:sp>
      <p:pic>
        <p:nvPicPr>
          <p:cNvPr id="801" name="Google Shape;801;p84" title="iphone-lt-AAG_ringer_P1.png"/>
          <p:cNvPicPr preferRelativeResize="0"/>
          <p:nvPr/>
        </p:nvPicPr>
        <p:blipFill>
          <a:blip r:embed="rId3">
            <a:alphaModFix/>
          </a:blip>
          <a:stretch>
            <a:fillRect/>
          </a:stretch>
        </p:blipFill>
        <p:spPr>
          <a:xfrm>
            <a:off x="2297825" y="2647100"/>
            <a:ext cx="4637375" cy="2187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85"/>
          <p:cNvSpPr txBox="1">
            <a:spLocks noGrp="1"/>
          </p:cNvSpPr>
          <p:nvPr>
            <p:ph type="title"/>
          </p:nvPr>
        </p:nvSpPr>
        <p:spPr>
          <a:xfrm>
            <a:off x="1131150" y="1909800"/>
            <a:ext cx="6881700" cy="13239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Mobiliojo įrenginio nustatymai</a:t>
            </a:r>
            <a:endParaRPr sz="4500">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86"/>
          <p:cNvSpPr txBox="1">
            <a:spLocks noGrp="1"/>
          </p:cNvSpPr>
          <p:nvPr>
            <p:ph type="body" idx="1"/>
          </p:nvPr>
        </p:nvSpPr>
        <p:spPr>
          <a:xfrm>
            <a:off x="565588" y="1388473"/>
            <a:ext cx="7886700" cy="341880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1200"/>
              </a:spcBef>
              <a:spcAft>
                <a:spcPts val="0"/>
              </a:spcAft>
              <a:buNone/>
            </a:pPr>
            <a:r>
              <a:rPr lang="en" sz="3200">
                <a:solidFill>
                  <a:schemeClr val="dk1"/>
                </a:solidFill>
              </a:rPr>
              <a:t>PIN kodas</a:t>
            </a:r>
            <a:br>
              <a:rPr lang="en" sz="3200">
                <a:solidFill>
                  <a:schemeClr val="dk1"/>
                </a:solidFill>
              </a:rPr>
            </a:br>
            <a:r>
              <a:rPr lang="en" sz="3200">
                <a:solidFill>
                  <a:schemeClr val="dk1"/>
                </a:solidFill>
              </a:rPr>
              <a:t>Slaptažodis</a:t>
            </a:r>
            <a:br>
              <a:rPr lang="en" sz="3200">
                <a:solidFill>
                  <a:schemeClr val="dk1"/>
                </a:solidFill>
              </a:rPr>
            </a:br>
            <a:r>
              <a:rPr lang="en" sz="3200">
                <a:solidFill>
                  <a:schemeClr val="dk1"/>
                </a:solidFill>
              </a:rPr>
              <a:t>Piršto atspaudas ar veido atpažinimas</a:t>
            </a:r>
            <a:endParaRPr sz="3200">
              <a:solidFill>
                <a:schemeClr val="dk1"/>
              </a:solidFill>
            </a:endParaRPr>
          </a:p>
          <a:p>
            <a:pPr marL="0" lvl="0" indent="0" algn="l" rtl="0">
              <a:lnSpc>
                <a:spcPct val="115000"/>
              </a:lnSpc>
              <a:spcBef>
                <a:spcPts val="1200"/>
              </a:spcBef>
              <a:spcAft>
                <a:spcPts val="0"/>
              </a:spcAft>
              <a:buNone/>
            </a:pPr>
            <a:br>
              <a:rPr lang="en" sz="1100">
                <a:solidFill>
                  <a:schemeClr val="dk1"/>
                </a:solidFill>
              </a:rPr>
            </a:br>
            <a:endParaRPr sz="1100">
              <a:solidFill>
                <a:schemeClr val="dk1"/>
              </a:solidFill>
            </a:endParaRPr>
          </a:p>
          <a:p>
            <a:pPr marL="0" lvl="0" indent="0" algn="l" rtl="0">
              <a:lnSpc>
                <a:spcPct val="90000"/>
              </a:lnSpc>
              <a:spcBef>
                <a:spcPts val="1200"/>
              </a:spcBef>
              <a:spcAft>
                <a:spcPts val="0"/>
              </a:spcAft>
              <a:buNone/>
            </a:pPr>
            <a:endParaRPr sz="3000"/>
          </a:p>
        </p:txBody>
      </p:sp>
      <p:sp>
        <p:nvSpPr>
          <p:cNvPr id="814" name="Google Shape;814;p86"/>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Ekrano užraktas</a:t>
            </a:r>
            <a:endParaRPr sz="4500">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87"/>
          <p:cNvSpPr txBox="1">
            <a:spLocks noGrp="1"/>
          </p:cNvSpPr>
          <p:nvPr>
            <p:ph type="title"/>
          </p:nvPr>
        </p:nvSpPr>
        <p:spPr>
          <a:xfrm>
            <a:off x="1356980" y="2074664"/>
            <a:ext cx="6430040" cy="994172"/>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88"/>
          <p:cNvSpPr txBox="1">
            <a:spLocks noGrp="1"/>
          </p:cNvSpPr>
          <p:nvPr>
            <p:ph type="title"/>
          </p:nvPr>
        </p:nvSpPr>
        <p:spPr>
          <a:xfrm>
            <a:off x="628650" y="115126"/>
            <a:ext cx="7886700" cy="1116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Populiariausi slaptažodžiai Lietuvoje</a:t>
            </a:r>
            <a:endParaRPr sz="4500">
              <a:latin typeface="Century Gothic"/>
              <a:ea typeface="Century Gothic"/>
              <a:cs typeface="Century Gothic"/>
              <a:sym typeface="Century Gothic"/>
            </a:endParaRPr>
          </a:p>
        </p:txBody>
      </p:sp>
      <p:graphicFrame>
        <p:nvGraphicFramePr>
          <p:cNvPr id="827" name="Google Shape;827;p88"/>
          <p:cNvGraphicFramePr/>
          <p:nvPr/>
        </p:nvGraphicFramePr>
        <p:xfrm>
          <a:off x="3395600" y="1231725"/>
          <a:ext cx="3000000" cy="3000000"/>
        </p:xfrm>
        <a:graphic>
          <a:graphicData uri="http://schemas.openxmlformats.org/drawingml/2006/table">
            <a:tbl>
              <a:tblPr>
                <a:solidFill>
                  <a:srgbClr val="FAFAFA"/>
                </a:solidFill>
                <a:tableStyleId>{AE0E11E7-DE78-4A7A-9DF8-3858E6BAD200}</a:tableStyleId>
              </a:tblPr>
              <a:tblGrid>
                <a:gridCol w="459625">
                  <a:extLst>
                    <a:ext uri="{9D8B030D-6E8A-4147-A177-3AD203B41FA5}">
                      <a16:colId xmlns:a16="http://schemas.microsoft.com/office/drawing/2014/main" val="20000"/>
                    </a:ext>
                  </a:extLst>
                </a:gridCol>
                <a:gridCol w="846100">
                  <a:extLst>
                    <a:ext uri="{9D8B030D-6E8A-4147-A177-3AD203B41FA5}">
                      <a16:colId xmlns:a16="http://schemas.microsoft.com/office/drawing/2014/main" val="20001"/>
                    </a:ext>
                  </a:extLst>
                </a:gridCol>
                <a:gridCol w="1472850">
                  <a:extLst>
                    <a:ext uri="{9D8B030D-6E8A-4147-A177-3AD203B41FA5}">
                      <a16:colId xmlns:a16="http://schemas.microsoft.com/office/drawing/2014/main" val="20002"/>
                    </a:ext>
                  </a:extLst>
                </a:gridCol>
              </a:tblGrid>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Vieta</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ctr"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Slaptažodis</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ctr"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Nulaužimo trukmė</a:t>
                      </a:r>
                      <a:endParaRPr sz="900" b="1">
                        <a:solidFill>
                          <a:srgbClr val="1D1D1D"/>
                        </a:solidFill>
                        <a:highlight>
                          <a:srgbClr val="FAFAFA"/>
                        </a:highlight>
                        <a:latin typeface="Roboto"/>
                        <a:ea typeface="Roboto"/>
                        <a:cs typeface="Roboto"/>
                        <a:sym typeface="Roboto"/>
                      </a:endParaRPr>
                    </a:p>
                  </a:txBody>
                  <a:tcPr marL="57150" marR="57150" marT="57150" marB="57150"/>
                </a:tc>
                <a:extLst>
                  <a:ext uri="{0D108BD9-81ED-4DB2-BD59-A6C34878D82A}">
                    <a16:rowId xmlns:a16="http://schemas.microsoft.com/office/drawing/2014/main" val="10000"/>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1</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qwerty123</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1"/>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2</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qwerty1</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2"/>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3</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123456</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3"/>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4</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123456789</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4"/>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5</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lopas123</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17 minučių</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5"/>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6</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12345678</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6"/>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7</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labas123</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17 minučių</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7"/>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8</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qwerty</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8"/>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9</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password</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09"/>
                  </a:ext>
                </a:extLst>
              </a:tr>
              <a:tr h="348625">
                <a:tc>
                  <a:txBody>
                    <a:bodyPr/>
                    <a:lstStyle/>
                    <a:p>
                      <a:pPr marL="0" lvl="0" indent="0" algn="l" rtl="0">
                        <a:lnSpc>
                          <a:spcPct val="140000"/>
                        </a:lnSpc>
                        <a:spcBef>
                          <a:spcPts val="0"/>
                        </a:spcBef>
                        <a:spcAft>
                          <a:spcPts val="0"/>
                        </a:spcAft>
                        <a:buNone/>
                      </a:pPr>
                      <a:r>
                        <a:rPr lang="en" sz="900" b="1">
                          <a:solidFill>
                            <a:srgbClr val="1D1D1D"/>
                          </a:solidFill>
                          <a:highlight>
                            <a:srgbClr val="FAFAFA"/>
                          </a:highlight>
                          <a:latin typeface="Roboto"/>
                          <a:ea typeface="Roboto"/>
                          <a:cs typeface="Roboto"/>
                          <a:sym typeface="Roboto"/>
                        </a:rPr>
                        <a:t>10</a:t>
                      </a:r>
                      <a:endParaRPr sz="900" b="1">
                        <a:solidFill>
                          <a:srgbClr val="1D1D1D"/>
                        </a:solidFill>
                        <a:highlight>
                          <a:srgbClr val="FAFAFA"/>
                        </a:highlight>
                        <a:latin typeface="Roboto"/>
                        <a:ea typeface="Roboto"/>
                        <a:cs typeface="Roboto"/>
                        <a:sym typeface="Roboto"/>
                      </a:endParaRPr>
                    </a:p>
                  </a:txBody>
                  <a:tcPr marL="57150" marR="57150" marT="57150" marB="5715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Qwerty123</a:t>
                      </a:r>
                      <a:endParaRPr sz="900">
                        <a:solidFill>
                          <a:srgbClr val="1D1D1D"/>
                        </a:solidFill>
                        <a:highlight>
                          <a:srgbClr val="FAFAFA"/>
                        </a:highlight>
                        <a:latin typeface="Roboto"/>
                        <a:ea typeface="Roboto"/>
                        <a:cs typeface="Roboto"/>
                        <a:sym typeface="Roboto"/>
                      </a:endParaRPr>
                    </a:p>
                  </a:txBody>
                  <a:tcPr marL="34300" marR="34300" marT="34300" marB="34300"/>
                </a:tc>
                <a:tc>
                  <a:txBody>
                    <a:bodyPr/>
                    <a:lstStyle/>
                    <a:p>
                      <a:pPr marL="0" lvl="0" indent="0" algn="l" rtl="0">
                        <a:lnSpc>
                          <a:spcPct val="140000"/>
                        </a:lnSpc>
                        <a:spcBef>
                          <a:spcPts val="0"/>
                        </a:spcBef>
                        <a:spcAft>
                          <a:spcPts val="0"/>
                        </a:spcAft>
                        <a:buNone/>
                      </a:pPr>
                      <a:r>
                        <a:rPr lang="en" sz="900">
                          <a:solidFill>
                            <a:srgbClr val="1D1D1D"/>
                          </a:solidFill>
                          <a:highlight>
                            <a:srgbClr val="FAFAFA"/>
                          </a:highlight>
                          <a:latin typeface="Roboto"/>
                          <a:ea typeface="Roboto"/>
                          <a:cs typeface="Roboto"/>
                          <a:sym typeface="Roboto"/>
                        </a:rPr>
                        <a:t>trumpiau nei 1 sekundė</a:t>
                      </a:r>
                      <a:endParaRPr sz="900">
                        <a:solidFill>
                          <a:srgbClr val="1D1D1D"/>
                        </a:solidFill>
                        <a:highlight>
                          <a:srgbClr val="FAFAFA"/>
                        </a:highlight>
                        <a:latin typeface="Roboto"/>
                        <a:ea typeface="Roboto"/>
                        <a:cs typeface="Roboto"/>
                        <a:sym typeface="Roboto"/>
                      </a:endParaRPr>
                    </a:p>
                  </a:txBody>
                  <a:tcPr marL="34300" marR="34300" marT="34300" marB="34300"/>
                </a:tc>
                <a:extLst>
                  <a:ext uri="{0D108BD9-81ED-4DB2-BD59-A6C34878D82A}">
                    <a16:rowId xmlns:a16="http://schemas.microsoft.com/office/drawing/2014/main" val="10010"/>
                  </a:ext>
                </a:extLst>
              </a:tr>
            </a:tbl>
          </a:graphicData>
        </a:graphic>
      </p:graphicFrame>
      <p:sp>
        <p:nvSpPr>
          <p:cNvPr id="828" name="Google Shape;828;p88"/>
          <p:cNvSpPr txBox="1"/>
          <p:nvPr/>
        </p:nvSpPr>
        <p:spPr>
          <a:xfrm>
            <a:off x="139950" y="4369350"/>
            <a:ext cx="2997600" cy="35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2E2E2E"/>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89"/>
          <p:cNvSpPr txBox="1">
            <a:spLocks noGrp="1"/>
          </p:cNvSpPr>
          <p:nvPr>
            <p:ph type="title"/>
          </p:nvPr>
        </p:nvSpPr>
        <p:spPr>
          <a:xfrm>
            <a:off x="548640" y="273847"/>
            <a:ext cx="7966712" cy="957795"/>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Pažink medijas su Klaudija.</a:t>
            </a:r>
            <a:endParaRPr sz="45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Kokie slaptažodžiai saugūs?</a:t>
            </a:r>
            <a:endParaRPr sz="4500">
              <a:latin typeface="Century Gothic"/>
              <a:ea typeface="Century Gothic"/>
              <a:cs typeface="Century Gothic"/>
              <a:sym typeface="Century Gothic"/>
            </a:endParaRPr>
          </a:p>
        </p:txBody>
      </p:sp>
      <p:pic>
        <p:nvPicPr>
          <p:cNvPr id="835" name="Google Shape;835;p89"/>
          <p:cNvPicPr preferRelativeResize="0"/>
          <p:nvPr/>
        </p:nvPicPr>
        <p:blipFill rotWithShape="1">
          <a:blip r:embed="rId3">
            <a:alphaModFix/>
          </a:blip>
          <a:srcRect/>
          <a:stretch/>
        </p:blipFill>
        <p:spPr>
          <a:xfrm>
            <a:off x="1123750" y="1324500"/>
            <a:ext cx="6789325" cy="3819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90"/>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rgbClr val="2E2E2E"/>
              </a:buClr>
              <a:buSzPts val="2300"/>
              <a:buNone/>
            </a:pPr>
            <a:endParaRPr sz="3000"/>
          </a:p>
          <a:p>
            <a:pPr marL="0" lvl="0" indent="0" algn="l" rtl="0">
              <a:lnSpc>
                <a:spcPct val="90000"/>
              </a:lnSpc>
              <a:spcBef>
                <a:spcPts val="0"/>
              </a:spcBef>
              <a:spcAft>
                <a:spcPts val="0"/>
              </a:spcAft>
              <a:buClr>
                <a:srgbClr val="2E2E2E"/>
              </a:buClr>
              <a:buSzPts val="2300"/>
              <a:buNone/>
            </a:pPr>
            <a:endParaRPr sz="3000"/>
          </a:p>
        </p:txBody>
      </p:sp>
      <p:sp>
        <p:nvSpPr>
          <p:cNvPr id="842" name="Google Shape;842;p90"/>
          <p:cNvSpPr txBox="1">
            <a:spLocks noGrp="1"/>
          </p:cNvSpPr>
          <p:nvPr>
            <p:ph type="title"/>
          </p:nvPr>
        </p:nvSpPr>
        <p:spPr>
          <a:xfrm>
            <a:off x="628650" y="273850"/>
            <a:ext cx="8392200" cy="772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Mobiliojo įrenginio nustatymai</a:t>
            </a:r>
            <a:endParaRPr sz="4500">
              <a:latin typeface="Century Gothic"/>
              <a:ea typeface="Century Gothic"/>
              <a:cs typeface="Century Gothic"/>
              <a:sym typeface="Century Gothic"/>
            </a:endParaRPr>
          </a:p>
        </p:txBody>
      </p:sp>
      <p:pic>
        <p:nvPicPr>
          <p:cNvPr id="843" name="Google Shape;843;p90" title="thumbnail_IMG_4868.jpg"/>
          <p:cNvPicPr preferRelativeResize="0"/>
          <p:nvPr/>
        </p:nvPicPr>
        <p:blipFill>
          <a:blip r:embed="rId3">
            <a:alphaModFix/>
          </a:blip>
          <a:stretch>
            <a:fillRect/>
          </a:stretch>
        </p:blipFill>
        <p:spPr>
          <a:xfrm>
            <a:off x="2567591" y="1384438"/>
            <a:ext cx="1643574" cy="3379523"/>
          </a:xfrm>
          <a:prstGeom prst="rect">
            <a:avLst/>
          </a:prstGeom>
          <a:noFill/>
          <a:ln>
            <a:noFill/>
          </a:ln>
        </p:spPr>
      </p:pic>
      <p:pic>
        <p:nvPicPr>
          <p:cNvPr id="844" name="Google Shape;844;p90" title="1000024776.jpg"/>
          <p:cNvPicPr preferRelativeResize="0"/>
          <p:nvPr/>
        </p:nvPicPr>
        <p:blipFill rotWithShape="1">
          <a:blip r:embed="rId4">
            <a:alphaModFix/>
          </a:blip>
          <a:srcRect t="5204"/>
          <a:stretch/>
        </p:blipFill>
        <p:spPr>
          <a:xfrm>
            <a:off x="5101900" y="1364825"/>
            <a:ext cx="1701224" cy="341875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91"/>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Wi-fi</a:t>
            </a:r>
            <a:endParaRPr sz="4500">
              <a:latin typeface="Century Gothic"/>
              <a:ea typeface="Century Gothic"/>
              <a:cs typeface="Century Gothic"/>
              <a:sym typeface="Century Gothic"/>
            </a:endParaRPr>
          </a:p>
        </p:txBody>
      </p:sp>
      <p:pic>
        <p:nvPicPr>
          <p:cNvPr id="851" name="Google Shape;851;p91" title="thumbnail_IMG_4869.jpg"/>
          <p:cNvPicPr preferRelativeResize="0"/>
          <p:nvPr/>
        </p:nvPicPr>
        <p:blipFill>
          <a:blip r:embed="rId3">
            <a:alphaModFix/>
          </a:blip>
          <a:stretch>
            <a:fillRect/>
          </a:stretch>
        </p:blipFill>
        <p:spPr>
          <a:xfrm>
            <a:off x="2406671" y="1524875"/>
            <a:ext cx="4330649" cy="31659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92"/>
          <p:cNvSpPr txBox="1">
            <a:spLocks noGrp="1"/>
          </p:cNvSpPr>
          <p:nvPr>
            <p:ph type="title"/>
          </p:nvPr>
        </p:nvSpPr>
        <p:spPr>
          <a:xfrm>
            <a:off x="628525" y="125825"/>
            <a:ext cx="8439600" cy="11058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Atsargiai naudokite nemokamą belaidį internetą</a:t>
            </a:r>
            <a:endParaRPr sz="4500">
              <a:latin typeface="Century Gothic"/>
              <a:ea typeface="Century Gothic"/>
              <a:cs typeface="Century Gothic"/>
              <a:sym typeface="Century Gothic"/>
            </a:endParaRPr>
          </a:p>
        </p:txBody>
      </p:sp>
      <p:pic>
        <p:nvPicPr>
          <p:cNvPr id="858" name="Google Shape;858;p92"/>
          <p:cNvPicPr preferRelativeResize="0"/>
          <p:nvPr/>
        </p:nvPicPr>
        <p:blipFill>
          <a:blip r:embed="rId3">
            <a:alphaModFix/>
          </a:blip>
          <a:stretch>
            <a:fillRect/>
          </a:stretch>
        </p:blipFill>
        <p:spPr>
          <a:xfrm>
            <a:off x="2599826" y="1806575"/>
            <a:ext cx="3215374" cy="29307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93"/>
          <p:cNvSpPr txBox="1">
            <a:spLocks noGrp="1"/>
          </p:cNvSpPr>
          <p:nvPr>
            <p:ph type="title"/>
          </p:nvPr>
        </p:nvSpPr>
        <p:spPr>
          <a:xfrm>
            <a:off x="628650" y="86502"/>
            <a:ext cx="7886700" cy="1145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Mobilioji saitvietė</a:t>
            </a:r>
            <a:endParaRPr sz="4500">
              <a:latin typeface="Century Gothic"/>
              <a:ea typeface="Century Gothic"/>
              <a:cs typeface="Century Gothic"/>
              <a:sym typeface="Century Gothic"/>
            </a:endParaRPr>
          </a:p>
        </p:txBody>
      </p:sp>
      <p:pic>
        <p:nvPicPr>
          <p:cNvPr id="865" name="Google Shape;865;p93" title="thumbnail_IMG_5512.jpg"/>
          <p:cNvPicPr preferRelativeResize="0"/>
          <p:nvPr/>
        </p:nvPicPr>
        <p:blipFill>
          <a:blip r:embed="rId3">
            <a:alphaModFix/>
          </a:blip>
          <a:stretch>
            <a:fillRect/>
          </a:stretch>
        </p:blipFill>
        <p:spPr>
          <a:xfrm>
            <a:off x="2414125" y="1628125"/>
            <a:ext cx="4315749" cy="29796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94"/>
          <p:cNvSpPr txBox="1">
            <a:spLocks noGrp="1"/>
          </p:cNvSpPr>
          <p:nvPr>
            <p:ph type="title"/>
          </p:nvPr>
        </p:nvSpPr>
        <p:spPr>
          <a:xfrm>
            <a:off x="1356980" y="2074664"/>
            <a:ext cx="6430040" cy="994172"/>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95"/>
          <p:cNvSpPr txBox="1">
            <a:spLocks noGrp="1"/>
          </p:cNvSpPr>
          <p:nvPr>
            <p:ph type="body" idx="1"/>
          </p:nvPr>
        </p:nvSpPr>
        <p:spPr>
          <a:xfrm>
            <a:off x="687775" y="1494900"/>
            <a:ext cx="7886700" cy="3701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endParaRPr sz="3000"/>
          </a:p>
          <a:p>
            <a:pPr marL="0" lvl="0" indent="0" algn="l" rtl="0">
              <a:lnSpc>
                <a:spcPct val="90000"/>
              </a:lnSpc>
              <a:spcBef>
                <a:spcPts val="1000"/>
              </a:spcBef>
              <a:spcAft>
                <a:spcPts val="1000"/>
              </a:spcAft>
              <a:buNone/>
            </a:pPr>
            <a:endParaRPr sz="3000"/>
          </a:p>
        </p:txBody>
      </p:sp>
      <p:sp>
        <p:nvSpPr>
          <p:cNvPr id="878" name="Google Shape;878;p95"/>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Bluetooth </a:t>
            </a:r>
            <a:endParaRPr sz="4500">
              <a:latin typeface="Century Gothic"/>
              <a:ea typeface="Century Gothic"/>
              <a:cs typeface="Century Gothic"/>
              <a:sym typeface="Century Gothic"/>
            </a:endParaRPr>
          </a:p>
        </p:txBody>
      </p:sp>
      <p:pic>
        <p:nvPicPr>
          <p:cNvPr id="879" name="Google Shape;879;p95" title="thumbnail_IMG_4935.jpg"/>
          <p:cNvPicPr preferRelativeResize="0"/>
          <p:nvPr/>
        </p:nvPicPr>
        <p:blipFill rotWithShape="1">
          <a:blip r:embed="rId3">
            <a:alphaModFix/>
          </a:blip>
          <a:srcRect t="5322" b="57766"/>
          <a:stretch/>
        </p:blipFill>
        <p:spPr>
          <a:xfrm>
            <a:off x="2803513" y="1729337"/>
            <a:ext cx="3655226" cy="2930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96"/>
          <p:cNvSpPr txBox="1">
            <a:spLocks noGrp="1"/>
          </p:cNvSpPr>
          <p:nvPr>
            <p:ph type="title"/>
          </p:nvPr>
        </p:nvSpPr>
        <p:spPr>
          <a:xfrm>
            <a:off x="628650" y="273844"/>
            <a:ext cx="78867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Bluetooth</a:t>
            </a:r>
            <a:endParaRPr sz="4500">
              <a:latin typeface="Century Gothic"/>
              <a:ea typeface="Century Gothic"/>
              <a:cs typeface="Century Gothic"/>
              <a:sym typeface="Century Gothic"/>
            </a:endParaRPr>
          </a:p>
        </p:txBody>
      </p:sp>
      <p:pic>
        <p:nvPicPr>
          <p:cNvPr id="886" name="Google Shape;886;p96" title="002-how-to-turn-off-bluetooth-on-phones-4171879-949f04990870477ea6c8039c9590047d.jpg"/>
          <p:cNvPicPr preferRelativeResize="0"/>
          <p:nvPr/>
        </p:nvPicPr>
        <p:blipFill>
          <a:blip r:embed="rId3">
            <a:alphaModFix/>
          </a:blip>
          <a:stretch>
            <a:fillRect/>
          </a:stretch>
        </p:blipFill>
        <p:spPr>
          <a:xfrm>
            <a:off x="2377075" y="1356320"/>
            <a:ext cx="5056481" cy="360695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97"/>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000"/>
              <a:t>Nenaudokite mobilios saitvietės be slaptažodžio</a:t>
            </a:r>
            <a:endParaRPr sz="3000"/>
          </a:p>
          <a:p>
            <a:pPr marL="0" lvl="0" indent="0" algn="l" rtl="0">
              <a:lnSpc>
                <a:spcPct val="90000"/>
              </a:lnSpc>
              <a:spcBef>
                <a:spcPts val="800"/>
              </a:spcBef>
              <a:spcAft>
                <a:spcPts val="0"/>
              </a:spcAft>
              <a:buNone/>
            </a:pPr>
            <a:r>
              <a:rPr lang="en" sz="3000"/>
              <a:t>Naudokite unikalų, sunkiai atspėjamą slaptažodį</a:t>
            </a:r>
            <a:endParaRPr sz="3000"/>
          </a:p>
          <a:p>
            <a:pPr marL="0" lvl="0" indent="0" algn="l" rtl="0">
              <a:lnSpc>
                <a:spcPct val="90000"/>
              </a:lnSpc>
              <a:spcBef>
                <a:spcPts val="800"/>
              </a:spcBef>
              <a:spcAft>
                <a:spcPts val="0"/>
              </a:spcAft>
              <a:buClr>
                <a:srgbClr val="2E2E2E"/>
              </a:buClr>
              <a:buSzPts val="2300"/>
              <a:buNone/>
            </a:pPr>
            <a:endParaRPr/>
          </a:p>
        </p:txBody>
      </p:sp>
      <p:sp>
        <p:nvSpPr>
          <p:cNvPr id="893" name="Google Shape;893;p97"/>
          <p:cNvSpPr txBox="1">
            <a:spLocks noGrp="1"/>
          </p:cNvSpPr>
          <p:nvPr>
            <p:ph type="title"/>
          </p:nvPr>
        </p:nvSpPr>
        <p:spPr>
          <a:xfrm>
            <a:off x="628650" y="104675"/>
            <a:ext cx="7886700" cy="1127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Mobiliosios saitvietės saugumo rekomendacijos</a:t>
            </a:r>
            <a:endParaRPr sz="4500">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98"/>
          <p:cNvSpPr txBox="1">
            <a:spLocks noGrp="1"/>
          </p:cNvSpPr>
          <p:nvPr>
            <p:ph type="title"/>
          </p:nvPr>
        </p:nvSpPr>
        <p:spPr>
          <a:xfrm>
            <a:off x="628650" y="273850"/>
            <a:ext cx="8394000" cy="898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Energijos taupymo nustatymai</a:t>
            </a:r>
            <a:endParaRPr sz="4500">
              <a:latin typeface="Century Gothic"/>
              <a:ea typeface="Century Gothic"/>
              <a:cs typeface="Century Gothic"/>
              <a:sym typeface="Century Gothic"/>
            </a:endParaRPr>
          </a:p>
        </p:txBody>
      </p:sp>
      <p:pic>
        <p:nvPicPr>
          <p:cNvPr id="900" name="Google Shape;900;p98" title="thumbnail_IMG_5562.jpg"/>
          <p:cNvPicPr preferRelativeResize="0"/>
          <p:nvPr/>
        </p:nvPicPr>
        <p:blipFill>
          <a:blip r:embed="rId3">
            <a:alphaModFix/>
          </a:blip>
          <a:stretch>
            <a:fillRect/>
          </a:stretch>
        </p:blipFill>
        <p:spPr>
          <a:xfrm>
            <a:off x="3123300" y="1571000"/>
            <a:ext cx="3798623" cy="291802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99"/>
          <p:cNvSpPr txBox="1">
            <a:spLocks noGrp="1"/>
          </p:cNvSpPr>
          <p:nvPr>
            <p:ph type="body" idx="1"/>
          </p:nvPr>
        </p:nvSpPr>
        <p:spPr>
          <a:xfrm>
            <a:off x="628650" y="1356875"/>
            <a:ext cx="7886700" cy="3418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solidFill>
                  <a:schemeClr val="dk1"/>
                </a:solidFill>
              </a:rPr>
              <a:t>Mobilieji duomenys – interneto ryšys per mobilųjį tinklą, veikiantis be „Wi-Fi“.</a:t>
            </a:r>
            <a:endParaRPr sz="3000"/>
          </a:p>
        </p:txBody>
      </p:sp>
      <p:sp>
        <p:nvSpPr>
          <p:cNvPr id="907" name="Google Shape;907;p99"/>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Mobilieji duomenys</a:t>
            </a:r>
            <a:endParaRPr sz="4500">
              <a:latin typeface="Century Gothic"/>
              <a:ea typeface="Century Gothic"/>
              <a:cs typeface="Century Gothic"/>
              <a:sym typeface="Century Gothic"/>
            </a:endParaRPr>
          </a:p>
        </p:txBody>
      </p:sp>
      <p:pic>
        <p:nvPicPr>
          <p:cNvPr id="908" name="Google Shape;908;p99" title="j.jpg"/>
          <p:cNvPicPr preferRelativeResize="0"/>
          <p:nvPr/>
        </p:nvPicPr>
        <p:blipFill rotWithShape="1">
          <a:blip r:embed="rId3">
            <a:alphaModFix/>
          </a:blip>
          <a:srcRect b="7407"/>
          <a:stretch/>
        </p:blipFill>
        <p:spPr>
          <a:xfrm>
            <a:off x="3104825" y="2252050"/>
            <a:ext cx="2934350" cy="27781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100"/>
          <p:cNvSpPr txBox="1">
            <a:spLocks noGrp="1"/>
          </p:cNvSpPr>
          <p:nvPr>
            <p:ph type="body" idx="1"/>
          </p:nvPr>
        </p:nvSpPr>
        <p:spPr>
          <a:xfrm>
            <a:off x="628650" y="1364825"/>
            <a:ext cx="7886700" cy="3418800"/>
          </a:xfrm>
          <a:prstGeom prst="rect">
            <a:avLst/>
          </a:prstGeom>
          <a:noFill/>
          <a:ln>
            <a:noFill/>
          </a:ln>
        </p:spPr>
        <p:txBody>
          <a:bodyPr spcFirstLastPara="1" wrap="square" lIns="68575" tIns="34275" rIns="68575" bIns="34275" anchor="t" anchorCtr="0">
            <a:normAutofit/>
          </a:bodyPr>
          <a:lstStyle/>
          <a:p>
            <a:pPr marL="0" lvl="0" indent="0" algn="l" rtl="0">
              <a:spcBef>
                <a:spcPts val="0"/>
              </a:spcBef>
              <a:spcAft>
                <a:spcPts val="0"/>
              </a:spcAft>
              <a:buClr>
                <a:schemeClr val="dk1"/>
              </a:buClr>
              <a:buSzPts val="1100"/>
              <a:buFont typeface="Arial"/>
              <a:buNone/>
            </a:pPr>
            <a:r>
              <a:rPr lang="en" sz="3000"/>
              <a:t>Reikia SIM kortelės ir plano (3G/4G/5G)</a:t>
            </a:r>
            <a:endParaRPr sz="3000"/>
          </a:p>
          <a:p>
            <a:pPr marL="0" lvl="0" indent="0" algn="l" rtl="0">
              <a:spcBef>
                <a:spcPts val="0"/>
              </a:spcBef>
              <a:spcAft>
                <a:spcPts val="0"/>
              </a:spcAft>
              <a:buClr>
                <a:schemeClr val="dk1"/>
              </a:buClr>
              <a:buSzPts val="1100"/>
              <a:buFont typeface="Arial"/>
              <a:buNone/>
            </a:pPr>
            <a:r>
              <a:rPr lang="en" sz="3000"/>
              <a:t>Daugiausia duomenų sunaudoja: video, programėlių atnaujinimai, dideli failai</a:t>
            </a:r>
            <a:endParaRPr sz="3000"/>
          </a:p>
          <a:p>
            <a:pPr marL="0" lvl="0" indent="0" algn="l" rtl="0">
              <a:spcBef>
                <a:spcPts val="0"/>
              </a:spcBef>
              <a:spcAft>
                <a:spcPts val="0"/>
              </a:spcAft>
              <a:buClr>
                <a:schemeClr val="dk1"/>
              </a:buClr>
              <a:buSzPts val="1100"/>
              <a:buFont typeface="Arial"/>
              <a:buNone/>
            </a:pPr>
            <a:r>
              <a:rPr lang="en" sz="3000"/>
              <a:t>Saugesni už viešą Wi-Fi.</a:t>
            </a:r>
            <a:endParaRPr sz="3000"/>
          </a:p>
          <a:p>
            <a:pPr marL="0" lvl="0" indent="0" algn="l" rtl="0">
              <a:lnSpc>
                <a:spcPct val="90000"/>
              </a:lnSpc>
              <a:spcBef>
                <a:spcPts val="0"/>
              </a:spcBef>
              <a:spcAft>
                <a:spcPts val="0"/>
              </a:spcAft>
              <a:buNone/>
            </a:pPr>
            <a:endParaRPr sz="3000"/>
          </a:p>
        </p:txBody>
      </p:sp>
      <p:sp>
        <p:nvSpPr>
          <p:cNvPr id="915" name="Google Shape;915;p100"/>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75555"/>
              <a:buFont typeface="Arial"/>
              <a:buNone/>
            </a:pPr>
            <a:r>
              <a:rPr lang="en" sz="4500">
                <a:latin typeface="Century Gothic"/>
                <a:ea typeface="Century Gothic"/>
                <a:cs typeface="Century Gothic"/>
                <a:sym typeface="Century Gothic"/>
              </a:rPr>
              <a:t>Mobiliųjų duomenų naudojimas</a:t>
            </a:r>
            <a:endParaRPr sz="4500">
              <a:latin typeface="Century Gothic"/>
              <a:ea typeface="Century Gothic"/>
              <a:cs typeface="Century Gothic"/>
              <a:sym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01"/>
          <p:cNvSpPr txBox="1">
            <a:spLocks noGrp="1"/>
          </p:cNvSpPr>
          <p:nvPr>
            <p:ph type="title"/>
          </p:nvPr>
        </p:nvSpPr>
        <p:spPr>
          <a:xfrm>
            <a:off x="628650" y="273844"/>
            <a:ext cx="7886700" cy="957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4500"/>
              <a:t>5G mitai</a:t>
            </a:r>
            <a:endParaRPr sz="4500"/>
          </a:p>
        </p:txBody>
      </p:sp>
      <p:pic>
        <p:nvPicPr>
          <p:cNvPr id="921" name="Google Shape;921;p101" title="shutterstock_1709288479-scaled-e1610967257587.jpg"/>
          <p:cNvPicPr preferRelativeResize="0"/>
          <p:nvPr/>
        </p:nvPicPr>
        <p:blipFill>
          <a:blip r:embed="rId3">
            <a:alphaModFix/>
          </a:blip>
          <a:stretch>
            <a:fillRect/>
          </a:stretch>
        </p:blipFill>
        <p:spPr>
          <a:xfrm>
            <a:off x="1910450" y="1676050"/>
            <a:ext cx="5450701" cy="26561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02"/>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Ekrano nustatymai</a:t>
            </a:r>
            <a:endParaRPr sz="4500">
              <a:latin typeface="Century Gothic"/>
              <a:ea typeface="Century Gothic"/>
              <a:cs typeface="Century Gothic"/>
              <a:sym typeface="Century Gothic"/>
            </a:endParaRPr>
          </a:p>
        </p:txBody>
      </p:sp>
      <p:pic>
        <p:nvPicPr>
          <p:cNvPr id="928" name="Google Shape;928;p102" title="20943886.jpg"/>
          <p:cNvPicPr preferRelativeResize="0"/>
          <p:nvPr/>
        </p:nvPicPr>
        <p:blipFill>
          <a:blip r:embed="rId3">
            <a:alphaModFix/>
          </a:blip>
          <a:stretch>
            <a:fillRect/>
          </a:stretch>
        </p:blipFill>
        <p:spPr>
          <a:xfrm>
            <a:off x="2110125" y="1419616"/>
            <a:ext cx="5411912" cy="360706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03"/>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104"/>
          <p:cNvSpPr txBox="1">
            <a:spLocks noGrp="1"/>
          </p:cNvSpPr>
          <p:nvPr>
            <p:ph type="title"/>
          </p:nvPr>
        </p:nvSpPr>
        <p:spPr>
          <a:xfrm>
            <a:off x="628650" y="273844"/>
            <a:ext cx="7886700" cy="957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75555"/>
              <a:buFont typeface="Arial"/>
              <a:buNone/>
            </a:pPr>
            <a:r>
              <a:rPr lang="en" sz="4500">
                <a:latin typeface="Century Gothic"/>
                <a:ea typeface="Century Gothic"/>
                <a:cs typeface="Century Gothic"/>
                <a:sym typeface="Century Gothic"/>
              </a:rPr>
              <a:t>Mobiliųjų įrenginių pradinis ekranas</a:t>
            </a:r>
            <a:endParaRPr sz="4500">
              <a:latin typeface="Century Gothic"/>
              <a:ea typeface="Century Gothic"/>
              <a:cs typeface="Century Gothic"/>
              <a:sym typeface="Century Gothic"/>
            </a:endParaRPr>
          </a:p>
        </p:txBody>
      </p:sp>
      <p:pic>
        <p:nvPicPr>
          <p:cNvPr id="941" name="Google Shape;941;p104" title="Android-HomeScreen-250w.jpg"/>
          <p:cNvPicPr preferRelativeResize="0"/>
          <p:nvPr/>
        </p:nvPicPr>
        <p:blipFill>
          <a:blip r:embed="rId3">
            <a:alphaModFix/>
          </a:blip>
          <a:stretch>
            <a:fillRect/>
          </a:stretch>
        </p:blipFill>
        <p:spPr>
          <a:xfrm>
            <a:off x="2322200" y="1476200"/>
            <a:ext cx="1530700" cy="3318575"/>
          </a:xfrm>
          <a:prstGeom prst="rect">
            <a:avLst/>
          </a:prstGeom>
          <a:noFill/>
          <a:ln>
            <a:noFill/>
          </a:ln>
        </p:spPr>
      </p:pic>
      <p:pic>
        <p:nvPicPr>
          <p:cNvPr id="942" name="Google Shape;942;p104" title="IMG_9833.jpeg"/>
          <p:cNvPicPr preferRelativeResize="0"/>
          <p:nvPr/>
        </p:nvPicPr>
        <p:blipFill>
          <a:blip r:embed="rId4">
            <a:alphaModFix/>
          </a:blip>
          <a:stretch>
            <a:fillRect/>
          </a:stretch>
        </p:blipFill>
        <p:spPr>
          <a:xfrm>
            <a:off x="4872675" y="1473280"/>
            <a:ext cx="1530701" cy="332440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105"/>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106"/>
          <p:cNvSpPr txBox="1">
            <a:spLocks noGrp="1"/>
          </p:cNvSpPr>
          <p:nvPr>
            <p:ph type="title"/>
          </p:nvPr>
        </p:nvSpPr>
        <p:spPr>
          <a:xfrm>
            <a:off x="1356980" y="2074664"/>
            <a:ext cx="6430040" cy="994172"/>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107"/>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68000"/>
              <a:buFont typeface="Arial"/>
              <a:buNone/>
            </a:pPr>
            <a:r>
              <a:rPr lang="en" sz="5000">
                <a:latin typeface="Century Gothic"/>
                <a:ea typeface="Century Gothic"/>
                <a:cs typeface="Century Gothic"/>
                <a:sym typeface="Century Gothic"/>
              </a:rPr>
              <a:t>Ekrano laikas (Screen Time)</a:t>
            </a:r>
            <a:endParaRPr/>
          </a:p>
        </p:txBody>
      </p:sp>
      <p:pic>
        <p:nvPicPr>
          <p:cNvPr id="961" name="Google Shape;961;p107"/>
          <p:cNvPicPr preferRelativeResize="0"/>
          <p:nvPr/>
        </p:nvPicPr>
        <p:blipFill rotWithShape="1">
          <a:blip r:embed="rId3">
            <a:alphaModFix/>
          </a:blip>
          <a:srcRect/>
          <a:stretch/>
        </p:blipFill>
        <p:spPr>
          <a:xfrm>
            <a:off x="2749100" y="1231650"/>
            <a:ext cx="3724601" cy="37246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08"/>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Leidžia valdyti, kokie pranešimai rodomi, kokiu formatu (garsas, baneriai)</a:t>
            </a:r>
            <a:endParaRPr sz="3000"/>
          </a:p>
          <a:p>
            <a:pPr marL="0" lvl="0" indent="0" algn="l" rtl="0">
              <a:lnSpc>
                <a:spcPct val="90000"/>
              </a:lnSpc>
              <a:spcBef>
                <a:spcPts val="800"/>
              </a:spcBef>
              <a:spcAft>
                <a:spcPts val="0"/>
              </a:spcAft>
              <a:buNone/>
            </a:pPr>
            <a:r>
              <a:rPr lang="en" sz="3000"/>
              <a:t>Galima išjungti visus arba tik pasirinktus</a:t>
            </a:r>
            <a:endParaRPr sz="3000"/>
          </a:p>
        </p:txBody>
      </p:sp>
      <p:sp>
        <p:nvSpPr>
          <p:cNvPr id="968" name="Google Shape;968;p108"/>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Pranešimai</a:t>
            </a:r>
            <a:endParaRPr sz="4500">
              <a:latin typeface="Century Gothic"/>
              <a:ea typeface="Century Gothic"/>
              <a:cs typeface="Century Gothic"/>
              <a:sym typeface="Century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109"/>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110"/>
          <p:cNvSpPr txBox="1">
            <a:spLocks noGrp="1"/>
          </p:cNvSpPr>
          <p:nvPr>
            <p:ph type="title"/>
          </p:nvPr>
        </p:nvSpPr>
        <p:spPr>
          <a:xfrm>
            <a:off x="512175" y="115126"/>
            <a:ext cx="8003100" cy="1152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Skambėjimo tonai</a:t>
            </a:r>
            <a:endParaRPr sz="4500">
              <a:latin typeface="Century Gothic"/>
              <a:ea typeface="Century Gothic"/>
              <a:cs typeface="Century Gothic"/>
              <a:sym typeface="Century Gothic"/>
            </a:endParaRPr>
          </a:p>
        </p:txBody>
      </p:sp>
      <p:sp>
        <p:nvSpPr>
          <p:cNvPr id="981" name="Google Shape;981;p110"/>
          <p:cNvSpPr txBox="1"/>
          <p:nvPr/>
        </p:nvSpPr>
        <p:spPr>
          <a:xfrm>
            <a:off x="1543239" y="4619436"/>
            <a:ext cx="26337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b="0" i="0" u="none" strike="noStrike" cap="none">
                <a:solidFill>
                  <a:schemeClr val="dk1"/>
                </a:solidFill>
                <a:latin typeface="Arial"/>
                <a:ea typeface="Arial"/>
                <a:cs typeface="Arial"/>
                <a:sym typeface="Arial"/>
              </a:rPr>
              <a:t>Telefono siūlomi tonai</a:t>
            </a:r>
            <a:endParaRPr>
              <a:solidFill>
                <a:schemeClr val="dk1"/>
              </a:solidFill>
              <a:latin typeface="Arial"/>
              <a:ea typeface="Arial"/>
              <a:cs typeface="Arial"/>
              <a:sym typeface="Arial"/>
            </a:endParaRPr>
          </a:p>
        </p:txBody>
      </p:sp>
      <p:sp>
        <p:nvSpPr>
          <p:cNvPr id="982" name="Google Shape;982;p110"/>
          <p:cNvSpPr txBox="1"/>
          <p:nvPr/>
        </p:nvSpPr>
        <p:spPr>
          <a:xfrm>
            <a:off x="5564983" y="4689404"/>
            <a:ext cx="18807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a:solidFill>
                  <a:schemeClr val="dk1"/>
                </a:solidFill>
                <a:latin typeface="Arial"/>
                <a:ea typeface="Arial"/>
                <a:cs typeface="Arial"/>
                <a:sym typeface="Arial"/>
              </a:rPr>
              <a:t>Tonų parduotuvė</a:t>
            </a:r>
            <a:endParaRPr>
              <a:solidFill>
                <a:schemeClr val="dk1"/>
              </a:solidFill>
              <a:latin typeface="Arial"/>
              <a:ea typeface="Arial"/>
              <a:cs typeface="Arial"/>
              <a:sym typeface="Arial"/>
            </a:endParaRPr>
          </a:p>
        </p:txBody>
      </p:sp>
      <p:pic>
        <p:nvPicPr>
          <p:cNvPr id="983" name="Google Shape;983;p110" title="thumbnail_IMG_6710.jpg"/>
          <p:cNvPicPr preferRelativeResize="0"/>
          <p:nvPr/>
        </p:nvPicPr>
        <p:blipFill>
          <a:blip r:embed="rId3">
            <a:alphaModFix/>
          </a:blip>
          <a:stretch>
            <a:fillRect/>
          </a:stretch>
        </p:blipFill>
        <p:spPr>
          <a:xfrm>
            <a:off x="1438275" y="1524625"/>
            <a:ext cx="2468225" cy="3005300"/>
          </a:xfrm>
          <a:prstGeom prst="rect">
            <a:avLst/>
          </a:prstGeom>
          <a:noFill/>
          <a:ln>
            <a:noFill/>
          </a:ln>
        </p:spPr>
      </p:pic>
      <p:pic>
        <p:nvPicPr>
          <p:cNvPr id="984" name="Google Shape;984;p110" title="thumbnail_IMG_6711.jpg"/>
          <p:cNvPicPr preferRelativeResize="0"/>
          <p:nvPr/>
        </p:nvPicPr>
        <p:blipFill>
          <a:blip r:embed="rId4">
            <a:alphaModFix/>
          </a:blip>
          <a:stretch>
            <a:fillRect/>
          </a:stretch>
        </p:blipFill>
        <p:spPr>
          <a:xfrm>
            <a:off x="4861294" y="1524625"/>
            <a:ext cx="2584369" cy="30053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111"/>
          <p:cNvSpPr txBox="1">
            <a:spLocks noGrp="1"/>
          </p:cNvSpPr>
          <p:nvPr>
            <p:ph type="title"/>
          </p:nvPr>
        </p:nvSpPr>
        <p:spPr>
          <a:xfrm>
            <a:off x="529550" y="83725"/>
            <a:ext cx="8555700" cy="1184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Viename įrenginyje – daug intelektinės nuosavybės rūšių</a:t>
            </a:r>
            <a:endParaRPr sz="4500">
              <a:latin typeface="Century Gothic"/>
              <a:ea typeface="Century Gothic"/>
              <a:cs typeface="Century Gothic"/>
              <a:sym typeface="Century Gothic"/>
            </a:endParaRPr>
          </a:p>
        </p:txBody>
      </p:sp>
      <p:pic>
        <p:nvPicPr>
          <p:cNvPr id="991" name="Google Shape;991;p111" title="1586f825-2de7-4cf4-8351-446906320391-Photoroom.png"/>
          <p:cNvPicPr preferRelativeResize="0"/>
          <p:nvPr/>
        </p:nvPicPr>
        <p:blipFill>
          <a:blip r:embed="rId3">
            <a:alphaModFix/>
          </a:blip>
          <a:stretch>
            <a:fillRect/>
          </a:stretch>
        </p:blipFill>
        <p:spPr>
          <a:xfrm>
            <a:off x="2379300" y="1907301"/>
            <a:ext cx="4856202" cy="32362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112"/>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Greitai skambina pagalbos tarnyboms</a:t>
            </a:r>
            <a:endParaRPr sz="3000"/>
          </a:p>
          <a:p>
            <a:pPr marL="0" lvl="0" indent="0" algn="l" rtl="0">
              <a:lnSpc>
                <a:spcPct val="90000"/>
              </a:lnSpc>
              <a:spcBef>
                <a:spcPts val="800"/>
              </a:spcBef>
              <a:spcAft>
                <a:spcPts val="0"/>
              </a:spcAft>
              <a:buNone/>
            </a:pPr>
            <a:r>
              <a:rPr lang="en" sz="3000"/>
              <a:t>iOs automatiškai siunčia jūsų vietą kontaktui</a:t>
            </a:r>
            <a:endParaRPr sz="3000"/>
          </a:p>
        </p:txBody>
      </p:sp>
      <p:sp>
        <p:nvSpPr>
          <p:cNvPr id="998" name="Google Shape;998;p112"/>
          <p:cNvSpPr txBox="1">
            <a:spLocks noGrp="1"/>
          </p:cNvSpPr>
          <p:nvPr>
            <p:ph type="title"/>
          </p:nvPr>
        </p:nvSpPr>
        <p:spPr>
          <a:xfrm>
            <a:off x="628650" y="73275"/>
            <a:ext cx="8515200" cy="11586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68000"/>
              <a:buFont typeface="Arial"/>
              <a:buNone/>
            </a:pPr>
            <a:r>
              <a:rPr lang="en" sz="5000">
                <a:latin typeface="Century Gothic"/>
                <a:ea typeface="Century Gothic"/>
                <a:cs typeface="Century Gothic"/>
                <a:sym typeface="Century Gothic"/>
              </a:rPr>
              <a:t>Skubios pagalbos nustatymai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113"/>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000"/>
              <a:t>Laiko mokėjimo korteles, skrydžio bilietus, transporto korteles</a:t>
            </a:r>
            <a:endParaRPr sz="3000"/>
          </a:p>
          <a:p>
            <a:pPr marL="0" lvl="0" indent="0" algn="l" rtl="0">
              <a:lnSpc>
                <a:spcPct val="90000"/>
              </a:lnSpc>
              <a:spcBef>
                <a:spcPts val="800"/>
              </a:spcBef>
              <a:spcAft>
                <a:spcPts val="0"/>
              </a:spcAft>
              <a:buNone/>
            </a:pPr>
            <a:r>
              <a:rPr lang="en" sz="3000"/>
              <a:t>Naudojama bekontakčiams mokėjimams</a:t>
            </a:r>
            <a:endParaRPr sz="3000"/>
          </a:p>
        </p:txBody>
      </p:sp>
      <p:sp>
        <p:nvSpPr>
          <p:cNvPr id="1005" name="Google Shape;1005;p113"/>
          <p:cNvSpPr txBox="1">
            <a:spLocks noGrp="1"/>
          </p:cNvSpPr>
          <p:nvPr>
            <p:ph type="title"/>
          </p:nvPr>
        </p:nvSpPr>
        <p:spPr>
          <a:xfrm>
            <a:off x="628650" y="0"/>
            <a:ext cx="7886700" cy="1231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Skaitmeninė piniginė</a:t>
            </a:r>
            <a:endParaRPr sz="4500">
              <a:latin typeface="Century Gothic"/>
              <a:ea typeface="Century Gothic"/>
              <a:cs typeface="Century Gothic"/>
              <a:sym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114"/>
          <p:cNvSpPr txBox="1">
            <a:spLocks noGrp="1"/>
          </p:cNvSpPr>
          <p:nvPr>
            <p:ph type="title"/>
          </p:nvPr>
        </p:nvSpPr>
        <p:spPr>
          <a:xfrm>
            <a:off x="1110875" y="1867650"/>
            <a:ext cx="7050000" cy="1408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Mobiliojo įrenginio komunikacinės funkcijos </a:t>
            </a:r>
            <a:endParaRPr sz="4500">
              <a:latin typeface="Century Gothic"/>
              <a:ea typeface="Century Gothic"/>
              <a:cs typeface="Century Gothic"/>
              <a:sym typeface="Century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15"/>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200"/>
              <a:t>Kontaktai</a:t>
            </a:r>
            <a:endParaRPr sz="3200"/>
          </a:p>
          <a:p>
            <a:pPr marL="0" lvl="0" indent="0" algn="l" rtl="0">
              <a:lnSpc>
                <a:spcPct val="90000"/>
              </a:lnSpc>
              <a:spcBef>
                <a:spcPts val="800"/>
              </a:spcBef>
              <a:spcAft>
                <a:spcPts val="0"/>
              </a:spcAft>
              <a:buNone/>
            </a:pPr>
            <a:r>
              <a:rPr lang="en" sz="3200"/>
              <a:t>Skambučiai</a:t>
            </a:r>
            <a:endParaRPr sz="3200"/>
          </a:p>
          <a:p>
            <a:pPr marL="0" lvl="0" indent="0" algn="l" rtl="0">
              <a:lnSpc>
                <a:spcPct val="90000"/>
              </a:lnSpc>
              <a:spcBef>
                <a:spcPts val="800"/>
              </a:spcBef>
              <a:spcAft>
                <a:spcPts val="0"/>
              </a:spcAft>
              <a:buNone/>
            </a:pPr>
            <a:r>
              <a:rPr lang="en" sz="3200"/>
              <a:t>Žinutės</a:t>
            </a:r>
            <a:endParaRPr sz="3200"/>
          </a:p>
        </p:txBody>
      </p:sp>
      <p:sp>
        <p:nvSpPr>
          <p:cNvPr id="1018" name="Google Shape;1018;p115"/>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Komunikacinės funkcijos</a:t>
            </a:r>
            <a:endParaRPr sz="4500">
              <a:latin typeface="Century Gothic"/>
              <a:ea typeface="Century Gothic"/>
              <a:cs typeface="Century Gothic"/>
              <a:sym typeface="Century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p116"/>
          <p:cNvSpPr txBox="1">
            <a:spLocks noGrp="1"/>
          </p:cNvSpPr>
          <p:nvPr>
            <p:ph type="body" idx="1"/>
          </p:nvPr>
        </p:nvSpPr>
        <p:spPr>
          <a:xfrm>
            <a:off x="628650" y="1496776"/>
            <a:ext cx="7886700" cy="3797400"/>
          </a:xfrm>
          <a:prstGeom prst="rect">
            <a:avLst/>
          </a:prstGeom>
          <a:noFill/>
          <a:ln>
            <a:noFill/>
          </a:ln>
        </p:spPr>
        <p:txBody>
          <a:bodyPr spcFirstLastPara="1" wrap="square" lIns="68575" tIns="34275" rIns="68575" bIns="34275" anchor="t" anchorCtr="0">
            <a:noAutofit/>
          </a:bodyPr>
          <a:lstStyle/>
          <a:p>
            <a:pPr marL="177800" lvl="0" indent="-38100" algn="l" rtl="0">
              <a:spcBef>
                <a:spcPts val="800"/>
              </a:spcBef>
              <a:spcAft>
                <a:spcPts val="0"/>
              </a:spcAft>
              <a:buClr>
                <a:schemeClr val="dk1"/>
              </a:buClr>
              <a:buSzPts val="1100"/>
              <a:buFont typeface="Arial"/>
              <a:buNone/>
            </a:pPr>
            <a:r>
              <a:rPr lang="en" sz="3000"/>
              <a:t>Sukčiai dažnai siunčia SMS ar internetines žinutes, apsimesdami banku, siuntų tarnyba ar valstybės institucija.</a:t>
            </a:r>
            <a:endParaRPr sz="3000"/>
          </a:p>
          <a:p>
            <a:pPr marL="177800" lvl="0" indent="-38100" algn="l" rtl="0">
              <a:spcBef>
                <a:spcPts val="800"/>
              </a:spcBef>
              <a:spcAft>
                <a:spcPts val="0"/>
              </a:spcAft>
              <a:buClr>
                <a:schemeClr val="dk1"/>
              </a:buClr>
              <a:buSzPts val="1100"/>
              <a:buNone/>
            </a:pPr>
            <a:endParaRPr sz="3000"/>
          </a:p>
          <a:p>
            <a:pPr marL="177800" lvl="0" indent="-38100" algn="l" rtl="0">
              <a:lnSpc>
                <a:spcPct val="90000"/>
              </a:lnSpc>
              <a:spcBef>
                <a:spcPts val="800"/>
              </a:spcBef>
              <a:spcAft>
                <a:spcPts val="0"/>
              </a:spcAft>
              <a:buClr>
                <a:srgbClr val="2E2E2E"/>
              </a:buClr>
              <a:buSzPts val="2300"/>
              <a:buNone/>
            </a:pPr>
            <a:endParaRPr sz="3000"/>
          </a:p>
        </p:txBody>
      </p:sp>
      <p:sp>
        <p:nvSpPr>
          <p:cNvPr id="1025" name="Google Shape;1025;p116"/>
          <p:cNvSpPr txBox="1">
            <a:spLocks noGrp="1"/>
          </p:cNvSpPr>
          <p:nvPr>
            <p:ph type="title"/>
          </p:nvPr>
        </p:nvSpPr>
        <p:spPr>
          <a:xfrm>
            <a:off x="628650" y="273844"/>
            <a:ext cx="7886700" cy="957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Skambučių, pranešimų saugumas</a:t>
            </a:r>
            <a:endParaRPr sz="4500">
              <a:latin typeface="Century Gothic"/>
              <a:ea typeface="Century Gothic"/>
              <a:cs typeface="Century Gothic"/>
              <a:sym typeface="Century Gothic"/>
            </a:endParaRPr>
          </a:p>
        </p:txBody>
      </p:sp>
      <p:pic>
        <p:nvPicPr>
          <p:cNvPr id="1026" name="Google Shape;1026;p116" title="Zinutes-pavyzdys_5.jpg"/>
          <p:cNvPicPr preferRelativeResize="0"/>
          <p:nvPr/>
        </p:nvPicPr>
        <p:blipFill>
          <a:blip r:embed="rId3">
            <a:alphaModFix/>
          </a:blip>
          <a:stretch>
            <a:fillRect/>
          </a:stretch>
        </p:blipFill>
        <p:spPr>
          <a:xfrm>
            <a:off x="5013000" y="2799624"/>
            <a:ext cx="3502349" cy="2162351"/>
          </a:xfrm>
          <a:prstGeom prst="rect">
            <a:avLst/>
          </a:prstGeom>
          <a:noFill/>
          <a:ln>
            <a:noFill/>
          </a:ln>
        </p:spPr>
      </p:pic>
      <p:pic>
        <p:nvPicPr>
          <p:cNvPr id="1027" name="Google Shape;1027;p116" title="static.jpg"/>
          <p:cNvPicPr preferRelativeResize="0"/>
          <p:nvPr/>
        </p:nvPicPr>
        <p:blipFill>
          <a:blip r:embed="rId4">
            <a:alphaModFix/>
          </a:blip>
          <a:stretch>
            <a:fillRect/>
          </a:stretch>
        </p:blipFill>
        <p:spPr>
          <a:xfrm>
            <a:off x="1975050" y="2957525"/>
            <a:ext cx="2672600" cy="20044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Google Shape;1033;p117"/>
          <p:cNvSpPr txBox="1">
            <a:spLocks noGrp="1"/>
          </p:cNvSpPr>
          <p:nvPr>
            <p:ph type="body" idx="1"/>
          </p:nvPr>
        </p:nvSpPr>
        <p:spPr>
          <a:xfrm>
            <a:off x="628650" y="1496776"/>
            <a:ext cx="7886700" cy="3797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400"/>
              <a:buNone/>
            </a:pPr>
            <a:r>
              <a:rPr lang="en" sz="3000" b="1">
                <a:solidFill>
                  <a:schemeClr val="dk1"/>
                </a:solidFill>
              </a:rPr>
              <a:t>Pirmoji SMS</a:t>
            </a:r>
            <a:r>
              <a:rPr lang="en" sz="3000">
                <a:solidFill>
                  <a:schemeClr val="dk1"/>
                </a:solidFill>
              </a:rPr>
              <a:t> žinutė buvo išsiųsta 1992 m. gruodžio 3 d., su tekstu „Merry Christmas“</a:t>
            </a:r>
            <a:endParaRPr sz="3000"/>
          </a:p>
          <a:p>
            <a:pPr marL="177800" lvl="0" indent="-38100" algn="l" rtl="0">
              <a:lnSpc>
                <a:spcPct val="90000"/>
              </a:lnSpc>
              <a:spcBef>
                <a:spcPts val="800"/>
              </a:spcBef>
              <a:spcAft>
                <a:spcPts val="0"/>
              </a:spcAft>
              <a:buClr>
                <a:srgbClr val="2E2E2E"/>
              </a:buClr>
              <a:buSzPts val="2300"/>
              <a:buNone/>
            </a:pPr>
            <a:endParaRPr/>
          </a:p>
        </p:txBody>
      </p:sp>
      <p:sp>
        <p:nvSpPr>
          <p:cNvPr id="1034" name="Google Shape;1034;p117"/>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SMS istorija</a:t>
            </a:r>
            <a:endParaRPr sz="4500">
              <a:latin typeface="Century Gothic"/>
              <a:ea typeface="Century Gothic"/>
              <a:cs typeface="Century Gothic"/>
              <a:sym typeface="Century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118"/>
          <p:cNvSpPr txBox="1">
            <a:spLocks noGrp="1"/>
          </p:cNvSpPr>
          <p:nvPr>
            <p:ph type="title"/>
          </p:nvPr>
        </p:nvSpPr>
        <p:spPr>
          <a:xfrm>
            <a:off x="882450" y="1945650"/>
            <a:ext cx="7379100" cy="1252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Mobiliojo įrenginio kameros funkcijos</a:t>
            </a:r>
            <a:endParaRPr sz="4500">
              <a:latin typeface="Century Gothic"/>
              <a:ea typeface="Century Gothic"/>
              <a:cs typeface="Century Gothic"/>
              <a:sym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119"/>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Fotografavimas</a:t>
            </a:r>
            <a:endParaRPr sz="4500"/>
          </a:p>
        </p:txBody>
      </p:sp>
      <p:pic>
        <p:nvPicPr>
          <p:cNvPr id="1047" name="Google Shape;1047;p119" title="IMG_9817.jpeg"/>
          <p:cNvPicPr preferRelativeResize="0"/>
          <p:nvPr/>
        </p:nvPicPr>
        <p:blipFill>
          <a:blip r:embed="rId3">
            <a:alphaModFix/>
          </a:blip>
          <a:stretch>
            <a:fillRect/>
          </a:stretch>
        </p:blipFill>
        <p:spPr>
          <a:xfrm>
            <a:off x="3541725" y="1340825"/>
            <a:ext cx="1836250" cy="359090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Google Shape;1053;p120"/>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Vaizdo įrašymas</a:t>
            </a:r>
            <a:endParaRPr sz="4500">
              <a:latin typeface="Century Gothic"/>
              <a:ea typeface="Century Gothic"/>
              <a:cs typeface="Century Gothic"/>
              <a:sym typeface="Century Gothic"/>
            </a:endParaRPr>
          </a:p>
        </p:txBody>
      </p:sp>
      <p:pic>
        <p:nvPicPr>
          <p:cNvPr id="1054" name="Google Shape;1054;p120" title="1000_F_300740505_FMDHSxyp5GHwDHCIdrIyuG1zTFWJz324-Photoroom.png"/>
          <p:cNvPicPr preferRelativeResize="0"/>
          <p:nvPr/>
        </p:nvPicPr>
        <p:blipFill>
          <a:blip r:embed="rId3">
            <a:alphaModFix/>
          </a:blip>
          <a:stretch>
            <a:fillRect/>
          </a:stretch>
        </p:blipFill>
        <p:spPr>
          <a:xfrm>
            <a:off x="2679800" y="1231650"/>
            <a:ext cx="4262723" cy="372987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121"/>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Priekinė kamera</a:t>
            </a:r>
            <a:endParaRPr sz="4500">
              <a:latin typeface="Century Gothic"/>
              <a:ea typeface="Century Gothic"/>
              <a:cs typeface="Century Gothic"/>
              <a:sym typeface="Century Gothic"/>
            </a:endParaRPr>
          </a:p>
        </p:txBody>
      </p:sp>
      <p:pic>
        <p:nvPicPr>
          <p:cNvPr id="1061" name="Google Shape;1061;p121" title="ios15-iphone12-pro-camera-portrait-selfie.png"/>
          <p:cNvPicPr preferRelativeResize="0"/>
          <p:nvPr/>
        </p:nvPicPr>
        <p:blipFill>
          <a:blip r:embed="rId3">
            <a:alphaModFix/>
          </a:blip>
          <a:stretch>
            <a:fillRect/>
          </a:stretch>
        </p:blipFill>
        <p:spPr>
          <a:xfrm>
            <a:off x="3619475" y="1177975"/>
            <a:ext cx="1905026" cy="385172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122"/>
          <p:cNvSpPr txBox="1">
            <a:spLocks noGrp="1"/>
          </p:cNvSpPr>
          <p:nvPr>
            <p:ph type="body" idx="1"/>
          </p:nvPr>
        </p:nvSpPr>
        <p:spPr>
          <a:xfrm>
            <a:off x="628650" y="1364825"/>
            <a:ext cx="7886700" cy="3711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endParaRPr sz="3000"/>
          </a:p>
          <a:p>
            <a:pPr marL="0" lvl="0" indent="0" algn="l" rtl="0">
              <a:lnSpc>
                <a:spcPct val="90000"/>
              </a:lnSpc>
              <a:spcBef>
                <a:spcPts val="1000"/>
              </a:spcBef>
              <a:spcAft>
                <a:spcPts val="1000"/>
              </a:spcAft>
              <a:buNone/>
            </a:pPr>
            <a:endParaRPr sz="3000"/>
          </a:p>
        </p:txBody>
      </p:sp>
      <p:sp>
        <p:nvSpPr>
          <p:cNvPr id="1068" name="Google Shape;1068;p122"/>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Portreto režimas</a:t>
            </a:r>
            <a:endParaRPr sz="4500">
              <a:latin typeface="Century Gothic"/>
              <a:ea typeface="Century Gothic"/>
              <a:cs typeface="Century Gothic"/>
              <a:sym typeface="Century Gothic"/>
            </a:endParaRPr>
          </a:p>
        </p:txBody>
      </p:sp>
      <p:pic>
        <p:nvPicPr>
          <p:cNvPr id="1069" name="Google Shape;1069;p122" title="99c910abd1ce35d7d368ce137f0d00c3.jpg"/>
          <p:cNvPicPr preferRelativeResize="0"/>
          <p:nvPr/>
        </p:nvPicPr>
        <p:blipFill rotWithShape="1">
          <a:blip r:embed="rId3">
            <a:alphaModFix/>
          </a:blip>
          <a:srcRect t="16659" b="7755"/>
          <a:stretch/>
        </p:blipFill>
        <p:spPr>
          <a:xfrm>
            <a:off x="3417813" y="1231650"/>
            <a:ext cx="2308374" cy="377867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pic>
        <p:nvPicPr>
          <p:cNvPr id="1075" name="Google Shape;1075;p123" descr="Paveikslėlis, kuriame yra asmuo, apranga, Žmogaus veidas, šypsena&#10;&#10;Automatiškai sugeneruotas aprašymas"/>
          <p:cNvPicPr preferRelativeResize="0"/>
          <p:nvPr/>
        </p:nvPicPr>
        <p:blipFill rotWithShape="1">
          <a:blip r:embed="rId3">
            <a:alphaModFix/>
          </a:blip>
          <a:srcRect/>
          <a:stretch/>
        </p:blipFill>
        <p:spPr>
          <a:xfrm>
            <a:off x="2892275" y="1502400"/>
            <a:ext cx="3486975" cy="3325376"/>
          </a:xfrm>
          <a:prstGeom prst="rect">
            <a:avLst/>
          </a:prstGeom>
          <a:noFill/>
          <a:ln>
            <a:noFill/>
          </a:ln>
        </p:spPr>
      </p:pic>
      <p:sp>
        <p:nvSpPr>
          <p:cNvPr id="1076" name="Google Shape;1076;p123"/>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a:t>Veido aptikimas fotografuojant telefonu</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124"/>
          <p:cNvSpPr txBox="1">
            <a:spLocks noGrp="1"/>
          </p:cNvSpPr>
          <p:nvPr>
            <p:ph type="title"/>
          </p:nvPr>
        </p:nvSpPr>
        <p:spPr>
          <a:xfrm>
            <a:off x="628650" y="273850"/>
            <a:ext cx="8456700" cy="957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Naktinis režimas (Night Mode)</a:t>
            </a:r>
            <a:endParaRPr sz="4500">
              <a:latin typeface="Century Gothic"/>
              <a:ea typeface="Century Gothic"/>
              <a:cs typeface="Century Gothic"/>
              <a:sym typeface="Century Gothic"/>
            </a:endParaRPr>
          </a:p>
        </p:txBody>
      </p:sp>
      <p:pic>
        <p:nvPicPr>
          <p:cNvPr id="1083" name="Google Shape;1083;p124" title="Disable-Night-Mode-Photoroom.png"/>
          <p:cNvPicPr preferRelativeResize="0"/>
          <p:nvPr/>
        </p:nvPicPr>
        <p:blipFill>
          <a:blip r:embed="rId3">
            <a:alphaModFix/>
          </a:blip>
          <a:stretch>
            <a:fillRect/>
          </a:stretch>
        </p:blipFill>
        <p:spPr>
          <a:xfrm>
            <a:off x="2351250" y="1363025"/>
            <a:ext cx="5574000" cy="3666649"/>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88"/>
        <p:cNvGrpSpPr/>
        <p:nvPr/>
      </p:nvGrpSpPr>
      <p:grpSpPr>
        <a:xfrm>
          <a:off x="0" y="0"/>
          <a:ext cx="0" cy="0"/>
          <a:chOff x="0" y="0"/>
          <a:chExt cx="0" cy="0"/>
        </a:xfrm>
      </p:grpSpPr>
      <p:sp>
        <p:nvSpPr>
          <p:cNvPr id="1089" name="Google Shape;1089;p125"/>
          <p:cNvSpPr txBox="1">
            <a:spLocks noGrp="1"/>
          </p:cNvSpPr>
          <p:nvPr>
            <p:ph type="body" idx="1"/>
          </p:nvPr>
        </p:nvSpPr>
        <p:spPr>
          <a:xfrm>
            <a:off x="628650" y="1364824"/>
            <a:ext cx="7886700" cy="341874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endParaRPr sz="3200"/>
          </a:p>
          <a:p>
            <a:pPr marL="0" lvl="0" indent="0" algn="l" rtl="0">
              <a:lnSpc>
                <a:spcPct val="90000"/>
              </a:lnSpc>
              <a:spcBef>
                <a:spcPts val="800"/>
              </a:spcBef>
              <a:spcAft>
                <a:spcPts val="0"/>
              </a:spcAft>
              <a:buNone/>
            </a:pPr>
            <a:r>
              <a:rPr lang="en" sz="3200"/>
              <a:t>Panorama</a:t>
            </a:r>
            <a:endParaRPr sz="3200"/>
          </a:p>
          <a:p>
            <a:pPr marL="0" lvl="0" indent="0" algn="l" rtl="0">
              <a:lnSpc>
                <a:spcPct val="90000"/>
              </a:lnSpc>
              <a:spcBef>
                <a:spcPts val="800"/>
              </a:spcBef>
              <a:spcAft>
                <a:spcPts val="0"/>
              </a:spcAft>
              <a:buNone/>
            </a:pPr>
            <a:r>
              <a:rPr lang="en" sz="3200"/>
              <a:t>Live photos</a:t>
            </a:r>
            <a:endParaRPr sz="3200"/>
          </a:p>
          <a:p>
            <a:pPr marL="0" lvl="0" indent="0" algn="l" rtl="0">
              <a:lnSpc>
                <a:spcPct val="90000"/>
              </a:lnSpc>
              <a:spcBef>
                <a:spcPts val="800"/>
              </a:spcBef>
              <a:spcAft>
                <a:spcPts val="0"/>
              </a:spcAft>
              <a:buNone/>
            </a:pPr>
            <a:r>
              <a:rPr lang="en" sz="3200"/>
              <a:t>Makro režimas</a:t>
            </a:r>
            <a:endParaRPr sz="3200"/>
          </a:p>
          <a:p>
            <a:pPr marL="0" lvl="0" indent="0" algn="l" rtl="0">
              <a:lnSpc>
                <a:spcPct val="90000"/>
              </a:lnSpc>
              <a:spcBef>
                <a:spcPts val="800"/>
              </a:spcBef>
              <a:spcAft>
                <a:spcPts val="0"/>
              </a:spcAft>
              <a:buNone/>
            </a:pPr>
            <a:r>
              <a:rPr lang="en" sz="3200"/>
              <a:t>Priartinimas</a:t>
            </a:r>
            <a:endParaRPr/>
          </a:p>
        </p:txBody>
      </p:sp>
      <p:sp>
        <p:nvSpPr>
          <p:cNvPr id="1090" name="Google Shape;1090;p125"/>
          <p:cNvSpPr txBox="1">
            <a:spLocks noGrp="1"/>
          </p:cNvSpPr>
          <p:nvPr>
            <p:ph type="title"/>
          </p:nvPr>
        </p:nvSpPr>
        <p:spPr>
          <a:xfrm>
            <a:off x="628650" y="115126"/>
            <a:ext cx="7886700" cy="1116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Papildomos/pažangios funkcijos</a:t>
            </a:r>
            <a:endParaRPr sz="4500">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5" name="Google Shape;1095;p126"/>
          <p:cNvSpPr txBox="1">
            <a:spLocks noGrp="1"/>
          </p:cNvSpPr>
          <p:nvPr>
            <p:ph type="title"/>
          </p:nvPr>
        </p:nvSpPr>
        <p:spPr>
          <a:xfrm>
            <a:off x="628650" y="187044"/>
            <a:ext cx="7886700" cy="957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500"/>
              <a:t>Kaip nuskaityti QR kodą telefonu?</a:t>
            </a:r>
            <a:endParaRPr sz="4500"/>
          </a:p>
        </p:txBody>
      </p:sp>
      <p:pic>
        <p:nvPicPr>
          <p:cNvPr id="1096" name="Google Shape;1096;p126" title="IMG_4811.jpeg"/>
          <p:cNvPicPr preferRelativeResize="0"/>
          <p:nvPr/>
        </p:nvPicPr>
        <p:blipFill rotWithShape="1">
          <a:blip r:embed="rId3">
            <a:alphaModFix/>
          </a:blip>
          <a:srcRect t="34908"/>
          <a:stretch/>
        </p:blipFill>
        <p:spPr>
          <a:xfrm>
            <a:off x="2822675" y="1410675"/>
            <a:ext cx="3498650" cy="357004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p127"/>
          <p:cNvSpPr txBox="1">
            <a:spLocks noGrp="1"/>
          </p:cNvSpPr>
          <p:nvPr>
            <p:ph type="body" idx="1"/>
          </p:nvPr>
        </p:nvSpPr>
        <p:spPr>
          <a:xfrm>
            <a:off x="878225" y="1560150"/>
            <a:ext cx="7886700" cy="3418800"/>
          </a:xfrm>
          <a:prstGeom prst="rect">
            <a:avLst/>
          </a:prstGeom>
        </p:spPr>
        <p:txBody>
          <a:bodyPr spcFirstLastPara="1" wrap="square" lIns="68575" tIns="34275" rIns="68575" bIns="34275" anchor="t" anchorCtr="0">
            <a:normAutofit/>
          </a:bodyPr>
          <a:lstStyle/>
          <a:p>
            <a:pPr marL="457200" lvl="0" indent="-419100" algn="l" rtl="0">
              <a:spcBef>
                <a:spcPts val="800"/>
              </a:spcBef>
              <a:spcAft>
                <a:spcPts val="0"/>
              </a:spcAft>
              <a:buSzPts val="3000"/>
              <a:buChar char="•"/>
            </a:pPr>
            <a:r>
              <a:rPr lang="en" sz="3000"/>
              <a:t>Įjungti QR kodų skaitymą nustatymuose</a:t>
            </a:r>
            <a:endParaRPr sz="3000"/>
          </a:p>
          <a:p>
            <a:pPr marL="457200" lvl="0" indent="-419100" algn="l" rtl="0">
              <a:spcBef>
                <a:spcPts val="0"/>
              </a:spcBef>
              <a:spcAft>
                <a:spcPts val="0"/>
              </a:spcAft>
              <a:buSzPts val="3000"/>
              <a:buChar char="•"/>
            </a:pPr>
            <a:r>
              <a:rPr lang="en" sz="3000"/>
              <a:t>Atsisiųsti specialią programėlę</a:t>
            </a:r>
            <a:endParaRPr sz="3000"/>
          </a:p>
        </p:txBody>
      </p:sp>
      <p:sp>
        <p:nvSpPr>
          <p:cNvPr id="1102" name="Google Shape;1102;p127"/>
          <p:cNvSpPr txBox="1">
            <a:spLocks noGrp="1"/>
          </p:cNvSpPr>
          <p:nvPr>
            <p:ph type="title"/>
          </p:nvPr>
        </p:nvSpPr>
        <p:spPr>
          <a:xfrm>
            <a:off x="628650" y="176194"/>
            <a:ext cx="7886700" cy="957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500"/>
              <a:t>QR kodo nuskaitymas senesnio modelio telefonu</a:t>
            </a:r>
            <a:endParaRPr sz="4500"/>
          </a:p>
        </p:txBody>
      </p:sp>
      <p:pic>
        <p:nvPicPr>
          <p:cNvPr id="1103" name="Google Shape;1103;p127" title="Simple Photo Collage Grid Facebook Post.png"/>
          <p:cNvPicPr preferRelativeResize="0"/>
          <p:nvPr/>
        </p:nvPicPr>
        <p:blipFill>
          <a:blip r:embed="rId3">
            <a:alphaModFix/>
          </a:blip>
          <a:stretch>
            <a:fillRect/>
          </a:stretch>
        </p:blipFill>
        <p:spPr>
          <a:xfrm>
            <a:off x="4973638" y="2506650"/>
            <a:ext cx="3606775" cy="2536275"/>
          </a:xfrm>
          <a:prstGeom prst="rect">
            <a:avLst/>
          </a:prstGeom>
          <a:noFill/>
          <a:ln>
            <a:noFill/>
          </a:ln>
        </p:spPr>
      </p:pic>
      <p:pic>
        <p:nvPicPr>
          <p:cNvPr id="1104" name="Google Shape;1104;p127" title="1000022697.jpg"/>
          <p:cNvPicPr preferRelativeResize="0"/>
          <p:nvPr/>
        </p:nvPicPr>
        <p:blipFill rotWithShape="1">
          <a:blip r:embed="rId4">
            <a:alphaModFix/>
          </a:blip>
          <a:srcRect t="5694" b="64980"/>
          <a:stretch/>
        </p:blipFill>
        <p:spPr>
          <a:xfrm>
            <a:off x="472675" y="2538638"/>
            <a:ext cx="3795512" cy="24723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128"/>
          <p:cNvSpPr txBox="1">
            <a:spLocks noGrp="1"/>
          </p:cNvSpPr>
          <p:nvPr>
            <p:ph type="body" idx="1"/>
          </p:nvPr>
        </p:nvSpPr>
        <p:spPr>
          <a:xfrm>
            <a:off x="628650" y="1364825"/>
            <a:ext cx="7886700" cy="3418800"/>
          </a:xfrm>
          <a:prstGeom prst="rect">
            <a:avLst/>
          </a:prstGeom>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en" sz="3000">
                <a:solidFill>
                  <a:schemeClr val="dk1"/>
                </a:solidFill>
              </a:rPr>
              <a:t>QR kodas pateiktas </a:t>
            </a:r>
            <a:r>
              <a:rPr lang="en" sz="3000" b="1">
                <a:solidFill>
                  <a:schemeClr val="dk1"/>
                </a:solidFill>
              </a:rPr>
              <a:t>patikimose vietose</a:t>
            </a:r>
            <a:r>
              <a:rPr lang="en" sz="3000">
                <a:solidFill>
                  <a:schemeClr val="dk1"/>
                </a:solidFill>
              </a:rPr>
              <a:t>, pvz.:</a:t>
            </a:r>
            <a:endParaRPr sz="3000">
              <a:solidFill>
                <a:schemeClr val="dk1"/>
              </a:solidFill>
            </a:endParaRPr>
          </a:p>
          <a:p>
            <a:pPr marL="914400" lvl="0" indent="-419100" algn="l" rtl="0">
              <a:lnSpc>
                <a:spcPct val="90000"/>
              </a:lnSpc>
              <a:spcBef>
                <a:spcPts val="0"/>
              </a:spcBef>
              <a:spcAft>
                <a:spcPts val="0"/>
              </a:spcAft>
              <a:buClr>
                <a:schemeClr val="dk1"/>
              </a:buClr>
              <a:buSzPts val="3000"/>
              <a:buChar char="•"/>
            </a:pPr>
            <a:r>
              <a:rPr lang="en" sz="3000">
                <a:solidFill>
                  <a:schemeClr val="dk1"/>
                </a:solidFill>
              </a:rPr>
              <a:t>restoranuose (meniu)</a:t>
            </a:r>
            <a:endParaRPr sz="3000">
              <a:solidFill>
                <a:schemeClr val="dk1"/>
              </a:solidFill>
            </a:endParaRPr>
          </a:p>
          <a:p>
            <a:pPr marL="914400" lvl="0" indent="-419100" algn="l" rtl="0">
              <a:lnSpc>
                <a:spcPct val="90000"/>
              </a:lnSpc>
              <a:spcBef>
                <a:spcPts val="0"/>
              </a:spcBef>
              <a:spcAft>
                <a:spcPts val="0"/>
              </a:spcAft>
              <a:buClr>
                <a:schemeClr val="dk1"/>
              </a:buClr>
              <a:buSzPts val="3000"/>
              <a:buChar char="•"/>
            </a:pPr>
            <a:r>
              <a:rPr lang="en" sz="3000">
                <a:solidFill>
                  <a:schemeClr val="dk1"/>
                </a:solidFill>
              </a:rPr>
              <a:t>muziejuose (papildoma informacija)</a:t>
            </a:r>
            <a:endParaRPr sz="3000">
              <a:solidFill>
                <a:schemeClr val="dk1"/>
              </a:solidFill>
            </a:endParaRPr>
          </a:p>
          <a:p>
            <a:pPr marL="914400" lvl="0" indent="-419100" algn="l" rtl="0">
              <a:lnSpc>
                <a:spcPct val="90000"/>
              </a:lnSpc>
              <a:spcBef>
                <a:spcPts val="0"/>
              </a:spcBef>
              <a:spcAft>
                <a:spcPts val="0"/>
              </a:spcAft>
              <a:buClr>
                <a:schemeClr val="dk1"/>
              </a:buClr>
              <a:buSzPts val="3000"/>
              <a:buChar char="•"/>
            </a:pPr>
            <a:r>
              <a:rPr lang="en" sz="3000">
                <a:solidFill>
                  <a:schemeClr val="dk1"/>
                </a:solidFill>
              </a:rPr>
              <a:t>viešajame transporte (tvarkaraščiai bilietai)</a:t>
            </a:r>
            <a:endParaRPr sz="3000">
              <a:solidFill>
                <a:schemeClr val="dk1"/>
              </a:solidFill>
            </a:endParaRPr>
          </a:p>
          <a:p>
            <a:pPr marL="914400" lvl="0" indent="-419100" algn="l" rtl="0">
              <a:lnSpc>
                <a:spcPct val="90000"/>
              </a:lnSpc>
              <a:spcBef>
                <a:spcPts val="0"/>
              </a:spcBef>
              <a:spcAft>
                <a:spcPts val="0"/>
              </a:spcAft>
              <a:buClr>
                <a:schemeClr val="dk1"/>
              </a:buClr>
              <a:buSzPts val="3000"/>
              <a:buChar char="•"/>
            </a:pPr>
            <a:r>
              <a:rPr lang="en" sz="3000">
                <a:solidFill>
                  <a:schemeClr val="dk1"/>
                </a:solidFill>
              </a:rPr>
              <a:t>sąskaitose (mokėjimai)</a:t>
            </a:r>
            <a:br>
              <a:rPr lang="en" sz="3000">
                <a:solidFill>
                  <a:schemeClr val="dk1"/>
                </a:solidFill>
              </a:rPr>
            </a:br>
            <a:endParaRPr/>
          </a:p>
        </p:txBody>
      </p:sp>
      <p:sp>
        <p:nvSpPr>
          <p:cNvPr id="1110" name="Google Shape;1110;p128"/>
          <p:cNvSpPr txBox="1">
            <a:spLocks noGrp="1"/>
          </p:cNvSpPr>
          <p:nvPr>
            <p:ph type="title"/>
          </p:nvPr>
        </p:nvSpPr>
        <p:spPr>
          <a:xfrm>
            <a:off x="628650" y="187044"/>
            <a:ext cx="7886700" cy="957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500"/>
              <a:t>Kada galima skenuoti QR kodą?</a:t>
            </a:r>
            <a:endParaRPr sz="45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29"/>
          <p:cNvSpPr txBox="1">
            <a:spLocks noGrp="1"/>
          </p:cNvSpPr>
          <p:nvPr>
            <p:ph type="body" idx="1"/>
          </p:nvPr>
        </p:nvSpPr>
        <p:spPr>
          <a:xfrm>
            <a:off x="628650" y="1364825"/>
            <a:ext cx="7886700" cy="34188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 sz="3000">
                <a:solidFill>
                  <a:schemeClr val="dk1"/>
                </a:solidFill>
              </a:rPr>
              <a:t>QR kodas užklijuotas ant kito lipduko ar paviršiaus</a:t>
            </a:r>
            <a:endParaRPr sz="3000">
              <a:solidFill>
                <a:schemeClr val="dk1"/>
              </a:solidFill>
            </a:endParaRPr>
          </a:p>
          <a:p>
            <a:pPr marL="0" lvl="0" indent="0" algn="l" rtl="0">
              <a:spcBef>
                <a:spcPts val="800"/>
              </a:spcBef>
              <a:spcAft>
                <a:spcPts val="0"/>
              </a:spcAft>
              <a:buNone/>
            </a:pPr>
            <a:r>
              <a:rPr lang="en" sz="3000">
                <a:solidFill>
                  <a:schemeClr val="dk1"/>
                </a:solidFill>
              </a:rPr>
              <a:t>QR kodas nepatikimame šaltinyje</a:t>
            </a:r>
            <a:endParaRPr sz="3000">
              <a:solidFill>
                <a:schemeClr val="dk1"/>
              </a:solidFill>
            </a:endParaRPr>
          </a:p>
          <a:p>
            <a:pPr marL="0" lvl="0" indent="0" algn="l" rtl="0">
              <a:spcBef>
                <a:spcPts val="800"/>
              </a:spcBef>
              <a:spcAft>
                <a:spcPts val="0"/>
              </a:spcAft>
              <a:buNone/>
            </a:pPr>
            <a:r>
              <a:rPr lang="en" sz="3000">
                <a:solidFill>
                  <a:schemeClr val="dk1"/>
                </a:solidFill>
              </a:rPr>
              <a:t>QR kodas žada neįprastai viliojantį pasiūlymą</a:t>
            </a:r>
            <a:endParaRPr sz="3000">
              <a:solidFill>
                <a:schemeClr val="dk1"/>
              </a:solidFill>
            </a:endParaRPr>
          </a:p>
          <a:p>
            <a:pPr marL="0" lvl="0" indent="0" algn="l" rtl="0">
              <a:spcBef>
                <a:spcPts val="800"/>
              </a:spcBef>
              <a:spcAft>
                <a:spcPts val="0"/>
              </a:spcAft>
              <a:buNone/>
            </a:pPr>
            <a:endParaRPr/>
          </a:p>
        </p:txBody>
      </p:sp>
      <p:sp>
        <p:nvSpPr>
          <p:cNvPr id="1116" name="Google Shape;1116;p129"/>
          <p:cNvSpPr txBox="1">
            <a:spLocks noGrp="1"/>
          </p:cNvSpPr>
          <p:nvPr>
            <p:ph type="title"/>
          </p:nvPr>
        </p:nvSpPr>
        <p:spPr>
          <a:xfrm>
            <a:off x="628650" y="187019"/>
            <a:ext cx="7886700" cy="957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500"/>
              <a:t>Kada vengti skenuoti QR kodą?</a:t>
            </a:r>
            <a:endParaRPr sz="45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130"/>
          <p:cNvSpPr txBox="1">
            <a:spLocks noGrp="1"/>
          </p:cNvSpPr>
          <p:nvPr>
            <p:ph type="title"/>
          </p:nvPr>
        </p:nvSpPr>
        <p:spPr>
          <a:xfrm>
            <a:off x="628650" y="146550"/>
            <a:ext cx="8446200" cy="1085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DI mobiliųjų įrenginių vaizdo kamerose</a:t>
            </a:r>
            <a:endParaRPr sz="4500">
              <a:latin typeface="Century Gothic"/>
              <a:ea typeface="Century Gothic"/>
              <a:cs typeface="Century Gothic"/>
              <a:sym typeface="Century Gothic"/>
            </a:endParaRPr>
          </a:p>
        </p:txBody>
      </p:sp>
      <p:pic>
        <p:nvPicPr>
          <p:cNvPr id="1123" name="Google Shape;1123;p130" title="efe737c90463fbebb9188e04480848b4-Photoroom.png"/>
          <p:cNvPicPr preferRelativeResize="0"/>
          <p:nvPr/>
        </p:nvPicPr>
        <p:blipFill>
          <a:blip r:embed="rId3">
            <a:alphaModFix/>
          </a:blip>
          <a:stretch>
            <a:fillRect/>
          </a:stretch>
        </p:blipFill>
        <p:spPr>
          <a:xfrm>
            <a:off x="3686000" y="1124325"/>
            <a:ext cx="3100475" cy="393612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131"/>
          <p:cNvSpPr txBox="1">
            <a:spLocks noGrp="1"/>
          </p:cNvSpPr>
          <p:nvPr>
            <p:ph type="title"/>
          </p:nvPr>
        </p:nvSpPr>
        <p:spPr>
          <a:xfrm>
            <a:off x="492925" y="104673"/>
            <a:ext cx="7886700" cy="11628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68000"/>
              <a:buFont typeface="Arial"/>
              <a:buNone/>
            </a:pPr>
            <a:r>
              <a:rPr lang="en" sz="5000">
                <a:latin typeface="Century Gothic"/>
                <a:ea typeface="Century Gothic"/>
                <a:cs typeface="Century Gothic"/>
                <a:sym typeface="Century Gothic"/>
              </a:rPr>
              <a:t>DI funkcijos Android įrenginiuose</a:t>
            </a:r>
            <a:endParaRPr/>
          </a:p>
        </p:txBody>
      </p:sp>
      <p:pic>
        <p:nvPicPr>
          <p:cNvPr id="1130" name="Google Shape;1130;p131" title="Samsung_Galaxy_AI-w1400h788.jpg"/>
          <p:cNvPicPr preferRelativeResize="0"/>
          <p:nvPr/>
        </p:nvPicPr>
        <p:blipFill>
          <a:blip r:embed="rId3">
            <a:alphaModFix/>
          </a:blip>
          <a:stretch>
            <a:fillRect/>
          </a:stretch>
        </p:blipFill>
        <p:spPr>
          <a:xfrm>
            <a:off x="1944250" y="1626175"/>
            <a:ext cx="5255499" cy="295810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132"/>
          <p:cNvSpPr txBox="1">
            <a:spLocks noGrp="1"/>
          </p:cNvSpPr>
          <p:nvPr>
            <p:ph type="title"/>
          </p:nvPr>
        </p:nvSpPr>
        <p:spPr>
          <a:xfrm>
            <a:off x="628650" y="273845"/>
            <a:ext cx="7886700" cy="957797"/>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DI funkcijos iOS įrenginiuose</a:t>
            </a:r>
            <a:endParaRPr sz="4500">
              <a:latin typeface="Century Gothic"/>
              <a:ea typeface="Century Gothic"/>
              <a:cs typeface="Century Gothic"/>
              <a:sym typeface="Century Gothic"/>
            </a:endParaRPr>
          </a:p>
        </p:txBody>
      </p:sp>
      <p:sp>
        <p:nvSpPr>
          <p:cNvPr id="1137" name="Google Shape;1137;p132" descr="https://euc-powerpoint.officeapps.live.com/pods/GetClipboardImage.ashx?Id=2e7f800f-7c28-4aba-8bd8-e4b710503746&amp;DC=GEU4&amp;pkey=5ec9316c-1cb1-4068-b1df-f5576492fc86&amp;wdwaccluster=GEU4"/>
          <p:cNvSpPr/>
          <p:nvPr/>
        </p:nvSpPr>
        <p:spPr>
          <a:xfrm>
            <a:off x="159544" y="-108347"/>
            <a:ext cx="228600" cy="2286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pic>
        <p:nvPicPr>
          <p:cNvPr id="1138" name="Google Shape;1138;p132" title="apple_intelligence__ctd5n16vmioi_og.png"/>
          <p:cNvPicPr preferRelativeResize="0"/>
          <p:nvPr/>
        </p:nvPicPr>
        <p:blipFill>
          <a:blip r:embed="rId3">
            <a:alphaModFix/>
          </a:blip>
          <a:stretch>
            <a:fillRect/>
          </a:stretch>
        </p:blipFill>
        <p:spPr>
          <a:xfrm>
            <a:off x="1603888" y="1523175"/>
            <a:ext cx="5936226" cy="31165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sp>
        <p:nvSpPr>
          <p:cNvPr id="1144" name="Google Shape;1144;p133"/>
          <p:cNvSpPr txBox="1">
            <a:spLocks noGrp="1"/>
          </p:cNvSpPr>
          <p:nvPr>
            <p:ph type="title"/>
          </p:nvPr>
        </p:nvSpPr>
        <p:spPr>
          <a:xfrm>
            <a:off x="1484100" y="1936950"/>
            <a:ext cx="6175800" cy="12696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Mobilusis įrenginys ir Google</a:t>
            </a:r>
            <a:endParaRPr sz="4500">
              <a:latin typeface="Century Gothic"/>
              <a:ea typeface="Century Gothic"/>
              <a:cs typeface="Century Gothic"/>
              <a:sym typeface="Century Gothic"/>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134"/>
          <p:cNvSpPr txBox="1">
            <a:spLocks noGrp="1"/>
          </p:cNvSpPr>
          <p:nvPr>
            <p:ph type="title"/>
          </p:nvPr>
        </p:nvSpPr>
        <p:spPr>
          <a:xfrm>
            <a:off x="491492" y="361128"/>
            <a:ext cx="7886700"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Informacijos svarba </a:t>
            </a:r>
            <a:endParaRPr sz="4500">
              <a:latin typeface="Century Gothic"/>
              <a:ea typeface="Century Gothic"/>
              <a:cs typeface="Century Gothic"/>
              <a:sym typeface="Century Gothic"/>
            </a:endParaRPr>
          </a:p>
        </p:txBody>
      </p:sp>
      <p:sp>
        <p:nvSpPr>
          <p:cNvPr id="1151" name="Google Shape;1151;p134"/>
          <p:cNvSpPr txBox="1">
            <a:spLocks noGrp="1"/>
          </p:cNvSpPr>
          <p:nvPr>
            <p:ph type="body" idx="1"/>
          </p:nvPr>
        </p:nvSpPr>
        <p:spPr>
          <a:xfrm>
            <a:off x="491492" y="1416445"/>
            <a:ext cx="8399100" cy="3559200"/>
          </a:xfrm>
          <a:prstGeom prst="rect">
            <a:avLst/>
          </a:prstGeom>
          <a:noFill/>
          <a:ln w="9525" cap="flat" cmpd="sng">
            <a:solidFill>
              <a:srgbClr val="E1E1E1"/>
            </a:solidFill>
            <a:prstDash val="solid"/>
            <a:round/>
            <a:headEnd type="none" w="sm" len="sm"/>
            <a:tailEnd type="none" w="sm" len="sm"/>
          </a:ln>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sz="3200">
                <a:latin typeface="Arial"/>
                <a:ea typeface="Arial"/>
                <a:cs typeface="Arial"/>
                <a:sym typeface="Arial"/>
              </a:rPr>
              <a:t>Informacija yra </a:t>
            </a:r>
            <a:endParaRPr sz="3200">
              <a:latin typeface="Arial"/>
              <a:ea typeface="Arial"/>
              <a:cs typeface="Arial"/>
              <a:sym typeface="Arial"/>
            </a:endParaRPr>
          </a:p>
          <a:p>
            <a:pPr marL="0" lvl="0" indent="0" algn="l" rtl="0">
              <a:lnSpc>
                <a:spcPct val="100000"/>
              </a:lnSpc>
              <a:spcBef>
                <a:spcPts val="0"/>
              </a:spcBef>
              <a:spcAft>
                <a:spcPts val="0"/>
              </a:spcAft>
              <a:buNone/>
            </a:pPr>
            <a:r>
              <a:rPr lang="en" sz="3200">
                <a:latin typeface="Arial"/>
                <a:ea typeface="Arial"/>
                <a:cs typeface="Arial"/>
                <a:sym typeface="Arial"/>
              </a:rPr>
              <a:t>skaitmeninis turtas</a:t>
            </a:r>
            <a:endParaRPr sz="3200">
              <a:latin typeface="Arial"/>
              <a:ea typeface="Arial"/>
              <a:cs typeface="Arial"/>
              <a:sym typeface="Arial"/>
            </a:endParaRPr>
          </a:p>
          <a:p>
            <a:pPr marL="0" lvl="0" indent="0" algn="l" rtl="0">
              <a:lnSpc>
                <a:spcPct val="100000"/>
              </a:lnSpc>
              <a:spcBef>
                <a:spcPts val="0"/>
              </a:spcBef>
              <a:spcAft>
                <a:spcPts val="0"/>
              </a:spcAft>
              <a:buNone/>
            </a:pPr>
            <a:endParaRPr sz="1600"/>
          </a:p>
          <a:p>
            <a:pPr marL="0" lvl="0" indent="0" algn="l" rtl="0">
              <a:lnSpc>
                <a:spcPct val="100000"/>
              </a:lnSpc>
              <a:spcBef>
                <a:spcPts val="0"/>
              </a:spcBef>
              <a:spcAft>
                <a:spcPts val="0"/>
              </a:spcAft>
              <a:buNone/>
            </a:pPr>
            <a:r>
              <a:rPr lang="en" sz="3200">
                <a:latin typeface="Arial"/>
                <a:ea typeface="Arial"/>
                <a:cs typeface="Arial"/>
                <a:sym typeface="Arial"/>
              </a:rPr>
              <a:t>Saugoti ją būtina kaip </a:t>
            </a:r>
            <a:endParaRPr sz="3200">
              <a:latin typeface="Arial"/>
              <a:ea typeface="Arial"/>
              <a:cs typeface="Arial"/>
              <a:sym typeface="Arial"/>
            </a:endParaRPr>
          </a:p>
          <a:p>
            <a:pPr marL="0" lvl="0" indent="0" algn="l" rtl="0">
              <a:lnSpc>
                <a:spcPct val="100000"/>
              </a:lnSpc>
              <a:spcBef>
                <a:spcPts val="0"/>
              </a:spcBef>
              <a:spcAft>
                <a:spcPts val="0"/>
              </a:spcAft>
              <a:buNone/>
            </a:pPr>
            <a:r>
              <a:rPr lang="en" sz="3200"/>
              <a:t>materialųjį</a:t>
            </a:r>
            <a:r>
              <a:rPr lang="en" sz="3200">
                <a:latin typeface="Arial"/>
                <a:ea typeface="Arial"/>
                <a:cs typeface="Arial"/>
                <a:sym typeface="Arial"/>
              </a:rPr>
              <a:t> turtą</a:t>
            </a:r>
            <a:endParaRPr sz="3200">
              <a:latin typeface="Arial"/>
              <a:ea typeface="Arial"/>
              <a:cs typeface="Arial"/>
              <a:sym typeface="Arial"/>
            </a:endParaRPr>
          </a:p>
          <a:p>
            <a:pPr marL="0" lvl="0" indent="0" algn="l" rtl="0">
              <a:lnSpc>
                <a:spcPct val="100000"/>
              </a:lnSpc>
              <a:spcBef>
                <a:spcPts val="0"/>
              </a:spcBef>
              <a:spcAft>
                <a:spcPts val="0"/>
              </a:spcAft>
              <a:buNone/>
            </a:pPr>
            <a:endParaRPr sz="1600"/>
          </a:p>
          <a:p>
            <a:pPr marL="0" lvl="0" indent="0" algn="l" rtl="0">
              <a:lnSpc>
                <a:spcPct val="100000"/>
              </a:lnSpc>
              <a:spcBef>
                <a:spcPts val="0"/>
              </a:spcBef>
              <a:spcAft>
                <a:spcPts val="0"/>
              </a:spcAft>
              <a:buNone/>
            </a:pPr>
            <a:r>
              <a:rPr lang="en" sz="3200">
                <a:latin typeface="Arial"/>
                <a:ea typeface="Arial"/>
                <a:cs typeface="Arial"/>
                <a:sym typeface="Arial"/>
              </a:rPr>
              <a:t>Saugumo spragos </a:t>
            </a:r>
            <a:endParaRPr sz="3200">
              <a:latin typeface="Arial"/>
              <a:ea typeface="Arial"/>
              <a:cs typeface="Arial"/>
              <a:sym typeface="Arial"/>
            </a:endParaRPr>
          </a:p>
          <a:p>
            <a:pPr marL="0" lvl="0" indent="0" algn="l" rtl="0">
              <a:lnSpc>
                <a:spcPct val="100000"/>
              </a:lnSpc>
              <a:spcBef>
                <a:spcPts val="0"/>
              </a:spcBef>
              <a:spcAft>
                <a:spcPts val="0"/>
              </a:spcAft>
              <a:buNone/>
            </a:pPr>
            <a:r>
              <a:rPr lang="en" sz="3200">
                <a:latin typeface="Arial"/>
                <a:ea typeface="Arial"/>
                <a:cs typeface="Arial"/>
                <a:sym typeface="Arial"/>
              </a:rPr>
              <a:t>gali lemti didelę žalą</a:t>
            </a:r>
            <a:endParaRPr sz="3200">
              <a:latin typeface="Arial"/>
              <a:ea typeface="Arial"/>
              <a:cs typeface="Arial"/>
              <a:sym typeface="Arial"/>
            </a:endParaRPr>
          </a:p>
        </p:txBody>
      </p:sp>
      <p:pic>
        <p:nvPicPr>
          <p:cNvPr id="1152" name="Google Shape;1152;p134" title="unnamed.png"/>
          <p:cNvPicPr preferRelativeResize="0"/>
          <p:nvPr/>
        </p:nvPicPr>
        <p:blipFill>
          <a:blip r:embed="rId3">
            <a:alphaModFix/>
          </a:blip>
          <a:stretch>
            <a:fillRect/>
          </a:stretch>
        </p:blipFill>
        <p:spPr>
          <a:xfrm>
            <a:off x="5215619" y="1237950"/>
            <a:ext cx="3928381" cy="390555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sp>
        <p:nvSpPr>
          <p:cNvPr id="1158" name="Google Shape;1158;p135"/>
          <p:cNvSpPr txBox="1">
            <a:spLocks noGrp="1"/>
          </p:cNvSpPr>
          <p:nvPr>
            <p:ph type="title"/>
          </p:nvPr>
        </p:nvSpPr>
        <p:spPr>
          <a:xfrm>
            <a:off x="548640" y="273847"/>
            <a:ext cx="7966712" cy="957795"/>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rgbClr val="EA551F"/>
              </a:buClr>
              <a:buSzPts val="3060"/>
              <a:buFont typeface="Century Gothic"/>
              <a:buNone/>
            </a:pPr>
            <a:r>
              <a:rPr lang="en" sz="3950">
                <a:latin typeface="Century Gothic"/>
                <a:ea typeface="Century Gothic"/>
                <a:cs typeface="Century Gothic"/>
                <a:sym typeface="Century Gothic"/>
              </a:rPr>
              <a:t>Pažink medijas su Klaudija.</a:t>
            </a:r>
            <a:endParaRPr sz="3950">
              <a:latin typeface="Century Gothic"/>
              <a:ea typeface="Century Gothic"/>
              <a:cs typeface="Century Gothic"/>
              <a:sym typeface="Century Gothic"/>
            </a:endParaRPr>
          </a:p>
          <a:p>
            <a:pPr marL="0" lvl="0" indent="0" algn="l" rtl="0">
              <a:spcBef>
                <a:spcPts val="0"/>
              </a:spcBef>
              <a:spcAft>
                <a:spcPts val="0"/>
              </a:spcAft>
              <a:buClr>
                <a:srgbClr val="EA551F"/>
              </a:buClr>
              <a:buSzPts val="3060"/>
              <a:buFont typeface="Century Gothic"/>
              <a:buNone/>
            </a:pPr>
            <a:r>
              <a:rPr lang="en" sz="3950">
                <a:latin typeface="Century Gothic"/>
                <a:ea typeface="Century Gothic"/>
                <a:cs typeface="Century Gothic"/>
                <a:sym typeface="Century Gothic"/>
              </a:rPr>
              <a:t>Asmeninių duomenų saugumas.</a:t>
            </a:r>
            <a:endParaRPr sz="3950">
              <a:latin typeface="Century Gothic"/>
              <a:ea typeface="Century Gothic"/>
              <a:cs typeface="Century Gothic"/>
              <a:sym typeface="Century Gothic"/>
            </a:endParaRPr>
          </a:p>
        </p:txBody>
      </p:sp>
      <p:pic>
        <p:nvPicPr>
          <p:cNvPr id="1159" name="Google Shape;1159;p135" descr="SAUGUMAS INTERNETE&#10;Šiandien kaip niekad svarbu mokėti naudotis žiniasklaidos priemonėmis ir gebėti atrinkti, suprasti, kritiškai įvertinti informaciją sparčiai besikeičiančiame naujienų sraute. &#10;&#10;Pokalbių ciklas „Pažink medijas su Klaudija“ žaismingai ir paprastai atsako į daugumą kasdien Jums kylančių klausimų apie saugumą internete, socialinių medijų pavojus, melagienas („fake news“), autorių teises ir kitas informacinio raštingumo temas. &#10;&#10;Pokalbis su saugumo internete ekspertu Justinu Knieža.&#10;Klaudiją vaidina aktorė Emilija Latėnaitė.&#10;Visas pokalbis: https://youtu.be/2jelbMsw6lc&#10;&#10;Šis vaizdo įrašas yra „Medijų ir informacinio raštingumo kompetencijų ugdymo programos“ dalis.&#10;&#10;Finansuoja – Lietuvos Respublikos kultūros ministerija&#10;&#10;Bibliotekavisiems.lt" title="Pažink medijas su Klaudija. Asmeninius duomenis reikia saugoti kaip dviratį">
            <a:hlinkClick r:id="rId3"/>
          </p:cNvPr>
          <p:cNvPicPr preferRelativeResize="0"/>
          <p:nvPr/>
        </p:nvPicPr>
        <p:blipFill>
          <a:blip r:embed="rId4">
            <a:alphaModFix/>
          </a:blip>
          <a:stretch>
            <a:fillRect/>
          </a:stretch>
        </p:blipFill>
        <p:spPr>
          <a:xfrm>
            <a:off x="1408825" y="1553750"/>
            <a:ext cx="6246350" cy="3513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9"/>
                                        </p:tgtEl>
                                        <p:attrNameLst>
                                          <p:attrName>style.visibility</p:attrName>
                                        </p:attrNameLst>
                                      </p:cBhvr>
                                      <p:to>
                                        <p:strVal val="visible"/>
                                      </p:to>
                                    </p:set>
                                    <p:animEffect transition="in" filter="fade">
                                      <p:cBhvr>
                                        <p:cTn id="7" dur="1000"/>
                                        <p:tgtEl>
                                          <p:spTgt spid="1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p136"/>
          <p:cNvSpPr txBox="1">
            <a:spLocks noGrp="1"/>
          </p:cNvSpPr>
          <p:nvPr>
            <p:ph type="title"/>
          </p:nvPr>
        </p:nvSpPr>
        <p:spPr>
          <a:xfrm>
            <a:off x="516825" y="125601"/>
            <a:ext cx="7998600" cy="1142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Paskyrų naudojimas mobiliuose įrenginiuose</a:t>
            </a:r>
            <a:endParaRPr sz="4500">
              <a:latin typeface="Century Gothic"/>
              <a:ea typeface="Century Gothic"/>
              <a:cs typeface="Century Gothic"/>
              <a:sym typeface="Century Gothic"/>
            </a:endParaRPr>
          </a:p>
        </p:txBody>
      </p:sp>
      <p:pic>
        <p:nvPicPr>
          <p:cNvPr id="1166" name="Google Shape;1166;p136" title="Gemini_Generated_Image_jo9sycjo9sycjo9s.png"/>
          <p:cNvPicPr preferRelativeResize="0"/>
          <p:nvPr/>
        </p:nvPicPr>
        <p:blipFill>
          <a:blip r:embed="rId3">
            <a:alphaModFix/>
          </a:blip>
          <a:stretch>
            <a:fillRect/>
          </a:stretch>
        </p:blipFill>
        <p:spPr>
          <a:xfrm>
            <a:off x="2778900" y="1903964"/>
            <a:ext cx="2617451" cy="2541637"/>
          </a:xfrm>
          <a:prstGeom prst="rect">
            <a:avLst/>
          </a:prstGeom>
          <a:noFill/>
          <a:ln>
            <a:noFill/>
          </a:ln>
        </p:spPr>
      </p:pic>
      <p:sp>
        <p:nvSpPr>
          <p:cNvPr id="1167" name="Google Shape;1167;p136"/>
          <p:cNvSpPr txBox="1">
            <a:spLocks noGrp="1"/>
          </p:cNvSpPr>
          <p:nvPr>
            <p:ph type="body" idx="1"/>
          </p:nvPr>
        </p:nvSpPr>
        <p:spPr>
          <a:xfrm>
            <a:off x="5747250" y="1431025"/>
            <a:ext cx="3153600" cy="3487500"/>
          </a:xfrm>
          <a:prstGeom prst="rect">
            <a:avLst/>
          </a:prstGeom>
          <a:noFill/>
          <a:ln>
            <a:noFill/>
          </a:ln>
        </p:spPr>
        <p:txBody>
          <a:bodyPr spcFirstLastPara="1" wrap="square" lIns="68575" tIns="34275" rIns="68575" bIns="34275" anchor="t" anchorCtr="0">
            <a:normAutofit/>
          </a:bodyPr>
          <a:lstStyle/>
          <a:p>
            <a:pPr marL="50800" lvl="0" indent="0" algn="l" rtl="0">
              <a:lnSpc>
                <a:spcPct val="90000"/>
              </a:lnSpc>
              <a:spcBef>
                <a:spcPts val="0"/>
              </a:spcBef>
              <a:spcAft>
                <a:spcPts val="0"/>
              </a:spcAft>
              <a:buClr>
                <a:srgbClr val="2E2E2E"/>
              </a:buClr>
              <a:buSzPts val="2400"/>
              <a:buNone/>
            </a:pPr>
            <a:r>
              <a:rPr lang="en" sz="3200" b="1">
                <a:latin typeface="Arial"/>
                <a:ea typeface="Arial"/>
                <a:cs typeface="Arial"/>
                <a:sym typeface="Arial"/>
              </a:rPr>
              <a:t>Darbinės arba organizacinės paskyros:</a:t>
            </a:r>
            <a:r>
              <a:rPr lang="en" sz="3200">
                <a:latin typeface="Arial"/>
                <a:ea typeface="Arial"/>
                <a:cs typeface="Arial"/>
                <a:sym typeface="Arial"/>
              </a:rPr>
              <a:t>  </a:t>
            </a:r>
            <a:endParaRPr sz="3200"/>
          </a:p>
          <a:p>
            <a:pPr marL="0" lvl="0" indent="0" algn="l" rtl="0">
              <a:lnSpc>
                <a:spcPct val="90000"/>
              </a:lnSpc>
              <a:spcBef>
                <a:spcPts val="800"/>
              </a:spcBef>
              <a:spcAft>
                <a:spcPts val="0"/>
              </a:spcAft>
              <a:buNone/>
            </a:pPr>
            <a:r>
              <a:rPr lang="en" sz="3200">
                <a:latin typeface="Arial"/>
                <a:ea typeface="Arial"/>
                <a:cs typeface="Arial"/>
                <a:sym typeface="Arial"/>
              </a:rPr>
              <a:t>Microsoft 365 </a:t>
            </a:r>
            <a:endParaRPr sz="3200"/>
          </a:p>
          <a:p>
            <a:pPr marL="0" lvl="0" indent="0" algn="l" rtl="0">
              <a:lnSpc>
                <a:spcPct val="90000"/>
              </a:lnSpc>
              <a:spcBef>
                <a:spcPts val="800"/>
              </a:spcBef>
              <a:spcAft>
                <a:spcPts val="0"/>
              </a:spcAft>
              <a:buNone/>
            </a:pPr>
            <a:r>
              <a:rPr lang="en" sz="3200">
                <a:latin typeface="Arial"/>
                <a:ea typeface="Arial"/>
                <a:cs typeface="Arial"/>
                <a:sym typeface="Arial"/>
              </a:rPr>
              <a:t>Google Workspace</a:t>
            </a:r>
            <a:r>
              <a:rPr lang="en" sz="3000">
                <a:latin typeface="Arial"/>
                <a:ea typeface="Arial"/>
                <a:cs typeface="Arial"/>
                <a:sym typeface="Arial"/>
              </a:rPr>
              <a:t> </a:t>
            </a:r>
            <a:endParaRPr sz="3000"/>
          </a:p>
          <a:p>
            <a:pPr marL="50800" lvl="0" indent="0" algn="l" rtl="0">
              <a:lnSpc>
                <a:spcPct val="90000"/>
              </a:lnSpc>
              <a:spcBef>
                <a:spcPts val="800"/>
              </a:spcBef>
              <a:spcAft>
                <a:spcPts val="0"/>
              </a:spcAft>
              <a:buClr>
                <a:srgbClr val="2E2E2E"/>
              </a:buClr>
              <a:buSzPts val="1800"/>
              <a:buNone/>
            </a:pPr>
            <a:endParaRPr/>
          </a:p>
        </p:txBody>
      </p:sp>
      <p:sp>
        <p:nvSpPr>
          <p:cNvPr id="1168" name="Google Shape;1168;p136"/>
          <p:cNvSpPr txBox="1"/>
          <p:nvPr/>
        </p:nvSpPr>
        <p:spPr>
          <a:xfrm>
            <a:off x="372101" y="1431025"/>
            <a:ext cx="2454600" cy="3409800"/>
          </a:xfrm>
          <a:prstGeom prst="rect">
            <a:avLst/>
          </a:prstGeom>
          <a:noFill/>
          <a:ln>
            <a:noFill/>
          </a:ln>
        </p:spPr>
        <p:txBody>
          <a:bodyPr spcFirstLastPara="1" wrap="square" lIns="68550" tIns="34275" rIns="68550" bIns="34275" anchor="t" anchorCtr="0">
            <a:normAutofit/>
          </a:bodyPr>
          <a:lstStyle/>
          <a:p>
            <a:pPr marL="50800" marR="0" lvl="0" indent="0" algn="l" rtl="0">
              <a:lnSpc>
                <a:spcPct val="90000"/>
              </a:lnSpc>
              <a:spcBef>
                <a:spcPts val="0"/>
              </a:spcBef>
              <a:spcAft>
                <a:spcPts val="0"/>
              </a:spcAft>
              <a:buClr>
                <a:srgbClr val="2E2E2E"/>
              </a:buClr>
              <a:buSzPts val="2400"/>
              <a:buFont typeface="Arial"/>
              <a:buNone/>
            </a:pPr>
            <a:r>
              <a:rPr lang="en" sz="3200" b="1" i="0" u="none" strike="noStrike" cap="none">
                <a:solidFill>
                  <a:srgbClr val="2E2E2E"/>
                </a:solidFill>
                <a:latin typeface="Arial"/>
                <a:ea typeface="Arial"/>
                <a:cs typeface="Arial"/>
                <a:sym typeface="Arial"/>
              </a:rPr>
              <a:t>Asmeninės paskyros:</a:t>
            </a:r>
            <a:r>
              <a:rPr lang="en" sz="3200" b="0" i="0" u="none" strike="noStrike" cap="none">
                <a:solidFill>
                  <a:srgbClr val="2E2E2E"/>
                </a:solidFill>
                <a:latin typeface="Arial"/>
                <a:ea typeface="Arial"/>
                <a:cs typeface="Arial"/>
                <a:sym typeface="Arial"/>
              </a:rPr>
              <a:t>  </a:t>
            </a:r>
            <a:endParaRPr sz="3200"/>
          </a:p>
          <a:p>
            <a:pPr marL="0" marR="0" lvl="0" indent="0" algn="l" rtl="0">
              <a:lnSpc>
                <a:spcPct val="90000"/>
              </a:lnSpc>
              <a:spcBef>
                <a:spcPts val="800"/>
              </a:spcBef>
              <a:spcAft>
                <a:spcPts val="0"/>
              </a:spcAft>
              <a:buNone/>
            </a:pPr>
            <a:r>
              <a:rPr lang="en" sz="3200" b="0" i="0" u="none" strike="noStrike" cap="none">
                <a:solidFill>
                  <a:srgbClr val="2E2E2E"/>
                </a:solidFill>
                <a:latin typeface="Arial"/>
                <a:ea typeface="Arial"/>
                <a:cs typeface="Arial"/>
                <a:sym typeface="Arial"/>
              </a:rPr>
              <a:t>Google  </a:t>
            </a:r>
            <a:endParaRPr sz="3200"/>
          </a:p>
          <a:p>
            <a:pPr marL="0" marR="0" lvl="0" indent="0" algn="l" rtl="0">
              <a:lnSpc>
                <a:spcPct val="90000"/>
              </a:lnSpc>
              <a:spcBef>
                <a:spcPts val="800"/>
              </a:spcBef>
              <a:spcAft>
                <a:spcPts val="0"/>
              </a:spcAft>
              <a:buNone/>
            </a:pPr>
            <a:r>
              <a:rPr lang="en" sz="3200" b="0" i="0" u="none" strike="noStrike" cap="none">
                <a:solidFill>
                  <a:srgbClr val="2E2E2E"/>
                </a:solidFill>
                <a:latin typeface="Arial"/>
                <a:ea typeface="Arial"/>
                <a:cs typeface="Arial"/>
                <a:sym typeface="Arial"/>
              </a:rPr>
              <a:t>Apple ID </a:t>
            </a:r>
            <a:endParaRPr sz="3200"/>
          </a:p>
          <a:p>
            <a:pPr marL="0" marR="0" lvl="0" indent="0" algn="l" rtl="0">
              <a:lnSpc>
                <a:spcPct val="90000"/>
              </a:lnSpc>
              <a:spcBef>
                <a:spcPts val="800"/>
              </a:spcBef>
              <a:spcAft>
                <a:spcPts val="0"/>
              </a:spcAft>
              <a:buNone/>
            </a:pPr>
            <a:r>
              <a:rPr lang="en" sz="3200" b="0" i="0" u="none" strike="noStrike" cap="none">
                <a:solidFill>
                  <a:srgbClr val="2E2E2E"/>
                </a:solidFill>
                <a:latin typeface="Arial"/>
                <a:ea typeface="Arial"/>
                <a:cs typeface="Arial"/>
                <a:sym typeface="Arial"/>
              </a:rPr>
              <a:t>Samsung </a:t>
            </a:r>
            <a:endParaRPr sz="3200"/>
          </a:p>
          <a:p>
            <a:pPr marL="0" marR="0" lvl="0" indent="0" algn="l" rtl="0">
              <a:lnSpc>
                <a:spcPct val="90000"/>
              </a:lnSpc>
              <a:spcBef>
                <a:spcPts val="800"/>
              </a:spcBef>
              <a:spcAft>
                <a:spcPts val="0"/>
              </a:spcAft>
              <a:buNone/>
            </a:pPr>
            <a:r>
              <a:rPr lang="en" sz="3200" b="0" i="0" u="none" strike="noStrike" cap="none">
                <a:solidFill>
                  <a:srgbClr val="2E2E2E"/>
                </a:solidFill>
                <a:latin typeface="Arial"/>
                <a:ea typeface="Arial"/>
                <a:cs typeface="Arial"/>
                <a:sym typeface="Arial"/>
              </a:rPr>
              <a:t>Microsoft </a:t>
            </a:r>
            <a:endParaRPr sz="32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73"/>
        <p:cNvGrpSpPr/>
        <p:nvPr/>
      </p:nvGrpSpPr>
      <p:grpSpPr>
        <a:xfrm>
          <a:off x="0" y="0"/>
          <a:ext cx="0" cy="0"/>
          <a:chOff x="0" y="0"/>
          <a:chExt cx="0" cy="0"/>
        </a:xfrm>
      </p:grpSpPr>
      <p:sp>
        <p:nvSpPr>
          <p:cNvPr id="1174" name="Google Shape;1174;p137"/>
          <p:cNvSpPr txBox="1">
            <a:spLocks noGrp="1"/>
          </p:cNvSpPr>
          <p:nvPr>
            <p:ph type="title"/>
          </p:nvPr>
        </p:nvSpPr>
        <p:spPr>
          <a:xfrm>
            <a:off x="516825" y="273850"/>
            <a:ext cx="84900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Google paskyros programos</a:t>
            </a:r>
            <a:endParaRPr sz="4500">
              <a:latin typeface="Century Gothic"/>
              <a:ea typeface="Century Gothic"/>
              <a:cs typeface="Century Gothic"/>
              <a:sym typeface="Century Gothic"/>
            </a:endParaRPr>
          </a:p>
        </p:txBody>
      </p:sp>
      <p:sp>
        <p:nvSpPr>
          <p:cNvPr id="1175" name="Google Shape;1175;p137"/>
          <p:cNvSpPr txBox="1">
            <a:spLocks noGrp="1"/>
          </p:cNvSpPr>
          <p:nvPr>
            <p:ph type="body" idx="1"/>
          </p:nvPr>
        </p:nvSpPr>
        <p:spPr>
          <a:xfrm>
            <a:off x="516825" y="1268025"/>
            <a:ext cx="4055100" cy="3732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en" sz="3200">
                <a:latin typeface="Arial"/>
                <a:ea typeface="Arial"/>
                <a:cs typeface="Arial"/>
                <a:sym typeface="Arial"/>
              </a:rPr>
              <a:t>Gmail </a:t>
            </a:r>
            <a:endParaRPr sz="3200"/>
          </a:p>
          <a:p>
            <a:pPr marL="0" lvl="0" indent="0" algn="l" rtl="0">
              <a:lnSpc>
                <a:spcPct val="90000"/>
              </a:lnSpc>
              <a:spcBef>
                <a:spcPts val="800"/>
              </a:spcBef>
              <a:spcAft>
                <a:spcPts val="0"/>
              </a:spcAft>
              <a:buNone/>
            </a:pPr>
            <a:r>
              <a:rPr lang="en" sz="3200">
                <a:latin typeface="Arial"/>
                <a:ea typeface="Arial"/>
                <a:cs typeface="Arial"/>
                <a:sym typeface="Arial"/>
              </a:rPr>
              <a:t>Google diskas </a:t>
            </a:r>
            <a:endParaRPr sz="3200"/>
          </a:p>
          <a:p>
            <a:pPr marL="0" lvl="0" indent="0" algn="l" rtl="0">
              <a:lnSpc>
                <a:spcPct val="90000"/>
              </a:lnSpc>
              <a:spcBef>
                <a:spcPts val="800"/>
              </a:spcBef>
              <a:spcAft>
                <a:spcPts val="0"/>
              </a:spcAft>
              <a:buNone/>
            </a:pPr>
            <a:r>
              <a:rPr lang="en" sz="3200">
                <a:latin typeface="Arial"/>
                <a:ea typeface="Arial"/>
                <a:cs typeface="Arial"/>
                <a:sym typeface="Arial"/>
              </a:rPr>
              <a:t>YouTube </a:t>
            </a:r>
            <a:endParaRPr sz="3200"/>
          </a:p>
          <a:p>
            <a:pPr marL="0" lvl="0" indent="0" algn="l" rtl="0">
              <a:lnSpc>
                <a:spcPct val="90000"/>
              </a:lnSpc>
              <a:spcBef>
                <a:spcPts val="800"/>
              </a:spcBef>
              <a:spcAft>
                <a:spcPts val="0"/>
              </a:spcAft>
              <a:buNone/>
            </a:pPr>
            <a:r>
              <a:rPr lang="en" sz="3200">
                <a:latin typeface="Arial"/>
                <a:ea typeface="Arial"/>
                <a:cs typeface="Arial"/>
                <a:sym typeface="Arial"/>
              </a:rPr>
              <a:t>Kalendorius </a:t>
            </a:r>
            <a:endParaRPr sz="3200"/>
          </a:p>
          <a:p>
            <a:pPr marL="0" lvl="0" indent="0" algn="l" rtl="0">
              <a:lnSpc>
                <a:spcPct val="90000"/>
              </a:lnSpc>
              <a:spcBef>
                <a:spcPts val="800"/>
              </a:spcBef>
              <a:spcAft>
                <a:spcPts val="0"/>
              </a:spcAft>
              <a:buNone/>
            </a:pPr>
            <a:r>
              <a:rPr lang="en" sz="3200">
                <a:latin typeface="Arial"/>
                <a:ea typeface="Arial"/>
                <a:cs typeface="Arial"/>
                <a:sym typeface="Arial"/>
              </a:rPr>
              <a:t>Google žemėlapiai </a:t>
            </a:r>
            <a:endParaRPr sz="3200"/>
          </a:p>
          <a:p>
            <a:pPr marL="0" lvl="0" indent="0" algn="l" rtl="0">
              <a:lnSpc>
                <a:spcPct val="90000"/>
              </a:lnSpc>
              <a:spcBef>
                <a:spcPts val="800"/>
              </a:spcBef>
              <a:spcAft>
                <a:spcPts val="0"/>
              </a:spcAft>
              <a:buNone/>
            </a:pPr>
            <a:r>
              <a:rPr lang="en" sz="3200">
                <a:latin typeface="Arial"/>
                <a:ea typeface="Arial"/>
                <a:cs typeface="Arial"/>
                <a:sym typeface="Arial"/>
              </a:rPr>
              <a:t>Google Play </a:t>
            </a:r>
            <a:endParaRPr sz="3200"/>
          </a:p>
          <a:p>
            <a:pPr marL="0" lvl="0" indent="0" algn="l" rtl="0">
              <a:lnSpc>
                <a:spcPct val="90000"/>
              </a:lnSpc>
              <a:spcBef>
                <a:spcPts val="800"/>
              </a:spcBef>
              <a:spcAft>
                <a:spcPts val="0"/>
              </a:spcAft>
              <a:buNone/>
            </a:pPr>
            <a:r>
              <a:rPr lang="en" sz="3200">
                <a:latin typeface="Arial"/>
                <a:ea typeface="Arial"/>
                <a:cs typeface="Arial"/>
                <a:sym typeface="Arial"/>
              </a:rPr>
              <a:t>Kitos... </a:t>
            </a:r>
            <a:endParaRPr sz="3200"/>
          </a:p>
        </p:txBody>
      </p:sp>
      <p:pic>
        <p:nvPicPr>
          <p:cNvPr id="1176" name="Google Shape;1176;p137"/>
          <p:cNvPicPr preferRelativeResize="0"/>
          <p:nvPr/>
        </p:nvPicPr>
        <p:blipFill>
          <a:blip r:embed="rId3">
            <a:alphaModFix/>
          </a:blip>
          <a:stretch>
            <a:fillRect/>
          </a:stretch>
        </p:blipFill>
        <p:spPr>
          <a:xfrm>
            <a:off x="4059488" y="3200400"/>
            <a:ext cx="3257550" cy="1943100"/>
          </a:xfrm>
          <a:prstGeom prst="rect">
            <a:avLst/>
          </a:prstGeom>
          <a:noFill/>
          <a:ln>
            <a:noFill/>
          </a:ln>
        </p:spPr>
      </p:pic>
      <p:pic>
        <p:nvPicPr>
          <p:cNvPr id="1177" name="Google Shape;1177;p137" title="Google__G__logo.svg.png"/>
          <p:cNvPicPr preferRelativeResize="0"/>
          <p:nvPr/>
        </p:nvPicPr>
        <p:blipFill>
          <a:blip r:embed="rId4">
            <a:alphaModFix/>
          </a:blip>
          <a:stretch>
            <a:fillRect/>
          </a:stretch>
        </p:blipFill>
        <p:spPr>
          <a:xfrm>
            <a:off x="6655125" y="1351163"/>
            <a:ext cx="2441175" cy="2441175"/>
          </a:xfrm>
          <a:prstGeom prst="rect">
            <a:avLst/>
          </a:prstGeom>
          <a:noFill/>
          <a:ln>
            <a:noFill/>
          </a:ln>
        </p:spPr>
      </p:pic>
      <p:cxnSp>
        <p:nvCxnSpPr>
          <p:cNvPr id="1178" name="Google Shape;1178;p137"/>
          <p:cNvCxnSpPr/>
          <p:nvPr/>
        </p:nvCxnSpPr>
        <p:spPr>
          <a:xfrm rot="10800000">
            <a:off x="7000000" y="3792350"/>
            <a:ext cx="1040400" cy="638400"/>
          </a:xfrm>
          <a:prstGeom prst="straightConnector1">
            <a:avLst/>
          </a:prstGeom>
          <a:noFill/>
          <a:ln w="28575" cap="flat" cmpd="sng">
            <a:solidFill>
              <a:srgbClr val="EA551F"/>
            </a:solidFill>
            <a:prstDash val="solid"/>
            <a:round/>
            <a:headEnd type="none" w="med" len="me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p138"/>
          <p:cNvSpPr txBox="1">
            <a:spLocks noGrp="1"/>
          </p:cNvSpPr>
          <p:nvPr>
            <p:ph type="title"/>
          </p:nvPr>
        </p:nvSpPr>
        <p:spPr>
          <a:xfrm>
            <a:off x="516825" y="273850"/>
            <a:ext cx="86838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Apple ID paskyros programos</a:t>
            </a:r>
            <a:endParaRPr sz="4500">
              <a:latin typeface="Century Gothic"/>
              <a:ea typeface="Century Gothic"/>
              <a:cs typeface="Century Gothic"/>
              <a:sym typeface="Century Gothic"/>
            </a:endParaRPr>
          </a:p>
        </p:txBody>
      </p:sp>
      <p:sp>
        <p:nvSpPr>
          <p:cNvPr id="1185" name="Google Shape;1185;p138"/>
          <p:cNvSpPr txBox="1">
            <a:spLocks noGrp="1"/>
          </p:cNvSpPr>
          <p:nvPr>
            <p:ph type="body" idx="1"/>
          </p:nvPr>
        </p:nvSpPr>
        <p:spPr>
          <a:xfrm>
            <a:off x="516833" y="1201837"/>
            <a:ext cx="8490005" cy="3798879"/>
          </a:xfrm>
          <a:prstGeom prst="rect">
            <a:avLst/>
          </a:prstGeom>
          <a:noFill/>
          <a:ln>
            <a:noFill/>
          </a:ln>
        </p:spPr>
        <p:txBody>
          <a:bodyPr spcFirstLastPara="1" wrap="square" lIns="68575" tIns="34275" rIns="68575" bIns="34275" anchor="t" anchorCtr="0">
            <a:normAutofit/>
          </a:bodyPr>
          <a:lstStyle/>
          <a:p>
            <a:pPr marL="50800" lvl="0" indent="0" algn="l" rtl="0">
              <a:lnSpc>
                <a:spcPct val="90000"/>
              </a:lnSpc>
              <a:spcBef>
                <a:spcPts val="0"/>
              </a:spcBef>
              <a:spcAft>
                <a:spcPts val="0"/>
              </a:spcAft>
              <a:buClr>
                <a:srgbClr val="2E2E2E"/>
              </a:buClr>
              <a:buSzPts val="1800"/>
              <a:buNone/>
            </a:pPr>
            <a:endParaRPr>
              <a:latin typeface="Arial"/>
              <a:ea typeface="Arial"/>
              <a:cs typeface="Arial"/>
              <a:sym typeface="Arial"/>
            </a:endParaRPr>
          </a:p>
          <a:p>
            <a:pPr marL="0" lvl="0" indent="0" algn="l" rtl="0">
              <a:lnSpc>
                <a:spcPct val="90000"/>
              </a:lnSpc>
              <a:spcBef>
                <a:spcPts val="800"/>
              </a:spcBef>
              <a:spcAft>
                <a:spcPts val="0"/>
              </a:spcAft>
              <a:buNone/>
            </a:pPr>
            <a:r>
              <a:rPr lang="en" sz="3200"/>
              <a:t>i</a:t>
            </a:r>
            <a:r>
              <a:rPr lang="en" sz="3200">
                <a:latin typeface="Arial"/>
                <a:ea typeface="Arial"/>
                <a:cs typeface="Arial"/>
                <a:sym typeface="Arial"/>
              </a:rPr>
              <a:t>Cloud </a:t>
            </a:r>
            <a:endParaRPr sz="3200"/>
          </a:p>
          <a:p>
            <a:pPr marL="0" lvl="0" indent="0" algn="l" rtl="0">
              <a:lnSpc>
                <a:spcPct val="90000"/>
              </a:lnSpc>
              <a:spcBef>
                <a:spcPts val="800"/>
              </a:spcBef>
              <a:spcAft>
                <a:spcPts val="0"/>
              </a:spcAft>
              <a:buNone/>
            </a:pPr>
            <a:r>
              <a:rPr lang="en" sz="3200">
                <a:latin typeface="Arial"/>
                <a:ea typeface="Arial"/>
                <a:cs typeface="Arial"/>
                <a:sym typeface="Arial"/>
              </a:rPr>
              <a:t>iMessage </a:t>
            </a:r>
            <a:endParaRPr sz="3200"/>
          </a:p>
          <a:p>
            <a:pPr marL="0" lvl="0" indent="0" algn="l" rtl="0">
              <a:lnSpc>
                <a:spcPct val="90000"/>
              </a:lnSpc>
              <a:spcBef>
                <a:spcPts val="800"/>
              </a:spcBef>
              <a:spcAft>
                <a:spcPts val="0"/>
              </a:spcAft>
              <a:buNone/>
            </a:pPr>
            <a:r>
              <a:rPr lang="en" sz="3200">
                <a:latin typeface="Arial"/>
                <a:ea typeface="Arial"/>
                <a:cs typeface="Arial"/>
                <a:sym typeface="Arial"/>
              </a:rPr>
              <a:t>FaceTime </a:t>
            </a:r>
            <a:endParaRPr sz="3200"/>
          </a:p>
          <a:p>
            <a:pPr marL="0" lvl="0" indent="0" algn="l" rtl="0">
              <a:lnSpc>
                <a:spcPct val="90000"/>
              </a:lnSpc>
              <a:spcBef>
                <a:spcPts val="800"/>
              </a:spcBef>
              <a:spcAft>
                <a:spcPts val="0"/>
              </a:spcAft>
              <a:buNone/>
            </a:pPr>
            <a:r>
              <a:rPr lang="en" sz="3200">
                <a:latin typeface="Arial"/>
                <a:ea typeface="Arial"/>
                <a:cs typeface="Arial"/>
                <a:sym typeface="Arial"/>
              </a:rPr>
              <a:t>Apple Music </a:t>
            </a:r>
            <a:endParaRPr sz="3200"/>
          </a:p>
          <a:p>
            <a:pPr marL="0" lvl="0" indent="0" algn="l" rtl="0">
              <a:lnSpc>
                <a:spcPct val="90000"/>
              </a:lnSpc>
              <a:spcBef>
                <a:spcPts val="800"/>
              </a:spcBef>
              <a:spcAft>
                <a:spcPts val="0"/>
              </a:spcAft>
              <a:buNone/>
            </a:pPr>
            <a:r>
              <a:rPr lang="en" sz="3200">
                <a:latin typeface="Arial"/>
                <a:ea typeface="Arial"/>
                <a:cs typeface="Arial"/>
                <a:sym typeface="Arial"/>
              </a:rPr>
              <a:t>Apple TV </a:t>
            </a:r>
            <a:endParaRPr sz="3200"/>
          </a:p>
          <a:p>
            <a:pPr marL="0" lvl="0" indent="0" algn="l" rtl="0">
              <a:lnSpc>
                <a:spcPct val="90000"/>
              </a:lnSpc>
              <a:spcBef>
                <a:spcPts val="800"/>
              </a:spcBef>
              <a:spcAft>
                <a:spcPts val="0"/>
              </a:spcAft>
              <a:buNone/>
            </a:pPr>
            <a:r>
              <a:rPr lang="en" sz="3200">
                <a:latin typeface="Arial"/>
                <a:ea typeface="Arial"/>
                <a:cs typeface="Arial"/>
                <a:sym typeface="Arial"/>
              </a:rPr>
              <a:t>Kitos... </a:t>
            </a:r>
            <a:endParaRPr sz="3200"/>
          </a:p>
        </p:txBody>
      </p:sp>
      <p:pic>
        <p:nvPicPr>
          <p:cNvPr id="1186" name="Google Shape;1186;p138" descr="Paveikslėlis, kuriame yra juodas, tamsa&#10;&#10;Dirbtinio intelekto sugeneruotas turinys gali būti neteisingas."/>
          <p:cNvPicPr preferRelativeResize="0"/>
          <p:nvPr/>
        </p:nvPicPr>
        <p:blipFill rotWithShape="1">
          <a:blip r:embed="rId3">
            <a:alphaModFix/>
          </a:blip>
          <a:srcRect/>
          <a:stretch/>
        </p:blipFill>
        <p:spPr>
          <a:xfrm>
            <a:off x="3393056" y="1734640"/>
            <a:ext cx="2737548" cy="2733264"/>
          </a:xfrm>
          <a:prstGeom prst="rect">
            <a:avLst/>
          </a:prstGeom>
          <a:noFill/>
          <a:ln>
            <a:noFill/>
          </a:ln>
        </p:spPr>
      </p:pic>
      <p:pic>
        <p:nvPicPr>
          <p:cNvPr id="1187" name="Google Shape;1187;p138" title="apple.png"/>
          <p:cNvPicPr preferRelativeResize="0"/>
          <p:nvPr/>
        </p:nvPicPr>
        <p:blipFill rotWithShape="1">
          <a:blip r:embed="rId4">
            <a:alphaModFix/>
          </a:blip>
          <a:srcRect l="9047" t="5562" r="9519" b="12396"/>
          <a:stretch/>
        </p:blipFill>
        <p:spPr>
          <a:xfrm>
            <a:off x="6283325" y="1344600"/>
            <a:ext cx="2003330" cy="379889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p139"/>
          <p:cNvSpPr txBox="1">
            <a:spLocks noGrp="1"/>
          </p:cNvSpPr>
          <p:nvPr>
            <p:ph type="title"/>
          </p:nvPr>
        </p:nvSpPr>
        <p:spPr>
          <a:xfrm>
            <a:off x="516825" y="209350"/>
            <a:ext cx="8627100" cy="8478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Samsung paskyros programos</a:t>
            </a:r>
            <a:endParaRPr sz="4500">
              <a:latin typeface="Century Gothic"/>
              <a:ea typeface="Century Gothic"/>
              <a:cs typeface="Century Gothic"/>
              <a:sym typeface="Century Gothic"/>
            </a:endParaRPr>
          </a:p>
        </p:txBody>
      </p:sp>
      <p:sp>
        <p:nvSpPr>
          <p:cNvPr id="1194" name="Google Shape;1194;p139"/>
          <p:cNvSpPr txBox="1">
            <a:spLocks noGrp="1"/>
          </p:cNvSpPr>
          <p:nvPr>
            <p:ph type="body" idx="1"/>
          </p:nvPr>
        </p:nvSpPr>
        <p:spPr>
          <a:xfrm>
            <a:off x="516825" y="1331075"/>
            <a:ext cx="8490000" cy="36696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800"/>
              </a:spcBef>
              <a:spcAft>
                <a:spcPts val="0"/>
              </a:spcAft>
              <a:buNone/>
            </a:pPr>
            <a:r>
              <a:rPr lang="en" sz="3200">
                <a:latin typeface="Arial"/>
                <a:ea typeface="Arial"/>
                <a:cs typeface="Arial"/>
                <a:sym typeface="Arial"/>
              </a:rPr>
              <a:t>Samsung Cloud </a:t>
            </a:r>
            <a:endParaRPr sz="3200"/>
          </a:p>
          <a:p>
            <a:pPr marL="0" lvl="0" indent="0" algn="l" rtl="0">
              <a:lnSpc>
                <a:spcPct val="90000"/>
              </a:lnSpc>
              <a:spcBef>
                <a:spcPts val="800"/>
              </a:spcBef>
              <a:spcAft>
                <a:spcPts val="0"/>
              </a:spcAft>
              <a:buNone/>
            </a:pPr>
            <a:r>
              <a:rPr lang="en" sz="3200">
                <a:latin typeface="Arial"/>
                <a:ea typeface="Arial"/>
                <a:cs typeface="Arial"/>
                <a:sym typeface="Arial"/>
              </a:rPr>
              <a:t>Samsung Health </a:t>
            </a:r>
            <a:endParaRPr sz="3200"/>
          </a:p>
          <a:p>
            <a:pPr marL="0" lvl="0" indent="0" algn="l" rtl="0">
              <a:lnSpc>
                <a:spcPct val="90000"/>
              </a:lnSpc>
              <a:spcBef>
                <a:spcPts val="800"/>
              </a:spcBef>
              <a:spcAft>
                <a:spcPts val="0"/>
              </a:spcAft>
              <a:buNone/>
            </a:pPr>
            <a:r>
              <a:rPr lang="en" sz="3200">
                <a:latin typeface="Arial"/>
                <a:ea typeface="Arial"/>
                <a:cs typeface="Arial"/>
                <a:sym typeface="Arial"/>
              </a:rPr>
              <a:t>Samsung Wallet </a:t>
            </a:r>
            <a:endParaRPr sz="3200"/>
          </a:p>
          <a:p>
            <a:pPr marL="0" lvl="0" indent="0" algn="l" rtl="0">
              <a:lnSpc>
                <a:spcPct val="90000"/>
              </a:lnSpc>
              <a:spcBef>
                <a:spcPts val="800"/>
              </a:spcBef>
              <a:spcAft>
                <a:spcPts val="0"/>
              </a:spcAft>
              <a:buNone/>
            </a:pPr>
            <a:r>
              <a:rPr lang="en" sz="3200">
                <a:latin typeface="Arial"/>
                <a:ea typeface="Arial"/>
                <a:cs typeface="Arial"/>
                <a:sym typeface="Arial"/>
              </a:rPr>
              <a:t>Samsung Pass </a:t>
            </a:r>
            <a:endParaRPr sz="3200"/>
          </a:p>
          <a:p>
            <a:pPr marL="0" lvl="0" indent="0" algn="l" rtl="0">
              <a:lnSpc>
                <a:spcPct val="90000"/>
              </a:lnSpc>
              <a:spcBef>
                <a:spcPts val="800"/>
              </a:spcBef>
              <a:spcAft>
                <a:spcPts val="0"/>
              </a:spcAft>
              <a:buNone/>
            </a:pPr>
            <a:r>
              <a:rPr lang="en" sz="3200">
                <a:latin typeface="Arial"/>
                <a:ea typeface="Arial"/>
                <a:cs typeface="Arial"/>
                <a:sym typeface="Arial"/>
              </a:rPr>
              <a:t>Samsung SmartThings </a:t>
            </a:r>
            <a:endParaRPr sz="3200"/>
          </a:p>
          <a:p>
            <a:pPr marL="0" lvl="0" indent="0" algn="l" rtl="0">
              <a:lnSpc>
                <a:spcPct val="90000"/>
              </a:lnSpc>
              <a:spcBef>
                <a:spcPts val="800"/>
              </a:spcBef>
              <a:spcAft>
                <a:spcPts val="0"/>
              </a:spcAft>
              <a:buNone/>
            </a:pPr>
            <a:r>
              <a:rPr lang="en" sz="3200">
                <a:latin typeface="Arial"/>
                <a:ea typeface="Arial"/>
                <a:cs typeface="Arial"/>
                <a:sym typeface="Arial"/>
              </a:rPr>
              <a:t>Samsung Find </a:t>
            </a:r>
            <a:endParaRPr sz="3200"/>
          </a:p>
          <a:p>
            <a:pPr marL="0" lvl="0" indent="0" algn="l" rtl="0">
              <a:lnSpc>
                <a:spcPct val="90000"/>
              </a:lnSpc>
              <a:spcBef>
                <a:spcPts val="800"/>
              </a:spcBef>
              <a:spcAft>
                <a:spcPts val="0"/>
              </a:spcAft>
              <a:buNone/>
            </a:pPr>
            <a:r>
              <a:rPr lang="en" sz="3200">
                <a:latin typeface="Arial"/>
                <a:ea typeface="Arial"/>
                <a:cs typeface="Arial"/>
                <a:sym typeface="Arial"/>
              </a:rPr>
              <a:t>Kitos... </a:t>
            </a:r>
            <a:endParaRPr>
              <a:latin typeface="Arial"/>
              <a:ea typeface="Arial"/>
              <a:cs typeface="Arial"/>
              <a:sym typeface="Arial"/>
            </a:endParaRPr>
          </a:p>
        </p:txBody>
      </p:sp>
      <p:pic>
        <p:nvPicPr>
          <p:cNvPr id="1195" name="Google Shape;1195;p139" title="Samsung-emblem.png"/>
          <p:cNvPicPr preferRelativeResize="0"/>
          <p:nvPr/>
        </p:nvPicPr>
        <p:blipFill>
          <a:blip r:embed="rId3">
            <a:alphaModFix/>
          </a:blip>
          <a:stretch>
            <a:fillRect/>
          </a:stretch>
        </p:blipFill>
        <p:spPr>
          <a:xfrm>
            <a:off x="4487777" y="969525"/>
            <a:ext cx="3867146" cy="2320675"/>
          </a:xfrm>
          <a:prstGeom prst="rect">
            <a:avLst/>
          </a:prstGeom>
          <a:noFill/>
          <a:ln>
            <a:noFill/>
          </a:ln>
        </p:spPr>
      </p:pic>
      <p:pic>
        <p:nvPicPr>
          <p:cNvPr id="1196" name="Google Shape;1196;p139" title="settings-samsung-account.jpg"/>
          <p:cNvPicPr preferRelativeResize="0"/>
          <p:nvPr/>
        </p:nvPicPr>
        <p:blipFill rotWithShape="1">
          <a:blip r:embed="rId4">
            <a:alphaModFix/>
          </a:blip>
          <a:srcRect b="40284"/>
          <a:stretch/>
        </p:blipFill>
        <p:spPr>
          <a:xfrm>
            <a:off x="5379275" y="2822825"/>
            <a:ext cx="3514725" cy="232067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sp>
        <p:nvSpPr>
          <p:cNvPr id="1202" name="Google Shape;1202;p140"/>
          <p:cNvSpPr txBox="1">
            <a:spLocks noGrp="1"/>
          </p:cNvSpPr>
          <p:nvPr>
            <p:ph type="title"/>
          </p:nvPr>
        </p:nvSpPr>
        <p:spPr>
          <a:xfrm>
            <a:off x="516825" y="94200"/>
            <a:ext cx="8490000" cy="1173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Microsoft paskyros programos</a:t>
            </a:r>
            <a:endParaRPr sz="4500">
              <a:latin typeface="Century Gothic"/>
              <a:ea typeface="Century Gothic"/>
              <a:cs typeface="Century Gothic"/>
              <a:sym typeface="Century Gothic"/>
            </a:endParaRPr>
          </a:p>
        </p:txBody>
      </p:sp>
      <p:sp>
        <p:nvSpPr>
          <p:cNvPr id="1203" name="Google Shape;1203;p140"/>
          <p:cNvSpPr txBox="1">
            <a:spLocks noGrp="1"/>
          </p:cNvSpPr>
          <p:nvPr>
            <p:ph type="body" idx="1"/>
          </p:nvPr>
        </p:nvSpPr>
        <p:spPr>
          <a:xfrm>
            <a:off x="516825" y="1424449"/>
            <a:ext cx="8490000" cy="3576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200">
                <a:latin typeface="Arial"/>
                <a:ea typeface="Arial"/>
                <a:cs typeface="Arial"/>
                <a:sym typeface="Arial"/>
              </a:rPr>
              <a:t>Outlook</a:t>
            </a:r>
            <a:endParaRPr sz="3200"/>
          </a:p>
          <a:p>
            <a:pPr marL="0" lvl="0" indent="0" algn="l" rtl="0">
              <a:lnSpc>
                <a:spcPct val="90000"/>
              </a:lnSpc>
              <a:spcBef>
                <a:spcPts val="1000"/>
              </a:spcBef>
              <a:spcAft>
                <a:spcPts val="0"/>
              </a:spcAft>
              <a:buNone/>
            </a:pPr>
            <a:r>
              <a:rPr lang="en" sz="3200">
                <a:latin typeface="Arial"/>
                <a:ea typeface="Arial"/>
                <a:cs typeface="Arial"/>
                <a:sym typeface="Arial"/>
              </a:rPr>
              <a:t>OneDrive </a:t>
            </a:r>
            <a:endParaRPr sz="3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 sz="3200"/>
              <a:t>Windows </a:t>
            </a:r>
            <a:endParaRPr sz="3200"/>
          </a:p>
          <a:p>
            <a:pPr marL="0" lvl="0" indent="0" algn="l" rtl="0">
              <a:spcBef>
                <a:spcPts val="1000"/>
              </a:spcBef>
              <a:spcAft>
                <a:spcPts val="0"/>
              </a:spcAft>
              <a:buClr>
                <a:schemeClr val="dk1"/>
              </a:buClr>
              <a:buSzPts val="1100"/>
              <a:buFont typeface="Arial"/>
              <a:buNone/>
            </a:pPr>
            <a:r>
              <a:rPr lang="en" sz="3200"/>
              <a:t>Office (Word, Excel, </a:t>
            </a:r>
            <a:br>
              <a:rPr lang="en" sz="3200"/>
            </a:br>
            <a:r>
              <a:rPr lang="en" sz="3200"/>
              <a:t>PowerPoint...)</a:t>
            </a:r>
            <a:endParaRPr sz="3200"/>
          </a:p>
          <a:p>
            <a:pPr marL="0" lvl="0" indent="0" algn="l" rtl="0">
              <a:lnSpc>
                <a:spcPct val="90000"/>
              </a:lnSpc>
              <a:spcBef>
                <a:spcPts val="1000"/>
              </a:spcBef>
              <a:spcAft>
                <a:spcPts val="1000"/>
              </a:spcAft>
              <a:buNone/>
            </a:pPr>
            <a:r>
              <a:rPr lang="en" sz="3200">
                <a:latin typeface="Arial"/>
                <a:ea typeface="Arial"/>
                <a:cs typeface="Arial"/>
                <a:sym typeface="Arial"/>
              </a:rPr>
              <a:t>Xbox</a:t>
            </a:r>
            <a:endParaRPr sz="3200"/>
          </a:p>
        </p:txBody>
      </p:sp>
      <p:pic>
        <p:nvPicPr>
          <p:cNvPr id="1204" name="Google Shape;1204;p140" title="nforceit-partner-microsoft-logo.png"/>
          <p:cNvPicPr preferRelativeResize="0"/>
          <p:nvPr/>
        </p:nvPicPr>
        <p:blipFill>
          <a:blip r:embed="rId3">
            <a:alphaModFix/>
          </a:blip>
          <a:stretch>
            <a:fillRect/>
          </a:stretch>
        </p:blipFill>
        <p:spPr>
          <a:xfrm>
            <a:off x="3257300" y="899075"/>
            <a:ext cx="3789075" cy="1894526"/>
          </a:xfrm>
          <a:prstGeom prst="rect">
            <a:avLst/>
          </a:prstGeom>
          <a:noFill/>
          <a:ln>
            <a:noFill/>
          </a:ln>
        </p:spPr>
      </p:pic>
      <p:pic>
        <p:nvPicPr>
          <p:cNvPr id="1205" name="Google Shape;1205;p140" title="Screenshot_20250828_110355_OneDrive.jpg"/>
          <p:cNvPicPr preferRelativeResize="0"/>
          <p:nvPr/>
        </p:nvPicPr>
        <p:blipFill>
          <a:blip r:embed="rId4">
            <a:alphaModFix/>
          </a:blip>
          <a:stretch>
            <a:fillRect/>
          </a:stretch>
        </p:blipFill>
        <p:spPr>
          <a:xfrm>
            <a:off x="5153348" y="2571750"/>
            <a:ext cx="3990651" cy="257175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10"/>
        <p:cNvGrpSpPr/>
        <p:nvPr/>
      </p:nvGrpSpPr>
      <p:grpSpPr>
        <a:xfrm>
          <a:off x="0" y="0"/>
          <a:ext cx="0" cy="0"/>
          <a:chOff x="0" y="0"/>
          <a:chExt cx="0" cy="0"/>
        </a:xfrm>
      </p:grpSpPr>
      <p:sp>
        <p:nvSpPr>
          <p:cNvPr id="1211" name="Google Shape;1211;p141"/>
          <p:cNvSpPr txBox="1">
            <a:spLocks noGrp="1"/>
          </p:cNvSpPr>
          <p:nvPr>
            <p:ph type="title"/>
          </p:nvPr>
        </p:nvSpPr>
        <p:spPr>
          <a:xfrm>
            <a:off x="516825" y="273849"/>
            <a:ext cx="7998600" cy="8253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Microsoft 365 paskyros programos</a:t>
            </a:r>
            <a:endParaRPr sz="4500">
              <a:latin typeface="Century Gothic"/>
              <a:ea typeface="Century Gothic"/>
              <a:cs typeface="Century Gothic"/>
              <a:sym typeface="Century Gothic"/>
            </a:endParaRPr>
          </a:p>
        </p:txBody>
      </p:sp>
      <p:sp>
        <p:nvSpPr>
          <p:cNvPr id="1212" name="Google Shape;1212;p141"/>
          <p:cNvSpPr txBox="1">
            <a:spLocks noGrp="1"/>
          </p:cNvSpPr>
          <p:nvPr>
            <p:ph type="body" idx="1"/>
          </p:nvPr>
        </p:nvSpPr>
        <p:spPr>
          <a:xfrm>
            <a:off x="516825" y="1424449"/>
            <a:ext cx="8490000" cy="35763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90000"/>
              </a:lnSpc>
              <a:spcBef>
                <a:spcPts val="800"/>
              </a:spcBef>
              <a:spcAft>
                <a:spcPts val="0"/>
              </a:spcAft>
              <a:buNone/>
            </a:pPr>
            <a:r>
              <a:rPr lang="en" sz="3200">
                <a:latin typeface="Arial"/>
                <a:ea typeface="Arial"/>
                <a:cs typeface="Arial"/>
                <a:sym typeface="Arial"/>
              </a:rPr>
              <a:t>Outlook </a:t>
            </a:r>
            <a:endParaRPr sz="3200">
              <a:latin typeface="Arial"/>
              <a:ea typeface="Arial"/>
              <a:cs typeface="Arial"/>
              <a:sym typeface="Arial"/>
            </a:endParaRPr>
          </a:p>
          <a:p>
            <a:pPr marL="0" lvl="0" indent="0" algn="l" rtl="0">
              <a:spcBef>
                <a:spcPts val="1000"/>
              </a:spcBef>
              <a:spcAft>
                <a:spcPts val="0"/>
              </a:spcAft>
              <a:buNone/>
            </a:pPr>
            <a:r>
              <a:rPr lang="en" sz="3200"/>
              <a:t>OneDrive</a:t>
            </a:r>
            <a:endParaRPr sz="3200"/>
          </a:p>
          <a:p>
            <a:pPr marL="0" lvl="0" indent="0" algn="l" rtl="0">
              <a:spcBef>
                <a:spcPts val="1000"/>
              </a:spcBef>
              <a:spcAft>
                <a:spcPts val="0"/>
              </a:spcAft>
              <a:buClr>
                <a:schemeClr val="dk1"/>
              </a:buClr>
              <a:buSzPts val="1100"/>
              <a:buFont typeface="Arial"/>
              <a:buNone/>
            </a:pPr>
            <a:r>
              <a:rPr lang="en" sz="3200"/>
              <a:t>Copilot</a:t>
            </a:r>
            <a:endParaRPr sz="3200"/>
          </a:p>
          <a:p>
            <a:pPr marL="0" lvl="0" indent="0" algn="l" rtl="0">
              <a:lnSpc>
                <a:spcPct val="90000"/>
              </a:lnSpc>
              <a:spcBef>
                <a:spcPts val="1000"/>
              </a:spcBef>
              <a:spcAft>
                <a:spcPts val="0"/>
              </a:spcAft>
              <a:buNone/>
            </a:pPr>
            <a:r>
              <a:rPr lang="en" sz="3200">
                <a:latin typeface="Arial"/>
                <a:ea typeface="Arial"/>
                <a:cs typeface="Arial"/>
                <a:sym typeface="Arial"/>
              </a:rPr>
              <a:t>Microsoft Teams </a:t>
            </a:r>
            <a:endParaRPr sz="3200"/>
          </a:p>
          <a:p>
            <a:pPr marL="0" lvl="0" indent="0" algn="l" rtl="0">
              <a:lnSpc>
                <a:spcPct val="90000"/>
              </a:lnSpc>
              <a:spcBef>
                <a:spcPts val="1000"/>
              </a:spcBef>
              <a:spcAft>
                <a:spcPts val="0"/>
              </a:spcAft>
              <a:buNone/>
            </a:pPr>
            <a:r>
              <a:rPr lang="en" sz="3200">
                <a:latin typeface="Arial"/>
                <a:ea typeface="Arial"/>
                <a:cs typeface="Arial"/>
                <a:sym typeface="Arial"/>
              </a:rPr>
              <a:t>SharePoint </a:t>
            </a:r>
            <a:endParaRPr sz="3200"/>
          </a:p>
          <a:p>
            <a:pPr marL="0" lvl="0" indent="0" algn="l" rtl="0">
              <a:lnSpc>
                <a:spcPct val="90000"/>
              </a:lnSpc>
              <a:spcBef>
                <a:spcPts val="1000"/>
              </a:spcBef>
              <a:spcAft>
                <a:spcPts val="1000"/>
              </a:spcAft>
              <a:buNone/>
            </a:pPr>
            <a:r>
              <a:rPr lang="en" sz="3200"/>
              <a:t>Office (Word, Excel, </a:t>
            </a:r>
            <a:br>
              <a:rPr lang="en" sz="3200"/>
            </a:br>
            <a:r>
              <a:rPr lang="en" sz="3200"/>
              <a:t>PowerPoint...)</a:t>
            </a:r>
            <a:r>
              <a:rPr lang="en" sz="3200">
                <a:latin typeface="Arial"/>
                <a:ea typeface="Arial"/>
                <a:cs typeface="Arial"/>
                <a:sym typeface="Arial"/>
              </a:rPr>
              <a:t> </a:t>
            </a:r>
            <a:endParaRPr sz="3200"/>
          </a:p>
        </p:txBody>
      </p:sp>
      <p:pic>
        <p:nvPicPr>
          <p:cNvPr id="1213" name="Google Shape;1213;p141" title="Microsoft_365_(2022).svg.png"/>
          <p:cNvPicPr preferRelativeResize="0"/>
          <p:nvPr/>
        </p:nvPicPr>
        <p:blipFill>
          <a:blip r:embed="rId3">
            <a:alphaModFix/>
          </a:blip>
          <a:stretch>
            <a:fillRect/>
          </a:stretch>
        </p:blipFill>
        <p:spPr>
          <a:xfrm>
            <a:off x="3550412" y="1099150"/>
            <a:ext cx="2043163" cy="2247276"/>
          </a:xfrm>
          <a:prstGeom prst="rect">
            <a:avLst/>
          </a:prstGeom>
          <a:noFill/>
          <a:ln>
            <a:noFill/>
          </a:ln>
        </p:spPr>
      </p:pic>
      <p:pic>
        <p:nvPicPr>
          <p:cNvPr id="1214" name="Google Shape;1214;p141" title="Screenshot_20250828_110606_Chrome.jpg"/>
          <p:cNvPicPr preferRelativeResize="0"/>
          <p:nvPr/>
        </p:nvPicPr>
        <p:blipFill rotWithShape="1">
          <a:blip r:embed="rId4">
            <a:alphaModFix/>
          </a:blip>
          <a:srcRect t="3584" b="32741"/>
          <a:stretch/>
        </p:blipFill>
        <p:spPr>
          <a:xfrm>
            <a:off x="5996725" y="738100"/>
            <a:ext cx="3147275" cy="445154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p142"/>
          <p:cNvSpPr txBox="1">
            <a:spLocks noGrp="1"/>
          </p:cNvSpPr>
          <p:nvPr>
            <p:ph type="title"/>
          </p:nvPr>
        </p:nvSpPr>
        <p:spPr>
          <a:xfrm>
            <a:off x="516825" y="219800"/>
            <a:ext cx="7998600" cy="981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75555"/>
              <a:buFont typeface="Arial"/>
              <a:buNone/>
            </a:pPr>
            <a:r>
              <a:rPr lang="en" sz="4500">
                <a:latin typeface="Century Gothic"/>
                <a:ea typeface="Century Gothic"/>
                <a:cs typeface="Century Gothic"/>
                <a:sym typeface="Century Gothic"/>
              </a:rPr>
              <a:t>Google Workspace paskyros programos</a:t>
            </a:r>
            <a:endParaRPr sz="4500">
              <a:latin typeface="Century Gothic"/>
              <a:ea typeface="Century Gothic"/>
              <a:cs typeface="Century Gothic"/>
              <a:sym typeface="Century Gothic"/>
            </a:endParaRPr>
          </a:p>
        </p:txBody>
      </p:sp>
      <p:sp>
        <p:nvSpPr>
          <p:cNvPr id="1221" name="Google Shape;1221;p142"/>
          <p:cNvSpPr txBox="1">
            <a:spLocks noGrp="1"/>
          </p:cNvSpPr>
          <p:nvPr>
            <p:ph type="body" idx="1"/>
          </p:nvPr>
        </p:nvSpPr>
        <p:spPr>
          <a:xfrm>
            <a:off x="516825" y="1408899"/>
            <a:ext cx="8490000" cy="35919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200">
                <a:latin typeface="Arial"/>
                <a:ea typeface="Arial"/>
                <a:cs typeface="Arial"/>
                <a:sym typeface="Arial"/>
              </a:rPr>
              <a:t>Google Drive </a:t>
            </a:r>
            <a:endParaRPr sz="3200">
              <a:latin typeface="Arial"/>
              <a:ea typeface="Arial"/>
              <a:cs typeface="Arial"/>
              <a:sym typeface="Arial"/>
            </a:endParaRPr>
          </a:p>
          <a:p>
            <a:pPr marL="0" lvl="0" indent="0" algn="l" rtl="0">
              <a:lnSpc>
                <a:spcPct val="90000"/>
              </a:lnSpc>
              <a:spcBef>
                <a:spcPts val="1000"/>
              </a:spcBef>
              <a:spcAft>
                <a:spcPts val="0"/>
              </a:spcAft>
              <a:buNone/>
            </a:pPr>
            <a:r>
              <a:rPr lang="en" sz="3200"/>
              <a:t>Gemini</a:t>
            </a:r>
            <a:endParaRPr sz="3200"/>
          </a:p>
          <a:p>
            <a:pPr marL="0" lvl="0" indent="0" algn="l" rtl="0">
              <a:lnSpc>
                <a:spcPct val="90000"/>
              </a:lnSpc>
              <a:spcBef>
                <a:spcPts val="1000"/>
              </a:spcBef>
              <a:spcAft>
                <a:spcPts val="0"/>
              </a:spcAft>
              <a:buNone/>
            </a:pPr>
            <a:r>
              <a:rPr lang="en" sz="3200">
                <a:latin typeface="Arial"/>
                <a:ea typeface="Arial"/>
                <a:cs typeface="Arial"/>
                <a:sym typeface="Arial"/>
              </a:rPr>
              <a:t>Google Meet </a:t>
            </a:r>
            <a:endParaRPr sz="3200"/>
          </a:p>
          <a:p>
            <a:pPr marL="0" lvl="0" indent="0" algn="l" rtl="0">
              <a:lnSpc>
                <a:spcPct val="90000"/>
              </a:lnSpc>
              <a:spcBef>
                <a:spcPts val="1000"/>
              </a:spcBef>
              <a:spcAft>
                <a:spcPts val="0"/>
              </a:spcAft>
              <a:buNone/>
            </a:pPr>
            <a:r>
              <a:rPr lang="en" sz="3200">
                <a:latin typeface="Arial"/>
                <a:ea typeface="Arial"/>
                <a:cs typeface="Arial"/>
                <a:sym typeface="Arial"/>
              </a:rPr>
              <a:t>Google Forms </a:t>
            </a:r>
            <a:endParaRPr sz="3200"/>
          </a:p>
          <a:p>
            <a:pPr marL="0" lvl="0" indent="0" algn="l" rtl="0">
              <a:lnSpc>
                <a:spcPct val="90000"/>
              </a:lnSpc>
              <a:spcBef>
                <a:spcPts val="1000"/>
              </a:spcBef>
              <a:spcAft>
                <a:spcPts val="0"/>
              </a:spcAft>
              <a:buNone/>
            </a:pPr>
            <a:r>
              <a:rPr lang="en" sz="3200">
                <a:latin typeface="Arial"/>
                <a:ea typeface="Arial"/>
                <a:cs typeface="Arial"/>
                <a:sym typeface="Arial"/>
              </a:rPr>
              <a:t>Google Sites </a:t>
            </a:r>
            <a:endParaRPr sz="3200">
              <a:latin typeface="Arial"/>
              <a:ea typeface="Arial"/>
              <a:cs typeface="Arial"/>
              <a:sym typeface="Arial"/>
            </a:endParaRPr>
          </a:p>
          <a:p>
            <a:pPr marL="0" lvl="0" indent="0" algn="l" rtl="0">
              <a:spcBef>
                <a:spcPts val="1000"/>
              </a:spcBef>
              <a:spcAft>
                <a:spcPts val="1000"/>
              </a:spcAft>
              <a:buNone/>
            </a:pPr>
            <a:r>
              <a:rPr lang="en" sz="3200"/>
              <a:t>Google Docs, Sheets, Slides </a:t>
            </a:r>
            <a:endParaRPr sz="3200"/>
          </a:p>
        </p:txBody>
      </p:sp>
      <p:pic>
        <p:nvPicPr>
          <p:cNvPr id="1222" name="Google Shape;1222;p142" title="Screenshot_20250828_110723_Chrome.jpg"/>
          <p:cNvPicPr preferRelativeResize="0"/>
          <p:nvPr/>
        </p:nvPicPr>
        <p:blipFill rotWithShape="1">
          <a:blip r:embed="rId3">
            <a:alphaModFix/>
          </a:blip>
          <a:srcRect b="66528"/>
          <a:stretch/>
        </p:blipFill>
        <p:spPr>
          <a:xfrm>
            <a:off x="6308275" y="836825"/>
            <a:ext cx="2835724" cy="2108349"/>
          </a:xfrm>
          <a:prstGeom prst="rect">
            <a:avLst/>
          </a:prstGeom>
          <a:noFill/>
          <a:ln>
            <a:noFill/>
          </a:ln>
        </p:spPr>
      </p:pic>
      <p:pic>
        <p:nvPicPr>
          <p:cNvPr id="1223" name="Google Shape;1223;p142" title="Google-Workspace-Logo.png"/>
          <p:cNvPicPr preferRelativeResize="0"/>
          <p:nvPr/>
        </p:nvPicPr>
        <p:blipFill>
          <a:blip r:embed="rId4">
            <a:alphaModFix/>
          </a:blip>
          <a:stretch>
            <a:fillRect/>
          </a:stretch>
        </p:blipFill>
        <p:spPr>
          <a:xfrm>
            <a:off x="4256600" y="2377825"/>
            <a:ext cx="4196726" cy="236065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43"/>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Sinchronizacijos rizikos</a:t>
            </a:r>
            <a:endParaRPr sz="4500">
              <a:latin typeface="Century Gothic"/>
              <a:ea typeface="Century Gothic"/>
              <a:cs typeface="Century Gothic"/>
              <a:sym typeface="Century Gothic"/>
            </a:endParaRPr>
          </a:p>
        </p:txBody>
      </p:sp>
      <p:sp>
        <p:nvSpPr>
          <p:cNvPr id="1230" name="Google Shape;1230;p143"/>
          <p:cNvSpPr txBox="1">
            <a:spLocks noGrp="1"/>
          </p:cNvSpPr>
          <p:nvPr>
            <p:ph type="body" idx="1"/>
          </p:nvPr>
        </p:nvSpPr>
        <p:spPr>
          <a:xfrm>
            <a:off x="607263" y="1471250"/>
            <a:ext cx="8490000" cy="1240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000">
                <a:highlight>
                  <a:srgbClr val="E1E1E1"/>
                </a:highlight>
                <a:latin typeface="Arial"/>
                <a:ea typeface="Arial"/>
                <a:cs typeface="Arial"/>
                <a:sym typeface="Arial"/>
              </a:rPr>
              <a:t>Vienas nesaugus įrenginys – grėsmė visai paskyrai</a:t>
            </a:r>
            <a:endParaRPr sz="2400">
              <a:highlight>
                <a:srgbClr val="E1E1E1"/>
              </a:highlight>
              <a:latin typeface="Arial"/>
              <a:ea typeface="Arial"/>
              <a:cs typeface="Arial"/>
              <a:sym typeface="Arial"/>
            </a:endParaRPr>
          </a:p>
        </p:txBody>
      </p:sp>
      <p:grpSp>
        <p:nvGrpSpPr>
          <p:cNvPr id="1231" name="Google Shape;1231;p143"/>
          <p:cNvGrpSpPr/>
          <p:nvPr/>
        </p:nvGrpSpPr>
        <p:grpSpPr>
          <a:xfrm>
            <a:off x="653957" y="2571736"/>
            <a:ext cx="8151431" cy="2214063"/>
            <a:chOff x="925450" y="2571750"/>
            <a:chExt cx="7880347" cy="2214063"/>
          </a:xfrm>
        </p:grpSpPr>
        <p:cxnSp>
          <p:nvCxnSpPr>
            <p:cNvPr id="1232" name="Google Shape;1232;p143"/>
            <p:cNvCxnSpPr/>
            <p:nvPr/>
          </p:nvCxnSpPr>
          <p:spPr>
            <a:xfrm>
              <a:off x="3360550" y="3733950"/>
              <a:ext cx="2688300" cy="0"/>
            </a:xfrm>
            <a:prstGeom prst="straightConnector1">
              <a:avLst/>
            </a:prstGeom>
            <a:noFill/>
            <a:ln w="76200" cap="flat" cmpd="sng">
              <a:solidFill>
                <a:srgbClr val="EA551F"/>
              </a:solidFill>
              <a:prstDash val="solid"/>
              <a:round/>
              <a:headEnd type="none" w="med" len="med"/>
              <a:tailEnd type="triangle" w="med" len="med"/>
            </a:ln>
          </p:spPr>
        </p:cxnSp>
        <p:pic>
          <p:nvPicPr>
            <p:cNvPr id="1233" name="Google Shape;1233;p143" title="flash.png"/>
            <p:cNvPicPr preferRelativeResize="0"/>
            <p:nvPr/>
          </p:nvPicPr>
          <p:blipFill>
            <a:blip r:embed="rId3">
              <a:alphaModFix/>
            </a:blip>
            <a:stretch>
              <a:fillRect/>
            </a:stretch>
          </p:blipFill>
          <p:spPr>
            <a:xfrm>
              <a:off x="2515303" y="2571750"/>
              <a:ext cx="799768" cy="799750"/>
            </a:xfrm>
            <a:prstGeom prst="rect">
              <a:avLst/>
            </a:prstGeom>
            <a:noFill/>
            <a:ln>
              <a:noFill/>
            </a:ln>
          </p:spPr>
        </p:pic>
        <p:pic>
          <p:nvPicPr>
            <p:cNvPr id="1234" name="Google Shape;1234;p143" title="laptop.png"/>
            <p:cNvPicPr preferRelativeResize="0"/>
            <p:nvPr/>
          </p:nvPicPr>
          <p:blipFill>
            <a:blip r:embed="rId4">
              <a:alphaModFix/>
            </a:blip>
            <a:stretch>
              <a:fillRect/>
            </a:stretch>
          </p:blipFill>
          <p:spPr>
            <a:xfrm>
              <a:off x="6380221" y="2797333"/>
              <a:ext cx="1358350" cy="1358374"/>
            </a:xfrm>
            <a:prstGeom prst="rect">
              <a:avLst/>
            </a:prstGeom>
            <a:noFill/>
            <a:ln>
              <a:noFill/>
            </a:ln>
          </p:spPr>
        </p:pic>
        <p:pic>
          <p:nvPicPr>
            <p:cNvPr id="1235" name="Google Shape;1235;p143" title="iphone.png"/>
            <p:cNvPicPr preferRelativeResize="0"/>
            <p:nvPr/>
          </p:nvPicPr>
          <p:blipFill>
            <a:blip r:embed="rId5">
              <a:alphaModFix/>
            </a:blip>
            <a:stretch>
              <a:fillRect/>
            </a:stretch>
          </p:blipFill>
          <p:spPr>
            <a:xfrm>
              <a:off x="7598575" y="3696300"/>
              <a:ext cx="994175" cy="994175"/>
            </a:xfrm>
            <a:prstGeom prst="rect">
              <a:avLst/>
            </a:prstGeom>
            <a:noFill/>
            <a:ln>
              <a:noFill/>
            </a:ln>
          </p:spPr>
        </p:pic>
        <p:pic>
          <p:nvPicPr>
            <p:cNvPr id="1236" name="Google Shape;1236;p143" title="cloud.png"/>
            <p:cNvPicPr preferRelativeResize="0"/>
            <p:nvPr/>
          </p:nvPicPr>
          <p:blipFill>
            <a:blip r:embed="rId6">
              <a:alphaModFix/>
            </a:blip>
            <a:stretch>
              <a:fillRect/>
            </a:stretch>
          </p:blipFill>
          <p:spPr>
            <a:xfrm>
              <a:off x="925450" y="2682087"/>
              <a:ext cx="2103726" cy="2103726"/>
            </a:xfrm>
            <a:prstGeom prst="rect">
              <a:avLst/>
            </a:prstGeom>
            <a:noFill/>
            <a:ln>
              <a:noFill/>
            </a:ln>
          </p:spPr>
        </p:pic>
        <p:pic>
          <p:nvPicPr>
            <p:cNvPr id="1237" name="Google Shape;1237;p143" title="alert.png"/>
            <p:cNvPicPr preferRelativeResize="0"/>
            <p:nvPr/>
          </p:nvPicPr>
          <p:blipFill>
            <a:blip r:embed="rId7">
              <a:alphaModFix/>
            </a:blip>
            <a:stretch>
              <a:fillRect/>
            </a:stretch>
          </p:blipFill>
          <p:spPr>
            <a:xfrm>
              <a:off x="7229423" y="2571750"/>
              <a:ext cx="695875" cy="695875"/>
            </a:xfrm>
            <a:prstGeom prst="rect">
              <a:avLst/>
            </a:prstGeom>
            <a:noFill/>
            <a:ln>
              <a:noFill/>
            </a:ln>
          </p:spPr>
        </p:pic>
        <p:pic>
          <p:nvPicPr>
            <p:cNvPr id="1238" name="Google Shape;1238;p143" title="alert.png"/>
            <p:cNvPicPr preferRelativeResize="0"/>
            <p:nvPr/>
          </p:nvPicPr>
          <p:blipFill>
            <a:blip r:embed="rId7">
              <a:alphaModFix/>
            </a:blip>
            <a:stretch>
              <a:fillRect/>
            </a:stretch>
          </p:blipFill>
          <p:spPr>
            <a:xfrm>
              <a:off x="8109923" y="3371500"/>
              <a:ext cx="695875" cy="695875"/>
            </a:xfrm>
            <a:prstGeom prst="rect">
              <a:avLst/>
            </a:prstGeom>
            <a:noFill/>
            <a:ln>
              <a:noFill/>
            </a:ln>
          </p:spPr>
        </p:pic>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144"/>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Kibernetinis saugumas</a:t>
            </a:r>
            <a:endParaRPr sz="4500">
              <a:latin typeface="Century Gothic"/>
              <a:ea typeface="Century Gothic"/>
              <a:cs typeface="Century Gothic"/>
              <a:sym typeface="Century Gothic"/>
            </a:endParaRPr>
          </a:p>
        </p:txBody>
      </p:sp>
      <p:sp>
        <p:nvSpPr>
          <p:cNvPr id="1245" name="Google Shape;1245;p144"/>
          <p:cNvSpPr txBox="1">
            <a:spLocks noGrp="1"/>
          </p:cNvSpPr>
          <p:nvPr>
            <p:ph type="body" idx="1"/>
          </p:nvPr>
        </p:nvSpPr>
        <p:spPr>
          <a:xfrm>
            <a:off x="258046" y="1278797"/>
            <a:ext cx="4686812" cy="3863577"/>
          </a:xfrm>
          <a:prstGeom prst="rect">
            <a:avLst/>
          </a:prstGeom>
          <a:noFill/>
          <a:ln>
            <a:noFill/>
          </a:ln>
        </p:spPr>
        <p:txBody>
          <a:bodyPr spcFirstLastPara="1" wrap="square" lIns="68575" tIns="34275" rIns="68575" bIns="34275" anchor="t" anchorCtr="0">
            <a:noAutofit/>
          </a:bodyPr>
          <a:lstStyle/>
          <a:p>
            <a:pPr marL="50800" lvl="0" indent="0" algn="l" rtl="0">
              <a:lnSpc>
                <a:spcPct val="90000"/>
              </a:lnSpc>
              <a:spcBef>
                <a:spcPts val="800"/>
              </a:spcBef>
              <a:spcAft>
                <a:spcPts val="0"/>
              </a:spcAft>
              <a:buClr>
                <a:srgbClr val="2E2E2E"/>
              </a:buClr>
              <a:buSzPts val="2400"/>
              <a:buNone/>
            </a:pPr>
            <a:r>
              <a:rPr lang="en" sz="3200" b="1">
                <a:latin typeface="Arial"/>
                <a:ea typeface="Arial"/>
                <a:cs typeface="Arial"/>
                <a:sym typeface="Arial"/>
              </a:rPr>
              <a:t>Loginis saugumas: </a:t>
            </a:r>
            <a:endParaRPr sz="3200"/>
          </a:p>
          <a:p>
            <a:pPr marL="0" lvl="0" indent="0" algn="l" rtl="0">
              <a:lnSpc>
                <a:spcPct val="90000"/>
              </a:lnSpc>
              <a:spcBef>
                <a:spcPts val="1000"/>
              </a:spcBef>
              <a:spcAft>
                <a:spcPts val="0"/>
              </a:spcAft>
              <a:buNone/>
            </a:pPr>
            <a:r>
              <a:rPr lang="en" sz="2800"/>
              <a:t>„</a:t>
            </a:r>
            <a:r>
              <a:rPr lang="en" sz="2800">
                <a:latin typeface="Arial"/>
                <a:ea typeface="Arial"/>
                <a:cs typeface="Arial"/>
                <a:sym typeface="Arial"/>
              </a:rPr>
              <a:t>Būtinybė žinoti</a:t>
            </a:r>
            <a:r>
              <a:rPr lang="en" sz="2800"/>
              <a:t>“ principas</a:t>
            </a:r>
            <a:endParaRPr sz="2800"/>
          </a:p>
          <a:p>
            <a:pPr marL="0" lvl="0" indent="0" algn="l" rtl="0">
              <a:lnSpc>
                <a:spcPct val="90000"/>
              </a:lnSpc>
              <a:spcBef>
                <a:spcPts val="1000"/>
              </a:spcBef>
              <a:spcAft>
                <a:spcPts val="0"/>
              </a:spcAft>
              <a:buNone/>
            </a:pPr>
            <a:r>
              <a:rPr lang="en" sz="2800">
                <a:latin typeface="Arial"/>
                <a:ea typeface="Arial"/>
                <a:cs typeface="Arial"/>
                <a:sym typeface="Arial"/>
              </a:rPr>
              <a:t>Vartotojų atskaitomybė</a:t>
            </a:r>
            <a:endParaRPr sz="2800"/>
          </a:p>
          <a:p>
            <a:pPr marL="0" lvl="0" indent="0" algn="l" rtl="0">
              <a:lnSpc>
                <a:spcPct val="90000"/>
              </a:lnSpc>
              <a:spcBef>
                <a:spcPts val="1000"/>
              </a:spcBef>
              <a:spcAft>
                <a:spcPts val="0"/>
              </a:spcAft>
              <a:buNone/>
            </a:pPr>
            <a:r>
              <a:rPr lang="en" sz="2800">
                <a:latin typeface="Arial"/>
                <a:ea typeface="Arial"/>
                <a:cs typeface="Arial"/>
                <a:sym typeface="Arial"/>
              </a:rPr>
              <a:t>Privilegijuotos prieigos teisės</a:t>
            </a:r>
            <a:endParaRPr sz="2800"/>
          </a:p>
          <a:p>
            <a:pPr marL="0" lvl="0" indent="0" algn="l" rtl="0">
              <a:lnSpc>
                <a:spcPct val="90000"/>
              </a:lnSpc>
              <a:spcBef>
                <a:spcPts val="1000"/>
              </a:spcBef>
              <a:spcAft>
                <a:spcPts val="0"/>
              </a:spcAft>
              <a:buNone/>
            </a:pPr>
            <a:r>
              <a:rPr lang="en" sz="2800">
                <a:latin typeface="Arial"/>
                <a:ea typeface="Arial"/>
                <a:cs typeface="Arial"/>
                <a:sym typeface="Arial"/>
              </a:rPr>
              <a:t>Prieigos valdymas</a:t>
            </a:r>
            <a:endParaRPr sz="2800"/>
          </a:p>
          <a:p>
            <a:pPr marL="0" lvl="0" indent="0" algn="l" rtl="0">
              <a:lnSpc>
                <a:spcPct val="90000"/>
              </a:lnSpc>
              <a:spcBef>
                <a:spcPts val="1000"/>
              </a:spcBef>
              <a:spcAft>
                <a:spcPts val="1000"/>
              </a:spcAft>
              <a:buNone/>
            </a:pPr>
            <a:r>
              <a:rPr lang="en" sz="2800">
                <a:latin typeface="Arial"/>
                <a:ea typeface="Arial"/>
                <a:cs typeface="Arial"/>
                <a:sym typeface="Arial"/>
              </a:rPr>
              <a:t>Autentiškumo patvirtinimo būdai</a:t>
            </a:r>
            <a:endParaRPr sz="2800"/>
          </a:p>
        </p:txBody>
      </p:sp>
      <p:sp>
        <p:nvSpPr>
          <p:cNvPr id="1246" name="Google Shape;1246;p144"/>
          <p:cNvSpPr txBox="1"/>
          <p:nvPr/>
        </p:nvSpPr>
        <p:spPr>
          <a:xfrm>
            <a:off x="4944850" y="1278800"/>
            <a:ext cx="4174800" cy="3175800"/>
          </a:xfrm>
          <a:prstGeom prst="rect">
            <a:avLst/>
          </a:prstGeom>
          <a:noFill/>
          <a:ln>
            <a:noFill/>
          </a:ln>
        </p:spPr>
        <p:txBody>
          <a:bodyPr spcFirstLastPara="1" wrap="square" lIns="68550" tIns="34275" rIns="68550" bIns="34275" anchor="t" anchorCtr="0">
            <a:normAutofit/>
          </a:bodyPr>
          <a:lstStyle/>
          <a:p>
            <a:pPr marL="50800" marR="0" lvl="0" indent="0" algn="l" rtl="0">
              <a:lnSpc>
                <a:spcPct val="90000"/>
              </a:lnSpc>
              <a:spcBef>
                <a:spcPts val="800"/>
              </a:spcBef>
              <a:spcAft>
                <a:spcPts val="0"/>
              </a:spcAft>
              <a:buClr>
                <a:srgbClr val="2E2E2E"/>
              </a:buClr>
              <a:buSzPts val="2400"/>
              <a:buFont typeface="Arial"/>
              <a:buNone/>
            </a:pPr>
            <a:r>
              <a:rPr lang="en" sz="3200" b="1" i="0" u="none" strike="noStrike" cap="none">
                <a:solidFill>
                  <a:srgbClr val="2E2E2E"/>
                </a:solidFill>
                <a:latin typeface="Arial"/>
                <a:ea typeface="Arial"/>
                <a:cs typeface="Arial"/>
                <a:sym typeface="Arial"/>
              </a:rPr>
              <a:t>Fizinis saugumas</a:t>
            </a:r>
            <a:r>
              <a:rPr lang="en" sz="3200" b="1">
                <a:solidFill>
                  <a:srgbClr val="2E2E2E"/>
                </a:solidFill>
              </a:rPr>
              <a:t>:</a:t>
            </a:r>
            <a:endParaRPr sz="3200"/>
          </a:p>
          <a:p>
            <a:pPr marL="0" marR="0" lvl="0" indent="0" algn="l" rtl="0">
              <a:lnSpc>
                <a:spcPct val="90000"/>
              </a:lnSpc>
              <a:spcBef>
                <a:spcPts val="1000"/>
              </a:spcBef>
              <a:spcAft>
                <a:spcPts val="0"/>
              </a:spcAft>
              <a:buNone/>
            </a:pPr>
            <a:r>
              <a:rPr lang="en" sz="2900" b="0" i="0" u="none" strike="noStrike" cap="none">
                <a:solidFill>
                  <a:srgbClr val="2E2E2E"/>
                </a:solidFill>
                <a:latin typeface="Arial"/>
                <a:ea typeface="Arial"/>
                <a:cs typeface="Arial"/>
                <a:sym typeface="Arial"/>
              </a:rPr>
              <a:t>Įrenginio apsauga nuo aplinkos pavojų</a:t>
            </a:r>
            <a:endParaRPr sz="2900">
              <a:solidFill>
                <a:srgbClr val="2E2E2E"/>
              </a:solidFill>
            </a:endParaRPr>
          </a:p>
          <a:p>
            <a:pPr marL="0" marR="0" lvl="0" indent="0" algn="l" rtl="0">
              <a:lnSpc>
                <a:spcPct val="90000"/>
              </a:lnSpc>
              <a:spcBef>
                <a:spcPts val="1000"/>
              </a:spcBef>
              <a:spcAft>
                <a:spcPts val="1000"/>
              </a:spcAft>
              <a:buNone/>
            </a:pPr>
            <a:r>
              <a:rPr lang="en" sz="2900" b="0" i="0" u="none" strike="noStrike" cap="none">
                <a:solidFill>
                  <a:srgbClr val="2E2E2E"/>
                </a:solidFill>
                <a:latin typeface="Arial"/>
                <a:ea typeface="Arial"/>
                <a:cs typeface="Arial"/>
                <a:sym typeface="Arial"/>
              </a:rPr>
              <a:t>Įrenginio apsauga nuo neleistinos fizinės</a:t>
            </a:r>
            <a:r>
              <a:rPr lang="en" sz="2900">
                <a:solidFill>
                  <a:srgbClr val="2E2E2E"/>
                </a:solidFill>
              </a:rPr>
              <a:t> </a:t>
            </a:r>
            <a:r>
              <a:rPr lang="en" sz="2900" b="0" i="0" u="none" strike="noStrike" cap="none">
                <a:solidFill>
                  <a:srgbClr val="2E2E2E"/>
                </a:solidFill>
                <a:latin typeface="Arial"/>
                <a:ea typeface="Arial"/>
                <a:cs typeface="Arial"/>
                <a:sym typeface="Arial"/>
              </a:rPr>
              <a:t>prieigos</a:t>
            </a:r>
            <a:endParaRPr sz="2900"/>
          </a:p>
        </p:txBody>
      </p:sp>
      <p:sp>
        <p:nvSpPr>
          <p:cNvPr id="1247" name="Google Shape;1247;p144"/>
          <p:cNvSpPr txBox="1"/>
          <p:nvPr/>
        </p:nvSpPr>
        <p:spPr>
          <a:xfrm>
            <a:off x="7467425" y="4482675"/>
            <a:ext cx="517800" cy="38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2E2E2E"/>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145"/>
          <p:cNvSpPr txBox="1">
            <a:spLocks noGrp="1"/>
          </p:cNvSpPr>
          <p:nvPr>
            <p:ph type="title"/>
          </p:nvPr>
        </p:nvSpPr>
        <p:spPr>
          <a:xfrm>
            <a:off x="1409330" y="2074639"/>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58"/>
        <p:cNvGrpSpPr/>
        <p:nvPr/>
      </p:nvGrpSpPr>
      <p:grpSpPr>
        <a:xfrm>
          <a:off x="0" y="0"/>
          <a:ext cx="0" cy="0"/>
          <a:chOff x="0" y="0"/>
          <a:chExt cx="0" cy="0"/>
        </a:xfrm>
      </p:grpSpPr>
      <p:sp>
        <p:nvSpPr>
          <p:cNvPr id="1259" name="Google Shape;1259;p146"/>
          <p:cNvSpPr txBox="1">
            <a:spLocks noGrp="1"/>
          </p:cNvSpPr>
          <p:nvPr>
            <p:ph type="title"/>
          </p:nvPr>
        </p:nvSpPr>
        <p:spPr>
          <a:xfrm>
            <a:off x="516825" y="52375"/>
            <a:ext cx="7998600" cy="1088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Paskyrų duomenys:</a:t>
            </a:r>
            <a:endParaRPr sz="45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Android</a:t>
            </a:r>
            <a:endParaRPr sz="4500">
              <a:latin typeface="Century Gothic"/>
              <a:ea typeface="Century Gothic"/>
              <a:cs typeface="Century Gothic"/>
              <a:sym typeface="Century Gothic"/>
            </a:endParaRPr>
          </a:p>
        </p:txBody>
      </p:sp>
      <p:sp>
        <p:nvSpPr>
          <p:cNvPr id="1260" name="Google Shape;1260;p146"/>
          <p:cNvSpPr txBox="1"/>
          <p:nvPr/>
        </p:nvSpPr>
        <p:spPr>
          <a:xfrm>
            <a:off x="516825" y="1456100"/>
            <a:ext cx="4316100" cy="3509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None/>
            </a:pPr>
            <a:r>
              <a:rPr lang="en" sz="3200">
                <a:solidFill>
                  <a:srgbClr val="2E2E2E"/>
                </a:solidFill>
              </a:rPr>
              <a:t>Nustatymai  </a:t>
            </a:r>
            <a:endParaRPr sz="3200">
              <a:solidFill>
                <a:srgbClr val="2E2E2E"/>
              </a:solidFill>
            </a:endParaRPr>
          </a:p>
          <a:p>
            <a:pPr marL="0" lvl="0" indent="0" algn="l" rtl="0">
              <a:lnSpc>
                <a:spcPct val="150000"/>
              </a:lnSpc>
              <a:spcBef>
                <a:spcPts val="1000"/>
              </a:spcBef>
              <a:spcAft>
                <a:spcPts val="0"/>
              </a:spcAft>
              <a:buNone/>
            </a:pPr>
            <a:r>
              <a:rPr lang="en" sz="3200">
                <a:solidFill>
                  <a:srgbClr val="2E2E2E"/>
                </a:solidFill>
              </a:rPr>
              <a:t>Paskyros  </a:t>
            </a:r>
            <a:endParaRPr sz="3200">
              <a:solidFill>
                <a:srgbClr val="2E2E2E"/>
              </a:solidFill>
            </a:endParaRPr>
          </a:p>
          <a:p>
            <a:pPr marL="0" lvl="0" indent="0" algn="l" rtl="0">
              <a:lnSpc>
                <a:spcPct val="150000"/>
              </a:lnSpc>
              <a:spcBef>
                <a:spcPts val="1000"/>
              </a:spcBef>
              <a:spcAft>
                <a:spcPts val="0"/>
              </a:spcAft>
              <a:buNone/>
            </a:pPr>
            <a:r>
              <a:rPr lang="en" sz="3200">
                <a:solidFill>
                  <a:srgbClr val="2E2E2E"/>
                </a:solidFill>
              </a:rPr>
              <a:t>Tvarkyti paskyras</a:t>
            </a:r>
            <a:endParaRPr sz="3200">
              <a:solidFill>
                <a:srgbClr val="2E2E2E"/>
              </a:solidFill>
            </a:endParaRPr>
          </a:p>
          <a:p>
            <a:pPr marL="0" lvl="0" indent="0" algn="l" rtl="0">
              <a:lnSpc>
                <a:spcPct val="150000"/>
              </a:lnSpc>
              <a:spcBef>
                <a:spcPts val="1000"/>
              </a:spcBef>
              <a:spcAft>
                <a:spcPts val="0"/>
              </a:spcAft>
              <a:buNone/>
            </a:pPr>
            <a:r>
              <a:rPr lang="en" sz="3200">
                <a:solidFill>
                  <a:srgbClr val="2E2E2E"/>
                </a:solidFill>
              </a:rPr>
              <a:t>paskyra@gmail.com </a:t>
            </a:r>
            <a:endParaRPr sz="3200">
              <a:solidFill>
                <a:srgbClr val="2E2E2E"/>
              </a:solidFill>
            </a:endParaRPr>
          </a:p>
        </p:txBody>
      </p:sp>
      <p:pic>
        <p:nvPicPr>
          <p:cNvPr id="1261" name="Google Shape;1261;p146" title="Screenshot_20251009_093033_Settings.jpg"/>
          <p:cNvPicPr preferRelativeResize="0"/>
          <p:nvPr/>
        </p:nvPicPr>
        <p:blipFill>
          <a:blip r:embed="rId3">
            <a:alphaModFix/>
          </a:blip>
          <a:stretch>
            <a:fillRect/>
          </a:stretch>
        </p:blipFill>
        <p:spPr>
          <a:xfrm>
            <a:off x="6537081" y="0"/>
            <a:ext cx="2606924" cy="5143501"/>
          </a:xfrm>
          <a:prstGeom prst="rect">
            <a:avLst/>
          </a:prstGeom>
          <a:noFill/>
          <a:ln>
            <a:noFill/>
          </a:ln>
        </p:spPr>
      </p:pic>
      <p:sp>
        <p:nvSpPr>
          <p:cNvPr id="1262" name="Google Shape;1262;p146"/>
          <p:cNvSpPr/>
          <p:nvPr/>
        </p:nvSpPr>
        <p:spPr>
          <a:xfrm>
            <a:off x="5593950" y="2246850"/>
            <a:ext cx="876600" cy="324900"/>
          </a:xfrm>
          <a:prstGeom prst="right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3" name="Google Shape;1263;p146"/>
          <p:cNvSpPr/>
          <p:nvPr/>
        </p:nvSpPr>
        <p:spPr>
          <a:xfrm>
            <a:off x="1199975" y="213177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4" name="Google Shape;1264;p146"/>
          <p:cNvSpPr/>
          <p:nvPr/>
        </p:nvSpPr>
        <p:spPr>
          <a:xfrm>
            <a:off x="1199975" y="299702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5" name="Google Shape;1265;p146"/>
          <p:cNvSpPr/>
          <p:nvPr/>
        </p:nvSpPr>
        <p:spPr>
          <a:xfrm>
            <a:off x="1199975" y="393512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70"/>
        <p:cNvGrpSpPr/>
        <p:nvPr/>
      </p:nvGrpSpPr>
      <p:grpSpPr>
        <a:xfrm>
          <a:off x="0" y="0"/>
          <a:ext cx="0" cy="0"/>
          <a:chOff x="0" y="0"/>
          <a:chExt cx="0" cy="0"/>
        </a:xfrm>
      </p:grpSpPr>
      <p:sp>
        <p:nvSpPr>
          <p:cNvPr id="1271" name="Google Shape;1271;p147"/>
          <p:cNvSpPr txBox="1">
            <a:spLocks noGrp="1"/>
          </p:cNvSpPr>
          <p:nvPr>
            <p:ph type="title"/>
          </p:nvPr>
        </p:nvSpPr>
        <p:spPr>
          <a:xfrm>
            <a:off x="516825" y="52375"/>
            <a:ext cx="7998600" cy="1088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Paskyrų duomenys:</a:t>
            </a:r>
            <a:endParaRPr sz="45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Apple</a:t>
            </a:r>
            <a:endParaRPr sz="4500">
              <a:latin typeface="Century Gothic"/>
              <a:ea typeface="Century Gothic"/>
              <a:cs typeface="Century Gothic"/>
              <a:sym typeface="Century Gothic"/>
            </a:endParaRPr>
          </a:p>
        </p:txBody>
      </p:sp>
      <p:sp>
        <p:nvSpPr>
          <p:cNvPr id="1272" name="Google Shape;1272;p147"/>
          <p:cNvSpPr/>
          <p:nvPr/>
        </p:nvSpPr>
        <p:spPr>
          <a:xfrm>
            <a:off x="1199975" y="231007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3" name="Google Shape;1273;p147"/>
          <p:cNvSpPr/>
          <p:nvPr/>
        </p:nvSpPr>
        <p:spPr>
          <a:xfrm>
            <a:off x="1199975" y="317532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4" name="Google Shape;1274;p147"/>
          <p:cNvSpPr txBox="1"/>
          <p:nvPr/>
        </p:nvSpPr>
        <p:spPr>
          <a:xfrm>
            <a:off x="516825" y="1634400"/>
            <a:ext cx="3676200" cy="35091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None/>
            </a:pPr>
            <a:r>
              <a:rPr lang="en" sz="3200">
                <a:solidFill>
                  <a:srgbClr val="2E2E2E"/>
                </a:solidFill>
              </a:rPr>
              <a:t>Settings  </a:t>
            </a:r>
            <a:endParaRPr sz="3200">
              <a:solidFill>
                <a:srgbClr val="2E2E2E"/>
              </a:solidFill>
            </a:endParaRPr>
          </a:p>
          <a:p>
            <a:pPr marL="0" lvl="0" indent="0" algn="l" rtl="0">
              <a:lnSpc>
                <a:spcPct val="150000"/>
              </a:lnSpc>
              <a:spcBef>
                <a:spcPts val="1000"/>
              </a:spcBef>
              <a:spcAft>
                <a:spcPts val="0"/>
              </a:spcAft>
              <a:buNone/>
            </a:pPr>
            <a:r>
              <a:rPr lang="en" sz="3200">
                <a:solidFill>
                  <a:srgbClr val="2E2E2E"/>
                </a:solidFill>
              </a:rPr>
              <a:t>Mail  </a:t>
            </a:r>
            <a:endParaRPr sz="3200">
              <a:solidFill>
                <a:srgbClr val="2E2E2E"/>
              </a:solidFill>
            </a:endParaRPr>
          </a:p>
          <a:p>
            <a:pPr marL="0" lvl="0" indent="0" algn="l" rtl="0">
              <a:lnSpc>
                <a:spcPct val="150000"/>
              </a:lnSpc>
              <a:spcBef>
                <a:spcPts val="1000"/>
              </a:spcBef>
              <a:spcAft>
                <a:spcPts val="0"/>
              </a:spcAft>
              <a:buNone/>
            </a:pPr>
            <a:r>
              <a:rPr lang="en" sz="3200">
                <a:solidFill>
                  <a:srgbClr val="2E2E2E"/>
                </a:solidFill>
              </a:rPr>
              <a:t>Add Account </a:t>
            </a:r>
            <a:endParaRPr sz="3200">
              <a:solidFill>
                <a:srgbClr val="2E2E2E"/>
              </a:solidFill>
            </a:endParaRPr>
          </a:p>
        </p:txBody>
      </p:sp>
      <p:pic>
        <p:nvPicPr>
          <p:cNvPr id="1275" name="Google Shape;1275;p147" title="Messenger_creation_573763B4-EC0B-42FA-A352-E5D944B5361A.jpeg"/>
          <p:cNvPicPr preferRelativeResize="0"/>
          <p:nvPr/>
        </p:nvPicPr>
        <p:blipFill rotWithShape="1">
          <a:blip r:embed="rId3">
            <a:alphaModFix/>
          </a:blip>
          <a:srcRect b="25986"/>
          <a:stretch/>
        </p:blipFill>
        <p:spPr>
          <a:xfrm>
            <a:off x="5946181" y="0"/>
            <a:ext cx="3197819" cy="5143502"/>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sp>
        <p:nvSpPr>
          <p:cNvPr id="1281" name="Google Shape;1281;p148"/>
          <p:cNvSpPr txBox="1">
            <a:spLocks noGrp="1"/>
          </p:cNvSpPr>
          <p:nvPr>
            <p:ph type="title"/>
          </p:nvPr>
        </p:nvSpPr>
        <p:spPr>
          <a:xfrm>
            <a:off x="516825" y="52375"/>
            <a:ext cx="7998600" cy="10884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Paskyros sukūrimas</a:t>
            </a:r>
            <a:endParaRPr sz="4500">
              <a:latin typeface="Century Gothic"/>
              <a:ea typeface="Century Gothic"/>
              <a:cs typeface="Century Gothic"/>
              <a:sym typeface="Century Gothic"/>
            </a:endParaRPr>
          </a:p>
        </p:txBody>
      </p:sp>
      <p:sp>
        <p:nvSpPr>
          <p:cNvPr id="1282" name="Google Shape;1282;p148"/>
          <p:cNvSpPr txBox="1"/>
          <p:nvPr/>
        </p:nvSpPr>
        <p:spPr>
          <a:xfrm>
            <a:off x="516825" y="1890500"/>
            <a:ext cx="6630300" cy="3074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1000"/>
              </a:spcBef>
              <a:spcAft>
                <a:spcPts val="0"/>
              </a:spcAft>
              <a:buNone/>
            </a:pPr>
            <a:r>
              <a:rPr lang="en" sz="3200"/>
              <a:t>accounts.google.com/signup</a:t>
            </a:r>
            <a:endParaRPr sz="3200"/>
          </a:p>
          <a:p>
            <a:pPr marL="0" lvl="0" indent="0" algn="l" rtl="0">
              <a:lnSpc>
                <a:spcPct val="150000"/>
              </a:lnSpc>
              <a:spcBef>
                <a:spcPts val="1000"/>
              </a:spcBef>
              <a:spcAft>
                <a:spcPts val="0"/>
              </a:spcAft>
              <a:buNone/>
            </a:pPr>
            <a:endParaRPr sz="1600">
              <a:solidFill>
                <a:srgbClr val="2E2E2E"/>
              </a:solidFill>
            </a:endParaRPr>
          </a:p>
          <a:p>
            <a:pPr marL="0" lvl="0" indent="0" algn="l" rtl="0">
              <a:lnSpc>
                <a:spcPct val="150000"/>
              </a:lnSpc>
              <a:spcBef>
                <a:spcPts val="1000"/>
              </a:spcBef>
              <a:spcAft>
                <a:spcPts val="0"/>
              </a:spcAft>
              <a:buNone/>
            </a:pPr>
            <a:r>
              <a:rPr lang="en" sz="3200">
                <a:solidFill>
                  <a:srgbClr val="2E2E2E"/>
                </a:solidFill>
              </a:rPr>
              <a:t>Užpildykite duomenis </a:t>
            </a:r>
            <a:endParaRPr sz="3200">
              <a:solidFill>
                <a:srgbClr val="2E2E2E"/>
              </a:solidFill>
            </a:endParaRPr>
          </a:p>
          <a:p>
            <a:pPr marL="0" lvl="0" indent="0" algn="l" rtl="0">
              <a:lnSpc>
                <a:spcPct val="150000"/>
              </a:lnSpc>
              <a:spcBef>
                <a:spcPts val="1000"/>
              </a:spcBef>
              <a:spcAft>
                <a:spcPts val="0"/>
              </a:spcAft>
              <a:buNone/>
            </a:pPr>
            <a:endParaRPr sz="3200">
              <a:solidFill>
                <a:srgbClr val="2E2E2E"/>
              </a:solidFill>
            </a:endParaRPr>
          </a:p>
          <a:p>
            <a:pPr marL="0" lvl="0" indent="0" algn="l" rtl="0">
              <a:lnSpc>
                <a:spcPct val="150000"/>
              </a:lnSpc>
              <a:spcBef>
                <a:spcPts val="1000"/>
              </a:spcBef>
              <a:spcAft>
                <a:spcPts val="0"/>
              </a:spcAft>
              <a:buNone/>
            </a:pPr>
            <a:endParaRPr sz="3200">
              <a:solidFill>
                <a:srgbClr val="2E2E2E"/>
              </a:solidFill>
            </a:endParaRPr>
          </a:p>
        </p:txBody>
      </p:sp>
      <p:sp>
        <p:nvSpPr>
          <p:cNvPr id="1283" name="Google Shape;1283;p148"/>
          <p:cNvSpPr/>
          <p:nvPr/>
        </p:nvSpPr>
        <p:spPr>
          <a:xfrm>
            <a:off x="1212175" y="284037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84" name="Google Shape;1284;p148" title="Screenshot_20251009_142806_Chrome.jpg"/>
          <p:cNvPicPr preferRelativeResize="0"/>
          <p:nvPr/>
        </p:nvPicPr>
        <p:blipFill>
          <a:blip r:embed="rId3">
            <a:alphaModFix/>
          </a:blip>
          <a:stretch>
            <a:fillRect/>
          </a:stretch>
        </p:blipFill>
        <p:spPr>
          <a:xfrm>
            <a:off x="6212175" y="1053824"/>
            <a:ext cx="2931825" cy="3735372"/>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149"/>
          <p:cNvSpPr txBox="1">
            <a:spLocks noGrp="1"/>
          </p:cNvSpPr>
          <p:nvPr>
            <p:ph type="title"/>
          </p:nvPr>
        </p:nvSpPr>
        <p:spPr>
          <a:xfrm>
            <a:off x="1037700" y="1861499"/>
            <a:ext cx="7068600" cy="14205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Programėlės. Google Play ir App Store</a:t>
            </a:r>
            <a:endParaRPr sz="4500">
              <a:latin typeface="Century Gothic"/>
              <a:ea typeface="Century Gothic"/>
              <a:cs typeface="Century Gothic"/>
              <a:sym typeface="Century Gothic"/>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150"/>
          <p:cNvSpPr txBox="1">
            <a:spLocks noGrp="1"/>
          </p:cNvSpPr>
          <p:nvPr>
            <p:ph type="title"/>
          </p:nvPr>
        </p:nvSpPr>
        <p:spPr>
          <a:xfrm>
            <a:off x="516825" y="273850"/>
            <a:ext cx="7998600" cy="888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Telefonas ir išmanusis telefonas</a:t>
            </a:r>
            <a:endParaRPr sz="4500">
              <a:latin typeface="Century Gothic"/>
              <a:ea typeface="Century Gothic"/>
              <a:cs typeface="Century Gothic"/>
              <a:sym typeface="Century Gothic"/>
            </a:endParaRPr>
          </a:p>
        </p:txBody>
      </p:sp>
      <p:pic>
        <p:nvPicPr>
          <p:cNvPr id="1297" name="Google Shape;1297;p150" title="—Pngtree—vector app application_1446350.png"/>
          <p:cNvPicPr preferRelativeResize="0"/>
          <p:nvPr/>
        </p:nvPicPr>
        <p:blipFill>
          <a:blip r:embed="rId3">
            <a:alphaModFix/>
          </a:blip>
          <a:stretch>
            <a:fillRect/>
          </a:stretch>
        </p:blipFill>
        <p:spPr>
          <a:xfrm>
            <a:off x="2803075" y="204950"/>
            <a:ext cx="4869651" cy="4869651"/>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p151"/>
          <p:cNvSpPr txBox="1">
            <a:spLocks noGrp="1"/>
          </p:cNvSpPr>
          <p:nvPr>
            <p:ph type="title"/>
          </p:nvPr>
        </p:nvSpPr>
        <p:spPr>
          <a:xfrm>
            <a:off x="229925" y="273850"/>
            <a:ext cx="88299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4500"/>
              <a:t>Mobiliosios aplikacijos 2024m.</a:t>
            </a:r>
            <a:endParaRPr sz="4500"/>
          </a:p>
        </p:txBody>
      </p:sp>
      <p:grpSp>
        <p:nvGrpSpPr>
          <p:cNvPr id="1303" name="Google Shape;1303;p151"/>
          <p:cNvGrpSpPr/>
          <p:nvPr/>
        </p:nvGrpSpPr>
        <p:grpSpPr>
          <a:xfrm>
            <a:off x="229925" y="1689925"/>
            <a:ext cx="8654925" cy="2838300"/>
            <a:chOff x="229925" y="1689925"/>
            <a:chExt cx="8654925" cy="2838300"/>
          </a:xfrm>
        </p:grpSpPr>
        <p:sp>
          <p:nvSpPr>
            <p:cNvPr id="1304" name="Google Shape;1304;p151"/>
            <p:cNvSpPr/>
            <p:nvPr/>
          </p:nvSpPr>
          <p:spPr>
            <a:xfrm>
              <a:off x="2505288" y="1689925"/>
              <a:ext cx="1870500" cy="2838300"/>
            </a:xfrm>
            <a:prstGeom prst="roundRect">
              <a:avLst>
                <a:gd name="adj" fmla="val 16667"/>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5" name="Google Shape;1305;p151"/>
            <p:cNvSpPr/>
            <p:nvPr/>
          </p:nvSpPr>
          <p:spPr>
            <a:xfrm>
              <a:off x="4759825" y="1689925"/>
              <a:ext cx="1870500" cy="2838300"/>
            </a:xfrm>
            <a:prstGeom prst="roundRect">
              <a:avLst>
                <a:gd name="adj" fmla="val 16667"/>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6" name="Google Shape;1306;p151"/>
            <p:cNvSpPr/>
            <p:nvPr/>
          </p:nvSpPr>
          <p:spPr>
            <a:xfrm>
              <a:off x="7014350" y="1689925"/>
              <a:ext cx="1870500" cy="2838300"/>
            </a:xfrm>
            <a:prstGeom prst="roundRect">
              <a:avLst>
                <a:gd name="adj" fmla="val 16667"/>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7" name="Google Shape;1307;p151"/>
            <p:cNvSpPr/>
            <p:nvPr/>
          </p:nvSpPr>
          <p:spPr>
            <a:xfrm>
              <a:off x="239225" y="1689925"/>
              <a:ext cx="1870500" cy="2838300"/>
            </a:xfrm>
            <a:prstGeom prst="roundRect">
              <a:avLst>
                <a:gd name="adj" fmla="val 16667"/>
              </a:avLst>
            </a:prstGeom>
            <a:solidFill>
              <a:schemeClr val="lt1"/>
            </a:solid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8" name="Google Shape;1308;p151"/>
            <p:cNvSpPr txBox="1"/>
            <p:nvPr/>
          </p:nvSpPr>
          <p:spPr>
            <a:xfrm>
              <a:off x="229925" y="1881250"/>
              <a:ext cx="1787400" cy="88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rPr>
                <a:t>ATSIŲSTŲ</a:t>
              </a:r>
              <a:endParaRPr sz="1600" b="1">
                <a:solidFill>
                  <a:schemeClr val="accent1"/>
                </a:solidFill>
              </a:endParaRPr>
            </a:p>
            <a:p>
              <a:pPr marL="0" lvl="0" indent="0" algn="ctr" rtl="0">
                <a:spcBef>
                  <a:spcPts val="0"/>
                </a:spcBef>
                <a:spcAft>
                  <a:spcPts val="0"/>
                </a:spcAft>
                <a:buNone/>
              </a:pPr>
              <a:r>
                <a:rPr lang="en" sz="1600" b="1">
                  <a:solidFill>
                    <a:schemeClr val="accent1"/>
                  </a:solidFill>
                </a:rPr>
                <a:t>PROGRAMĖLIŲ SKAIČIUS</a:t>
              </a:r>
              <a:endParaRPr sz="1600" b="1">
                <a:solidFill>
                  <a:schemeClr val="accent1"/>
                </a:solidFill>
              </a:endParaRPr>
            </a:p>
          </p:txBody>
        </p:sp>
        <p:sp>
          <p:nvSpPr>
            <p:cNvPr id="1309" name="Google Shape;1309;p151"/>
            <p:cNvSpPr txBox="1"/>
            <p:nvPr/>
          </p:nvSpPr>
          <p:spPr>
            <a:xfrm>
              <a:off x="2442476" y="1881250"/>
              <a:ext cx="2016600" cy="88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rPr>
                <a:t>PINIGAI, </a:t>
              </a:r>
              <a:endParaRPr sz="1600" b="1">
                <a:solidFill>
                  <a:schemeClr val="accent1"/>
                </a:solidFill>
              </a:endParaRPr>
            </a:p>
            <a:p>
              <a:pPr marL="0" lvl="0" indent="0" algn="ctr" rtl="0">
                <a:spcBef>
                  <a:spcPts val="0"/>
                </a:spcBef>
                <a:spcAft>
                  <a:spcPts val="0"/>
                </a:spcAft>
                <a:buNone/>
              </a:pPr>
              <a:r>
                <a:rPr lang="en" sz="1600" b="1">
                  <a:solidFill>
                    <a:schemeClr val="accent1"/>
                  </a:solidFill>
                </a:rPr>
                <a:t>IŠLEISTI PROGRAMĖLĖMS</a:t>
              </a:r>
              <a:endParaRPr sz="1600" b="1">
                <a:solidFill>
                  <a:schemeClr val="accent1"/>
                </a:solidFill>
              </a:endParaRPr>
            </a:p>
          </p:txBody>
        </p:sp>
        <p:sp>
          <p:nvSpPr>
            <p:cNvPr id="1310" name="Google Shape;1310;p151"/>
            <p:cNvSpPr txBox="1"/>
            <p:nvPr/>
          </p:nvSpPr>
          <p:spPr>
            <a:xfrm>
              <a:off x="4852213" y="1881250"/>
              <a:ext cx="1685700" cy="88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rPr>
                <a:t>VIDUTINIS DIENOS NAUDOJIMAS</a:t>
              </a:r>
              <a:endParaRPr sz="1600" b="1">
                <a:solidFill>
                  <a:schemeClr val="accent1"/>
                </a:solidFill>
              </a:endParaRPr>
            </a:p>
          </p:txBody>
        </p:sp>
        <p:sp>
          <p:nvSpPr>
            <p:cNvPr id="1311" name="Google Shape;1311;p151"/>
            <p:cNvSpPr txBox="1"/>
            <p:nvPr/>
          </p:nvSpPr>
          <p:spPr>
            <a:xfrm>
              <a:off x="6972800" y="1881250"/>
              <a:ext cx="1870500" cy="88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rPr>
                <a:t>PROGRAMĖLĖS, PANAUDOTOS PER MĖNESĮ</a:t>
              </a:r>
              <a:endParaRPr sz="1600" b="1">
                <a:solidFill>
                  <a:schemeClr val="accent1"/>
                </a:solidFill>
              </a:endParaRPr>
            </a:p>
          </p:txBody>
        </p:sp>
        <p:pic>
          <p:nvPicPr>
            <p:cNvPr id="1312" name="Google Shape;1312;p151" title="1.png"/>
            <p:cNvPicPr preferRelativeResize="0"/>
            <p:nvPr/>
          </p:nvPicPr>
          <p:blipFill>
            <a:blip r:embed="rId3">
              <a:alphaModFix/>
            </a:blip>
            <a:stretch>
              <a:fillRect/>
            </a:stretch>
          </p:blipFill>
          <p:spPr>
            <a:xfrm>
              <a:off x="675950" y="2828938"/>
              <a:ext cx="895350" cy="790575"/>
            </a:xfrm>
            <a:prstGeom prst="rect">
              <a:avLst/>
            </a:prstGeom>
            <a:noFill/>
            <a:ln>
              <a:noFill/>
            </a:ln>
          </p:spPr>
        </p:pic>
        <p:pic>
          <p:nvPicPr>
            <p:cNvPr id="1313" name="Google Shape;1313;p151" title="2.png"/>
            <p:cNvPicPr preferRelativeResize="0"/>
            <p:nvPr/>
          </p:nvPicPr>
          <p:blipFill>
            <a:blip r:embed="rId4">
              <a:alphaModFix/>
            </a:blip>
            <a:stretch>
              <a:fillRect/>
            </a:stretch>
          </p:blipFill>
          <p:spPr>
            <a:xfrm>
              <a:off x="2996625" y="2819413"/>
              <a:ext cx="876300" cy="809625"/>
            </a:xfrm>
            <a:prstGeom prst="rect">
              <a:avLst/>
            </a:prstGeom>
            <a:noFill/>
            <a:ln>
              <a:noFill/>
            </a:ln>
          </p:spPr>
        </p:pic>
        <p:pic>
          <p:nvPicPr>
            <p:cNvPr id="1314" name="Google Shape;1314;p151" title="4.png"/>
            <p:cNvPicPr preferRelativeResize="0"/>
            <p:nvPr/>
          </p:nvPicPr>
          <p:blipFill>
            <a:blip r:embed="rId5">
              <a:alphaModFix/>
            </a:blip>
            <a:stretch>
              <a:fillRect/>
            </a:stretch>
          </p:blipFill>
          <p:spPr>
            <a:xfrm>
              <a:off x="5163125" y="2794660"/>
              <a:ext cx="933450" cy="828675"/>
            </a:xfrm>
            <a:prstGeom prst="rect">
              <a:avLst/>
            </a:prstGeom>
            <a:noFill/>
            <a:ln>
              <a:noFill/>
            </a:ln>
          </p:spPr>
        </p:pic>
        <p:pic>
          <p:nvPicPr>
            <p:cNvPr id="1315" name="Google Shape;1315;p151" title="5.png"/>
            <p:cNvPicPr preferRelativeResize="0"/>
            <p:nvPr/>
          </p:nvPicPr>
          <p:blipFill>
            <a:blip r:embed="rId6">
              <a:alphaModFix/>
            </a:blip>
            <a:stretch>
              <a:fillRect/>
            </a:stretch>
          </p:blipFill>
          <p:spPr>
            <a:xfrm>
              <a:off x="7473716" y="2771788"/>
              <a:ext cx="1019175" cy="904875"/>
            </a:xfrm>
            <a:prstGeom prst="rect">
              <a:avLst/>
            </a:prstGeom>
            <a:noFill/>
            <a:ln>
              <a:noFill/>
            </a:ln>
          </p:spPr>
        </p:pic>
        <p:sp>
          <p:nvSpPr>
            <p:cNvPr id="1316" name="Google Shape;1316;p151"/>
            <p:cNvSpPr txBox="1"/>
            <p:nvPr/>
          </p:nvSpPr>
          <p:spPr>
            <a:xfrm>
              <a:off x="229925" y="3740725"/>
              <a:ext cx="1870500" cy="73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2"/>
                  </a:solidFill>
                </a:rPr>
                <a:t>136 MILIJARDAI</a:t>
              </a:r>
              <a:endParaRPr sz="1600" b="1">
                <a:solidFill>
                  <a:schemeClr val="accent2"/>
                </a:solidFill>
              </a:endParaRPr>
            </a:p>
            <a:p>
              <a:pPr marL="0" lvl="0" indent="0" algn="ctr" rtl="0">
                <a:spcBef>
                  <a:spcPts val="0"/>
                </a:spcBef>
                <a:spcAft>
                  <a:spcPts val="0"/>
                </a:spcAft>
                <a:buNone/>
              </a:pPr>
              <a:r>
                <a:rPr lang="en" sz="1100" b="1">
                  <a:solidFill>
                    <a:schemeClr val="accent1"/>
                  </a:solidFill>
                </a:rPr>
                <a:t>(PASAULINIU MASTU)</a:t>
              </a:r>
              <a:endParaRPr sz="1100" b="1">
                <a:solidFill>
                  <a:schemeClr val="accent1"/>
                </a:solidFill>
              </a:endParaRPr>
            </a:p>
          </p:txBody>
        </p:sp>
        <p:sp>
          <p:nvSpPr>
            <p:cNvPr id="1317" name="Google Shape;1317;p151"/>
            <p:cNvSpPr txBox="1"/>
            <p:nvPr/>
          </p:nvSpPr>
          <p:spPr>
            <a:xfrm>
              <a:off x="2392325" y="3740725"/>
              <a:ext cx="2066700" cy="73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2"/>
                  </a:solidFill>
                </a:rPr>
                <a:t>132 MILIJARDAI €</a:t>
              </a:r>
              <a:endParaRPr sz="1600" b="1">
                <a:solidFill>
                  <a:schemeClr val="accent2"/>
                </a:solidFill>
              </a:endParaRPr>
            </a:p>
            <a:p>
              <a:pPr marL="0" lvl="0" indent="0" algn="ctr" rtl="0">
                <a:spcBef>
                  <a:spcPts val="0"/>
                </a:spcBef>
                <a:spcAft>
                  <a:spcPts val="0"/>
                </a:spcAft>
                <a:buNone/>
              </a:pPr>
              <a:r>
                <a:rPr lang="en" sz="1100" b="1">
                  <a:solidFill>
                    <a:schemeClr val="accent1"/>
                  </a:solidFill>
                </a:rPr>
                <a:t>(PASAULINIU MASTU) </a:t>
              </a:r>
              <a:endParaRPr sz="1100" b="1">
                <a:solidFill>
                  <a:schemeClr val="accent1"/>
                </a:solidFill>
              </a:endParaRPr>
            </a:p>
          </p:txBody>
        </p:sp>
        <p:sp>
          <p:nvSpPr>
            <p:cNvPr id="1318" name="Google Shape;1318;p151"/>
            <p:cNvSpPr txBox="1"/>
            <p:nvPr/>
          </p:nvSpPr>
          <p:spPr>
            <a:xfrm>
              <a:off x="4754600" y="3740725"/>
              <a:ext cx="1870500" cy="73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2"/>
                  </a:solidFill>
                </a:rPr>
                <a:t>3,5 VALANDOS</a:t>
              </a:r>
              <a:endParaRPr sz="1600" b="1">
                <a:solidFill>
                  <a:schemeClr val="accent2"/>
                </a:solidFill>
              </a:endParaRPr>
            </a:p>
            <a:p>
              <a:pPr marL="0" lvl="0" indent="0" algn="ctr" rtl="0">
                <a:spcBef>
                  <a:spcPts val="0"/>
                </a:spcBef>
                <a:spcAft>
                  <a:spcPts val="0"/>
                </a:spcAft>
                <a:buNone/>
              </a:pPr>
              <a:r>
                <a:rPr lang="en" sz="1100" b="1">
                  <a:solidFill>
                    <a:schemeClr val="accent1"/>
                  </a:solidFill>
                </a:rPr>
                <a:t>(PER DIENĄ TELEFONE)</a:t>
              </a:r>
              <a:endParaRPr sz="1100" b="1">
                <a:solidFill>
                  <a:schemeClr val="accent1"/>
                </a:solidFill>
              </a:endParaRPr>
            </a:p>
          </p:txBody>
        </p:sp>
        <p:sp>
          <p:nvSpPr>
            <p:cNvPr id="1319" name="Google Shape;1319;p151"/>
            <p:cNvSpPr txBox="1"/>
            <p:nvPr/>
          </p:nvSpPr>
          <p:spPr>
            <a:xfrm>
              <a:off x="7014350" y="3740725"/>
              <a:ext cx="1870500" cy="739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2"/>
                  </a:solidFill>
                </a:rPr>
                <a:t>26</a:t>
              </a:r>
              <a:endParaRPr sz="1600" b="1">
                <a:solidFill>
                  <a:schemeClr val="accent2"/>
                </a:solidFill>
              </a:endParaRPr>
            </a:p>
            <a:p>
              <a:pPr marL="0" lvl="0" indent="0" algn="ctr" rtl="0">
                <a:spcBef>
                  <a:spcPts val="0"/>
                </a:spcBef>
                <a:spcAft>
                  <a:spcPts val="0"/>
                </a:spcAft>
                <a:buNone/>
              </a:pPr>
              <a:r>
                <a:rPr lang="en" sz="1100" b="1">
                  <a:solidFill>
                    <a:schemeClr val="accent1"/>
                  </a:solidFill>
                </a:rPr>
                <a:t>(VIDUTINIS ASMUO)</a:t>
              </a:r>
              <a:endParaRPr sz="1100" b="1">
                <a:solidFill>
                  <a:schemeClr val="accent1"/>
                </a:solidFill>
              </a:endParaRPr>
            </a:p>
          </p:txBody>
        </p:sp>
      </p:gr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sp>
        <p:nvSpPr>
          <p:cNvPr id="1325" name="Google Shape;1325;p152"/>
          <p:cNvSpPr txBox="1">
            <a:spLocks noGrp="1"/>
          </p:cNvSpPr>
          <p:nvPr>
            <p:ph type="title"/>
          </p:nvPr>
        </p:nvSpPr>
        <p:spPr>
          <a:xfrm>
            <a:off x="516825" y="273850"/>
            <a:ext cx="7998600" cy="867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Mobiliųjų aplikacijų skirstymas pagal kainą</a:t>
            </a:r>
            <a:endParaRPr sz="4500">
              <a:latin typeface="Century Gothic"/>
              <a:ea typeface="Century Gothic"/>
              <a:cs typeface="Century Gothic"/>
              <a:sym typeface="Century Gothic"/>
            </a:endParaRPr>
          </a:p>
        </p:txBody>
      </p:sp>
      <p:sp>
        <p:nvSpPr>
          <p:cNvPr id="1326" name="Google Shape;1326;p152"/>
          <p:cNvSpPr txBox="1"/>
          <p:nvPr/>
        </p:nvSpPr>
        <p:spPr>
          <a:xfrm>
            <a:off x="366575" y="1466300"/>
            <a:ext cx="8694600" cy="3402300"/>
          </a:xfrm>
          <a:prstGeom prst="rect">
            <a:avLst/>
          </a:prstGeom>
          <a:noFill/>
          <a:ln>
            <a:noFill/>
          </a:ln>
        </p:spPr>
        <p:txBody>
          <a:bodyPr spcFirstLastPara="1" wrap="square" lIns="91425" tIns="91425" rIns="91425" bIns="91425" anchor="t" anchorCtr="0">
            <a:noAutofit/>
          </a:bodyPr>
          <a:lstStyle/>
          <a:p>
            <a:pPr marL="0" lvl="0" indent="0" algn="l" rtl="0">
              <a:spcBef>
                <a:spcPts val="1000"/>
              </a:spcBef>
              <a:spcAft>
                <a:spcPts val="0"/>
              </a:spcAft>
              <a:buNone/>
            </a:pPr>
            <a:r>
              <a:rPr lang="en" sz="3200">
                <a:solidFill>
                  <a:srgbClr val="2E2E2E"/>
                </a:solidFill>
              </a:rPr>
              <a:t>Nemokamos</a:t>
            </a:r>
            <a:endParaRPr sz="3200">
              <a:solidFill>
                <a:srgbClr val="2E2E2E"/>
              </a:solidFill>
            </a:endParaRPr>
          </a:p>
          <a:p>
            <a:pPr marL="0" lvl="0" indent="0" algn="l" rtl="0">
              <a:spcBef>
                <a:spcPts val="1000"/>
              </a:spcBef>
              <a:spcAft>
                <a:spcPts val="0"/>
              </a:spcAft>
              <a:buNone/>
            </a:pPr>
            <a:r>
              <a:rPr lang="en" sz="3200">
                <a:solidFill>
                  <a:srgbClr val="2E2E2E"/>
                </a:solidFill>
              </a:rPr>
              <a:t>Mokamos</a:t>
            </a:r>
            <a:endParaRPr sz="3200">
              <a:solidFill>
                <a:srgbClr val="2E2E2E"/>
              </a:solidFill>
            </a:endParaRPr>
          </a:p>
          <a:p>
            <a:pPr marL="0" lvl="0" indent="0" algn="l" rtl="0">
              <a:spcBef>
                <a:spcPts val="1000"/>
              </a:spcBef>
              <a:spcAft>
                <a:spcPts val="0"/>
              </a:spcAft>
              <a:buNone/>
            </a:pPr>
            <a:r>
              <a:rPr lang="en" sz="3200">
                <a:solidFill>
                  <a:srgbClr val="2E2E2E"/>
                </a:solidFill>
              </a:rPr>
              <a:t>Programėlės su mokamomis funkcijomis</a:t>
            </a:r>
            <a:endParaRPr sz="3200">
              <a:solidFill>
                <a:srgbClr val="2E2E2E"/>
              </a:solidFill>
            </a:endParaRPr>
          </a:p>
          <a:p>
            <a:pPr marL="0" lvl="0" indent="0" algn="l" rtl="0">
              <a:spcBef>
                <a:spcPts val="1000"/>
              </a:spcBef>
              <a:spcAft>
                <a:spcPts val="0"/>
              </a:spcAft>
              <a:buNone/>
            </a:pPr>
            <a:r>
              <a:rPr lang="en" sz="3200">
                <a:solidFill>
                  <a:srgbClr val="2E2E2E"/>
                </a:solidFill>
              </a:rPr>
              <a:t>Prenumeratos pagrindu veikiančios programėlės</a:t>
            </a:r>
            <a:endParaRPr sz="3200">
              <a:solidFill>
                <a:srgbClr val="2E2E2E"/>
              </a:solidFill>
            </a:endParaRPr>
          </a:p>
          <a:p>
            <a:pPr marL="0" lvl="0" indent="0" algn="l" rtl="0">
              <a:spcBef>
                <a:spcPts val="1000"/>
              </a:spcBef>
              <a:spcAft>
                <a:spcPts val="0"/>
              </a:spcAft>
              <a:buNone/>
            </a:pPr>
            <a:r>
              <a:rPr lang="en" sz="3200">
                <a:solidFill>
                  <a:srgbClr val="2E2E2E"/>
                </a:solidFill>
              </a:rPr>
              <a:t>Hibridinio modelio programėlės</a:t>
            </a:r>
            <a:endParaRPr sz="3200">
              <a:solidFill>
                <a:srgbClr val="2E2E2E"/>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sp>
        <p:nvSpPr>
          <p:cNvPr id="1332" name="Google Shape;1332;p153"/>
          <p:cNvSpPr txBox="1">
            <a:spLocks noGrp="1"/>
          </p:cNvSpPr>
          <p:nvPr>
            <p:ph type="title"/>
          </p:nvPr>
        </p:nvSpPr>
        <p:spPr>
          <a:xfrm>
            <a:off x="564900" y="293350"/>
            <a:ext cx="8579100" cy="856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Mobiliųjų aplikacijų „kaina“ I</a:t>
            </a:r>
            <a:endParaRPr sz="4500">
              <a:latin typeface="Century Gothic"/>
              <a:ea typeface="Century Gothic"/>
              <a:cs typeface="Century Gothic"/>
              <a:sym typeface="Century Gothic"/>
            </a:endParaRPr>
          </a:p>
        </p:txBody>
      </p:sp>
      <p:pic>
        <p:nvPicPr>
          <p:cNvPr id="1333" name="Google Shape;1333;p153" title="Screenshot_20250715_142843_Google Play Store.jpg"/>
          <p:cNvPicPr preferRelativeResize="0"/>
          <p:nvPr/>
        </p:nvPicPr>
        <p:blipFill>
          <a:blip r:embed="rId3">
            <a:alphaModFix/>
          </a:blip>
          <a:stretch>
            <a:fillRect/>
          </a:stretch>
        </p:blipFill>
        <p:spPr>
          <a:xfrm>
            <a:off x="782475" y="2291101"/>
            <a:ext cx="3499423" cy="2067524"/>
          </a:xfrm>
          <a:prstGeom prst="rect">
            <a:avLst/>
          </a:prstGeom>
          <a:noFill/>
          <a:ln>
            <a:noFill/>
          </a:ln>
        </p:spPr>
      </p:pic>
      <p:pic>
        <p:nvPicPr>
          <p:cNvPr id="1334" name="Google Shape;1334;p153" title="Screenshot_20250715_142730_Google Play Store.jpg"/>
          <p:cNvPicPr preferRelativeResize="0"/>
          <p:nvPr/>
        </p:nvPicPr>
        <p:blipFill>
          <a:blip r:embed="rId4">
            <a:alphaModFix/>
          </a:blip>
          <a:stretch>
            <a:fillRect/>
          </a:stretch>
        </p:blipFill>
        <p:spPr>
          <a:xfrm>
            <a:off x="5218566" y="2291100"/>
            <a:ext cx="3419458" cy="2067525"/>
          </a:xfrm>
          <a:prstGeom prst="rect">
            <a:avLst/>
          </a:prstGeom>
          <a:noFill/>
          <a:ln>
            <a:noFill/>
          </a:ln>
        </p:spPr>
      </p:pic>
      <p:sp>
        <p:nvSpPr>
          <p:cNvPr id="1335" name="Google Shape;1335;p153"/>
          <p:cNvSpPr txBox="1"/>
          <p:nvPr/>
        </p:nvSpPr>
        <p:spPr>
          <a:xfrm>
            <a:off x="435298" y="1677900"/>
            <a:ext cx="3551100" cy="521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800"/>
              </a:spcBef>
              <a:spcAft>
                <a:spcPts val="0"/>
              </a:spcAft>
              <a:buClr>
                <a:schemeClr val="dk1"/>
              </a:buClr>
              <a:buSzPts val="1100"/>
              <a:buFont typeface="Arial"/>
              <a:buNone/>
            </a:pPr>
            <a:r>
              <a:rPr lang="en" sz="3200">
                <a:solidFill>
                  <a:srgbClr val="2E2E2E"/>
                </a:solidFill>
              </a:rPr>
              <a:t>1. Nemokamos</a:t>
            </a:r>
            <a:endParaRPr sz="3200">
              <a:solidFill>
                <a:srgbClr val="2E2E2E"/>
              </a:solidFill>
            </a:endParaRPr>
          </a:p>
        </p:txBody>
      </p:sp>
      <p:sp>
        <p:nvSpPr>
          <p:cNvPr id="1336" name="Google Shape;1336;p153"/>
          <p:cNvSpPr txBox="1"/>
          <p:nvPr/>
        </p:nvSpPr>
        <p:spPr>
          <a:xfrm>
            <a:off x="4932184" y="1677909"/>
            <a:ext cx="3246900" cy="521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800"/>
              </a:spcBef>
              <a:spcAft>
                <a:spcPts val="0"/>
              </a:spcAft>
              <a:buNone/>
            </a:pPr>
            <a:r>
              <a:rPr lang="en" sz="3200">
                <a:solidFill>
                  <a:srgbClr val="2E2E2E"/>
                </a:solidFill>
              </a:rPr>
              <a:t>2. Mokamos</a:t>
            </a:r>
            <a:endParaRPr sz="3200">
              <a:solidFill>
                <a:srgbClr val="2E2E2E"/>
              </a:solidFill>
            </a:endParaRPr>
          </a:p>
        </p:txBody>
      </p:sp>
      <p:cxnSp>
        <p:nvCxnSpPr>
          <p:cNvPr id="1337" name="Google Shape;1337;p153"/>
          <p:cNvCxnSpPr/>
          <p:nvPr/>
        </p:nvCxnSpPr>
        <p:spPr>
          <a:xfrm rot="-5400000" flipH="1">
            <a:off x="-509700" y="2858050"/>
            <a:ext cx="2233800" cy="343800"/>
          </a:xfrm>
          <a:prstGeom prst="bentConnector3">
            <a:avLst>
              <a:gd name="adj1" fmla="val 100001"/>
            </a:avLst>
          </a:prstGeom>
          <a:noFill/>
          <a:ln w="28575" cap="flat" cmpd="sng">
            <a:solidFill>
              <a:srgbClr val="EA551F"/>
            </a:solidFill>
            <a:prstDash val="solid"/>
            <a:round/>
            <a:headEnd type="none" w="med" len="med"/>
            <a:tailEnd type="stealth" w="med" len="med"/>
          </a:ln>
        </p:spPr>
      </p:cxnSp>
      <p:cxnSp>
        <p:nvCxnSpPr>
          <p:cNvPr id="1338" name="Google Shape;1338;p153"/>
          <p:cNvCxnSpPr/>
          <p:nvPr/>
        </p:nvCxnSpPr>
        <p:spPr>
          <a:xfrm rot="-5400000" flipH="1">
            <a:off x="3929750" y="2858050"/>
            <a:ext cx="2233800" cy="343800"/>
          </a:xfrm>
          <a:prstGeom prst="bentConnector3">
            <a:avLst>
              <a:gd name="adj1" fmla="val 100001"/>
            </a:avLst>
          </a:prstGeom>
          <a:noFill/>
          <a:ln w="28575" cap="flat" cmpd="sng">
            <a:solidFill>
              <a:srgbClr val="EA551F"/>
            </a:solidFill>
            <a:prstDash val="solid"/>
            <a:round/>
            <a:headEnd type="none" w="med" len="med"/>
            <a:tailEnd type="stealth" w="med" len="med"/>
          </a:ln>
        </p:spPr>
      </p:cxn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343"/>
        <p:cNvGrpSpPr/>
        <p:nvPr/>
      </p:nvGrpSpPr>
      <p:grpSpPr>
        <a:xfrm>
          <a:off x="0" y="0"/>
          <a:ext cx="0" cy="0"/>
          <a:chOff x="0" y="0"/>
          <a:chExt cx="0" cy="0"/>
        </a:xfrm>
      </p:grpSpPr>
      <p:sp>
        <p:nvSpPr>
          <p:cNvPr id="1344" name="Google Shape;1344;p154"/>
          <p:cNvSpPr txBox="1">
            <a:spLocks noGrp="1"/>
          </p:cNvSpPr>
          <p:nvPr>
            <p:ph type="title"/>
          </p:nvPr>
        </p:nvSpPr>
        <p:spPr>
          <a:xfrm>
            <a:off x="564900" y="293350"/>
            <a:ext cx="8579100" cy="856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Mobiliųjų aplikacijų „kaina“ II</a:t>
            </a:r>
            <a:endParaRPr sz="4500">
              <a:latin typeface="Century Gothic"/>
              <a:ea typeface="Century Gothic"/>
              <a:cs typeface="Century Gothic"/>
              <a:sym typeface="Century Gothic"/>
            </a:endParaRPr>
          </a:p>
        </p:txBody>
      </p:sp>
      <p:pic>
        <p:nvPicPr>
          <p:cNvPr id="1345" name="Google Shape;1345;p154" title="Screenshot_20250715_143427_Canva.jpg"/>
          <p:cNvPicPr preferRelativeResize="0"/>
          <p:nvPr/>
        </p:nvPicPr>
        <p:blipFill>
          <a:blip r:embed="rId3">
            <a:alphaModFix/>
          </a:blip>
          <a:stretch>
            <a:fillRect/>
          </a:stretch>
        </p:blipFill>
        <p:spPr>
          <a:xfrm>
            <a:off x="3764708" y="1013578"/>
            <a:ext cx="2446667" cy="4129924"/>
          </a:xfrm>
          <a:prstGeom prst="rect">
            <a:avLst/>
          </a:prstGeom>
          <a:noFill/>
          <a:ln>
            <a:noFill/>
          </a:ln>
        </p:spPr>
      </p:pic>
      <p:pic>
        <p:nvPicPr>
          <p:cNvPr id="1346" name="Google Shape;1346;p154" title="Netflix-prices.jpeg"/>
          <p:cNvPicPr preferRelativeResize="0"/>
          <p:nvPr/>
        </p:nvPicPr>
        <p:blipFill>
          <a:blip r:embed="rId4">
            <a:alphaModFix/>
          </a:blip>
          <a:stretch>
            <a:fillRect/>
          </a:stretch>
        </p:blipFill>
        <p:spPr>
          <a:xfrm>
            <a:off x="58625" y="3203900"/>
            <a:ext cx="3260673" cy="1833001"/>
          </a:xfrm>
          <a:prstGeom prst="rect">
            <a:avLst/>
          </a:prstGeom>
          <a:noFill/>
          <a:ln>
            <a:noFill/>
          </a:ln>
        </p:spPr>
      </p:pic>
      <p:sp>
        <p:nvSpPr>
          <p:cNvPr id="1347" name="Google Shape;1347;p154"/>
          <p:cNvSpPr txBox="1"/>
          <p:nvPr/>
        </p:nvSpPr>
        <p:spPr>
          <a:xfrm>
            <a:off x="6211375" y="1297275"/>
            <a:ext cx="3033300" cy="1421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800"/>
              </a:spcBef>
              <a:spcAft>
                <a:spcPts val="0"/>
              </a:spcAft>
              <a:buClr>
                <a:schemeClr val="dk1"/>
              </a:buClr>
              <a:buSzPts val="1100"/>
              <a:buFont typeface="Arial"/>
              <a:buNone/>
            </a:pPr>
            <a:r>
              <a:rPr lang="en" sz="3200">
                <a:solidFill>
                  <a:srgbClr val="2E2E2E"/>
                </a:solidFill>
              </a:rPr>
              <a:t>4. Programėlės su mokamomis f-jomis</a:t>
            </a:r>
            <a:endParaRPr sz="3200">
              <a:solidFill>
                <a:srgbClr val="2E2E2E"/>
              </a:solidFill>
            </a:endParaRPr>
          </a:p>
        </p:txBody>
      </p:sp>
      <p:sp>
        <p:nvSpPr>
          <p:cNvPr id="1348" name="Google Shape;1348;p154"/>
          <p:cNvSpPr txBox="1"/>
          <p:nvPr/>
        </p:nvSpPr>
        <p:spPr>
          <a:xfrm>
            <a:off x="126425" y="1387306"/>
            <a:ext cx="3837300" cy="11844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800"/>
              </a:spcBef>
              <a:spcAft>
                <a:spcPts val="0"/>
              </a:spcAft>
              <a:buClr>
                <a:schemeClr val="dk1"/>
              </a:buClr>
              <a:buSzPts val="1100"/>
              <a:buFont typeface="Arial"/>
              <a:buNone/>
            </a:pPr>
            <a:r>
              <a:rPr lang="en" sz="3200">
                <a:solidFill>
                  <a:srgbClr val="2E2E2E"/>
                </a:solidFill>
              </a:rPr>
              <a:t>3. Prenumeratos pagrindu veikiančios programėlės</a:t>
            </a:r>
            <a:endParaRPr sz="3200">
              <a:solidFill>
                <a:srgbClr val="2E2E2E"/>
              </a:solidFill>
            </a:endParaRPr>
          </a:p>
        </p:txBody>
      </p:sp>
      <p:cxnSp>
        <p:nvCxnSpPr>
          <p:cNvPr id="1349" name="Google Shape;1349;p154"/>
          <p:cNvCxnSpPr/>
          <p:nvPr/>
        </p:nvCxnSpPr>
        <p:spPr>
          <a:xfrm rot="-5400000" flipH="1">
            <a:off x="1899900" y="3291800"/>
            <a:ext cx="930900" cy="473100"/>
          </a:xfrm>
          <a:prstGeom prst="bentConnector3">
            <a:avLst>
              <a:gd name="adj1" fmla="val 50000"/>
            </a:avLst>
          </a:prstGeom>
          <a:noFill/>
          <a:ln w="28575" cap="flat" cmpd="sng">
            <a:solidFill>
              <a:srgbClr val="EA551F"/>
            </a:solidFill>
            <a:prstDash val="solid"/>
            <a:round/>
            <a:headEnd type="none" w="med" len="med"/>
            <a:tailEnd type="stealth" w="med" len="med"/>
          </a:ln>
        </p:spPr>
      </p:cxnSp>
      <p:cxnSp>
        <p:nvCxnSpPr>
          <p:cNvPr id="1350" name="Google Shape;1350;p154"/>
          <p:cNvCxnSpPr/>
          <p:nvPr/>
        </p:nvCxnSpPr>
        <p:spPr>
          <a:xfrm rot="5400000">
            <a:off x="5676175" y="3362300"/>
            <a:ext cx="1833000" cy="332100"/>
          </a:xfrm>
          <a:prstGeom prst="bentConnector3">
            <a:avLst>
              <a:gd name="adj1" fmla="val 99367"/>
            </a:avLst>
          </a:prstGeom>
          <a:noFill/>
          <a:ln w="28575" cap="flat" cmpd="sng">
            <a:solidFill>
              <a:srgbClr val="EA551F"/>
            </a:solidFill>
            <a:prstDash val="solid"/>
            <a:round/>
            <a:headEnd type="none" w="med" len="med"/>
            <a:tailEnd type="stealth" w="med" len="med"/>
          </a:ln>
        </p:spPr>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p155"/>
          <p:cNvSpPr txBox="1">
            <a:spLocks noGrp="1"/>
          </p:cNvSpPr>
          <p:nvPr>
            <p:ph type="title"/>
          </p:nvPr>
        </p:nvSpPr>
        <p:spPr>
          <a:xfrm>
            <a:off x="564900" y="293350"/>
            <a:ext cx="8579100" cy="8565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Mobiliųjų aplikacijų „kaina“ III</a:t>
            </a:r>
            <a:endParaRPr sz="4500">
              <a:latin typeface="Century Gothic"/>
              <a:ea typeface="Century Gothic"/>
              <a:cs typeface="Century Gothic"/>
              <a:sym typeface="Century Gothic"/>
            </a:endParaRPr>
          </a:p>
        </p:txBody>
      </p:sp>
      <p:pic>
        <p:nvPicPr>
          <p:cNvPr id="1357" name="Google Shape;1357;p155" title="Screenshot_20250715_143954_Chrome.jpg"/>
          <p:cNvPicPr preferRelativeResize="0"/>
          <p:nvPr/>
        </p:nvPicPr>
        <p:blipFill>
          <a:blip r:embed="rId3">
            <a:alphaModFix/>
          </a:blip>
          <a:stretch>
            <a:fillRect/>
          </a:stretch>
        </p:blipFill>
        <p:spPr>
          <a:xfrm>
            <a:off x="3946575" y="1149850"/>
            <a:ext cx="3123211" cy="3993648"/>
          </a:xfrm>
          <a:prstGeom prst="rect">
            <a:avLst/>
          </a:prstGeom>
          <a:noFill/>
          <a:ln>
            <a:noFill/>
          </a:ln>
        </p:spPr>
      </p:pic>
      <p:sp>
        <p:nvSpPr>
          <p:cNvPr id="1358" name="Google Shape;1358;p155"/>
          <p:cNvSpPr txBox="1">
            <a:spLocks noGrp="1"/>
          </p:cNvSpPr>
          <p:nvPr>
            <p:ph type="body" idx="1"/>
          </p:nvPr>
        </p:nvSpPr>
        <p:spPr>
          <a:xfrm>
            <a:off x="564900" y="1359300"/>
            <a:ext cx="3261300" cy="1424400"/>
          </a:xfrm>
          <a:prstGeom prst="rect">
            <a:avLst/>
          </a:prstGeom>
          <a:noFill/>
          <a:ln>
            <a:noFill/>
          </a:ln>
        </p:spPr>
        <p:txBody>
          <a:bodyPr spcFirstLastPara="1" wrap="square" lIns="68575" tIns="34275" rIns="68575" bIns="34275" anchor="t" anchorCtr="0">
            <a:noAutofit/>
          </a:bodyPr>
          <a:lstStyle/>
          <a:p>
            <a:pPr marL="0" lvl="0" indent="0" algn="l" rtl="0">
              <a:lnSpc>
                <a:spcPct val="80000"/>
              </a:lnSpc>
              <a:spcBef>
                <a:spcPts val="800"/>
              </a:spcBef>
              <a:spcAft>
                <a:spcPts val="0"/>
              </a:spcAft>
              <a:buNone/>
            </a:pPr>
            <a:r>
              <a:rPr lang="en" sz="3200"/>
              <a:t>5. </a:t>
            </a:r>
            <a:r>
              <a:rPr lang="en" sz="3200">
                <a:latin typeface="Arial"/>
                <a:ea typeface="Arial"/>
                <a:cs typeface="Arial"/>
                <a:sym typeface="Arial"/>
              </a:rPr>
              <a:t>Hibridinio modelio programėlės</a:t>
            </a:r>
            <a:endParaRPr sz="3200"/>
          </a:p>
        </p:txBody>
      </p:sp>
      <p:cxnSp>
        <p:nvCxnSpPr>
          <p:cNvPr id="1359" name="Google Shape;1359;p155"/>
          <p:cNvCxnSpPr/>
          <p:nvPr/>
        </p:nvCxnSpPr>
        <p:spPr>
          <a:xfrm rot="-5400000" flipH="1">
            <a:off x="2953650" y="2258550"/>
            <a:ext cx="897300" cy="847800"/>
          </a:xfrm>
          <a:prstGeom prst="bentConnector3">
            <a:avLst>
              <a:gd name="adj1" fmla="val 100855"/>
            </a:avLst>
          </a:prstGeom>
          <a:noFill/>
          <a:ln w="28575" cap="flat" cmpd="sng">
            <a:solidFill>
              <a:srgbClr val="EA551F"/>
            </a:solidFill>
            <a:prstDash val="solid"/>
            <a:round/>
            <a:headEnd type="none" w="med" len="med"/>
            <a:tailEnd type="stealth" w="med" len="med"/>
          </a:ln>
        </p:spPr>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p156"/>
          <p:cNvSpPr txBox="1">
            <a:spLocks noGrp="1"/>
          </p:cNvSpPr>
          <p:nvPr>
            <p:ph type="title"/>
          </p:nvPr>
        </p:nvSpPr>
        <p:spPr>
          <a:xfrm>
            <a:off x="516825" y="273850"/>
            <a:ext cx="7998600" cy="846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Programėlių parduotuvės I: App Store </a:t>
            </a:r>
            <a:endParaRPr sz="4500">
              <a:latin typeface="Century Gothic"/>
              <a:ea typeface="Century Gothic"/>
              <a:cs typeface="Century Gothic"/>
              <a:sym typeface="Century Gothic"/>
            </a:endParaRPr>
          </a:p>
        </p:txBody>
      </p:sp>
      <p:sp>
        <p:nvSpPr>
          <p:cNvPr id="1366" name="Google Shape;1366;p156"/>
          <p:cNvSpPr txBox="1"/>
          <p:nvPr/>
        </p:nvSpPr>
        <p:spPr>
          <a:xfrm>
            <a:off x="516825" y="1477500"/>
            <a:ext cx="5934300" cy="36660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 sz="3200">
                <a:solidFill>
                  <a:srgbClr val="2E2E2E"/>
                </a:solidFill>
              </a:rPr>
              <a:t>Glaudi integracija su iOS sistema</a:t>
            </a:r>
            <a:endParaRPr sz="3200">
              <a:solidFill>
                <a:srgbClr val="2E2E2E"/>
              </a:solidFill>
            </a:endParaRPr>
          </a:p>
          <a:p>
            <a:pPr marL="0" lvl="0" indent="0" algn="l" rtl="0">
              <a:lnSpc>
                <a:spcPct val="90000"/>
              </a:lnSpc>
              <a:spcBef>
                <a:spcPts val="1000"/>
              </a:spcBef>
              <a:spcAft>
                <a:spcPts val="0"/>
              </a:spcAft>
              <a:buNone/>
            </a:pPr>
            <a:endParaRPr sz="1500">
              <a:solidFill>
                <a:srgbClr val="2E2E2E"/>
              </a:solidFill>
            </a:endParaRPr>
          </a:p>
          <a:p>
            <a:pPr marL="0" lvl="0" indent="0" algn="l" rtl="0">
              <a:lnSpc>
                <a:spcPct val="90000"/>
              </a:lnSpc>
              <a:spcBef>
                <a:spcPts val="1000"/>
              </a:spcBef>
              <a:spcAft>
                <a:spcPts val="0"/>
              </a:spcAft>
              <a:buNone/>
            </a:pPr>
            <a:r>
              <a:rPr lang="en" sz="3200">
                <a:solidFill>
                  <a:srgbClr val="2E2E2E"/>
                </a:solidFill>
              </a:rPr>
              <a:t>Rankinė programėlių peržiūra</a:t>
            </a:r>
            <a:endParaRPr sz="3200">
              <a:solidFill>
                <a:srgbClr val="2E2E2E"/>
              </a:solidFill>
            </a:endParaRPr>
          </a:p>
          <a:p>
            <a:pPr marL="0" lvl="0" indent="0" algn="l" rtl="0">
              <a:lnSpc>
                <a:spcPct val="90000"/>
              </a:lnSpc>
              <a:spcBef>
                <a:spcPts val="1000"/>
              </a:spcBef>
              <a:spcAft>
                <a:spcPts val="0"/>
              </a:spcAft>
              <a:buNone/>
            </a:pPr>
            <a:endParaRPr sz="1500">
              <a:solidFill>
                <a:srgbClr val="2E2E2E"/>
              </a:solidFill>
            </a:endParaRPr>
          </a:p>
          <a:p>
            <a:pPr marL="0" lvl="0" indent="0" algn="l" rtl="0">
              <a:lnSpc>
                <a:spcPct val="90000"/>
              </a:lnSpc>
              <a:spcBef>
                <a:spcPts val="1000"/>
              </a:spcBef>
              <a:spcAft>
                <a:spcPts val="1000"/>
              </a:spcAft>
              <a:buNone/>
            </a:pPr>
            <a:r>
              <a:rPr lang="en" sz="3200">
                <a:solidFill>
                  <a:srgbClr val="2E2E2E"/>
                </a:solidFill>
              </a:rPr>
              <a:t>Individualus leidimų valdymas </a:t>
            </a:r>
            <a:endParaRPr sz="3200">
              <a:solidFill>
                <a:srgbClr val="2E2E2E"/>
              </a:solidFill>
            </a:endParaRPr>
          </a:p>
        </p:txBody>
      </p:sp>
      <p:pic>
        <p:nvPicPr>
          <p:cNvPr id="1367" name="Google Shape;1367;p156" title="favpng_d7e59806722094fdf7976c6c3e81f88f.png"/>
          <p:cNvPicPr preferRelativeResize="0"/>
          <p:nvPr/>
        </p:nvPicPr>
        <p:blipFill>
          <a:blip r:embed="rId3">
            <a:alphaModFix/>
          </a:blip>
          <a:stretch>
            <a:fillRect/>
          </a:stretch>
        </p:blipFill>
        <p:spPr>
          <a:xfrm>
            <a:off x="6651550" y="1920450"/>
            <a:ext cx="2111875" cy="2111875"/>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sp>
        <p:nvSpPr>
          <p:cNvPr id="1373" name="Google Shape;1373;p157"/>
          <p:cNvSpPr txBox="1">
            <a:spLocks noGrp="1"/>
          </p:cNvSpPr>
          <p:nvPr>
            <p:ph type="title"/>
          </p:nvPr>
        </p:nvSpPr>
        <p:spPr>
          <a:xfrm>
            <a:off x="516825" y="273850"/>
            <a:ext cx="7998600" cy="846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Programėlių parduotuvės II: Google Play </a:t>
            </a:r>
            <a:endParaRPr sz="4500">
              <a:latin typeface="Century Gothic"/>
              <a:ea typeface="Century Gothic"/>
              <a:cs typeface="Century Gothic"/>
              <a:sym typeface="Century Gothic"/>
            </a:endParaRPr>
          </a:p>
        </p:txBody>
      </p:sp>
      <p:sp>
        <p:nvSpPr>
          <p:cNvPr id="1374" name="Google Shape;1374;p157"/>
          <p:cNvSpPr txBox="1">
            <a:spLocks noGrp="1"/>
          </p:cNvSpPr>
          <p:nvPr>
            <p:ph type="body" idx="1"/>
          </p:nvPr>
        </p:nvSpPr>
        <p:spPr>
          <a:xfrm>
            <a:off x="610175" y="1447650"/>
            <a:ext cx="4453200" cy="3512700"/>
          </a:xfrm>
          <a:prstGeom prst="rect">
            <a:avLst/>
          </a:prstGeom>
          <a:noFill/>
          <a:ln>
            <a:noFill/>
          </a:ln>
        </p:spPr>
        <p:txBody>
          <a:bodyPr spcFirstLastPara="1" wrap="square" lIns="68575" tIns="34275" rIns="68575" bIns="34275" anchor="t" anchorCtr="0">
            <a:normAutofit/>
          </a:bodyPr>
          <a:lstStyle/>
          <a:p>
            <a:pPr marL="0" lvl="0" indent="0" algn="l" rtl="0">
              <a:spcBef>
                <a:spcPts val="800"/>
              </a:spcBef>
              <a:spcAft>
                <a:spcPts val="0"/>
              </a:spcAft>
              <a:buNone/>
            </a:pPr>
            <a:r>
              <a:rPr lang="en" sz="3200"/>
              <a:t>Atsiliepimų sistema</a:t>
            </a:r>
            <a:endParaRPr sz="3200"/>
          </a:p>
          <a:p>
            <a:pPr marL="0" lvl="0" indent="0" algn="l" rtl="0">
              <a:spcBef>
                <a:spcPts val="1000"/>
              </a:spcBef>
              <a:spcAft>
                <a:spcPts val="0"/>
              </a:spcAft>
              <a:buNone/>
            </a:pPr>
            <a:endParaRPr sz="1500"/>
          </a:p>
          <a:p>
            <a:pPr marL="0" lvl="0" indent="0" algn="l" rtl="0">
              <a:spcBef>
                <a:spcPts val="1000"/>
              </a:spcBef>
              <a:spcAft>
                <a:spcPts val="0"/>
              </a:spcAft>
              <a:buNone/>
            </a:pPr>
            <a:r>
              <a:rPr lang="en" sz="3200"/>
              <a:t>Edukacinė sistema (Teacher Approved)</a:t>
            </a:r>
            <a:endParaRPr sz="3200"/>
          </a:p>
          <a:p>
            <a:pPr marL="0" lvl="0" indent="0" algn="l" rtl="0">
              <a:spcBef>
                <a:spcPts val="1000"/>
              </a:spcBef>
              <a:spcAft>
                <a:spcPts val="0"/>
              </a:spcAft>
              <a:buNone/>
            </a:pPr>
            <a:endParaRPr sz="1500"/>
          </a:p>
          <a:p>
            <a:pPr marL="0" lvl="0" indent="0" algn="l" rtl="0">
              <a:spcBef>
                <a:spcPts val="1000"/>
              </a:spcBef>
              <a:spcAft>
                <a:spcPts val="1000"/>
              </a:spcAft>
              <a:buNone/>
            </a:pPr>
            <a:r>
              <a:rPr lang="en" sz="3200"/>
              <a:t>Kelių lygių apsauga</a:t>
            </a:r>
            <a:endParaRPr sz="3400"/>
          </a:p>
        </p:txBody>
      </p:sp>
      <p:pic>
        <p:nvPicPr>
          <p:cNvPr id="1375" name="Google Shape;1375;p157" descr="Paveikslėlis, kuriame yra Grafika, ekrano kopija, grafinis dizainas, Šriftas&#10;&#10;Dirbtinio intelekto sugeneruotas turinys gali būti neteisingas."/>
          <p:cNvPicPr preferRelativeResize="0"/>
          <p:nvPr/>
        </p:nvPicPr>
        <p:blipFill rotWithShape="1">
          <a:blip r:embed="rId3">
            <a:alphaModFix/>
          </a:blip>
          <a:srcRect/>
          <a:stretch/>
        </p:blipFill>
        <p:spPr>
          <a:xfrm>
            <a:off x="4192701" y="1241451"/>
            <a:ext cx="4951297" cy="3303977"/>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380"/>
        <p:cNvGrpSpPr/>
        <p:nvPr/>
      </p:nvGrpSpPr>
      <p:grpSpPr>
        <a:xfrm>
          <a:off x="0" y="0"/>
          <a:ext cx="0" cy="0"/>
          <a:chOff x="0" y="0"/>
          <a:chExt cx="0" cy="0"/>
        </a:xfrm>
      </p:grpSpPr>
      <p:sp>
        <p:nvSpPr>
          <p:cNvPr id="1381" name="Google Shape;1381;p158"/>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Kaip išvengti pavojų parsisiunčiant programėles</a:t>
            </a:r>
            <a:endParaRPr sz="4500">
              <a:latin typeface="Century Gothic"/>
              <a:ea typeface="Century Gothic"/>
              <a:cs typeface="Century Gothic"/>
              <a:sym typeface="Century Gothic"/>
            </a:endParaRPr>
          </a:p>
        </p:txBody>
      </p:sp>
      <p:sp>
        <p:nvSpPr>
          <p:cNvPr id="1382" name="Google Shape;1382;p158"/>
          <p:cNvSpPr txBox="1">
            <a:spLocks noGrp="1"/>
          </p:cNvSpPr>
          <p:nvPr>
            <p:ph type="body" idx="1"/>
          </p:nvPr>
        </p:nvSpPr>
        <p:spPr>
          <a:xfrm>
            <a:off x="516825" y="1558275"/>
            <a:ext cx="4825800" cy="3435300"/>
          </a:xfrm>
          <a:prstGeom prst="rect">
            <a:avLst/>
          </a:prstGeom>
          <a:noFill/>
          <a:ln>
            <a:noFill/>
          </a:ln>
        </p:spPr>
        <p:txBody>
          <a:bodyPr spcFirstLastPara="1" wrap="square" lIns="68575" tIns="34275" rIns="68575" bIns="34275" anchor="t" anchorCtr="0">
            <a:normAutofit/>
          </a:bodyPr>
          <a:lstStyle/>
          <a:p>
            <a:pPr marL="0" lvl="0" indent="0" algn="l" rtl="0">
              <a:spcBef>
                <a:spcPts val="800"/>
              </a:spcBef>
              <a:spcAft>
                <a:spcPts val="0"/>
              </a:spcAft>
              <a:buClr>
                <a:schemeClr val="dk1"/>
              </a:buClr>
              <a:buSzPts val="1100"/>
              <a:buFont typeface="Arial"/>
              <a:buNone/>
            </a:pPr>
            <a:r>
              <a:rPr lang="en" sz="3200"/>
              <a:t>Ribokite prieigą prie savo duomenų</a:t>
            </a:r>
            <a:endParaRPr sz="3200"/>
          </a:p>
          <a:p>
            <a:pPr marL="0" lvl="0" indent="0" algn="l" rtl="0">
              <a:spcBef>
                <a:spcPts val="800"/>
              </a:spcBef>
              <a:spcAft>
                <a:spcPts val="0"/>
              </a:spcAft>
              <a:buClr>
                <a:schemeClr val="dk1"/>
              </a:buClr>
              <a:buSzPts val="1100"/>
              <a:buFont typeface="Arial"/>
              <a:buNone/>
            </a:pPr>
            <a:endParaRPr sz="3200"/>
          </a:p>
          <a:p>
            <a:pPr marL="0" lvl="0" indent="0" algn="l" rtl="0">
              <a:lnSpc>
                <a:spcPct val="90000"/>
              </a:lnSpc>
              <a:spcBef>
                <a:spcPts val="800"/>
              </a:spcBef>
              <a:spcAft>
                <a:spcPts val="0"/>
              </a:spcAft>
              <a:buNone/>
            </a:pPr>
            <a:r>
              <a:rPr lang="en" sz="3200"/>
              <a:t>Reguliariai p</a:t>
            </a:r>
            <a:r>
              <a:rPr lang="en" sz="3200">
                <a:latin typeface="Arial"/>
                <a:ea typeface="Arial"/>
                <a:cs typeface="Arial"/>
                <a:sym typeface="Arial"/>
              </a:rPr>
              <a:t>eržiūrėkite aplikacijų leidimus</a:t>
            </a:r>
            <a:endParaRPr sz="3200"/>
          </a:p>
        </p:txBody>
      </p:sp>
      <p:pic>
        <p:nvPicPr>
          <p:cNvPr id="1383" name="Google Shape;1383;p158" title="Screenshot_20250822_103737_Permission controller.jpg"/>
          <p:cNvPicPr preferRelativeResize="0"/>
          <p:nvPr/>
        </p:nvPicPr>
        <p:blipFill>
          <a:blip r:embed="rId3">
            <a:alphaModFix/>
          </a:blip>
          <a:stretch>
            <a:fillRect/>
          </a:stretch>
        </p:blipFill>
        <p:spPr>
          <a:xfrm>
            <a:off x="6301600" y="1188075"/>
            <a:ext cx="2321676" cy="3955425"/>
          </a:xfrm>
          <a:prstGeom prst="rect">
            <a:avLst/>
          </a:prstGeom>
          <a:noFill/>
          <a:ln>
            <a:noFill/>
          </a:ln>
        </p:spPr>
      </p:pic>
      <p:cxnSp>
        <p:nvCxnSpPr>
          <p:cNvPr id="1384" name="Google Shape;1384;p158"/>
          <p:cNvCxnSpPr/>
          <p:nvPr/>
        </p:nvCxnSpPr>
        <p:spPr>
          <a:xfrm rot="10800000" flipH="1">
            <a:off x="5646550" y="2380184"/>
            <a:ext cx="554400" cy="20400"/>
          </a:xfrm>
          <a:prstGeom prst="straightConnector1">
            <a:avLst/>
          </a:prstGeom>
          <a:noFill/>
          <a:ln w="38100" cap="flat" cmpd="sng">
            <a:solidFill>
              <a:srgbClr val="EA551F"/>
            </a:solidFill>
            <a:prstDash val="solid"/>
            <a:round/>
            <a:headEnd type="none" w="med" len="med"/>
            <a:tailEnd type="triangle" w="med" len="med"/>
          </a:ln>
        </p:spPr>
      </p:cxnSp>
      <p:cxnSp>
        <p:nvCxnSpPr>
          <p:cNvPr id="1385" name="Google Shape;1385;p158"/>
          <p:cNvCxnSpPr/>
          <p:nvPr/>
        </p:nvCxnSpPr>
        <p:spPr>
          <a:xfrm rot="10800000" flipH="1">
            <a:off x="5646550" y="2963759"/>
            <a:ext cx="554400" cy="20400"/>
          </a:xfrm>
          <a:prstGeom prst="straightConnector1">
            <a:avLst/>
          </a:prstGeom>
          <a:noFill/>
          <a:ln w="38100" cap="flat" cmpd="sng">
            <a:solidFill>
              <a:srgbClr val="EA551F"/>
            </a:solidFill>
            <a:prstDash val="solid"/>
            <a:round/>
            <a:headEnd type="none" w="med" len="med"/>
            <a:tailEnd type="triangle" w="med" len="med"/>
          </a:ln>
        </p:spPr>
      </p:cxnSp>
      <p:cxnSp>
        <p:nvCxnSpPr>
          <p:cNvPr id="1386" name="Google Shape;1386;p158"/>
          <p:cNvCxnSpPr/>
          <p:nvPr/>
        </p:nvCxnSpPr>
        <p:spPr>
          <a:xfrm rot="10800000" flipH="1">
            <a:off x="5646550" y="3547334"/>
            <a:ext cx="554400" cy="20400"/>
          </a:xfrm>
          <a:prstGeom prst="straightConnector1">
            <a:avLst/>
          </a:prstGeom>
          <a:noFill/>
          <a:ln w="38100" cap="flat" cmpd="sng">
            <a:solidFill>
              <a:srgbClr val="EA551F"/>
            </a:solidFill>
            <a:prstDash val="solid"/>
            <a:round/>
            <a:headEnd type="none" w="med" len="med"/>
            <a:tailEnd type="triangle" w="med" len="med"/>
          </a:ln>
        </p:spPr>
      </p:cxn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159"/>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Programėlių leidimai</a:t>
            </a:r>
            <a:endParaRPr sz="4500">
              <a:latin typeface="Century Gothic"/>
              <a:ea typeface="Century Gothic"/>
              <a:cs typeface="Century Gothic"/>
              <a:sym typeface="Century Gothic"/>
            </a:endParaRPr>
          </a:p>
        </p:txBody>
      </p:sp>
      <p:sp>
        <p:nvSpPr>
          <p:cNvPr id="1393" name="Google Shape;1393;p159"/>
          <p:cNvSpPr txBox="1">
            <a:spLocks noGrp="1"/>
          </p:cNvSpPr>
          <p:nvPr>
            <p:ph type="body" idx="1"/>
          </p:nvPr>
        </p:nvSpPr>
        <p:spPr>
          <a:xfrm>
            <a:off x="516825" y="1267925"/>
            <a:ext cx="8490000" cy="387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Fotoaparatas</a:t>
            </a:r>
            <a:r>
              <a:rPr lang="en" sz="2420">
                <a:solidFill>
                  <a:srgbClr val="2E2E2E"/>
                </a:solidFill>
              </a:rPr>
              <a:t>: fotografuoti ir filmuoti.</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Kalendorius</a:t>
            </a:r>
            <a:r>
              <a:rPr lang="en" sz="2420">
                <a:solidFill>
                  <a:srgbClr val="2E2E2E"/>
                </a:solidFill>
              </a:rPr>
              <a:t>: skaityti kalendoriaus įvykių informaciją.</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Kontaktai</a:t>
            </a:r>
            <a:r>
              <a:rPr lang="en" sz="2420">
                <a:solidFill>
                  <a:srgbClr val="2E2E2E"/>
                </a:solidFill>
              </a:rPr>
              <a:t>: skaityti kontaktus.</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Mikrofonas</a:t>
            </a:r>
            <a:r>
              <a:rPr lang="en" sz="2420">
                <a:solidFill>
                  <a:srgbClr val="2E2E2E"/>
                </a:solidFill>
              </a:rPr>
              <a:t>: įrašyti garsą.</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Vietovė</a:t>
            </a:r>
            <a:r>
              <a:rPr lang="en" sz="2420">
                <a:solidFill>
                  <a:srgbClr val="2E2E2E"/>
                </a:solidFill>
              </a:rPr>
              <a:t>: pasiekti apytikslę vietovę.</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Failai ir medija</a:t>
            </a:r>
            <a:r>
              <a:rPr lang="en" sz="2420">
                <a:solidFill>
                  <a:srgbClr val="2E2E2E"/>
                </a:solidFill>
              </a:rPr>
              <a:t>:</a:t>
            </a:r>
            <a:r>
              <a:rPr lang="en" sz="2420" b="1">
                <a:solidFill>
                  <a:srgbClr val="2E2E2E"/>
                </a:solidFill>
              </a:rPr>
              <a:t> </a:t>
            </a:r>
            <a:r>
              <a:rPr lang="en" sz="2420">
                <a:solidFill>
                  <a:srgbClr val="2E2E2E"/>
                </a:solidFill>
              </a:rPr>
              <a:t>pasiekti failus ir mediją.</a:t>
            </a:r>
            <a:endParaRPr sz="2420">
              <a:solidFill>
                <a:srgbClr val="2E2E2E"/>
              </a:solidFill>
            </a:endParaRPr>
          </a:p>
          <a:p>
            <a:pPr marL="0" lvl="0" indent="0" algn="l" rtl="0">
              <a:lnSpc>
                <a:spcPct val="100000"/>
              </a:lnSpc>
              <a:spcBef>
                <a:spcPts val="1000"/>
              </a:spcBef>
              <a:spcAft>
                <a:spcPts val="0"/>
              </a:spcAft>
              <a:buClr>
                <a:schemeClr val="dk1"/>
              </a:buClr>
              <a:buSzPts val="935"/>
              <a:buFont typeface="Arial"/>
              <a:buNone/>
            </a:pPr>
            <a:r>
              <a:rPr lang="en" sz="2420" b="1">
                <a:solidFill>
                  <a:srgbClr val="2E2E2E"/>
                </a:solidFill>
              </a:rPr>
              <a:t>Telefonas</a:t>
            </a:r>
            <a:r>
              <a:rPr lang="en" sz="2420">
                <a:solidFill>
                  <a:srgbClr val="2E2E2E"/>
                </a:solidFill>
              </a:rPr>
              <a:t>:</a:t>
            </a:r>
            <a:r>
              <a:rPr lang="en" sz="2420" b="1">
                <a:solidFill>
                  <a:srgbClr val="2E2E2E"/>
                </a:solidFill>
              </a:rPr>
              <a:t> </a:t>
            </a:r>
            <a:r>
              <a:rPr lang="en" sz="2420">
                <a:solidFill>
                  <a:srgbClr val="2E2E2E"/>
                </a:solidFill>
              </a:rPr>
              <a:t>skambinti ir siųsti žinutes.</a:t>
            </a:r>
            <a:endParaRPr sz="2420">
              <a:solidFill>
                <a:srgbClr val="2E2E2E"/>
              </a:solidFill>
            </a:endParaRPr>
          </a:p>
          <a:p>
            <a:pPr marL="0" lvl="0" indent="0" algn="l" rtl="0">
              <a:lnSpc>
                <a:spcPct val="100000"/>
              </a:lnSpc>
              <a:spcBef>
                <a:spcPts val="1000"/>
              </a:spcBef>
              <a:spcAft>
                <a:spcPts val="0"/>
              </a:spcAft>
              <a:buSzPts val="935"/>
              <a:buNone/>
            </a:pPr>
            <a:r>
              <a:rPr lang="en" sz="2420" b="1">
                <a:solidFill>
                  <a:srgbClr val="2E2E2E"/>
                </a:solidFill>
              </a:rPr>
              <a:t>Įrenginiai netoliese</a:t>
            </a:r>
            <a:r>
              <a:rPr lang="en" sz="2420">
                <a:solidFill>
                  <a:srgbClr val="2E2E2E"/>
                </a:solidFill>
              </a:rPr>
              <a:t>: prisijungti p</a:t>
            </a:r>
            <a:r>
              <a:rPr lang="en" sz="2420"/>
              <a:t>rie kitų įrenginių.</a:t>
            </a:r>
            <a:endParaRPr sz="225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160"/>
          <p:cNvSpPr txBox="1">
            <a:spLocks noGrp="1"/>
          </p:cNvSpPr>
          <p:nvPr>
            <p:ph type="title"/>
          </p:nvPr>
        </p:nvSpPr>
        <p:spPr>
          <a:xfrm>
            <a:off x="1409330" y="2074639"/>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161"/>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Pasitikrinkime, ką leidžiame programėlėms?</a:t>
            </a:r>
            <a:endParaRPr sz="4500">
              <a:latin typeface="Century Gothic"/>
              <a:ea typeface="Century Gothic"/>
              <a:cs typeface="Century Gothic"/>
              <a:sym typeface="Century Gothic"/>
            </a:endParaRPr>
          </a:p>
        </p:txBody>
      </p:sp>
      <p:sp>
        <p:nvSpPr>
          <p:cNvPr id="1406" name="Google Shape;1406;p161"/>
          <p:cNvSpPr txBox="1">
            <a:spLocks noGrp="1"/>
          </p:cNvSpPr>
          <p:nvPr>
            <p:ph type="body" idx="1"/>
          </p:nvPr>
        </p:nvSpPr>
        <p:spPr>
          <a:xfrm>
            <a:off x="516825" y="1587500"/>
            <a:ext cx="8490000" cy="3174900"/>
          </a:xfrm>
          <a:prstGeom prst="rect">
            <a:avLst/>
          </a:prstGeom>
          <a:noFill/>
          <a:ln>
            <a:noFill/>
          </a:ln>
        </p:spPr>
        <p:txBody>
          <a:bodyPr spcFirstLastPara="1" wrap="square" lIns="68575" tIns="34275" rIns="68575" bIns="34275" anchor="t" anchorCtr="0">
            <a:normAutofit/>
          </a:bodyPr>
          <a:lstStyle/>
          <a:p>
            <a:pPr marL="0" lvl="0" indent="0" algn="l" rtl="0">
              <a:lnSpc>
                <a:spcPct val="200000"/>
              </a:lnSpc>
              <a:spcBef>
                <a:spcPts val="1000"/>
              </a:spcBef>
              <a:spcAft>
                <a:spcPts val="0"/>
              </a:spcAft>
              <a:buNone/>
            </a:pPr>
            <a:r>
              <a:rPr lang="en" sz="3200" b="1"/>
              <a:t>Nustatymai</a:t>
            </a:r>
            <a:endParaRPr sz="3200" b="1"/>
          </a:p>
          <a:p>
            <a:pPr marL="0" lvl="0" indent="0" algn="l" rtl="0">
              <a:lnSpc>
                <a:spcPct val="200000"/>
              </a:lnSpc>
              <a:spcBef>
                <a:spcPts val="1000"/>
              </a:spcBef>
              <a:spcAft>
                <a:spcPts val="0"/>
              </a:spcAft>
              <a:buNone/>
            </a:pPr>
            <a:r>
              <a:rPr lang="en" sz="3200" b="1"/>
              <a:t>Programos</a:t>
            </a:r>
            <a:endParaRPr sz="3200" b="1"/>
          </a:p>
          <a:p>
            <a:pPr marL="0" lvl="0" indent="0" algn="l" rtl="0">
              <a:lnSpc>
                <a:spcPct val="200000"/>
              </a:lnSpc>
              <a:spcBef>
                <a:spcPts val="1000"/>
              </a:spcBef>
              <a:spcAft>
                <a:spcPts val="0"/>
              </a:spcAft>
              <a:buNone/>
            </a:pPr>
            <a:r>
              <a:rPr lang="en" sz="3200" b="1"/>
              <a:t>Leidimų tvarkyklė</a:t>
            </a:r>
            <a:endParaRPr sz="3200" b="1"/>
          </a:p>
        </p:txBody>
      </p:sp>
      <p:sp>
        <p:nvSpPr>
          <p:cNvPr id="1407" name="Google Shape;1407;p161"/>
          <p:cNvSpPr/>
          <p:nvPr/>
        </p:nvSpPr>
        <p:spPr>
          <a:xfrm>
            <a:off x="1351875" y="2296350"/>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8" name="Google Shape;1408;p161"/>
          <p:cNvSpPr/>
          <p:nvPr/>
        </p:nvSpPr>
        <p:spPr>
          <a:xfrm>
            <a:off x="1351875" y="3513475"/>
            <a:ext cx="251400" cy="188700"/>
          </a:xfrm>
          <a:prstGeom prst="downArrow">
            <a:avLst>
              <a:gd name="adj1" fmla="val 50000"/>
              <a:gd name="adj2" fmla="val 5000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sp>
        <p:nvSpPr>
          <p:cNvPr id="1414" name="Google Shape;1414;p162"/>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Mobiliosios programėlės pagal funkcijas:</a:t>
            </a:r>
            <a:endParaRPr sz="4500">
              <a:latin typeface="Century Gothic"/>
              <a:ea typeface="Century Gothic"/>
              <a:cs typeface="Century Gothic"/>
              <a:sym typeface="Century Gothic"/>
            </a:endParaRPr>
          </a:p>
        </p:txBody>
      </p:sp>
      <p:sp>
        <p:nvSpPr>
          <p:cNvPr id="1415" name="Google Shape;1415;p162"/>
          <p:cNvSpPr txBox="1"/>
          <p:nvPr/>
        </p:nvSpPr>
        <p:spPr>
          <a:xfrm>
            <a:off x="0" y="1267925"/>
            <a:ext cx="4405800" cy="3615300"/>
          </a:xfrm>
          <a:prstGeom prst="rect">
            <a:avLst/>
          </a:prstGeom>
          <a:noFill/>
          <a:ln>
            <a:noFill/>
          </a:ln>
        </p:spPr>
        <p:txBody>
          <a:bodyPr spcFirstLastPara="1" wrap="square" lIns="91425" tIns="91425" rIns="91425" bIns="91425" anchor="t" anchorCtr="0">
            <a:noAutofit/>
          </a:bodyPr>
          <a:lstStyle/>
          <a:p>
            <a:pPr marL="457200" lvl="0" indent="-387350" algn="l" rtl="0">
              <a:spcBef>
                <a:spcPts val="0"/>
              </a:spcBef>
              <a:spcAft>
                <a:spcPts val="0"/>
              </a:spcAft>
              <a:buClr>
                <a:schemeClr val="dk1"/>
              </a:buClr>
              <a:buSzPts val="2500"/>
              <a:buChar char="●"/>
            </a:pPr>
            <a:r>
              <a:rPr lang="en" sz="2500" b="1">
                <a:solidFill>
                  <a:schemeClr val="dk1"/>
                </a:solidFill>
              </a:rPr>
              <a:t>Darbas ir produktyvumas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Švietimas ir mokymasis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Apsipirkinėjimas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Finansai ir bankininkystė</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Komunalinių paslaugų apmokėjimas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Valstybinės institucijos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Transportas ir navigacija</a:t>
            </a:r>
            <a:endParaRPr sz="2500" b="1">
              <a:solidFill>
                <a:schemeClr val="dk1"/>
              </a:solidFill>
            </a:endParaRPr>
          </a:p>
        </p:txBody>
      </p:sp>
      <p:sp>
        <p:nvSpPr>
          <p:cNvPr id="1416" name="Google Shape;1416;p162"/>
          <p:cNvSpPr txBox="1"/>
          <p:nvPr/>
        </p:nvSpPr>
        <p:spPr>
          <a:xfrm>
            <a:off x="4737363" y="2441150"/>
            <a:ext cx="1641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Font typeface="Arial"/>
              <a:buNone/>
            </a:pPr>
            <a:endParaRPr sz="1800">
              <a:solidFill>
                <a:srgbClr val="2E2E2E"/>
              </a:solidFill>
            </a:endParaRPr>
          </a:p>
        </p:txBody>
      </p:sp>
      <p:sp>
        <p:nvSpPr>
          <p:cNvPr id="1417" name="Google Shape;1417;p162"/>
          <p:cNvSpPr txBox="1"/>
          <p:nvPr/>
        </p:nvSpPr>
        <p:spPr>
          <a:xfrm>
            <a:off x="4572000" y="1267925"/>
            <a:ext cx="4447500" cy="3615300"/>
          </a:xfrm>
          <a:prstGeom prst="rect">
            <a:avLst/>
          </a:prstGeom>
          <a:noFill/>
          <a:ln>
            <a:noFill/>
          </a:ln>
        </p:spPr>
        <p:txBody>
          <a:bodyPr spcFirstLastPara="1" wrap="square" lIns="91425" tIns="91425" rIns="91425" bIns="91425" anchor="t" anchorCtr="0">
            <a:noAutofit/>
          </a:bodyPr>
          <a:lstStyle/>
          <a:p>
            <a:pPr marL="457200" lvl="0" indent="-387350" algn="l" rtl="0">
              <a:spcBef>
                <a:spcPts val="0"/>
              </a:spcBef>
              <a:spcAft>
                <a:spcPts val="0"/>
              </a:spcAft>
              <a:buClr>
                <a:schemeClr val="dk1"/>
              </a:buClr>
              <a:buSzPts val="2500"/>
              <a:buChar char="●"/>
            </a:pPr>
            <a:r>
              <a:rPr lang="en" sz="2500" b="1">
                <a:solidFill>
                  <a:schemeClr val="dk1"/>
                </a:solidFill>
              </a:rPr>
              <a:t>Maisto užsakymas ir pristatymas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Naujienų portalai</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Socialiniai tinklai ir bendravimas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Sveikata ir sportas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Laisvalaikis ir pramogos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Kelionės</a:t>
            </a:r>
            <a:endParaRPr sz="2500" b="1">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Kitos</a:t>
            </a:r>
            <a:endParaRPr sz="2500" b="1">
              <a:solidFill>
                <a:schemeClr val="dk1"/>
              </a:solidFill>
            </a:endParaRPr>
          </a:p>
          <a:p>
            <a:pPr marL="0" lvl="0" indent="0" algn="ctr" rtl="0">
              <a:spcBef>
                <a:spcPts val="0"/>
              </a:spcBef>
              <a:spcAft>
                <a:spcPts val="0"/>
              </a:spcAft>
              <a:buClr>
                <a:schemeClr val="dk1"/>
              </a:buClr>
              <a:buFont typeface="Arial"/>
              <a:buNone/>
            </a:pPr>
            <a:endParaRPr sz="1700" b="1">
              <a:solidFill>
                <a:schemeClr val="dk1"/>
              </a:solidFill>
            </a:endParaRPr>
          </a:p>
          <a:p>
            <a:pPr marL="0" lvl="0" indent="0" algn="l" rtl="0">
              <a:spcBef>
                <a:spcPts val="0"/>
              </a:spcBef>
              <a:spcAft>
                <a:spcPts val="0"/>
              </a:spcAft>
              <a:buClr>
                <a:schemeClr val="dk1"/>
              </a:buClr>
              <a:buFont typeface="Arial"/>
              <a:buNone/>
            </a:pPr>
            <a:endParaRPr sz="1700" b="1">
              <a:solidFill>
                <a:schemeClr val="dk1"/>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422"/>
        <p:cNvGrpSpPr/>
        <p:nvPr/>
      </p:nvGrpSpPr>
      <p:grpSpPr>
        <a:xfrm>
          <a:off x="0" y="0"/>
          <a:ext cx="0" cy="0"/>
          <a:chOff x="0" y="0"/>
          <a:chExt cx="0" cy="0"/>
        </a:xfrm>
      </p:grpSpPr>
      <p:sp>
        <p:nvSpPr>
          <p:cNvPr id="1423" name="Google Shape;1423;p163"/>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Darbas ir produktyvumas</a:t>
            </a:r>
            <a:endParaRPr sz="4500">
              <a:latin typeface="Century Gothic"/>
              <a:ea typeface="Century Gothic"/>
              <a:cs typeface="Century Gothic"/>
              <a:sym typeface="Century Gothic"/>
            </a:endParaRPr>
          </a:p>
        </p:txBody>
      </p:sp>
      <p:pic>
        <p:nvPicPr>
          <p:cNvPr id="1424" name="Google Shape;1424;p163" title="Screenshot_20250822_113409_Google Play Store.jpg"/>
          <p:cNvPicPr preferRelativeResize="0"/>
          <p:nvPr/>
        </p:nvPicPr>
        <p:blipFill>
          <a:blip r:embed="rId3">
            <a:alphaModFix/>
          </a:blip>
          <a:stretch>
            <a:fillRect/>
          </a:stretch>
        </p:blipFill>
        <p:spPr>
          <a:xfrm>
            <a:off x="2762251" y="3534240"/>
            <a:ext cx="1077795" cy="1077749"/>
          </a:xfrm>
          <a:prstGeom prst="rect">
            <a:avLst/>
          </a:prstGeom>
          <a:noFill/>
          <a:ln>
            <a:noFill/>
          </a:ln>
        </p:spPr>
      </p:pic>
      <p:pic>
        <p:nvPicPr>
          <p:cNvPr id="1425" name="Google Shape;1425;p163" title="Screenshot_20250822_113635_Google Play Store.jpg"/>
          <p:cNvPicPr preferRelativeResize="0"/>
          <p:nvPr/>
        </p:nvPicPr>
        <p:blipFill rotWithShape="1">
          <a:blip r:embed="rId4">
            <a:alphaModFix/>
          </a:blip>
          <a:srcRect l="8331" t="9490" r="10459" b="12591"/>
          <a:stretch/>
        </p:blipFill>
        <p:spPr>
          <a:xfrm>
            <a:off x="422575" y="3534250"/>
            <a:ext cx="1171174" cy="1077751"/>
          </a:xfrm>
          <a:prstGeom prst="rect">
            <a:avLst/>
          </a:prstGeom>
          <a:noFill/>
          <a:ln>
            <a:noFill/>
          </a:ln>
        </p:spPr>
      </p:pic>
      <p:pic>
        <p:nvPicPr>
          <p:cNvPr id="1426" name="Google Shape;1426;p163" title="Screenshot_20250822_113456_Google Play Store.jpg"/>
          <p:cNvPicPr preferRelativeResize="0"/>
          <p:nvPr/>
        </p:nvPicPr>
        <p:blipFill rotWithShape="1">
          <a:blip r:embed="rId5">
            <a:alphaModFix/>
          </a:blip>
          <a:srcRect l="10376" t="10715" r="8369" b="14084"/>
          <a:stretch/>
        </p:blipFill>
        <p:spPr>
          <a:xfrm>
            <a:off x="7515239" y="3500608"/>
            <a:ext cx="1236071" cy="1145026"/>
          </a:xfrm>
          <a:prstGeom prst="rect">
            <a:avLst/>
          </a:prstGeom>
          <a:noFill/>
          <a:ln>
            <a:noFill/>
          </a:ln>
        </p:spPr>
      </p:pic>
      <p:pic>
        <p:nvPicPr>
          <p:cNvPr id="1427" name="Google Shape;1427;p163" title="Screenshot_20250822_113710_Google Play Store.jpg"/>
          <p:cNvPicPr preferRelativeResize="0"/>
          <p:nvPr/>
        </p:nvPicPr>
        <p:blipFill>
          <a:blip r:embed="rId6">
            <a:alphaModFix/>
          </a:blip>
          <a:stretch>
            <a:fillRect/>
          </a:stretch>
        </p:blipFill>
        <p:spPr>
          <a:xfrm>
            <a:off x="5149105" y="3537923"/>
            <a:ext cx="1057087" cy="1070426"/>
          </a:xfrm>
          <a:prstGeom prst="rect">
            <a:avLst/>
          </a:prstGeom>
          <a:noFill/>
          <a:ln>
            <a:noFill/>
          </a:ln>
        </p:spPr>
      </p:pic>
      <p:sp>
        <p:nvSpPr>
          <p:cNvPr id="1428" name="Google Shape;1428;p163"/>
          <p:cNvSpPr txBox="1"/>
          <p:nvPr/>
        </p:nvSpPr>
        <p:spPr>
          <a:xfrm>
            <a:off x="784600" y="1267925"/>
            <a:ext cx="7131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2E2E2E"/>
              </a:solidFill>
            </a:endParaRPr>
          </a:p>
        </p:txBody>
      </p:sp>
      <p:sp>
        <p:nvSpPr>
          <p:cNvPr id="1429" name="Google Shape;1429;p163"/>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Užduočių ir projektų valdymas</a:t>
            </a:r>
            <a:endParaRPr sz="3220" b="1"/>
          </a:p>
          <a:p>
            <a:pPr marL="0" lvl="0" indent="0" algn="l" rtl="0">
              <a:lnSpc>
                <a:spcPct val="100000"/>
              </a:lnSpc>
              <a:spcBef>
                <a:spcPts val="1000"/>
              </a:spcBef>
              <a:spcAft>
                <a:spcPts val="0"/>
              </a:spcAft>
              <a:buSzPts val="935"/>
              <a:buNone/>
            </a:pPr>
            <a:r>
              <a:rPr lang="en" sz="3220" b="1"/>
              <a:t>Failų saugojimas ir dalijimasis</a:t>
            </a:r>
            <a:endParaRPr sz="3220" b="1"/>
          </a:p>
          <a:p>
            <a:pPr marL="0" lvl="0" indent="0" algn="l" rtl="0">
              <a:lnSpc>
                <a:spcPct val="100000"/>
              </a:lnSpc>
              <a:spcBef>
                <a:spcPts val="1000"/>
              </a:spcBef>
              <a:spcAft>
                <a:spcPts val="0"/>
              </a:spcAft>
              <a:buSzPts val="935"/>
              <a:buNone/>
            </a:pPr>
            <a:r>
              <a:rPr lang="en" sz="3220" b="1"/>
              <a:t>Vaizdo konferencijos</a:t>
            </a:r>
            <a:endParaRPr sz="3220" b="1"/>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434"/>
        <p:cNvGrpSpPr/>
        <p:nvPr/>
      </p:nvGrpSpPr>
      <p:grpSpPr>
        <a:xfrm>
          <a:off x="0" y="0"/>
          <a:ext cx="0" cy="0"/>
          <a:chOff x="0" y="0"/>
          <a:chExt cx="0" cy="0"/>
        </a:xfrm>
      </p:grpSpPr>
      <p:sp>
        <p:nvSpPr>
          <p:cNvPr id="1435" name="Google Shape;1435;p164"/>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Švietimas ir mokymasis</a:t>
            </a:r>
            <a:endParaRPr sz="4500">
              <a:latin typeface="Century Gothic"/>
              <a:ea typeface="Century Gothic"/>
              <a:cs typeface="Century Gothic"/>
              <a:sym typeface="Century Gothic"/>
            </a:endParaRPr>
          </a:p>
        </p:txBody>
      </p:sp>
      <p:pic>
        <p:nvPicPr>
          <p:cNvPr id="1436" name="Google Shape;1436;p164" title="Screenshot_20250822_140305_Google Play Store.jpg"/>
          <p:cNvPicPr preferRelativeResize="0"/>
          <p:nvPr/>
        </p:nvPicPr>
        <p:blipFill>
          <a:blip r:embed="rId3">
            <a:alphaModFix/>
          </a:blip>
          <a:stretch>
            <a:fillRect/>
          </a:stretch>
        </p:blipFill>
        <p:spPr>
          <a:xfrm>
            <a:off x="680975" y="3592583"/>
            <a:ext cx="1053568" cy="1077749"/>
          </a:xfrm>
          <a:prstGeom prst="rect">
            <a:avLst/>
          </a:prstGeom>
          <a:noFill/>
          <a:ln>
            <a:noFill/>
          </a:ln>
        </p:spPr>
      </p:pic>
      <p:pic>
        <p:nvPicPr>
          <p:cNvPr id="1437" name="Google Shape;1437;p164" title="Screenshot_20250822_140832_Google Play Store.jpg"/>
          <p:cNvPicPr preferRelativeResize="0"/>
          <p:nvPr/>
        </p:nvPicPr>
        <p:blipFill>
          <a:blip r:embed="rId4">
            <a:alphaModFix/>
          </a:blip>
          <a:stretch>
            <a:fillRect/>
          </a:stretch>
        </p:blipFill>
        <p:spPr>
          <a:xfrm>
            <a:off x="2997788" y="3622050"/>
            <a:ext cx="1008325" cy="1008325"/>
          </a:xfrm>
          <a:prstGeom prst="rect">
            <a:avLst/>
          </a:prstGeom>
          <a:noFill/>
          <a:ln>
            <a:noFill/>
          </a:ln>
        </p:spPr>
      </p:pic>
      <p:pic>
        <p:nvPicPr>
          <p:cNvPr id="1438" name="Google Shape;1438;p164" title="Screenshot_20250822_140952_Google Play Store.jpg"/>
          <p:cNvPicPr preferRelativeResize="0"/>
          <p:nvPr/>
        </p:nvPicPr>
        <p:blipFill>
          <a:blip r:embed="rId5">
            <a:alphaModFix/>
          </a:blip>
          <a:stretch>
            <a:fillRect/>
          </a:stretch>
        </p:blipFill>
        <p:spPr>
          <a:xfrm>
            <a:off x="5269351" y="3622051"/>
            <a:ext cx="979075" cy="1008326"/>
          </a:xfrm>
          <a:prstGeom prst="rect">
            <a:avLst/>
          </a:prstGeom>
          <a:noFill/>
          <a:ln>
            <a:noFill/>
          </a:ln>
        </p:spPr>
      </p:pic>
      <p:pic>
        <p:nvPicPr>
          <p:cNvPr id="1439" name="Google Shape;1439;p164" title="Screenshot_20250822_141024_Google Play Store.jpg"/>
          <p:cNvPicPr preferRelativeResize="0"/>
          <p:nvPr/>
        </p:nvPicPr>
        <p:blipFill>
          <a:blip r:embed="rId6">
            <a:alphaModFix/>
          </a:blip>
          <a:stretch>
            <a:fillRect/>
          </a:stretch>
        </p:blipFill>
        <p:spPr>
          <a:xfrm>
            <a:off x="7511651" y="3621576"/>
            <a:ext cx="1008324" cy="1009262"/>
          </a:xfrm>
          <a:prstGeom prst="rect">
            <a:avLst/>
          </a:prstGeom>
          <a:noFill/>
          <a:ln>
            <a:noFill/>
          </a:ln>
        </p:spPr>
      </p:pic>
      <p:sp>
        <p:nvSpPr>
          <p:cNvPr id="1440" name="Google Shape;1440;p164"/>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Komunikacija mokymosi įstaigose</a:t>
            </a:r>
            <a:endParaRPr sz="3220" b="1"/>
          </a:p>
          <a:p>
            <a:pPr marL="0" lvl="0" indent="0" algn="l" rtl="0">
              <a:lnSpc>
                <a:spcPct val="100000"/>
              </a:lnSpc>
              <a:spcBef>
                <a:spcPts val="1000"/>
              </a:spcBef>
              <a:spcAft>
                <a:spcPts val="0"/>
              </a:spcAft>
              <a:buSzPts val="935"/>
              <a:buNone/>
            </a:pPr>
            <a:r>
              <a:rPr lang="en" sz="3220" b="1"/>
              <a:t>Interaktyvūs žaidimai</a:t>
            </a:r>
            <a:endParaRPr sz="3220" b="1"/>
          </a:p>
          <a:p>
            <a:pPr marL="0" lvl="0" indent="0" algn="l" rtl="0">
              <a:lnSpc>
                <a:spcPct val="100000"/>
              </a:lnSpc>
              <a:spcBef>
                <a:spcPts val="1000"/>
              </a:spcBef>
              <a:spcAft>
                <a:spcPts val="0"/>
              </a:spcAft>
              <a:buSzPts val="935"/>
              <a:buNone/>
            </a:pPr>
            <a:r>
              <a:rPr lang="en" sz="3220" b="1"/>
              <a:t>Kursai įvairiomis temomis</a:t>
            </a:r>
            <a:endParaRPr sz="3220" b="1"/>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sp>
        <p:nvSpPr>
          <p:cNvPr id="1446" name="Google Shape;1446;p165"/>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Apsipirkinėjimas</a:t>
            </a:r>
            <a:endParaRPr sz="4500">
              <a:latin typeface="Century Gothic"/>
              <a:ea typeface="Century Gothic"/>
              <a:cs typeface="Century Gothic"/>
              <a:sym typeface="Century Gothic"/>
            </a:endParaRPr>
          </a:p>
        </p:txBody>
      </p:sp>
      <p:pic>
        <p:nvPicPr>
          <p:cNvPr id="1447" name="Google Shape;1447;p165" title="Screenshot_20250822_112807_Google Play Store.jpg"/>
          <p:cNvPicPr preferRelativeResize="0"/>
          <p:nvPr/>
        </p:nvPicPr>
        <p:blipFill>
          <a:blip r:embed="rId3">
            <a:alphaModFix/>
          </a:blip>
          <a:stretch>
            <a:fillRect/>
          </a:stretch>
        </p:blipFill>
        <p:spPr>
          <a:xfrm>
            <a:off x="5273175" y="3627224"/>
            <a:ext cx="1091125" cy="1131874"/>
          </a:xfrm>
          <a:prstGeom prst="rect">
            <a:avLst/>
          </a:prstGeom>
          <a:noFill/>
          <a:ln>
            <a:noFill/>
          </a:ln>
        </p:spPr>
      </p:pic>
      <p:pic>
        <p:nvPicPr>
          <p:cNvPr id="1448" name="Google Shape;1448;p165" title="Screenshot_20250822_112829_Google Play Store.jpg"/>
          <p:cNvPicPr preferRelativeResize="0"/>
          <p:nvPr/>
        </p:nvPicPr>
        <p:blipFill>
          <a:blip r:embed="rId4">
            <a:alphaModFix/>
          </a:blip>
          <a:stretch>
            <a:fillRect/>
          </a:stretch>
        </p:blipFill>
        <p:spPr>
          <a:xfrm>
            <a:off x="659956" y="3654287"/>
            <a:ext cx="1091114" cy="1077750"/>
          </a:xfrm>
          <a:prstGeom prst="rect">
            <a:avLst/>
          </a:prstGeom>
          <a:noFill/>
          <a:ln>
            <a:noFill/>
          </a:ln>
        </p:spPr>
      </p:pic>
      <p:pic>
        <p:nvPicPr>
          <p:cNvPr id="1449" name="Google Shape;1449;p165" title="Screenshot_20250822_113127_Google Play Store.jpg"/>
          <p:cNvPicPr preferRelativeResize="0"/>
          <p:nvPr/>
        </p:nvPicPr>
        <p:blipFill rotWithShape="1">
          <a:blip r:embed="rId5">
            <a:alphaModFix/>
          </a:blip>
          <a:srcRect b="9869"/>
          <a:stretch/>
        </p:blipFill>
        <p:spPr>
          <a:xfrm>
            <a:off x="7449374" y="3645687"/>
            <a:ext cx="1171176" cy="1094958"/>
          </a:xfrm>
          <a:prstGeom prst="rect">
            <a:avLst/>
          </a:prstGeom>
          <a:noFill/>
          <a:ln>
            <a:noFill/>
          </a:ln>
        </p:spPr>
      </p:pic>
      <p:sp>
        <p:nvSpPr>
          <p:cNvPr id="1450" name="Google Shape;1450;p165"/>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Pirkiniai internetu</a:t>
            </a:r>
            <a:endParaRPr sz="3220" b="1"/>
          </a:p>
          <a:p>
            <a:pPr marL="0" lvl="0" indent="0" algn="l" rtl="0">
              <a:lnSpc>
                <a:spcPct val="100000"/>
              </a:lnSpc>
              <a:spcBef>
                <a:spcPts val="1000"/>
              </a:spcBef>
              <a:spcAft>
                <a:spcPts val="0"/>
              </a:spcAft>
              <a:buSzPts val="935"/>
              <a:buNone/>
            </a:pPr>
            <a:r>
              <a:rPr lang="en" sz="3220" b="1"/>
              <a:t>Nuolaidų programėlės</a:t>
            </a:r>
            <a:endParaRPr sz="3220" b="1"/>
          </a:p>
          <a:p>
            <a:pPr marL="0" lvl="0" indent="0" algn="l" rtl="0">
              <a:lnSpc>
                <a:spcPct val="100000"/>
              </a:lnSpc>
              <a:spcBef>
                <a:spcPts val="1000"/>
              </a:spcBef>
              <a:spcAft>
                <a:spcPts val="0"/>
              </a:spcAft>
              <a:buSzPts val="935"/>
              <a:buNone/>
            </a:pPr>
            <a:r>
              <a:rPr lang="en" sz="3220" b="1"/>
              <a:t>Virtualios piniginės</a:t>
            </a:r>
            <a:endParaRPr sz="3220" b="1"/>
          </a:p>
        </p:txBody>
      </p:sp>
      <p:pic>
        <p:nvPicPr>
          <p:cNvPr id="1451" name="Google Shape;1451;p165" title="tempFileForShare_20251104-161728.jpg"/>
          <p:cNvPicPr preferRelativeResize="0"/>
          <p:nvPr/>
        </p:nvPicPr>
        <p:blipFill>
          <a:blip r:embed="rId6">
            <a:alphaModFix/>
          </a:blip>
          <a:stretch>
            <a:fillRect/>
          </a:stretch>
        </p:blipFill>
        <p:spPr>
          <a:xfrm>
            <a:off x="2966563" y="3651637"/>
            <a:ext cx="1091124" cy="1083036"/>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456"/>
        <p:cNvGrpSpPr/>
        <p:nvPr/>
      </p:nvGrpSpPr>
      <p:grpSpPr>
        <a:xfrm>
          <a:off x="0" y="0"/>
          <a:ext cx="0" cy="0"/>
          <a:chOff x="0" y="0"/>
          <a:chExt cx="0" cy="0"/>
        </a:xfrm>
      </p:grpSpPr>
      <p:sp>
        <p:nvSpPr>
          <p:cNvPr id="1457" name="Google Shape;1457;p166"/>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Finansai ir bankininkystė</a:t>
            </a:r>
            <a:endParaRPr sz="4500">
              <a:latin typeface="Century Gothic"/>
              <a:ea typeface="Century Gothic"/>
              <a:cs typeface="Century Gothic"/>
              <a:sym typeface="Century Gothic"/>
            </a:endParaRPr>
          </a:p>
        </p:txBody>
      </p:sp>
      <p:pic>
        <p:nvPicPr>
          <p:cNvPr id="1458" name="Google Shape;1458;p166" title="Screenshot_20250822_141058_Google Play Store.jpg"/>
          <p:cNvPicPr preferRelativeResize="0"/>
          <p:nvPr/>
        </p:nvPicPr>
        <p:blipFill>
          <a:blip r:embed="rId3">
            <a:alphaModFix/>
          </a:blip>
          <a:stretch>
            <a:fillRect/>
          </a:stretch>
        </p:blipFill>
        <p:spPr>
          <a:xfrm>
            <a:off x="1014465" y="3611122"/>
            <a:ext cx="1051655" cy="1077751"/>
          </a:xfrm>
          <a:prstGeom prst="rect">
            <a:avLst/>
          </a:prstGeom>
          <a:noFill/>
          <a:ln>
            <a:noFill/>
          </a:ln>
        </p:spPr>
      </p:pic>
      <p:pic>
        <p:nvPicPr>
          <p:cNvPr id="1459" name="Google Shape;1459;p166" title="Screenshot_20250822_141138_Google Play Store.jpg"/>
          <p:cNvPicPr preferRelativeResize="0"/>
          <p:nvPr/>
        </p:nvPicPr>
        <p:blipFill>
          <a:blip r:embed="rId4">
            <a:alphaModFix/>
          </a:blip>
          <a:stretch>
            <a:fillRect/>
          </a:stretch>
        </p:blipFill>
        <p:spPr>
          <a:xfrm>
            <a:off x="3990300" y="3611344"/>
            <a:ext cx="1051650" cy="1077300"/>
          </a:xfrm>
          <a:prstGeom prst="rect">
            <a:avLst/>
          </a:prstGeom>
          <a:noFill/>
          <a:ln>
            <a:noFill/>
          </a:ln>
        </p:spPr>
      </p:pic>
      <p:pic>
        <p:nvPicPr>
          <p:cNvPr id="1460" name="Google Shape;1460;p166" title="Screenshot_20250822_141252_Google Play Store.jpg"/>
          <p:cNvPicPr preferRelativeResize="0"/>
          <p:nvPr/>
        </p:nvPicPr>
        <p:blipFill>
          <a:blip r:embed="rId5">
            <a:alphaModFix/>
          </a:blip>
          <a:stretch>
            <a:fillRect/>
          </a:stretch>
        </p:blipFill>
        <p:spPr>
          <a:xfrm>
            <a:off x="6966125" y="3629948"/>
            <a:ext cx="1051651" cy="1040112"/>
          </a:xfrm>
          <a:prstGeom prst="rect">
            <a:avLst/>
          </a:prstGeom>
          <a:noFill/>
          <a:ln>
            <a:noFill/>
          </a:ln>
        </p:spPr>
      </p:pic>
      <p:sp>
        <p:nvSpPr>
          <p:cNvPr id="1461" name="Google Shape;1461;p166"/>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Pinigų pervedimai</a:t>
            </a:r>
            <a:endParaRPr sz="3220" b="1"/>
          </a:p>
          <a:p>
            <a:pPr marL="0" lvl="0" indent="0" algn="l" rtl="0">
              <a:lnSpc>
                <a:spcPct val="100000"/>
              </a:lnSpc>
              <a:spcBef>
                <a:spcPts val="1000"/>
              </a:spcBef>
              <a:spcAft>
                <a:spcPts val="0"/>
              </a:spcAft>
              <a:buSzPts val="935"/>
              <a:buNone/>
            </a:pPr>
            <a:r>
              <a:rPr lang="en" sz="3220" b="1"/>
              <a:t>Biudžeto planavimas</a:t>
            </a:r>
            <a:endParaRPr sz="3220" b="1"/>
          </a:p>
          <a:p>
            <a:pPr marL="0" lvl="0" indent="0" algn="l" rtl="0">
              <a:lnSpc>
                <a:spcPct val="100000"/>
              </a:lnSpc>
              <a:spcBef>
                <a:spcPts val="1000"/>
              </a:spcBef>
              <a:spcAft>
                <a:spcPts val="0"/>
              </a:spcAft>
              <a:buSzPts val="935"/>
              <a:buNone/>
            </a:pPr>
            <a:r>
              <a:rPr lang="en" sz="3220" b="1"/>
              <a:t>Investavimo sprendimai</a:t>
            </a:r>
            <a:endParaRPr sz="3220" b="1"/>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sp>
        <p:nvSpPr>
          <p:cNvPr id="1467" name="Google Shape;1467;p167"/>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Komunalinių paslaugų apmokėjimas</a:t>
            </a:r>
            <a:endParaRPr sz="4500">
              <a:latin typeface="Century Gothic"/>
              <a:ea typeface="Century Gothic"/>
              <a:cs typeface="Century Gothic"/>
              <a:sym typeface="Century Gothic"/>
            </a:endParaRPr>
          </a:p>
        </p:txBody>
      </p:sp>
      <p:pic>
        <p:nvPicPr>
          <p:cNvPr id="1468" name="Google Shape;1468;p167" title="Screenshot_20250822_144248_Google Play Store.jpg"/>
          <p:cNvPicPr preferRelativeResize="0"/>
          <p:nvPr/>
        </p:nvPicPr>
        <p:blipFill>
          <a:blip r:embed="rId3">
            <a:alphaModFix/>
          </a:blip>
          <a:stretch>
            <a:fillRect/>
          </a:stretch>
        </p:blipFill>
        <p:spPr>
          <a:xfrm>
            <a:off x="932624" y="3627298"/>
            <a:ext cx="1081772" cy="1077750"/>
          </a:xfrm>
          <a:prstGeom prst="rect">
            <a:avLst/>
          </a:prstGeom>
          <a:noFill/>
          <a:ln>
            <a:noFill/>
          </a:ln>
        </p:spPr>
      </p:pic>
      <p:pic>
        <p:nvPicPr>
          <p:cNvPr id="1469" name="Google Shape;1469;p167" title="Screenshot_20250822_144322_Google Play Store.jpg"/>
          <p:cNvPicPr preferRelativeResize="0"/>
          <p:nvPr/>
        </p:nvPicPr>
        <p:blipFill>
          <a:blip r:embed="rId4">
            <a:alphaModFix/>
          </a:blip>
          <a:stretch>
            <a:fillRect/>
          </a:stretch>
        </p:blipFill>
        <p:spPr>
          <a:xfrm>
            <a:off x="4027325" y="3644227"/>
            <a:ext cx="1081775" cy="1060822"/>
          </a:xfrm>
          <a:prstGeom prst="rect">
            <a:avLst/>
          </a:prstGeom>
          <a:noFill/>
          <a:ln>
            <a:noFill/>
          </a:ln>
        </p:spPr>
      </p:pic>
      <p:pic>
        <p:nvPicPr>
          <p:cNvPr id="1470" name="Google Shape;1470;p167" title="Screenshot_20250822_144412_Google Play Store.jpg"/>
          <p:cNvPicPr preferRelativeResize="0"/>
          <p:nvPr/>
        </p:nvPicPr>
        <p:blipFill>
          <a:blip r:embed="rId5">
            <a:alphaModFix/>
          </a:blip>
          <a:stretch>
            <a:fillRect/>
          </a:stretch>
        </p:blipFill>
        <p:spPr>
          <a:xfrm>
            <a:off x="7122023" y="3610276"/>
            <a:ext cx="1081774" cy="1111801"/>
          </a:xfrm>
          <a:prstGeom prst="rect">
            <a:avLst/>
          </a:prstGeom>
          <a:noFill/>
          <a:ln>
            <a:noFill/>
          </a:ln>
        </p:spPr>
      </p:pic>
      <p:sp>
        <p:nvSpPr>
          <p:cNvPr id="1471" name="Google Shape;1471;p167"/>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Komunalinių paslaugų apmokėjimas</a:t>
            </a:r>
            <a:endParaRPr sz="3220" b="1"/>
          </a:p>
          <a:p>
            <a:pPr marL="0" lvl="0" indent="0" algn="l" rtl="0">
              <a:lnSpc>
                <a:spcPct val="100000"/>
              </a:lnSpc>
              <a:spcBef>
                <a:spcPts val="1000"/>
              </a:spcBef>
              <a:spcAft>
                <a:spcPts val="0"/>
              </a:spcAft>
              <a:buSzPts val="935"/>
              <a:buNone/>
            </a:pPr>
            <a:r>
              <a:rPr lang="en" sz="3220" b="1"/>
              <a:t>Vartojimo statistika</a:t>
            </a:r>
            <a:endParaRPr sz="3220" b="1"/>
          </a:p>
          <a:p>
            <a:pPr marL="0" lvl="0" indent="0" algn="l" rtl="0">
              <a:lnSpc>
                <a:spcPct val="100000"/>
              </a:lnSpc>
              <a:spcBef>
                <a:spcPts val="1000"/>
              </a:spcBef>
              <a:spcAft>
                <a:spcPts val="0"/>
              </a:spcAft>
              <a:buSzPts val="935"/>
              <a:buNone/>
            </a:pPr>
            <a:r>
              <a:rPr lang="en" sz="3220" b="1"/>
              <a:t>Išlaidų pasidalijimas</a:t>
            </a:r>
            <a:endParaRPr sz="3220" b="1"/>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476"/>
        <p:cNvGrpSpPr/>
        <p:nvPr/>
      </p:nvGrpSpPr>
      <p:grpSpPr>
        <a:xfrm>
          <a:off x="0" y="0"/>
          <a:ext cx="0" cy="0"/>
          <a:chOff x="0" y="0"/>
          <a:chExt cx="0" cy="0"/>
        </a:xfrm>
      </p:grpSpPr>
      <p:sp>
        <p:nvSpPr>
          <p:cNvPr id="1477" name="Google Shape;1477;p168"/>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Valstybinės institucijos</a:t>
            </a:r>
            <a:endParaRPr sz="4500">
              <a:latin typeface="Century Gothic"/>
              <a:ea typeface="Century Gothic"/>
              <a:cs typeface="Century Gothic"/>
              <a:sym typeface="Century Gothic"/>
            </a:endParaRPr>
          </a:p>
        </p:txBody>
      </p:sp>
      <p:pic>
        <p:nvPicPr>
          <p:cNvPr id="1478" name="Google Shape;1478;p168" title="Screenshot_20250822_141653_Google Play Store.jpg"/>
          <p:cNvPicPr preferRelativeResize="0"/>
          <p:nvPr/>
        </p:nvPicPr>
        <p:blipFill>
          <a:blip r:embed="rId3">
            <a:alphaModFix/>
          </a:blip>
          <a:stretch>
            <a:fillRect/>
          </a:stretch>
        </p:blipFill>
        <p:spPr>
          <a:xfrm>
            <a:off x="3124289" y="3627664"/>
            <a:ext cx="1092198" cy="1077749"/>
          </a:xfrm>
          <a:prstGeom prst="rect">
            <a:avLst/>
          </a:prstGeom>
          <a:noFill/>
          <a:ln>
            <a:noFill/>
          </a:ln>
        </p:spPr>
      </p:pic>
      <p:pic>
        <p:nvPicPr>
          <p:cNvPr id="1479" name="Google Shape;1479;p168" title="Screenshot_20250822_142742_Google Play Store.jpg"/>
          <p:cNvPicPr preferRelativeResize="0"/>
          <p:nvPr/>
        </p:nvPicPr>
        <p:blipFill>
          <a:blip r:embed="rId4">
            <a:alphaModFix/>
          </a:blip>
          <a:stretch>
            <a:fillRect/>
          </a:stretch>
        </p:blipFill>
        <p:spPr>
          <a:xfrm>
            <a:off x="5428852" y="3627675"/>
            <a:ext cx="1061773" cy="1077750"/>
          </a:xfrm>
          <a:prstGeom prst="rect">
            <a:avLst/>
          </a:prstGeom>
          <a:noFill/>
          <a:ln>
            <a:noFill/>
          </a:ln>
        </p:spPr>
      </p:pic>
      <p:pic>
        <p:nvPicPr>
          <p:cNvPr id="1480" name="Google Shape;1480;p168" title="Screenshot_20250822_142914_Google Play Store.jpg"/>
          <p:cNvPicPr preferRelativeResize="0"/>
          <p:nvPr/>
        </p:nvPicPr>
        <p:blipFill>
          <a:blip r:embed="rId5">
            <a:alphaModFix/>
          </a:blip>
          <a:stretch>
            <a:fillRect/>
          </a:stretch>
        </p:blipFill>
        <p:spPr>
          <a:xfrm>
            <a:off x="7562199" y="3648416"/>
            <a:ext cx="1092199" cy="1036253"/>
          </a:xfrm>
          <a:prstGeom prst="rect">
            <a:avLst/>
          </a:prstGeom>
          <a:noFill/>
          <a:ln>
            <a:noFill/>
          </a:ln>
        </p:spPr>
      </p:pic>
      <p:sp>
        <p:nvSpPr>
          <p:cNvPr id="1481" name="Google Shape;1481;p168"/>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Oficialūs dokumentų pasirašymai</a:t>
            </a:r>
            <a:endParaRPr sz="3220" b="1"/>
          </a:p>
          <a:p>
            <a:pPr marL="0" lvl="0" indent="0" algn="l" rtl="0">
              <a:lnSpc>
                <a:spcPct val="100000"/>
              </a:lnSpc>
              <a:spcBef>
                <a:spcPts val="1000"/>
              </a:spcBef>
              <a:spcAft>
                <a:spcPts val="0"/>
              </a:spcAft>
              <a:buSzPts val="935"/>
              <a:buNone/>
            </a:pPr>
            <a:r>
              <a:rPr lang="en" sz="3220" b="1"/>
              <a:t>Įvairių institucijų paslaugos</a:t>
            </a:r>
            <a:endParaRPr sz="3220" b="1"/>
          </a:p>
        </p:txBody>
      </p:sp>
      <p:pic>
        <p:nvPicPr>
          <p:cNvPr id="1482" name="Google Shape;1482;p168" title="Screenshot_20250728_154130_Google Play Store.jpg"/>
          <p:cNvPicPr preferRelativeResize="0"/>
          <p:nvPr/>
        </p:nvPicPr>
        <p:blipFill>
          <a:blip r:embed="rId6">
            <a:alphaModFix/>
          </a:blip>
          <a:stretch>
            <a:fillRect/>
          </a:stretch>
        </p:blipFill>
        <p:spPr>
          <a:xfrm>
            <a:off x="850150" y="3598201"/>
            <a:ext cx="1061775" cy="11367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487"/>
        <p:cNvGrpSpPr/>
        <p:nvPr/>
      </p:nvGrpSpPr>
      <p:grpSpPr>
        <a:xfrm>
          <a:off x="0" y="0"/>
          <a:ext cx="0" cy="0"/>
          <a:chOff x="0" y="0"/>
          <a:chExt cx="0" cy="0"/>
        </a:xfrm>
      </p:grpSpPr>
      <p:sp>
        <p:nvSpPr>
          <p:cNvPr id="1488" name="Google Shape;1488;p169"/>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Transportas ir navigacija</a:t>
            </a:r>
            <a:endParaRPr sz="4500">
              <a:latin typeface="Century Gothic"/>
              <a:ea typeface="Century Gothic"/>
              <a:cs typeface="Century Gothic"/>
              <a:sym typeface="Century Gothic"/>
            </a:endParaRPr>
          </a:p>
        </p:txBody>
      </p:sp>
      <p:pic>
        <p:nvPicPr>
          <p:cNvPr id="1489" name="Google Shape;1489;p169" title="Screenshot_20250822_144637_Google Play Store.jpg"/>
          <p:cNvPicPr preferRelativeResize="0"/>
          <p:nvPr/>
        </p:nvPicPr>
        <p:blipFill>
          <a:blip r:embed="rId3">
            <a:alphaModFix/>
          </a:blip>
          <a:stretch>
            <a:fillRect/>
          </a:stretch>
        </p:blipFill>
        <p:spPr>
          <a:xfrm>
            <a:off x="1298077" y="3647591"/>
            <a:ext cx="1035909" cy="1077749"/>
          </a:xfrm>
          <a:prstGeom prst="rect">
            <a:avLst/>
          </a:prstGeom>
          <a:noFill/>
          <a:ln>
            <a:noFill/>
          </a:ln>
        </p:spPr>
      </p:pic>
      <p:pic>
        <p:nvPicPr>
          <p:cNvPr id="1490" name="Google Shape;1490;p169" title="Screenshot_20250822_144701_Google Play Store.jpg"/>
          <p:cNvPicPr preferRelativeResize="0"/>
          <p:nvPr/>
        </p:nvPicPr>
        <p:blipFill>
          <a:blip r:embed="rId4">
            <a:alphaModFix/>
          </a:blip>
          <a:stretch>
            <a:fillRect/>
          </a:stretch>
        </p:blipFill>
        <p:spPr>
          <a:xfrm>
            <a:off x="4054050" y="3662150"/>
            <a:ext cx="1035899" cy="1048649"/>
          </a:xfrm>
          <a:prstGeom prst="rect">
            <a:avLst/>
          </a:prstGeom>
          <a:noFill/>
          <a:ln>
            <a:noFill/>
          </a:ln>
        </p:spPr>
      </p:pic>
      <p:pic>
        <p:nvPicPr>
          <p:cNvPr id="1491" name="Google Shape;1491;p169" title="Screenshot_20250822_144723_Google Play Store.jpg"/>
          <p:cNvPicPr preferRelativeResize="0"/>
          <p:nvPr/>
        </p:nvPicPr>
        <p:blipFill>
          <a:blip r:embed="rId5">
            <a:alphaModFix/>
          </a:blip>
          <a:stretch>
            <a:fillRect/>
          </a:stretch>
        </p:blipFill>
        <p:spPr>
          <a:xfrm>
            <a:off x="6810025" y="3676275"/>
            <a:ext cx="1035899" cy="1020400"/>
          </a:xfrm>
          <a:prstGeom prst="rect">
            <a:avLst/>
          </a:prstGeom>
          <a:noFill/>
          <a:ln>
            <a:noFill/>
          </a:ln>
        </p:spPr>
      </p:pic>
      <p:sp>
        <p:nvSpPr>
          <p:cNvPr id="1492" name="Google Shape;1492;p169"/>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GPS navigacija</a:t>
            </a:r>
            <a:endParaRPr sz="3220" b="1"/>
          </a:p>
          <a:p>
            <a:pPr marL="0" lvl="0" indent="0" algn="l" rtl="0">
              <a:lnSpc>
                <a:spcPct val="100000"/>
              </a:lnSpc>
              <a:spcBef>
                <a:spcPts val="1000"/>
              </a:spcBef>
              <a:spcAft>
                <a:spcPts val="0"/>
              </a:spcAft>
              <a:buSzPts val="935"/>
              <a:buNone/>
            </a:pPr>
            <a:r>
              <a:rPr lang="en" sz="3220" b="1"/>
              <a:t>Viešojo transporto tvarkaraščiai</a:t>
            </a:r>
            <a:endParaRPr sz="3220" b="1"/>
          </a:p>
          <a:p>
            <a:pPr marL="0" lvl="0" indent="0" algn="l" rtl="0">
              <a:lnSpc>
                <a:spcPct val="100000"/>
              </a:lnSpc>
              <a:spcBef>
                <a:spcPts val="1000"/>
              </a:spcBef>
              <a:spcAft>
                <a:spcPts val="0"/>
              </a:spcAft>
              <a:buSzPts val="935"/>
              <a:buNone/>
            </a:pPr>
            <a:r>
              <a:rPr lang="en" sz="3220" b="1"/>
              <a:t>Taxi ir pavežėjų iškvietimas</a:t>
            </a:r>
            <a:endParaRPr sz="3220" b="1"/>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497"/>
        <p:cNvGrpSpPr/>
        <p:nvPr/>
      </p:nvGrpSpPr>
      <p:grpSpPr>
        <a:xfrm>
          <a:off x="0" y="0"/>
          <a:ext cx="0" cy="0"/>
          <a:chOff x="0" y="0"/>
          <a:chExt cx="0" cy="0"/>
        </a:xfrm>
      </p:grpSpPr>
      <p:sp>
        <p:nvSpPr>
          <p:cNvPr id="1498" name="Google Shape;1498;p170"/>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Maisto užsakymas ir pristatymas</a:t>
            </a:r>
            <a:endParaRPr sz="4500">
              <a:latin typeface="Century Gothic"/>
              <a:ea typeface="Century Gothic"/>
              <a:cs typeface="Century Gothic"/>
              <a:sym typeface="Century Gothic"/>
            </a:endParaRPr>
          </a:p>
        </p:txBody>
      </p:sp>
      <p:pic>
        <p:nvPicPr>
          <p:cNvPr id="1499" name="Google Shape;1499;p170" title="Screenshot_20250822_144920_Google Play Store.jpg"/>
          <p:cNvPicPr preferRelativeResize="0"/>
          <p:nvPr/>
        </p:nvPicPr>
        <p:blipFill>
          <a:blip r:embed="rId3">
            <a:alphaModFix/>
          </a:blip>
          <a:stretch>
            <a:fillRect/>
          </a:stretch>
        </p:blipFill>
        <p:spPr>
          <a:xfrm>
            <a:off x="1130858" y="3627299"/>
            <a:ext cx="1099061" cy="1077750"/>
          </a:xfrm>
          <a:prstGeom prst="rect">
            <a:avLst/>
          </a:prstGeom>
          <a:noFill/>
          <a:ln>
            <a:noFill/>
          </a:ln>
        </p:spPr>
      </p:pic>
      <p:pic>
        <p:nvPicPr>
          <p:cNvPr id="1500" name="Google Shape;1500;p170" title="Screenshot_20250822_145028_Google Play Store.jpg"/>
          <p:cNvPicPr preferRelativeResize="0"/>
          <p:nvPr/>
        </p:nvPicPr>
        <p:blipFill>
          <a:blip r:embed="rId4">
            <a:alphaModFix/>
          </a:blip>
          <a:stretch>
            <a:fillRect/>
          </a:stretch>
        </p:blipFill>
        <p:spPr>
          <a:xfrm>
            <a:off x="3966547" y="3627308"/>
            <a:ext cx="1099157" cy="1077751"/>
          </a:xfrm>
          <a:prstGeom prst="rect">
            <a:avLst/>
          </a:prstGeom>
          <a:noFill/>
          <a:ln>
            <a:noFill/>
          </a:ln>
        </p:spPr>
      </p:pic>
      <p:pic>
        <p:nvPicPr>
          <p:cNvPr id="1501" name="Google Shape;1501;p170" title="Screenshot_20250822_145227_Google Play Store.jpg"/>
          <p:cNvPicPr preferRelativeResize="0"/>
          <p:nvPr/>
        </p:nvPicPr>
        <p:blipFill>
          <a:blip r:embed="rId5">
            <a:alphaModFix/>
          </a:blip>
          <a:stretch>
            <a:fillRect/>
          </a:stretch>
        </p:blipFill>
        <p:spPr>
          <a:xfrm>
            <a:off x="6802327" y="3627301"/>
            <a:ext cx="1054938" cy="1077749"/>
          </a:xfrm>
          <a:prstGeom prst="rect">
            <a:avLst/>
          </a:prstGeom>
          <a:noFill/>
          <a:ln>
            <a:noFill/>
          </a:ln>
        </p:spPr>
      </p:pic>
      <p:sp>
        <p:nvSpPr>
          <p:cNvPr id="1502" name="Google Shape;1502;p170"/>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Produktų pristatyma siš parduotuvių</a:t>
            </a:r>
            <a:endParaRPr sz="3220" b="1"/>
          </a:p>
          <a:p>
            <a:pPr marL="0" lvl="0" indent="0" algn="l" rtl="0">
              <a:lnSpc>
                <a:spcPct val="100000"/>
              </a:lnSpc>
              <a:spcBef>
                <a:spcPts val="1000"/>
              </a:spcBef>
              <a:spcAft>
                <a:spcPts val="0"/>
              </a:spcAft>
              <a:buSzPts val="935"/>
              <a:buNone/>
            </a:pPr>
            <a:r>
              <a:rPr lang="en" sz="3220" b="1"/>
              <a:t>Maisto užsakymas iš restoranų</a:t>
            </a:r>
            <a:endParaRPr sz="3220" b="1"/>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171"/>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Naujienų portalai</a:t>
            </a:r>
            <a:endParaRPr sz="4500">
              <a:latin typeface="Century Gothic"/>
              <a:ea typeface="Century Gothic"/>
              <a:cs typeface="Century Gothic"/>
              <a:sym typeface="Century Gothic"/>
            </a:endParaRPr>
          </a:p>
        </p:txBody>
      </p:sp>
      <p:pic>
        <p:nvPicPr>
          <p:cNvPr id="1509" name="Google Shape;1509;p171" title="Screenshot_20250822_150157_Google Play Store.jpg"/>
          <p:cNvPicPr preferRelativeResize="0"/>
          <p:nvPr/>
        </p:nvPicPr>
        <p:blipFill>
          <a:blip r:embed="rId3">
            <a:alphaModFix/>
          </a:blip>
          <a:stretch>
            <a:fillRect/>
          </a:stretch>
        </p:blipFill>
        <p:spPr>
          <a:xfrm>
            <a:off x="1056205" y="3595076"/>
            <a:ext cx="1106814" cy="1077751"/>
          </a:xfrm>
          <a:prstGeom prst="rect">
            <a:avLst/>
          </a:prstGeom>
          <a:noFill/>
          <a:ln>
            <a:noFill/>
          </a:ln>
        </p:spPr>
      </p:pic>
      <p:pic>
        <p:nvPicPr>
          <p:cNvPr id="1510" name="Google Shape;1510;p171" title="Screenshot_20250822_150236_Google Play Store.jpg"/>
          <p:cNvPicPr preferRelativeResize="0"/>
          <p:nvPr/>
        </p:nvPicPr>
        <p:blipFill>
          <a:blip r:embed="rId4">
            <a:alphaModFix/>
          </a:blip>
          <a:stretch>
            <a:fillRect/>
          </a:stretch>
        </p:blipFill>
        <p:spPr>
          <a:xfrm>
            <a:off x="3785601" y="3595066"/>
            <a:ext cx="1069277" cy="1077750"/>
          </a:xfrm>
          <a:prstGeom prst="rect">
            <a:avLst/>
          </a:prstGeom>
          <a:noFill/>
          <a:ln>
            <a:noFill/>
          </a:ln>
        </p:spPr>
      </p:pic>
      <p:pic>
        <p:nvPicPr>
          <p:cNvPr id="1511" name="Google Shape;1511;p171" title="Screenshot_20250822_150304_Google Play Store.jpg"/>
          <p:cNvPicPr preferRelativeResize="0"/>
          <p:nvPr/>
        </p:nvPicPr>
        <p:blipFill>
          <a:blip r:embed="rId5">
            <a:alphaModFix/>
          </a:blip>
          <a:stretch>
            <a:fillRect/>
          </a:stretch>
        </p:blipFill>
        <p:spPr>
          <a:xfrm>
            <a:off x="6477450" y="3583913"/>
            <a:ext cx="1069275" cy="1100074"/>
          </a:xfrm>
          <a:prstGeom prst="rect">
            <a:avLst/>
          </a:prstGeom>
          <a:noFill/>
          <a:ln>
            <a:noFill/>
          </a:ln>
        </p:spPr>
      </p:pic>
      <p:sp>
        <p:nvSpPr>
          <p:cNvPr id="1512" name="Google Shape;1512;p171"/>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Žinios ir naujienos</a:t>
            </a:r>
            <a:endParaRPr sz="3220" b="1"/>
          </a:p>
          <a:p>
            <a:pPr marL="0" lvl="0" indent="0" algn="l" rtl="0">
              <a:lnSpc>
                <a:spcPct val="100000"/>
              </a:lnSpc>
              <a:spcBef>
                <a:spcPts val="1000"/>
              </a:spcBef>
              <a:spcAft>
                <a:spcPts val="0"/>
              </a:spcAft>
              <a:buSzPts val="935"/>
              <a:buNone/>
            </a:pPr>
            <a:r>
              <a:rPr lang="en" sz="3220" b="1"/>
              <a:t>Pranešimai apie svarbiausias aktualijas</a:t>
            </a:r>
            <a:endParaRPr sz="3220" b="1"/>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517"/>
        <p:cNvGrpSpPr/>
        <p:nvPr/>
      </p:nvGrpSpPr>
      <p:grpSpPr>
        <a:xfrm>
          <a:off x="0" y="0"/>
          <a:ext cx="0" cy="0"/>
          <a:chOff x="0" y="0"/>
          <a:chExt cx="0" cy="0"/>
        </a:xfrm>
      </p:grpSpPr>
      <p:sp>
        <p:nvSpPr>
          <p:cNvPr id="1518" name="Google Shape;1518;p172"/>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Socialiniai tinklai ir bendravimas</a:t>
            </a:r>
            <a:endParaRPr sz="4500">
              <a:latin typeface="Century Gothic"/>
              <a:ea typeface="Century Gothic"/>
              <a:cs typeface="Century Gothic"/>
              <a:sym typeface="Century Gothic"/>
            </a:endParaRPr>
          </a:p>
        </p:txBody>
      </p:sp>
      <p:pic>
        <p:nvPicPr>
          <p:cNvPr id="1519" name="Google Shape;1519;p172" title="Screenshot_20250822_153653_Google Play Store.jpg"/>
          <p:cNvPicPr preferRelativeResize="0"/>
          <p:nvPr/>
        </p:nvPicPr>
        <p:blipFill>
          <a:blip r:embed="rId3">
            <a:alphaModFix/>
          </a:blip>
          <a:stretch>
            <a:fillRect/>
          </a:stretch>
        </p:blipFill>
        <p:spPr>
          <a:xfrm>
            <a:off x="1056206" y="3595074"/>
            <a:ext cx="1064689" cy="1077750"/>
          </a:xfrm>
          <a:prstGeom prst="rect">
            <a:avLst/>
          </a:prstGeom>
          <a:noFill/>
          <a:ln>
            <a:noFill/>
          </a:ln>
        </p:spPr>
      </p:pic>
      <p:pic>
        <p:nvPicPr>
          <p:cNvPr id="1520" name="Google Shape;1520;p172" title="Screenshot_20250822_153821_Google Play Store.jpg"/>
          <p:cNvPicPr preferRelativeResize="0"/>
          <p:nvPr/>
        </p:nvPicPr>
        <p:blipFill>
          <a:blip r:embed="rId4">
            <a:alphaModFix/>
          </a:blip>
          <a:stretch>
            <a:fillRect/>
          </a:stretch>
        </p:blipFill>
        <p:spPr>
          <a:xfrm>
            <a:off x="3983775" y="3616825"/>
            <a:ext cx="1064700" cy="1056000"/>
          </a:xfrm>
          <a:prstGeom prst="rect">
            <a:avLst/>
          </a:prstGeom>
          <a:noFill/>
          <a:ln>
            <a:noFill/>
          </a:ln>
        </p:spPr>
      </p:pic>
      <p:pic>
        <p:nvPicPr>
          <p:cNvPr id="1521" name="Google Shape;1521;p172" title="Screenshot_20250822_153844_Google Play Store.jpg"/>
          <p:cNvPicPr preferRelativeResize="0"/>
          <p:nvPr/>
        </p:nvPicPr>
        <p:blipFill>
          <a:blip r:embed="rId5">
            <a:alphaModFix/>
          </a:blip>
          <a:stretch>
            <a:fillRect/>
          </a:stretch>
        </p:blipFill>
        <p:spPr>
          <a:xfrm>
            <a:off x="6911347" y="3616825"/>
            <a:ext cx="1026787" cy="1055999"/>
          </a:xfrm>
          <a:prstGeom prst="rect">
            <a:avLst/>
          </a:prstGeom>
          <a:noFill/>
          <a:ln>
            <a:noFill/>
          </a:ln>
        </p:spPr>
      </p:pic>
      <p:sp>
        <p:nvSpPr>
          <p:cNvPr id="1522" name="Google Shape;1522;p172"/>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Bendravimas</a:t>
            </a:r>
            <a:endParaRPr sz="3220" b="1"/>
          </a:p>
          <a:p>
            <a:pPr marL="0" lvl="0" indent="0" algn="l" rtl="0">
              <a:lnSpc>
                <a:spcPct val="100000"/>
              </a:lnSpc>
              <a:spcBef>
                <a:spcPts val="1000"/>
              </a:spcBef>
              <a:spcAft>
                <a:spcPts val="0"/>
              </a:spcAft>
              <a:buSzPts val="935"/>
              <a:buNone/>
            </a:pPr>
            <a:r>
              <a:rPr lang="en" sz="3220" b="1"/>
              <a:t>Dalijimasis informacija</a:t>
            </a:r>
            <a:endParaRPr sz="3220" b="1"/>
          </a:p>
          <a:p>
            <a:pPr marL="0" lvl="0" indent="0" algn="l" rtl="0">
              <a:lnSpc>
                <a:spcPct val="100000"/>
              </a:lnSpc>
              <a:spcBef>
                <a:spcPts val="1000"/>
              </a:spcBef>
              <a:spcAft>
                <a:spcPts val="0"/>
              </a:spcAft>
              <a:buSzPts val="935"/>
              <a:buNone/>
            </a:pPr>
            <a:r>
              <a:rPr lang="en" sz="3220" b="1"/>
              <a:t>Socialinės bendruomenės</a:t>
            </a:r>
            <a:endParaRPr sz="3220" b="1"/>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527"/>
        <p:cNvGrpSpPr/>
        <p:nvPr/>
      </p:nvGrpSpPr>
      <p:grpSpPr>
        <a:xfrm>
          <a:off x="0" y="0"/>
          <a:ext cx="0" cy="0"/>
          <a:chOff x="0" y="0"/>
          <a:chExt cx="0" cy="0"/>
        </a:xfrm>
      </p:grpSpPr>
      <p:sp>
        <p:nvSpPr>
          <p:cNvPr id="1528" name="Google Shape;1528;p173"/>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Sveikata ir sportas</a:t>
            </a:r>
            <a:endParaRPr sz="4500">
              <a:latin typeface="Century Gothic"/>
              <a:ea typeface="Century Gothic"/>
              <a:cs typeface="Century Gothic"/>
              <a:sym typeface="Century Gothic"/>
            </a:endParaRPr>
          </a:p>
        </p:txBody>
      </p:sp>
      <p:pic>
        <p:nvPicPr>
          <p:cNvPr id="1529" name="Google Shape;1529;p173" title="Screenshot_20250822_153937_Google Play Store.jpg"/>
          <p:cNvPicPr preferRelativeResize="0"/>
          <p:nvPr/>
        </p:nvPicPr>
        <p:blipFill>
          <a:blip r:embed="rId3">
            <a:alphaModFix/>
          </a:blip>
          <a:stretch>
            <a:fillRect/>
          </a:stretch>
        </p:blipFill>
        <p:spPr>
          <a:xfrm>
            <a:off x="1149851" y="3595075"/>
            <a:ext cx="1090993" cy="1077751"/>
          </a:xfrm>
          <a:prstGeom prst="rect">
            <a:avLst/>
          </a:prstGeom>
          <a:noFill/>
          <a:ln>
            <a:noFill/>
          </a:ln>
        </p:spPr>
      </p:pic>
      <p:pic>
        <p:nvPicPr>
          <p:cNvPr id="1530" name="Google Shape;1530;p173" title="Screenshot_20250822_154434_Google Play Store.jpg"/>
          <p:cNvPicPr preferRelativeResize="0"/>
          <p:nvPr/>
        </p:nvPicPr>
        <p:blipFill>
          <a:blip r:embed="rId4">
            <a:alphaModFix/>
          </a:blip>
          <a:stretch>
            <a:fillRect/>
          </a:stretch>
        </p:blipFill>
        <p:spPr>
          <a:xfrm>
            <a:off x="4050000" y="3604100"/>
            <a:ext cx="1019438" cy="1077751"/>
          </a:xfrm>
          <a:prstGeom prst="rect">
            <a:avLst/>
          </a:prstGeom>
          <a:noFill/>
          <a:ln>
            <a:noFill/>
          </a:ln>
        </p:spPr>
      </p:pic>
      <p:pic>
        <p:nvPicPr>
          <p:cNvPr id="1531" name="Google Shape;1531;p173" title="Screenshot_20250822_154447_Google Play Store.jpg"/>
          <p:cNvPicPr preferRelativeResize="0"/>
          <p:nvPr/>
        </p:nvPicPr>
        <p:blipFill>
          <a:blip r:embed="rId5">
            <a:alphaModFix/>
          </a:blip>
          <a:stretch>
            <a:fillRect/>
          </a:stretch>
        </p:blipFill>
        <p:spPr>
          <a:xfrm>
            <a:off x="6878572" y="3624730"/>
            <a:ext cx="1019425" cy="1018444"/>
          </a:xfrm>
          <a:prstGeom prst="rect">
            <a:avLst/>
          </a:prstGeom>
          <a:noFill/>
          <a:ln>
            <a:noFill/>
          </a:ln>
        </p:spPr>
      </p:pic>
      <p:sp>
        <p:nvSpPr>
          <p:cNvPr id="1532" name="Google Shape;1532;p173"/>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Žingsnių, širdies, miego stebėjimas</a:t>
            </a:r>
            <a:endParaRPr sz="3220" b="1"/>
          </a:p>
          <a:p>
            <a:pPr marL="0" lvl="0" indent="0" algn="l" rtl="0">
              <a:lnSpc>
                <a:spcPct val="100000"/>
              </a:lnSpc>
              <a:spcBef>
                <a:spcPts val="1000"/>
              </a:spcBef>
              <a:spcAft>
                <a:spcPts val="0"/>
              </a:spcAft>
              <a:buSzPts val="935"/>
              <a:buNone/>
            </a:pPr>
            <a:r>
              <a:rPr lang="en" sz="3220" b="1"/>
              <a:t>Treniruočių programos</a:t>
            </a:r>
            <a:endParaRPr sz="3220" b="1"/>
          </a:p>
          <a:p>
            <a:pPr marL="0" lvl="0" indent="0" algn="l" rtl="0">
              <a:lnSpc>
                <a:spcPct val="100000"/>
              </a:lnSpc>
              <a:spcBef>
                <a:spcPts val="1000"/>
              </a:spcBef>
              <a:spcAft>
                <a:spcPts val="0"/>
              </a:spcAft>
              <a:buSzPts val="935"/>
              <a:buNone/>
            </a:pPr>
            <a:r>
              <a:rPr lang="en" sz="3220" b="1"/>
              <a:t>Meditacijos</a:t>
            </a:r>
            <a:endParaRPr sz="3220" b="1"/>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sp>
        <p:nvSpPr>
          <p:cNvPr id="1538" name="Google Shape;1538;p174"/>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Laisvalaikis ir pramogos</a:t>
            </a:r>
            <a:endParaRPr sz="4500">
              <a:latin typeface="Century Gothic"/>
              <a:ea typeface="Century Gothic"/>
              <a:cs typeface="Century Gothic"/>
              <a:sym typeface="Century Gothic"/>
            </a:endParaRPr>
          </a:p>
        </p:txBody>
      </p:sp>
      <p:pic>
        <p:nvPicPr>
          <p:cNvPr id="1539" name="Google Shape;1539;p174" title="Screenshot_20250822_154646_Google Play Store.jpg"/>
          <p:cNvPicPr preferRelativeResize="0"/>
          <p:nvPr/>
        </p:nvPicPr>
        <p:blipFill>
          <a:blip r:embed="rId3">
            <a:alphaModFix/>
          </a:blip>
          <a:stretch>
            <a:fillRect/>
          </a:stretch>
        </p:blipFill>
        <p:spPr>
          <a:xfrm>
            <a:off x="1103051" y="3771010"/>
            <a:ext cx="1105952" cy="1077749"/>
          </a:xfrm>
          <a:prstGeom prst="rect">
            <a:avLst/>
          </a:prstGeom>
          <a:noFill/>
          <a:ln>
            <a:noFill/>
          </a:ln>
        </p:spPr>
      </p:pic>
      <p:pic>
        <p:nvPicPr>
          <p:cNvPr id="1540" name="Google Shape;1540;p174" title="Screenshot_20250822_154713_Google Play Store.jpg"/>
          <p:cNvPicPr preferRelativeResize="0"/>
          <p:nvPr/>
        </p:nvPicPr>
        <p:blipFill>
          <a:blip r:embed="rId4">
            <a:alphaModFix/>
          </a:blip>
          <a:stretch>
            <a:fillRect/>
          </a:stretch>
        </p:blipFill>
        <p:spPr>
          <a:xfrm>
            <a:off x="4067776" y="3771011"/>
            <a:ext cx="1068944" cy="1077751"/>
          </a:xfrm>
          <a:prstGeom prst="rect">
            <a:avLst/>
          </a:prstGeom>
          <a:noFill/>
          <a:ln>
            <a:noFill/>
          </a:ln>
        </p:spPr>
      </p:pic>
      <p:pic>
        <p:nvPicPr>
          <p:cNvPr id="1541" name="Google Shape;1541;p174" title="Screenshot_20250822_154742_Google Play Store.jpg"/>
          <p:cNvPicPr preferRelativeResize="0"/>
          <p:nvPr/>
        </p:nvPicPr>
        <p:blipFill>
          <a:blip r:embed="rId5">
            <a:alphaModFix/>
          </a:blip>
          <a:stretch>
            <a:fillRect/>
          </a:stretch>
        </p:blipFill>
        <p:spPr>
          <a:xfrm>
            <a:off x="6995491" y="3772330"/>
            <a:ext cx="1068950" cy="1075115"/>
          </a:xfrm>
          <a:prstGeom prst="rect">
            <a:avLst/>
          </a:prstGeom>
          <a:noFill/>
          <a:ln>
            <a:noFill/>
          </a:ln>
        </p:spPr>
      </p:pic>
      <p:sp>
        <p:nvSpPr>
          <p:cNvPr id="1542" name="Google Shape;1542;p174"/>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Filmai ir vaizdo įrašai</a:t>
            </a:r>
            <a:endParaRPr sz="3220" b="1"/>
          </a:p>
          <a:p>
            <a:pPr marL="0" lvl="0" indent="0" algn="l" rtl="0">
              <a:lnSpc>
                <a:spcPct val="100000"/>
              </a:lnSpc>
              <a:spcBef>
                <a:spcPts val="1000"/>
              </a:spcBef>
              <a:spcAft>
                <a:spcPts val="0"/>
              </a:spcAft>
              <a:buSzPts val="935"/>
              <a:buNone/>
            </a:pPr>
            <a:r>
              <a:rPr lang="en" sz="3220" b="1"/>
              <a:t>Audioknygos</a:t>
            </a:r>
            <a:endParaRPr sz="3220" b="1"/>
          </a:p>
          <a:p>
            <a:pPr marL="0" lvl="0" indent="0" algn="l" rtl="0">
              <a:lnSpc>
                <a:spcPct val="100000"/>
              </a:lnSpc>
              <a:spcBef>
                <a:spcPts val="1000"/>
              </a:spcBef>
              <a:spcAft>
                <a:spcPts val="0"/>
              </a:spcAft>
              <a:buSzPts val="935"/>
              <a:buNone/>
            </a:pPr>
            <a:r>
              <a:rPr lang="en" sz="3220" b="1"/>
              <a:t>Muzika</a:t>
            </a:r>
            <a:endParaRPr sz="3220" b="1"/>
          </a:p>
          <a:p>
            <a:pPr marL="0" lvl="0" indent="0" algn="l" rtl="0">
              <a:lnSpc>
                <a:spcPct val="100000"/>
              </a:lnSpc>
              <a:spcBef>
                <a:spcPts val="1000"/>
              </a:spcBef>
              <a:spcAft>
                <a:spcPts val="0"/>
              </a:spcAft>
              <a:buSzPts val="935"/>
              <a:buNone/>
            </a:pPr>
            <a:r>
              <a:rPr lang="en" sz="3220" b="1"/>
              <a:t>Žaidimai</a:t>
            </a:r>
            <a:endParaRPr sz="3220" b="1"/>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sp>
        <p:nvSpPr>
          <p:cNvPr id="1548" name="Google Shape;1548;p175"/>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Kelionės</a:t>
            </a:r>
            <a:endParaRPr sz="4500">
              <a:latin typeface="Century Gothic"/>
              <a:ea typeface="Century Gothic"/>
              <a:cs typeface="Century Gothic"/>
              <a:sym typeface="Century Gothic"/>
            </a:endParaRPr>
          </a:p>
        </p:txBody>
      </p:sp>
      <p:pic>
        <p:nvPicPr>
          <p:cNvPr id="1549" name="Google Shape;1549;p175" title="Screenshot_20250822_154843_Google Play Store.jpg"/>
          <p:cNvPicPr preferRelativeResize="0"/>
          <p:nvPr/>
        </p:nvPicPr>
        <p:blipFill>
          <a:blip r:embed="rId3">
            <a:alphaModFix/>
          </a:blip>
          <a:stretch>
            <a:fillRect/>
          </a:stretch>
        </p:blipFill>
        <p:spPr>
          <a:xfrm>
            <a:off x="1168257" y="3595086"/>
            <a:ext cx="1139213" cy="1023725"/>
          </a:xfrm>
          <a:prstGeom prst="rect">
            <a:avLst/>
          </a:prstGeom>
          <a:noFill/>
          <a:ln>
            <a:noFill/>
          </a:ln>
        </p:spPr>
      </p:pic>
      <p:pic>
        <p:nvPicPr>
          <p:cNvPr id="1550" name="Google Shape;1550;p175" title="Screenshot_20250822_154914_Google Play Store.jpg"/>
          <p:cNvPicPr preferRelativeResize="0"/>
          <p:nvPr/>
        </p:nvPicPr>
        <p:blipFill>
          <a:blip r:embed="rId4">
            <a:alphaModFix/>
          </a:blip>
          <a:stretch>
            <a:fillRect/>
          </a:stretch>
        </p:blipFill>
        <p:spPr>
          <a:xfrm>
            <a:off x="4371060" y="3608767"/>
            <a:ext cx="997967" cy="1023726"/>
          </a:xfrm>
          <a:prstGeom prst="rect">
            <a:avLst/>
          </a:prstGeom>
          <a:noFill/>
          <a:ln>
            <a:noFill/>
          </a:ln>
        </p:spPr>
      </p:pic>
      <p:pic>
        <p:nvPicPr>
          <p:cNvPr id="1551" name="Google Shape;1551;p175" title="Screenshot_20250822_155339_Google Play Store.jpg"/>
          <p:cNvPicPr preferRelativeResize="0"/>
          <p:nvPr/>
        </p:nvPicPr>
        <p:blipFill>
          <a:blip r:embed="rId5">
            <a:alphaModFix/>
          </a:blip>
          <a:stretch>
            <a:fillRect/>
          </a:stretch>
        </p:blipFill>
        <p:spPr>
          <a:xfrm>
            <a:off x="7432602" y="3594069"/>
            <a:ext cx="997976" cy="1025743"/>
          </a:xfrm>
          <a:prstGeom prst="rect">
            <a:avLst/>
          </a:prstGeom>
          <a:noFill/>
          <a:ln>
            <a:noFill/>
          </a:ln>
        </p:spPr>
      </p:pic>
      <p:sp>
        <p:nvSpPr>
          <p:cNvPr id="1552" name="Google Shape;1552;p175"/>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Kelionių planavimas</a:t>
            </a:r>
            <a:endParaRPr sz="3220" b="1"/>
          </a:p>
          <a:p>
            <a:pPr marL="0" lvl="0" indent="0" algn="l" rtl="0">
              <a:lnSpc>
                <a:spcPct val="100000"/>
              </a:lnSpc>
              <a:spcBef>
                <a:spcPts val="1000"/>
              </a:spcBef>
              <a:spcAft>
                <a:spcPts val="0"/>
              </a:spcAft>
              <a:buSzPts val="935"/>
              <a:buNone/>
            </a:pPr>
            <a:r>
              <a:rPr lang="en" sz="3220" b="1"/>
              <a:t>Bilietų pirkimas</a:t>
            </a:r>
            <a:endParaRPr sz="3220" b="1"/>
          </a:p>
          <a:p>
            <a:pPr marL="0" lvl="0" indent="0" algn="l" rtl="0">
              <a:lnSpc>
                <a:spcPct val="100000"/>
              </a:lnSpc>
              <a:spcBef>
                <a:spcPts val="1000"/>
              </a:spcBef>
              <a:spcAft>
                <a:spcPts val="0"/>
              </a:spcAft>
              <a:buSzPts val="935"/>
              <a:buNone/>
            </a:pPr>
            <a:r>
              <a:rPr lang="en" sz="3220" b="1"/>
              <a:t>Viešbučių rezervavimas</a:t>
            </a:r>
            <a:endParaRPr sz="3220" b="1"/>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557"/>
        <p:cNvGrpSpPr/>
        <p:nvPr/>
      </p:nvGrpSpPr>
      <p:grpSpPr>
        <a:xfrm>
          <a:off x="0" y="0"/>
          <a:ext cx="0" cy="0"/>
          <a:chOff x="0" y="0"/>
          <a:chExt cx="0" cy="0"/>
        </a:xfrm>
      </p:grpSpPr>
      <p:sp>
        <p:nvSpPr>
          <p:cNvPr id="1558" name="Google Shape;1558;p176"/>
          <p:cNvSpPr txBox="1">
            <a:spLocks noGrp="1"/>
          </p:cNvSpPr>
          <p:nvPr>
            <p:ph type="title"/>
          </p:nvPr>
        </p:nvSpPr>
        <p:spPr>
          <a:xfrm>
            <a:off x="516825" y="52327"/>
            <a:ext cx="7998600" cy="12156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Kitos programėlės</a:t>
            </a:r>
            <a:endParaRPr sz="4500">
              <a:latin typeface="Century Gothic"/>
              <a:ea typeface="Century Gothic"/>
              <a:cs typeface="Century Gothic"/>
              <a:sym typeface="Century Gothic"/>
            </a:endParaRPr>
          </a:p>
        </p:txBody>
      </p:sp>
      <p:pic>
        <p:nvPicPr>
          <p:cNvPr id="1559" name="Google Shape;1559;p176" title="Screenshot_20250822_155357_Google Play Store.jpg"/>
          <p:cNvPicPr preferRelativeResize="0"/>
          <p:nvPr/>
        </p:nvPicPr>
        <p:blipFill>
          <a:blip r:embed="rId3">
            <a:alphaModFix/>
          </a:blip>
          <a:stretch>
            <a:fillRect/>
          </a:stretch>
        </p:blipFill>
        <p:spPr>
          <a:xfrm>
            <a:off x="6892521" y="3597725"/>
            <a:ext cx="1070299" cy="1072456"/>
          </a:xfrm>
          <a:prstGeom prst="rect">
            <a:avLst/>
          </a:prstGeom>
          <a:noFill/>
          <a:ln>
            <a:noFill/>
          </a:ln>
        </p:spPr>
      </p:pic>
      <p:pic>
        <p:nvPicPr>
          <p:cNvPr id="1560" name="Google Shape;1560;p176" title="Screenshot_20250822_162558_Google Play Store.jpg"/>
          <p:cNvPicPr preferRelativeResize="0"/>
          <p:nvPr/>
        </p:nvPicPr>
        <p:blipFill>
          <a:blip r:embed="rId4">
            <a:alphaModFix/>
          </a:blip>
          <a:stretch>
            <a:fillRect/>
          </a:stretch>
        </p:blipFill>
        <p:spPr>
          <a:xfrm>
            <a:off x="3995351" y="3595077"/>
            <a:ext cx="1153299" cy="1077751"/>
          </a:xfrm>
          <a:prstGeom prst="rect">
            <a:avLst/>
          </a:prstGeom>
          <a:noFill/>
          <a:ln>
            <a:noFill/>
          </a:ln>
        </p:spPr>
      </p:pic>
      <p:pic>
        <p:nvPicPr>
          <p:cNvPr id="1561" name="Google Shape;1561;p176" title="Screenshot_20250822_162702_Google Play Store.jpg"/>
          <p:cNvPicPr preferRelativeResize="0"/>
          <p:nvPr/>
        </p:nvPicPr>
        <p:blipFill>
          <a:blip r:embed="rId5">
            <a:alphaModFix/>
          </a:blip>
          <a:stretch>
            <a:fillRect/>
          </a:stretch>
        </p:blipFill>
        <p:spPr>
          <a:xfrm>
            <a:off x="1181175" y="3595075"/>
            <a:ext cx="1070302" cy="1077749"/>
          </a:xfrm>
          <a:prstGeom prst="rect">
            <a:avLst/>
          </a:prstGeom>
          <a:noFill/>
          <a:ln>
            <a:noFill/>
          </a:ln>
        </p:spPr>
      </p:pic>
      <p:sp>
        <p:nvSpPr>
          <p:cNvPr id="1562" name="Google Shape;1562;p176"/>
          <p:cNvSpPr txBox="1">
            <a:spLocks noGrp="1"/>
          </p:cNvSpPr>
          <p:nvPr>
            <p:ph type="body" idx="1"/>
          </p:nvPr>
        </p:nvSpPr>
        <p:spPr>
          <a:xfrm>
            <a:off x="516825" y="1355103"/>
            <a:ext cx="8549700" cy="23412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1000"/>
              </a:spcBef>
              <a:spcAft>
                <a:spcPts val="0"/>
              </a:spcAft>
              <a:buSzPts val="935"/>
              <a:buNone/>
            </a:pPr>
            <a:r>
              <a:rPr lang="en" sz="3220" b="1"/>
              <a:t>Ką rekomenduotumėte?</a:t>
            </a:r>
            <a:endParaRPr sz="3220" b="1"/>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567"/>
        <p:cNvGrpSpPr/>
        <p:nvPr/>
      </p:nvGrpSpPr>
      <p:grpSpPr>
        <a:xfrm>
          <a:off x="0" y="0"/>
          <a:ext cx="0" cy="0"/>
          <a:chOff x="0" y="0"/>
          <a:chExt cx="0" cy="0"/>
        </a:xfrm>
      </p:grpSpPr>
      <p:sp>
        <p:nvSpPr>
          <p:cNvPr id="1568" name="Google Shape;1568;p177"/>
          <p:cNvSpPr txBox="1">
            <a:spLocks noGrp="1"/>
          </p:cNvSpPr>
          <p:nvPr>
            <p:ph type="title"/>
          </p:nvPr>
        </p:nvSpPr>
        <p:spPr>
          <a:xfrm>
            <a:off x="1010850" y="1981950"/>
            <a:ext cx="7122300" cy="11796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Informacijos paieška ir paieškos strategijos</a:t>
            </a:r>
            <a:endParaRPr sz="4500">
              <a:latin typeface="Century Gothic"/>
              <a:ea typeface="Century Gothic"/>
              <a:cs typeface="Century Gothic"/>
              <a:sym typeface="Century Gothic"/>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sp>
        <p:nvSpPr>
          <p:cNvPr id="1574" name="Google Shape;1574;p178"/>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Google </a:t>
            </a:r>
            <a:endParaRPr sz="4500">
              <a:latin typeface="Century Gothic"/>
              <a:ea typeface="Century Gothic"/>
              <a:cs typeface="Century Gothic"/>
              <a:sym typeface="Century Gothic"/>
            </a:endParaRPr>
          </a:p>
        </p:txBody>
      </p:sp>
      <p:sp>
        <p:nvSpPr>
          <p:cNvPr id="1575" name="Google Shape;1575;p178"/>
          <p:cNvSpPr txBox="1">
            <a:spLocks noGrp="1"/>
          </p:cNvSpPr>
          <p:nvPr>
            <p:ph type="body" idx="1"/>
          </p:nvPr>
        </p:nvSpPr>
        <p:spPr>
          <a:xfrm>
            <a:off x="516825" y="1493700"/>
            <a:ext cx="8490000" cy="1794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3000"/>
              <a:t>Žodis </a:t>
            </a:r>
            <a:r>
              <a:rPr lang="en" sz="3000" i="1"/>
              <a:t>„</a:t>
            </a:r>
            <a:r>
              <a:rPr lang="en" sz="3000" i="1">
                <a:latin typeface="Arial"/>
                <a:ea typeface="Arial"/>
                <a:cs typeface="Arial"/>
                <a:sym typeface="Arial"/>
              </a:rPr>
              <a:t>Gūglinti</a:t>
            </a:r>
            <a:r>
              <a:rPr lang="en" sz="3000" i="1"/>
              <a:t>“</a:t>
            </a:r>
            <a:r>
              <a:rPr lang="en" sz="3000" i="1">
                <a:latin typeface="Arial"/>
                <a:ea typeface="Arial"/>
                <a:cs typeface="Arial"/>
                <a:sym typeface="Arial"/>
              </a:rPr>
              <a:t> </a:t>
            </a:r>
            <a:r>
              <a:rPr lang="en" sz="3000">
                <a:latin typeface="Arial"/>
                <a:ea typeface="Arial"/>
                <a:cs typeface="Arial"/>
                <a:sym typeface="Arial"/>
              </a:rPr>
              <a:t>yra tapęs </a:t>
            </a:r>
            <a:r>
              <a:rPr lang="en" sz="3000" i="1">
                <a:latin typeface="Arial"/>
                <a:ea typeface="Arial"/>
                <a:cs typeface="Arial"/>
                <a:sym typeface="Arial"/>
              </a:rPr>
              <a:t>paieškos </a:t>
            </a:r>
            <a:r>
              <a:rPr lang="en" sz="3000">
                <a:latin typeface="Arial"/>
                <a:ea typeface="Arial"/>
                <a:cs typeface="Arial"/>
                <a:sym typeface="Arial"/>
              </a:rPr>
              <a:t>sinonimu</a:t>
            </a:r>
            <a:endParaRPr sz="3000">
              <a:latin typeface="Arial"/>
              <a:ea typeface="Arial"/>
              <a:cs typeface="Arial"/>
              <a:sym typeface="Arial"/>
            </a:endParaRPr>
          </a:p>
          <a:p>
            <a:pPr marL="0" lvl="0" indent="0" algn="l" rtl="0">
              <a:lnSpc>
                <a:spcPct val="90000"/>
              </a:lnSpc>
              <a:spcBef>
                <a:spcPts val="800"/>
              </a:spcBef>
              <a:spcAft>
                <a:spcPts val="0"/>
              </a:spcAft>
              <a:buNone/>
            </a:pPr>
            <a:endParaRPr sz="1400"/>
          </a:p>
          <a:p>
            <a:pPr marL="0" lvl="0" indent="0" algn="l" rtl="0">
              <a:lnSpc>
                <a:spcPct val="90000"/>
              </a:lnSpc>
              <a:spcBef>
                <a:spcPts val="800"/>
              </a:spcBef>
              <a:spcAft>
                <a:spcPts val="0"/>
              </a:spcAft>
              <a:buNone/>
            </a:pPr>
            <a:r>
              <a:rPr lang="en" sz="3000"/>
              <a:t>Vidutinis žmogus atlieka 3-4 Google paieškas kiekvieną dieną</a:t>
            </a:r>
            <a:endParaRPr sz="3000"/>
          </a:p>
        </p:txBody>
      </p:sp>
      <p:pic>
        <p:nvPicPr>
          <p:cNvPr id="1576" name="Google Shape;1576;p178" title="Screenshot_20250724_162158_Chrome.jpg"/>
          <p:cNvPicPr preferRelativeResize="0"/>
          <p:nvPr/>
        </p:nvPicPr>
        <p:blipFill>
          <a:blip r:embed="rId3">
            <a:alphaModFix/>
          </a:blip>
          <a:stretch>
            <a:fillRect/>
          </a:stretch>
        </p:blipFill>
        <p:spPr>
          <a:xfrm>
            <a:off x="516825" y="3621550"/>
            <a:ext cx="4459725" cy="1304400"/>
          </a:xfrm>
          <a:prstGeom prst="rect">
            <a:avLst/>
          </a:prstGeom>
          <a:noFill/>
          <a:ln>
            <a:noFill/>
          </a:ln>
        </p:spPr>
      </p:pic>
      <p:pic>
        <p:nvPicPr>
          <p:cNvPr id="1577" name="Google Shape;1577;p178" title="Screenshot_20250724_161759_Chrome.jpg"/>
          <p:cNvPicPr preferRelativeResize="0"/>
          <p:nvPr/>
        </p:nvPicPr>
        <p:blipFill rotWithShape="1">
          <a:blip r:embed="rId4">
            <a:alphaModFix/>
          </a:blip>
          <a:srcRect b="4205"/>
          <a:stretch/>
        </p:blipFill>
        <p:spPr>
          <a:xfrm>
            <a:off x="5867750" y="2884625"/>
            <a:ext cx="2417075" cy="22588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76"/>
                                        </p:tgtEl>
                                        <p:attrNameLst>
                                          <p:attrName>style.visibility</p:attrName>
                                        </p:attrNameLst>
                                      </p:cBhvr>
                                      <p:to>
                                        <p:strVal val="visible"/>
                                      </p:to>
                                    </p:set>
                                    <p:anim calcmode="lin" valueType="num">
                                      <p:cBhvr additive="base">
                                        <p:cTn id="7" dur="1000"/>
                                        <p:tgtEl>
                                          <p:spTgt spid="157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577"/>
                                        </p:tgtEl>
                                        <p:attrNameLst>
                                          <p:attrName>style.visibility</p:attrName>
                                        </p:attrNameLst>
                                      </p:cBhvr>
                                      <p:to>
                                        <p:strVal val="visible"/>
                                      </p:to>
                                    </p:set>
                                    <p:anim calcmode="lin" valueType="num">
                                      <p:cBhvr additive="base">
                                        <p:cTn id="10" dur="1000"/>
                                        <p:tgtEl>
                                          <p:spTgt spid="15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sp>
        <p:nvSpPr>
          <p:cNvPr id="1583" name="Google Shape;1583;p179"/>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Kaip Google nusprendžia? </a:t>
            </a:r>
            <a:endParaRPr sz="4500">
              <a:latin typeface="Century Gothic"/>
              <a:ea typeface="Century Gothic"/>
              <a:cs typeface="Century Gothic"/>
              <a:sym typeface="Century Gothic"/>
            </a:endParaRPr>
          </a:p>
        </p:txBody>
      </p:sp>
      <p:sp>
        <p:nvSpPr>
          <p:cNvPr id="1584" name="Google Shape;1584;p179"/>
          <p:cNvSpPr txBox="1">
            <a:spLocks noGrp="1"/>
          </p:cNvSpPr>
          <p:nvPr>
            <p:ph type="body" idx="1"/>
          </p:nvPr>
        </p:nvSpPr>
        <p:spPr>
          <a:xfrm>
            <a:off x="98425" y="1429400"/>
            <a:ext cx="5042400" cy="37140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800"/>
              </a:spcBef>
              <a:spcAft>
                <a:spcPts val="0"/>
              </a:spcAft>
              <a:buNone/>
            </a:pPr>
            <a:r>
              <a:rPr lang="en" sz="3000">
                <a:latin typeface="Arial"/>
                <a:ea typeface="Arial"/>
                <a:cs typeface="Arial"/>
                <a:sym typeface="Arial"/>
              </a:rPr>
              <a:t>Esame pasyvūs vartotojai</a:t>
            </a:r>
            <a:endParaRPr sz="3000"/>
          </a:p>
          <a:p>
            <a:pPr marL="0" lvl="0" indent="0" algn="l" rtl="0">
              <a:lnSpc>
                <a:spcPct val="90000"/>
              </a:lnSpc>
              <a:spcBef>
                <a:spcPts val="800"/>
              </a:spcBef>
              <a:spcAft>
                <a:spcPts val="0"/>
              </a:spcAft>
              <a:buNone/>
            </a:pPr>
            <a:endParaRPr sz="1500"/>
          </a:p>
          <a:p>
            <a:pPr marL="0" lvl="0" indent="0" algn="l" rtl="0">
              <a:lnSpc>
                <a:spcPct val="90000"/>
              </a:lnSpc>
              <a:spcBef>
                <a:spcPts val="800"/>
              </a:spcBef>
              <a:spcAft>
                <a:spcPts val="0"/>
              </a:spcAft>
              <a:buNone/>
            </a:pPr>
            <a:r>
              <a:rPr lang="en" sz="3000">
                <a:latin typeface="Arial"/>
                <a:ea typeface="Arial"/>
                <a:cs typeface="Arial"/>
                <a:sym typeface="Arial"/>
              </a:rPr>
              <a:t>Kiekvieną kartą ieškant gali </a:t>
            </a:r>
            <a:endParaRPr sz="3000">
              <a:latin typeface="Arial"/>
              <a:ea typeface="Arial"/>
              <a:cs typeface="Arial"/>
              <a:sym typeface="Arial"/>
            </a:endParaRPr>
          </a:p>
          <a:p>
            <a:pPr marL="0" lvl="0" indent="0" algn="l" rtl="0">
              <a:lnSpc>
                <a:spcPct val="90000"/>
              </a:lnSpc>
              <a:spcBef>
                <a:spcPts val="800"/>
              </a:spcBef>
              <a:spcAft>
                <a:spcPts val="0"/>
              </a:spcAft>
              <a:buNone/>
            </a:pPr>
            <a:r>
              <a:rPr lang="en" sz="3000">
                <a:latin typeface="Arial"/>
                <a:ea typeface="Arial"/>
                <a:cs typeface="Arial"/>
                <a:sym typeface="Arial"/>
              </a:rPr>
              <a:t>būti rikiuojami vis kitaip </a:t>
            </a:r>
            <a:endParaRPr sz="3000">
              <a:latin typeface="Arial"/>
              <a:ea typeface="Arial"/>
              <a:cs typeface="Arial"/>
              <a:sym typeface="Arial"/>
            </a:endParaRPr>
          </a:p>
          <a:p>
            <a:pPr marL="0" lvl="0" indent="0" algn="l" rtl="0">
              <a:lnSpc>
                <a:spcPct val="90000"/>
              </a:lnSpc>
              <a:spcBef>
                <a:spcPts val="800"/>
              </a:spcBef>
              <a:spcAft>
                <a:spcPts val="0"/>
              </a:spcAft>
              <a:buNone/>
            </a:pPr>
            <a:endParaRPr sz="1500"/>
          </a:p>
          <a:p>
            <a:pPr marL="0" lvl="0" indent="0" algn="l" rtl="0">
              <a:lnSpc>
                <a:spcPct val="90000"/>
              </a:lnSpc>
              <a:spcBef>
                <a:spcPts val="800"/>
              </a:spcBef>
              <a:spcAft>
                <a:spcPts val="0"/>
              </a:spcAft>
              <a:buNone/>
            </a:pPr>
            <a:r>
              <a:rPr lang="en" sz="3000">
                <a:latin typeface="Arial"/>
                <a:ea typeface="Arial"/>
                <a:cs typeface="Arial"/>
                <a:sym typeface="Arial"/>
              </a:rPr>
              <a:t>Mūsų ir kitų žmonių naršymo istorija keičia, kaip rikiuojami rezultatai</a:t>
            </a:r>
            <a:endParaRPr sz="3000"/>
          </a:p>
        </p:txBody>
      </p:sp>
      <p:sp>
        <p:nvSpPr>
          <p:cNvPr id="1585" name="Google Shape;1585;p179" descr="Paveikslėlis"/>
          <p:cNvSpPr/>
          <p:nvPr/>
        </p:nvSpPr>
        <p:spPr>
          <a:xfrm>
            <a:off x="92871" y="-102397"/>
            <a:ext cx="228597" cy="228597"/>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pic>
        <p:nvPicPr>
          <p:cNvPr id="1586" name="Google Shape;1586;p179" title="PR-PageRank.jpg"/>
          <p:cNvPicPr preferRelativeResize="0"/>
          <p:nvPr/>
        </p:nvPicPr>
        <p:blipFill>
          <a:blip r:embed="rId3">
            <a:alphaModFix/>
          </a:blip>
          <a:stretch>
            <a:fillRect/>
          </a:stretch>
        </p:blipFill>
        <p:spPr>
          <a:xfrm>
            <a:off x="5140825" y="1668200"/>
            <a:ext cx="4003076" cy="28309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591"/>
        <p:cNvGrpSpPr/>
        <p:nvPr/>
      </p:nvGrpSpPr>
      <p:grpSpPr>
        <a:xfrm>
          <a:off x="0" y="0"/>
          <a:ext cx="0" cy="0"/>
          <a:chOff x="0" y="0"/>
          <a:chExt cx="0" cy="0"/>
        </a:xfrm>
      </p:grpSpPr>
      <p:sp>
        <p:nvSpPr>
          <p:cNvPr id="1592" name="Google Shape;1592;p180"/>
          <p:cNvSpPr txBox="1">
            <a:spLocks noGrp="1"/>
          </p:cNvSpPr>
          <p:nvPr>
            <p:ph type="title"/>
          </p:nvPr>
        </p:nvSpPr>
        <p:spPr>
          <a:xfrm>
            <a:off x="68875" y="273850"/>
            <a:ext cx="9075000" cy="8043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Kaip dar Google nusprendžia? </a:t>
            </a:r>
            <a:endParaRPr sz="4500">
              <a:latin typeface="Century Gothic"/>
              <a:ea typeface="Century Gothic"/>
              <a:cs typeface="Century Gothic"/>
              <a:sym typeface="Century Gothic"/>
            </a:endParaRPr>
          </a:p>
        </p:txBody>
      </p:sp>
      <p:sp>
        <p:nvSpPr>
          <p:cNvPr id="1593" name="Google Shape;1593;p180"/>
          <p:cNvSpPr/>
          <p:nvPr/>
        </p:nvSpPr>
        <p:spPr>
          <a:xfrm>
            <a:off x="2372219" y="1485647"/>
            <a:ext cx="1209600" cy="1182600"/>
          </a:xfrm>
          <a:prstGeom prst="ellipse">
            <a:avLst/>
          </a:prstGeom>
          <a:solidFill>
            <a:schemeClr val="lt2"/>
          </a:solidFill>
          <a:ln w="32725" cap="flat" cmpd="sng">
            <a:solidFill>
              <a:srgbClr val="EA551F"/>
            </a:solidFill>
            <a:prstDash val="solid"/>
            <a:round/>
            <a:headEnd type="none" w="sm" len="sm"/>
            <a:tailEnd type="none" w="sm" len="sm"/>
          </a:ln>
        </p:spPr>
        <p:txBody>
          <a:bodyPr spcFirstLastPara="1" wrap="square" lIns="104700" tIns="104700" rIns="104700" bIns="104700" anchor="ctr" anchorCtr="0">
            <a:noAutofit/>
          </a:bodyPr>
          <a:lstStyle/>
          <a:p>
            <a:pPr marL="0" lvl="0" indent="0" algn="ctr" rtl="0">
              <a:spcBef>
                <a:spcPts val="0"/>
              </a:spcBef>
              <a:spcAft>
                <a:spcPts val="0"/>
              </a:spcAft>
              <a:buNone/>
            </a:pPr>
            <a:endParaRPr sz="1602"/>
          </a:p>
        </p:txBody>
      </p:sp>
      <p:sp>
        <p:nvSpPr>
          <p:cNvPr id="1594" name="Google Shape;1594;p180"/>
          <p:cNvSpPr txBox="1"/>
          <p:nvPr/>
        </p:nvSpPr>
        <p:spPr>
          <a:xfrm>
            <a:off x="2431243" y="1078150"/>
            <a:ext cx="1275300" cy="630900"/>
          </a:xfrm>
          <a:prstGeom prst="rect">
            <a:avLst/>
          </a:prstGeom>
          <a:noFill/>
          <a:ln>
            <a:noFill/>
          </a:ln>
        </p:spPr>
        <p:txBody>
          <a:bodyPr spcFirstLastPara="1" wrap="square" lIns="104700" tIns="104700" rIns="104700" bIns="104700" anchor="t" anchorCtr="0">
            <a:noAutofit/>
          </a:bodyPr>
          <a:lstStyle/>
          <a:p>
            <a:pPr marL="0" lvl="0" indent="0" algn="l" rtl="0">
              <a:spcBef>
                <a:spcPts val="0"/>
              </a:spcBef>
              <a:spcAft>
                <a:spcPts val="0"/>
              </a:spcAft>
              <a:buNone/>
            </a:pPr>
            <a:r>
              <a:rPr lang="en" sz="1717" b="1">
                <a:solidFill>
                  <a:srgbClr val="2E2E2E"/>
                </a:solidFill>
              </a:rPr>
              <a:t>Vartotojas</a:t>
            </a:r>
            <a:endParaRPr sz="1717" b="1">
              <a:solidFill>
                <a:srgbClr val="2E2E2E"/>
              </a:solidFill>
            </a:endParaRPr>
          </a:p>
        </p:txBody>
      </p:sp>
      <p:sp>
        <p:nvSpPr>
          <p:cNvPr id="1595" name="Google Shape;1595;p180"/>
          <p:cNvSpPr/>
          <p:nvPr/>
        </p:nvSpPr>
        <p:spPr>
          <a:xfrm>
            <a:off x="3581662" y="3408491"/>
            <a:ext cx="1209600" cy="1182600"/>
          </a:xfrm>
          <a:prstGeom prst="ellipse">
            <a:avLst/>
          </a:prstGeom>
          <a:solidFill>
            <a:schemeClr val="lt2"/>
          </a:solidFill>
          <a:ln w="32725" cap="flat" cmpd="sng">
            <a:solidFill>
              <a:srgbClr val="EA551F"/>
            </a:solidFill>
            <a:prstDash val="solid"/>
            <a:round/>
            <a:headEnd type="none" w="sm" len="sm"/>
            <a:tailEnd type="none" w="sm" len="sm"/>
          </a:ln>
        </p:spPr>
        <p:txBody>
          <a:bodyPr spcFirstLastPara="1" wrap="square" lIns="104700" tIns="104700" rIns="104700" bIns="104700" anchor="ctr" anchorCtr="0">
            <a:noAutofit/>
          </a:bodyPr>
          <a:lstStyle/>
          <a:p>
            <a:pPr marL="0" lvl="0" indent="0" algn="ctr" rtl="0">
              <a:spcBef>
                <a:spcPts val="0"/>
              </a:spcBef>
              <a:spcAft>
                <a:spcPts val="0"/>
              </a:spcAft>
              <a:buNone/>
            </a:pPr>
            <a:endParaRPr sz="1602"/>
          </a:p>
        </p:txBody>
      </p:sp>
      <p:sp>
        <p:nvSpPr>
          <p:cNvPr id="1596" name="Google Shape;1596;p180"/>
          <p:cNvSpPr txBox="1"/>
          <p:nvPr/>
        </p:nvSpPr>
        <p:spPr>
          <a:xfrm>
            <a:off x="4543527" y="4406400"/>
            <a:ext cx="1342200" cy="630900"/>
          </a:xfrm>
          <a:prstGeom prst="rect">
            <a:avLst/>
          </a:prstGeom>
          <a:noFill/>
          <a:ln>
            <a:noFill/>
          </a:ln>
        </p:spPr>
        <p:txBody>
          <a:bodyPr spcFirstLastPara="1" wrap="square" lIns="104700" tIns="104700" rIns="104700" bIns="104700" anchor="t" anchorCtr="0">
            <a:noAutofit/>
          </a:bodyPr>
          <a:lstStyle/>
          <a:p>
            <a:pPr marL="0" lvl="0" indent="0" algn="l" rtl="0">
              <a:spcBef>
                <a:spcPts val="0"/>
              </a:spcBef>
              <a:spcAft>
                <a:spcPts val="0"/>
              </a:spcAft>
              <a:buNone/>
            </a:pPr>
            <a:r>
              <a:rPr lang="en" sz="1717" b="1">
                <a:solidFill>
                  <a:srgbClr val="2E2E2E"/>
                </a:solidFill>
              </a:rPr>
              <a:t>Turinio teikėjas</a:t>
            </a:r>
            <a:endParaRPr sz="1717" b="1">
              <a:solidFill>
                <a:srgbClr val="2E2E2E"/>
              </a:solidFill>
            </a:endParaRPr>
          </a:p>
        </p:txBody>
      </p:sp>
      <p:sp>
        <p:nvSpPr>
          <p:cNvPr id="1597" name="Google Shape;1597;p180"/>
          <p:cNvSpPr/>
          <p:nvPr/>
        </p:nvSpPr>
        <p:spPr>
          <a:xfrm>
            <a:off x="1096825" y="3408491"/>
            <a:ext cx="1209600" cy="1182600"/>
          </a:xfrm>
          <a:prstGeom prst="ellipse">
            <a:avLst/>
          </a:prstGeom>
          <a:solidFill>
            <a:schemeClr val="lt2"/>
          </a:solidFill>
          <a:ln w="32725" cap="flat" cmpd="sng">
            <a:solidFill>
              <a:srgbClr val="EA551F"/>
            </a:solidFill>
            <a:prstDash val="solid"/>
            <a:round/>
            <a:headEnd type="none" w="sm" len="sm"/>
            <a:tailEnd type="none" w="sm" len="sm"/>
          </a:ln>
        </p:spPr>
        <p:txBody>
          <a:bodyPr spcFirstLastPara="1" wrap="square" lIns="104700" tIns="104700" rIns="104700" bIns="104700" anchor="ctr" anchorCtr="0">
            <a:noAutofit/>
          </a:bodyPr>
          <a:lstStyle/>
          <a:p>
            <a:pPr marL="0" lvl="0" indent="0" algn="ctr" rtl="0">
              <a:spcBef>
                <a:spcPts val="0"/>
              </a:spcBef>
              <a:spcAft>
                <a:spcPts val="0"/>
              </a:spcAft>
              <a:buNone/>
            </a:pPr>
            <a:endParaRPr sz="1602"/>
          </a:p>
        </p:txBody>
      </p:sp>
      <p:sp>
        <p:nvSpPr>
          <p:cNvPr id="1598" name="Google Shape;1598;p180"/>
          <p:cNvSpPr txBox="1"/>
          <p:nvPr/>
        </p:nvSpPr>
        <p:spPr>
          <a:xfrm>
            <a:off x="368892" y="4406409"/>
            <a:ext cx="1275300" cy="630900"/>
          </a:xfrm>
          <a:prstGeom prst="rect">
            <a:avLst/>
          </a:prstGeom>
          <a:noFill/>
          <a:ln>
            <a:noFill/>
          </a:ln>
        </p:spPr>
        <p:txBody>
          <a:bodyPr spcFirstLastPara="1" wrap="square" lIns="104700" tIns="104700" rIns="104700" bIns="104700" anchor="t" anchorCtr="0">
            <a:noAutofit/>
          </a:bodyPr>
          <a:lstStyle/>
          <a:p>
            <a:pPr marL="0" lvl="0" indent="0" algn="l" rtl="0">
              <a:spcBef>
                <a:spcPts val="0"/>
              </a:spcBef>
              <a:spcAft>
                <a:spcPts val="0"/>
              </a:spcAft>
              <a:buNone/>
            </a:pPr>
            <a:r>
              <a:rPr lang="en" sz="1717" b="1">
                <a:solidFill>
                  <a:srgbClr val="2E2E2E"/>
                </a:solidFill>
              </a:rPr>
              <a:t>Paieškos sistema</a:t>
            </a:r>
            <a:endParaRPr sz="1717" b="1">
              <a:solidFill>
                <a:srgbClr val="2E2E2E"/>
              </a:solidFill>
            </a:endParaRPr>
          </a:p>
        </p:txBody>
      </p:sp>
      <p:pic>
        <p:nvPicPr>
          <p:cNvPr id="1599" name="Google Shape;1599;p180" title="google-logo-transparent.png"/>
          <p:cNvPicPr preferRelativeResize="0"/>
          <p:nvPr/>
        </p:nvPicPr>
        <p:blipFill>
          <a:blip r:embed="rId3">
            <a:alphaModFix/>
          </a:blip>
          <a:stretch>
            <a:fillRect/>
          </a:stretch>
        </p:blipFill>
        <p:spPr>
          <a:xfrm>
            <a:off x="1145959" y="3812269"/>
            <a:ext cx="1111173" cy="375436"/>
          </a:xfrm>
          <a:prstGeom prst="rect">
            <a:avLst/>
          </a:prstGeom>
          <a:noFill/>
          <a:ln>
            <a:noFill/>
          </a:ln>
        </p:spPr>
      </p:pic>
      <p:pic>
        <p:nvPicPr>
          <p:cNvPr id="1600" name="Google Shape;1600;p180" title="user-286.png"/>
          <p:cNvPicPr preferRelativeResize="0"/>
          <p:nvPr/>
        </p:nvPicPr>
        <p:blipFill>
          <a:blip r:embed="rId4">
            <a:alphaModFix/>
          </a:blip>
          <a:stretch>
            <a:fillRect/>
          </a:stretch>
        </p:blipFill>
        <p:spPr>
          <a:xfrm>
            <a:off x="2308315" y="1408519"/>
            <a:ext cx="1337243" cy="1337243"/>
          </a:xfrm>
          <a:prstGeom prst="rect">
            <a:avLst/>
          </a:prstGeom>
          <a:noFill/>
          <a:ln>
            <a:noFill/>
          </a:ln>
        </p:spPr>
      </p:pic>
      <p:pic>
        <p:nvPicPr>
          <p:cNvPr id="1601" name="Google Shape;1601;p180" title="loud-speaker.png"/>
          <p:cNvPicPr preferRelativeResize="0"/>
          <p:nvPr/>
        </p:nvPicPr>
        <p:blipFill>
          <a:blip r:embed="rId5">
            <a:alphaModFix/>
          </a:blip>
          <a:stretch>
            <a:fillRect/>
          </a:stretch>
        </p:blipFill>
        <p:spPr>
          <a:xfrm>
            <a:off x="3725930" y="3539533"/>
            <a:ext cx="920902" cy="920902"/>
          </a:xfrm>
          <a:prstGeom prst="rect">
            <a:avLst/>
          </a:prstGeom>
          <a:noFill/>
          <a:ln>
            <a:noFill/>
          </a:ln>
        </p:spPr>
      </p:pic>
      <p:cxnSp>
        <p:nvCxnSpPr>
          <p:cNvPr id="1602" name="Google Shape;1602;p180"/>
          <p:cNvCxnSpPr>
            <a:stCxn id="1597" idx="0"/>
          </p:cNvCxnSpPr>
          <p:nvPr/>
        </p:nvCxnSpPr>
        <p:spPr>
          <a:xfrm rot="10800000" flipH="1">
            <a:off x="1701625" y="2399591"/>
            <a:ext cx="708300" cy="1008900"/>
          </a:xfrm>
          <a:prstGeom prst="straightConnector1">
            <a:avLst/>
          </a:prstGeom>
          <a:noFill/>
          <a:ln w="28575" cap="flat" cmpd="sng">
            <a:solidFill>
              <a:srgbClr val="EA551F"/>
            </a:solidFill>
            <a:prstDash val="solid"/>
            <a:round/>
            <a:headEnd type="none" w="med" len="med"/>
            <a:tailEnd type="triangle" w="med" len="med"/>
          </a:ln>
        </p:spPr>
      </p:cxnSp>
      <p:cxnSp>
        <p:nvCxnSpPr>
          <p:cNvPr id="1603" name="Google Shape;1603;p180"/>
          <p:cNvCxnSpPr/>
          <p:nvPr/>
        </p:nvCxnSpPr>
        <p:spPr>
          <a:xfrm>
            <a:off x="3454737" y="2416841"/>
            <a:ext cx="685800" cy="974400"/>
          </a:xfrm>
          <a:prstGeom prst="straightConnector1">
            <a:avLst/>
          </a:prstGeom>
          <a:noFill/>
          <a:ln w="28575" cap="flat" cmpd="sng">
            <a:solidFill>
              <a:srgbClr val="EA551F"/>
            </a:solidFill>
            <a:prstDash val="solid"/>
            <a:round/>
            <a:headEnd type="none" w="med" len="med"/>
            <a:tailEnd type="triangle" w="med" len="med"/>
          </a:ln>
        </p:spPr>
      </p:cxnSp>
      <p:cxnSp>
        <p:nvCxnSpPr>
          <p:cNvPr id="1604" name="Google Shape;1604;p180"/>
          <p:cNvCxnSpPr/>
          <p:nvPr/>
        </p:nvCxnSpPr>
        <p:spPr>
          <a:xfrm rot="10800000">
            <a:off x="2295125" y="4247975"/>
            <a:ext cx="1331700" cy="0"/>
          </a:xfrm>
          <a:prstGeom prst="straightConnector1">
            <a:avLst/>
          </a:prstGeom>
          <a:noFill/>
          <a:ln w="28575" cap="flat" cmpd="sng">
            <a:solidFill>
              <a:srgbClr val="EA551F"/>
            </a:solidFill>
            <a:prstDash val="solid"/>
            <a:round/>
            <a:headEnd type="none" w="med" len="med"/>
            <a:tailEnd type="triangle" w="med" len="med"/>
          </a:ln>
        </p:spPr>
      </p:cxnSp>
      <p:sp>
        <p:nvSpPr>
          <p:cNvPr id="1605" name="Google Shape;1605;p180"/>
          <p:cNvSpPr txBox="1"/>
          <p:nvPr/>
        </p:nvSpPr>
        <p:spPr>
          <a:xfrm rot="3219586">
            <a:off x="3457304" y="2457542"/>
            <a:ext cx="1337037" cy="6825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rgbClr val="2E2E2E"/>
                </a:solidFill>
              </a:rPr>
              <a:t>pamato reklamas</a:t>
            </a:r>
            <a:endParaRPr sz="1800" i="1">
              <a:solidFill>
                <a:srgbClr val="2E2E2E"/>
              </a:solidFill>
            </a:endParaRPr>
          </a:p>
        </p:txBody>
      </p:sp>
      <p:sp>
        <p:nvSpPr>
          <p:cNvPr id="1606" name="Google Shape;1606;p180"/>
          <p:cNvSpPr txBox="1"/>
          <p:nvPr/>
        </p:nvSpPr>
        <p:spPr>
          <a:xfrm>
            <a:off x="2372225" y="4187700"/>
            <a:ext cx="1675800" cy="849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rgbClr val="2E2E2E"/>
                </a:solidFill>
              </a:rPr>
              <a:t>moka už paspaudimus</a:t>
            </a:r>
            <a:endParaRPr sz="1800" i="1">
              <a:solidFill>
                <a:srgbClr val="2E2E2E"/>
              </a:solidFill>
            </a:endParaRPr>
          </a:p>
        </p:txBody>
      </p:sp>
      <p:sp>
        <p:nvSpPr>
          <p:cNvPr id="1607" name="Google Shape;1607;p180"/>
          <p:cNvSpPr txBox="1"/>
          <p:nvPr/>
        </p:nvSpPr>
        <p:spPr>
          <a:xfrm rot="-3247753">
            <a:off x="1067369" y="2419846"/>
            <a:ext cx="1331662" cy="48643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rgbClr val="2E2E2E"/>
                </a:solidFill>
              </a:rPr>
              <a:t>rodo reklamas</a:t>
            </a:r>
            <a:endParaRPr sz="1800" i="1">
              <a:solidFill>
                <a:srgbClr val="2E2E2E"/>
              </a:solidFill>
            </a:endParaRPr>
          </a:p>
        </p:txBody>
      </p:sp>
      <p:pic>
        <p:nvPicPr>
          <p:cNvPr id="1608" name="Google Shape;1608;p180" title="Screenshot_20250813_103504_Chrome.jpg"/>
          <p:cNvPicPr preferRelativeResize="0"/>
          <p:nvPr/>
        </p:nvPicPr>
        <p:blipFill>
          <a:blip r:embed="rId6">
            <a:alphaModFix/>
          </a:blip>
          <a:stretch>
            <a:fillRect/>
          </a:stretch>
        </p:blipFill>
        <p:spPr>
          <a:xfrm>
            <a:off x="5113699" y="901288"/>
            <a:ext cx="3817876" cy="41360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08"/>
                                        </p:tgtEl>
                                        <p:attrNameLst>
                                          <p:attrName>style.visibility</p:attrName>
                                        </p:attrNameLst>
                                      </p:cBhvr>
                                      <p:to>
                                        <p:strVal val="visible"/>
                                      </p:to>
                                    </p:set>
                                    <p:anim calcmode="lin" valueType="num">
                                      <p:cBhvr additive="base">
                                        <p:cTn id="7" dur="1800"/>
                                        <p:tgtEl>
                                          <p:spTgt spid="160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181"/>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Pasvarstykime...</a:t>
            </a:r>
            <a:endParaRPr sz="4500">
              <a:latin typeface="Century Gothic"/>
              <a:ea typeface="Century Gothic"/>
              <a:cs typeface="Century Gothic"/>
              <a:sym typeface="Century Gothic"/>
            </a:endParaRPr>
          </a:p>
        </p:txBody>
      </p:sp>
      <p:sp>
        <p:nvSpPr>
          <p:cNvPr id="1615" name="Google Shape;1615;p181"/>
          <p:cNvSpPr txBox="1">
            <a:spLocks noGrp="1"/>
          </p:cNvSpPr>
          <p:nvPr>
            <p:ph type="body" idx="1"/>
          </p:nvPr>
        </p:nvSpPr>
        <p:spPr>
          <a:xfrm>
            <a:off x="516825" y="1413050"/>
            <a:ext cx="8490000" cy="37305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None/>
            </a:pPr>
            <a:r>
              <a:rPr lang="en" sz="3000">
                <a:latin typeface="Arial"/>
                <a:ea typeface="Arial"/>
                <a:cs typeface="Arial"/>
                <a:sym typeface="Arial"/>
              </a:rPr>
              <a:t>Kaip formuluojate paieškos užklausas, kai ieškote informacijos internete ar skaitmeninėse platformose? </a:t>
            </a:r>
            <a:endParaRPr sz="3000"/>
          </a:p>
          <a:p>
            <a:pPr marL="0" lvl="0" indent="0" algn="l" rtl="0">
              <a:lnSpc>
                <a:spcPct val="100000"/>
              </a:lnSpc>
              <a:spcBef>
                <a:spcPts val="1000"/>
              </a:spcBef>
              <a:spcAft>
                <a:spcPts val="0"/>
              </a:spcAft>
              <a:buNone/>
            </a:pPr>
            <a:r>
              <a:rPr lang="en" sz="3000">
                <a:latin typeface="Arial"/>
                <a:ea typeface="Arial"/>
                <a:cs typeface="Arial"/>
                <a:sym typeface="Arial"/>
              </a:rPr>
              <a:t>Ar paprastai vartojate pavienius raktinius žodžius, frazes ar pilnus sakinius? </a:t>
            </a:r>
            <a:endParaRPr sz="3000">
              <a:latin typeface="Arial"/>
              <a:ea typeface="Arial"/>
              <a:cs typeface="Arial"/>
              <a:sym typeface="Arial"/>
            </a:endParaRPr>
          </a:p>
          <a:p>
            <a:pPr marL="0" lvl="0" indent="0" algn="l" rtl="0">
              <a:lnSpc>
                <a:spcPct val="100000"/>
              </a:lnSpc>
              <a:spcBef>
                <a:spcPts val="1000"/>
              </a:spcBef>
              <a:spcAft>
                <a:spcPts val="1000"/>
              </a:spcAft>
              <a:buNone/>
            </a:pPr>
            <a:r>
              <a:rPr lang="en" sz="3000">
                <a:latin typeface="Arial"/>
                <a:ea typeface="Arial"/>
                <a:cs typeface="Arial"/>
                <a:sym typeface="Arial"/>
              </a:rPr>
              <a:t>Kokią įtaką jūsų paieškos terminų konkretumas turi rastų rezultatų tinkamumui? </a:t>
            </a:r>
            <a:endParaRPr sz="300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620"/>
        <p:cNvGrpSpPr/>
        <p:nvPr/>
      </p:nvGrpSpPr>
      <p:grpSpPr>
        <a:xfrm>
          <a:off x="0" y="0"/>
          <a:ext cx="0" cy="0"/>
          <a:chOff x="0" y="0"/>
          <a:chExt cx="0" cy="0"/>
        </a:xfrm>
      </p:grpSpPr>
      <p:sp>
        <p:nvSpPr>
          <p:cNvPr id="1621" name="Google Shape;1621;p182"/>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Užklausos formavimo gairės:</a:t>
            </a:r>
            <a:endParaRPr sz="4500">
              <a:latin typeface="Century Gothic"/>
              <a:ea typeface="Century Gothic"/>
              <a:cs typeface="Century Gothic"/>
              <a:sym typeface="Century Gothic"/>
            </a:endParaRPr>
          </a:p>
        </p:txBody>
      </p:sp>
      <p:sp>
        <p:nvSpPr>
          <p:cNvPr id="1622" name="Google Shape;1622;p182"/>
          <p:cNvSpPr txBox="1">
            <a:spLocks noGrp="1"/>
          </p:cNvSpPr>
          <p:nvPr>
            <p:ph type="body" idx="1"/>
          </p:nvPr>
        </p:nvSpPr>
        <p:spPr>
          <a:xfrm>
            <a:off x="516825" y="1457625"/>
            <a:ext cx="8490000" cy="3685800"/>
          </a:xfrm>
          <a:prstGeom prst="rect">
            <a:avLst/>
          </a:prstGeom>
          <a:noFill/>
          <a:ln>
            <a:noFill/>
          </a:ln>
        </p:spPr>
        <p:txBody>
          <a:bodyPr spcFirstLastPara="1" wrap="square" lIns="68575" tIns="34275" rIns="68575" bIns="34275" anchor="t" anchorCtr="0">
            <a:normAutofit/>
          </a:bodyPr>
          <a:lstStyle/>
          <a:p>
            <a:pPr marL="457200" lvl="0" indent="-431800" algn="l" rtl="0">
              <a:lnSpc>
                <a:spcPct val="100000"/>
              </a:lnSpc>
              <a:spcBef>
                <a:spcPts val="800"/>
              </a:spcBef>
              <a:spcAft>
                <a:spcPts val="0"/>
              </a:spcAft>
              <a:buSzPts val="3200"/>
              <a:buChar char="•"/>
            </a:pPr>
            <a:r>
              <a:rPr lang="en" sz="3200"/>
              <a:t>Konkretumas </a:t>
            </a:r>
            <a:endParaRPr sz="3200"/>
          </a:p>
          <a:p>
            <a:pPr marL="457200" lvl="0" indent="-431800" algn="l" rtl="0">
              <a:lnSpc>
                <a:spcPct val="100000"/>
              </a:lnSpc>
              <a:spcBef>
                <a:spcPts val="1000"/>
              </a:spcBef>
              <a:spcAft>
                <a:spcPts val="0"/>
              </a:spcAft>
              <a:buSzPts val="3200"/>
              <a:buChar char="•"/>
            </a:pPr>
            <a:r>
              <a:rPr lang="en" sz="3200"/>
              <a:t>Raktiniai žodžiai </a:t>
            </a:r>
            <a:endParaRPr sz="3200"/>
          </a:p>
          <a:p>
            <a:pPr marL="457200" lvl="0" indent="-431800" algn="l" rtl="0">
              <a:lnSpc>
                <a:spcPct val="100000"/>
              </a:lnSpc>
              <a:spcBef>
                <a:spcPts val="1000"/>
              </a:spcBef>
              <a:spcAft>
                <a:spcPts val="0"/>
              </a:spcAft>
              <a:buSzPts val="3200"/>
              <a:buChar char="•"/>
            </a:pPr>
            <a:r>
              <a:rPr lang="en" sz="3200"/>
              <a:t>Nereikalingų žodžių vengimas </a:t>
            </a:r>
            <a:endParaRPr sz="3200"/>
          </a:p>
          <a:p>
            <a:pPr marL="457200" lvl="0" indent="-431800" algn="l" rtl="0">
              <a:lnSpc>
                <a:spcPct val="100000"/>
              </a:lnSpc>
              <a:spcBef>
                <a:spcPts val="1000"/>
              </a:spcBef>
              <a:spcAft>
                <a:spcPts val="1000"/>
              </a:spcAft>
              <a:buSzPts val="3200"/>
              <a:buChar char="•"/>
            </a:pPr>
            <a:r>
              <a:rPr lang="en" sz="3200"/>
              <a:t>Pritaikymas vietovei/kalbai</a:t>
            </a:r>
            <a:endParaRPr sz="320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627"/>
        <p:cNvGrpSpPr/>
        <p:nvPr/>
      </p:nvGrpSpPr>
      <p:grpSpPr>
        <a:xfrm>
          <a:off x="0" y="0"/>
          <a:ext cx="0" cy="0"/>
          <a:chOff x="0" y="0"/>
          <a:chExt cx="0" cy="0"/>
        </a:xfrm>
      </p:grpSpPr>
      <p:pic>
        <p:nvPicPr>
          <p:cNvPr id="1628" name="Google Shape;1628;p183" title="Screenshot_20250721_144332_Chrome.jpg"/>
          <p:cNvPicPr preferRelativeResize="0"/>
          <p:nvPr/>
        </p:nvPicPr>
        <p:blipFill rotWithShape="1">
          <a:blip r:embed="rId3">
            <a:alphaModFix/>
          </a:blip>
          <a:srcRect t="7433"/>
          <a:stretch/>
        </p:blipFill>
        <p:spPr>
          <a:xfrm>
            <a:off x="6156925" y="1"/>
            <a:ext cx="2987086" cy="5143502"/>
          </a:xfrm>
          <a:prstGeom prst="rect">
            <a:avLst/>
          </a:prstGeom>
          <a:noFill/>
          <a:ln>
            <a:noFill/>
          </a:ln>
        </p:spPr>
      </p:pic>
      <p:pic>
        <p:nvPicPr>
          <p:cNvPr id="1629" name="Google Shape;1629;p183" title="Screenshot_20250721_162700_Chrome.jpg"/>
          <p:cNvPicPr preferRelativeResize="0"/>
          <p:nvPr/>
        </p:nvPicPr>
        <p:blipFill rotWithShape="1">
          <a:blip r:embed="rId4">
            <a:alphaModFix/>
          </a:blip>
          <a:srcRect b="11134"/>
          <a:stretch/>
        </p:blipFill>
        <p:spPr>
          <a:xfrm>
            <a:off x="3109487" y="0"/>
            <a:ext cx="2925019" cy="5143501"/>
          </a:xfrm>
          <a:prstGeom prst="rect">
            <a:avLst/>
          </a:prstGeom>
          <a:noFill/>
          <a:ln>
            <a:noFill/>
          </a:ln>
        </p:spPr>
      </p:pic>
      <p:sp>
        <p:nvSpPr>
          <p:cNvPr id="1630" name="Google Shape;1630;p183"/>
          <p:cNvSpPr txBox="1">
            <a:spLocks noGrp="1"/>
          </p:cNvSpPr>
          <p:nvPr>
            <p:ph type="title"/>
          </p:nvPr>
        </p:nvSpPr>
        <p:spPr>
          <a:xfrm>
            <a:off x="0" y="0"/>
            <a:ext cx="7998600" cy="1413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Užklausos </a:t>
            </a:r>
            <a:endParaRPr sz="45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formavimas</a:t>
            </a:r>
            <a:endParaRPr sz="4500">
              <a:latin typeface="Century Gothic"/>
              <a:ea typeface="Century Gothic"/>
              <a:cs typeface="Century Gothic"/>
              <a:sym typeface="Century Gothic"/>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635"/>
        <p:cNvGrpSpPr/>
        <p:nvPr/>
      </p:nvGrpSpPr>
      <p:grpSpPr>
        <a:xfrm>
          <a:off x="0" y="0"/>
          <a:ext cx="0" cy="0"/>
          <a:chOff x="0" y="0"/>
          <a:chExt cx="0" cy="0"/>
        </a:xfrm>
      </p:grpSpPr>
      <p:sp>
        <p:nvSpPr>
          <p:cNvPr id="1636" name="Google Shape;1636;p184"/>
          <p:cNvSpPr txBox="1">
            <a:spLocks noGrp="1"/>
          </p:cNvSpPr>
          <p:nvPr>
            <p:ph type="title"/>
          </p:nvPr>
        </p:nvSpPr>
        <p:spPr>
          <a:xfrm>
            <a:off x="516825" y="0"/>
            <a:ext cx="7998600" cy="1268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Specialieji simboliai Google paieškoje</a:t>
            </a:r>
            <a:endParaRPr sz="4500">
              <a:latin typeface="Century Gothic"/>
              <a:ea typeface="Century Gothic"/>
              <a:cs typeface="Century Gothic"/>
              <a:sym typeface="Century Gothic"/>
            </a:endParaRPr>
          </a:p>
        </p:txBody>
      </p:sp>
      <p:graphicFrame>
        <p:nvGraphicFramePr>
          <p:cNvPr id="1637" name="Google Shape;1637;p184"/>
          <p:cNvGraphicFramePr/>
          <p:nvPr/>
        </p:nvGraphicFramePr>
        <p:xfrm>
          <a:off x="95250" y="1333500"/>
          <a:ext cx="3000000" cy="3000000"/>
        </p:xfrm>
        <a:graphic>
          <a:graphicData uri="http://schemas.openxmlformats.org/drawingml/2006/table">
            <a:tbl>
              <a:tblPr>
                <a:noFill/>
                <a:tableStyleId>{0C6230C3-0585-467B-AFA5-FE98893BC453}</a:tableStyleId>
              </a:tblPr>
              <a:tblGrid>
                <a:gridCol w="1119175">
                  <a:extLst>
                    <a:ext uri="{9D8B030D-6E8A-4147-A177-3AD203B41FA5}">
                      <a16:colId xmlns:a16="http://schemas.microsoft.com/office/drawing/2014/main" val="20000"/>
                    </a:ext>
                  </a:extLst>
                </a:gridCol>
                <a:gridCol w="3429025">
                  <a:extLst>
                    <a:ext uri="{9D8B030D-6E8A-4147-A177-3AD203B41FA5}">
                      <a16:colId xmlns:a16="http://schemas.microsoft.com/office/drawing/2014/main" val="20001"/>
                    </a:ext>
                  </a:extLst>
                </a:gridCol>
                <a:gridCol w="4417225">
                  <a:extLst>
                    <a:ext uri="{9D8B030D-6E8A-4147-A177-3AD203B41FA5}">
                      <a16:colId xmlns:a16="http://schemas.microsoft.com/office/drawing/2014/main" val="20002"/>
                    </a:ext>
                  </a:extLst>
                </a:gridCol>
              </a:tblGrid>
              <a:tr h="771850">
                <a:tc>
                  <a:txBody>
                    <a:bodyPr/>
                    <a:lstStyle/>
                    <a:p>
                      <a:pPr marL="0" lvl="0" indent="0" algn="ctr" rtl="0">
                        <a:spcBef>
                          <a:spcPts val="0"/>
                        </a:spcBef>
                        <a:spcAft>
                          <a:spcPts val="0"/>
                        </a:spcAft>
                        <a:buNone/>
                      </a:pPr>
                      <a:r>
                        <a:rPr lang="en" sz="1900"/>
                        <a:t>„frazė“</a:t>
                      </a:r>
                      <a:endParaRPr sz="1900"/>
                    </a:p>
                  </a:txBody>
                  <a:tcPr marL="91425" marR="91425" marT="91425" marB="91425"/>
                </a:tc>
                <a:tc>
                  <a:txBody>
                    <a:bodyPr/>
                    <a:lstStyle/>
                    <a:p>
                      <a:pPr marL="0" lvl="0" indent="0" algn="l" rtl="0">
                        <a:spcBef>
                          <a:spcPts val="0"/>
                        </a:spcBef>
                        <a:spcAft>
                          <a:spcPts val="0"/>
                        </a:spcAft>
                        <a:buNone/>
                      </a:pPr>
                      <a:r>
                        <a:rPr lang="en" sz="1900"/>
                        <a:t>Ieško tikslios frazės</a:t>
                      </a:r>
                      <a:endParaRPr sz="1900"/>
                    </a:p>
                  </a:txBody>
                  <a:tcPr marL="91425" marR="91425" marT="91425" marB="91425"/>
                </a:tc>
                <a:tc>
                  <a:txBody>
                    <a:bodyPr/>
                    <a:lstStyle/>
                    <a:p>
                      <a:pPr marL="0" lvl="0" indent="0" algn="l" rtl="0">
                        <a:spcBef>
                          <a:spcPts val="0"/>
                        </a:spcBef>
                        <a:spcAft>
                          <a:spcPts val="0"/>
                        </a:spcAft>
                        <a:buNone/>
                      </a:pPr>
                      <a:r>
                        <a:rPr lang="en" sz="1900"/>
                        <a:t>„kaip saugiai naudotis mobiliuoju telefonu“</a:t>
                      </a:r>
                      <a:endParaRPr sz="1900"/>
                    </a:p>
                  </a:txBody>
                  <a:tcPr marL="91425" marR="91425" marT="91425" marB="91425"/>
                </a:tc>
                <a:extLst>
                  <a:ext uri="{0D108BD9-81ED-4DB2-BD59-A6C34878D82A}">
                    <a16:rowId xmlns:a16="http://schemas.microsoft.com/office/drawing/2014/main" val="10000"/>
                  </a:ext>
                </a:extLst>
              </a:tr>
              <a:tr h="528075">
                <a:tc>
                  <a:txBody>
                    <a:bodyPr/>
                    <a:lstStyle/>
                    <a:p>
                      <a:pPr marL="0" lvl="0" indent="0" algn="ctr" rtl="0">
                        <a:spcBef>
                          <a:spcPts val="0"/>
                        </a:spcBef>
                        <a:spcAft>
                          <a:spcPts val="0"/>
                        </a:spcAft>
                        <a:buNone/>
                      </a:pPr>
                      <a:r>
                        <a:rPr lang="en" sz="1900" b="1"/>
                        <a:t>-</a:t>
                      </a:r>
                      <a:endParaRPr sz="1900" b="1"/>
                    </a:p>
                  </a:txBody>
                  <a:tcPr marL="91425" marR="91425" marT="91425" marB="91425"/>
                </a:tc>
                <a:tc>
                  <a:txBody>
                    <a:bodyPr/>
                    <a:lstStyle/>
                    <a:p>
                      <a:pPr marL="0" lvl="0" indent="0" algn="l" rtl="0">
                        <a:spcBef>
                          <a:spcPts val="0"/>
                        </a:spcBef>
                        <a:spcAft>
                          <a:spcPts val="0"/>
                        </a:spcAft>
                        <a:buNone/>
                      </a:pPr>
                      <a:r>
                        <a:rPr lang="en" sz="1900"/>
                        <a:t>Pašalina žodį iš paieškos</a:t>
                      </a:r>
                      <a:endParaRPr sz="1900"/>
                    </a:p>
                  </a:txBody>
                  <a:tcPr marL="91425" marR="91425" marT="91425" marB="91425"/>
                </a:tc>
                <a:tc>
                  <a:txBody>
                    <a:bodyPr/>
                    <a:lstStyle/>
                    <a:p>
                      <a:pPr marL="0" lvl="0" indent="0" algn="l" rtl="0">
                        <a:spcBef>
                          <a:spcPts val="0"/>
                        </a:spcBef>
                        <a:spcAft>
                          <a:spcPts val="0"/>
                        </a:spcAft>
                        <a:buNone/>
                      </a:pPr>
                      <a:r>
                        <a:rPr lang="en" sz="1900"/>
                        <a:t>geriausias mobilusis telefonas -Apple</a:t>
                      </a:r>
                      <a:endParaRPr sz="1900"/>
                    </a:p>
                  </a:txBody>
                  <a:tcPr marL="91425" marR="91425" marT="91425" marB="91425"/>
                </a:tc>
                <a:extLst>
                  <a:ext uri="{0D108BD9-81ED-4DB2-BD59-A6C34878D82A}">
                    <a16:rowId xmlns:a16="http://schemas.microsoft.com/office/drawing/2014/main" val="10001"/>
                  </a:ext>
                </a:extLst>
              </a:tr>
              <a:tr h="478550">
                <a:tc>
                  <a:txBody>
                    <a:bodyPr/>
                    <a:lstStyle/>
                    <a:p>
                      <a:pPr marL="0" lvl="0" indent="0" algn="ctr" rtl="0">
                        <a:spcBef>
                          <a:spcPts val="0"/>
                        </a:spcBef>
                        <a:spcAft>
                          <a:spcPts val="0"/>
                        </a:spcAft>
                        <a:buNone/>
                      </a:pPr>
                      <a:r>
                        <a:rPr lang="en" sz="1900" b="1"/>
                        <a:t>*</a:t>
                      </a:r>
                      <a:endParaRPr sz="1900" b="1"/>
                    </a:p>
                  </a:txBody>
                  <a:tcPr marL="91425" marR="91425" marT="91425" marB="91425"/>
                </a:tc>
                <a:tc>
                  <a:txBody>
                    <a:bodyPr/>
                    <a:lstStyle/>
                    <a:p>
                      <a:pPr marL="0" lvl="0" indent="0" algn="l" rtl="0">
                        <a:spcBef>
                          <a:spcPts val="0"/>
                        </a:spcBef>
                        <a:spcAft>
                          <a:spcPts val="0"/>
                        </a:spcAft>
                        <a:buNone/>
                      </a:pPr>
                      <a:r>
                        <a:rPr lang="en" sz="1900"/>
                        <a:t>Vieta nežinomam žodžiui</a:t>
                      </a:r>
                      <a:endParaRPr sz="1900"/>
                    </a:p>
                  </a:txBody>
                  <a:tcPr marL="91425" marR="91425" marT="91425" marB="91425"/>
                </a:tc>
                <a:tc>
                  <a:txBody>
                    <a:bodyPr/>
                    <a:lstStyle/>
                    <a:p>
                      <a:pPr marL="0" lvl="0" indent="0" algn="l" rtl="0">
                        <a:spcBef>
                          <a:spcPts val="0"/>
                        </a:spcBef>
                        <a:spcAft>
                          <a:spcPts val="0"/>
                        </a:spcAft>
                        <a:buNone/>
                      </a:pPr>
                      <a:r>
                        <a:rPr lang="en" sz="1900"/>
                        <a:t>„geriausia * operacinė sistema“</a:t>
                      </a:r>
                      <a:endParaRPr sz="1900"/>
                    </a:p>
                  </a:txBody>
                  <a:tcPr marL="91425" marR="91425" marT="91425" marB="91425"/>
                </a:tc>
                <a:extLst>
                  <a:ext uri="{0D108BD9-81ED-4DB2-BD59-A6C34878D82A}">
                    <a16:rowId xmlns:a16="http://schemas.microsoft.com/office/drawing/2014/main" val="10002"/>
                  </a:ext>
                </a:extLst>
              </a:tr>
              <a:tr h="771850">
                <a:tc>
                  <a:txBody>
                    <a:bodyPr/>
                    <a:lstStyle/>
                    <a:p>
                      <a:pPr marL="0" lvl="0" indent="0" algn="ctr" rtl="0">
                        <a:spcBef>
                          <a:spcPts val="0"/>
                        </a:spcBef>
                        <a:spcAft>
                          <a:spcPts val="0"/>
                        </a:spcAft>
                        <a:buNone/>
                      </a:pPr>
                      <a:r>
                        <a:rPr lang="en" sz="1900"/>
                        <a:t>site:</a:t>
                      </a:r>
                      <a:endParaRPr sz="1900"/>
                    </a:p>
                  </a:txBody>
                  <a:tcPr marL="91425" marR="91425" marT="91425" marB="91425"/>
                </a:tc>
                <a:tc>
                  <a:txBody>
                    <a:bodyPr/>
                    <a:lstStyle/>
                    <a:p>
                      <a:pPr marL="0" lvl="0" indent="0" algn="l" rtl="0">
                        <a:spcBef>
                          <a:spcPts val="0"/>
                        </a:spcBef>
                        <a:spcAft>
                          <a:spcPts val="0"/>
                        </a:spcAft>
                        <a:buNone/>
                      </a:pPr>
                      <a:r>
                        <a:rPr lang="en" sz="1900"/>
                        <a:t>Ieško tik konkrečioje svetainėje</a:t>
                      </a:r>
                      <a:endParaRPr sz="1900"/>
                    </a:p>
                  </a:txBody>
                  <a:tcPr marL="91425" marR="91425" marT="91425" marB="91425"/>
                </a:tc>
                <a:tc>
                  <a:txBody>
                    <a:bodyPr/>
                    <a:lstStyle/>
                    <a:p>
                      <a:pPr marL="0" lvl="0" indent="0" algn="l" rtl="0">
                        <a:spcBef>
                          <a:spcPts val="0"/>
                        </a:spcBef>
                        <a:spcAft>
                          <a:spcPts val="0"/>
                        </a:spcAft>
                        <a:buNone/>
                      </a:pPr>
                      <a:r>
                        <a:rPr lang="en" sz="1900"/>
                        <a:t>telefono apžvalga site:technologijos.lt</a:t>
                      </a:r>
                      <a:endParaRPr sz="1900"/>
                    </a:p>
                  </a:txBody>
                  <a:tcPr marL="91425" marR="91425" marT="91425" marB="91425"/>
                </a:tc>
                <a:extLst>
                  <a:ext uri="{0D108BD9-81ED-4DB2-BD59-A6C34878D82A}">
                    <a16:rowId xmlns:a16="http://schemas.microsoft.com/office/drawing/2014/main" val="10003"/>
                  </a:ext>
                </a:extLst>
              </a:tr>
              <a:tr h="478550">
                <a:tc>
                  <a:txBody>
                    <a:bodyPr/>
                    <a:lstStyle/>
                    <a:p>
                      <a:pPr marL="0" lvl="0" indent="0" algn="ctr" rtl="0">
                        <a:spcBef>
                          <a:spcPts val="0"/>
                        </a:spcBef>
                        <a:spcAft>
                          <a:spcPts val="0"/>
                        </a:spcAft>
                        <a:buNone/>
                      </a:pPr>
                      <a:r>
                        <a:rPr lang="en" sz="1900"/>
                        <a:t>filetype:</a:t>
                      </a:r>
                      <a:endParaRPr sz="1900"/>
                    </a:p>
                  </a:txBody>
                  <a:tcPr marL="91425" marR="91425" marT="91425" marB="91425"/>
                </a:tc>
                <a:tc>
                  <a:txBody>
                    <a:bodyPr/>
                    <a:lstStyle/>
                    <a:p>
                      <a:pPr marL="0" lvl="0" indent="0" algn="l" rtl="0">
                        <a:spcBef>
                          <a:spcPts val="0"/>
                        </a:spcBef>
                        <a:spcAft>
                          <a:spcPts val="0"/>
                        </a:spcAft>
                        <a:buNone/>
                      </a:pPr>
                      <a:r>
                        <a:rPr lang="en" sz="1900"/>
                        <a:t>Ieško konkretaus tipo failų</a:t>
                      </a:r>
                      <a:endParaRPr sz="1900"/>
                    </a:p>
                  </a:txBody>
                  <a:tcPr marL="91425" marR="91425" marT="91425" marB="91425"/>
                </a:tc>
                <a:tc>
                  <a:txBody>
                    <a:bodyPr/>
                    <a:lstStyle/>
                    <a:p>
                      <a:pPr marL="0" lvl="0" indent="0" algn="l" rtl="0">
                        <a:spcBef>
                          <a:spcPts val="0"/>
                        </a:spcBef>
                        <a:spcAft>
                          <a:spcPts val="0"/>
                        </a:spcAft>
                        <a:buNone/>
                      </a:pPr>
                      <a:r>
                        <a:rPr lang="en" sz="1900"/>
                        <a:t>Galaxy S24 instrukcija filetype:pdf</a:t>
                      </a:r>
                      <a:endParaRPr sz="1900"/>
                    </a:p>
                  </a:txBody>
                  <a:tcPr marL="91425" marR="91425" marT="91425" marB="91425"/>
                </a:tc>
                <a:extLst>
                  <a:ext uri="{0D108BD9-81ED-4DB2-BD59-A6C34878D82A}">
                    <a16:rowId xmlns:a16="http://schemas.microsoft.com/office/drawing/2014/main" val="10004"/>
                  </a:ext>
                </a:extLst>
              </a:tr>
              <a:tr h="683650">
                <a:tc>
                  <a:txBody>
                    <a:bodyPr/>
                    <a:lstStyle/>
                    <a:p>
                      <a:pPr marL="0" lvl="0" indent="0" algn="ctr" rtl="0">
                        <a:spcBef>
                          <a:spcPts val="0"/>
                        </a:spcBef>
                        <a:spcAft>
                          <a:spcPts val="0"/>
                        </a:spcAft>
                        <a:buNone/>
                      </a:pPr>
                      <a:r>
                        <a:rPr lang="en" sz="1900"/>
                        <a:t>define:</a:t>
                      </a:r>
                      <a:endParaRPr sz="1900"/>
                    </a:p>
                  </a:txBody>
                  <a:tcPr marL="91425" marR="91425" marT="91425" marB="91425"/>
                </a:tc>
                <a:tc>
                  <a:txBody>
                    <a:bodyPr/>
                    <a:lstStyle/>
                    <a:p>
                      <a:pPr marL="0" lvl="0" indent="0" algn="l" rtl="0">
                        <a:spcBef>
                          <a:spcPts val="0"/>
                        </a:spcBef>
                        <a:spcAft>
                          <a:spcPts val="0"/>
                        </a:spcAft>
                        <a:buNone/>
                      </a:pPr>
                      <a:r>
                        <a:rPr lang="en" sz="1900"/>
                        <a:t>Parodys reikšmę ir apibrėžimą</a:t>
                      </a:r>
                      <a:endParaRPr sz="1900"/>
                    </a:p>
                  </a:txBody>
                  <a:tcPr marL="91425" marR="91425" marT="91425" marB="91425"/>
                </a:tc>
                <a:tc>
                  <a:txBody>
                    <a:bodyPr/>
                    <a:lstStyle/>
                    <a:p>
                      <a:pPr marL="0" lvl="0" indent="0" algn="l" rtl="0">
                        <a:spcBef>
                          <a:spcPts val="0"/>
                        </a:spcBef>
                        <a:spcAft>
                          <a:spcPts val="0"/>
                        </a:spcAft>
                        <a:buNone/>
                      </a:pPr>
                      <a:r>
                        <a:rPr lang="en" sz="1900"/>
                        <a:t>define:bluetooth</a:t>
                      </a:r>
                      <a:endParaRPr sz="1900"/>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642"/>
        <p:cNvGrpSpPr/>
        <p:nvPr/>
      </p:nvGrpSpPr>
      <p:grpSpPr>
        <a:xfrm>
          <a:off x="0" y="0"/>
          <a:ext cx="0" cy="0"/>
          <a:chOff x="0" y="0"/>
          <a:chExt cx="0" cy="0"/>
        </a:xfrm>
      </p:grpSpPr>
      <p:sp>
        <p:nvSpPr>
          <p:cNvPr id="1643" name="Google Shape;1643;p185"/>
          <p:cNvSpPr txBox="1">
            <a:spLocks noGrp="1"/>
          </p:cNvSpPr>
          <p:nvPr>
            <p:ph type="title"/>
          </p:nvPr>
        </p:nvSpPr>
        <p:spPr>
          <a:xfrm>
            <a:off x="516824" y="273850"/>
            <a:ext cx="85581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Google Lens paieška </a:t>
            </a:r>
            <a:endParaRPr sz="4500">
              <a:latin typeface="Century Gothic"/>
              <a:ea typeface="Century Gothic"/>
              <a:cs typeface="Century Gothic"/>
              <a:sym typeface="Century Gothic"/>
            </a:endParaRPr>
          </a:p>
        </p:txBody>
      </p:sp>
      <p:cxnSp>
        <p:nvCxnSpPr>
          <p:cNvPr id="1644" name="Google Shape;1644;p185"/>
          <p:cNvCxnSpPr/>
          <p:nvPr/>
        </p:nvCxnSpPr>
        <p:spPr>
          <a:xfrm>
            <a:off x="5121056" y="3309432"/>
            <a:ext cx="1329300" cy="792900"/>
          </a:xfrm>
          <a:prstGeom prst="curvedConnector3">
            <a:avLst>
              <a:gd name="adj1" fmla="val 50000"/>
            </a:avLst>
          </a:prstGeom>
          <a:noFill/>
          <a:ln w="76200" cap="flat" cmpd="sng">
            <a:solidFill>
              <a:srgbClr val="EA551F"/>
            </a:solidFill>
            <a:prstDash val="solid"/>
            <a:round/>
            <a:headEnd type="none" w="sm" len="sm"/>
            <a:tailEnd type="stealth" w="med" len="med"/>
          </a:ln>
        </p:spPr>
      </p:cxnSp>
      <p:pic>
        <p:nvPicPr>
          <p:cNvPr id="1645" name="Google Shape;1645;p185" title="Screenshot_20250722_150900_Chrome.jpg"/>
          <p:cNvPicPr preferRelativeResize="0"/>
          <p:nvPr/>
        </p:nvPicPr>
        <p:blipFill rotWithShape="1">
          <a:blip r:embed="rId3">
            <a:alphaModFix/>
          </a:blip>
          <a:srcRect r="1642"/>
          <a:stretch/>
        </p:blipFill>
        <p:spPr>
          <a:xfrm>
            <a:off x="345600" y="1179350"/>
            <a:ext cx="4775460" cy="3600249"/>
          </a:xfrm>
          <a:prstGeom prst="rect">
            <a:avLst/>
          </a:prstGeom>
          <a:noFill/>
          <a:ln>
            <a:noFill/>
          </a:ln>
        </p:spPr>
      </p:pic>
      <p:cxnSp>
        <p:nvCxnSpPr>
          <p:cNvPr id="1646" name="Google Shape;1646;p185"/>
          <p:cNvCxnSpPr/>
          <p:nvPr/>
        </p:nvCxnSpPr>
        <p:spPr>
          <a:xfrm flipH="1">
            <a:off x="792275" y="2835800"/>
            <a:ext cx="11400" cy="1102500"/>
          </a:xfrm>
          <a:prstGeom prst="straightConnector1">
            <a:avLst/>
          </a:prstGeom>
          <a:noFill/>
          <a:ln w="76200" cap="flat" cmpd="sng">
            <a:solidFill>
              <a:srgbClr val="EA551F"/>
            </a:solidFill>
            <a:prstDash val="solid"/>
            <a:round/>
            <a:headEnd type="none" w="med" len="med"/>
            <a:tailEnd type="triangle" w="med" len="med"/>
          </a:ln>
        </p:spPr>
      </p:cxnSp>
      <p:pic>
        <p:nvPicPr>
          <p:cNvPr id="1647" name="Google Shape;1647;p185" title="Screenshot_20250722_150957_Chrome.jpg"/>
          <p:cNvPicPr preferRelativeResize="0"/>
          <p:nvPr/>
        </p:nvPicPr>
        <p:blipFill>
          <a:blip r:embed="rId4">
            <a:alphaModFix/>
          </a:blip>
          <a:stretch>
            <a:fillRect/>
          </a:stretch>
        </p:blipFill>
        <p:spPr>
          <a:xfrm>
            <a:off x="6555818" y="1002400"/>
            <a:ext cx="2588180" cy="4141100"/>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186"/>
          <p:cNvSpPr txBox="1">
            <a:spLocks noGrp="1"/>
          </p:cNvSpPr>
          <p:nvPr>
            <p:ph type="title"/>
          </p:nvPr>
        </p:nvSpPr>
        <p:spPr>
          <a:xfrm>
            <a:off x="516825" y="273850"/>
            <a:ext cx="8490000" cy="12858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68000"/>
              <a:buFont typeface="Arial"/>
              <a:buNone/>
            </a:pPr>
            <a:r>
              <a:rPr lang="en" sz="5000">
                <a:latin typeface="Century Gothic"/>
                <a:ea typeface="Century Gothic"/>
                <a:cs typeface="Century Gothic"/>
                <a:sym typeface="Century Gothic"/>
              </a:rPr>
              <a:t>Ar paieškos rezultatams turi įtakos, koks įrenginys naudojamas?</a:t>
            </a:r>
            <a:r>
              <a:rPr lang="en"/>
              <a:t> </a:t>
            </a:r>
            <a:endParaRPr/>
          </a:p>
        </p:txBody>
      </p:sp>
      <p:sp>
        <p:nvSpPr>
          <p:cNvPr id="1654" name="Google Shape;1654;p186"/>
          <p:cNvSpPr txBox="1">
            <a:spLocks noGrp="1"/>
          </p:cNvSpPr>
          <p:nvPr>
            <p:ph type="body" idx="1"/>
          </p:nvPr>
        </p:nvSpPr>
        <p:spPr>
          <a:xfrm>
            <a:off x="516825" y="1966175"/>
            <a:ext cx="8490000" cy="30981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800"/>
              </a:spcBef>
              <a:spcAft>
                <a:spcPts val="0"/>
              </a:spcAft>
              <a:buNone/>
            </a:pPr>
            <a:r>
              <a:rPr lang="en" sz="3200"/>
              <a:t>2 atskiros </a:t>
            </a:r>
            <a:r>
              <a:rPr lang="en" sz="3200" i="1">
                <a:latin typeface="Arial"/>
                <a:ea typeface="Arial"/>
                <a:cs typeface="Arial"/>
                <a:sym typeface="Arial"/>
              </a:rPr>
              <a:t>Google</a:t>
            </a:r>
            <a:r>
              <a:rPr lang="en" sz="3200">
                <a:latin typeface="Arial"/>
                <a:ea typeface="Arial"/>
                <a:cs typeface="Arial"/>
                <a:sym typeface="Arial"/>
              </a:rPr>
              <a:t> paieškos versijos: telefonams</a:t>
            </a:r>
            <a:r>
              <a:rPr lang="en" sz="3200"/>
              <a:t> ir k</a:t>
            </a:r>
            <a:r>
              <a:rPr lang="en" sz="3200">
                <a:latin typeface="Arial"/>
                <a:ea typeface="Arial"/>
                <a:cs typeface="Arial"/>
                <a:sym typeface="Arial"/>
              </a:rPr>
              <a:t>ompiuteriams</a:t>
            </a:r>
            <a:endParaRPr sz="3200">
              <a:latin typeface="Arial"/>
              <a:ea typeface="Arial"/>
              <a:cs typeface="Arial"/>
              <a:sym typeface="Arial"/>
            </a:endParaRPr>
          </a:p>
          <a:p>
            <a:pPr marL="0" lvl="0" indent="0" algn="l" rtl="0">
              <a:lnSpc>
                <a:spcPct val="100000"/>
              </a:lnSpc>
              <a:spcBef>
                <a:spcPts val="1000"/>
              </a:spcBef>
              <a:spcAft>
                <a:spcPts val="0"/>
              </a:spcAft>
              <a:buNone/>
            </a:pPr>
            <a:endParaRPr/>
          </a:p>
          <a:p>
            <a:pPr marL="0" lvl="0" indent="0" algn="l" rtl="0">
              <a:lnSpc>
                <a:spcPct val="100000"/>
              </a:lnSpc>
              <a:spcBef>
                <a:spcPts val="1000"/>
              </a:spcBef>
              <a:spcAft>
                <a:spcPts val="1000"/>
              </a:spcAft>
              <a:buNone/>
            </a:pPr>
            <a:r>
              <a:rPr lang="en" sz="3200">
                <a:latin typeface="Arial"/>
                <a:ea typeface="Arial"/>
                <a:cs typeface="Arial"/>
                <a:sym typeface="Arial"/>
              </a:rPr>
              <a:t>Skiriasi ne tik informacijos išdėstymo ekrane principas, bet ir duomenų bazės indekso atnaujinimo greitis</a:t>
            </a:r>
            <a:endParaRPr sz="320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187"/>
          <p:cNvSpPr txBox="1">
            <a:spLocks noGrp="1"/>
          </p:cNvSpPr>
          <p:nvPr>
            <p:ph type="title"/>
          </p:nvPr>
        </p:nvSpPr>
        <p:spPr>
          <a:xfrm>
            <a:off x="1409330" y="2074639"/>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188"/>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Koks tai vaisius? </a:t>
            </a:r>
            <a:endParaRPr sz="4500">
              <a:latin typeface="Century Gothic"/>
              <a:ea typeface="Century Gothic"/>
              <a:cs typeface="Century Gothic"/>
              <a:sym typeface="Century Gothic"/>
            </a:endParaRPr>
          </a:p>
        </p:txBody>
      </p:sp>
      <p:pic>
        <p:nvPicPr>
          <p:cNvPr id="1667" name="Google Shape;1667;p188"/>
          <p:cNvPicPr preferRelativeResize="0"/>
          <p:nvPr/>
        </p:nvPicPr>
        <p:blipFill rotWithShape="1">
          <a:blip r:embed="rId3">
            <a:alphaModFix/>
          </a:blip>
          <a:srcRect/>
          <a:stretch/>
        </p:blipFill>
        <p:spPr>
          <a:xfrm>
            <a:off x="1578259" y="1260568"/>
            <a:ext cx="5736936" cy="3819433"/>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Google Shape;1673;p189"/>
          <p:cNvSpPr txBox="1">
            <a:spLocks noGrp="1"/>
          </p:cNvSpPr>
          <p:nvPr>
            <p:ph type="title"/>
          </p:nvPr>
        </p:nvSpPr>
        <p:spPr>
          <a:xfrm>
            <a:off x="516832" y="273847"/>
            <a:ext cx="7998512"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Koks tai vaisius?</a:t>
            </a:r>
            <a:endParaRPr sz="4500">
              <a:latin typeface="Century Gothic"/>
              <a:ea typeface="Century Gothic"/>
              <a:cs typeface="Century Gothic"/>
              <a:sym typeface="Century Gothic"/>
            </a:endParaRPr>
          </a:p>
        </p:txBody>
      </p:sp>
      <p:pic>
        <p:nvPicPr>
          <p:cNvPr id="1674" name="Google Shape;1674;p189" title="Screenshot_20250722_145417_Chrome.jpg"/>
          <p:cNvPicPr preferRelativeResize="0"/>
          <p:nvPr/>
        </p:nvPicPr>
        <p:blipFill>
          <a:blip r:embed="rId3">
            <a:alphaModFix/>
          </a:blip>
          <a:stretch>
            <a:fillRect/>
          </a:stretch>
        </p:blipFill>
        <p:spPr>
          <a:xfrm>
            <a:off x="0" y="1053025"/>
            <a:ext cx="2819237" cy="4090473"/>
          </a:xfrm>
          <a:prstGeom prst="rect">
            <a:avLst/>
          </a:prstGeom>
          <a:noFill/>
          <a:ln>
            <a:noFill/>
          </a:ln>
        </p:spPr>
      </p:pic>
      <p:pic>
        <p:nvPicPr>
          <p:cNvPr id="1675" name="Google Shape;1675;p189" title="Screenshot_20250722_145436_Chrome.jpg"/>
          <p:cNvPicPr preferRelativeResize="0"/>
          <p:nvPr/>
        </p:nvPicPr>
        <p:blipFill>
          <a:blip r:embed="rId4">
            <a:alphaModFix/>
          </a:blip>
          <a:stretch>
            <a:fillRect/>
          </a:stretch>
        </p:blipFill>
        <p:spPr>
          <a:xfrm>
            <a:off x="4279118" y="1053026"/>
            <a:ext cx="4864886" cy="4090473"/>
          </a:xfrm>
          <a:prstGeom prst="rect">
            <a:avLst/>
          </a:prstGeom>
          <a:noFill/>
          <a:ln>
            <a:noFill/>
          </a:ln>
        </p:spPr>
      </p:pic>
      <p:cxnSp>
        <p:nvCxnSpPr>
          <p:cNvPr id="1676" name="Google Shape;1676;p189"/>
          <p:cNvCxnSpPr/>
          <p:nvPr/>
        </p:nvCxnSpPr>
        <p:spPr>
          <a:xfrm>
            <a:off x="3260600" y="4282425"/>
            <a:ext cx="1194000" cy="0"/>
          </a:xfrm>
          <a:prstGeom prst="straightConnector1">
            <a:avLst/>
          </a:prstGeom>
          <a:noFill/>
          <a:ln w="114300" cap="flat" cmpd="sng">
            <a:solidFill>
              <a:srgbClr val="EA551F"/>
            </a:solidFill>
            <a:prstDash val="solid"/>
            <a:round/>
            <a:headEnd type="none" w="med" len="med"/>
            <a:tailEnd type="triangle" w="med" len="med"/>
          </a:ln>
        </p:spPr>
      </p:cxn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681"/>
        <p:cNvGrpSpPr/>
        <p:nvPr/>
      </p:nvGrpSpPr>
      <p:grpSpPr>
        <a:xfrm>
          <a:off x="0" y="0"/>
          <a:ext cx="0" cy="0"/>
          <a:chOff x="0" y="0"/>
          <a:chExt cx="0" cy="0"/>
        </a:xfrm>
      </p:grpSpPr>
      <p:sp>
        <p:nvSpPr>
          <p:cNvPr id="1682" name="Google Shape;1682;p190"/>
          <p:cNvSpPr txBox="1">
            <a:spLocks noGrp="1"/>
          </p:cNvSpPr>
          <p:nvPr>
            <p:ph type="title"/>
          </p:nvPr>
        </p:nvSpPr>
        <p:spPr>
          <a:xfrm>
            <a:off x="516832" y="273847"/>
            <a:ext cx="79986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Koks tai objektas? </a:t>
            </a:r>
            <a:endParaRPr sz="4500">
              <a:latin typeface="Century Gothic"/>
              <a:ea typeface="Century Gothic"/>
              <a:cs typeface="Century Gothic"/>
              <a:sym typeface="Century Gothic"/>
            </a:endParaRPr>
          </a:p>
        </p:txBody>
      </p:sp>
      <p:pic>
        <p:nvPicPr>
          <p:cNvPr id="1683" name="Google Shape;1683;p190" title="Screenshot_20250826_145202_Google.jpg"/>
          <p:cNvPicPr preferRelativeResize="0"/>
          <p:nvPr/>
        </p:nvPicPr>
        <p:blipFill>
          <a:blip r:embed="rId3">
            <a:alphaModFix/>
          </a:blip>
          <a:stretch>
            <a:fillRect/>
          </a:stretch>
        </p:blipFill>
        <p:spPr>
          <a:xfrm>
            <a:off x="6293849" y="1"/>
            <a:ext cx="2850161" cy="5143499"/>
          </a:xfrm>
          <a:prstGeom prst="rect">
            <a:avLst/>
          </a:prstGeom>
          <a:noFill/>
          <a:ln>
            <a:noFill/>
          </a:ln>
        </p:spPr>
      </p:pic>
      <p:pic>
        <p:nvPicPr>
          <p:cNvPr id="1684" name="Google Shape;1684;p190" title="Screenshot_20250826_145153_Google.jpg"/>
          <p:cNvPicPr preferRelativeResize="0"/>
          <p:nvPr/>
        </p:nvPicPr>
        <p:blipFill>
          <a:blip r:embed="rId4">
            <a:alphaModFix/>
          </a:blip>
          <a:stretch>
            <a:fillRect/>
          </a:stretch>
        </p:blipFill>
        <p:spPr>
          <a:xfrm>
            <a:off x="2989825" y="2645025"/>
            <a:ext cx="2942576" cy="2498474"/>
          </a:xfrm>
          <a:prstGeom prst="rect">
            <a:avLst/>
          </a:prstGeom>
          <a:noFill/>
          <a:ln>
            <a:noFill/>
          </a:ln>
        </p:spPr>
      </p:pic>
      <p:pic>
        <p:nvPicPr>
          <p:cNvPr id="1685" name="Google Shape;1685;p190" title="Screenshot_20250826_145021_Chrome.jpg"/>
          <p:cNvPicPr preferRelativeResize="0"/>
          <p:nvPr/>
        </p:nvPicPr>
        <p:blipFill>
          <a:blip r:embed="rId5">
            <a:alphaModFix/>
          </a:blip>
          <a:stretch>
            <a:fillRect/>
          </a:stretch>
        </p:blipFill>
        <p:spPr>
          <a:xfrm>
            <a:off x="0" y="1186930"/>
            <a:ext cx="4052724" cy="1808725"/>
          </a:xfrm>
          <a:prstGeom prst="rect">
            <a:avLst/>
          </a:prstGeom>
          <a:noFill/>
          <a:ln>
            <a:noFill/>
          </a:ln>
        </p:spPr>
      </p:pic>
      <p:cxnSp>
        <p:nvCxnSpPr>
          <p:cNvPr id="1686" name="Google Shape;1686;p190"/>
          <p:cNvCxnSpPr/>
          <p:nvPr/>
        </p:nvCxnSpPr>
        <p:spPr>
          <a:xfrm>
            <a:off x="3504400" y="1560838"/>
            <a:ext cx="0" cy="791400"/>
          </a:xfrm>
          <a:prstGeom prst="straightConnector1">
            <a:avLst/>
          </a:prstGeom>
          <a:noFill/>
          <a:ln w="38100" cap="flat" cmpd="sng">
            <a:solidFill>
              <a:srgbClr val="EA551F"/>
            </a:solidFill>
            <a:prstDash val="solid"/>
            <a:round/>
            <a:headEnd type="none" w="med" len="med"/>
            <a:tailEnd type="triangle" w="med" len="med"/>
          </a:ln>
        </p:spPr>
      </p:cxnSp>
      <p:sp>
        <p:nvSpPr>
          <p:cNvPr id="1687" name="Google Shape;1687;p190"/>
          <p:cNvSpPr txBox="1"/>
          <p:nvPr/>
        </p:nvSpPr>
        <p:spPr>
          <a:xfrm>
            <a:off x="3131425" y="1702125"/>
            <a:ext cx="305100" cy="50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rgbClr val="EA551F"/>
                </a:solidFill>
              </a:rPr>
              <a:t>1</a:t>
            </a:r>
            <a:endParaRPr sz="2700" b="1">
              <a:solidFill>
                <a:srgbClr val="EA551F"/>
              </a:solidFill>
            </a:endParaRPr>
          </a:p>
        </p:txBody>
      </p:sp>
      <p:sp>
        <p:nvSpPr>
          <p:cNvPr id="1688" name="Google Shape;1688;p190"/>
          <p:cNvSpPr txBox="1"/>
          <p:nvPr/>
        </p:nvSpPr>
        <p:spPr>
          <a:xfrm>
            <a:off x="2628025" y="4453800"/>
            <a:ext cx="503400" cy="68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rgbClr val="EA551F"/>
                </a:solidFill>
              </a:rPr>
              <a:t>2</a:t>
            </a:r>
            <a:endParaRPr sz="2700" b="1">
              <a:solidFill>
                <a:srgbClr val="EA551F"/>
              </a:solidFill>
            </a:endParaRPr>
          </a:p>
        </p:txBody>
      </p:sp>
      <p:sp>
        <p:nvSpPr>
          <p:cNvPr id="1689" name="Google Shape;1689;p190"/>
          <p:cNvSpPr txBox="1"/>
          <p:nvPr/>
        </p:nvSpPr>
        <p:spPr>
          <a:xfrm>
            <a:off x="5932400" y="4453800"/>
            <a:ext cx="503400" cy="68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b="1">
                <a:solidFill>
                  <a:srgbClr val="EA551F"/>
                </a:solidFill>
              </a:rPr>
              <a:t>3</a:t>
            </a:r>
            <a:endParaRPr sz="2700" b="1">
              <a:solidFill>
                <a:srgbClr val="EA551F"/>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191"/>
          <p:cNvSpPr txBox="1">
            <a:spLocks noGrp="1"/>
          </p:cNvSpPr>
          <p:nvPr>
            <p:ph type="title"/>
          </p:nvPr>
        </p:nvSpPr>
        <p:spPr>
          <a:xfrm>
            <a:off x="1125450" y="2025600"/>
            <a:ext cx="6893100" cy="10923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Algoritmai ir aido kambariai</a:t>
            </a:r>
            <a:endParaRPr sz="4500">
              <a:latin typeface="Century Gothic"/>
              <a:ea typeface="Century Gothic"/>
              <a:cs typeface="Century Gothic"/>
              <a:sym typeface="Century Gothic"/>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Google Shape;1701;p192"/>
          <p:cNvSpPr txBox="1">
            <a:spLocks noGrp="1"/>
          </p:cNvSpPr>
          <p:nvPr>
            <p:ph type="title"/>
          </p:nvPr>
        </p:nvSpPr>
        <p:spPr>
          <a:xfrm>
            <a:off x="516825" y="136076"/>
            <a:ext cx="7998600" cy="11319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Dėmesio ekonomika</a:t>
            </a:r>
            <a:endParaRPr sz="4500">
              <a:latin typeface="Century Gothic"/>
              <a:ea typeface="Century Gothic"/>
              <a:cs typeface="Century Gothic"/>
              <a:sym typeface="Century Gothic"/>
            </a:endParaRPr>
          </a:p>
        </p:txBody>
      </p:sp>
      <p:pic>
        <p:nvPicPr>
          <p:cNvPr id="1702" name="Google Shape;1702;p192" descr="„Man hand with white screen smartphone“ (teikia „Getty Images“)"/>
          <p:cNvPicPr preferRelativeResize="0"/>
          <p:nvPr/>
        </p:nvPicPr>
        <p:blipFill rotWithShape="1">
          <a:blip r:embed="rId3">
            <a:alphaModFix/>
          </a:blip>
          <a:srcRect l="32849"/>
          <a:stretch/>
        </p:blipFill>
        <p:spPr>
          <a:xfrm>
            <a:off x="581600" y="2363650"/>
            <a:ext cx="2159473" cy="2145026"/>
          </a:xfrm>
          <a:prstGeom prst="rect">
            <a:avLst/>
          </a:prstGeom>
          <a:noFill/>
          <a:ln>
            <a:noFill/>
          </a:ln>
        </p:spPr>
      </p:pic>
      <p:pic>
        <p:nvPicPr>
          <p:cNvPr id="1703" name="Google Shape;1703;p192" title="time-315.png"/>
          <p:cNvPicPr preferRelativeResize="0"/>
          <p:nvPr/>
        </p:nvPicPr>
        <p:blipFill>
          <a:blip r:embed="rId4">
            <a:alphaModFix/>
          </a:blip>
          <a:stretch>
            <a:fillRect/>
          </a:stretch>
        </p:blipFill>
        <p:spPr>
          <a:xfrm>
            <a:off x="3622288" y="2479726"/>
            <a:ext cx="2028973" cy="2028950"/>
          </a:xfrm>
          <a:prstGeom prst="rect">
            <a:avLst/>
          </a:prstGeom>
          <a:noFill/>
          <a:ln>
            <a:noFill/>
          </a:ln>
        </p:spPr>
      </p:pic>
      <p:pic>
        <p:nvPicPr>
          <p:cNvPr id="1704" name="Google Shape;1704;p192" title="5417546.png"/>
          <p:cNvPicPr preferRelativeResize="0"/>
          <p:nvPr/>
        </p:nvPicPr>
        <p:blipFill>
          <a:blip r:embed="rId5">
            <a:alphaModFix/>
          </a:blip>
          <a:stretch>
            <a:fillRect/>
          </a:stretch>
        </p:blipFill>
        <p:spPr>
          <a:xfrm>
            <a:off x="6641525" y="2138125"/>
            <a:ext cx="2283100" cy="2283100"/>
          </a:xfrm>
          <a:prstGeom prst="rect">
            <a:avLst/>
          </a:prstGeom>
          <a:noFill/>
          <a:ln>
            <a:noFill/>
          </a:ln>
        </p:spPr>
      </p:pic>
      <p:sp>
        <p:nvSpPr>
          <p:cNvPr id="1705" name="Google Shape;1705;p192"/>
          <p:cNvSpPr txBox="1"/>
          <p:nvPr/>
        </p:nvSpPr>
        <p:spPr>
          <a:xfrm>
            <a:off x="581600" y="1704075"/>
            <a:ext cx="22134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2E2E2E"/>
                </a:solidFill>
              </a:rPr>
              <a:t>Vartotojų dėmesys, nukreiptas į ekraną</a:t>
            </a:r>
            <a:endParaRPr sz="1800">
              <a:solidFill>
                <a:srgbClr val="2E2E2E"/>
              </a:solidFill>
            </a:endParaRPr>
          </a:p>
        </p:txBody>
      </p:sp>
      <p:sp>
        <p:nvSpPr>
          <p:cNvPr id="1706" name="Google Shape;1706;p192"/>
          <p:cNvSpPr txBox="1"/>
          <p:nvPr/>
        </p:nvSpPr>
        <p:spPr>
          <a:xfrm>
            <a:off x="3863225" y="1534575"/>
            <a:ext cx="1547100" cy="90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2E2E2E"/>
                </a:solidFill>
              </a:rPr>
              <a:t>Laikas, praleistas naršant</a:t>
            </a:r>
            <a:endParaRPr sz="1800">
              <a:solidFill>
                <a:srgbClr val="2E2E2E"/>
              </a:solidFill>
            </a:endParaRPr>
          </a:p>
        </p:txBody>
      </p:sp>
      <p:sp>
        <p:nvSpPr>
          <p:cNvPr id="1707" name="Google Shape;1707;p192"/>
          <p:cNvSpPr/>
          <p:nvPr/>
        </p:nvSpPr>
        <p:spPr>
          <a:xfrm>
            <a:off x="5811925" y="3316325"/>
            <a:ext cx="725400" cy="479700"/>
          </a:xfrm>
          <a:prstGeom prst="mathEqual">
            <a:avLst>
              <a:gd name="adj1" fmla="val 23520"/>
              <a:gd name="adj2" fmla="val 11760"/>
            </a:avLst>
          </a:prstGeom>
          <a:solidFill>
            <a:srgbClr val="EA551F"/>
          </a:solidFill>
          <a:ln w="9525" cap="flat" cmpd="sng">
            <a:solidFill>
              <a:srgbClr val="EA551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8" name="Google Shape;1708;p192"/>
          <p:cNvSpPr/>
          <p:nvPr/>
        </p:nvSpPr>
        <p:spPr>
          <a:xfrm>
            <a:off x="2935838" y="3284525"/>
            <a:ext cx="491700" cy="543300"/>
          </a:xfrm>
          <a:prstGeom prst="mathMultiply">
            <a:avLst>
              <a:gd name="adj1" fmla="val 23520"/>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9" name="Google Shape;1709;p192"/>
          <p:cNvSpPr txBox="1"/>
          <p:nvPr/>
        </p:nvSpPr>
        <p:spPr>
          <a:xfrm>
            <a:off x="7154325" y="1704075"/>
            <a:ext cx="1770300" cy="73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rgbClr val="2E2E2E"/>
                </a:solidFill>
              </a:rPr>
              <a:t>Parduodami jūsų duomenys</a:t>
            </a:r>
            <a:endParaRPr sz="1800">
              <a:solidFill>
                <a:srgbClr val="2E2E2E"/>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714"/>
        <p:cNvGrpSpPr/>
        <p:nvPr/>
      </p:nvGrpSpPr>
      <p:grpSpPr>
        <a:xfrm>
          <a:off x="0" y="0"/>
          <a:ext cx="0" cy="0"/>
          <a:chOff x="0" y="0"/>
          <a:chExt cx="0" cy="0"/>
        </a:xfrm>
      </p:grpSpPr>
      <p:sp>
        <p:nvSpPr>
          <p:cNvPr id="1715" name="Google Shape;1715;p193"/>
          <p:cNvSpPr txBox="1">
            <a:spLocks noGrp="1"/>
          </p:cNvSpPr>
          <p:nvPr>
            <p:ph type="title"/>
          </p:nvPr>
        </p:nvSpPr>
        <p:spPr>
          <a:xfrm>
            <a:off x="548640" y="273847"/>
            <a:ext cx="7966712" cy="957795"/>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Klaudija klausia</a:t>
            </a:r>
            <a:endParaRPr sz="4500"/>
          </a:p>
        </p:txBody>
      </p:sp>
      <p:pic>
        <p:nvPicPr>
          <p:cNvPr id="1716" name="Google Shape;1716;p193" descr="FAKE NEWS&#10;Šiandien kaip niekad svarbu mokėti naudotis žiniasklaidos priemonėmis ir gebėti atrinkti, suprasti, kritiškai įvertinti informaciją sparčiai besikeičiančiame naujienų sraute. &#10;&#10;Pokalbių ciklas „Pažink medijas su Klaudija“ žaismingai ir paprastai atsako į daugumą kasdien Jums kylančių klausimų apie saugumą internete, socialinių medijų pavojus, melagienas (fake news), autorių teises ir kitas informacinio raštingumo temas. &#10;&#10;Pokalbis su VDU Viešosios komunikacijos katedros docentu Ignu Kalpoku.&#10;Klaudiją vaidina aktorė Emilija Latėnaitė.&#10;Visas pokalbis https://youtu.be/iKzTf5-9-p8&#10;&#10;Šis vaizdo įrašas yra „Medijų ir informacinio raštingumo kompetencijų ugdymo programos“ dalis.&#10;&#10;Finansuoja – Lietuvos Respublikos kultūros ministerija.&#10;&#10;Bibliotekavisiems.lt" title="Pažink medijas su Klaudija. Man atrodo, kad mane seka">
            <a:hlinkClick r:id="rId3"/>
          </p:cNvPr>
          <p:cNvPicPr preferRelativeResize="0"/>
          <p:nvPr/>
        </p:nvPicPr>
        <p:blipFill>
          <a:blip r:embed="rId4">
            <a:alphaModFix/>
          </a:blip>
          <a:stretch>
            <a:fillRect/>
          </a:stretch>
        </p:blipFill>
        <p:spPr>
          <a:xfrm>
            <a:off x="1094800" y="1231650"/>
            <a:ext cx="6954409" cy="3911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6"/>
                                        </p:tgtEl>
                                        <p:attrNameLst>
                                          <p:attrName>style.visibility</p:attrName>
                                        </p:attrNameLst>
                                      </p:cBhvr>
                                      <p:to>
                                        <p:strVal val="visible"/>
                                      </p:to>
                                    </p:set>
                                    <p:animEffect transition="in" filter="fade">
                                      <p:cBhvr>
                                        <p:cTn id="7" dur="1000"/>
                                        <p:tgtEl>
                                          <p:spTgt spid="1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721"/>
        <p:cNvGrpSpPr/>
        <p:nvPr/>
      </p:nvGrpSpPr>
      <p:grpSpPr>
        <a:xfrm>
          <a:off x="0" y="0"/>
          <a:ext cx="0" cy="0"/>
          <a:chOff x="0" y="0"/>
          <a:chExt cx="0" cy="0"/>
        </a:xfrm>
      </p:grpSpPr>
      <p:sp>
        <p:nvSpPr>
          <p:cNvPr id="1722" name="Google Shape;1722;p194"/>
          <p:cNvSpPr txBox="1">
            <a:spLocks noGrp="1"/>
          </p:cNvSpPr>
          <p:nvPr>
            <p:ph type="title"/>
          </p:nvPr>
        </p:nvSpPr>
        <p:spPr>
          <a:xfrm>
            <a:off x="516825" y="115701"/>
            <a:ext cx="7998600" cy="11523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Ar mane seka?</a:t>
            </a:r>
            <a:endParaRPr sz="4500">
              <a:latin typeface="Century Gothic"/>
              <a:ea typeface="Century Gothic"/>
              <a:cs typeface="Century Gothic"/>
              <a:sym typeface="Century Gothic"/>
            </a:endParaRPr>
          </a:p>
        </p:txBody>
      </p:sp>
      <p:pic>
        <p:nvPicPr>
          <p:cNvPr id="1723" name="Google Shape;1723;p194" title="ChatGPT Image Jul 28, 2025, 02_55_27 PM.jpg"/>
          <p:cNvPicPr preferRelativeResize="0"/>
          <p:nvPr/>
        </p:nvPicPr>
        <p:blipFill>
          <a:blip r:embed="rId3">
            <a:alphaModFix/>
          </a:blip>
          <a:stretch>
            <a:fillRect/>
          </a:stretch>
        </p:blipFill>
        <p:spPr>
          <a:xfrm>
            <a:off x="805675" y="1039000"/>
            <a:ext cx="7545950" cy="4104499"/>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195"/>
          <p:cNvSpPr txBox="1">
            <a:spLocks noGrp="1"/>
          </p:cNvSpPr>
          <p:nvPr>
            <p:ph type="title"/>
          </p:nvPr>
        </p:nvSpPr>
        <p:spPr>
          <a:xfrm>
            <a:off x="516825" y="108675"/>
            <a:ext cx="8537100" cy="9780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Kas yra paieškos algoritmas?</a:t>
            </a:r>
            <a:endParaRPr sz="4500">
              <a:latin typeface="Century Gothic"/>
              <a:ea typeface="Century Gothic"/>
              <a:cs typeface="Century Gothic"/>
              <a:sym typeface="Century Gothic"/>
            </a:endParaRPr>
          </a:p>
        </p:txBody>
      </p:sp>
      <p:pic>
        <p:nvPicPr>
          <p:cNvPr id="1730" name="Google Shape;1730;p195" title="komiksas nukirptas.jpg"/>
          <p:cNvPicPr preferRelativeResize="0"/>
          <p:nvPr/>
        </p:nvPicPr>
        <p:blipFill>
          <a:blip r:embed="rId3">
            <a:alphaModFix/>
          </a:blip>
          <a:stretch>
            <a:fillRect/>
          </a:stretch>
        </p:blipFill>
        <p:spPr>
          <a:xfrm>
            <a:off x="367988" y="1050050"/>
            <a:ext cx="8408024" cy="4093449"/>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735"/>
        <p:cNvGrpSpPr/>
        <p:nvPr/>
      </p:nvGrpSpPr>
      <p:grpSpPr>
        <a:xfrm>
          <a:off x="0" y="0"/>
          <a:ext cx="0" cy="0"/>
          <a:chOff x="0" y="0"/>
          <a:chExt cx="0" cy="0"/>
        </a:xfrm>
      </p:grpSpPr>
      <p:sp>
        <p:nvSpPr>
          <p:cNvPr id="1736" name="Google Shape;1736;p196"/>
          <p:cNvSpPr txBox="1">
            <a:spLocks noGrp="1"/>
          </p:cNvSpPr>
          <p:nvPr>
            <p:ph type="title"/>
          </p:nvPr>
        </p:nvSpPr>
        <p:spPr>
          <a:xfrm>
            <a:off x="548640" y="273847"/>
            <a:ext cx="7966712" cy="957795"/>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Klaudija klausia</a:t>
            </a:r>
            <a:endParaRPr sz="4500"/>
          </a:p>
        </p:txBody>
      </p:sp>
      <p:pic>
        <p:nvPicPr>
          <p:cNvPr id="1737" name="Google Shape;1737;p196" descr="FAKE NEWS&#10;Šiandien kaip niekad svarbu mokėti naudotis žiniasklaidos priemonėmis ir gebėti atrinkti, suprasti, kritiškai įvertinti informaciją sparčiai besikeičiančiame naujienų sraute. &#10;&#10;Pokalbių ciklas „Pažink medijas su Klaudija“ žaismingai ir paprastai atsako į daugumą kasdien Jums kylančių klausimų apie saugumą internete, socialinių medijų pavojus, melagienas (fake news), autorių teises ir kitas informacinio raštingumo temas. &#10;&#10;Pokalbis su VDU Viešosios komunikacijos katedros docentu Ignu Kalpoku.&#10;Klaudiją vaidina aktorė Emilija Latėnaitė.&#10;Visas pokalbis https://youtu.be/iKzTf5-9-p8&#10;&#10;Šis vaizdo įrašas yra „Medijų ir informacinio raštingumo kompetencijų ugdymo programos“ dalis.&#10;&#10;Finansuoja – Lietuvos Respublikos kultūros ministerija.&#10;&#10;Bibliotekavisiems.lt" title="Pažink medijas su Klaudija. Ne visada mūsų nuomonė yra vienintelė teisinga">
            <a:hlinkClick r:id="rId3"/>
          </p:cNvPr>
          <p:cNvPicPr preferRelativeResize="0"/>
          <p:nvPr/>
        </p:nvPicPr>
        <p:blipFill>
          <a:blip r:embed="rId4">
            <a:alphaModFix/>
          </a:blip>
          <a:stretch>
            <a:fillRect/>
          </a:stretch>
        </p:blipFill>
        <p:spPr>
          <a:xfrm>
            <a:off x="1069825" y="1231661"/>
            <a:ext cx="7004350" cy="3939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7"/>
                                        </p:tgtEl>
                                        <p:attrNameLst>
                                          <p:attrName>style.visibility</p:attrName>
                                        </p:attrNameLst>
                                      </p:cBhvr>
                                      <p:to>
                                        <p:strVal val="visible"/>
                                      </p:to>
                                    </p:set>
                                    <p:animEffect transition="in" filter="fade">
                                      <p:cBhvr>
                                        <p:cTn id="7" dur="1000"/>
                                        <p:tgtEl>
                                          <p:spTgt spid="1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742"/>
        <p:cNvGrpSpPr/>
        <p:nvPr/>
      </p:nvGrpSpPr>
      <p:grpSpPr>
        <a:xfrm>
          <a:off x="0" y="0"/>
          <a:ext cx="0" cy="0"/>
          <a:chOff x="0" y="0"/>
          <a:chExt cx="0" cy="0"/>
        </a:xfrm>
      </p:grpSpPr>
      <p:sp>
        <p:nvSpPr>
          <p:cNvPr id="1743" name="Google Shape;1743;p197"/>
          <p:cNvSpPr txBox="1">
            <a:spLocks noGrp="1"/>
          </p:cNvSpPr>
          <p:nvPr>
            <p:ph type="title"/>
          </p:nvPr>
        </p:nvSpPr>
        <p:spPr>
          <a:xfrm>
            <a:off x="506895" y="273847"/>
            <a:ext cx="8008457"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Aido kambariai</a:t>
            </a:r>
            <a:endParaRPr sz="4500">
              <a:latin typeface="Century Gothic"/>
              <a:ea typeface="Century Gothic"/>
              <a:cs typeface="Century Gothic"/>
              <a:sym typeface="Century Gothic"/>
            </a:endParaRPr>
          </a:p>
        </p:txBody>
      </p:sp>
      <p:pic>
        <p:nvPicPr>
          <p:cNvPr id="1744" name="Google Shape;1744;p197" title="Screenshot_20250723_145340_Chrome.jpg"/>
          <p:cNvPicPr preferRelativeResize="0"/>
          <p:nvPr/>
        </p:nvPicPr>
        <p:blipFill>
          <a:blip r:embed="rId3">
            <a:alphaModFix/>
          </a:blip>
          <a:stretch>
            <a:fillRect/>
          </a:stretch>
        </p:blipFill>
        <p:spPr>
          <a:xfrm>
            <a:off x="77900" y="3321937"/>
            <a:ext cx="2506501" cy="1685276"/>
          </a:xfrm>
          <a:prstGeom prst="rect">
            <a:avLst/>
          </a:prstGeom>
          <a:noFill/>
          <a:ln>
            <a:noFill/>
          </a:ln>
        </p:spPr>
      </p:pic>
      <p:pic>
        <p:nvPicPr>
          <p:cNvPr id="1745" name="Google Shape;1745;p197" title="Screenshot_20250723_144613_DELFI.jpg"/>
          <p:cNvPicPr preferRelativeResize="0"/>
          <p:nvPr/>
        </p:nvPicPr>
        <p:blipFill>
          <a:blip r:embed="rId4">
            <a:alphaModFix/>
          </a:blip>
          <a:stretch>
            <a:fillRect/>
          </a:stretch>
        </p:blipFill>
        <p:spPr>
          <a:xfrm>
            <a:off x="5306475" y="1155279"/>
            <a:ext cx="3932774" cy="1503575"/>
          </a:xfrm>
          <a:prstGeom prst="rect">
            <a:avLst/>
          </a:prstGeom>
          <a:noFill/>
          <a:ln>
            <a:noFill/>
          </a:ln>
        </p:spPr>
      </p:pic>
      <p:pic>
        <p:nvPicPr>
          <p:cNvPr id="1746" name="Google Shape;1746;p197" title="Screenshot_20250723_153433_Chrome.jpg"/>
          <p:cNvPicPr preferRelativeResize="0"/>
          <p:nvPr/>
        </p:nvPicPr>
        <p:blipFill>
          <a:blip r:embed="rId5">
            <a:alphaModFix/>
          </a:blip>
          <a:stretch>
            <a:fillRect/>
          </a:stretch>
        </p:blipFill>
        <p:spPr>
          <a:xfrm>
            <a:off x="4815425" y="2391824"/>
            <a:ext cx="3164424" cy="1596875"/>
          </a:xfrm>
          <a:prstGeom prst="rect">
            <a:avLst/>
          </a:prstGeom>
          <a:noFill/>
          <a:ln>
            <a:noFill/>
          </a:ln>
        </p:spPr>
      </p:pic>
      <p:pic>
        <p:nvPicPr>
          <p:cNvPr id="1747" name="Google Shape;1747;p197" title="Screenshot_20250723_153223_Chrome.jpg"/>
          <p:cNvPicPr preferRelativeResize="0"/>
          <p:nvPr/>
        </p:nvPicPr>
        <p:blipFill>
          <a:blip r:embed="rId6">
            <a:alphaModFix/>
          </a:blip>
          <a:stretch>
            <a:fillRect/>
          </a:stretch>
        </p:blipFill>
        <p:spPr>
          <a:xfrm>
            <a:off x="6377900" y="3621628"/>
            <a:ext cx="2766099" cy="1385600"/>
          </a:xfrm>
          <a:prstGeom prst="rect">
            <a:avLst/>
          </a:prstGeom>
          <a:noFill/>
          <a:ln>
            <a:noFill/>
          </a:ln>
        </p:spPr>
      </p:pic>
      <p:sp>
        <p:nvSpPr>
          <p:cNvPr id="1748" name="Google Shape;1748;p197"/>
          <p:cNvSpPr/>
          <p:nvPr/>
        </p:nvSpPr>
        <p:spPr>
          <a:xfrm>
            <a:off x="4402675" y="1155275"/>
            <a:ext cx="169200" cy="3988200"/>
          </a:xfrm>
          <a:prstGeom prst="rect">
            <a:avLst/>
          </a:prstGeom>
          <a:solidFill>
            <a:srgbClr val="EA551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749" name="Google Shape;1749;p197" title="Screenshot_20250723_155618_Chrome.jpg"/>
          <p:cNvPicPr preferRelativeResize="0"/>
          <p:nvPr/>
        </p:nvPicPr>
        <p:blipFill>
          <a:blip r:embed="rId7">
            <a:alphaModFix/>
          </a:blip>
          <a:stretch>
            <a:fillRect/>
          </a:stretch>
        </p:blipFill>
        <p:spPr>
          <a:xfrm>
            <a:off x="-15575" y="1155270"/>
            <a:ext cx="3683650" cy="1316575"/>
          </a:xfrm>
          <a:prstGeom prst="rect">
            <a:avLst/>
          </a:prstGeom>
          <a:noFill/>
          <a:ln>
            <a:noFill/>
          </a:ln>
        </p:spPr>
      </p:pic>
      <p:pic>
        <p:nvPicPr>
          <p:cNvPr id="1750" name="Google Shape;1750;p197" title="Screenshot_20250723_145553_Chrome.jpg"/>
          <p:cNvPicPr preferRelativeResize="0"/>
          <p:nvPr/>
        </p:nvPicPr>
        <p:blipFill rotWithShape="1">
          <a:blip r:embed="rId8">
            <a:alphaModFix/>
          </a:blip>
          <a:srcRect t="7757"/>
          <a:stretch/>
        </p:blipFill>
        <p:spPr>
          <a:xfrm>
            <a:off x="2053150" y="2391825"/>
            <a:ext cx="2173824" cy="1743425"/>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755"/>
        <p:cNvGrpSpPr/>
        <p:nvPr/>
      </p:nvGrpSpPr>
      <p:grpSpPr>
        <a:xfrm>
          <a:off x="0" y="0"/>
          <a:ext cx="0" cy="0"/>
          <a:chOff x="0" y="0"/>
          <a:chExt cx="0" cy="0"/>
        </a:xfrm>
      </p:grpSpPr>
      <p:sp>
        <p:nvSpPr>
          <p:cNvPr id="1756" name="Google Shape;1756;p198"/>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761"/>
        <p:cNvGrpSpPr/>
        <p:nvPr/>
      </p:nvGrpSpPr>
      <p:grpSpPr>
        <a:xfrm>
          <a:off x="0" y="0"/>
          <a:ext cx="0" cy="0"/>
          <a:chOff x="0" y="0"/>
          <a:chExt cx="0" cy="0"/>
        </a:xfrm>
      </p:grpSpPr>
      <p:sp>
        <p:nvSpPr>
          <p:cNvPr id="1762" name="Google Shape;1762;p199"/>
          <p:cNvSpPr txBox="1">
            <a:spLocks noGrp="1"/>
          </p:cNvSpPr>
          <p:nvPr>
            <p:ph type="title"/>
          </p:nvPr>
        </p:nvSpPr>
        <p:spPr>
          <a:xfrm>
            <a:off x="506895" y="273847"/>
            <a:ext cx="8008457"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Nuomonių apžvalga</a:t>
            </a:r>
            <a:endParaRPr sz="4500">
              <a:latin typeface="Century Gothic"/>
              <a:ea typeface="Century Gothic"/>
              <a:cs typeface="Century Gothic"/>
              <a:sym typeface="Century Gothic"/>
            </a:endParaRPr>
          </a:p>
        </p:txBody>
      </p:sp>
      <p:sp>
        <p:nvSpPr>
          <p:cNvPr id="1763" name="Google Shape;1763;p199"/>
          <p:cNvSpPr txBox="1">
            <a:spLocks noGrp="1"/>
          </p:cNvSpPr>
          <p:nvPr>
            <p:ph type="body" idx="1"/>
          </p:nvPr>
        </p:nvSpPr>
        <p:spPr>
          <a:xfrm>
            <a:off x="506900" y="1540300"/>
            <a:ext cx="8008500" cy="3603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200" b="1"/>
              <a:t>Paieškokite įrašų arba video tema:</a:t>
            </a:r>
            <a:endParaRPr sz="3200" b="1"/>
          </a:p>
          <a:p>
            <a:pPr marL="685800" lvl="1" indent="-381000" algn="l" rtl="0">
              <a:lnSpc>
                <a:spcPct val="90000"/>
              </a:lnSpc>
              <a:spcBef>
                <a:spcPts val="1000"/>
              </a:spcBef>
              <a:spcAft>
                <a:spcPts val="0"/>
              </a:spcAft>
              <a:buClr>
                <a:srgbClr val="2E2E2E"/>
              </a:buClr>
              <a:buSzPts val="3200"/>
              <a:buFont typeface="Arial"/>
              <a:buChar char="•"/>
            </a:pPr>
            <a:r>
              <a:rPr lang="en" sz="3200">
                <a:solidFill>
                  <a:srgbClr val="2E2E2E"/>
                </a:solidFill>
                <a:latin typeface="Arial"/>
                <a:ea typeface="Arial"/>
                <a:cs typeface="Arial"/>
                <a:sym typeface="Arial"/>
              </a:rPr>
              <a:t>Klimato kaita </a:t>
            </a:r>
            <a:endParaRPr sz="3200"/>
          </a:p>
          <a:p>
            <a:pPr marL="685800" lvl="1" indent="-381000" algn="l" rtl="0">
              <a:lnSpc>
                <a:spcPct val="90000"/>
              </a:lnSpc>
              <a:spcBef>
                <a:spcPts val="1000"/>
              </a:spcBef>
              <a:spcAft>
                <a:spcPts val="0"/>
              </a:spcAft>
              <a:buClr>
                <a:srgbClr val="2E2E2E"/>
              </a:buClr>
              <a:buSzPts val="3200"/>
              <a:buFont typeface="Arial"/>
              <a:buChar char="•"/>
            </a:pPr>
            <a:r>
              <a:rPr lang="en" sz="3200">
                <a:solidFill>
                  <a:srgbClr val="2E2E2E"/>
                </a:solidFill>
                <a:latin typeface="Arial"/>
                <a:ea typeface="Arial"/>
                <a:cs typeface="Arial"/>
                <a:sym typeface="Arial"/>
              </a:rPr>
              <a:t>Skurdas pasaulyje </a:t>
            </a:r>
            <a:endParaRPr sz="3200"/>
          </a:p>
          <a:p>
            <a:pPr marL="685800" lvl="1" indent="-381000" algn="l" rtl="0">
              <a:lnSpc>
                <a:spcPct val="90000"/>
              </a:lnSpc>
              <a:spcBef>
                <a:spcPts val="1000"/>
              </a:spcBef>
              <a:spcAft>
                <a:spcPts val="0"/>
              </a:spcAft>
              <a:buClr>
                <a:srgbClr val="2E2E2E"/>
              </a:buClr>
              <a:buSzPts val="3200"/>
              <a:buFont typeface="Arial"/>
              <a:buChar char="•"/>
            </a:pPr>
            <a:r>
              <a:rPr lang="en" sz="3200">
                <a:solidFill>
                  <a:srgbClr val="2E2E2E"/>
                </a:solidFill>
                <a:latin typeface="Arial"/>
                <a:ea typeface="Arial"/>
                <a:cs typeface="Arial"/>
                <a:sym typeface="Arial"/>
              </a:rPr>
              <a:t>Vakcinacija </a:t>
            </a:r>
            <a:endParaRPr sz="3200">
              <a:solidFill>
                <a:srgbClr val="2E2E2E"/>
              </a:solidFill>
              <a:latin typeface="Arial"/>
              <a:ea typeface="Arial"/>
              <a:cs typeface="Arial"/>
              <a:sym typeface="Arial"/>
            </a:endParaRPr>
          </a:p>
          <a:p>
            <a:pPr marL="0" lvl="0" indent="0" algn="l" rtl="0">
              <a:lnSpc>
                <a:spcPct val="90000"/>
              </a:lnSpc>
              <a:spcBef>
                <a:spcPts val="1000"/>
              </a:spcBef>
              <a:spcAft>
                <a:spcPts val="0"/>
              </a:spcAft>
              <a:buNone/>
            </a:pPr>
            <a:endParaRPr sz="3000"/>
          </a:p>
        </p:txBody>
      </p:sp>
      <p:pic>
        <p:nvPicPr>
          <p:cNvPr id="1764" name="Google Shape;1764;p199" title="Instagram_logo_2022.svg.png"/>
          <p:cNvPicPr preferRelativeResize="0"/>
          <p:nvPr/>
        </p:nvPicPr>
        <p:blipFill>
          <a:blip r:embed="rId3">
            <a:alphaModFix/>
          </a:blip>
          <a:stretch>
            <a:fillRect/>
          </a:stretch>
        </p:blipFill>
        <p:spPr>
          <a:xfrm>
            <a:off x="7729150" y="1614550"/>
            <a:ext cx="1190625" cy="1190625"/>
          </a:xfrm>
          <a:prstGeom prst="rect">
            <a:avLst/>
          </a:prstGeom>
          <a:noFill/>
          <a:ln>
            <a:noFill/>
          </a:ln>
        </p:spPr>
      </p:pic>
      <p:pic>
        <p:nvPicPr>
          <p:cNvPr id="1765" name="Google Shape;1765;p199" title="Screenshot_20250715_151022_Google Play Store.jpg"/>
          <p:cNvPicPr preferRelativeResize="0"/>
          <p:nvPr/>
        </p:nvPicPr>
        <p:blipFill>
          <a:blip r:embed="rId4">
            <a:alphaModFix/>
          </a:blip>
          <a:stretch>
            <a:fillRect/>
          </a:stretch>
        </p:blipFill>
        <p:spPr>
          <a:xfrm>
            <a:off x="6134975" y="2571745"/>
            <a:ext cx="1248200" cy="1242600"/>
          </a:xfrm>
          <a:prstGeom prst="rect">
            <a:avLst/>
          </a:prstGeom>
          <a:noFill/>
          <a:ln>
            <a:noFill/>
          </a:ln>
        </p:spPr>
      </p:pic>
      <p:pic>
        <p:nvPicPr>
          <p:cNvPr id="1766" name="Google Shape;1766;p199" title="Screenshot_20250822_153653_Google Play Store.jpg"/>
          <p:cNvPicPr preferRelativeResize="0"/>
          <p:nvPr/>
        </p:nvPicPr>
        <p:blipFill>
          <a:blip r:embed="rId5">
            <a:alphaModFix/>
          </a:blip>
          <a:stretch>
            <a:fillRect/>
          </a:stretch>
        </p:blipFill>
        <p:spPr>
          <a:xfrm>
            <a:off x="7700356" y="3614746"/>
            <a:ext cx="1248201" cy="126350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772" name="Google Shape;1772;p200"/>
          <p:cNvSpPr txBox="1">
            <a:spLocks noGrp="1"/>
          </p:cNvSpPr>
          <p:nvPr>
            <p:ph type="title"/>
          </p:nvPr>
        </p:nvSpPr>
        <p:spPr>
          <a:xfrm>
            <a:off x="506895" y="273847"/>
            <a:ext cx="8008457"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Diskusija</a:t>
            </a:r>
            <a:endParaRPr sz="4500">
              <a:latin typeface="Century Gothic"/>
              <a:ea typeface="Century Gothic"/>
              <a:cs typeface="Century Gothic"/>
              <a:sym typeface="Century Gothic"/>
            </a:endParaRPr>
          </a:p>
        </p:txBody>
      </p:sp>
      <p:sp>
        <p:nvSpPr>
          <p:cNvPr id="1773" name="Google Shape;1773;p200"/>
          <p:cNvSpPr txBox="1">
            <a:spLocks noGrp="1"/>
          </p:cNvSpPr>
          <p:nvPr>
            <p:ph type="body" idx="1"/>
          </p:nvPr>
        </p:nvSpPr>
        <p:spPr>
          <a:xfrm>
            <a:off x="80725" y="1361525"/>
            <a:ext cx="9004800" cy="3781800"/>
          </a:xfrm>
          <a:prstGeom prst="rect">
            <a:avLst/>
          </a:prstGeom>
          <a:noFill/>
          <a:ln>
            <a:noFill/>
          </a:ln>
        </p:spPr>
        <p:txBody>
          <a:bodyPr spcFirstLastPara="1" wrap="square" lIns="68575" tIns="34275" rIns="68575" bIns="34275" anchor="t" anchorCtr="0">
            <a:noAutofit/>
          </a:bodyPr>
          <a:lstStyle/>
          <a:p>
            <a:pPr marL="457200" lvl="0" indent="-431800" algn="l" rtl="0">
              <a:lnSpc>
                <a:spcPct val="90000"/>
              </a:lnSpc>
              <a:spcBef>
                <a:spcPts val="1000"/>
              </a:spcBef>
              <a:spcAft>
                <a:spcPts val="0"/>
              </a:spcAft>
              <a:buSzPts val="3200"/>
              <a:buFont typeface="Arial"/>
              <a:buChar char="•"/>
            </a:pPr>
            <a:r>
              <a:rPr lang="en" sz="3200">
                <a:latin typeface="Arial"/>
                <a:ea typeface="Arial"/>
                <a:cs typeface="Arial"/>
                <a:sym typeface="Arial"/>
              </a:rPr>
              <a:t>Kaip dažniausiai pateikiamos nuomonės ir naujienos: negatyviai, pozityviai ar neutraliai? </a:t>
            </a:r>
            <a:endParaRPr sz="3200">
              <a:latin typeface="Arial"/>
              <a:ea typeface="Arial"/>
              <a:cs typeface="Arial"/>
              <a:sym typeface="Arial"/>
            </a:endParaRPr>
          </a:p>
          <a:p>
            <a:pPr marL="457200" lvl="0" indent="-431800" algn="l" rtl="0">
              <a:lnSpc>
                <a:spcPct val="90000"/>
              </a:lnSpc>
              <a:spcBef>
                <a:spcPts val="1000"/>
              </a:spcBef>
              <a:spcAft>
                <a:spcPts val="0"/>
              </a:spcAft>
              <a:buSzPts val="3200"/>
              <a:buChar char="•"/>
            </a:pPr>
            <a:r>
              <a:rPr lang="en" sz="3200">
                <a:latin typeface="Arial"/>
                <a:ea typeface="Arial"/>
                <a:cs typeface="Arial"/>
                <a:sym typeface="Arial"/>
              </a:rPr>
              <a:t>Ar </a:t>
            </a:r>
            <a:r>
              <a:rPr lang="en" sz="3200"/>
              <a:t>įrašai</a:t>
            </a:r>
            <a:r>
              <a:rPr lang="en" sz="3200">
                <a:latin typeface="Arial"/>
                <a:ea typeface="Arial"/>
                <a:cs typeface="Arial"/>
                <a:sym typeface="Arial"/>
              </a:rPr>
              <a:t> remiasi faktais</a:t>
            </a:r>
            <a:r>
              <a:rPr lang="en" sz="3200"/>
              <a:t>?</a:t>
            </a:r>
            <a:endParaRPr sz="3200"/>
          </a:p>
          <a:p>
            <a:pPr marL="457200" lvl="0" indent="-431800" algn="l" rtl="0">
              <a:lnSpc>
                <a:spcPct val="90000"/>
              </a:lnSpc>
              <a:spcBef>
                <a:spcPts val="1000"/>
              </a:spcBef>
              <a:spcAft>
                <a:spcPts val="0"/>
              </a:spcAft>
              <a:buSzPts val="3200"/>
              <a:buChar char="•"/>
            </a:pPr>
            <a:r>
              <a:rPr lang="en" sz="3200"/>
              <a:t>Ar skyrėsi dalyvių matomi įrašai?</a:t>
            </a:r>
            <a:endParaRPr sz="3200"/>
          </a:p>
          <a:p>
            <a:pPr marL="457200" lvl="0" indent="-431800" algn="l" rtl="0">
              <a:spcBef>
                <a:spcPts val="1000"/>
              </a:spcBef>
              <a:spcAft>
                <a:spcPts val="1000"/>
              </a:spcAft>
              <a:buSzPts val="3200"/>
              <a:buChar char="•"/>
            </a:pPr>
            <a:r>
              <a:rPr lang="en" sz="3200"/>
              <a:t>Kaip negatyvus ar pozityvus pasaulio vaizdavimas socialiniuose tinkluose gali paveikti žmonių informuotumą ir mąstymą?</a:t>
            </a:r>
            <a:endParaRPr sz="32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778"/>
        <p:cNvGrpSpPr/>
        <p:nvPr/>
      </p:nvGrpSpPr>
      <p:grpSpPr>
        <a:xfrm>
          <a:off x="0" y="0"/>
          <a:ext cx="0" cy="0"/>
          <a:chOff x="0" y="0"/>
          <a:chExt cx="0" cy="0"/>
        </a:xfrm>
      </p:grpSpPr>
      <p:sp>
        <p:nvSpPr>
          <p:cNvPr id="1779" name="Google Shape;1779;p201"/>
          <p:cNvSpPr txBox="1">
            <a:spLocks noGrp="1"/>
          </p:cNvSpPr>
          <p:nvPr>
            <p:ph type="title"/>
          </p:nvPr>
        </p:nvSpPr>
        <p:spPr>
          <a:xfrm>
            <a:off x="506900" y="273850"/>
            <a:ext cx="85680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Kaip išvengti aido kambarių? </a:t>
            </a:r>
            <a:endParaRPr sz="4500">
              <a:latin typeface="Century Gothic"/>
              <a:ea typeface="Century Gothic"/>
              <a:cs typeface="Century Gothic"/>
              <a:sym typeface="Century Gothic"/>
            </a:endParaRPr>
          </a:p>
        </p:txBody>
      </p:sp>
      <p:sp>
        <p:nvSpPr>
          <p:cNvPr id="1780" name="Google Shape;1780;p201"/>
          <p:cNvSpPr txBox="1">
            <a:spLocks noGrp="1"/>
          </p:cNvSpPr>
          <p:nvPr>
            <p:ph type="body" idx="1"/>
          </p:nvPr>
        </p:nvSpPr>
        <p:spPr>
          <a:xfrm>
            <a:off x="506895" y="1570385"/>
            <a:ext cx="8008457" cy="3573114"/>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None/>
            </a:pPr>
            <a:r>
              <a:rPr lang="en" sz="3200">
                <a:latin typeface="Arial"/>
                <a:ea typeface="Arial"/>
                <a:cs typeface="Arial"/>
                <a:sym typeface="Arial"/>
              </a:rPr>
              <a:t>Domėtis įvairiais informacijos šaltiniais.</a:t>
            </a:r>
            <a:endParaRPr sz="3200"/>
          </a:p>
          <a:p>
            <a:pPr marL="0" lvl="0" indent="0" algn="l" rtl="0">
              <a:lnSpc>
                <a:spcPct val="100000"/>
              </a:lnSpc>
              <a:spcBef>
                <a:spcPts val="800"/>
              </a:spcBef>
              <a:spcAft>
                <a:spcPts val="0"/>
              </a:spcAft>
              <a:buNone/>
            </a:pPr>
            <a:r>
              <a:rPr lang="en" sz="3200">
                <a:latin typeface="Arial"/>
                <a:ea typeface="Arial"/>
                <a:cs typeface="Arial"/>
                <a:sym typeface="Arial"/>
              </a:rPr>
              <a:t>Palaikyti pagarbų dialogą su kitaip mąstančiais.</a:t>
            </a:r>
            <a:endParaRPr sz="3200">
              <a:latin typeface="Arial"/>
              <a:ea typeface="Arial"/>
              <a:cs typeface="Arial"/>
              <a:sym typeface="Arial"/>
            </a:endParaRPr>
          </a:p>
          <a:p>
            <a:pPr marL="0" lvl="0" indent="0" algn="l" rtl="0">
              <a:lnSpc>
                <a:spcPct val="100000"/>
              </a:lnSpc>
              <a:spcBef>
                <a:spcPts val="800"/>
              </a:spcBef>
              <a:spcAft>
                <a:spcPts val="0"/>
              </a:spcAft>
              <a:buNone/>
            </a:pPr>
            <a:endParaRPr sz="400"/>
          </a:p>
          <a:p>
            <a:pPr marL="0" lvl="0" indent="0" algn="l" rtl="0">
              <a:lnSpc>
                <a:spcPct val="150000"/>
              </a:lnSpc>
              <a:spcBef>
                <a:spcPts val="800"/>
              </a:spcBef>
              <a:spcAft>
                <a:spcPts val="0"/>
              </a:spcAft>
              <a:buNone/>
            </a:pPr>
            <a:r>
              <a:rPr lang="en" sz="3200">
                <a:latin typeface="Arial"/>
                <a:ea typeface="Arial"/>
                <a:cs typeface="Arial"/>
                <a:sym typeface="Arial"/>
              </a:rPr>
              <a:t>Lavinti medijų raštingumą.</a:t>
            </a:r>
            <a:endParaRPr sz="3200">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785"/>
        <p:cNvGrpSpPr/>
        <p:nvPr/>
      </p:nvGrpSpPr>
      <p:grpSpPr>
        <a:xfrm>
          <a:off x="0" y="0"/>
          <a:ext cx="0" cy="0"/>
          <a:chOff x="0" y="0"/>
          <a:chExt cx="0" cy="0"/>
        </a:xfrm>
      </p:grpSpPr>
      <p:sp>
        <p:nvSpPr>
          <p:cNvPr id="1786" name="Google Shape;1786;p202"/>
          <p:cNvSpPr txBox="1">
            <a:spLocks noGrp="1"/>
          </p:cNvSpPr>
          <p:nvPr>
            <p:ph type="title"/>
          </p:nvPr>
        </p:nvSpPr>
        <p:spPr>
          <a:xfrm>
            <a:off x="945600" y="2022900"/>
            <a:ext cx="7252800" cy="10977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Kritinis informacijos vertinimas ir atranka</a:t>
            </a:r>
            <a:endParaRPr sz="4500">
              <a:latin typeface="Century Gothic"/>
              <a:ea typeface="Century Gothic"/>
              <a:cs typeface="Century Gothic"/>
              <a:sym typeface="Century Gothic"/>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791"/>
        <p:cNvGrpSpPr/>
        <p:nvPr/>
      </p:nvGrpSpPr>
      <p:grpSpPr>
        <a:xfrm>
          <a:off x="0" y="0"/>
          <a:ext cx="0" cy="0"/>
          <a:chOff x="0" y="0"/>
          <a:chExt cx="0" cy="0"/>
        </a:xfrm>
      </p:grpSpPr>
      <p:sp>
        <p:nvSpPr>
          <p:cNvPr id="1792" name="Google Shape;1792;p203"/>
          <p:cNvSpPr txBox="1"/>
          <p:nvPr/>
        </p:nvSpPr>
        <p:spPr>
          <a:xfrm>
            <a:off x="2014475" y="278400"/>
            <a:ext cx="5028000" cy="927900"/>
          </a:xfrm>
          <a:prstGeom prst="rect">
            <a:avLst/>
          </a:prstGeom>
          <a:noFill/>
          <a:ln>
            <a:noFill/>
          </a:ln>
        </p:spPr>
        <p:txBody>
          <a:bodyPr spcFirstLastPara="1" wrap="square" lIns="68550" tIns="34275" rIns="68550" bIns="34275" anchor="ctr" anchorCtr="0">
            <a:noAutofit/>
          </a:bodyPr>
          <a:lstStyle/>
          <a:p>
            <a:pPr marL="0" marR="0" lvl="0" indent="0" algn="l" rtl="0">
              <a:lnSpc>
                <a:spcPct val="110000"/>
              </a:lnSpc>
              <a:spcBef>
                <a:spcPts val="0"/>
              </a:spcBef>
              <a:spcAft>
                <a:spcPts val="0"/>
              </a:spcAft>
              <a:buNone/>
            </a:pPr>
            <a:r>
              <a:rPr lang="en" sz="4500" b="1" i="0" u="none" strike="noStrike" cap="none">
                <a:solidFill>
                  <a:srgbClr val="EA551F"/>
                </a:solidFill>
                <a:latin typeface="Century Gothic"/>
                <a:ea typeface="Century Gothic"/>
                <a:cs typeface="Century Gothic"/>
                <a:sym typeface="Century Gothic"/>
              </a:rPr>
              <a:t>Kritinis mąstymas</a:t>
            </a:r>
            <a:endParaRPr sz="4500">
              <a:latin typeface="Century Gothic"/>
              <a:ea typeface="Century Gothic"/>
              <a:cs typeface="Century Gothic"/>
              <a:sym typeface="Century Gothic"/>
            </a:endParaRPr>
          </a:p>
        </p:txBody>
      </p:sp>
      <p:cxnSp>
        <p:nvCxnSpPr>
          <p:cNvPr id="1793" name="Google Shape;1793;p203"/>
          <p:cNvCxnSpPr/>
          <p:nvPr/>
        </p:nvCxnSpPr>
        <p:spPr>
          <a:xfrm flipH="1">
            <a:off x="1608925" y="1389775"/>
            <a:ext cx="1560300" cy="739500"/>
          </a:xfrm>
          <a:prstGeom prst="straightConnector1">
            <a:avLst/>
          </a:prstGeom>
          <a:noFill/>
          <a:ln w="28575" cap="flat" cmpd="sng">
            <a:solidFill>
              <a:srgbClr val="EA551F"/>
            </a:solidFill>
            <a:prstDash val="solid"/>
            <a:round/>
            <a:headEnd type="none" w="med" len="med"/>
            <a:tailEnd type="triangle" w="med" len="med"/>
          </a:ln>
        </p:spPr>
      </p:cxnSp>
      <p:cxnSp>
        <p:nvCxnSpPr>
          <p:cNvPr id="1794" name="Google Shape;1794;p203"/>
          <p:cNvCxnSpPr/>
          <p:nvPr/>
        </p:nvCxnSpPr>
        <p:spPr>
          <a:xfrm>
            <a:off x="5948800" y="1350825"/>
            <a:ext cx="1450200" cy="771600"/>
          </a:xfrm>
          <a:prstGeom prst="straightConnector1">
            <a:avLst/>
          </a:prstGeom>
          <a:noFill/>
          <a:ln w="28575" cap="flat" cmpd="sng">
            <a:solidFill>
              <a:srgbClr val="EA551F"/>
            </a:solidFill>
            <a:prstDash val="solid"/>
            <a:round/>
            <a:headEnd type="none" w="med" len="med"/>
            <a:tailEnd type="triangle" w="med" len="med"/>
          </a:ln>
        </p:spPr>
      </p:cxnSp>
      <p:cxnSp>
        <p:nvCxnSpPr>
          <p:cNvPr id="1795" name="Google Shape;1795;p203"/>
          <p:cNvCxnSpPr/>
          <p:nvPr/>
        </p:nvCxnSpPr>
        <p:spPr>
          <a:xfrm flipH="1">
            <a:off x="4510925" y="1480700"/>
            <a:ext cx="35100" cy="1914000"/>
          </a:xfrm>
          <a:prstGeom prst="straightConnector1">
            <a:avLst/>
          </a:prstGeom>
          <a:noFill/>
          <a:ln w="28575" cap="flat" cmpd="sng">
            <a:solidFill>
              <a:srgbClr val="EA551F"/>
            </a:solidFill>
            <a:prstDash val="solid"/>
            <a:round/>
            <a:headEnd type="none" w="med" len="med"/>
            <a:tailEnd type="triangle" w="med" len="med"/>
          </a:ln>
        </p:spPr>
      </p:cxnSp>
      <p:sp>
        <p:nvSpPr>
          <p:cNvPr id="1796" name="Google Shape;1796;p203"/>
          <p:cNvSpPr txBox="1"/>
          <p:nvPr/>
        </p:nvSpPr>
        <p:spPr>
          <a:xfrm>
            <a:off x="550100" y="2266950"/>
            <a:ext cx="17742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2E2E2E"/>
                </a:solidFill>
              </a:rPr>
              <a:t>Turinio analizė</a:t>
            </a:r>
            <a:endParaRPr sz="3000" b="1">
              <a:solidFill>
                <a:srgbClr val="2E2E2E"/>
              </a:solidFill>
            </a:endParaRPr>
          </a:p>
        </p:txBody>
      </p:sp>
      <p:sp>
        <p:nvSpPr>
          <p:cNvPr id="1797" name="Google Shape;1797;p203"/>
          <p:cNvSpPr txBox="1"/>
          <p:nvPr/>
        </p:nvSpPr>
        <p:spPr>
          <a:xfrm>
            <a:off x="3482825" y="3519575"/>
            <a:ext cx="20835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2E2E2E"/>
                </a:solidFill>
              </a:rPr>
              <a:t>Faktų tikrinimas</a:t>
            </a:r>
            <a:endParaRPr sz="3000" b="1">
              <a:solidFill>
                <a:srgbClr val="2E2E2E"/>
              </a:solidFill>
            </a:endParaRPr>
          </a:p>
        </p:txBody>
      </p:sp>
      <p:sp>
        <p:nvSpPr>
          <p:cNvPr id="1798" name="Google Shape;1798;p203"/>
          <p:cNvSpPr txBox="1"/>
          <p:nvPr/>
        </p:nvSpPr>
        <p:spPr>
          <a:xfrm>
            <a:off x="6077100" y="2266950"/>
            <a:ext cx="30669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b="1">
                <a:solidFill>
                  <a:srgbClr val="2E2E2E"/>
                </a:solidFill>
              </a:rPr>
              <a:t>Medijų informacinis raštingumas</a:t>
            </a:r>
            <a:endParaRPr sz="3000" b="1">
              <a:solidFill>
                <a:srgbClr val="2E2E2E"/>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803"/>
        <p:cNvGrpSpPr/>
        <p:nvPr/>
      </p:nvGrpSpPr>
      <p:grpSpPr>
        <a:xfrm>
          <a:off x="0" y="0"/>
          <a:ext cx="0" cy="0"/>
          <a:chOff x="0" y="0"/>
          <a:chExt cx="0" cy="0"/>
        </a:xfrm>
      </p:grpSpPr>
      <p:sp>
        <p:nvSpPr>
          <p:cNvPr id="1804" name="Google Shape;1804;p204"/>
          <p:cNvSpPr txBox="1">
            <a:spLocks noGrp="1"/>
          </p:cNvSpPr>
          <p:nvPr>
            <p:ph type="title"/>
          </p:nvPr>
        </p:nvSpPr>
        <p:spPr>
          <a:xfrm>
            <a:off x="548650" y="273850"/>
            <a:ext cx="8240700" cy="957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rgbClr val="EA551F"/>
              </a:buClr>
              <a:buSzPts val="3400"/>
              <a:buFont typeface="Century Gothic"/>
              <a:buNone/>
            </a:pPr>
            <a:r>
              <a:rPr lang="en" sz="3900">
                <a:latin typeface="Century Gothic"/>
                <a:ea typeface="Century Gothic"/>
                <a:cs typeface="Century Gothic"/>
                <a:sym typeface="Century Gothic"/>
              </a:rPr>
              <a:t>Pažink medijas su Klaudija.</a:t>
            </a:r>
            <a:endParaRPr sz="3900">
              <a:latin typeface="Century Gothic"/>
              <a:ea typeface="Century Gothic"/>
              <a:cs typeface="Century Gothic"/>
              <a:sym typeface="Century Gothic"/>
            </a:endParaRPr>
          </a:p>
          <a:p>
            <a:pPr marL="0" lvl="0" indent="0" algn="l" rtl="0">
              <a:spcBef>
                <a:spcPts val="0"/>
              </a:spcBef>
              <a:spcAft>
                <a:spcPts val="0"/>
              </a:spcAft>
              <a:buClr>
                <a:srgbClr val="EA551F"/>
              </a:buClr>
              <a:buSzPts val="3400"/>
              <a:buFont typeface="Century Gothic"/>
              <a:buNone/>
            </a:pPr>
            <a:r>
              <a:rPr lang="en" sz="3200">
                <a:latin typeface="Century Gothic"/>
                <a:ea typeface="Century Gothic"/>
                <a:cs typeface="Century Gothic"/>
                <a:sym typeface="Century Gothic"/>
              </a:rPr>
              <a:t>Reikia saugotis </a:t>
            </a:r>
            <a:r>
              <a:rPr lang="en" sz="3200">
                <a:solidFill>
                  <a:srgbClr val="EA551F"/>
                </a:solidFill>
                <a:latin typeface="Century Gothic"/>
                <a:ea typeface="Century Gothic"/>
                <a:cs typeface="Century Gothic"/>
                <a:sym typeface="Century Gothic"/>
              </a:rPr>
              <a:t>„nešvarios“</a:t>
            </a:r>
            <a:r>
              <a:rPr lang="en" sz="3200">
                <a:latin typeface="Century Gothic"/>
                <a:ea typeface="Century Gothic"/>
                <a:cs typeface="Century Gothic"/>
                <a:sym typeface="Century Gothic"/>
              </a:rPr>
              <a:t> informacijos.</a:t>
            </a:r>
            <a:endParaRPr sz="3200">
              <a:latin typeface="Century Gothic"/>
              <a:ea typeface="Century Gothic"/>
              <a:cs typeface="Century Gothic"/>
              <a:sym typeface="Century Gothic"/>
            </a:endParaRPr>
          </a:p>
        </p:txBody>
      </p:sp>
      <p:pic>
        <p:nvPicPr>
          <p:cNvPr id="1805" name="Google Shape;1805;p204" descr="FAKE NEWS&#10;Šiandien kaip niekad svarbu mokėti naudotis žiniasklaidos priemonėmis ir gebėti atrinkti, suprasti, kritiškai įvertinti informaciją sparčiai besikeičiančiame naujienų sraute. &#10;&#10;Pokalbių ciklas „Pažink medijas su Klaudija“ žaismingai ir paprastai atsako į daugumą kasdien Jums kylančių klausimų apie saugumą internete, socialinių medijų pavojus, melagienas (fake news), autorių teises ir kitas informacinio raštingumo temas. &#10;&#10;Pokalbis su VDU Viešosios komunikacijos katedros docentu Ignu Kalpoku.&#10;Klaudiją vaidina aktorė Emilija Latėnaitė.&#10;Visas pokalbis https://youtu.be/iKzTf5-9-p8&#10;&#10;Šis vaizdo įrašas yra „Medijų ir informacinio raštingumo kompetencijų ugdymo programos“ dalis.&#10;&#10;Finansuoja – Lietuvos Respublikos kultūros ministerija.&#10;&#10;Bibliotekavisiems.lt" title="Pažink medijas su Klaudija. Reikia saugotis „nešvarios“ informacijos">
            <a:hlinkClick r:id="rId3"/>
          </p:cNvPr>
          <p:cNvPicPr preferRelativeResize="0"/>
          <p:nvPr/>
        </p:nvPicPr>
        <p:blipFill>
          <a:blip r:embed="rId4">
            <a:alphaModFix/>
          </a:blip>
          <a:stretch>
            <a:fillRect/>
          </a:stretch>
        </p:blipFill>
        <p:spPr>
          <a:xfrm>
            <a:off x="1318726" y="1483575"/>
            <a:ext cx="6506550" cy="3659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5"/>
                                        </p:tgtEl>
                                        <p:attrNameLst>
                                          <p:attrName>style.visibility</p:attrName>
                                        </p:attrNameLst>
                                      </p:cBhvr>
                                      <p:to>
                                        <p:strVal val="visible"/>
                                      </p:to>
                                    </p:set>
                                    <p:animEffect transition="in" filter="fade">
                                      <p:cBhvr>
                                        <p:cTn id="7" dur="1000"/>
                                        <p:tgtEl>
                                          <p:spTgt spid="1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810"/>
        <p:cNvGrpSpPr/>
        <p:nvPr/>
      </p:nvGrpSpPr>
      <p:grpSpPr>
        <a:xfrm>
          <a:off x="0" y="0"/>
          <a:ext cx="0" cy="0"/>
          <a:chOff x="0" y="0"/>
          <a:chExt cx="0" cy="0"/>
        </a:xfrm>
      </p:grpSpPr>
      <p:sp>
        <p:nvSpPr>
          <p:cNvPr id="1811" name="Google Shape;1811;p205"/>
          <p:cNvSpPr txBox="1">
            <a:spLocks noGrp="1"/>
          </p:cNvSpPr>
          <p:nvPr>
            <p:ph type="title"/>
          </p:nvPr>
        </p:nvSpPr>
        <p:spPr>
          <a:xfrm>
            <a:off x="514350" y="0"/>
            <a:ext cx="3302669" cy="1268017"/>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Praktinis pavyzdys</a:t>
            </a:r>
            <a:endParaRPr sz="4500">
              <a:latin typeface="Century Gothic"/>
              <a:ea typeface="Century Gothic"/>
              <a:cs typeface="Century Gothic"/>
              <a:sym typeface="Century Gothic"/>
            </a:endParaRPr>
          </a:p>
        </p:txBody>
      </p:sp>
      <p:sp>
        <p:nvSpPr>
          <p:cNvPr id="1812" name="Google Shape;1812;p205"/>
          <p:cNvSpPr/>
          <p:nvPr/>
        </p:nvSpPr>
        <p:spPr>
          <a:xfrm>
            <a:off x="973931" y="4650636"/>
            <a:ext cx="4571100" cy="509700"/>
          </a:xfrm>
          <a:prstGeom prst="rect">
            <a:avLst/>
          </a:prstGeom>
          <a:noFill/>
          <a:ln>
            <a:noFill/>
          </a:ln>
        </p:spPr>
        <p:txBody>
          <a:bodyPr spcFirstLastPara="1" wrap="square" lIns="68550" tIns="34275" rIns="68550" bIns="34275" anchor="t" anchorCtr="0">
            <a:noAutofit/>
          </a:bodyPr>
          <a:lstStyle/>
          <a:p>
            <a:pPr marL="0" marR="0" lvl="0" indent="0" algn="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Nepatikimo šaltinio su akivaizdžiu tikslu paveikti auditoriją pavyzdys. </a:t>
            </a:r>
            <a:br>
              <a:rPr lang="en" sz="1100" b="0" i="0" u="none" strike="noStrike" cap="none">
                <a:solidFill>
                  <a:srgbClr val="000000"/>
                </a:solidFill>
                <a:latin typeface="Arial"/>
                <a:ea typeface="Arial"/>
                <a:cs typeface="Arial"/>
                <a:sym typeface="Arial"/>
              </a:rPr>
            </a:br>
            <a:r>
              <a:rPr lang="en" sz="1100" b="0" i="0" u="sng" strike="noStrike" cap="none">
                <a:solidFill>
                  <a:schemeClr val="hlink"/>
                </a:solidFill>
                <a:latin typeface="Arial"/>
                <a:ea typeface="Arial"/>
                <a:cs typeface="Arial"/>
                <a:sym typeface="Arial"/>
                <a:hlinkClick r:id="rId3"/>
              </a:rPr>
              <a:t>https://www.kp.ru/daily/27478/4685657/</a:t>
            </a:r>
            <a:endParaRPr sz="1100" b="0" i="0" u="none" strike="noStrike" cap="none">
              <a:solidFill>
                <a:srgbClr val="000000"/>
              </a:solidFill>
              <a:latin typeface="Arial"/>
              <a:ea typeface="Arial"/>
              <a:cs typeface="Arial"/>
              <a:sym typeface="Arial"/>
            </a:endParaRPr>
          </a:p>
        </p:txBody>
      </p:sp>
      <p:sp>
        <p:nvSpPr>
          <p:cNvPr id="1813" name="Google Shape;1813;p205"/>
          <p:cNvSpPr txBox="1"/>
          <p:nvPr/>
        </p:nvSpPr>
        <p:spPr>
          <a:xfrm>
            <a:off x="514350" y="1468750"/>
            <a:ext cx="4057800" cy="3245400"/>
          </a:xfrm>
          <a:prstGeom prst="rect">
            <a:avLst/>
          </a:prstGeom>
          <a:no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2E2E2E"/>
              </a:buClr>
              <a:buSzPts val="2400"/>
              <a:buFont typeface="Arial"/>
              <a:buNone/>
            </a:pPr>
            <a:r>
              <a:rPr lang="en" sz="3000" b="0" i="0" u="none" strike="noStrike" cap="none">
                <a:solidFill>
                  <a:srgbClr val="2E2E2E"/>
                </a:solidFill>
                <a:latin typeface="Arial"/>
                <a:ea typeface="Arial"/>
                <a:cs typeface="Arial"/>
                <a:sym typeface="Arial"/>
              </a:rPr>
              <a:t>Žinodami šaltinį ir jo tikslą, galite greitai identifikuoti, ar verta toliau skaityti tam tikras naujienas</a:t>
            </a:r>
            <a:endParaRPr sz="3000"/>
          </a:p>
        </p:txBody>
      </p:sp>
      <p:pic>
        <p:nvPicPr>
          <p:cNvPr id="1814" name="Google Shape;1814;p205" title="Screenshot_20250728_171127_Chrome.jpg"/>
          <p:cNvPicPr preferRelativeResize="0"/>
          <p:nvPr/>
        </p:nvPicPr>
        <p:blipFill rotWithShape="1">
          <a:blip r:embed="rId4">
            <a:alphaModFix/>
          </a:blip>
          <a:srcRect t="5464"/>
          <a:stretch/>
        </p:blipFill>
        <p:spPr>
          <a:xfrm>
            <a:off x="5544875" y="16825"/>
            <a:ext cx="2584996" cy="5143501"/>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818"/>
        <p:cNvGrpSpPr/>
        <p:nvPr/>
      </p:nvGrpSpPr>
      <p:grpSpPr>
        <a:xfrm>
          <a:off x="0" y="0"/>
          <a:ext cx="0" cy="0"/>
          <a:chOff x="0" y="0"/>
          <a:chExt cx="0" cy="0"/>
        </a:xfrm>
      </p:grpSpPr>
      <p:sp>
        <p:nvSpPr>
          <p:cNvPr id="1819" name="Google Shape;1819;p206"/>
          <p:cNvSpPr txBox="1">
            <a:spLocks noGrp="1"/>
          </p:cNvSpPr>
          <p:nvPr>
            <p:ph type="title"/>
          </p:nvPr>
        </p:nvSpPr>
        <p:spPr>
          <a:xfrm>
            <a:off x="514350" y="0"/>
            <a:ext cx="5759100" cy="1268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Praktinis pavyzdys: dvi žinutės</a:t>
            </a:r>
            <a:endParaRPr sz="4500">
              <a:latin typeface="Century Gothic"/>
              <a:ea typeface="Century Gothic"/>
              <a:cs typeface="Century Gothic"/>
              <a:sym typeface="Century Gothic"/>
            </a:endParaRPr>
          </a:p>
        </p:txBody>
      </p:sp>
      <p:sp>
        <p:nvSpPr>
          <p:cNvPr id="1820" name="Google Shape;1820;p206"/>
          <p:cNvSpPr txBox="1"/>
          <p:nvPr/>
        </p:nvSpPr>
        <p:spPr>
          <a:xfrm>
            <a:off x="386650" y="1441125"/>
            <a:ext cx="8611500" cy="3573600"/>
          </a:xfrm>
          <a:prstGeom prst="rect">
            <a:avLst/>
          </a:prstGeom>
          <a:noFill/>
          <a:ln>
            <a:noFill/>
          </a:ln>
        </p:spPr>
        <p:txBody>
          <a:bodyPr spcFirstLastPara="1" wrap="square" lIns="91425" tIns="91425" rIns="91425" bIns="91425" anchor="t" anchorCtr="0">
            <a:noAutofit/>
          </a:bodyPr>
          <a:lstStyle/>
          <a:p>
            <a:pPr marL="457200" lvl="0" indent="-431800" algn="l" rtl="0">
              <a:spcBef>
                <a:spcPts val="0"/>
              </a:spcBef>
              <a:spcAft>
                <a:spcPts val="0"/>
              </a:spcAft>
              <a:buClr>
                <a:srgbClr val="2E2E2E"/>
              </a:buClr>
              <a:buSzPts val="3200"/>
              <a:buAutoNum type="arabicPeriod"/>
            </a:pPr>
            <a:r>
              <a:rPr lang="en" sz="3200">
                <a:solidFill>
                  <a:schemeClr val="dk1"/>
                </a:solidFill>
              </a:rPr>
              <a:t>„Žmonės vėl mirtinai išsigandę. Pensijos vėluoja savaitę. Šildymo kompensacijos – fikcija“</a:t>
            </a:r>
            <a:endParaRPr sz="3200">
              <a:solidFill>
                <a:schemeClr val="dk1"/>
              </a:solidFill>
            </a:endParaRPr>
          </a:p>
          <a:p>
            <a:pPr marL="457200" lvl="0" indent="0" algn="l" rtl="0">
              <a:spcBef>
                <a:spcPts val="0"/>
              </a:spcBef>
              <a:spcAft>
                <a:spcPts val="0"/>
              </a:spcAft>
              <a:buNone/>
            </a:pPr>
            <a:endParaRPr sz="3200">
              <a:solidFill>
                <a:schemeClr val="dk1"/>
              </a:solidFill>
            </a:endParaRPr>
          </a:p>
          <a:p>
            <a:pPr marL="457200" lvl="0" indent="-431800" algn="l" rtl="0">
              <a:spcBef>
                <a:spcPts val="0"/>
              </a:spcBef>
              <a:spcAft>
                <a:spcPts val="0"/>
              </a:spcAft>
              <a:buClr>
                <a:schemeClr val="dk1"/>
              </a:buClr>
              <a:buSzPts val="3200"/>
              <a:buAutoNum type="arabicPeriod"/>
            </a:pPr>
            <a:r>
              <a:rPr lang="en" sz="3200">
                <a:solidFill>
                  <a:schemeClr val="dk1"/>
                </a:solidFill>
              </a:rPr>
              <a:t>„Šildymo kompensacijos galėtų tikėtis ir gaunantieji vidutines pajamas – ką svarbu žinoti“</a:t>
            </a:r>
            <a:endParaRPr sz="3200">
              <a:solidFill>
                <a:schemeClr val="dk1"/>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824"/>
        <p:cNvGrpSpPr/>
        <p:nvPr/>
      </p:nvGrpSpPr>
      <p:grpSpPr>
        <a:xfrm>
          <a:off x="0" y="0"/>
          <a:ext cx="0" cy="0"/>
          <a:chOff x="0" y="0"/>
          <a:chExt cx="0" cy="0"/>
        </a:xfrm>
      </p:grpSpPr>
      <p:sp>
        <p:nvSpPr>
          <p:cNvPr id="1825" name="Google Shape;1825;p207"/>
          <p:cNvSpPr txBox="1">
            <a:spLocks noGrp="1"/>
          </p:cNvSpPr>
          <p:nvPr>
            <p:ph type="title"/>
          </p:nvPr>
        </p:nvSpPr>
        <p:spPr>
          <a:xfrm>
            <a:off x="514350" y="0"/>
            <a:ext cx="5759100" cy="1268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Praktinis pavyzdys: Pirma žinutė</a:t>
            </a:r>
            <a:endParaRPr sz="4500">
              <a:latin typeface="Century Gothic"/>
              <a:ea typeface="Century Gothic"/>
              <a:cs typeface="Century Gothic"/>
              <a:sym typeface="Century Gothic"/>
            </a:endParaRPr>
          </a:p>
        </p:txBody>
      </p:sp>
      <p:pic>
        <p:nvPicPr>
          <p:cNvPr id="1826" name="Google Shape;1826;p207" title="Screenshot_20250728_174229_Chrome.jpg"/>
          <p:cNvPicPr preferRelativeResize="0"/>
          <p:nvPr/>
        </p:nvPicPr>
        <p:blipFill rotWithShape="1">
          <a:blip r:embed="rId3">
            <a:alphaModFix/>
          </a:blip>
          <a:srcRect b="19685"/>
          <a:stretch/>
        </p:blipFill>
        <p:spPr>
          <a:xfrm>
            <a:off x="4307423" y="800975"/>
            <a:ext cx="4836575" cy="4342524"/>
          </a:xfrm>
          <a:prstGeom prst="rect">
            <a:avLst/>
          </a:prstGeom>
          <a:noFill/>
          <a:ln>
            <a:noFill/>
          </a:ln>
        </p:spPr>
      </p:pic>
      <p:sp>
        <p:nvSpPr>
          <p:cNvPr id="1827" name="Google Shape;1827;p207"/>
          <p:cNvSpPr txBox="1"/>
          <p:nvPr/>
        </p:nvSpPr>
        <p:spPr>
          <a:xfrm>
            <a:off x="514350" y="4404600"/>
            <a:ext cx="36807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solidFill>
                  <a:schemeClr val="dk1"/>
                </a:solidFill>
              </a:rPr>
              <a:t>Rūtos Janutienės laidos „Paskutinė instancija”</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i="1">
                <a:solidFill>
                  <a:schemeClr val="dk1"/>
                </a:solidFill>
              </a:rPr>
              <a:t>Šaltinis: „Youtube“. </a:t>
            </a:r>
            <a:r>
              <a:rPr lang="en" sz="1200" i="1" u="sng">
                <a:solidFill>
                  <a:srgbClr val="2200CC"/>
                </a:solidFill>
                <a:hlinkClick r:id="rId4">
                  <a:extLst>
                    <a:ext uri="{A12FA001-AC4F-418D-AE19-62706E023703}">
                      <ahyp:hlinkClr xmlns:ahyp="http://schemas.microsoft.com/office/drawing/2018/hyperlinkcolor" val="tx"/>
                    </a:ext>
                  </a:extLst>
                </a:hlinkClick>
              </a:rPr>
              <a:t>https://www.youtube.com/watch?v=BIaQkkg-eQQ</a:t>
            </a:r>
            <a:endParaRPr sz="1600">
              <a:solidFill>
                <a:srgbClr val="2E2E2E"/>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831"/>
        <p:cNvGrpSpPr/>
        <p:nvPr/>
      </p:nvGrpSpPr>
      <p:grpSpPr>
        <a:xfrm>
          <a:off x="0" y="0"/>
          <a:ext cx="0" cy="0"/>
          <a:chOff x="0" y="0"/>
          <a:chExt cx="0" cy="0"/>
        </a:xfrm>
      </p:grpSpPr>
      <p:sp>
        <p:nvSpPr>
          <p:cNvPr id="1832" name="Google Shape;1832;p208"/>
          <p:cNvSpPr txBox="1">
            <a:spLocks noGrp="1"/>
          </p:cNvSpPr>
          <p:nvPr>
            <p:ph type="title"/>
          </p:nvPr>
        </p:nvSpPr>
        <p:spPr>
          <a:xfrm>
            <a:off x="514350" y="0"/>
            <a:ext cx="5759100" cy="1268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Praktinis pavyzdys: </a:t>
            </a:r>
            <a:endParaRPr sz="4500">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ts val="3400"/>
              <a:buFont typeface="Arial"/>
              <a:buNone/>
            </a:pPr>
            <a:r>
              <a:rPr lang="en" sz="4500">
                <a:latin typeface="Century Gothic"/>
                <a:ea typeface="Century Gothic"/>
                <a:cs typeface="Century Gothic"/>
                <a:sym typeface="Century Gothic"/>
              </a:rPr>
              <a:t>Antra žinutė</a:t>
            </a:r>
            <a:endParaRPr sz="4500">
              <a:latin typeface="Century Gothic"/>
              <a:ea typeface="Century Gothic"/>
              <a:cs typeface="Century Gothic"/>
              <a:sym typeface="Century Gothic"/>
            </a:endParaRPr>
          </a:p>
        </p:txBody>
      </p:sp>
      <p:sp>
        <p:nvSpPr>
          <p:cNvPr id="1833" name="Google Shape;1833;p208"/>
          <p:cNvSpPr txBox="1"/>
          <p:nvPr/>
        </p:nvSpPr>
        <p:spPr>
          <a:xfrm>
            <a:off x="514350" y="3980275"/>
            <a:ext cx="4629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solidFill>
                  <a:schemeClr val="dk1"/>
                </a:solidFill>
              </a:rPr>
              <a:t>Vaidos Kalinkaitės-Matuliauskienės tekstas</a:t>
            </a:r>
            <a:endParaRPr sz="1200">
              <a:solidFill>
                <a:schemeClr val="dk1"/>
              </a:solidFill>
            </a:endParaRPr>
          </a:p>
          <a:p>
            <a:pPr marL="0" lvl="0" indent="0" algn="l" rtl="0">
              <a:spcBef>
                <a:spcPts val="0"/>
              </a:spcBef>
              <a:spcAft>
                <a:spcPts val="0"/>
              </a:spcAft>
              <a:buClr>
                <a:schemeClr val="dk1"/>
              </a:buClr>
              <a:buSzPts val="1100"/>
              <a:buFont typeface="Arial"/>
              <a:buNone/>
            </a:pPr>
            <a:r>
              <a:rPr lang="en" sz="1200" i="1">
                <a:solidFill>
                  <a:schemeClr val="dk1"/>
                </a:solidFill>
              </a:rPr>
              <a:t>Šaltinis: LRT.lt. </a:t>
            </a:r>
            <a:r>
              <a:rPr lang="en" sz="1200" i="1" u="sng">
                <a:solidFill>
                  <a:srgbClr val="2200CC"/>
                </a:solidFill>
                <a:hlinkClick r:id="rId3">
                  <a:extLst>
                    <a:ext uri="{A12FA001-AC4F-418D-AE19-62706E023703}">
                      <ahyp:hlinkClr xmlns:ahyp="http://schemas.microsoft.com/office/drawing/2018/hyperlinkcolor" val="tx"/>
                    </a:ext>
                  </a:extLst>
                </a:hlinkClick>
              </a:rPr>
              <a:t>https://www.lrt.lt/naujienos/verslas/4/1780998/lrt-trumpai-sildymo-kompensacijos-galetu-tiketis-ir-gaunantieji-vidutines-pajamas-ka-svarbu-zinoti</a:t>
            </a:r>
            <a:endParaRPr sz="1200">
              <a:solidFill>
                <a:srgbClr val="2E2E2E"/>
              </a:solidFill>
            </a:endParaRPr>
          </a:p>
        </p:txBody>
      </p:sp>
      <p:pic>
        <p:nvPicPr>
          <p:cNvPr id="1834" name="Google Shape;1834;p208" title="Screenshot_20250807_101825_Chrome.jpg"/>
          <p:cNvPicPr preferRelativeResize="0"/>
          <p:nvPr/>
        </p:nvPicPr>
        <p:blipFill rotWithShape="1">
          <a:blip r:embed="rId4">
            <a:alphaModFix/>
          </a:blip>
          <a:srcRect b="16219"/>
          <a:stretch/>
        </p:blipFill>
        <p:spPr>
          <a:xfrm>
            <a:off x="5804125" y="654600"/>
            <a:ext cx="3339875" cy="4488898"/>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839"/>
        <p:cNvGrpSpPr/>
        <p:nvPr/>
      </p:nvGrpSpPr>
      <p:grpSpPr>
        <a:xfrm>
          <a:off x="0" y="0"/>
          <a:ext cx="0" cy="0"/>
          <a:chOff x="0" y="0"/>
          <a:chExt cx="0" cy="0"/>
        </a:xfrm>
      </p:grpSpPr>
      <p:sp>
        <p:nvSpPr>
          <p:cNvPr id="1840" name="Google Shape;1840;p209"/>
          <p:cNvSpPr txBox="1">
            <a:spLocks noGrp="1"/>
          </p:cNvSpPr>
          <p:nvPr>
            <p:ph type="title"/>
          </p:nvPr>
        </p:nvSpPr>
        <p:spPr>
          <a:xfrm>
            <a:off x="529540" y="273847"/>
            <a:ext cx="7985804"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Kritinis nėra kritiškas</a:t>
            </a:r>
            <a:endParaRPr sz="4500"/>
          </a:p>
        </p:txBody>
      </p:sp>
      <p:sp>
        <p:nvSpPr>
          <p:cNvPr id="1841" name="Google Shape;1841;p209"/>
          <p:cNvSpPr txBox="1"/>
          <p:nvPr/>
        </p:nvSpPr>
        <p:spPr>
          <a:xfrm>
            <a:off x="529540" y="1505619"/>
            <a:ext cx="8385860" cy="3245541"/>
          </a:xfrm>
          <a:prstGeom prst="rect">
            <a:avLst/>
          </a:prstGeom>
          <a:no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2E2E2E"/>
              </a:buClr>
              <a:buSzPts val="2400"/>
              <a:buFont typeface="Arial"/>
              <a:buNone/>
            </a:pPr>
            <a:r>
              <a:rPr lang="en" sz="3000" b="0" i="0" u="none" strike="noStrike" cap="none">
                <a:solidFill>
                  <a:srgbClr val="2E2E2E"/>
                </a:solidFill>
                <a:latin typeface="Arial"/>
                <a:ea typeface="Arial"/>
                <a:cs typeface="Arial"/>
                <a:sym typeface="Arial"/>
              </a:rPr>
              <a:t>Kritinis mąstymas reiškia ne automatiškai priimti informaciją kaip teisingą, tačiau:</a:t>
            </a:r>
            <a:endParaRPr sz="3000"/>
          </a:p>
          <a:p>
            <a:pPr marL="342900" marR="0" lvl="1" indent="-215900" algn="l" rtl="0">
              <a:lnSpc>
                <a:spcPct val="100000"/>
              </a:lnSpc>
              <a:spcBef>
                <a:spcPts val="800"/>
              </a:spcBef>
              <a:spcAft>
                <a:spcPts val="0"/>
              </a:spcAft>
              <a:buClr>
                <a:srgbClr val="2E2E2E"/>
              </a:buClr>
              <a:buSzPts val="3000"/>
              <a:buFont typeface="Arial"/>
              <a:buChar char="•"/>
            </a:pPr>
            <a:r>
              <a:rPr lang="en" sz="3000" b="0" i="0" u="none" strike="noStrike" cap="none">
                <a:solidFill>
                  <a:srgbClr val="2E2E2E"/>
                </a:solidFill>
                <a:latin typeface="Arial"/>
                <a:ea typeface="Arial"/>
                <a:cs typeface="Arial"/>
                <a:sym typeface="Arial"/>
              </a:rPr>
              <a:t>pirmiau išanalizuoti informacijos šaltinį, </a:t>
            </a:r>
            <a:endParaRPr sz="3000"/>
          </a:p>
          <a:p>
            <a:pPr marL="342900" marR="0" lvl="1" indent="-215900" algn="l" rtl="0">
              <a:lnSpc>
                <a:spcPct val="100000"/>
              </a:lnSpc>
              <a:spcBef>
                <a:spcPts val="800"/>
              </a:spcBef>
              <a:spcAft>
                <a:spcPts val="0"/>
              </a:spcAft>
              <a:buClr>
                <a:srgbClr val="2E2E2E"/>
              </a:buClr>
              <a:buSzPts val="3000"/>
              <a:buFont typeface="Arial"/>
              <a:buChar char="•"/>
            </a:pPr>
            <a:r>
              <a:rPr lang="en" sz="3000" b="0" i="0" u="none" strike="noStrike" cap="none">
                <a:solidFill>
                  <a:srgbClr val="2E2E2E"/>
                </a:solidFill>
                <a:latin typeface="Arial"/>
                <a:ea typeface="Arial"/>
                <a:cs typeface="Arial"/>
                <a:sym typeface="Arial"/>
              </a:rPr>
              <a:t>palyginti su kita informacija,</a:t>
            </a:r>
            <a:endParaRPr sz="3000"/>
          </a:p>
          <a:p>
            <a:pPr marL="342900" marR="0" lvl="1" indent="-215900" algn="l" rtl="0">
              <a:lnSpc>
                <a:spcPct val="100000"/>
              </a:lnSpc>
              <a:spcBef>
                <a:spcPts val="800"/>
              </a:spcBef>
              <a:spcAft>
                <a:spcPts val="0"/>
              </a:spcAft>
              <a:buClr>
                <a:srgbClr val="2E2E2E"/>
              </a:buClr>
              <a:buSzPts val="3000"/>
              <a:buFont typeface="Arial"/>
              <a:buChar char="•"/>
            </a:pPr>
            <a:r>
              <a:rPr lang="en" sz="3000" b="0" i="0" u="none" strike="noStrike" cap="none">
                <a:solidFill>
                  <a:srgbClr val="2E2E2E"/>
                </a:solidFill>
                <a:latin typeface="Arial"/>
                <a:ea typeface="Arial"/>
                <a:cs typeface="Arial"/>
                <a:sym typeface="Arial"/>
              </a:rPr>
              <a:t>priimti sprendimą.</a:t>
            </a:r>
            <a:endParaRPr sz="30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sp>
        <p:nvSpPr>
          <p:cNvPr id="1847" name="Google Shape;1847;p210"/>
          <p:cNvSpPr txBox="1">
            <a:spLocks noGrp="1"/>
          </p:cNvSpPr>
          <p:nvPr>
            <p:ph type="title"/>
          </p:nvPr>
        </p:nvSpPr>
        <p:spPr>
          <a:xfrm>
            <a:off x="529540" y="273847"/>
            <a:ext cx="7985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Faktų tikrinimas</a:t>
            </a:r>
            <a:endParaRPr sz="4500"/>
          </a:p>
        </p:txBody>
      </p:sp>
      <p:sp>
        <p:nvSpPr>
          <p:cNvPr id="1848" name="Google Shape;1848;p210"/>
          <p:cNvSpPr txBox="1"/>
          <p:nvPr/>
        </p:nvSpPr>
        <p:spPr>
          <a:xfrm>
            <a:off x="495475" y="1427450"/>
            <a:ext cx="3185100" cy="3609900"/>
          </a:xfrm>
          <a:prstGeom prst="rect">
            <a:avLst/>
          </a:prstGeom>
          <a:noFill/>
          <a:ln>
            <a:noFill/>
          </a:ln>
        </p:spPr>
        <p:txBody>
          <a:bodyPr spcFirstLastPara="1" wrap="square" lIns="91425" tIns="91425" rIns="91425" bIns="91425" anchor="t" anchorCtr="0">
            <a:noAutofit/>
          </a:bodyPr>
          <a:lstStyle/>
          <a:p>
            <a:pPr marL="0" lvl="0" indent="0" algn="l" rtl="0">
              <a:spcBef>
                <a:spcPts val="1000"/>
              </a:spcBef>
              <a:spcAft>
                <a:spcPts val="0"/>
              </a:spcAft>
              <a:buNone/>
            </a:pPr>
            <a:r>
              <a:rPr lang="en" sz="3200">
                <a:solidFill>
                  <a:schemeClr val="dk1"/>
                </a:solidFill>
              </a:rPr>
              <a:t>„Patikrinta 15min“</a:t>
            </a:r>
            <a:endParaRPr sz="3200">
              <a:solidFill>
                <a:schemeClr val="dk1"/>
              </a:solidFill>
            </a:endParaRPr>
          </a:p>
          <a:p>
            <a:pPr marL="0" lvl="0" indent="0" algn="l" rtl="0">
              <a:spcBef>
                <a:spcPts val="1000"/>
              </a:spcBef>
              <a:spcAft>
                <a:spcPts val="0"/>
              </a:spcAft>
              <a:buNone/>
            </a:pPr>
            <a:endParaRPr sz="800">
              <a:solidFill>
                <a:schemeClr val="dk1"/>
              </a:solidFill>
            </a:endParaRPr>
          </a:p>
          <a:p>
            <a:pPr marL="0" lvl="0" indent="0" algn="l" rtl="0">
              <a:spcBef>
                <a:spcPts val="1000"/>
              </a:spcBef>
              <a:spcAft>
                <a:spcPts val="0"/>
              </a:spcAft>
              <a:buNone/>
            </a:pPr>
            <a:r>
              <a:rPr lang="en" sz="3200">
                <a:solidFill>
                  <a:schemeClr val="dk1"/>
                </a:solidFill>
              </a:rPr>
              <a:t>Delfi „Melo detektorius“</a:t>
            </a:r>
            <a:endParaRPr sz="3200">
              <a:solidFill>
                <a:schemeClr val="dk1"/>
              </a:solidFill>
            </a:endParaRPr>
          </a:p>
          <a:p>
            <a:pPr marL="0" lvl="0" indent="0" algn="l" rtl="0">
              <a:spcBef>
                <a:spcPts val="1000"/>
              </a:spcBef>
              <a:spcAft>
                <a:spcPts val="0"/>
              </a:spcAft>
              <a:buNone/>
            </a:pPr>
            <a:endParaRPr sz="800">
              <a:solidFill>
                <a:schemeClr val="dk1"/>
              </a:solidFill>
            </a:endParaRPr>
          </a:p>
          <a:p>
            <a:pPr marL="0" lvl="0" indent="0" algn="l" rtl="0">
              <a:spcBef>
                <a:spcPts val="1000"/>
              </a:spcBef>
              <a:spcAft>
                <a:spcPts val="0"/>
              </a:spcAft>
              <a:buClr>
                <a:schemeClr val="dk1"/>
              </a:buClr>
              <a:buFont typeface="Arial"/>
              <a:buNone/>
            </a:pPr>
            <a:r>
              <a:rPr lang="en" sz="3200">
                <a:solidFill>
                  <a:schemeClr val="dk1"/>
                </a:solidFill>
              </a:rPr>
              <a:t>Debunk.org</a:t>
            </a:r>
            <a:endParaRPr sz="3200">
              <a:solidFill>
                <a:schemeClr val="dk1"/>
              </a:solidFill>
            </a:endParaRPr>
          </a:p>
          <a:p>
            <a:pPr marL="0" lvl="0" indent="0" algn="l" rtl="0">
              <a:spcBef>
                <a:spcPts val="1000"/>
              </a:spcBef>
              <a:spcAft>
                <a:spcPts val="0"/>
              </a:spcAft>
              <a:buNone/>
            </a:pPr>
            <a:endParaRPr sz="1800">
              <a:solidFill>
                <a:srgbClr val="2E2E2E"/>
              </a:solidFill>
            </a:endParaRPr>
          </a:p>
        </p:txBody>
      </p:sp>
      <p:pic>
        <p:nvPicPr>
          <p:cNvPr id="1849" name="Google Shape;1849;p210" title="Screenshot_20251008_092100_Chrome.jpg"/>
          <p:cNvPicPr preferRelativeResize="0"/>
          <p:nvPr/>
        </p:nvPicPr>
        <p:blipFill>
          <a:blip r:embed="rId3">
            <a:alphaModFix/>
          </a:blip>
          <a:stretch>
            <a:fillRect/>
          </a:stretch>
        </p:blipFill>
        <p:spPr>
          <a:xfrm>
            <a:off x="4730525" y="1126425"/>
            <a:ext cx="4413474" cy="4017076"/>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854"/>
        <p:cNvGrpSpPr/>
        <p:nvPr/>
      </p:nvGrpSpPr>
      <p:grpSpPr>
        <a:xfrm>
          <a:off x="0" y="0"/>
          <a:ext cx="0" cy="0"/>
          <a:chOff x="0" y="0"/>
          <a:chExt cx="0" cy="0"/>
        </a:xfrm>
      </p:grpSpPr>
      <p:sp>
        <p:nvSpPr>
          <p:cNvPr id="1855" name="Google Shape;1855;p211"/>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informacija</a:t>
            </a:r>
            <a:endParaRPr sz="4500">
              <a:latin typeface="Century Gothic"/>
              <a:ea typeface="Century Gothic"/>
              <a:cs typeface="Century Gothic"/>
              <a:sym typeface="Century Gothic"/>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860"/>
        <p:cNvGrpSpPr/>
        <p:nvPr/>
      </p:nvGrpSpPr>
      <p:grpSpPr>
        <a:xfrm>
          <a:off x="0" y="0"/>
          <a:ext cx="0" cy="0"/>
          <a:chOff x="0" y="0"/>
          <a:chExt cx="0" cy="0"/>
        </a:xfrm>
      </p:grpSpPr>
      <p:sp>
        <p:nvSpPr>
          <p:cNvPr id="1861" name="Google Shape;1861;p212"/>
          <p:cNvSpPr txBox="1">
            <a:spLocks noGrp="1"/>
          </p:cNvSpPr>
          <p:nvPr>
            <p:ph type="title"/>
          </p:nvPr>
        </p:nvSpPr>
        <p:spPr>
          <a:xfrm>
            <a:off x="395375" y="0"/>
            <a:ext cx="8553600" cy="12678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Praktinė užduotis: Naujienų paieška</a:t>
            </a:r>
            <a:endParaRPr sz="4500">
              <a:latin typeface="Century Gothic"/>
              <a:ea typeface="Century Gothic"/>
              <a:cs typeface="Century Gothic"/>
              <a:sym typeface="Century Gothic"/>
            </a:endParaRPr>
          </a:p>
        </p:txBody>
      </p:sp>
      <p:sp>
        <p:nvSpPr>
          <p:cNvPr id="1862" name="Google Shape;1862;p212"/>
          <p:cNvSpPr txBox="1">
            <a:spLocks noGrp="1"/>
          </p:cNvSpPr>
          <p:nvPr>
            <p:ph type="body" idx="1"/>
          </p:nvPr>
        </p:nvSpPr>
        <p:spPr>
          <a:xfrm>
            <a:off x="506900" y="1540300"/>
            <a:ext cx="8008500" cy="3603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sz="3200" b="1"/>
              <a:t>Paieškokite naujienų tema:</a:t>
            </a:r>
            <a:endParaRPr sz="3200" b="1"/>
          </a:p>
          <a:p>
            <a:pPr marL="520700" lvl="0" indent="0" algn="l" rtl="0">
              <a:lnSpc>
                <a:spcPct val="90000"/>
              </a:lnSpc>
              <a:spcBef>
                <a:spcPts val="1000"/>
              </a:spcBef>
              <a:spcAft>
                <a:spcPts val="0"/>
              </a:spcAft>
              <a:buNone/>
            </a:pPr>
            <a:endParaRPr sz="3200">
              <a:solidFill>
                <a:srgbClr val="2E2E2E"/>
              </a:solidFill>
              <a:latin typeface="Arial"/>
              <a:ea typeface="Arial"/>
              <a:cs typeface="Arial"/>
              <a:sym typeface="Arial"/>
            </a:endParaRPr>
          </a:p>
          <a:p>
            <a:pPr marL="0" lvl="0" indent="0" algn="l" rtl="0">
              <a:lnSpc>
                <a:spcPct val="90000"/>
              </a:lnSpc>
              <a:spcBef>
                <a:spcPts val="1000"/>
              </a:spcBef>
              <a:spcAft>
                <a:spcPts val="0"/>
              </a:spcAft>
              <a:buNone/>
            </a:pPr>
            <a:endParaRPr sz="3000"/>
          </a:p>
        </p:txBody>
      </p:sp>
      <p:pic>
        <p:nvPicPr>
          <p:cNvPr id="1863" name="Google Shape;1863;p212"/>
          <p:cNvPicPr preferRelativeResize="0"/>
          <p:nvPr/>
        </p:nvPicPr>
        <p:blipFill>
          <a:blip r:embed="rId3">
            <a:alphaModFix/>
          </a:blip>
          <a:stretch>
            <a:fillRect/>
          </a:stretch>
        </p:blipFill>
        <p:spPr>
          <a:xfrm>
            <a:off x="6583871" y="1839455"/>
            <a:ext cx="1097050" cy="1084654"/>
          </a:xfrm>
          <a:prstGeom prst="rect">
            <a:avLst/>
          </a:prstGeom>
          <a:noFill/>
          <a:ln>
            <a:noFill/>
          </a:ln>
        </p:spPr>
      </p:pic>
      <p:pic>
        <p:nvPicPr>
          <p:cNvPr id="1864" name="Google Shape;1864;p212" title="Screenshot_20250728_154051_Google Play Store.jpg"/>
          <p:cNvPicPr preferRelativeResize="0"/>
          <p:nvPr/>
        </p:nvPicPr>
        <p:blipFill>
          <a:blip r:embed="rId4">
            <a:alphaModFix/>
          </a:blip>
          <a:stretch>
            <a:fillRect/>
          </a:stretch>
        </p:blipFill>
        <p:spPr>
          <a:xfrm>
            <a:off x="7007075" y="3495771"/>
            <a:ext cx="1164550" cy="1132200"/>
          </a:xfrm>
          <a:prstGeom prst="rect">
            <a:avLst/>
          </a:prstGeom>
          <a:noFill/>
          <a:ln>
            <a:noFill/>
          </a:ln>
        </p:spPr>
      </p:pic>
      <p:pic>
        <p:nvPicPr>
          <p:cNvPr id="1865" name="Google Shape;1865;p212" title="Screenshot_20250728_154535_Google Play Store.jpg"/>
          <p:cNvPicPr preferRelativeResize="0"/>
          <p:nvPr/>
        </p:nvPicPr>
        <p:blipFill>
          <a:blip r:embed="rId5">
            <a:alphaModFix/>
          </a:blip>
          <a:stretch>
            <a:fillRect/>
          </a:stretch>
        </p:blipFill>
        <p:spPr>
          <a:xfrm>
            <a:off x="5120625" y="3155525"/>
            <a:ext cx="1097050" cy="109705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870"/>
        <p:cNvGrpSpPr/>
        <p:nvPr/>
      </p:nvGrpSpPr>
      <p:grpSpPr>
        <a:xfrm>
          <a:off x="0" y="0"/>
          <a:ext cx="0" cy="0"/>
          <a:chOff x="0" y="0"/>
          <a:chExt cx="0" cy="0"/>
        </a:xfrm>
      </p:grpSpPr>
      <p:sp>
        <p:nvSpPr>
          <p:cNvPr id="1871" name="Google Shape;1871;p213"/>
          <p:cNvSpPr txBox="1">
            <a:spLocks noGrp="1"/>
          </p:cNvSpPr>
          <p:nvPr>
            <p:ph type="title"/>
          </p:nvPr>
        </p:nvSpPr>
        <p:spPr>
          <a:xfrm>
            <a:off x="425675" y="0"/>
            <a:ext cx="8089800" cy="134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Praktinė užduotis: analizė</a:t>
            </a:r>
            <a:endParaRPr sz="4500">
              <a:latin typeface="Century Gothic"/>
              <a:ea typeface="Century Gothic"/>
              <a:cs typeface="Century Gothic"/>
              <a:sym typeface="Century Gothic"/>
            </a:endParaRPr>
          </a:p>
        </p:txBody>
      </p:sp>
      <p:sp>
        <p:nvSpPr>
          <p:cNvPr id="1872" name="Google Shape;1872;p213"/>
          <p:cNvSpPr txBox="1">
            <a:spLocks noGrp="1"/>
          </p:cNvSpPr>
          <p:nvPr>
            <p:ph type="body" idx="1"/>
          </p:nvPr>
        </p:nvSpPr>
        <p:spPr>
          <a:xfrm>
            <a:off x="425675" y="1395250"/>
            <a:ext cx="8572500" cy="3747900"/>
          </a:xfrm>
          <a:prstGeom prst="rect">
            <a:avLst/>
          </a:prstGeom>
          <a:noFill/>
          <a:ln>
            <a:noFill/>
          </a:ln>
        </p:spPr>
        <p:txBody>
          <a:bodyPr spcFirstLastPara="1" wrap="square" lIns="68575" tIns="34275" rIns="68575" bIns="34275" anchor="t" anchorCtr="0">
            <a:noAutofit/>
          </a:bodyPr>
          <a:lstStyle/>
          <a:p>
            <a:pPr marL="457200" lvl="0" indent="-431800" algn="l" rtl="0">
              <a:lnSpc>
                <a:spcPct val="70000"/>
              </a:lnSpc>
              <a:spcBef>
                <a:spcPts val="1000"/>
              </a:spcBef>
              <a:spcAft>
                <a:spcPts val="0"/>
              </a:spcAft>
              <a:buSzPts val="3200"/>
              <a:buChar char="•"/>
            </a:pPr>
            <a:r>
              <a:rPr lang="en" sz="3200"/>
              <a:t>Kokia pagrindinė žinutė straipsnyje?</a:t>
            </a:r>
            <a:endParaRPr sz="3200"/>
          </a:p>
          <a:p>
            <a:pPr marL="457200" lvl="0" indent="-431800" algn="l" rtl="0">
              <a:lnSpc>
                <a:spcPct val="70000"/>
              </a:lnSpc>
              <a:spcBef>
                <a:spcPts val="1000"/>
              </a:spcBef>
              <a:spcAft>
                <a:spcPts val="0"/>
              </a:spcAft>
              <a:buSzPts val="3200"/>
              <a:buChar char="•"/>
            </a:pPr>
            <a:r>
              <a:rPr lang="en" sz="3200"/>
              <a:t>Kokie šaltiniai cituojami?</a:t>
            </a:r>
            <a:endParaRPr sz="3200"/>
          </a:p>
          <a:p>
            <a:pPr marL="457200" lvl="0" indent="-431800" algn="l" rtl="0">
              <a:lnSpc>
                <a:spcPct val="70000"/>
              </a:lnSpc>
              <a:spcBef>
                <a:spcPts val="1000"/>
              </a:spcBef>
              <a:spcAft>
                <a:spcPts val="0"/>
              </a:spcAft>
              <a:buSzPts val="3200"/>
              <a:buChar char="•"/>
            </a:pPr>
            <a:r>
              <a:rPr lang="en" sz="3200"/>
              <a:t>Ar matote emocinių žodžių, kurie gali veikti nuomonę?</a:t>
            </a:r>
            <a:endParaRPr sz="3200"/>
          </a:p>
          <a:p>
            <a:pPr marL="457200" lvl="0" indent="-431800" algn="l" rtl="0">
              <a:lnSpc>
                <a:spcPct val="70000"/>
              </a:lnSpc>
              <a:spcBef>
                <a:spcPts val="1000"/>
              </a:spcBef>
              <a:spcAft>
                <a:spcPts val="0"/>
              </a:spcAft>
              <a:buSzPts val="3200"/>
              <a:buChar char="•"/>
            </a:pPr>
            <a:r>
              <a:rPr lang="en" sz="3200"/>
              <a:t>Kaip straipsnis iliustruotas?</a:t>
            </a:r>
            <a:endParaRPr sz="3200"/>
          </a:p>
          <a:p>
            <a:pPr marL="457200" lvl="0" indent="-431800" algn="l" rtl="0">
              <a:lnSpc>
                <a:spcPct val="70000"/>
              </a:lnSpc>
              <a:spcBef>
                <a:spcPts val="1000"/>
              </a:spcBef>
              <a:spcAft>
                <a:spcPts val="0"/>
              </a:spcAft>
              <a:buSzPts val="3200"/>
              <a:buChar char="•"/>
            </a:pPr>
            <a:r>
              <a:rPr lang="en" sz="3200"/>
              <a:t>Ar yra kelių pusių argumentai, ar dominuoja vienas požiūris?</a:t>
            </a:r>
            <a:endParaRPr sz="3200"/>
          </a:p>
          <a:p>
            <a:pPr marL="457200" lvl="0" indent="-431800" algn="l" rtl="0">
              <a:lnSpc>
                <a:spcPct val="70000"/>
              </a:lnSpc>
              <a:spcBef>
                <a:spcPts val="1000"/>
              </a:spcBef>
              <a:spcAft>
                <a:spcPts val="1000"/>
              </a:spcAft>
              <a:buSzPts val="3200"/>
              <a:buChar char="•"/>
            </a:pPr>
            <a:r>
              <a:rPr lang="en" sz="3200"/>
              <a:t>Koks portalo interesas?</a:t>
            </a:r>
            <a:endParaRPr sz="320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877"/>
        <p:cNvGrpSpPr/>
        <p:nvPr/>
      </p:nvGrpSpPr>
      <p:grpSpPr>
        <a:xfrm>
          <a:off x="0" y="0"/>
          <a:ext cx="0" cy="0"/>
          <a:chOff x="0" y="0"/>
          <a:chExt cx="0" cy="0"/>
        </a:xfrm>
      </p:grpSpPr>
      <p:sp>
        <p:nvSpPr>
          <p:cNvPr id="1878" name="Google Shape;1878;p214"/>
          <p:cNvSpPr txBox="1">
            <a:spLocks noGrp="1"/>
          </p:cNvSpPr>
          <p:nvPr>
            <p:ph type="title"/>
          </p:nvPr>
        </p:nvSpPr>
        <p:spPr>
          <a:xfrm>
            <a:off x="425675" y="0"/>
            <a:ext cx="8089800" cy="134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600"/>
              <a:buFont typeface="Arial"/>
              <a:buNone/>
            </a:pPr>
            <a:r>
              <a:rPr lang="en" sz="4500">
                <a:latin typeface="Century Gothic"/>
                <a:ea typeface="Century Gothic"/>
                <a:cs typeface="Century Gothic"/>
                <a:sym typeface="Century Gothic"/>
              </a:rPr>
              <a:t>Praktinė užduotis: Diskusiniai klausimai</a:t>
            </a:r>
            <a:endParaRPr sz="4500">
              <a:latin typeface="Century Gothic"/>
              <a:ea typeface="Century Gothic"/>
              <a:cs typeface="Century Gothic"/>
              <a:sym typeface="Century Gothic"/>
            </a:endParaRPr>
          </a:p>
        </p:txBody>
      </p:sp>
      <p:sp>
        <p:nvSpPr>
          <p:cNvPr id="1879" name="Google Shape;1879;p214"/>
          <p:cNvSpPr txBox="1">
            <a:spLocks noGrp="1"/>
          </p:cNvSpPr>
          <p:nvPr>
            <p:ph type="body" idx="1"/>
          </p:nvPr>
        </p:nvSpPr>
        <p:spPr>
          <a:xfrm>
            <a:off x="425675" y="1395250"/>
            <a:ext cx="8572500" cy="3747900"/>
          </a:xfrm>
          <a:prstGeom prst="rect">
            <a:avLst/>
          </a:prstGeom>
          <a:noFill/>
          <a:ln>
            <a:noFill/>
          </a:ln>
        </p:spPr>
        <p:txBody>
          <a:bodyPr spcFirstLastPara="1" wrap="square" lIns="68575" tIns="34275" rIns="68575" bIns="34275" anchor="t" anchorCtr="0">
            <a:noAutofit/>
          </a:bodyPr>
          <a:lstStyle/>
          <a:p>
            <a:pPr marL="0" lvl="0" indent="0" algn="l" rtl="0">
              <a:lnSpc>
                <a:spcPct val="70000"/>
              </a:lnSpc>
              <a:spcBef>
                <a:spcPts val="1000"/>
              </a:spcBef>
              <a:spcAft>
                <a:spcPts val="0"/>
              </a:spcAft>
              <a:buSzPts val="852"/>
              <a:buNone/>
            </a:pPr>
            <a:r>
              <a:rPr lang="en" sz="3200"/>
              <a:t>1.   Kaip skiriasi straipsnių antraštės tarp skirtingų portalų? </a:t>
            </a:r>
            <a:endParaRPr sz="3200"/>
          </a:p>
          <a:p>
            <a:pPr marL="0" lvl="0" indent="0" algn="l" rtl="0">
              <a:lnSpc>
                <a:spcPct val="70000"/>
              </a:lnSpc>
              <a:spcBef>
                <a:spcPts val="1000"/>
              </a:spcBef>
              <a:spcAft>
                <a:spcPts val="0"/>
              </a:spcAft>
              <a:buSzPts val="852"/>
              <a:buNone/>
            </a:pPr>
            <a:r>
              <a:rPr lang="en" sz="3200"/>
              <a:t>2.   Ar ta pati tema pateikta skirtingai? </a:t>
            </a:r>
            <a:endParaRPr sz="3200"/>
          </a:p>
          <a:p>
            <a:pPr marL="0" lvl="0" indent="0" algn="l" rtl="0">
              <a:lnSpc>
                <a:spcPct val="70000"/>
              </a:lnSpc>
              <a:spcBef>
                <a:spcPts val="1000"/>
              </a:spcBef>
              <a:spcAft>
                <a:spcPts val="0"/>
              </a:spcAft>
              <a:buSzPts val="852"/>
              <a:buNone/>
            </a:pPr>
            <a:r>
              <a:rPr lang="en" sz="3200"/>
              <a:t>3.   Kaip pateikiamos nuotraukos? </a:t>
            </a:r>
            <a:endParaRPr sz="3200"/>
          </a:p>
          <a:p>
            <a:pPr marL="0" lvl="0" indent="0" algn="l" rtl="0">
              <a:lnSpc>
                <a:spcPct val="70000"/>
              </a:lnSpc>
              <a:spcBef>
                <a:spcPts val="1000"/>
              </a:spcBef>
              <a:spcAft>
                <a:spcPts val="0"/>
              </a:spcAft>
              <a:buSzPts val="852"/>
              <a:buNone/>
            </a:pPr>
            <a:r>
              <a:rPr lang="en" sz="3200"/>
              <a:t>4.   Kuris puslapis jums pasirodė patikimiausias?</a:t>
            </a:r>
            <a:endParaRPr sz="3200"/>
          </a:p>
          <a:p>
            <a:pPr marL="0" lvl="0" indent="0" algn="l" rtl="0">
              <a:lnSpc>
                <a:spcPct val="70000"/>
              </a:lnSpc>
              <a:spcBef>
                <a:spcPts val="1000"/>
              </a:spcBef>
              <a:spcAft>
                <a:spcPts val="1000"/>
              </a:spcAft>
              <a:buSzPts val="852"/>
              <a:buNone/>
            </a:pPr>
            <a:r>
              <a:rPr lang="en" sz="3200"/>
              <a:t>5.   Ar, palyginę kelis šaltinius, pakeitėte savo nuomonę apie nagrinėjamą temą?</a:t>
            </a:r>
            <a:endParaRPr sz="320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884"/>
        <p:cNvGrpSpPr/>
        <p:nvPr/>
      </p:nvGrpSpPr>
      <p:grpSpPr>
        <a:xfrm>
          <a:off x="0" y="0"/>
          <a:ext cx="0" cy="0"/>
          <a:chOff x="0" y="0"/>
          <a:chExt cx="0" cy="0"/>
        </a:xfrm>
      </p:grpSpPr>
      <p:sp>
        <p:nvSpPr>
          <p:cNvPr id="1885" name="Google Shape;1885;p215"/>
          <p:cNvSpPr txBox="1">
            <a:spLocks noGrp="1"/>
          </p:cNvSpPr>
          <p:nvPr>
            <p:ph type="title"/>
          </p:nvPr>
        </p:nvSpPr>
        <p:spPr>
          <a:xfrm>
            <a:off x="1145550" y="1921200"/>
            <a:ext cx="6852900" cy="13011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Kodėl sunku atrinkti patikimą informaciją?</a:t>
            </a:r>
            <a:endParaRPr sz="4500">
              <a:latin typeface="Century Gothic"/>
              <a:ea typeface="Century Gothic"/>
              <a:cs typeface="Century Gothic"/>
              <a:sym typeface="Century Gothic"/>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890"/>
        <p:cNvGrpSpPr/>
        <p:nvPr/>
      </p:nvGrpSpPr>
      <p:grpSpPr>
        <a:xfrm>
          <a:off x="0" y="0"/>
          <a:ext cx="0" cy="0"/>
          <a:chOff x="0" y="0"/>
          <a:chExt cx="0" cy="0"/>
        </a:xfrm>
      </p:grpSpPr>
      <p:sp>
        <p:nvSpPr>
          <p:cNvPr id="1891" name="Google Shape;1891;p216"/>
          <p:cNvSpPr txBox="1">
            <a:spLocks noGrp="1"/>
          </p:cNvSpPr>
          <p:nvPr>
            <p:ph type="title"/>
          </p:nvPr>
        </p:nvSpPr>
        <p:spPr>
          <a:xfrm>
            <a:off x="548651" y="273850"/>
            <a:ext cx="8440500" cy="957900"/>
          </a:xfrm>
          <a:prstGeom prst="rect">
            <a:avLst/>
          </a:prstGeom>
          <a:noFill/>
          <a:ln>
            <a:noFill/>
          </a:ln>
        </p:spPr>
        <p:txBody>
          <a:bodyPr spcFirstLastPara="1" wrap="square" lIns="68575" tIns="34275" rIns="68575" bIns="34275" anchor="ctr" anchorCtr="0">
            <a:normAutofit fontScale="90000"/>
          </a:bodyPr>
          <a:lstStyle/>
          <a:p>
            <a:pPr marL="0" marR="78737" lvl="0" indent="0" algn="l" rtl="0">
              <a:lnSpc>
                <a:spcPct val="115000"/>
              </a:lnSpc>
              <a:spcBef>
                <a:spcPts val="0"/>
              </a:spcBef>
              <a:spcAft>
                <a:spcPts val="0"/>
              </a:spcAft>
              <a:buClr>
                <a:schemeClr val="dk1"/>
              </a:buClr>
              <a:buFont typeface="Arial"/>
              <a:buNone/>
            </a:pPr>
            <a:r>
              <a:rPr lang="en" sz="4100">
                <a:solidFill>
                  <a:srgbClr val="EA551F"/>
                </a:solidFill>
                <a:latin typeface="Century Gothic"/>
                <a:ea typeface="Century Gothic"/>
                <a:cs typeface="Century Gothic"/>
                <a:sym typeface="Century Gothic"/>
              </a:rPr>
              <a:t>Pažink medijas su Klaudija.</a:t>
            </a:r>
            <a:endParaRPr sz="4100">
              <a:solidFill>
                <a:srgbClr val="EA551F"/>
              </a:solidFill>
              <a:latin typeface="Century Gothic"/>
              <a:ea typeface="Century Gothic"/>
              <a:cs typeface="Century Gothic"/>
              <a:sym typeface="Century Gothic"/>
            </a:endParaRPr>
          </a:p>
          <a:p>
            <a:pPr marL="0" marR="78737" lvl="0" indent="0" algn="l" rtl="0">
              <a:lnSpc>
                <a:spcPct val="115000"/>
              </a:lnSpc>
              <a:spcBef>
                <a:spcPts val="0"/>
              </a:spcBef>
              <a:spcAft>
                <a:spcPts val="0"/>
              </a:spcAft>
              <a:buClr>
                <a:schemeClr val="dk1"/>
              </a:buClr>
              <a:buFont typeface="Arial"/>
              <a:buNone/>
            </a:pPr>
            <a:r>
              <a:rPr lang="en" sz="3877">
                <a:solidFill>
                  <a:srgbClr val="EA551F"/>
                </a:solidFill>
                <a:latin typeface="Century Gothic"/>
                <a:ea typeface="Century Gothic"/>
                <a:cs typeface="Century Gothic"/>
                <a:sym typeface="Century Gothic"/>
              </a:rPr>
              <a:t>Kas yra atsakingas už naujienų turinį?</a:t>
            </a:r>
            <a:endParaRPr sz="3877">
              <a:solidFill>
                <a:srgbClr val="EA551F"/>
              </a:solidFill>
              <a:latin typeface="Century Gothic"/>
              <a:ea typeface="Century Gothic"/>
              <a:cs typeface="Century Gothic"/>
              <a:sym typeface="Century Gothic"/>
            </a:endParaRPr>
          </a:p>
        </p:txBody>
      </p:sp>
      <p:pic>
        <p:nvPicPr>
          <p:cNvPr id="1892" name="Google Shape;1892;p216" descr="FAKE NEWS&#10;Šiandien kaip niekad svarbu mokėti naudotis žiniasklaidos priemonėmis ir gebėti atrinkti, suprasti, kritiškai įvertinti informaciją sparčiai besikeičiančiame naujienų sraute. &#10;&#10;Pokalbių ciklas „Pažink medijas su Klaudija“ žaismingai ir paprastai atsako į daugumą kasdien Jums kylančių klausimų apie saugumą internete, socialinių medijų pavojus, melagienas (fake news), autorių teises ir kitas informacinio raštingumo temas. &#10;&#10;Pokalbis su VDU Viešosios komunikacijos katedros docentu Ignu Kalpoku.&#10;Klaudiją vaidina aktorė Emilija Latėnaitė.&#10;Visas pokalbis https://youtu.be/iKzTf5-9-p8&#10;&#10;Šis vaizdo įrašas yra „Medijų ir informacinio raštingumo kompetencijų ugdymo programos“ dalis.&#10;&#10;Finansuoja – Lietuvos Respublikos kultūros ministerija.&#10;&#10;Bibliotekavisiems.lt" title="Pažink medijas su Klaudija. Kas yra atsakingas už naujienų turinį?">
            <a:hlinkClick r:id="rId3"/>
          </p:cNvPr>
          <p:cNvPicPr preferRelativeResize="0"/>
          <p:nvPr/>
        </p:nvPicPr>
        <p:blipFill>
          <a:blip r:embed="rId4">
            <a:alphaModFix/>
          </a:blip>
          <a:stretch>
            <a:fillRect/>
          </a:stretch>
        </p:blipFill>
        <p:spPr>
          <a:xfrm>
            <a:off x="1235863" y="1492500"/>
            <a:ext cx="6592275" cy="3708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2"/>
                                        </p:tgtEl>
                                        <p:attrNameLst>
                                          <p:attrName>style.visibility</p:attrName>
                                        </p:attrNameLst>
                                      </p:cBhvr>
                                      <p:to>
                                        <p:strVal val="visible"/>
                                      </p:to>
                                    </p:set>
                                    <p:animEffect transition="in" filter="fade">
                                      <p:cBhvr>
                                        <p:cTn id="7" dur="1000"/>
                                        <p:tgtEl>
                                          <p:spTgt spid="1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897"/>
        <p:cNvGrpSpPr/>
        <p:nvPr/>
      </p:nvGrpSpPr>
      <p:grpSpPr>
        <a:xfrm>
          <a:off x="0" y="0"/>
          <a:ext cx="0" cy="0"/>
          <a:chOff x="0" y="0"/>
          <a:chExt cx="0" cy="0"/>
        </a:xfrm>
      </p:grpSpPr>
      <p:sp>
        <p:nvSpPr>
          <p:cNvPr id="1898" name="Google Shape;1898;p217"/>
          <p:cNvSpPr txBox="1">
            <a:spLocks noGrp="1"/>
          </p:cNvSpPr>
          <p:nvPr>
            <p:ph type="title"/>
          </p:nvPr>
        </p:nvSpPr>
        <p:spPr>
          <a:xfrm>
            <a:off x="538222" y="273847"/>
            <a:ext cx="7977129" cy="994169"/>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Begalė kanalų I</a:t>
            </a:r>
            <a:endParaRPr sz="4500"/>
          </a:p>
        </p:txBody>
      </p:sp>
      <p:sp>
        <p:nvSpPr>
          <p:cNvPr id="1899" name="Google Shape;1899;p217"/>
          <p:cNvSpPr txBox="1"/>
          <p:nvPr/>
        </p:nvSpPr>
        <p:spPr>
          <a:xfrm>
            <a:off x="656125" y="1394225"/>
            <a:ext cx="7018200" cy="363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a:solidFill>
                  <a:srgbClr val="2E2E2E"/>
                </a:solidFill>
              </a:rPr>
              <a:t>Socialinės medijos       </a:t>
            </a:r>
            <a:endParaRPr sz="3200">
              <a:solidFill>
                <a:srgbClr val="2E2E2E"/>
              </a:solidFill>
            </a:endParaRPr>
          </a:p>
          <a:p>
            <a:pPr marL="0" lvl="0" indent="0" algn="l" rtl="0">
              <a:spcBef>
                <a:spcPts val="0"/>
              </a:spcBef>
              <a:spcAft>
                <a:spcPts val="0"/>
              </a:spcAft>
              <a:buNone/>
            </a:pPr>
            <a:r>
              <a:rPr lang="en" sz="3200">
                <a:solidFill>
                  <a:srgbClr val="2E2E2E"/>
                </a:solidFill>
              </a:rPr>
              <a:t>Žiniasklaidos programėlės                    </a:t>
            </a:r>
            <a:endParaRPr sz="3200">
              <a:solidFill>
                <a:srgbClr val="2E2E2E"/>
              </a:solidFill>
            </a:endParaRPr>
          </a:p>
          <a:p>
            <a:pPr marL="0" lvl="0" indent="0" algn="l" rtl="0">
              <a:spcBef>
                <a:spcPts val="0"/>
              </a:spcBef>
              <a:spcAft>
                <a:spcPts val="0"/>
              </a:spcAft>
              <a:buClr>
                <a:schemeClr val="dk1"/>
              </a:buClr>
              <a:buSzPts val="1100"/>
              <a:buFont typeface="Arial"/>
              <a:buNone/>
            </a:pPr>
            <a:r>
              <a:rPr lang="en" sz="3200">
                <a:solidFill>
                  <a:srgbClr val="2E2E2E"/>
                </a:solidFill>
              </a:rPr>
              <a:t>Paieškos sistemos</a:t>
            </a:r>
            <a:endParaRPr sz="3200">
              <a:solidFill>
                <a:srgbClr val="2E2E2E"/>
              </a:solidFill>
            </a:endParaRPr>
          </a:p>
          <a:p>
            <a:pPr marL="0" lvl="0" indent="0" algn="l" rtl="0">
              <a:spcBef>
                <a:spcPts val="0"/>
              </a:spcBef>
              <a:spcAft>
                <a:spcPts val="0"/>
              </a:spcAft>
              <a:buClr>
                <a:schemeClr val="dk1"/>
              </a:buClr>
              <a:buSzPts val="1100"/>
              <a:buFont typeface="Arial"/>
              <a:buNone/>
            </a:pPr>
            <a:r>
              <a:rPr lang="en" sz="3200">
                <a:solidFill>
                  <a:srgbClr val="2E2E2E"/>
                </a:solidFill>
              </a:rPr>
              <a:t>Įspėjamieji pranešimai</a:t>
            </a:r>
            <a:endParaRPr sz="3200">
              <a:solidFill>
                <a:srgbClr val="2E2E2E"/>
              </a:solidFill>
            </a:endParaRPr>
          </a:p>
          <a:p>
            <a:pPr marL="0" lvl="0" indent="0" algn="l" rtl="0">
              <a:spcBef>
                <a:spcPts val="0"/>
              </a:spcBef>
              <a:spcAft>
                <a:spcPts val="0"/>
              </a:spcAft>
              <a:buNone/>
            </a:pPr>
            <a:r>
              <a:rPr lang="en" sz="3200">
                <a:solidFill>
                  <a:srgbClr val="2E2E2E"/>
                </a:solidFill>
              </a:rPr>
              <a:t>Pranešimų programėlės</a:t>
            </a:r>
            <a:endParaRPr sz="3200">
              <a:solidFill>
                <a:srgbClr val="2E2E2E"/>
              </a:solidFill>
            </a:endParaRPr>
          </a:p>
          <a:p>
            <a:pPr marL="0" lvl="0" indent="0" algn="l" rtl="0">
              <a:spcBef>
                <a:spcPts val="0"/>
              </a:spcBef>
              <a:spcAft>
                <a:spcPts val="0"/>
              </a:spcAft>
              <a:buNone/>
            </a:pPr>
            <a:r>
              <a:rPr lang="en" sz="3200">
                <a:solidFill>
                  <a:srgbClr val="2E2E2E"/>
                </a:solidFill>
              </a:rPr>
              <a:t>Naujienų agregatoriai</a:t>
            </a:r>
            <a:endParaRPr sz="3200">
              <a:solidFill>
                <a:srgbClr val="2E2E2E"/>
              </a:solidFill>
            </a:endParaRPr>
          </a:p>
          <a:p>
            <a:pPr marL="0" lvl="0" indent="0" algn="l" rtl="0">
              <a:spcBef>
                <a:spcPts val="0"/>
              </a:spcBef>
              <a:spcAft>
                <a:spcPts val="0"/>
              </a:spcAft>
              <a:buClr>
                <a:schemeClr val="dk1"/>
              </a:buClr>
              <a:buSzPts val="1100"/>
              <a:buFont typeface="Arial"/>
              <a:buNone/>
            </a:pPr>
            <a:r>
              <a:rPr lang="en" sz="3200">
                <a:solidFill>
                  <a:srgbClr val="2E2E2E"/>
                </a:solidFill>
              </a:rPr>
              <a:t>Tinklalaidės</a:t>
            </a:r>
            <a:endParaRPr sz="3200">
              <a:solidFill>
                <a:srgbClr val="2E2E2E"/>
              </a:solidFill>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904"/>
        <p:cNvGrpSpPr/>
        <p:nvPr/>
      </p:nvGrpSpPr>
      <p:grpSpPr>
        <a:xfrm>
          <a:off x="0" y="0"/>
          <a:ext cx="0" cy="0"/>
          <a:chOff x="0" y="0"/>
          <a:chExt cx="0" cy="0"/>
        </a:xfrm>
      </p:grpSpPr>
      <p:sp>
        <p:nvSpPr>
          <p:cNvPr id="1905" name="Google Shape;1905;p218"/>
          <p:cNvSpPr txBox="1">
            <a:spLocks noGrp="1"/>
          </p:cNvSpPr>
          <p:nvPr>
            <p:ph type="title"/>
          </p:nvPr>
        </p:nvSpPr>
        <p:spPr>
          <a:xfrm>
            <a:off x="272675" y="273850"/>
            <a:ext cx="82428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Autoritetai I</a:t>
            </a:r>
            <a:endParaRPr sz="4500"/>
          </a:p>
        </p:txBody>
      </p:sp>
      <p:pic>
        <p:nvPicPr>
          <p:cNvPr id="1906" name="Google Shape;1906;p218" title="Screenshot_20250806_154019_Instagram.jpg"/>
          <p:cNvPicPr preferRelativeResize="0"/>
          <p:nvPr/>
        </p:nvPicPr>
        <p:blipFill>
          <a:blip r:embed="rId3">
            <a:alphaModFix/>
          </a:blip>
          <a:stretch>
            <a:fillRect/>
          </a:stretch>
        </p:blipFill>
        <p:spPr>
          <a:xfrm>
            <a:off x="5017338" y="0"/>
            <a:ext cx="3399613" cy="5143501"/>
          </a:xfrm>
          <a:prstGeom prst="rect">
            <a:avLst/>
          </a:prstGeom>
          <a:noFill/>
          <a:ln>
            <a:noFill/>
          </a:ln>
        </p:spPr>
      </p:pic>
      <p:pic>
        <p:nvPicPr>
          <p:cNvPr id="1907" name="Google Shape;1907;p218" title="frames-export-1754552607077.png"/>
          <p:cNvPicPr preferRelativeResize="0"/>
          <p:nvPr/>
        </p:nvPicPr>
        <p:blipFill>
          <a:blip r:embed="rId4">
            <a:alphaModFix/>
          </a:blip>
          <a:stretch>
            <a:fillRect/>
          </a:stretch>
        </p:blipFill>
        <p:spPr>
          <a:xfrm>
            <a:off x="1016500" y="1677415"/>
            <a:ext cx="3399600" cy="3466084"/>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912"/>
        <p:cNvGrpSpPr/>
        <p:nvPr/>
      </p:nvGrpSpPr>
      <p:grpSpPr>
        <a:xfrm>
          <a:off x="0" y="0"/>
          <a:ext cx="0" cy="0"/>
          <a:chOff x="0" y="0"/>
          <a:chExt cx="0" cy="0"/>
        </a:xfrm>
      </p:grpSpPr>
      <p:sp>
        <p:nvSpPr>
          <p:cNvPr id="1913" name="Google Shape;1913;p219"/>
          <p:cNvSpPr txBox="1">
            <a:spLocks noGrp="1"/>
          </p:cNvSpPr>
          <p:nvPr>
            <p:ph type="title"/>
          </p:nvPr>
        </p:nvSpPr>
        <p:spPr>
          <a:xfrm>
            <a:off x="272675" y="273850"/>
            <a:ext cx="82428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Autoritetai II</a:t>
            </a:r>
            <a:endParaRPr sz="4500"/>
          </a:p>
        </p:txBody>
      </p:sp>
      <p:pic>
        <p:nvPicPr>
          <p:cNvPr id="1914" name="Google Shape;1914;p219" title="Screenshot_20250806_154855_Facebook.jpg"/>
          <p:cNvPicPr preferRelativeResize="0"/>
          <p:nvPr/>
        </p:nvPicPr>
        <p:blipFill>
          <a:blip r:embed="rId3">
            <a:alphaModFix/>
          </a:blip>
          <a:stretch>
            <a:fillRect/>
          </a:stretch>
        </p:blipFill>
        <p:spPr>
          <a:xfrm>
            <a:off x="5103841" y="0"/>
            <a:ext cx="3237160" cy="5143500"/>
          </a:xfrm>
          <a:prstGeom prst="rect">
            <a:avLst/>
          </a:prstGeom>
          <a:noFill/>
          <a:ln>
            <a:noFill/>
          </a:ln>
        </p:spPr>
      </p:pic>
      <p:pic>
        <p:nvPicPr>
          <p:cNvPr id="1915" name="Google Shape;1915;p219" title="frames-export-1754552846168.png"/>
          <p:cNvPicPr preferRelativeResize="0"/>
          <p:nvPr/>
        </p:nvPicPr>
        <p:blipFill>
          <a:blip r:embed="rId4">
            <a:alphaModFix/>
          </a:blip>
          <a:stretch>
            <a:fillRect/>
          </a:stretch>
        </p:blipFill>
        <p:spPr>
          <a:xfrm>
            <a:off x="272674" y="2354725"/>
            <a:ext cx="4584726" cy="2788775"/>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920"/>
        <p:cNvGrpSpPr/>
        <p:nvPr/>
      </p:nvGrpSpPr>
      <p:grpSpPr>
        <a:xfrm>
          <a:off x="0" y="0"/>
          <a:ext cx="0" cy="0"/>
          <a:chOff x="0" y="0"/>
          <a:chExt cx="0" cy="0"/>
        </a:xfrm>
      </p:grpSpPr>
      <p:sp>
        <p:nvSpPr>
          <p:cNvPr id="1921" name="Google Shape;1921;p220"/>
          <p:cNvSpPr txBox="1">
            <a:spLocks noGrp="1"/>
          </p:cNvSpPr>
          <p:nvPr>
            <p:ph type="title"/>
          </p:nvPr>
        </p:nvSpPr>
        <p:spPr>
          <a:xfrm>
            <a:off x="529550" y="0"/>
            <a:ext cx="4369800" cy="1329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Informacinis triukšmas</a:t>
            </a:r>
            <a:endParaRPr sz="4500"/>
          </a:p>
        </p:txBody>
      </p:sp>
      <p:pic>
        <p:nvPicPr>
          <p:cNvPr id="1922" name="Google Shape;1922;p220" title="mgm14k308pwd1.jpeg"/>
          <p:cNvPicPr preferRelativeResize="0"/>
          <p:nvPr/>
        </p:nvPicPr>
        <p:blipFill>
          <a:blip r:embed="rId3">
            <a:alphaModFix/>
          </a:blip>
          <a:stretch>
            <a:fillRect/>
          </a:stretch>
        </p:blipFill>
        <p:spPr>
          <a:xfrm>
            <a:off x="152400" y="1420416"/>
            <a:ext cx="3570684" cy="3570684"/>
          </a:xfrm>
          <a:prstGeom prst="rect">
            <a:avLst/>
          </a:prstGeom>
          <a:noFill/>
          <a:ln>
            <a:noFill/>
          </a:ln>
        </p:spPr>
      </p:pic>
      <p:pic>
        <p:nvPicPr>
          <p:cNvPr id="1923" name="Google Shape;1923;p220" title="iwbs0uzafgxd1.jpeg"/>
          <p:cNvPicPr preferRelativeResize="0"/>
          <p:nvPr/>
        </p:nvPicPr>
        <p:blipFill>
          <a:blip r:embed="rId4">
            <a:alphaModFix/>
          </a:blip>
          <a:stretch>
            <a:fillRect/>
          </a:stretch>
        </p:blipFill>
        <p:spPr>
          <a:xfrm>
            <a:off x="5035287" y="0"/>
            <a:ext cx="3480062" cy="5143499"/>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927"/>
        <p:cNvGrpSpPr/>
        <p:nvPr/>
      </p:nvGrpSpPr>
      <p:grpSpPr>
        <a:xfrm>
          <a:off x="0" y="0"/>
          <a:ext cx="0" cy="0"/>
          <a:chOff x="0" y="0"/>
          <a:chExt cx="0" cy="0"/>
        </a:xfrm>
      </p:grpSpPr>
      <p:sp>
        <p:nvSpPr>
          <p:cNvPr id="1928" name="Google Shape;1928;p221"/>
          <p:cNvSpPr txBox="1">
            <a:spLocks noGrp="1"/>
          </p:cNvSpPr>
          <p:nvPr>
            <p:ph type="title"/>
          </p:nvPr>
        </p:nvSpPr>
        <p:spPr>
          <a:xfrm>
            <a:off x="1434600" y="1980150"/>
            <a:ext cx="6274800" cy="1183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EA551F"/>
              </a:buClr>
              <a:buSzPct val="75555"/>
              <a:buFont typeface="Century Gothic"/>
              <a:buNone/>
            </a:pPr>
            <a:r>
              <a:rPr lang="en" sz="4500">
                <a:latin typeface="Century Gothic"/>
                <a:ea typeface="Century Gothic"/>
                <a:cs typeface="Century Gothic"/>
                <a:sym typeface="Century Gothic"/>
              </a:rPr>
              <a:t>Dirbtinis intelektas telefone</a:t>
            </a:r>
            <a:endParaRPr sz="4500">
              <a:latin typeface="Century Gothic"/>
              <a:ea typeface="Century Gothic"/>
              <a:cs typeface="Century Gothic"/>
              <a:sym typeface="Century Gothic"/>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933"/>
        <p:cNvGrpSpPr/>
        <p:nvPr/>
      </p:nvGrpSpPr>
      <p:grpSpPr>
        <a:xfrm>
          <a:off x="0" y="0"/>
          <a:ext cx="0" cy="0"/>
          <a:chOff x="0" y="0"/>
          <a:chExt cx="0" cy="0"/>
        </a:xfrm>
      </p:grpSpPr>
      <p:sp>
        <p:nvSpPr>
          <p:cNvPr id="1934" name="Google Shape;1934;p222"/>
          <p:cNvSpPr txBox="1">
            <a:spLocks noGrp="1"/>
          </p:cNvSpPr>
          <p:nvPr>
            <p:ph type="title"/>
          </p:nvPr>
        </p:nvSpPr>
        <p:spPr>
          <a:xfrm>
            <a:off x="628652" y="273847"/>
            <a:ext cx="7886700" cy="957795"/>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82926"/>
              <a:buFont typeface="Century Gothic"/>
              <a:buNone/>
            </a:pPr>
            <a:r>
              <a:rPr lang="en" sz="4100">
                <a:solidFill>
                  <a:srgbClr val="EA551F"/>
                </a:solidFill>
                <a:latin typeface="Century Gothic"/>
                <a:ea typeface="Century Gothic"/>
                <a:cs typeface="Century Gothic"/>
                <a:sym typeface="Century Gothic"/>
              </a:rPr>
              <a:t>Pažink medijas su Klaudija.</a:t>
            </a:r>
            <a:endParaRPr sz="4100">
              <a:solidFill>
                <a:srgbClr val="EA551F"/>
              </a:solidFill>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82926"/>
              <a:buFont typeface="Century Gothic"/>
              <a:buNone/>
            </a:pPr>
            <a:r>
              <a:rPr lang="en" sz="4100">
                <a:solidFill>
                  <a:srgbClr val="EA551F"/>
                </a:solidFill>
                <a:latin typeface="Century Gothic"/>
                <a:ea typeface="Century Gothic"/>
                <a:cs typeface="Century Gothic"/>
                <a:sym typeface="Century Gothic"/>
              </a:rPr>
              <a:t>Iš kur DI viską žino?</a:t>
            </a:r>
            <a:endParaRPr sz="4100">
              <a:solidFill>
                <a:srgbClr val="EA551F"/>
              </a:solidFill>
              <a:latin typeface="Century Gothic"/>
              <a:ea typeface="Century Gothic"/>
              <a:cs typeface="Century Gothic"/>
              <a:sym typeface="Century Gothic"/>
            </a:endParaRPr>
          </a:p>
        </p:txBody>
      </p:sp>
      <p:pic>
        <p:nvPicPr>
          <p:cNvPr id="1935" name="Google Shape;1935;p222" descr="Dirbtinis intelektas keičia pasaulį, atverdamas naujas galimybes, todėl dabar kaip niekada svarbu sužinoti, kaip jis veikia ir kokią įtaką turi mūsų kasdienybei.&#10;&#10;Pokalbių ciklas „Pažink medijas su Klaudija“ žaismingai ir paprastai atsako į daugumą kasdien Jums kylančių klausimų apie dirbtinį intelektą, saugumą internete, socialinių medijų pavojus, melagienas (fake news), autorių teises ir kitas informacinio raštingumo temas.&#10;&#10;Pokalbis su VDU Informatikos fakulteto dekanu, profesoriumi Tomu Krilavičiumi.&#10;Klaudiją vaidina aktorė Emilija Latėnaitė.&#10;&#10;Visas pokalbis: https://www.youtube.com/playlist?list=PLYTBt9n9khmCN-U4VJ-M3F7-vP3VRyDcX&#10; &#10;Šis vaizdo įrašas yra „Medijų ir informacinio raštingumo kompetencijų ugdymo programos“ dalis.&#10;Finansuoja Lietuvos Respublikos kultūros ministerija.&#10;&#10;Bibliotekavisiems.lt" title="Pažink medijas su Klaudija. Iš kur DI viską žino?">
            <a:hlinkClick r:id="rId3"/>
          </p:cNvPr>
          <p:cNvPicPr preferRelativeResize="0"/>
          <p:nvPr/>
        </p:nvPicPr>
        <p:blipFill>
          <a:blip r:embed="rId4">
            <a:alphaModFix/>
          </a:blip>
          <a:stretch>
            <a:fillRect/>
          </a:stretch>
        </p:blipFill>
        <p:spPr>
          <a:xfrm>
            <a:off x="1563027" y="1590276"/>
            <a:ext cx="6017950" cy="33850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5"/>
                                        </p:tgtEl>
                                        <p:attrNameLst>
                                          <p:attrName>style.visibility</p:attrName>
                                        </p:attrNameLst>
                                      </p:cBhvr>
                                      <p:to>
                                        <p:strVal val="visible"/>
                                      </p:to>
                                    </p:set>
                                    <p:animEffect transition="in" filter="fade">
                                      <p:cBhvr>
                                        <p:cTn id="7" dur="1000"/>
                                        <p:tgtEl>
                                          <p:spTgt spid="1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940"/>
        <p:cNvGrpSpPr/>
        <p:nvPr/>
      </p:nvGrpSpPr>
      <p:grpSpPr>
        <a:xfrm>
          <a:off x="0" y="0"/>
          <a:ext cx="0" cy="0"/>
          <a:chOff x="0" y="0"/>
          <a:chExt cx="0" cy="0"/>
        </a:xfrm>
      </p:grpSpPr>
      <p:sp>
        <p:nvSpPr>
          <p:cNvPr id="1941" name="Google Shape;1941;p223"/>
          <p:cNvSpPr txBox="1"/>
          <p:nvPr/>
        </p:nvSpPr>
        <p:spPr>
          <a:xfrm>
            <a:off x="476925" y="3160737"/>
            <a:ext cx="1824300" cy="775200"/>
          </a:xfrm>
          <a:prstGeom prst="rect">
            <a:avLst/>
          </a:prstGeom>
          <a:no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2E2E2E"/>
              </a:buClr>
              <a:buSzPts val="2400"/>
              <a:buFont typeface="Arial"/>
              <a:buNone/>
            </a:pPr>
            <a:endParaRPr sz="2400" b="0" i="0" u="none" strike="noStrike" cap="none">
              <a:solidFill>
                <a:srgbClr val="2E2E2E"/>
              </a:solidFill>
              <a:latin typeface="Arial"/>
              <a:ea typeface="Arial"/>
              <a:cs typeface="Arial"/>
              <a:sym typeface="Arial"/>
            </a:endParaRPr>
          </a:p>
        </p:txBody>
      </p:sp>
      <p:sp>
        <p:nvSpPr>
          <p:cNvPr id="1942" name="Google Shape;1942;p223"/>
          <p:cNvSpPr txBox="1"/>
          <p:nvPr/>
        </p:nvSpPr>
        <p:spPr>
          <a:xfrm>
            <a:off x="2658065" y="3135402"/>
            <a:ext cx="1814887" cy="1267262"/>
          </a:xfrm>
          <a:prstGeom prst="rect">
            <a:avLst/>
          </a:prstGeom>
          <a:no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Clr>
                <a:srgbClr val="2E2E2E"/>
              </a:buClr>
              <a:buSzPts val="2400"/>
              <a:buFont typeface="Arial"/>
              <a:buNone/>
            </a:pPr>
            <a:endParaRPr sz="2400" b="0" i="0" u="none" strike="noStrike" cap="none">
              <a:solidFill>
                <a:srgbClr val="2E2E2E"/>
              </a:solidFill>
              <a:latin typeface="Arial"/>
              <a:ea typeface="Arial"/>
              <a:cs typeface="Arial"/>
              <a:sym typeface="Arial"/>
            </a:endParaRPr>
          </a:p>
        </p:txBody>
      </p:sp>
      <p:sp>
        <p:nvSpPr>
          <p:cNvPr id="1943" name="Google Shape;1943;p223"/>
          <p:cNvSpPr txBox="1">
            <a:spLocks noGrp="1"/>
          </p:cNvSpPr>
          <p:nvPr>
            <p:ph type="title"/>
          </p:nvPr>
        </p:nvSpPr>
        <p:spPr>
          <a:xfrm>
            <a:off x="520000" y="165575"/>
            <a:ext cx="8356800" cy="890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DI mūsų kasdienybėje</a:t>
            </a:r>
            <a:endParaRPr sz="4500">
              <a:latin typeface="Century Gothic"/>
              <a:ea typeface="Century Gothic"/>
              <a:cs typeface="Century Gothic"/>
              <a:sym typeface="Century Gothic"/>
            </a:endParaRPr>
          </a:p>
        </p:txBody>
      </p:sp>
      <p:sp>
        <p:nvSpPr>
          <p:cNvPr id="1944" name="Google Shape;1944;p223"/>
          <p:cNvSpPr txBox="1"/>
          <p:nvPr/>
        </p:nvSpPr>
        <p:spPr>
          <a:xfrm>
            <a:off x="547750" y="1248550"/>
            <a:ext cx="8301300" cy="3772800"/>
          </a:xfrm>
          <a:prstGeom prst="rect">
            <a:avLst/>
          </a:prstGeom>
          <a:noFill/>
          <a:ln>
            <a:noFill/>
          </a:ln>
        </p:spPr>
        <p:txBody>
          <a:bodyPr spcFirstLastPara="1" wrap="square" lIns="91425" tIns="91425" rIns="91425" bIns="91425" anchor="t" anchorCtr="0">
            <a:noAutofit/>
          </a:bodyPr>
          <a:lstStyle/>
          <a:p>
            <a:pPr marL="457200" lvl="0" indent="-412750" algn="l" rtl="0">
              <a:spcBef>
                <a:spcPts val="0"/>
              </a:spcBef>
              <a:spcAft>
                <a:spcPts val="0"/>
              </a:spcAft>
              <a:buClr>
                <a:srgbClr val="2E2E2E"/>
              </a:buClr>
              <a:buSzPts val="2900"/>
              <a:buAutoNum type="arabicPeriod"/>
            </a:pPr>
            <a:r>
              <a:rPr lang="en" sz="2900" i="1">
                <a:solidFill>
                  <a:srgbClr val="2E2E2E"/>
                </a:solidFill>
              </a:rPr>
              <a:t>Bolt </a:t>
            </a:r>
            <a:r>
              <a:rPr lang="en" sz="2900">
                <a:solidFill>
                  <a:srgbClr val="2E2E2E"/>
                </a:solidFill>
              </a:rPr>
              <a:t>paslaugų naudojimasis</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Navigacija</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Elektroninių laiškų brukalų filtras</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Veido atpažinimo funkcija</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i="1">
                <a:solidFill>
                  <a:srgbClr val="2E2E2E"/>
                </a:solidFill>
              </a:rPr>
              <a:t>Netflix</a:t>
            </a:r>
            <a:r>
              <a:rPr lang="en" sz="2900">
                <a:solidFill>
                  <a:srgbClr val="2E2E2E"/>
                </a:solidFill>
              </a:rPr>
              <a:t>, </a:t>
            </a:r>
            <a:r>
              <a:rPr lang="en" sz="2900" i="1">
                <a:solidFill>
                  <a:srgbClr val="2E2E2E"/>
                </a:solidFill>
              </a:rPr>
              <a:t>Youtube </a:t>
            </a:r>
            <a:r>
              <a:rPr lang="en" sz="2900">
                <a:solidFill>
                  <a:srgbClr val="2E2E2E"/>
                </a:solidFill>
              </a:rPr>
              <a:t>rekomendacijos</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Turinio rekomendacija soc. tinkluose</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Teksto užbaigimo funkcija</a:t>
            </a:r>
            <a:endParaRPr sz="2900">
              <a:solidFill>
                <a:srgbClr val="2E2E2E"/>
              </a:solidFill>
            </a:endParaRPr>
          </a:p>
          <a:p>
            <a:pPr marL="457200" lvl="0" indent="-412750" algn="l" rtl="0">
              <a:spcBef>
                <a:spcPts val="0"/>
              </a:spcBef>
              <a:spcAft>
                <a:spcPts val="0"/>
              </a:spcAft>
              <a:buClr>
                <a:srgbClr val="2E2E2E"/>
              </a:buClr>
              <a:buSzPts val="2900"/>
              <a:buAutoNum type="arabicPeriod"/>
            </a:pPr>
            <a:r>
              <a:rPr lang="en" sz="2900">
                <a:solidFill>
                  <a:srgbClr val="2E2E2E"/>
                </a:solidFill>
              </a:rPr>
              <a:t>Baterijos naudojimo optimizavimas</a:t>
            </a:r>
            <a:endParaRPr sz="2900">
              <a:solidFill>
                <a:srgbClr val="2E2E2E"/>
              </a:solidFil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pic>
        <p:nvPicPr>
          <p:cNvPr id="1950" name="Google Shape;1950;p224" title="Screenshot_20250807_161943_Chrome.jpg"/>
          <p:cNvPicPr preferRelativeResize="0"/>
          <p:nvPr/>
        </p:nvPicPr>
        <p:blipFill rotWithShape="1">
          <a:blip r:embed="rId3">
            <a:alphaModFix/>
          </a:blip>
          <a:srcRect t="14733" b="5540"/>
          <a:stretch/>
        </p:blipFill>
        <p:spPr>
          <a:xfrm>
            <a:off x="3331984" y="1"/>
            <a:ext cx="2904466" cy="5143501"/>
          </a:xfrm>
          <a:prstGeom prst="rect">
            <a:avLst/>
          </a:prstGeom>
          <a:noFill/>
          <a:ln>
            <a:noFill/>
          </a:ln>
        </p:spPr>
      </p:pic>
      <p:pic>
        <p:nvPicPr>
          <p:cNvPr id="1951" name="Google Shape;1951;p224" title="Screenshot_20250807_162000_Chrome.jpg"/>
          <p:cNvPicPr preferRelativeResize="0"/>
          <p:nvPr/>
        </p:nvPicPr>
        <p:blipFill rotWithShape="1">
          <a:blip r:embed="rId4">
            <a:alphaModFix/>
          </a:blip>
          <a:srcRect t="4303" b="6784"/>
          <a:stretch/>
        </p:blipFill>
        <p:spPr>
          <a:xfrm>
            <a:off x="6539672" y="0"/>
            <a:ext cx="2604327" cy="5143501"/>
          </a:xfrm>
          <a:prstGeom prst="rect">
            <a:avLst/>
          </a:prstGeom>
          <a:noFill/>
          <a:ln>
            <a:noFill/>
          </a:ln>
        </p:spPr>
      </p:pic>
      <p:sp>
        <p:nvSpPr>
          <p:cNvPr id="1952" name="Google Shape;1952;p224"/>
          <p:cNvSpPr txBox="1">
            <a:spLocks noGrp="1"/>
          </p:cNvSpPr>
          <p:nvPr>
            <p:ph type="title"/>
          </p:nvPr>
        </p:nvSpPr>
        <p:spPr>
          <a:xfrm>
            <a:off x="180275" y="165575"/>
            <a:ext cx="3364800" cy="1066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Virtualūs asistentai</a:t>
            </a:r>
            <a:endParaRPr sz="4500">
              <a:latin typeface="Century Gothic"/>
              <a:ea typeface="Century Gothic"/>
              <a:cs typeface="Century Gothic"/>
              <a:sym typeface="Century Gothic"/>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957"/>
        <p:cNvGrpSpPr/>
        <p:nvPr/>
      </p:nvGrpSpPr>
      <p:grpSpPr>
        <a:xfrm>
          <a:off x="0" y="0"/>
          <a:ext cx="0" cy="0"/>
          <a:chOff x="0" y="0"/>
          <a:chExt cx="0" cy="0"/>
        </a:xfrm>
      </p:grpSpPr>
      <p:sp>
        <p:nvSpPr>
          <p:cNvPr id="1958" name="Google Shape;1958;p225"/>
          <p:cNvSpPr txBox="1">
            <a:spLocks noGrp="1"/>
          </p:cNvSpPr>
          <p:nvPr>
            <p:ph type="title"/>
          </p:nvPr>
        </p:nvSpPr>
        <p:spPr>
          <a:xfrm>
            <a:off x="541875" y="134551"/>
            <a:ext cx="7973400" cy="10971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Pokalbių robotai ir Google paieška</a:t>
            </a:r>
            <a:endParaRPr sz="4500"/>
          </a:p>
        </p:txBody>
      </p:sp>
      <p:pic>
        <p:nvPicPr>
          <p:cNvPr id="1959" name="Google Shape;1959;p225" title="pngimg.com - google_PNG19644.png"/>
          <p:cNvPicPr preferRelativeResize="0"/>
          <p:nvPr/>
        </p:nvPicPr>
        <p:blipFill>
          <a:blip r:embed="rId3">
            <a:alphaModFix/>
          </a:blip>
          <a:stretch>
            <a:fillRect/>
          </a:stretch>
        </p:blipFill>
        <p:spPr>
          <a:xfrm>
            <a:off x="541875" y="1482200"/>
            <a:ext cx="1480627" cy="616674"/>
          </a:xfrm>
          <a:prstGeom prst="rect">
            <a:avLst/>
          </a:prstGeom>
          <a:noFill/>
          <a:ln>
            <a:noFill/>
          </a:ln>
        </p:spPr>
      </p:pic>
      <p:sp>
        <p:nvSpPr>
          <p:cNvPr id="1960" name="Google Shape;1960;p225"/>
          <p:cNvSpPr txBox="1"/>
          <p:nvPr/>
        </p:nvSpPr>
        <p:spPr>
          <a:xfrm>
            <a:off x="2022500" y="1437075"/>
            <a:ext cx="2354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b="1">
                <a:solidFill>
                  <a:srgbClr val="2E2E2E"/>
                </a:solidFill>
              </a:rPr>
              <a:t>paieška:</a:t>
            </a:r>
            <a:endParaRPr sz="3200" b="1">
              <a:solidFill>
                <a:srgbClr val="2E2E2E"/>
              </a:solidFill>
            </a:endParaRPr>
          </a:p>
        </p:txBody>
      </p:sp>
      <p:sp>
        <p:nvSpPr>
          <p:cNvPr id="1961" name="Google Shape;1961;p225"/>
          <p:cNvSpPr txBox="1"/>
          <p:nvPr/>
        </p:nvSpPr>
        <p:spPr>
          <a:xfrm>
            <a:off x="5238800" y="1451975"/>
            <a:ext cx="3599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200" b="1">
                <a:solidFill>
                  <a:srgbClr val="2E2E2E"/>
                </a:solidFill>
              </a:rPr>
              <a:t>Pokalbių robotai:</a:t>
            </a:r>
            <a:endParaRPr sz="3200" b="1">
              <a:solidFill>
                <a:srgbClr val="2E2E2E"/>
              </a:solidFill>
            </a:endParaRPr>
          </a:p>
        </p:txBody>
      </p:sp>
      <p:sp>
        <p:nvSpPr>
          <p:cNvPr id="1962" name="Google Shape;1962;p225"/>
          <p:cNvSpPr txBox="1"/>
          <p:nvPr/>
        </p:nvSpPr>
        <p:spPr>
          <a:xfrm>
            <a:off x="50" y="2098875"/>
            <a:ext cx="4732500" cy="3016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Clr>
                <a:srgbClr val="2E2E2E"/>
              </a:buClr>
              <a:buSzPts val="2300"/>
              <a:buChar char="●"/>
            </a:pPr>
            <a:r>
              <a:rPr lang="en" sz="2300">
                <a:solidFill>
                  <a:srgbClr val="2E2E2E"/>
                </a:solidFill>
              </a:rPr>
              <a:t>Suranda nuorodas į svetaines, kuriose yra ieškoma informacija.</a:t>
            </a:r>
            <a:endParaRPr sz="2300">
              <a:solidFill>
                <a:srgbClr val="2E2E2E"/>
              </a:solidFill>
            </a:endParaRPr>
          </a:p>
          <a:p>
            <a:pPr marL="457200" lvl="0" indent="-374650" algn="l" rtl="0">
              <a:spcBef>
                <a:spcPts val="0"/>
              </a:spcBef>
              <a:spcAft>
                <a:spcPts val="0"/>
              </a:spcAft>
              <a:buClr>
                <a:srgbClr val="2E2E2E"/>
              </a:buClr>
              <a:buSzPts val="2300"/>
              <a:buChar char="●"/>
            </a:pPr>
            <a:r>
              <a:rPr lang="en" sz="2300">
                <a:solidFill>
                  <a:srgbClr val="2E2E2E"/>
                </a:solidFill>
              </a:rPr>
              <a:t>Esamuoju momentu internete ieško tinkamiausių šaltinių.</a:t>
            </a:r>
            <a:endParaRPr sz="2300">
              <a:solidFill>
                <a:srgbClr val="2E2E2E"/>
              </a:solidFill>
            </a:endParaRPr>
          </a:p>
          <a:p>
            <a:pPr marL="457200" lvl="0" indent="-374650" algn="l" rtl="0">
              <a:spcBef>
                <a:spcPts val="0"/>
              </a:spcBef>
              <a:spcAft>
                <a:spcPts val="0"/>
              </a:spcAft>
              <a:buClr>
                <a:srgbClr val="2E2E2E"/>
              </a:buClr>
              <a:buSzPts val="2300"/>
              <a:buChar char="●"/>
            </a:pPr>
            <a:r>
              <a:rPr lang="en" sz="2300">
                <a:solidFill>
                  <a:srgbClr val="2E2E2E"/>
                </a:solidFill>
              </a:rPr>
              <a:t>Vienkartinė paieška – reikia formuluoti naujus užklausos žodžius kiekvienam klausimui.</a:t>
            </a:r>
            <a:endParaRPr sz="2300">
              <a:solidFill>
                <a:srgbClr val="2E2E2E"/>
              </a:solidFill>
            </a:endParaRPr>
          </a:p>
        </p:txBody>
      </p:sp>
      <p:sp>
        <p:nvSpPr>
          <p:cNvPr id="1963" name="Google Shape;1963;p225"/>
          <p:cNvSpPr txBox="1"/>
          <p:nvPr/>
        </p:nvSpPr>
        <p:spPr>
          <a:xfrm>
            <a:off x="4784350" y="2098875"/>
            <a:ext cx="4359600" cy="3016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Clr>
                <a:srgbClr val="2E2E2E"/>
              </a:buClr>
              <a:buSzPts val="2300"/>
              <a:buChar char="●"/>
            </a:pPr>
            <a:r>
              <a:rPr lang="en" sz="2300">
                <a:solidFill>
                  <a:srgbClr val="2E2E2E"/>
                </a:solidFill>
              </a:rPr>
              <a:t>Tiesiogiai pateikia atsakymus, išmoktus iš interneto svetainių.</a:t>
            </a:r>
            <a:endParaRPr sz="2300">
              <a:solidFill>
                <a:srgbClr val="2E2E2E"/>
              </a:solidFill>
            </a:endParaRPr>
          </a:p>
          <a:p>
            <a:pPr marL="457200" lvl="0" indent="-374650" algn="l" rtl="0">
              <a:spcBef>
                <a:spcPts val="0"/>
              </a:spcBef>
              <a:spcAft>
                <a:spcPts val="0"/>
              </a:spcAft>
              <a:buClr>
                <a:srgbClr val="2E2E2E"/>
              </a:buClr>
              <a:buSzPts val="2300"/>
              <a:buChar char="●"/>
            </a:pPr>
            <a:r>
              <a:rPr lang="en" sz="2300">
                <a:solidFill>
                  <a:srgbClr val="2E2E2E"/>
                </a:solidFill>
              </a:rPr>
              <a:t>Remiasi iš anksto išmokta informacija.</a:t>
            </a:r>
            <a:endParaRPr sz="2300">
              <a:solidFill>
                <a:srgbClr val="2E2E2E"/>
              </a:solidFill>
            </a:endParaRPr>
          </a:p>
          <a:p>
            <a:pPr marL="457200" lvl="0" indent="-374650" algn="l" rtl="0">
              <a:spcBef>
                <a:spcPts val="0"/>
              </a:spcBef>
              <a:spcAft>
                <a:spcPts val="0"/>
              </a:spcAft>
              <a:buClr>
                <a:srgbClr val="2E2E2E"/>
              </a:buClr>
              <a:buSzPts val="2300"/>
              <a:buChar char="●"/>
            </a:pPr>
            <a:r>
              <a:rPr lang="en" sz="2300">
                <a:solidFill>
                  <a:srgbClr val="2E2E2E"/>
                </a:solidFill>
              </a:rPr>
              <a:t>Galima tęsti pokalbį, gauti pavyzdžių, sukurti apibendrinimą ar paveikslėlį.</a:t>
            </a:r>
            <a:endParaRPr sz="2300">
              <a:solidFill>
                <a:srgbClr val="2E2E2E"/>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968"/>
        <p:cNvGrpSpPr/>
        <p:nvPr/>
      </p:nvGrpSpPr>
      <p:grpSpPr>
        <a:xfrm>
          <a:off x="0" y="0"/>
          <a:ext cx="0" cy="0"/>
          <a:chOff x="0" y="0"/>
          <a:chExt cx="0" cy="0"/>
        </a:xfrm>
      </p:grpSpPr>
      <p:sp>
        <p:nvSpPr>
          <p:cNvPr id="1969" name="Google Shape;1969;p226"/>
          <p:cNvSpPr txBox="1">
            <a:spLocks noGrp="1"/>
          </p:cNvSpPr>
          <p:nvPr>
            <p:ph type="body" idx="4294967295"/>
          </p:nvPr>
        </p:nvSpPr>
        <p:spPr>
          <a:xfrm>
            <a:off x="628650" y="1376426"/>
            <a:ext cx="7886700" cy="3407100"/>
          </a:xfrm>
          <a:prstGeom prst="rect">
            <a:avLst/>
          </a:prstGeom>
          <a:noFill/>
          <a:ln>
            <a:noFill/>
          </a:ln>
        </p:spPr>
        <p:txBody>
          <a:bodyPr spcFirstLastPara="1" wrap="square" lIns="68575" tIns="34275" rIns="68575" bIns="34275" anchor="t" anchorCtr="0">
            <a:noAutofit/>
          </a:bodyPr>
          <a:lstStyle/>
          <a:p>
            <a:pPr marL="177800" lvl="0" indent="-228600" algn="l" rtl="0">
              <a:lnSpc>
                <a:spcPct val="100000"/>
              </a:lnSpc>
              <a:spcBef>
                <a:spcPts val="0"/>
              </a:spcBef>
              <a:spcAft>
                <a:spcPts val="0"/>
              </a:spcAft>
              <a:buClr>
                <a:srgbClr val="2E2E2E"/>
              </a:buClr>
              <a:buSzPts val="3200"/>
              <a:buChar char="•"/>
            </a:pPr>
            <a:r>
              <a:rPr lang="en" sz="3200">
                <a:latin typeface="Arial"/>
                <a:ea typeface="Arial"/>
                <a:cs typeface="Arial"/>
                <a:sym typeface="Arial"/>
              </a:rPr>
              <a:t>Patikrinkite informaciją</a:t>
            </a:r>
            <a:endParaRPr sz="3200">
              <a:latin typeface="Arial"/>
              <a:ea typeface="Arial"/>
              <a:cs typeface="Arial"/>
              <a:sym typeface="Arial"/>
            </a:endParaRPr>
          </a:p>
          <a:p>
            <a:pPr marL="177800" lvl="0" indent="-228600" algn="l" rtl="0">
              <a:lnSpc>
                <a:spcPct val="100000"/>
              </a:lnSpc>
              <a:spcBef>
                <a:spcPts val="800"/>
              </a:spcBef>
              <a:spcAft>
                <a:spcPts val="0"/>
              </a:spcAft>
              <a:buClr>
                <a:srgbClr val="2E2E2E"/>
              </a:buClr>
              <a:buSzPts val="3200"/>
              <a:buChar char="•"/>
            </a:pPr>
            <a:r>
              <a:rPr lang="en" sz="3200">
                <a:latin typeface="Arial"/>
                <a:ea typeface="Arial"/>
                <a:cs typeface="Arial"/>
                <a:sym typeface="Arial"/>
              </a:rPr>
              <a:t>Stebėkite, ar rezultatai nėra šališki</a:t>
            </a:r>
            <a:endParaRPr sz="3200"/>
          </a:p>
          <a:p>
            <a:pPr marL="177800" lvl="0" indent="-228600" algn="l" rtl="0">
              <a:lnSpc>
                <a:spcPct val="100000"/>
              </a:lnSpc>
              <a:spcBef>
                <a:spcPts val="800"/>
              </a:spcBef>
              <a:spcAft>
                <a:spcPts val="0"/>
              </a:spcAft>
              <a:buClr>
                <a:srgbClr val="2E2E2E"/>
              </a:buClr>
              <a:buSzPts val="3200"/>
              <a:buChar char="•"/>
            </a:pPr>
            <a:r>
              <a:rPr lang="en" sz="3200">
                <a:latin typeface="Arial"/>
                <a:ea typeface="Arial"/>
                <a:cs typeface="Arial"/>
                <a:sym typeface="Arial"/>
              </a:rPr>
              <a:t>Naudokite atsakingai</a:t>
            </a:r>
            <a:endParaRPr sz="3200"/>
          </a:p>
          <a:p>
            <a:pPr marL="177800" lvl="0" indent="-228600" algn="l" rtl="0">
              <a:lnSpc>
                <a:spcPct val="100000"/>
              </a:lnSpc>
              <a:spcBef>
                <a:spcPts val="800"/>
              </a:spcBef>
              <a:spcAft>
                <a:spcPts val="0"/>
              </a:spcAft>
              <a:buClr>
                <a:srgbClr val="2E2E2E"/>
              </a:buClr>
              <a:buSzPts val="3200"/>
              <a:buChar char="•"/>
            </a:pPr>
            <a:r>
              <a:rPr lang="en" sz="3200">
                <a:latin typeface="Arial"/>
                <a:ea typeface="Arial"/>
                <a:cs typeface="Arial"/>
                <a:sym typeface="Arial"/>
              </a:rPr>
              <a:t>Būkite informuoti</a:t>
            </a:r>
            <a:endParaRPr sz="3200"/>
          </a:p>
          <a:p>
            <a:pPr marL="177800" lvl="0" indent="-228600" algn="l" rtl="0">
              <a:lnSpc>
                <a:spcPct val="100000"/>
              </a:lnSpc>
              <a:spcBef>
                <a:spcPts val="800"/>
              </a:spcBef>
              <a:spcAft>
                <a:spcPts val="0"/>
              </a:spcAft>
              <a:buClr>
                <a:srgbClr val="2E2E2E"/>
              </a:buClr>
              <a:buSzPts val="3200"/>
              <a:buChar char="•"/>
            </a:pPr>
            <a:r>
              <a:rPr lang="en" sz="3200">
                <a:latin typeface="Arial"/>
                <a:ea typeface="Arial"/>
                <a:cs typeface="Arial"/>
                <a:sym typeface="Arial"/>
              </a:rPr>
              <a:t>Kreipkitės pagalbos</a:t>
            </a:r>
            <a:endParaRPr sz="3200"/>
          </a:p>
        </p:txBody>
      </p:sp>
      <p:sp>
        <p:nvSpPr>
          <p:cNvPr id="1970" name="Google Shape;1970;p226"/>
          <p:cNvSpPr txBox="1">
            <a:spLocks noGrp="1"/>
          </p:cNvSpPr>
          <p:nvPr>
            <p:ph type="title"/>
          </p:nvPr>
        </p:nvSpPr>
        <p:spPr>
          <a:xfrm>
            <a:off x="533401" y="0"/>
            <a:ext cx="7981951" cy="1231642"/>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Svarbiausi naudojimosi generatyviniu DI aspektai:</a:t>
            </a:r>
            <a:endParaRPr sz="450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975"/>
        <p:cNvGrpSpPr/>
        <p:nvPr/>
      </p:nvGrpSpPr>
      <p:grpSpPr>
        <a:xfrm>
          <a:off x="0" y="0"/>
          <a:ext cx="0" cy="0"/>
          <a:chOff x="0" y="0"/>
          <a:chExt cx="0" cy="0"/>
        </a:xfrm>
      </p:grpSpPr>
      <p:sp>
        <p:nvSpPr>
          <p:cNvPr id="1976" name="Google Shape;1976;p227"/>
          <p:cNvSpPr txBox="1">
            <a:spLocks noGrp="1"/>
          </p:cNvSpPr>
          <p:nvPr>
            <p:ph type="title"/>
          </p:nvPr>
        </p:nvSpPr>
        <p:spPr>
          <a:xfrm>
            <a:off x="516469" y="273847"/>
            <a:ext cx="7998883" cy="957795"/>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EA551F"/>
              </a:buClr>
              <a:buSzPct val="82926"/>
              <a:buFont typeface="Century Gothic"/>
              <a:buNone/>
            </a:pPr>
            <a:r>
              <a:rPr lang="en" sz="4100">
                <a:solidFill>
                  <a:srgbClr val="EA551F"/>
                </a:solidFill>
                <a:latin typeface="Century Gothic"/>
                <a:ea typeface="Century Gothic"/>
                <a:cs typeface="Century Gothic"/>
                <a:sym typeface="Century Gothic"/>
              </a:rPr>
              <a:t>Pažink medijas su Klaudija.</a:t>
            </a:r>
            <a:endParaRPr sz="4100">
              <a:solidFill>
                <a:srgbClr val="EA551F"/>
              </a:solidFill>
              <a:latin typeface="Century Gothic"/>
              <a:ea typeface="Century Gothic"/>
              <a:cs typeface="Century Gothic"/>
              <a:sym typeface="Century Gothic"/>
            </a:endParaRPr>
          </a:p>
          <a:p>
            <a:pPr marL="0" lvl="0" indent="0" algn="l" rtl="0">
              <a:lnSpc>
                <a:spcPct val="90000"/>
              </a:lnSpc>
              <a:spcBef>
                <a:spcPts val="0"/>
              </a:spcBef>
              <a:spcAft>
                <a:spcPts val="0"/>
              </a:spcAft>
              <a:buClr>
                <a:srgbClr val="EA551F"/>
              </a:buClr>
              <a:buSzPct val="82926"/>
              <a:buFont typeface="Century Gothic"/>
              <a:buNone/>
            </a:pPr>
            <a:r>
              <a:rPr lang="en" sz="4100">
                <a:solidFill>
                  <a:srgbClr val="EA551F"/>
                </a:solidFill>
                <a:latin typeface="Century Gothic"/>
                <a:ea typeface="Century Gothic"/>
                <a:cs typeface="Century Gothic"/>
                <a:sym typeface="Century Gothic"/>
              </a:rPr>
              <a:t>Ar DI saugus naudoti?</a:t>
            </a:r>
            <a:endParaRPr sz="4100">
              <a:solidFill>
                <a:srgbClr val="EA551F"/>
              </a:solidFill>
              <a:latin typeface="Century Gothic"/>
              <a:ea typeface="Century Gothic"/>
              <a:cs typeface="Century Gothic"/>
              <a:sym typeface="Century Gothic"/>
            </a:endParaRPr>
          </a:p>
        </p:txBody>
      </p:sp>
      <p:pic>
        <p:nvPicPr>
          <p:cNvPr id="1977" name="Google Shape;1977;p227" descr="Dirbtinis intelektas keičia pasaulį, atverdamas naujas galimybes, todėl dabar kaip niekada svarbu sužinoti, kaip jis veikia ir kokią įtaką turi mūsų kasdienybei.&#10;&#10;Pokalbių ciklas „Pažink medijas su Klaudija“ žaismingai ir paprastai atsako į daugumą kasdien Jums kylančių klausimų apie dirbtinį intelektą, saugumą internete, socialinių medijų pavojus, melagienas (fake news), autorių teises ir kitas informacinio raštingumo temas.&#10;&#10;Pokalbis su VDU Informatikos fakulteto dekanu, profesoriumi Tomu Krilavičiumi.&#10;Klaudiją vaidina aktorė Emilija Latėnaitė.&#10;&#10;Visas pokalbis: https://www.youtube.com/playlist?list=PLYTBt9n9khmCN-U4VJ-M3F7-vP3VRyDcX&#10; &#10;Šis vaizdo įrašas yra „Medijų ir informacinio raštingumo kompetencijų ugdymo programos“ dalis.&#10;Finansuoja Lietuvos Respublikos kultūros ministerija.&#10;&#10;Bibliotekavisiems.lt" title="Pažink medijas su Klaudija. Ar DI yra saugus naudoti?">
            <a:hlinkClick r:id="rId3"/>
          </p:cNvPr>
          <p:cNvPicPr preferRelativeResize="0"/>
          <p:nvPr/>
        </p:nvPicPr>
        <p:blipFill>
          <a:blip r:embed="rId4">
            <a:alphaModFix/>
          </a:blip>
          <a:stretch>
            <a:fillRect/>
          </a:stretch>
        </p:blipFill>
        <p:spPr>
          <a:xfrm>
            <a:off x="1273700" y="1496000"/>
            <a:ext cx="6484425" cy="3647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7"/>
                                        </p:tgtEl>
                                        <p:attrNameLst>
                                          <p:attrName>style.visibility</p:attrName>
                                        </p:attrNameLst>
                                      </p:cBhvr>
                                      <p:to>
                                        <p:strVal val="visible"/>
                                      </p:to>
                                    </p:set>
                                    <p:animEffect transition="in" filter="fade">
                                      <p:cBhvr>
                                        <p:cTn id="7" dur="1000"/>
                                        <p:tgtEl>
                                          <p:spTgt spid="1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982"/>
        <p:cNvGrpSpPr/>
        <p:nvPr/>
      </p:nvGrpSpPr>
      <p:grpSpPr>
        <a:xfrm>
          <a:off x="0" y="0"/>
          <a:ext cx="0" cy="0"/>
          <a:chOff x="0" y="0"/>
          <a:chExt cx="0" cy="0"/>
        </a:xfrm>
      </p:grpSpPr>
      <p:sp>
        <p:nvSpPr>
          <p:cNvPr id="1983" name="Google Shape;1983;p228"/>
          <p:cNvSpPr txBox="1">
            <a:spLocks noGrp="1"/>
          </p:cNvSpPr>
          <p:nvPr>
            <p:ph type="title"/>
          </p:nvPr>
        </p:nvSpPr>
        <p:spPr>
          <a:xfrm>
            <a:off x="541864" y="0"/>
            <a:ext cx="8537400" cy="1290000"/>
          </a:xfrm>
          <a:prstGeom prst="rect">
            <a:avLst/>
          </a:prstGeom>
          <a:noFill/>
          <a:ln>
            <a:noFill/>
          </a:ln>
        </p:spPr>
        <p:txBody>
          <a:bodyPr spcFirstLastPara="1" wrap="square" lIns="68575" tIns="34275" rIns="68575" bIns="34275" anchor="ctr" anchorCtr="0">
            <a:normAutofit/>
          </a:bodyPr>
          <a:lstStyle/>
          <a:p>
            <a:pPr marL="0" lvl="0" indent="0" algn="l" rtl="0">
              <a:lnSpc>
                <a:spcPct val="127111"/>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Pokalbių robotai</a:t>
            </a:r>
            <a:endParaRPr sz="4500">
              <a:latin typeface="Century Gothic"/>
              <a:ea typeface="Century Gothic"/>
              <a:cs typeface="Century Gothic"/>
              <a:sym typeface="Century Gothic"/>
            </a:endParaRPr>
          </a:p>
        </p:txBody>
      </p:sp>
      <p:pic>
        <p:nvPicPr>
          <p:cNvPr id="1984" name="Google Shape;1984;p228" title="Google_Gemini_logo.svg.png"/>
          <p:cNvPicPr preferRelativeResize="0"/>
          <p:nvPr/>
        </p:nvPicPr>
        <p:blipFill>
          <a:blip r:embed="rId3">
            <a:alphaModFix/>
          </a:blip>
          <a:stretch>
            <a:fillRect/>
          </a:stretch>
        </p:blipFill>
        <p:spPr>
          <a:xfrm>
            <a:off x="815100" y="2495550"/>
            <a:ext cx="2664456" cy="985850"/>
          </a:xfrm>
          <a:prstGeom prst="rect">
            <a:avLst/>
          </a:prstGeom>
          <a:noFill/>
          <a:ln>
            <a:noFill/>
          </a:ln>
        </p:spPr>
      </p:pic>
      <p:pic>
        <p:nvPicPr>
          <p:cNvPr id="1985" name="Google Shape;1985;p228" title="ChatGPT-Logo-Without-Background-Features-ChatGPT.png"/>
          <p:cNvPicPr preferRelativeResize="0"/>
          <p:nvPr/>
        </p:nvPicPr>
        <p:blipFill>
          <a:blip r:embed="rId4">
            <a:alphaModFix/>
          </a:blip>
          <a:stretch>
            <a:fillRect/>
          </a:stretch>
        </p:blipFill>
        <p:spPr>
          <a:xfrm>
            <a:off x="79125" y="1487824"/>
            <a:ext cx="3580930" cy="1052799"/>
          </a:xfrm>
          <a:prstGeom prst="rect">
            <a:avLst/>
          </a:prstGeom>
          <a:noFill/>
          <a:ln>
            <a:noFill/>
          </a:ln>
        </p:spPr>
      </p:pic>
      <p:pic>
        <p:nvPicPr>
          <p:cNvPr id="1986" name="Google Shape;1986;p228" title="copilot_logo-full.png"/>
          <p:cNvPicPr preferRelativeResize="0"/>
          <p:nvPr/>
        </p:nvPicPr>
        <p:blipFill>
          <a:blip r:embed="rId5">
            <a:alphaModFix/>
          </a:blip>
          <a:stretch>
            <a:fillRect/>
          </a:stretch>
        </p:blipFill>
        <p:spPr>
          <a:xfrm>
            <a:off x="218763" y="3272325"/>
            <a:ext cx="3301651" cy="2063526"/>
          </a:xfrm>
          <a:prstGeom prst="rect">
            <a:avLst/>
          </a:prstGeom>
          <a:noFill/>
          <a:ln>
            <a:noFill/>
          </a:ln>
        </p:spPr>
      </p:pic>
      <p:pic>
        <p:nvPicPr>
          <p:cNvPr id="1987" name="Google Shape;1987;p228" title="Perplexity_AI_logo.svg.png"/>
          <p:cNvPicPr preferRelativeResize="0"/>
          <p:nvPr/>
        </p:nvPicPr>
        <p:blipFill>
          <a:blip r:embed="rId6">
            <a:alphaModFix/>
          </a:blip>
          <a:stretch>
            <a:fillRect/>
          </a:stretch>
        </p:blipFill>
        <p:spPr>
          <a:xfrm>
            <a:off x="4983900" y="1547376"/>
            <a:ext cx="3580923" cy="862003"/>
          </a:xfrm>
          <a:prstGeom prst="rect">
            <a:avLst/>
          </a:prstGeom>
          <a:noFill/>
          <a:ln>
            <a:noFill/>
          </a:ln>
        </p:spPr>
      </p:pic>
      <p:pic>
        <p:nvPicPr>
          <p:cNvPr id="1988" name="Google Shape;1988;p228" title="Claude_AI_logo.svg.png"/>
          <p:cNvPicPr preferRelativeResize="0"/>
          <p:nvPr/>
        </p:nvPicPr>
        <p:blipFill>
          <a:blip r:embed="rId7">
            <a:alphaModFix/>
          </a:blip>
          <a:stretch>
            <a:fillRect/>
          </a:stretch>
        </p:blipFill>
        <p:spPr>
          <a:xfrm>
            <a:off x="4916025" y="2759750"/>
            <a:ext cx="3689475" cy="792675"/>
          </a:xfrm>
          <a:prstGeom prst="rect">
            <a:avLst/>
          </a:prstGeom>
          <a:noFill/>
          <a:ln>
            <a:noFill/>
          </a:ln>
        </p:spPr>
      </p:pic>
      <p:grpSp>
        <p:nvGrpSpPr>
          <p:cNvPr id="1989" name="Google Shape;1989;p228"/>
          <p:cNvGrpSpPr/>
          <p:nvPr/>
        </p:nvGrpSpPr>
        <p:grpSpPr>
          <a:xfrm>
            <a:off x="4983900" y="3902788"/>
            <a:ext cx="2932025" cy="1052825"/>
            <a:chOff x="365975" y="1384038"/>
            <a:chExt cx="2932025" cy="1052825"/>
          </a:xfrm>
        </p:grpSpPr>
        <p:pic>
          <p:nvPicPr>
            <p:cNvPr id="1990" name="Google Shape;1990;p228" title="Meta_AI_Logo_(Ring_Only).png"/>
            <p:cNvPicPr preferRelativeResize="0"/>
            <p:nvPr/>
          </p:nvPicPr>
          <p:blipFill>
            <a:blip r:embed="rId8">
              <a:alphaModFix/>
            </a:blip>
            <a:stretch>
              <a:fillRect/>
            </a:stretch>
          </p:blipFill>
          <p:spPr>
            <a:xfrm>
              <a:off x="365975" y="1384038"/>
              <a:ext cx="1052825" cy="1052825"/>
            </a:xfrm>
            <a:prstGeom prst="rect">
              <a:avLst/>
            </a:prstGeom>
            <a:noFill/>
            <a:ln>
              <a:noFill/>
            </a:ln>
          </p:spPr>
        </p:pic>
        <p:sp>
          <p:nvSpPr>
            <p:cNvPr id="1991" name="Google Shape;1991;p228"/>
            <p:cNvSpPr txBox="1"/>
            <p:nvPr/>
          </p:nvSpPr>
          <p:spPr>
            <a:xfrm>
              <a:off x="1418800" y="1525700"/>
              <a:ext cx="18792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800">
                  <a:solidFill>
                    <a:srgbClr val="2E2E2E"/>
                  </a:solidFill>
                </a:rPr>
                <a:t>Meta AI</a:t>
              </a:r>
              <a:endParaRPr sz="3800">
                <a:solidFill>
                  <a:srgbClr val="2E2E2E"/>
                </a:solidFill>
              </a:endParaRPr>
            </a:p>
          </p:txBody>
        </p:sp>
      </p:gr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996"/>
        <p:cNvGrpSpPr/>
        <p:nvPr/>
      </p:nvGrpSpPr>
      <p:grpSpPr>
        <a:xfrm>
          <a:off x="0" y="0"/>
          <a:ext cx="0" cy="0"/>
          <a:chOff x="0" y="0"/>
          <a:chExt cx="0" cy="0"/>
        </a:xfrm>
      </p:grpSpPr>
      <p:sp>
        <p:nvSpPr>
          <p:cNvPr id="1997" name="Google Shape;1997;p229"/>
          <p:cNvSpPr txBox="1">
            <a:spLocks noGrp="1"/>
          </p:cNvSpPr>
          <p:nvPr>
            <p:ph type="title"/>
          </p:nvPr>
        </p:nvSpPr>
        <p:spPr>
          <a:xfrm>
            <a:off x="270302" y="305472"/>
            <a:ext cx="82110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ChatGPT</a:t>
            </a:r>
            <a:endParaRPr sz="4500">
              <a:latin typeface="Century Gothic"/>
              <a:ea typeface="Century Gothic"/>
              <a:cs typeface="Century Gothic"/>
              <a:sym typeface="Century Gothic"/>
            </a:endParaRPr>
          </a:p>
        </p:txBody>
      </p:sp>
      <p:pic>
        <p:nvPicPr>
          <p:cNvPr id="1998" name="Google Shape;1998;p229" title="chat.jpg"/>
          <p:cNvPicPr preferRelativeResize="0"/>
          <p:nvPr/>
        </p:nvPicPr>
        <p:blipFill>
          <a:blip r:embed="rId3">
            <a:alphaModFix/>
          </a:blip>
          <a:stretch>
            <a:fillRect/>
          </a:stretch>
        </p:blipFill>
        <p:spPr>
          <a:xfrm>
            <a:off x="3105810" y="0"/>
            <a:ext cx="3086116" cy="5143500"/>
          </a:xfrm>
          <a:prstGeom prst="rect">
            <a:avLst/>
          </a:prstGeom>
          <a:noFill/>
          <a:ln>
            <a:noFill/>
          </a:ln>
        </p:spPr>
      </p:pic>
      <p:pic>
        <p:nvPicPr>
          <p:cNvPr id="1999" name="Google Shape;1999;p229" title="Screenshot_20250813_182013_ChatGPT.jpg"/>
          <p:cNvPicPr preferRelativeResize="0"/>
          <p:nvPr/>
        </p:nvPicPr>
        <p:blipFill rotWithShape="1">
          <a:blip r:embed="rId4">
            <a:alphaModFix/>
          </a:blip>
          <a:srcRect t="4359" r="12793" b="20481"/>
          <a:stretch/>
        </p:blipFill>
        <p:spPr>
          <a:xfrm>
            <a:off x="6452600" y="-4475"/>
            <a:ext cx="2691401" cy="5152451"/>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2004"/>
        <p:cNvGrpSpPr/>
        <p:nvPr/>
      </p:nvGrpSpPr>
      <p:grpSpPr>
        <a:xfrm>
          <a:off x="0" y="0"/>
          <a:ext cx="0" cy="0"/>
          <a:chOff x="0" y="0"/>
          <a:chExt cx="0" cy="0"/>
        </a:xfrm>
      </p:grpSpPr>
      <p:sp>
        <p:nvSpPr>
          <p:cNvPr id="2005" name="Google Shape;2005;p230"/>
          <p:cNvSpPr txBox="1">
            <a:spLocks noGrp="1"/>
          </p:cNvSpPr>
          <p:nvPr>
            <p:ph type="title"/>
          </p:nvPr>
        </p:nvSpPr>
        <p:spPr>
          <a:xfrm>
            <a:off x="204589" y="273847"/>
            <a:ext cx="79734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Gemini</a:t>
            </a:r>
            <a:endParaRPr sz="4500"/>
          </a:p>
        </p:txBody>
      </p:sp>
      <p:pic>
        <p:nvPicPr>
          <p:cNvPr id="2006" name="Google Shape;2006;p230" title="Screenshot_20250813_143637_Chrome.jpg"/>
          <p:cNvPicPr preferRelativeResize="0"/>
          <p:nvPr/>
        </p:nvPicPr>
        <p:blipFill rotWithShape="1">
          <a:blip r:embed="rId3">
            <a:alphaModFix/>
          </a:blip>
          <a:srcRect t="10270" b="10964"/>
          <a:stretch/>
        </p:blipFill>
        <p:spPr>
          <a:xfrm>
            <a:off x="2948512" y="0"/>
            <a:ext cx="2939820" cy="5143501"/>
          </a:xfrm>
          <a:prstGeom prst="rect">
            <a:avLst/>
          </a:prstGeom>
          <a:noFill/>
          <a:ln>
            <a:noFill/>
          </a:ln>
        </p:spPr>
      </p:pic>
      <p:pic>
        <p:nvPicPr>
          <p:cNvPr id="2007" name="Google Shape;2007;p230" title="Screenshot_20250813_144108_Chrome (1).jpg"/>
          <p:cNvPicPr preferRelativeResize="0"/>
          <p:nvPr/>
        </p:nvPicPr>
        <p:blipFill rotWithShape="1">
          <a:blip r:embed="rId4">
            <a:alphaModFix/>
          </a:blip>
          <a:srcRect t="10273" b="11301"/>
          <a:stretch/>
        </p:blipFill>
        <p:spPr>
          <a:xfrm>
            <a:off x="6204175" y="0"/>
            <a:ext cx="2939825" cy="5121198"/>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2012"/>
        <p:cNvGrpSpPr/>
        <p:nvPr/>
      </p:nvGrpSpPr>
      <p:grpSpPr>
        <a:xfrm>
          <a:off x="0" y="0"/>
          <a:ext cx="0" cy="0"/>
          <a:chOff x="0" y="0"/>
          <a:chExt cx="0" cy="0"/>
        </a:xfrm>
      </p:grpSpPr>
      <p:sp>
        <p:nvSpPr>
          <p:cNvPr id="2013" name="Google Shape;2013;p231"/>
          <p:cNvSpPr txBox="1">
            <a:spLocks noGrp="1"/>
          </p:cNvSpPr>
          <p:nvPr>
            <p:ph type="title"/>
          </p:nvPr>
        </p:nvSpPr>
        <p:spPr>
          <a:xfrm>
            <a:off x="267839" y="273847"/>
            <a:ext cx="79734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Copilot</a:t>
            </a:r>
            <a:endParaRPr sz="4500"/>
          </a:p>
        </p:txBody>
      </p:sp>
      <p:pic>
        <p:nvPicPr>
          <p:cNvPr id="2014" name="Google Shape;2014;p231" title="copilot.jpg"/>
          <p:cNvPicPr preferRelativeResize="0"/>
          <p:nvPr/>
        </p:nvPicPr>
        <p:blipFill rotWithShape="1">
          <a:blip r:embed="rId3">
            <a:alphaModFix/>
          </a:blip>
          <a:srcRect t="11111" b="6706"/>
          <a:stretch/>
        </p:blipFill>
        <p:spPr>
          <a:xfrm>
            <a:off x="3033200" y="0"/>
            <a:ext cx="2817699" cy="5143501"/>
          </a:xfrm>
          <a:prstGeom prst="rect">
            <a:avLst/>
          </a:prstGeom>
          <a:noFill/>
          <a:ln>
            <a:noFill/>
          </a:ln>
        </p:spPr>
      </p:pic>
      <p:pic>
        <p:nvPicPr>
          <p:cNvPr id="2015" name="Google Shape;2015;p231" title="copilot pav.jpg"/>
          <p:cNvPicPr preferRelativeResize="0"/>
          <p:nvPr/>
        </p:nvPicPr>
        <p:blipFill rotWithShape="1">
          <a:blip r:embed="rId4">
            <a:alphaModFix/>
          </a:blip>
          <a:srcRect t="1088"/>
          <a:stretch/>
        </p:blipFill>
        <p:spPr>
          <a:xfrm>
            <a:off x="6023915" y="0"/>
            <a:ext cx="3120085" cy="5143500"/>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2020"/>
        <p:cNvGrpSpPr/>
        <p:nvPr/>
      </p:nvGrpSpPr>
      <p:grpSpPr>
        <a:xfrm>
          <a:off x="0" y="0"/>
          <a:ext cx="0" cy="0"/>
          <a:chOff x="0" y="0"/>
          <a:chExt cx="0" cy="0"/>
        </a:xfrm>
      </p:grpSpPr>
      <p:sp>
        <p:nvSpPr>
          <p:cNvPr id="2021" name="Google Shape;2021;p232"/>
          <p:cNvSpPr txBox="1">
            <a:spLocks noGrp="1"/>
          </p:cNvSpPr>
          <p:nvPr>
            <p:ph type="title"/>
          </p:nvPr>
        </p:nvSpPr>
        <p:spPr>
          <a:xfrm>
            <a:off x="278364" y="273847"/>
            <a:ext cx="79734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Perplexity</a:t>
            </a:r>
            <a:endParaRPr sz="4500"/>
          </a:p>
        </p:txBody>
      </p:sp>
      <p:pic>
        <p:nvPicPr>
          <p:cNvPr id="2022" name="Google Shape;2022;p232" title="Screenshot_20250813_145443_Chrome.jpg"/>
          <p:cNvPicPr preferRelativeResize="0"/>
          <p:nvPr/>
        </p:nvPicPr>
        <p:blipFill>
          <a:blip r:embed="rId3">
            <a:alphaModFix/>
          </a:blip>
          <a:stretch>
            <a:fillRect/>
          </a:stretch>
        </p:blipFill>
        <p:spPr>
          <a:xfrm>
            <a:off x="3390900" y="1"/>
            <a:ext cx="2549147" cy="5143501"/>
          </a:xfrm>
          <a:prstGeom prst="rect">
            <a:avLst/>
          </a:prstGeom>
          <a:noFill/>
          <a:ln>
            <a:noFill/>
          </a:ln>
        </p:spPr>
      </p:pic>
      <p:pic>
        <p:nvPicPr>
          <p:cNvPr id="2023" name="Google Shape;2023;p232" title="Screenshot_20250813_145557_Chrome.jpg"/>
          <p:cNvPicPr preferRelativeResize="0"/>
          <p:nvPr/>
        </p:nvPicPr>
        <p:blipFill>
          <a:blip r:embed="rId4">
            <a:alphaModFix/>
          </a:blip>
          <a:stretch>
            <a:fillRect/>
          </a:stretch>
        </p:blipFill>
        <p:spPr>
          <a:xfrm>
            <a:off x="6318450" y="1"/>
            <a:ext cx="2825542" cy="5143498"/>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2028"/>
        <p:cNvGrpSpPr/>
        <p:nvPr/>
      </p:nvGrpSpPr>
      <p:grpSpPr>
        <a:xfrm>
          <a:off x="0" y="0"/>
          <a:ext cx="0" cy="0"/>
          <a:chOff x="0" y="0"/>
          <a:chExt cx="0" cy="0"/>
        </a:xfrm>
      </p:grpSpPr>
      <p:sp>
        <p:nvSpPr>
          <p:cNvPr id="2029" name="Google Shape;2029;p233"/>
          <p:cNvSpPr txBox="1">
            <a:spLocks noGrp="1"/>
          </p:cNvSpPr>
          <p:nvPr>
            <p:ph type="title"/>
          </p:nvPr>
        </p:nvSpPr>
        <p:spPr>
          <a:xfrm>
            <a:off x="352139" y="273847"/>
            <a:ext cx="79734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Claude</a:t>
            </a:r>
            <a:endParaRPr sz="4500"/>
          </a:p>
        </p:txBody>
      </p:sp>
      <p:pic>
        <p:nvPicPr>
          <p:cNvPr id="2030" name="Google Shape;2030;p233" title="claude.jpg"/>
          <p:cNvPicPr preferRelativeResize="0"/>
          <p:nvPr/>
        </p:nvPicPr>
        <p:blipFill rotWithShape="1">
          <a:blip r:embed="rId3">
            <a:alphaModFix/>
          </a:blip>
          <a:srcRect t="10023" b="6097"/>
          <a:stretch/>
        </p:blipFill>
        <p:spPr>
          <a:xfrm>
            <a:off x="3137525" y="0"/>
            <a:ext cx="2760689" cy="5143501"/>
          </a:xfrm>
          <a:prstGeom prst="rect">
            <a:avLst/>
          </a:prstGeom>
          <a:noFill/>
          <a:ln>
            <a:noFill/>
          </a:ln>
        </p:spPr>
      </p:pic>
      <p:pic>
        <p:nvPicPr>
          <p:cNvPr id="2031" name="Google Shape;2031;p233" title="claude pav.jpg"/>
          <p:cNvPicPr preferRelativeResize="0"/>
          <p:nvPr/>
        </p:nvPicPr>
        <p:blipFill rotWithShape="1">
          <a:blip r:embed="rId4">
            <a:alphaModFix/>
          </a:blip>
          <a:srcRect t="14603" b="21347"/>
          <a:stretch/>
        </p:blipFill>
        <p:spPr>
          <a:xfrm>
            <a:off x="6018963" y="0"/>
            <a:ext cx="3125039" cy="5143501"/>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2036"/>
        <p:cNvGrpSpPr/>
        <p:nvPr/>
      </p:nvGrpSpPr>
      <p:grpSpPr>
        <a:xfrm>
          <a:off x="0" y="0"/>
          <a:ext cx="0" cy="0"/>
          <a:chOff x="0" y="0"/>
          <a:chExt cx="0" cy="0"/>
        </a:xfrm>
      </p:grpSpPr>
      <p:sp>
        <p:nvSpPr>
          <p:cNvPr id="2037" name="Google Shape;2037;p234"/>
          <p:cNvSpPr txBox="1">
            <a:spLocks noGrp="1"/>
          </p:cNvSpPr>
          <p:nvPr>
            <p:ph type="title"/>
          </p:nvPr>
        </p:nvSpPr>
        <p:spPr>
          <a:xfrm>
            <a:off x="246764" y="273847"/>
            <a:ext cx="79734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Meta AI</a:t>
            </a:r>
            <a:endParaRPr sz="4500"/>
          </a:p>
        </p:txBody>
      </p:sp>
      <p:pic>
        <p:nvPicPr>
          <p:cNvPr id="2038" name="Google Shape;2038;p234" title="meta.jpg"/>
          <p:cNvPicPr preferRelativeResize="0"/>
          <p:nvPr/>
        </p:nvPicPr>
        <p:blipFill rotWithShape="1">
          <a:blip r:embed="rId3">
            <a:alphaModFix/>
          </a:blip>
          <a:srcRect t="9585" b="8062"/>
          <a:stretch/>
        </p:blipFill>
        <p:spPr>
          <a:xfrm>
            <a:off x="2893425" y="0"/>
            <a:ext cx="2552549" cy="5143501"/>
          </a:xfrm>
          <a:prstGeom prst="rect">
            <a:avLst/>
          </a:prstGeom>
          <a:noFill/>
          <a:ln>
            <a:noFill/>
          </a:ln>
        </p:spPr>
      </p:pic>
      <p:pic>
        <p:nvPicPr>
          <p:cNvPr id="2039" name="Google Shape;2039;p234" title="meta pav.jpg"/>
          <p:cNvPicPr preferRelativeResize="0"/>
          <p:nvPr/>
        </p:nvPicPr>
        <p:blipFill rotWithShape="1">
          <a:blip r:embed="rId4">
            <a:alphaModFix/>
          </a:blip>
          <a:srcRect t="10456" r="4278" b="26364"/>
          <a:stretch/>
        </p:blipFill>
        <p:spPr>
          <a:xfrm>
            <a:off x="5631400" y="0"/>
            <a:ext cx="3508125" cy="5143501"/>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2044"/>
        <p:cNvGrpSpPr/>
        <p:nvPr/>
      </p:nvGrpSpPr>
      <p:grpSpPr>
        <a:xfrm>
          <a:off x="0" y="0"/>
          <a:ext cx="0" cy="0"/>
          <a:chOff x="0" y="0"/>
          <a:chExt cx="0" cy="0"/>
        </a:xfrm>
      </p:grpSpPr>
      <p:sp>
        <p:nvSpPr>
          <p:cNvPr id="2045" name="Google Shape;2045;p235"/>
          <p:cNvSpPr txBox="1">
            <a:spLocks noGrp="1"/>
          </p:cNvSpPr>
          <p:nvPr>
            <p:ph type="title"/>
          </p:nvPr>
        </p:nvSpPr>
        <p:spPr>
          <a:xfrm>
            <a:off x="1356980" y="2074664"/>
            <a:ext cx="6429900" cy="994200"/>
          </a:xfrm>
          <a:prstGeom prst="rect">
            <a:avLst/>
          </a:prstGeom>
          <a:noFill/>
          <a:ln w="38100" cap="flat" cmpd="sng">
            <a:solidFill>
              <a:srgbClr val="666666"/>
            </a:solidFill>
            <a:prstDash val="lgDash"/>
            <a:round/>
            <a:headEnd type="none" w="sm" len="sm"/>
            <a:tailEnd type="none" w="sm" len="sm"/>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Praktinė užduotis</a:t>
            </a:r>
            <a:endParaRPr sz="4500">
              <a:latin typeface="Century Gothic"/>
              <a:ea typeface="Century Gothic"/>
              <a:cs typeface="Century Gothic"/>
              <a:sym typeface="Century Gothic"/>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2050"/>
        <p:cNvGrpSpPr/>
        <p:nvPr/>
      </p:nvGrpSpPr>
      <p:grpSpPr>
        <a:xfrm>
          <a:off x="0" y="0"/>
          <a:ext cx="0" cy="0"/>
          <a:chOff x="0" y="0"/>
          <a:chExt cx="0" cy="0"/>
        </a:xfrm>
      </p:grpSpPr>
      <p:sp>
        <p:nvSpPr>
          <p:cNvPr id="2051" name="Google Shape;2051;p236"/>
          <p:cNvSpPr txBox="1">
            <a:spLocks noGrp="1"/>
          </p:cNvSpPr>
          <p:nvPr>
            <p:ph type="body" idx="4294967295"/>
          </p:nvPr>
        </p:nvSpPr>
        <p:spPr>
          <a:xfrm>
            <a:off x="533400" y="1445626"/>
            <a:ext cx="7982100" cy="3053700"/>
          </a:xfrm>
          <a:prstGeom prst="rect">
            <a:avLst/>
          </a:prstGeom>
          <a:noFill/>
          <a:ln>
            <a:noFill/>
          </a:ln>
        </p:spPr>
        <p:txBody>
          <a:bodyPr spcFirstLastPara="1" wrap="square" lIns="68575" tIns="34275" rIns="68575" bIns="34275" anchor="t" anchorCtr="0">
            <a:normAutofit/>
          </a:bodyPr>
          <a:lstStyle/>
          <a:p>
            <a:pPr marL="0" lvl="1" indent="0" algn="l" rtl="0">
              <a:lnSpc>
                <a:spcPct val="100000"/>
              </a:lnSpc>
              <a:spcBef>
                <a:spcPts val="0"/>
              </a:spcBef>
              <a:spcAft>
                <a:spcPts val="0"/>
              </a:spcAft>
              <a:buClr>
                <a:srgbClr val="2E2E2E"/>
              </a:buClr>
              <a:buSzPts val="2400"/>
              <a:buNone/>
            </a:pPr>
            <a:r>
              <a:rPr lang="en" sz="3200"/>
              <a:t>Išsirinkite kurį nors iš aptartų DI pokalbių robotų, parsisiųskite programėlę ir prisijunkite.</a:t>
            </a:r>
            <a:endParaRPr sz="3200"/>
          </a:p>
          <a:p>
            <a:pPr marL="0" lvl="1" indent="0" algn="l" rtl="0">
              <a:lnSpc>
                <a:spcPct val="100000"/>
              </a:lnSpc>
              <a:spcBef>
                <a:spcPts val="0"/>
              </a:spcBef>
              <a:spcAft>
                <a:spcPts val="0"/>
              </a:spcAft>
              <a:buClr>
                <a:srgbClr val="2E2E2E"/>
              </a:buClr>
              <a:buSzPts val="2400"/>
              <a:buNone/>
            </a:pPr>
            <a:endParaRPr sz="3200"/>
          </a:p>
          <a:p>
            <a:pPr marL="0" lvl="1" indent="0" algn="l" rtl="0">
              <a:lnSpc>
                <a:spcPct val="100000"/>
              </a:lnSpc>
              <a:spcBef>
                <a:spcPts val="0"/>
              </a:spcBef>
              <a:spcAft>
                <a:spcPts val="0"/>
              </a:spcAft>
              <a:buClr>
                <a:srgbClr val="2E2E2E"/>
              </a:buClr>
              <a:buSzPts val="2400"/>
              <a:buNone/>
            </a:pPr>
            <a:r>
              <a:rPr lang="en" sz="3200"/>
              <a:t>Pvz.: ChatGPT</a:t>
            </a:r>
            <a:endParaRPr sz="3200"/>
          </a:p>
          <a:p>
            <a:pPr marL="342900" lvl="1" indent="0" algn="l" rtl="0">
              <a:lnSpc>
                <a:spcPct val="100000"/>
              </a:lnSpc>
              <a:spcBef>
                <a:spcPts val="400"/>
              </a:spcBef>
              <a:spcAft>
                <a:spcPts val="0"/>
              </a:spcAft>
              <a:buClr>
                <a:srgbClr val="2E2E2E"/>
              </a:buClr>
              <a:buSzPts val="2400"/>
              <a:buNone/>
            </a:pPr>
            <a:endParaRPr sz="2400">
              <a:solidFill>
                <a:srgbClr val="2E2E2E"/>
              </a:solidFill>
              <a:latin typeface="Arial"/>
              <a:ea typeface="Arial"/>
              <a:cs typeface="Arial"/>
              <a:sym typeface="Arial"/>
            </a:endParaRPr>
          </a:p>
        </p:txBody>
      </p:sp>
      <p:sp>
        <p:nvSpPr>
          <p:cNvPr id="2052" name="Google Shape;2052;p236"/>
          <p:cNvSpPr txBox="1">
            <a:spLocks noGrp="1"/>
          </p:cNvSpPr>
          <p:nvPr>
            <p:ph type="title"/>
          </p:nvPr>
        </p:nvSpPr>
        <p:spPr>
          <a:xfrm>
            <a:off x="533401" y="273847"/>
            <a:ext cx="79821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Užduotis I</a:t>
            </a:r>
            <a:endParaRPr sz="4500"/>
          </a:p>
        </p:txBody>
      </p:sp>
      <p:pic>
        <p:nvPicPr>
          <p:cNvPr id="2053" name="Google Shape;2053;p236" title="Screenshot_20250822_162702_Google Play Store.jpg"/>
          <p:cNvPicPr preferRelativeResize="0"/>
          <p:nvPr/>
        </p:nvPicPr>
        <p:blipFill>
          <a:blip r:embed="rId3">
            <a:alphaModFix/>
          </a:blip>
          <a:stretch>
            <a:fillRect/>
          </a:stretch>
        </p:blipFill>
        <p:spPr>
          <a:xfrm>
            <a:off x="6777830" y="2829125"/>
            <a:ext cx="1487275" cy="1497650"/>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2058"/>
        <p:cNvGrpSpPr/>
        <p:nvPr/>
      </p:nvGrpSpPr>
      <p:grpSpPr>
        <a:xfrm>
          <a:off x="0" y="0"/>
          <a:ext cx="0" cy="0"/>
          <a:chOff x="0" y="0"/>
          <a:chExt cx="0" cy="0"/>
        </a:xfrm>
      </p:grpSpPr>
      <p:sp>
        <p:nvSpPr>
          <p:cNvPr id="2059" name="Google Shape;2059;p237"/>
          <p:cNvSpPr txBox="1">
            <a:spLocks noGrp="1"/>
          </p:cNvSpPr>
          <p:nvPr>
            <p:ph type="body" idx="4294967295"/>
          </p:nvPr>
        </p:nvSpPr>
        <p:spPr>
          <a:xfrm>
            <a:off x="533400" y="1428000"/>
            <a:ext cx="7982100" cy="3574500"/>
          </a:xfrm>
          <a:prstGeom prst="rect">
            <a:avLst/>
          </a:prstGeom>
          <a:noFill/>
          <a:ln>
            <a:noFill/>
          </a:ln>
        </p:spPr>
        <p:txBody>
          <a:bodyPr spcFirstLastPara="1" wrap="square" lIns="68575" tIns="34275" rIns="68575" bIns="34275" anchor="t" anchorCtr="0">
            <a:noAutofit/>
          </a:bodyPr>
          <a:lstStyle/>
          <a:p>
            <a:pPr marL="457200" lvl="0" indent="-431800" algn="l" rtl="0">
              <a:lnSpc>
                <a:spcPct val="100000"/>
              </a:lnSpc>
              <a:spcBef>
                <a:spcPts val="0"/>
              </a:spcBef>
              <a:spcAft>
                <a:spcPts val="0"/>
              </a:spcAft>
              <a:buClr>
                <a:schemeClr val="dk1"/>
              </a:buClr>
              <a:buSzPts val="3200"/>
              <a:buAutoNum type="arabicPeriod"/>
            </a:pPr>
            <a:r>
              <a:rPr lang="en" sz="3200">
                <a:solidFill>
                  <a:schemeClr val="dk1"/>
                </a:solidFill>
              </a:rPr>
              <a:t>Koks oras būna rugpjūtį Palangoje?</a:t>
            </a:r>
            <a:endParaRPr sz="3200">
              <a:solidFill>
                <a:schemeClr val="dk1"/>
              </a:solidFill>
            </a:endParaRPr>
          </a:p>
          <a:p>
            <a:pPr marL="457200" lvl="0" indent="-431800" algn="l" rtl="0">
              <a:lnSpc>
                <a:spcPct val="100000"/>
              </a:lnSpc>
              <a:spcBef>
                <a:spcPts val="0"/>
              </a:spcBef>
              <a:spcAft>
                <a:spcPts val="0"/>
              </a:spcAft>
              <a:buClr>
                <a:schemeClr val="dk1"/>
              </a:buClr>
              <a:buSzPts val="3200"/>
              <a:buAutoNum type="arabicPeriod"/>
            </a:pPr>
            <a:r>
              <a:rPr lang="en" sz="3200">
                <a:solidFill>
                  <a:schemeClr val="dk1"/>
                </a:solidFill>
              </a:rPr>
              <a:t>Parašyk sveikinimą anūkui, dešimtojo gimtadienio proga.</a:t>
            </a:r>
            <a:endParaRPr sz="3200">
              <a:solidFill>
                <a:schemeClr val="dk1"/>
              </a:solidFill>
            </a:endParaRPr>
          </a:p>
          <a:p>
            <a:pPr marL="457200" lvl="0" indent="-431800" algn="l" rtl="0">
              <a:lnSpc>
                <a:spcPct val="100000"/>
              </a:lnSpc>
              <a:spcBef>
                <a:spcPts val="0"/>
              </a:spcBef>
              <a:spcAft>
                <a:spcPts val="0"/>
              </a:spcAft>
              <a:buClr>
                <a:schemeClr val="dk1"/>
              </a:buClr>
              <a:buSzPts val="3200"/>
              <a:buAutoNum type="arabicPeriod"/>
            </a:pPr>
            <a:r>
              <a:rPr lang="en" sz="3200">
                <a:solidFill>
                  <a:schemeClr val="dk1"/>
                </a:solidFill>
              </a:rPr>
              <a:t>Ką reiškia „chattas“?</a:t>
            </a:r>
            <a:endParaRPr sz="3200">
              <a:solidFill>
                <a:schemeClr val="dk1"/>
              </a:solidFill>
            </a:endParaRPr>
          </a:p>
          <a:p>
            <a:pPr marL="457200" lvl="0" indent="-431800" algn="l" rtl="0">
              <a:lnSpc>
                <a:spcPct val="100000"/>
              </a:lnSpc>
              <a:spcBef>
                <a:spcPts val="0"/>
              </a:spcBef>
              <a:spcAft>
                <a:spcPts val="0"/>
              </a:spcAft>
              <a:buClr>
                <a:schemeClr val="dk1"/>
              </a:buClr>
              <a:buSzPts val="3200"/>
              <a:buAutoNum type="arabicPeriod"/>
            </a:pPr>
            <a:r>
              <a:rPr lang="en" sz="3200">
                <a:solidFill>
                  <a:schemeClr val="dk1"/>
                </a:solidFill>
              </a:rPr>
              <a:t>Kaip perkelti nuotraukas iš telefono į kompiuterį?</a:t>
            </a:r>
            <a:endParaRPr sz="3200">
              <a:solidFill>
                <a:schemeClr val="dk1"/>
              </a:solidFill>
            </a:endParaRPr>
          </a:p>
          <a:p>
            <a:pPr marL="457200" lvl="0" indent="-431800" algn="l" rtl="0">
              <a:lnSpc>
                <a:spcPct val="100000"/>
              </a:lnSpc>
              <a:spcBef>
                <a:spcPts val="0"/>
              </a:spcBef>
              <a:spcAft>
                <a:spcPts val="0"/>
              </a:spcAft>
              <a:buClr>
                <a:schemeClr val="dk1"/>
              </a:buClr>
              <a:buSzPts val="3200"/>
              <a:buAutoNum type="arabicPeriod"/>
            </a:pPr>
            <a:r>
              <a:rPr lang="en" sz="3200">
                <a:solidFill>
                  <a:schemeClr val="dk1"/>
                </a:solidFill>
              </a:rPr>
              <a:t>Papasakok man juokelį.</a:t>
            </a:r>
            <a:endParaRPr sz="3200"/>
          </a:p>
        </p:txBody>
      </p:sp>
      <p:sp>
        <p:nvSpPr>
          <p:cNvPr id="2060" name="Google Shape;2060;p237"/>
          <p:cNvSpPr txBox="1">
            <a:spLocks noGrp="1"/>
          </p:cNvSpPr>
          <p:nvPr>
            <p:ph type="title"/>
          </p:nvPr>
        </p:nvSpPr>
        <p:spPr>
          <a:xfrm>
            <a:off x="533401" y="273847"/>
            <a:ext cx="7982100" cy="957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Užduotis I</a:t>
            </a:r>
            <a:endParaRPr sz="450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2065"/>
        <p:cNvGrpSpPr/>
        <p:nvPr/>
      </p:nvGrpSpPr>
      <p:grpSpPr>
        <a:xfrm>
          <a:off x="0" y="0"/>
          <a:ext cx="0" cy="0"/>
          <a:chOff x="0" y="0"/>
          <a:chExt cx="0" cy="0"/>
        </a:xfrm>
      </p:grpSpPr>
      <p:sp>
        <p:nvSpPr>
          <p:cNvPr id="2066" name="Google Shape;2066;p238"/>
          <p:cNvSpPr txBox="1">
            <a:spLocks noGrp="1"/>
          </p:cNvSpPr>
          <p:nvPr>
            <p:ph type="body" idx="4294967295"/>
          </p:nvPr>
        </p:nvSpPr>
        <p:spPr>
          <a:xfrm>
            <a:off x="533400" y="1409175"/>
            <a:ext cx="8520600" cy="3628500"/>
          </a:xfrm>
          <a:prstGeom prst="rect">
            <a:avLst/>
          </a:prstGeom>
          <a:noFill/>
          <a:ln>
            <a:noFill/>
          </a:ln>
        </p:spPr>
        <p:txBody>
          <a:bodyPr spcFirstLastPara="1" wrap="square" lIns="68575" tIns="34275" rIns="68575" bIns="34275" anchor="t" anchorCtr="0">
            <a:normAutofit lnSpcReduction="10000"/>
          </a:bodyPr>
          <a:lstStyle/>
          <a:p>
            <a:pPr marL="0" lvl="1" indent="0" algn="l" rtl="0">
              <a:lnSpc>
                <a:spcPct val="100000"/>
              </a:lnSpc>
              <a:spcBef>
                <a:spcPts val="0"/>
              </a:spcBef>
              <a:spcAft>
                <a:spcPts val="0"/>
              </a:spcAft>
              <a:buClr>
                <a:srgbClr val="2E2E2E"/>
              </a:buClr>
              <a:buSzPts val="2400"/>
              <a:buNone/>
            </a:pPr>
            <a:r>
              <a:rPr lang="en" sz="3200"/>
              <a:t>Pabandykite suformuluoti užduotį su daugiau sąlygų.</a:t>
            </a:r>
            <a:endParaRPr sz="3200"/>
          </a:p>
          <a:p>
            <a:pPr marL="0" lvl="1" indent="0" algn="l" rtl="0">
              <a:lnSpc>
                <a:spcPct val="100000"/>
              </a:lnSpc>
              <a:spcBef>
                <a:spcPts val="0"/>
              </a:spcBef>
              <a:spcAft>
                <a:spcPts val="0"/>
              </a:spcAft>
              <a:buClr>
                <a:srgbClr val="2E2E2E"/>
              </a:buClr>
              <a:buSzPts val="2400"/>
              <a:buNone/>
            </a:pPr>
            <a:endParaRPr sz="3200"/>
          </a:p>
          <a:p>
            <a:pPr marL="0" lvl="1" indent="0" algn="l" rtl="0">
              <a:lnSpc>
                <a:spcPct val="100000"/>
              </a:lnSpc>
              <a:spcBef>
                <a:spcPts val="0"/>
              </a:spcBef>
              <a:spcAft>
                <a:spcPts val="0"/>
              </a:spcAft>
              <a:buClr>
                <a:srgbClr val="2E2E2E"/>
              </a:buClr>
              <a:buSzPts val="2400"/>
              <a:buNone/>
            </a:pPr>
            <a:r>
              <a:rPr lang="en" sz="3200"/>
              <a:t>Pvz.: </a:t>
            </a:r>
            <a:r>
              <a:rPr lang="en" sz="3200">
                <a:solidFill>
                  <a:schemeClr val="dk1"/>
                </a:solidFill>
              </a:rPr>
              <a:t>Esi ateities zoologijos sodo gidas. Sukurk ir papasakok man apie naujai atrastą gyvūną, kuris nėra panašus į jokią kitą egzistuojančią gyvūno rūšį. </a:t>
            </a:r>
            <a:endParaRPr sz="3200">
              <a:solidFill>
                <a:schemeClr val="dk1"/>
              </a:solidFill>
            </a:endParaRPr>
          </a:p>
          <a:p>
            <a:pPr marL="0" lvl="0" indent="0" algn="l" rtl="0">
              <a:lnSpc>
                <a:spcPct val="100000"/>
              </a:lnSpc>
              <a:spcBef>
                <a:spcPts val="0"/>
              </a:spcBef>
              <a:spcAft>
                <a:spcPts val="0"/>
              </a:spcAft>
              <a:buClr>
                <a:schemeClr val="dk1"/>
              </a:buClr>
              <a:buNone/>
            </a:pPr>
            <a:r>
              <a:rPr lang="en" sz="3200">
                <a:solidFill>
                  <a:schemeClr val="dk1"/>
                </a:solidFill>
              </a:rPr>
              <a:t>Pagal aprašymą, sukurk man jo iliustraciją.</a:t>
            </a:r>
            <a:endParaRPr sz="2400">
              <a:solidFill>
                <a:srgbClr val="2E2E2E"/>
              </a:solidFill>
              <a:latin typeface="Arial"/>
              <a:ea typeface="Arial"/>
              <a:cs typeface="Arial"/>
              <a:sym typeface="Arial"/>
            </a:endParaRPr>
          </a:p>
        </p:txBody>
      </p:sp>
      <p:sp>
        <p:nvSpPr>
          <p:cNvPr id="2067" name="Google Shape;2067;p238"/>
          <p:cNvSpPr txBox="1">
            <a:spLocks noGrp="1"/>
          </p:cNvSpPr>
          <p:nvPr>
            <p:ph type="title"/>
          </p:nvPr>
        </p:nvSpPr>
        <p:spPr>
          <a:xfrm>
            <a:off x="533401" y="273847"/>
            <a:ext cx="7981951" cy="957795"/>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EA551F"/>
              </a:buClr>
              <a:buSzPts val="3400"/>
              <a:buFont typeface="Century Gothic"/>
              <a:buNone/>
            </a:pPr>
            <a:r>
              <a:rPr lang="en" sz="4500">
                <a:latin typeface="Century Gothic"/>
                <a:ea typeface="Century Gothic"/>
                <a:cs typeface="Century Gothic"/>
                <a:sym typeface="Century Gothic"/>
              </a:rPr>
              <a:t>Užduotis II</a:t>
            </a:r>
            <a:endParaRPr sz="450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207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96B3E628590A4DBDCD5CB36A88C228" ma:contentTypeVersion="10" ma:contentTypeDescription="Create a new document." ma:contentTypeScope="" ma:versionID="9123dcd3a75f04f6180a9f988487171a">
  <xsd:schema xmlns:xsd="http://www.w3.org/2001/XMLSchema" xmlns:xs="http://www.w3.org/2001/XMLSchema" xmlns:p="http://schemas.microsoft.com/office/2006/metadata/properties" xmlns:ns2="8f1ab580-f118-4dfc-807d-7a2cd1cfd6a1" xmlns:ns3="61736391-b804-453d-844a-a99e2602f7fb" targetNamespace="http://schemas.microsoft.com/office/2006/metadata/properties" ma:root="true" ma:fieldsID="3a41032f934ce5c941ac98115ddfbadb" ns2:_="" ns3:_="">
    <xsd:import namespace="8f1ab580-f118-4dfc-807d-7a2cd1cfd6a1"/>
    <xsd:import namespace="61736391-b804-453d-844a-a99e2602f7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ab580-f118-4dfc-807d-7a2cd1cfd6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1736391-b804-453d-844a-a99e2602f7f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AD2AA7-2FF6-4D8B-902E-6129864FAB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1ab580-f118-4dfc-807d-7a2cd1cfd6a1"/>
    <ds:schemaRef ds:uri="61736391-b804-453d-844a-a99e2602f7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5E3E78-0B11-40DF-BCDD-8A893A497F58}">
  <ds:schemaRefs>
    <ds:schemaRef ds:uri="http://schemas.microsoft.com/sharepoint/v3/contenttype/forms"/>
  </ds:schemaRefs>
</ds:datastoreItem>
</file>

<file path=customXml/itemProps3.xml><?xml version="1.0" encoding="utf-8"?>
<ds:datastoreItem xmlns:ds="http://schemas.openxmlformats.org/officeDocument/2006/customXml" ds:itemID="{45AFB518-8085-41A8-B25D-CF195485CE6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177</Slides>
  <Notes>177</Notes>
  <HiddenSlides>0</HiddenSlides>
  <ScaleCrop>false</ScaleCrop>
  <HeadingPairs>
    <vt:vector size="4" baseType="variant">
      <vt:variant>
        <vt:lpstr>Theme</vt:lpstr>
      </vt:variant>
      <vt:variant>
        <vt:i4>2</vt:i4>
      </vt:variant>
      <vt:variant>
        <vt:lpstr>Slide Titles</vt:lpstr>
      </vt:variant>
      <vt:variant>
        <vt:i4>177</vt:i4>
      </vt:variant>
    </vt:vector>
  </HeadingPairs>
  <TitlesOfParts>
    <vt:vector size="179" baseType="lpstr">
      <vt:lpstr>Simple Light</vt:lpstr>
      <vt:lpstr>Office Theme</vt:lpstr>
      <vt:lpstr>Telefonas saugiai ir išmaniai:  kaip išnaudoti visas mobiliojo įrenginio funkcijas</vt:lpstr>
      <vt:lpstr>Mobilieji įrenginiai, kas tai?</vt:lpstr>
      <vt:lpstr>Mobilieji  įrenginiai</vt:lpstr>
      <vt:lpstr>Mobilieji  įrenginiai</vt:lpstr>
      <vt:lpstr>Pirmasis mobilusis įrenginys</vt:lpstr>
      <vt:lpstr>Pirmasis mobilusis įrenginys</vt:lpstr>
      <vt:lpstr>Mobiliųjų įrenginių operacinės sistemos </vt:lpstr>
      <vt:lpstr>Mobiliųjų įrenginių operacinės sistemos</vt:lpstr>
      <vt:lpstr>Pagrindinės mobiliųjų įrenginių operacinės sistemos</vt:lpstr>
      <vt:lpstr>Android</vt:lpstr>
      <vt:lpstr>Android privalumai</vt:lpstr>
      <vt:lpstr>Android trūkumai</vt:lpstr>
      <vt:lpstr>iOS</vt:lpstr>
      <vt:lpstr>iOS privalumai</vt:lpstr>
      <vt:lpstr>iOS trūkumai</vt:lpstr>
      <vt:lpstr> Mobiliojo įrenginio pagrindinių mygtukų funkcijos </vt:lpstr>
      <vt:lpstr>Įjungimo/išjungimo (maitinimo) mygtuko funkcijos</vt:lpstr>
      <vt:lpstr>Garsumo reguliavimo mygtukai</vt:lpstr>
      <vt:lpstr>Ekrano kopija</vt:lpstr>
      <vt:lpstr>Namų mygtuko funkcijos</vt:lpstr>
      <vt:lpstr>Atgal mygtukas</vt:lpstr>
      <vt:lpstr>Tylos režimo jungiklis </vt:lpstr>
      <vt:lpstr>Mobiliojo įrenginio nustatymai</vt:lpstr>
      <vt:lpstr>Ekrano užraktas</vt:lpstr>
      <vt:lpstr>Praktinė užduotis</vt:lpstr>
      <vt:lpstr>Populiariausi slaptažodžiai Lietuvoje</vt:lpstr>
      <vt:lpstr>Pažink medijas su Klaudija. Kokie slaptažodžiai saugūs?</vt:lpstr>
      <vt:lpstr>Mobiliojo įrenginio nustatymai</vt:lpstr>
      <vt:lpstr>Wi-fi</vt:lpstr>
      <vt:lpstr>Atsargiai naudokite nemokamą belaidį internetą</vt:lpstr>
      <vt:lpstr>Mobilioji saitvietė</vt:lpstr>
      <vt:lpstr>Praktinė užduotis</vt:lpstr>
      <vt:lpstr>Bluetooth </vt:lpstr>
      <vt:lpstr>Bluetooth</vt:lpstr>
      <vt:lpstr>Mobiliosios saitvietės saugumo rekomendacijos</vt:lpstr>
      <vt:lpstr>Energijos taupymo nustatymai</vt:lpstr>
      <vt:lpstr>Mobilieji duomenys</vt:lpstr>
      <vt:lpstr>Mobiliųjų duomenų naudojimas</vt:lpstr>
      <vt:lpstr>5G mitai</vt:lpstr>
      <vt:lpstr>Ekrano nustatymai</vt:lpstr>
      <vt:lpstr>Praktinė užduotis</vt:lpstr>
      <vt:lpstr>Mobiliųjų įrenginių pradinis ekranas</vt:lpstr>
      <vt:lpstr>Praktinė užduotis</vt:lpstr>
      <vt:lpstr>Praktinė užduotis</vt:lpstr>
      <vt:lpstr>Ekrano laikas (Screen Time)</vt:lpstr>
      <vt:lpstr>Pranešimai</vt:lpstr>
      <vt:lpstr>Praktinė užduotis</vt:lpstr>
      <vt:lpstr>Skambėjimo tonai</vt:lpstr>
      <vt:lpstr>Viename įrenginyje – daug intelektinės nuosavybės rūšių</vt:lpstr>
      <vt:lpstr>Skubios pagalbos nustatymai </vt:lpstr>
      <vt:lpstr>Skaitmeninė piniginė</vt:lpstr>
      <vt:lpstr>Mobiliojo įrenginio komunikacinės funkcijos </vt:lpstr>
      <vt:lpstr>Komunikacinės funkcijos</vt:lpstr>
      <vt:lpstr>Skambučių, pranešimų saugumas</vt:lpstr>
      <vt:lpstr>SMS istorija</vt:lpstr>
      <vt:lpstr>Mobiliojo įrenginio kameros funkcijos</vt:lpstr>
      <vt:lpstr>Fotografavimas</vt:lpstr>
      <vt:lpstr>Vaizdo įrašymas</vt:lpstr>
      <vt:lpstr>Priekinė kamera</vt:lpstr>
      <vt:lpstr>Portreto režimas</vt:lpstr>
      <vt:lpstr>Veido aptikimas fotografuojant telefonu</vt:lpstr>
      <vt:lpstr>Naktinis režimas (Night Mode)</vt:lpstr>
      <vt:lpstr>Papildomos/pažangios funkcijos</vt:lpstr>
      <vt:lpstr>Kaip nuskaityti QR kodą telefonu?</vt:lpstr>
      <vt:lpstr>QR kodo nuskaitymas senesnio modelio telefonu</vt:lpstr>
      <vt:lpstr>Kada galima skenuoti QR kodą?</vt:lpstr>
      <vt:lpstr>Kada vengti skenuoti QR kodą?</vt:lpstr>
      <vt:lpstr>DI mobiliųjų įrenginių vaizdo kamerose</vt:lpstr>
      <vt:lpstr>DI funkcijos Android įrenginiuose</vt:lpstr>
      <vt:lpstr>DI funkcijos iOS įrenginiuose</vt:lpstr>
      <vt:lpstr>Mobilusis įrenginys ir Google</vt:lpstr>
      <vt:lpstr>Informacijos svarba </vt:lpstr>
      <vt:lpstr>Pažink medijas su Klaudija. Asmeninių duomenų saugumas.</vt:lpstr>
      <vt:lpstr>Paskyrų naudojimas mobiliuose įrenginiuose</vt:lpstr>
      <vt:lpstr>Google paskyros programos</vt:lpstr>
      <vt:lpstr>Apple ID paskyros programos</vt:lpstr>
      <vt:lpstr>Samsung paskyros programos</vt:lpstr>
      <vt:lpstr>Microsoft paskyros programos</vt:lpstr>
      <vt:lpstr>Microsoft 365 paskyros programos</vt:lpstr>
      <vt:lpstr>Google Workspace paskyros programos</vt:lpstr>
      <vt:lpstr>Sinchronizacijos rizikos</vt:lpstr>
      <vt:lpstr>Kibernetinis saugumas</vt:lpstr>
      <vt:lpstr>Praktinė užduotis</vt:lpstr>
      <vt:lpstr>Paskyrų duomenys: Android</vt:lpstr>
      <vt:lpstr>Paskyrų duomenys: Apple</vt:lpstr>
      <vt:lpstr>Paskyros sukūrimas</vt:lpstr>
      <vt:lpstr>Programėlės. Google Play ir App Store</vt:lpstr>
      <vt:lpstr>Telefonas ir išmanusis telefonas</vt:lpstr>
      <vt:lpstr>Mobiliosios aplikacijos 2024m.</vt:lpstr>
      <vt:lpstr>Mobiliųjų aplikacijų skirstymas pagal kainą</vt:lpstr>
      <vt:lpstr>Mobiliųjų aplikacijų „kaina“ I</vt:lpstr>
      <vt:lpstr>Mobiliųjų aplikacijų „kaina“ II</vt:lpstr>
      <vt:lpstr>Mobiliųjų aplikacijų „kaina“ III</vt:lpstr>
      <vt:lpstr>Programėlių parduotuvės I: App Store </vt:lpstr>
      <vt:lpstr>Programėlių parduotuvės II: Google Play </vt:lpstr>
      <vt:lpstr>Kaip išvengti pavojų parsisiunčiant programėles</vt:lpstr>
      <vt:lpstr>Programėlių leidimai</vt:lpstr>
      <vt:lpstr>Praktinė užduotis</vt:lpstr>
      <vt:lpstr>Pasitikrinkime, ką leidžiame programėlėms?</vt:lpstr>
      <vt:lpstr>Mobiliosios programėlės pagal funkcijas:</vt:lpstr>
      <vt:lpstr>Darbas ir produktyvumas</vt:lpstr>
      <vt:lpstr>Švietimas ir mokymasis</vt:lpstr>
      <vt:lpstr>Apsipirkinėjimas</vt:lpstr>
      <vt:lpstr>Finansai ir bankininkystė</vt:lpstr>
      <vt:lpstr>Komunalinių paslaugų apmokėjimas</vt:lpstr>
      <vt:lpstr>Valstybinės institucijos</vt:lpstr>
      <vt:lpstr>Transportas ir navigacija</vt:lpstr>
      <vt:lpstr>Maisto užsakymas ir pristatymas</vt:lpstr>
      <vt:lpstr>Naujienų portalai</vt:lpstr>
      <vt:lpstr>Socialiniai tinklai ir bendravimas</vt:lpstr>
      <vt:lpstr>Sveikata ir sportas</vt:lpstr>
      <vt:lpstr>Laisvalaikis ir pramogos</vt:lpstr>
      <vt:lpstr>Kelionės</vt:lpstr>
      <vt:lpstr>Kitos programėlės</vt:lpstr>
      <vt:lpstr>Informacijos paieška ir paieškos strategijos</vt:lpstr>
      <vt:lpstr>Google </vt:lpstr>
      <vt:lpstr>Kaip Google nusprendžia? </vt:lpstr>
      <vt:lpstr>Kaip dar Google nusprendžia? </vt:lpstr>
      <vt:lpstr>Pasvarstykime...</vt:lpstr>
      <vt:lpstr>Užklausos formavimo gairės:</vt:lpstr>
      <vt:lpstr>Užklausos  formavimas</vt:lpstr>
      <vt:lpstr>Specialieji simboliai Google paieškoje</vt:lpstr>
      <vt:lpstr>Google Lens paieška </vt:lpstr>
      <vt:lpstr>Ar paieškos rezultatams turi įtakos, koks įrenginys naudojamas? </vt:lpstr>
      <vt:lpstr>Praktinė užduotis</vt:lpstr>
      <vt:lpstr>Koks tai vaisius? </vt:lpstr>
      <vt:lpstr>Koks tai vaisius?</vt:lpstr>
      <vt:lpstr>Koks tai objektas? </vt:lpstr>
      <vt:lpstr>Algoritmai ir aido kambariai</vt:lpstr>
      <vt:lpstr>Dėmesio ekonomika</vt:lpstr>
      <vt:lpstr>Klaudija klausia</vt:lpstr>
      <vt:lpstr>Ar mane seka?</vt:lpstr>
      <vt:lpstr>Kas yra paieškos algoritmas?</vt:lpstr>
      <vt:lpstr>Klaudija klausia</vt:lpstr>
      <vt:lpstr>Aido kambariai</vt:lpstr>
      <vt:lpstr>Praktinė užduotis</vt:lpstr>
      <vt:lpstr>Nuomonių apžvalga</vt:lpstr>
      <vt:lpstr>Diskusija</vt:lpstr>
      <vt:lpstr>Kaip išvengti aido kambarių? </vt:lpstr>
      <vt:lpstr>Kritinis informacijos vertinimas ir atranka</vt:lpstr>
      <vt:lpstr>PowerPoint Presentation</vt:lpstr>
      <vt:lpstr>Pažink medijas su Klaudija. Reikia saugotis „nešvarios“ informacijos.</vt:lpstr>
      <vt:lpstr>Praktinis pavyzdys</vt:lpstr>
      <vt:lpstr>Praktinis pavyzdys: dvi žinutės</vt:lpstr>
      <vt:lpstr>Praktinis pavyzdys: Pirma žinutė</vt:lpstr>
      <vt:lpstr>Praktinis pavyzdys:  Antra žinutė</vt:lpstr>
      <vt:lpstr>Kritinis nėra kritiškas</vt:lpstr>
      <vt:lpstr>Faktų tikrinimas</vt:lpstr>
      <vt:lpstr>Praktinė informacija</vt:lpstr>
      <vt:lpstr>Praktinė užduotis: Naujienų paieška</vt:lpstr>
      <vt:lpstr>Praktinė užduotis: analizė</vt:lpstr>
      <vt:lpstr>Praktinė užduotis: Diskusiniai klausimai</vt:lpstr>
      <vt:lpstr>Kodėl sunku atrinkti patikimą informaciją?</vt:lpstr>
      <vt:lpstr>Pažink medijas su Klaudija. Kas yra atsakingas už naujienų turinį?</vt:lpstr>
      <vt:lpstr>Begalė kanalų I</vt:lpstr>
      <vt:lpstr>Autoritetai I</vt:lpstr>
      <vt:lpstr>Autoritetai II</vt:lpstr>
      <vt:lpstr>Informacinis triukšmas</vt:lpstr>
      <vt:lpstr>Dirbtinis intelektas telefone</vt:lpstr>
      <vt:lpstr>Pažink medijas su Klaudija. Iš kur DI viską žino?</vt:lpstr>
      <vt:lpstr>DI mūsų kasdienybėje</vt:lpstr>
      <vt:lpstr>Virtualūs asistentai</vt:lpstr>
      <vt:lpstr>Pokalbių robotai ir Google paieška</vt:lpstr>
      <vt:lpstr>Svarbiausi naudojimosi generatyviniu DI aspektai:</vt:lpstr>
      <vt:lpstr>Pažink medijas su Klaudija. Ar DI saugus naudoti?</vt:lpstr>
      <vt:lpstr>Pokalbių robotai</vt:lpstr>
      <vt:lpstr>ChatGPT</vt:lpstr>
      <vt:lpstr>Gemini</vt:lpstr>
      <vt:lpstr>Copilot</vt:lpstr>
      <vt:lpstr>Perplexity</vt:lpstr>
      <vt:lpstr>Claude</vt:lpstr>
      <vt:lpstr>Meta AI</vt:lpstr>
      <vt:lpstr>Praktinė užduotis</vt:lpstr>
      <vt:lpstr>Užduotis I</vt:lpstr>
      <vt:lpstr>Užduotis I</vt:lpstr>
      <vt:lpstr>Užduotis II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2025-12-29T08:44:08Z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0x010100A596B3E628590A4DBDCD5CB36A88C228</vt:lpwstr>
  </property>
</Properties>
</file>